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63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67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9271B-FCBC-45E6-B643-37DEDD94FF4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C70B7-6116-4B40-B002-8A8726ECE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85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0B7-6116-4B40-B002-8A8726ECE6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3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0B7-6116-4B40-B002-8A8726ECE67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32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0B7-6116-4B40-B002-8A8726ECE67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3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0B7-6116-4B40-B002-8A8726ECE67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3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0B7-6116-4B40-B002-8A8726ECE67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32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0B7-6116-4B40-B002-8A8726ECE67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3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341" y="2064930"/>
            <a:ext cx="2809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Dashboards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062" y="147165"/>
            <a:ext cx="876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Instructor Pain </a:t>
            </a:r>
            <a:r>
              <a:rPr lang="en-US" altLang="zh-CN" sz="2800" b="1" dirty="0">
                <a:solidFill>
                  <a:schemeClr val="accent1"/>
                </a:solidFill>
              </a:rPr>
              <a:t>P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oint 1 : More interactivity to cover detail 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0" y="4359133"/>
            <a:ext cx="3323501" cy="1638103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9" name="TextBox 8"/>
          <p:cNvSpPr txBox="1"/>
          <p:nvPr/>
        </p:nvSpPr>
        <p:spPr>
          <a:xfrm>
            <a:off x="337391" y="5997237"/>
            <a:ext cx="3741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general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view, 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static , useful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demographics not included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4596" y="4764065"/>
            <a:ext cx="46226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 universal</a:t>
            </a:r>
            <a:r>
              <a:rPr lang="en-CA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interactive filtering</a:t>
            </a:r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options for discovering detailed pattern based on instructor wish lists 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CA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activity </a:t>
            </a:r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level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gender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CA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egistration status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22668" y="2035052"/>
            <a:ext cx="19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MDS Dashboard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1" y="611303"/>
            <a:ext cx="1372545" cy="1300538"/>
          </a:xfrm>
          <a:prstGeom prst="rect">
            <a:avLst/>
          </a:prstGeom>
        </p:spPr>
      </p:pic>
      <p:sp>
        <p:nvSpPr>
          <p:cNvPr id="18" name="圆角矩形标注 17"/>
          <p:cNvSpPr/>
          <p:nvPr/>
        </p:nvSpPr>
        <p:spPr>
          <a:xfrm>
            <a:off x="2843808" y="775917"/>
            <a:ext cx="5605449" cy="930821"/>
          </a:xfrm>
          <a:prstGeom prst="wedgeRoundRectCallout">
            <a:avLst>
              <a:gd name="adj1" fmla="val -62942"/>
              <a:gd name="adj2" fmla="val 281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846446" y="756321"/>
            <a:ext cx="560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i="1" dirty="0" smtClean="0">
                <a:solidFill>
                  <a:srgbClr val="FFFF99"/>
                </a:solidFill>
              </a:rPr>
              <a:t>It would be great to add </a:t>
            </a:r>
            <a:r>
              <a:rPr lang="en-US" altLang="zh-CN" b="1" i="1" dirty="0" smtClean="0">
                <a:solidFill>
                  <a:srgbClr val="FFFF99"/>
                </a:solidFill>
              </a:rPr>
              <a:t>filters </a:t>
            </a:r>
            <a:r>
              <a:rPr lang="en-US" altLang="zh-CN" b="1" i="1" dirty="0">
                <a:solidFill>
                  <a:srgbClr val="FFFF99"/>
                </a:solidFill>
              </a:rPr>
              <a:t>to all graphs </a:t>
            </a:r>
            <a:r>
              <a:rPr lang="en-US" altLang="zh-CN" b="1" i="1" dirty="0" smtClean="0">
                <a:solidFill>
                  <a:srgbClr val="FFFF99"/>
                </a:solidFill>
              </a:rPr>
              <a:t>to see the engagement difference between student demographic like various </a:t>
            </a:r>
            <a:r>
              <a:rPr lang="en-US" altLang="zh-CN" b="1" i="1" dirty="0">
                <a:solidFill>
                  <a:srgbClr val="FFFF99"/>
                </a:solidFill>
              </a:rPr>
              <a:t>student types (</a:t>
            </a:r>
            <a:r>
              <a:rPr lang="en-US" altLang="zh-CN" b="1" i="1" dirty="0" smtClean="0">
                <a:solidFill>
                  <a:srgbClr val="FFFF99"/>
                </a:solidFill>
              </a:rPr>
              <a:t>verified/audit).</a:t>
            </a:r>
            <a:endParaRPr lang="zh-CN" altLang="en-US" b="1" i="1" dirty="0">
              <a:solidFill>
                <a:srgbClr val="FFFF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273" y="2035052"/>
            <a:ext cx="3600400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91677" y="2035052"/>
            <a:ext cx="4911322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2" y="2465040"/>
            <a:ext cx="3323501" cy="190504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86" y="2430091"/>
            <a:ext cx="4550644" cy="237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4049" y="211023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Dashboard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579" y="147165"/>
            <a:ext cx="9477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Instructor Pain </a:t>
            </a:r>
            <a:r>
              <a:rPr lang="en-US" altLang="zh-CN" sz="2800" b="1" dirty="0">
                <a:solidFill>
                  <a:schemeClr val="accent1"/>
                </a:solidFill>
              </a:rPr>
              <a:t>P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oint 2 : Missing of forum </a:t>
            </a:r>
            <a:r>
              <a:rPr lang="en-CA" altLang="zh-CN" sz="2800" b="1" dirty="0" smtClean="0">
                <a:solidFill>
                  <a:schemeClr val="accent1"/>
                </a:solidFill>
              </a:rPr>
              <a:t>discussion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 data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2668" y="2077945"/>
            <a:ext cx="19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MDS Dashboard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843808" y="775917"/>
            <a:ext cx="5605449" cy="930821"/>
          </a:xfrm>
          <a:prstGeom prst="wedgeRoundRectCallout">
            <a:avLst>
              <a:gd name="adj1" fmla="val -62942"/>
              <a:gd name="adj2" fmla="val 281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846446" y="756321"/>
            <a:ext cx="560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i="1" dirty="0" smtClean="0">
                <a:solidFill>
                  <a:srgbClr val="FFFF99"/>
                </a:solidFill>
              </a:rPr>
              <a:t>I  am curious about how many my students are active in participating forum discussion and what they are talking about. </a:t>
            </a:r>
            <a:endParaRPr lang="zh-CN" altLang="en-US" b="1" i="1" dirty="0">
              <a:solidFill>
                <a:srgbClr val="FFFF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273" y="2035052"/>
            <a:ext cx="3438671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91677" y="2035052"/>
            <a:ext cx="4911322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70385"/>
            <a:ext cx="1368668" cy="12890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2900" y="3901317"/>
            <a:ext cx="31586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Forum engagement </a:t>
            </a:r>
            <a:r>
              <a:rPr lang="en-CA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was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not </a:t>
            </a:r>
          </a:p>
          <a:p>
            <a:r>
              <a:rPr lang="en-CA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CA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racked and measured …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930" y="2510342"/>
            <a:ext cx="4202815" cy="419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340" y="2064930"/>
            <a:ext cx="255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Dashboards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062" y="0"/>
            <a:ext cx="9477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Instructor Pain </a:t>
            </a:r>
            <a:r>
              <a:rPr lang="en-US" altLang="zh-CN" sz="2800" b="1" dirty="0">
                <a:solidFill>
                  <a:schemeClr val="accent1"/>
                </a:solidFill>
              </a:rPr>
              <a:t>P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oint 3: In-depth understanding </a:t>
            </a:r>
            <a:r>
              <a:rPr lang="en-CA" altLang="zh-CN" sz="2800" b="1" dirty="0" smtClean="0">
                <a:solidFill>
                  <a:schemeClr val="accent1"/>
                </a:solidFill>
              </a:rPr>
              <a:t>on student video watching behaviour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2668" y="2035052"/>
            <a:ext cx="19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MDS Dashboard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297549" y="961271"/>
            <a:ext cx="5605449" cy="930821"/>
          </a:xfrm>
          <a:prstGeom prst="wedgeRoundRectCallout">
            <a:avLst>
              <a:gd name="adj1" fmla="val -62942"/>
              <a:gd name="adj2" fmla="val 281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59039" y="975879"/>
            <a:ext cx="560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i="1" dirty="0" smtClean="0">
                <a:solidFill>
                  <a:srgbClr val="FFFF99"/>
                </a:solidFill>
              </a:rPr>
              <a:t>I am interested in about which part of my video were re-watched most and when did my students usually stop playing.  </a:t>
            </a:r>
            <a:endParaRPr lang="zh-CN" altLang="en-US" b="1" i="1" dirty="0">
              <a:solidFill>
                <a:srgbClr val="FFFF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273" y="2035052"/>
            <a:ext cx="3600400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91677" y="2035052"/>
            <a:ext cx="4911322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1" y="954107"/>
            <a:ext cx="1536411" cy="10480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4" y="4437112"/>
            <a:ext cx="3305021" cy="14569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3193" y="6016176"/>
            <a:ext cx="3960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extensive</a:t>
            </a:r>
            <a:r>
              <a:rPr lang="en-CA" altLang="zh-CN" dirty="0" smtClean="0"/>
              <a:t> viewer summary </a:t>
            </a:r>
          </a:p>
          <a:p>
            <a:r>
              <a:rPr lang="en-CA" altLang="zh-CN" dirty="0" smtClean="0"/>
              <a:t>for each video , non-actionable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62837" y="5739177"/>
            <a:ext cx="4209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meticulous</a:t>
            </a:r>
            <a:r>
              <a:rPr lang="en-CA" altLang="zh-CN" dirty="0" smtClean="0"/>
              <a:t> viewer summary for each video segment , actionable for targeting abnormal segments </a:t>
            </a:r>
            <a:endParaRPr lang="zh-CN" altLang="en-US" dirty="0"/>
          </a:p>
        </p:txBody>
      </p:sp>
      <p:sp>
        <p:nvSpPr>
          <p:cNvPr id="10" name="AutoShape 2" descr="https://lh4.googleusercontent.com/6c--uGCCqUd-0zTht_RFEQW_K5n9S5TVBmNeG7B6eGRIBxGmOaNyoSJ2Rlkhi1YRSjiYUPKyzl2jnYawUjxBVSTcqdxaU1Klr4zGSSqGo2Uxe-rFTCtzHyJcOkhBpARIoJULt2a2"/>
          <p:cNvSpPr>
            <a:spLocks noChangeAspect="1" noChangeArrowheads="1"/>
          </p:cNvSpPr>
          <p:nvPr/>
        </p:nvSpPr>
        <p:spPr bwMode="auto">
          <a:xfrm>
            <a:off x="155575" y="-1058863"/>
            <a:ext cx="57340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https://lh4.googleusercontent.com/6c--uGCCqUd-0zTht_RFEQW_K5n9S5TVBmNeG7B6eGRIBxGmOaNyoSJ2Rlkhi1YRSjiYUPKyzl2jnYawUjxBVSTcqdxaU1Klr4zGSSqGo2Uxe-rFTCtzHyJcOkhBpARIoJULt2a2"/>
          <p:cNvSpPr>
            <a:spLocks noChangeAspect="1" noChangeArrowheads="1"/>
          </p:cNvSpPr>
          <p:nvPr/>
        </p:nvSpPr>
        <p:spPr bwMode="auto">
          <a:xfrm>
            <a:off x="307975" y="-906463"/>
            <a:ext cx="57340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2" y="2564904"/>
            <a:ext cx="3448481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341" y="206493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Dashboard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579" y="147165"/>
            <a:ext cx="9477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Instructor Pain </a:t>
            </a:r>
            <a:r>
              <a:rPr lang="en-US" altLang="zh-CN" sz="2800" b="1" dirty="0">
                <a:solidFill>
                  <a:schemeClr val="accent1"/>
                </a:solidFill>
              </a:rPr>
              <a:t>P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oint 4 :Problem …..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2668" y="2035052"/>
            <a:ext cx="19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MDS Dashboard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843808" y="678808"/>
            <a:ext cx="5544616" cy="1183481"/>
          </a:xfrm>
          <a:prstGeom prst="wedgeRoundRectCallout">
            <a:avLst>
              <a:gd name="adj1" fmla="val -62942"/>
              <a:gd name="adj2" fmla="val 281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4431" y="670385"/>
            <a:ext cx="4789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i="1" dirty="0" smtClean="0">
                <a:solidFill>
                  <a:srgbClr val="FFFF99"/>
                </a:solidFill>
              </a:rPr>
              <a:t>I want to know when most students got wrong to a question, which choices are most confusing to them.  Also, I am glad to see students performance on self-assessment problems.</a:t>
            </a:r>
            <a:endParaRPr lang="zh-CN" altLang="en-US" b="1" i="1" dirty="0">
              <a:solidFill>
                <a:srgbClr val="FFFF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273" y="2035052"/>
            <a:ext cx="3600400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91677" y="2035052"/>
            <a:ext cx="4911322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" y="595599"/>
            <a:ext cx="1368152" cy="1368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9" y="2465040"/>
            <a:ext cx="3353855" cy="21459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5445224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edx</a:t>
            </a:r>
            <a:r>
              <a:rPr lang="en-US" altLang="zh-CN" dirty="0" smtClean="0"/>
              <a:t> insight problem </a:t>
            </a:r>
            <a:r>
              <a:rPr lang="en-US" altLang="zh-CN" dirty="0" err="1" smtClean="0"/>
              <a:t>viz</a:t>
            </a:r>
            <a:r>
              <a:rPr lang="en-US" altLang="zh-CN" dirty="0" smtClean="0"/>
              <a:t> could be put here…</a:t>
            </a:r>
            <a:endParaRPr lang="zh-CN" alt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962" y="2404551"/>
            <a:ext cx="4371975" cy="196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928" y="4370087"/>
            <a:ext cx="4364009" cy="224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242977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Dashboard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579" y="0"/>
            <a:ext cx="9477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Instructor Pain </a:t>
            </a:r>
            <a:r>
              <a:rPr lang="en-US" altLang="zh-CN" sz="2800" b="1" dirty="0">
                <a:solidFill>
                  <a:schemeClr val="accent1"/>
                </a:solidFill>
              </a:rPr>
              <a:t>P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oint 5 : Unclear display of overview engagement </a:t>
            </a:r>
            <a:r>
              <a:rPr lang="en-US" altLang="zh-CN" sz="2800" b="1" dirty="0">
                <a:solidFill>
                  <a:schemeClr val="accent1"/>
                </a:solidFill>
              </a:rPr>
              <a:t>E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iffel Tower graph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7341" y="2398033"/>
            <a:ext cx="19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MDS Dashboard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306252" y="1091333"/>
            <a:ext cx="5544616" cy="753492"/>
          </a:xfrm>
          <a:prstGeom prst="wedgeRoundRectCallout">
            <a:avLst>
              <a:gd name="adj1" fmla="val -62942"/>
              <a:gd name="adj2" fmla="val 281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63888" y="1144913"/>
            <a:ext cx="478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i="1" dirty="0" smtClean="0">
                <a:solidFill>
                  <a:srgbClr val="FFFF99"/>
                </a:solidFill>
              </a:rPr>
              <a:t>I want get more tooltip guidance about how to read and interpret this Eiffel </a:t>
            </a:r>
            <a:r>
              <a:rPr lang="en-CA" altLang="zh-CN" b="1" i="1" dirty="0">
                <a:solidFill>
                  <a:srgbClr val="FFFF99"/>
                </a:solidFill>
              </a:rPr>
              <a:t>T</a:t>
            </a:r>
            <a:r>
              <a:rPr lang="en-CA" altLang="zh-CN" b="1" i="1" dirty="0" smtClean="0">
                <a:solidFill>
                  <a:srgbClr val="FFFF99"/>
                </a:solidFill>
              </a:rPr>
              <a:t>ower plot</a:t>
            </a:r>
            <a:endParaRPr lang="zh-CN" altLang="en-US" b="1" i="1" dirty="0">
              <a:solidFill>
                <a:srgbClr val="FFFF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272" y="2398033"/>
            <a:ext cx="4092696" cy="42713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499991" y="2398033"/>
            <a:ext cx="4407267" cy="42713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30" y="3284984"/>
            <a:ext cx="4082454" cy="17884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95" y="2822377"/>
            <a:ext cx="3587216" cy="37538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2" y="923072"/>
            <a:ext cx="1383441" cy="138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9068" y="269386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Dashboard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062" y="147165"/>
            <a:ext cx="8767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Instructor Pain </a:t>
            </a:r>
            <a:r>
              <a:rPr lang="en-US" altLang="zh-CN" sz="2800" b="1" dirty="0">
                <a:solidFill>
                  <a:schemeClr val="accent1"/>
                </a:solidFill>
              </a:rPr>
              <a:t>P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oint 6 : Missing of student clicking record about external link 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2667" y="2636912"/>
            <a:ext cx="19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MDS Dashboard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295309" y="908720"/>
            <a:ext cx="5605449" cy="930821"/>
          </a:xfrm>
          <a:prstGeom prst="wedgeRoundRectCallout">
            <a:avLst>
              <a:gd name="adj1" fmla="val -62942"/>
              <a:gd name="adj2" fmla="val 281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25372" y="899728"/>
            <a:ext cx="560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FFFF99"/>
                </a:solidFill>
              </a:rPr>
              <a:t>I am looking forward to know how many students actually clicked the reference material external links (to </a:t>
            </a:r>
            <a:r>
              <a:rPr lang="en-US" altLang="zh-CN" b="1" i="1" dirty="0" err="1" smtClean="0">
                <a:solidFill>
                  <a:srgbClr val="FFFF99"/>
                </a:solidFill>
              </a:rPr>
              <a:t>article,video,book</a:t>
            </a:r>
            <a:r>
              <a:rPr lang="en-US" altLang="zh-CN" b="1" i="1" dirty="0" smtClean="0">
                <a:solidFill>
                  <a:srgbClr val="FFFF99"/>
                </a:solidFill>
              </a:rPr>
              <a:t> etc.) that I put in the course.</a:t>
            </a:r>
            <a:endParaRPr lang="zh-CN" altLang="en-US" b="1" i="1" dirty="0">
              <a:solidFill>
                <a:srgbClr val="FFFF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273" y="2348880"/>
            <a:ext cx="3600400" cy="435624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91677" y="2331804"/>
            <a:ext cx="4911322" cy="437331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29028" y="3968189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link clicking was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</a:t>
            </a:r>
          </a:p>
          <a:p>
            <a:r>
              <a:rPr lang="en-CA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tracked and measured …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20" y="3429000"/>
            <a:ext cx="4590635" cy="29523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27497"/>
            <a:ext cx="1304307" cy="130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317</Words>
  <Application>Microsoft Office PowerPoint</Application>
  <PresentationFormat>全屏显示(4:3)</PresentationFormat>
  <Paragraphs>43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qingxue zhang</dc:creator>
  <cp:lastModifiedBy>dell-pc</cp:lastModifiedBy>
  <cp:revision>46</cp:revision>
  <dcterms:created xsi:type="dcterms:W3CDTF">2017-06-19T17:43:21Z</dcterms:created>
  <dcterms:modified xsi:type="dcterms:W3CDTF">2017-06-19T22:37:15Z</dcterms:modified>
</cp:coreProperties>
</file>