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8" r:id="rId2"/>
    <p:sldId id="273" r:id="rId3"/>
    <p:sldId id="271" r:id="rId4"/>
    <p:sldId id="272" r:id="rId5"/>
    <p:sldId id="274" r:id="rId6"/>
    <p:sldId id="275" r:id="rId7"/>
    <p:sldId id="257" r:id="rId8"/>
    <p:sldId id="276" r:id="rId9"/>
    <p:sldId id="277" r:id="rId10"/>
    <p:sldId id="278" r:id="rId11"/>
    <p:sldId id="279" r:id="rId12"/>
    <p:sldId id="280" r:id="rId13"/>
    <p:sldId id="289" r:id="rId14"/>
    <p:sldId id="290" r:id="rId15"/>
    <p:sldId id="291" r:id="rId16"/>
    <p:sldId id="28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E95420"/>
    <a:srgbClr val="171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2D4C0-8DEA-4A79-BDDE-DB75BE15FF31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0FCFE-07D9-40A2-8437-02C2127C8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8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0FCFE-07D9-40A2-8437-02C2127C8E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2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636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04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5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1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4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6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78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21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06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FD68-B5B3-43BA-B37E-89D4EB4F6B52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CE6E-7E55-4F4B-8D52-37944707AB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112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58" y="950388"/>
            <a:ext cx="7435889" cy="5380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Стрелка влево 3"/>
          <p:cNvSpPr/>
          <p:nvPr/>
        </p:nvSpPr>
        <p:spPr>
          <a:xfrm>
            <a:off x="2812868" y="4946469"/>
            <a:ext cx="1428206" cy="3135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4641558"/>
            <a:ext cx="3178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IP address</a:t>
            </a:r>
            <a:endParaRPr lang="ru-RU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22217" y="117227"/>
            <a:ext cx="11399520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IPv4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79278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06088" y="1839635"/>
            <a:ext cx="7280366" cy="2554545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 smtClean="0"/>
              <a:t>Tarmoqdagi</a:t>
            </a:r>
            <a:r>
              <a:rPr lang="en-US" sz="2800" dirty="0" smtClean="0"/>
              <a:t> </a:t>
            </a:r>
            <a:r>
              <a:rPr lang="en-US" sz="2800" dirty="0" err="1" smtClean="0"/>
              <a:t>hostlar</a:t>
            </a:r>
            <a:r>
              <a:rPr lang="en-US" sz="2800" dirty="0" smtClean="0"/>
              <a:t> </a:t>
            </a:r>
            <a:r>
              <a:rPr lang="en-US" sz="2800" dirty="0" err="1" smtClean="0"/>
              <a:t>sonini</a:t>
            </a:r>
            <a:r>
              <a:rPr lang="en-US" sz="2800" dirty="0" smtClean="0"/>
              <a:t> </a:t>
            </a:r>
            <a:r>
              <a:rPr lang="en-US" sz="2800" dirty="0" err="1" smtClean="0"/>
              <a:t>hisoblash</a:t>
            </a:r>
            <a:r>
              <a:rPr lang="en-US" sz="2800" dirty="0" smtClean="0"/>
              <a:t> </a:t>
            </a:r>
            <a:r>
              <a:rPr lang="en-US" sz="2800" dirty="0" err="1" smtClean="0"/>
              <a:t>formulasi</a:t>
            </a:r>
            <a:r>
              <a:rPr lang="en-US" sz="2800" dirty="0" smtClean="0"/>
              <a:t>:</a:t>
            </a:r>
          </a:p>
          <a:p>
            <a:pPr algn="ctr"/>
            <a:r>
              <a:rPr lang="en-US" sz="4800" dirty="0" smtClean="0">
                <a:solidFill>
                  <a:srgbClr val="E95420"/>
                </a:solidFill>
              </a:rPr>
              <a:t>N=2</a:t>
            </a:r>
            <a:r>
              <a:rPr lang="en-US" sz="4800" baseline="30000" dirty="0" smtClean="0">
                <a:solidFill>
                  <a:srgbClr val="E95420"/>
                </a:solidFill>
              </a:rPr>
              <a:t>32-n</a:t>
            </a:r>
            <a:r>
              <a:rPr lang="en-US" sz="4800" dirty="0" smtClean="0">
                <a:solidFill>
                  <a:srgbClr val="E95420"/>
                </a:solidFill>
              </a:rPr>
              <a:t>-2</a:t>
            </a:r>
          </a:p>
          <a:p>
            <a:r>
              <a:rPr lang="en-US" sz="2800" dirty="0" smtClean="0">
                <a:solidFill>
                  <a:srgbClr val="E95420"/>
                </a:solidFill>
              </a:rPr>
              <a:t>N 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Hoslar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ya’ni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qurilmalar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soni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sz="2800" dirty="0" smtClean="0">
                <a:solidFill>
                  <a:srgbClr val="E95420"/>
                </a:solidFill>
                <a:sym typeface="Wingdings" panose="05000000000000000000" pitchFamily="2" charset="2"/>
              </a:rPr>
              <a:t>n 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Tarmoq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prefiksi</a:t>
            </a:r>
            <a:r>
              <a:rPr lang="en-US" sz="2800" dirty="0" smtClean="0">
                <a:sym typeface="Wingdings" panose="05000000000000000000" pitchFamily="2" charset="2"/>
              </a:rPr>
              <a:t> (</a:t>
            </a:r>
            <a:r>
              <a:rPr lang="en-US" sz="2800" dirty="0" err="1" smtClean="0">
                <a:sym typeface="Wingdings" panose="05000000000000000000" pitchFamily="2" charset="2"/>
              </a:rPr>
              <a:t>maskadagi</a:t>
            </a:r>
            <a:r>
              <a:rPr lang="en-US" sz="2800" dirty="0" smtClean="0">
                <a:sym typeface="Wingdings" panose="05000000000000000000" pitchFamily="2" charset="2"/>
              </a:rPr>
              <a:t> “1” </a:t>
            </a:r>
            <a:r>
              <a:rPr lang="en-US" sz="2800" dirty="0" err="1" smtClean="0">
                <a:sym typeface="Wingdings" panose="05000000000000000000" pitchFamily="2" charset="2"/>
              </a:rPr>
              <a:t>bitlar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soni</a:t>
            </a:r>
            <a:r>
              <a:rPr lang="en-US" sz="2800" dirty="0" smtClean="0">
                <a:sym typeface="Wingdings" panose="05000000000000000000" pitchFamily="2" charset="2"/>
              </a:rPr>
              <a:t>).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olidFill>
                  <a:srgbClr val="E95420"/>
                </a:solidFill>
                <a:sym typeface="Wingdings" panose="05000000000000000000" pitchFamily="2" charset="2"/>
              </a:rPr>
              <a:t>“2”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Tarmoq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hamda</a:t>
            </a:r>
            <a:r>
              <a:rPr lang="en-US" sz="2800" dirty="0" smtClean="0">
                <a:sym typeface="Wingdings" panose="05000000000000000000" pitchFamily="2" charset="2"/>
              </a:rPr>
              <a:t> Broadcast </a:t>
            </a:r>
            <a:r>
              <a:rPr lang="en-US" sz="2800" dirty="0" err="1" smtClean="0">
                <a:sym typeface="Wingdings" panose="05000000000000000000" pitchFamily="2" charset="2"/>
              </a:rPr>
              <a:t>manzillari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06088" y="4623370"/>
            <a:ext cx="7280366" cy="523220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E95420"/>
                </a:solidFill>
              </a:rPr>
              <a:t>N </a:t>
            </a:r>
            <a:r>
              <a:rPr lang="en-US" sz="2800" dirty="0" smtClean="0"/>
              <a:t>= 2</a:t>
            </a:r>
            <a:r>
              <a:rPr lang="en-US" sz="2800" baseline="30000" dirty="0" smtClean="0"/>
              <a:t>32 – 24  </a:t>
            </a:r>
            <a:r>
              <a:rPr lang="en-US" sz="2800" dirty="0" smtClean="0"/>
              <a:t>- 2 </a:t>
            </a:r>
            <a:r>
              <a:rPr lang="en-US" sz="2800" dirty="0" smtClean="0"/>
              <a:t>= 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8 </a:t>
            </a:r>
            <a:r>
              <a:rPr lang="en-US" sz="2800" dirty="0" smtClean="0"/>
              <a:t>- 2 </a:t>
            </a:r>
            <a:r>
              <a:rPr lang="en-US" sz="2800" dirty="0" smtClean="0"/>
              <a:t>= </a:t>
            </a:r>
            <a:r>
              <a:rPr lang="en-US" sz="2800" dirty="0" smtClean="0"/>
              <a:t>256 - 2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00B0F0"/>
                </a:solidFill>
              </a:rPr>
              <a:t>254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06088" y="5321766"/>
            <a:ext cx="7280366" cy="523220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err="1" smtClean="0"/>
              <a:t>Ushbu</a:t>
            </a:r>
            <a:r>
              <a:rPr lang="en-US" sz="2800" dirty="0" smtClean="0"/>
              <a:t> </a:t>
            </a:r>
            <a:r>
              <a:rPr lang="en-US" sz="2800" dirty="0" err="1" smtClean="0"/>
              <a:t>tarmoqda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254</a:t>
            </a:r>
            <a:r>
              <a:rPr lang="en-US" sz="2800" dirty="0" smtClean="0"/>
              <a:t> ta host </a:t>
            </a:r>
            <a:r>
              <a:rPr lang="en-US" sz="2800" dirty="0" err="1" smtClean="0"/>
              <a:t>mavjud</a:t>
            </a:r>
            <a:r>
              <a:rPr lang="en-US" sz="28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5044" y="1087225"/>
            <a:ext cx="8162454" cy="5232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192.168.1.16/24         </a:t>
            </a:r>
            <a:r>
              <a:rPr lang="en-US" sz="2800" dirty="0" smtClean="0"/>
              <a:t>192.168.1.16         255.255.255.0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65044" y="117227"/>
            <a:ext cx="8162454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TARMOQ </a:t>
            </a:r>
            <a:r>
              <a:rPr lang="en-US" sz="3600" dirty="0" smtClean="0"/>
              <a:t>HOSTLARI SONINI ANIQLASH</a:t>
            </a:r>
          </a:p>
        </p:txBody>
      </p:sp>
    </p:spTree>
    <p:extLst>
      <p:ext uri="{BB962C8B-B14F-4D97-AF65-F5344CB8AC3E}">
        <p14:creationId xmlns:p14="http://schemas.microsoft.com/office/powerpoint/2010/main" val="92953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65044" y="1564780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25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7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128 - 2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rgbClr val="00B0F0"/>
                </a:solidFill>
              </a:rPr>
              <a:t>126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65044" y="2073113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Ushbu</a:t>
            </a:r>
            <a:r>
              <a:rPr lang="en-US" sz="1600" dirty="0" smtClean="0"/>
              <a:t> </a:t>
            </a:r>
            <a:r>
              <a:rPr lang="en-US" sz="1600" dirty="0" err="1" smtClean="0"/>
              <a:t>tarmoqda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126</a:t>
            </a:r>
            <a:r>
              <a:rPr lang="en-US" sz="1600" dirty="0" smtClean="0"/>
              <a:t> </a:t>
            </a:r>
            <a:r>
              <a:rPr lang="en-US" sz="1600" dirty="0" smtClean="0"/>
              <a:t>ta host </a:t>
            </a:r>
            <a:r>
              <a:rPr lang="en-US" sz="1600" dirty="0" err="1" smtClean="0"/>
              <a:t>mavjud</a:t>
            </a:r>
            <a:r>
              <a:rPr lang="en-US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5044" y="1087225"/>
            <a:ext cx="8162454" cy="33855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192.168.10.45/25         </a:t>
            </a:r>
            <a:r>
              <a:rPr lang="en-US" sz="1600" dirty="0" smtClean="0"/>
              <a:t>192.168.10.45         255.255.255.128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65044" y="117227"/>
            <a:ext cx="8162454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TARMOQ </a:t>
            </a:r>
            <a:r>
              <a:rPr lang="en-US" sz="3600" dirty="0" smtClean="0"/>
              <a:t>HOSTLARI SONINI ANIQLASH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65044" y="2581446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0)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0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32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/>
              <a:t>4 294 967 296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>
                <a:solidFill>
                  <a:srgbClr val="00B0F0"/>
                </a:solidFill>
              </a:rPr>
              <a:t>4 294 967 </a:t>
            </a:r>
            <a:r>
              <a:rPr lang="en-US" sz="1600" dirty="0" smtClean="0">
                <a:solidFill>
                  <a:srgbClr val="00B0F0"/>
                </a:solidFill>
              </a:rPr>
              <a:t>294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65044" y="3074990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1)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1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31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/>
              <a:t>2 147 483 </a:t>
            </a:r>
            <a:r>
              <a:rPr lang="en-US" sz="1600" dirty="0" smtClean="0"/>
              <a:t>648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>
                <a:solidFill>
                  <a:srgbClr val="00B0F0"/>
                </a:solidFill>
              </a:rPr>
              <a:t>2 147 483 </a:t>
            </a:r>
            <a:r>
              <a:rPr lang="en-US" sz="1600" dirty="0" smtClean="0">
                <a:solidFill>
                  <a:srgbClr val="00B0F0"/>
                </a:solidFill>
              </a:rPr>
              <a:t>646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965044" y="3568534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2)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2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30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/>
              <a:t>1 073 741 </a:t>
            </a:r>
            <a:r>
              <a:rPr lang="en-US" sz="1600" dirty="0" smtClean="0"/>
              <a:t>824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>
                <a:solidFill>
                  <a:srgbClr val="00B0F0"/>
                </a:solidFill>
              </a:rPr>
              <a:t>1 073 741 </a:t>
            </a:r>
            <a:r>
              <a:rPr lang="en-US" sz="1600" dirty="0" smtClean="0">
                <a:solidFill>
                  <a:srgbClr val="00B0F0"/>
                </a:solidFill>
              </a:rPr>
              <a:t>822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65044" y="4062078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3)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3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29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/>
              <a:t>536 870 </a:t>
            </a:r>
            <a:r>
              <a:rPr lang="en-US" sz="1600" dirty="0" smtClean="0"/>
              <a:t>912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>
                <a:solidFill>
                  <a:srgbClr val="00B0F0"/>
                </a:solidFill>
              </a:rPr>
              <a:t>536 870 </a:t>
            </a:r>
            <a:r>
              <a:rPr lang="en-US" sz="1600" dirty="0" smtClean="0">
                <a:solidFill>
                  <a:srgbClr val="00B0F0"/>
                </a:solidFill>
              </a:rPr>
              <a:t>910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965044" y="4514883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4)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4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28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/>
              <a:t>268 435 </a:t>
            </a:r>
            <a:r>
              <a:rPr lang="en-US" sz="1600" dirty="0" smtClean="0"/>
              <a:t>456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>
                <a:solidFill>
                  <a:srgbClr val="00B0F0"/>
                </a:solidFill>
              </a:rPr>
              <a:t>268 435 </a:t>
            </a:r>
            <a:r>
              <a:rPr lang="en-US" sz="1600" dirty="0" smtClean="0">
                <a:solidFill>
                  <a:srgbClr val="00B0F0"/>
                </a:solidFill>
              </a:rPr>
              <a:t>454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65044" y="5501971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31)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31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 smtClean="0"/>
              <a:t>1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rgbClr val="00B0F0"/>
                </a:solidFill>
              </a:rPr>
              <a:t>0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965044" y="5983880"/>
            <a:ext cx="8162454" cy="338554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E95420"/>
                </a:solidFill>
              </a:rPr>
              <a:t>(n = 32) </a:t>
            </a:r>
            <a:r>
              <a:rPr lang="en-US" sz="1600" dirty="0" smtClean="0">
                <a:solidFill>
                  <a:srgbClr val="E9542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rgbClr val="E95420"/>
                </a:solidFill>
              </a:rPr>
              <a:t>N </a:t>
            </a:r>
            <a:r>
              <a:rPr lang="en-US" sz="1600" dirty="0" smtClean="0"/>
              <a:t>= 2</a:t>
            </a:r>
            <a:r>
              <a:rPr lang="en-US" sz="1600" baseline="30000" dirty="0" smtClean="0"/>
              <a:t>32 – 32 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2</a:t>
            </a:r>
            <a:r>
              <a:rPr lang="en-US" sz="1600" baseline="30000" dirty="0"/>
              <a:t>0</a:t>
            </a:r>
            <a:r>
              <a:rPr lang="en-US" sz="1600" baseline="30000" dirty="0" smtClean="0"/>
              <a:t>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/>
              <a:t>1 </a:t>
            </a:r>
            <a:r>
              <a:rPr lang="en-US" sz="1600" dirty="0" smtClean="0"/>
              <a:t>- 2 </a:t>
            </a:r>
            <a:r>
              <a:rPr lang="en-US" sz="1600" dirty="0" smtClean="0"/>
              <a:t>= </a:t>
            </a:r>
            <a:r>
              <a:rPr lang="en-US" sz="1600" dirty="0" smtClean="0">
                <a:solidFill>
                  <a:srgbClr val="00B0F0"/>
                </a:solidFill>
              </a:rPr>
              <a:t>-1</a:t>
            </a:r>
            <a:endParaRPr lang="en-US" sz="1600" dirty="0" smtClean="0">
              <a:solidFill>
                <a:srgbClr val="00B0F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605232" y="4953249"/>
            <a:ext cx="107591" cy="80305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5609585" y="5105649"/>
            <a:ext cx="107591" cy="80305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605227" y="5249340"/>
            <a:ext cx="107591" cy="80305"/>
          </a:xfrm>
          <a:prstGeom prst="ellipse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21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531" y="970596"/>
            <a:ext cx="1117720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12.12.35.46/25         </a:t>
            </a:r>
            <a:r>
              <a:rPr lang="en-US" sz="2400" dirty="0"/>
              <a:t>12.12.35.46         </a:t>
            </a:r>
            <a:r>
              <a:rPr lang="en-US" sz="2400" dirty="0" smtClean="0"/>
              <a:t>255.255.255.128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0939" y="117227"/>
            <a:ext cx="11170798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TARMOQ </a:t>
            </a:r>
            <a:r>
              <a:rPr lang="en-US" sz="3600" dirty="0" smtClean="0"/>
              <a:t>HOSTLARI SONINI ANIQLASH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531" y="1595558"/>
            <a:ext cx="11177205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00001100.00001100.00100011.0</a:t>
            </a:r>
            <a:r>
              <a:rPr lang="en-US" dirty="0" smtClean="0">
                <a:solidFill>
                  <a:srgbClr val="FFFF00"/>
                </a:solidFill>
              </a:rPr>
              <a:t>0101110</a:t>
            </a:r>
            <a:r>
              <a:rPr lang="en-US" dirty="0" smtClean="0"/>
              <a:t>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 	</a:t>
            </a:r>
            <a:r>
              <a:rPr lang="en-US" dirty="0" smtClean="0"/>
              <a:t>IP </a:t>
            </a:r>
            <a:r>
              <a:rPr lang="en-US" dirty="0" err="1"/>
              <a:t>addressning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 smtClean="0"/>
              <a:t>ko’rinishi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11111111.11111111.1111111</a:t>
            </a:r>
            <a:r>
              <a:rPr lang="en-US" dirty="0" smtClean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.1</a:t>
            </a:r>
            <a:r>
              <a:rPr lang="en-US" dirty="0" smtClean="0"/>
              <a:t>0000000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255      .      255     .      </a:t>
            </a:r>
            <a:r>
              <a:rPr lang="en-US" dirty="0" smtClean="0">
                <a:solidFill>
                  <a:srgbClr val="00B0F0"/>
                </a:solidFill>
              </a:rPr>
              <a:t>255</a:t>
            </a:r>
            <a:r>
              <a:rPr lang="en-US" dirty="0" smtClean="0"/>
              <a:t>     </a:t>
            </a:r>
            <a:r>
              <a:rPr lang="en-US" dirty="0" smtClean="0"/>
              <a:t>.        </a:t>
            </a:r>
            <a:r>
              <a:rPr lang="en-US" dirty="0" smtClean="0">
                <a:solidFill>
                  <a:srgbClr val="00B0F0"/>
                </a:solidFill>
              </a:rPr>
              <a:t>128</a:t>
            </a:r>
            <a:r>
              <a:rPr lang="en-US" dirty="0" smtClean="0"/>
              <a:t>         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</p:txBody>
      </p:sp>
      <p:grpSp>
        <p:nvGrpSpPr>
          <p:cNvPr id="17" name="Группа 16"/>
          <p:cNvGrpSpPr/>
          <p:nvPr/>
        </p:nvGrpSpPr>
        <p:grpSpPr>
          <a:xfrm>
            <a:off x="598829" y="1608225"/>
            <a:ext cx="3102314" cy="885853"/>
            <a:chOff x="799132" y="1564355"/>
            <a:chExt cx="2814924" cy="885853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799132" y="1611084"/>
              <a:ext cx="281278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614056" y="1564355"/>
              <a:ext cx="0" cy="885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544532" y="3955046"/>
            <a:ext cx="5124748" cy="1477328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/>
              <a:t>addressning</a:t>
            </a:r>
            <a:r>
              <a:rPr lang="en-US" dirty="0"/>
              <a:t> Broadcast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 smtClean="0"/>
              <a:t>aniqlash</a:t>
            </a:r>
            <a:r>
              <a:rPr lang="en-US" dirty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/>
              <a:t>qizil</a:t>
            </a:r>
            <a:r>
              <a:rPr lang="en-US" dirty="0"/>
              <a:t> </a:t>
            </a:r>
            <a:r>
              <a:rPr lang="en-US" dirty="0" err="1"/>
              <a:t>chiziqdan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tarafini</a:t>
            </a:r>
            <a:r>
              <a:rPr lang="en-US" dirty="0"/>
              <a:t> “1”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 smtClean="0"/>
              <a:t>bilan</a:t>
            </a:r>
            <a:r>
              <a:rPr lang="en-US" dirty="0"/>
              <a:t> </a:t>
            </a:r>
            <a:r>
              <a:rPr lang="en-US" dirty="0" err="1" smtClean="0"/>
              <a:t>to’ldiramiz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“00001100.00001100.00100011.01111111”</a:t>
            </a:r>
            <a:endParaRPr lang="en-US" dirty="0"/>
          </a:p>
          <a:p>
            <a:r>
              <a:rPr lang="en-US" dirty="0"/>
              <a:t>Broadcast IP: </a:t>
            </a:r>
            <a:r>
              <a:rPr lang="en-US" dirty="0" smtClean="0"/>
              <a:t>12.12.35.127.</a:t>
            </a:r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3796935" y="4768639"/>
            <a:ext cx="1068421" cy="369301"/>
            <a:chOff x="3701139" y="5573415"/>
            <a:chExt cx="1376413" cy="36930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701139" y="5617023"/>
              <a:ext cx="1376413" cy="29559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3701139" y="5573415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Прямоугольник 23"/>
          <p:cNvSpPr/>
          <p:nvPr/>
        </p:nvSpPr>
        <p:spPr>
          <a:xfrm>
            <a:off x="544532" y="2781492"/>
            <a:ext cx="5124748" cy="646331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“00001100.00001100.00100011.0</a:t>
            </a:r>
            <a:r>
              <a:rPr lang="en-US" dirty="0" smtClean="0">
                <a:solidFill>
                  <a:srgbClr val="FFFF00"/>
                </a:solidFill>
              </a:rPr>
              <a:t>0000000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/>
              <a:t>Demak</a:t>
            </a:r>
            <a:r>
              <a:rPr lang="en-US" dirty="0"/>
              <a:t>: </a:t>
            </a:r>
            <a:r>
              <a:rPr lang="en-US" dirty="0" smtClean="0"/>
              <a:t>12.12.35.0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tarmoq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manzili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612473" y="2783174"/>
            <a:ext cx="3184464" cy="369301"/>
            <a:chOff x="640332" y="3884178"/>
            <a:chExt cx="2943488" cy="369301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640332" y="3931692"/>
              <a:ext cx="292699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3583818" y="3884178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57347" y="3466734"/>
            <a:ext cx="5111933" cy="44627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Hostlar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rgbClr val="E95420"/>
                </a:solidFill>
              </a:rPr>
              <a:t>N</a:t>
            </a:r>
            <a:r>
              <a:rPr lang="en-US" dirty="0" smtClean="0"/>
              <a:t>=2</a:t>
            </a:r>
            <a:r>
              <a:rPr lang="en-US" baseline="30000" dirty="0" smtClean="0"/>
              <a:t>32-25</a:t>
            </a:r>
            <a:r>
              <a:rPr lang="en-US" dirty="0" smtClean="0"/>
              <a:t>-2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-2 </a:t>
            </a:r>
            <a:r>
              <a:rPr lang="en-US" dirty="0"/>
              <a:t>= </a:t>
            </a:r>
            <a:r>
              <a:rPr lang="en-US" dirty="0" smtClean="0"/>
              <a:t>128-2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B0F0"/>
                </a:solidFill>
              </a:rPr>
              <a:t>126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0939" y="5513321"/>
            <a:ext cx="5111933" cy="584775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ym typeface="Wingdings" panose="05000000000000000000" pitchFamily="2" charset="2"/>
              </a:rPr>
              <a:t>Hostlar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uchun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beriladigan</a:t>
            </a:r>
            <a:r>
              <a:rPr lang="en-US" sz="1600" dirty="0" smtClean="0">
                <a:sym typeface="Wingdings" panose="05000000000000000000" pitchFamily="2" charset="2"/>
              </a:rPr>
              <a:t> IP </a:t>
            </a:r>
            <a:r>
              <a:rPr lang="en-US" sz="1600" dirty="0" err="1" smtClean="0">
                <a:sym typeface="Wingdings" panose="05000000000000000000" pitchFamily="2" charset="2"/>
              </a:rPr>
              <a:t>addresslar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12.12.35.1   ----  12.12.35.126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882886" y="2781491"/>
            <a:ext cx="5124748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manzilini</a:t>
            </a:r>
            <a:r>
              <a:rPr lang="en-US" dirty="0" smtClean="0"/>
              <a:t> </a:t>
            </a:r>
            <a:r>
              <a:rPr lang="en-US" dirty="0" err="1" smtClean="0"/>
              <a:t>aniqlashda</a:t>
            </a:r>
            <a:r>
              <a:rPr lang="en-US" dirty="0" smtClean="0"/>
              <a:t> IP </a:t>
            </a:r>
            <a:r>
              <a:rPr lang="en-US" dirty="0" err="1" smtClean="0"/>
              <a:t>addressdagi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qizil</a:t>
            </a:r>
            <a:r>
              <a:rPr lang="en-US" dirty="0" smtClean="0"/>
              <a:t> </a:t>
            </a:r>
            <a:r>
              <a:rPr lang="en-US" dirty="0" err="1" smtClean="0"/>
              <a:t>chiziqdan</a:t>
            </a:r>
            <a:r>
              <a:rPr lang="en-US" dirty="0" smtClean="0"/>
              <a:t> </a:t>
            </a:r>
            <a:r>
              <a:rPr lang="en-US" dirty="0" err="1" smtClean="0"/>
              <a:t>o’ng</a:t>
            </a:r>
            <a:r>
              <a:rPr lang="en-US" dirty="0" smtClean="0"/>
              <a:t> </a:t>
            </a:r>
            <a:r>
              <a:rPr lang="en-US" dirty="0" err="1" smtClean="0"/>
              <a:t>tarafi</a:t>
            </a:r>
            <a:r>
              <a:rPr lang="en-US" dirty="0" smtClean="0"/>
              <a:t> “0” deb </a:t>
            </a:r>
            <a:r>
              <a:rPr lang="en-US" dirty="0" err="1" smtClean="0"/>
              <a:t>qaraladi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811662" y="2830688"/>
            <a:ext cx="972035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31" idx="3"/>
            <a:endCxn id="30" idx="1"/>
          </p:cNvCxnSpPr>
          <p:nvPr/>
        </p:nvCxnSpPr>
        <p:spPr>
          <a:xfrm>
            <a:off x="4783697" y="2975198"/>
            <a:ext cx="1099189" cy="1294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3698783" y="1621685"/>
            <a:ext cx="881926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/>
          <p:cNvCxnSpPr>
            <a:stCxn id="35" idx="2"/>
            <a:endCxn id="31" idx="0"/>
          </p:cNvCxnSpPr>
          <p:nvPr/>
        </p:nvCxnSpPr>
        <p:spPr>
          <a:xfrm>
            <a:off x="4139746" y="1910704"/>
            <a:ext cx="157934" cy="91998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3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531" y="970596"/>
            <a:ext cx="1117720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27.18.34.6/15         27.18.34.6		255.254.0.0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0939" y="117227"/>
            <a:ext cx="11170798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TARMOQ </a:t>
            </a:r>
            <a:r>
              <a:rPr lang="en-US" sz="3600" dirty="0" smtClean="0"/>
              <a:t>HOSTLARI SONINI ANIQLASH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531" y="1595558"/>
            <a:ext cx="11177205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00011011.0001001</a:t>
            </a:r>
            <a:r>
              <a:rPr lang="en-US" dirty="0" smtClean="0">
                <a:solidFill>
                  <a:srgbClr val="FFFF00"/>
                </a:solidFill>
              </a:rPr>
              <a:t>0.00100010.00000110</a:t>
            </a:r>
            <a:r>
              <a:rPr lang="en-US" dirty="0" smtClean="0"/>
              <a:t>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 	</a:t>
            </a:r>
            <a:r>
              <a:rPr lang="en-US" dirty="0" smtClean="0"/>
              <a:t>IP </a:t>
            </a:r>
            <a:r>
              <a:rPr lang="en-US" dirty="0" err="1"/>
              <a:t>addressning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 smtClean="0"/>
              <a:t>ko’rinishi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11111111.1111111</a:t>
            </a:r>
            <a:r>
              <a:rPr lang="en-US" dirty="0" smtClean="0"/>
              <a:t>0.00000000.00000000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255      .      </a:t>
            </a:r>
            <a:r>
              <a:rPr lang="en-US" dirty="0" smtClean="0">
                <a:solidFill>
                  <a:srgbClr val="00B0F0"/>
                </a:solidFill>
              </a:rPr>
              <a:t>254     </a:t>
            </a:r>
            <a:r>
              <a:rPr lang="en-US" dirty="0" smtClean="0"/>
              <a:t>.      </a:t>
            </a:r>
            <a:r>
              <a:rPr lang="en-US" dirty="0" smtClean="0"/>
              <a:t>0     </a:t>
            </a:r>
            <a:r>
              <a:rPr lang="en-US" dirty="0" smtClean="0"/>
              <a:t>.        </a:t>
            </a:r>
            <a:r>
              <a:rPr lang="en-US" dirty="0" smtClean="0"/>
              <a:t>0        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</p:txBody>
      </p:sp>
      <p:grpSp>
        <p:nvGrpSpPr>
          <p:cNvPr id="17" name="Группа 16"/>
          <p:cNvGrpSpPr/>
          <p:nvPr/>
        </p:nvGrpSpPr>
        <p:grpSpPr>
          <a:xfrm>
            <a:off x="598829" y="1608225"/>
            <a:ext cx="1839571" cy="885853"/>
            <a:chOff x="799132" y="1564355"/>
            <a:chExt cx="2814924" cy="885853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799132" y="1611084"/>
              <a:ext cx="281278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614056" y="1564355"/>
              <a:ext cx="0" cy="885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544532" y="3955046"/>
            <a:ext cx="5124748" cy="1477328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/>
              <a:t>addressning</a:t>
            </a:r>
            <a:r>
              <a:rPr lang="en-US" dirty="0"/>
              <a:t> Broadcast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 smtClean="0"/>
              <a:t>aniqlash</a:t>
            </a:r>
            <a:r>
              <a:rPr lang="en-US" dirty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qizil</a:t>
            </a:r>
            <a:r>
              <a:rPr lang="en-US" dirty="0"/>
              <a:t> </a:t>
            </a:r>
            <a:r>
              <a:rPr lang="en-US" dirty="0" err="1"/>
              <a:t>chiziqdan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tarafini</a:t>
            </a:r>
            <a:r>
              <a:rPr lang="en-US" dirty="0"/>
              <a:t> “1”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 smtClean="0"/>
              <a:t>bilan</a:t>
            </a:r>
            <a:r>
              <a:rPr lang="en-US" dirty="0"/>
              <a:t> </a:t>
            </a:r>
            <a:r>
              <a:rPr lang="en-US" dirty="0" err="1" smtClean="0"/>
              <a:t>to’ldiramiz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“00011011.00010011.11111111.11111111”</a:t>
            </a:r>
            <a:endParaRPr lang="en-US" dirty="0"/>
          </a:p>
          <a:p>
            <a:r>
              <a:rPr lang="en-US" dirty="0"/>
              <a:t>Broadcast IP: </a:t>
            </a:r>
            <a:r>
              <a:rPr lang="en-US" dirty="0" smtClean="0"/>
              <a:t>27.19.255.255.</a:t>
            </a:r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525485" y="4768639"/>
            <a:ext cx="2339871" cy="369301"/>
            <a:chOff x="3701139" y="5573415"/>
            <a:chExt cx="1376413" cy="36930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701139" y="5617023"/>
              <a:ext cx="1376413" cy="29559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3701139" y="5573415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Прямоугольник 23"/>
          <p:cNvSpPr/>
          <p:nvPr/>
        </p:nvSpPr>
        <p:spPr>
          <a:xfrm>
            <a:off x="544532" y="2781492"/>
            <a:ext cx="5124748" cy="646331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“00011011.0001001</a:t>
            </a:r>
            <a:r>
              <a:rPr lang="en-US" dirty="0" smtClean="0">
                <a:solidFill>
                  <a:srgbClr val="FFFF00"/>
                </a:solidFill>
              </a:rPr>
              <a:t>0.00000000.00000000”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/>
              <a:t>Demak</a:t>
            </a:r>
            <a:r>
              <a:rPr lang="en-US" dirty="0"/>
              <a:t>: </a:t>
            </a:r>
            <a:r>
              <a:rPr lang="en-US" dirty="0" smtClean="0"/>
              <a:t>27.18.0.0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tarmoq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manzili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612473" y="2783174"/>
            <a:ext cx="1913013" cy="369301"/>
            <a:chOff x="640332" y="3884178"/>
            <a:chExt cx="2943488" cy="369301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640332" y="3931692"/>
              <a:ext cx="292699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3583818" y="3884178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57347" y="3466734"/>
            <a:ext cx="5111933" cy="44627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Hostlar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rgbClr val="E95420"/>
                </a:solidFill>
              </a:rPr>
              <a:t>N</a:t>
            </a:r>
            <a:r>
              <a:rPr lang="en-US" dirty="0" smtClean="0"/>
              <a:t>=2</a:t>
            </a:r>
            <a:r>
              <a:rPr lang="en-US" baseline="30000" dirty="0" smtClean="0"/>
              <a:t>32-15</a:t>
            </a:r>
            <a:r>
              <a:rPr lang="en-US" dirty="0" smtClean="0"/>
              <a:t>-2=2</a:t>
            </a:r>
            <a:r>
              <a:rPr lang="en-US" baseline="30000" dirty="0" smtClean="0"/>
              <a:t>17</a:t>
            </a:r>
            <a:r>
              <a:rPr lang="en-US" dirty="0" smtClean="0"/>
              <a:t>-2=131</a:t>
            </a:r>
            <a:r>
              <a:rPr lang="en-US" dirty="0"/>
              <a:t> 072</a:t>
            </a:r>
            <a:r>
              <a:rPr lang="en-US" dirty="0" smtClean="0"/>
              <a:t>‬-2 </a:t>
            </a:r>
            <a:r>
              <a:rPr lang="en-US" dirty="0"/>
              <a:t>= </a:t>
            </a:r>
            <a:r>
              <a:rPr lang="en-US" dirty="0">
                <a:solidFill>
                  <a:srgbClr val="00B0F0"/>
                </a:solidFill>
              </a:rPr>
              <a:t>131 </a:t>
            </a:r>
            <a:r>
              <a:rPr lang="en-US" dirty="0" smtClean="0">
                <a:solidFill>
                  <a:srgbClr val="00B0F0"/>
                </a:solidFill>
              </a:rPr>
              <a:t>070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0939" y="5513321"/>
            <a:ext cx="5111933" cy="584775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ym typeface="Wingdings" panose="05000000000000000000" pitchFamily="2" charset="2"/>
              </a:rPr>
              <a:t>Hostlar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uchun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beriladigan</a:t>
            </a:r>
            <a:r>
              <a:rPr lang="en-US" sz="1600" dirty="0" smtClean="0">
                <a:sym typeface="Wingdings" panose="05000000000000000000" pitchFamily="2" charset="2"/>
              </a:rPr>
              <a:t> IP </a:t>
            </a:r>
            <a:r>
              <a:rPr lang="en-US" sz="1600" dirty="0" err="1" smtClean="0">
                <a:sym typeface="Wingdings" panose="05000000000000000000" pitchFamily="2" charset="2"/>
              </a:rPr>
              <a:t>addresslar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sz="1600" dirty="0" smtClean="0"/>
              <a:t>27.18.0.1</a:t>
            </a:r>
            <a:r>
              <a:rPr lang="en-US" sz="1600" dirty="0" smtClean="0">
                <a:sym typeface="Wingdings" panose="05000000000000000000" pitchFamily="2" charset="2"/>
              </a:rPr>
              <a:t>   ----  </a:t>
            </a:r>
            <a:r>
              <a:rPr lang="en-US" sz="1600" dirty="0" smtClean="0"/>
              <a:t>27.19.255.254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882886" y="2781491"/>
            <a:ext cx="5124748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manzilini</a:t>
            </a:r>
            <a:r>
              <a:rPr lang="en-US" dirty="0" smtClean="0"/>
              <a:t> </a:t>
            </a:r>
            <a:r>
              <a:rPr lang="en-US" dirty="0" err="1" smtClean="0"/>
              <a:t>aniqlashda</a:t>
            </a:r>
            <a:r>
              <a:rPr lang="en-US" dirty="0" smtClean="0"/>
              <a:t> IP </a:t>
            </a:r>
            <a:r>
              <a:rPr lang="en-US" dirty="0" err="1" smtClean="0"/>
              <a:t>addressdagi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qizil</a:t>
            </a:r>
            <a:r>
              <a:rPr lang="en-US" dirty="0" smtClean="0"/>
              <a:t> </a:t>
            </a:r>
            <a:r>
              <a:rPr lang="en-US" dirty="0" err="1" smtClean="0"/>
              <a:t>chiziqdan</a:t>
            </a:r>
            <a:r>
              <a:rPr lang="en-US" dirty="0" smtClean="0"/>
              <a:t> </a:t>
            </a:r>
            <a:r>
              <a:rPr lang="en-US" dirty="0" err="1" smtClean="0"/>
              <a:t>o’ng</a:t>
            </a:r>
            <a:r>
              <a:rPr lang="en-US" dirty="0" smtClean="0"/>
              <a:t> </a:t>
            </a:r>
            <a:r>
              <a:rPr lang="en-US" dirty="0" err="1" smtClean="0"/>
              <a:t>tarafi</a:t>
            </a:r>
            <a:r>
              <a:rPr lang="en-US" dirty="0" smtClean="0"/>
              <a:t> “0” deb </a:t>
            </a:r>
            <a:r>
              <a:rPr lang="en-US" dirty="0" err="1" smtClean="0"/>
              <a:t>qaraladi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42903" y="2830688"/>
            <a:ext cx="2255521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" idx="3"/>
            <a:endCxn id="30" idx="1"/>
          </p:cNvCxnSpPr>
          <p:nvPr/>
        </p:nvCxnSpPr>
        <p:spPr>
          <a:xfrm>
            <a:off x="4798424" y="2975198"/>
            <a:ext cx="1084462" cy="1294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442838" y="1633167"/>
            <a:ext cx="2172705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31" idx="2"/>
          </p:cNvCxnSpPr>
          <p:nvPr/>
        </p:nvCxnSpPr>
        <p:spPr>
          <a:xfrm>
            <a:off x="3529191" y="1922186"/>
            <a:ext cx="206786" cy="9085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2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531" y="970596"/>
            <a:ext cx="1117720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45.50.44.63/14         </a:t>
            </a:r>
            <a:r>
              <a:rPr lang="en-US" sz="2400" dirty="0"/>
              <a:t>45.50.44.63</a:t>
            </a:r>
            <a:r>
              <a:rPr lang="en-US" sz="2400" dirty="0" smtClean="0"/>
              <a:t>		255.252.0.0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0939" y="117227"/>
            <a:ext cx="11170798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TARMOQ </a:t>
            </a:r>
            <a:r>
              <a:rPr lang="en-US" sz="3600" dirty="0" smtClean="0"/>
              <a:t>HOSTLARI SONINI ANIQLASH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531" y="1595558"/>
            <a:ext cx="11177205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00101101.001100</a:t>
            </a:r>
            <a:r>
              <a:rPr lang="en-US" dirty="0" smtClean="0">
                <a:solidFill>
                  <a:srgbClr val="FFFF00"/>
                </a:solidFill>
              </a:rPr>
              <a:t>10.00101100.00111111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 	</a:t>
            </a:r>
            <a:r>
              <a:rPr lang="en-US" dirty="0" smtClean="0"/>
              <a:t>IP </a:t>
            </a:r>
            <a:r>
              <a:rPr lang="en-US" dirty="0" err="1"/>
              <a:t>addressning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 smtClean="0"/>
              <a:t>ko’rinishi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11111111.111111</a:t>
            </a:r>
            <a:r>
              <a:rPr lang="en-US" dirty="0" smtClean="0"/>
              <a:t>00.00000000.00000000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255      .      </a:t>
            </a:r>
            <a:r>
              <a:rPr lang="en-US" dirty="0" smtClean="0">
                <a:solidFill>
                  <a:srgbClr val="00B0F0"/>
                </a:solidFill>
              </a:rPr>
              <a:t>252     </a:t>
            </a:r>
            <a:r>
              <a:rPr lang="en-US" dirty="0" smtClean="0"/>
              <a:t>.      </a:t>
            </a:r>
            <a:r>
              <a:rPr lang="en-US" dirty="0" smtClean="0"/>
              <a:t>0     </a:t>
            </a:r>
            <a:r>
              <a:rPr lang="en-US" dirty="0" smtClean="0"/>
              <a:t>.        </a:t>
            </a:r>
            <a:r>
              <a:rPr lang="en-US" dirty="0" smtClean="0"/>
              <a:t>0        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</p:txBody>
      </p:sp>
      <p:grpSp>
        <p:nvGrpSpPr>
          <p:cNvPr id="17" name="Группа 16"/>
          <p:cNvGrpSpPr/>
          <p:nvPr/>
        </p:nvGrpSpPr>
        <p:grpSpPr>
          <a:xfrm>
            <a:off x="598829" y="1608225"/>
            <a:ext cx="1717651" cy="885853"/>
            <a:chOff x="799132" y="1564355"/>
            <a:chExt cx="2814924" cy="885853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799132" y="1611084"/>
              <a:ext cx="281278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614056" y="1564355"/>
              <a:ext cx="0" cy="885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544532" y="3955046"/>
            <a:ext cx="5124748" cy="1477328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/>
              <a:t>addressning</a:t>
            </a:r>
            <a:r>
              <a:rPr lang="en-US" dirty="0"/>
              <a:t> Broadcast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 smtClean="0"/>
              <a:t>aniqlash</a:t>
            </a:r>
            <a:r>
              <a:rPr lang="en-US" dirty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qizil</a:t>
            </a:r>
            <a:r>
              <a:rPr lang="en-US" dirty="0"/>
              <a:t> </a:t>
            </a:r>
            <a:r>
              <a:rPr lang="en-US" dirty="0" err="1"/>
              <a:t>chiziqdan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tarafini</a:t>
            </a:r>
            <a:r>
              <a:rPr lang="en-US" dirty="0"/>
              <a:t> “1”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 smtClean="0"/>
              <a:t>bilan</a:t>
            </a:r>
            <a:r>
              <a:rPr lang="en-US" dirty="0"/>
              <a:t> </a:t>
            </a:r>
            <a:r>
              <a:rPr lang="en-US" dirty="0" err="1" smtClean="0"/>
              <a:t>to’ldiramiz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“00101101.00110011.11111111.11111111 ”</a:t>
            </a:r>
            <a:endParaRPr lang="en-US" dirty="0"/>
          </a:p>
          <a:p>
            <a:r>
              <a:rPr lang="en-US" dirty="0"/>
              <a:t>Broadcast IP: </a:t>
            </a:r>
            <a:r>
              <a:rPr lang="en-US" dirty="0" smtClean="0"/>
              <a:t>45.51.255.255.</a:t>
            </a:r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2410849" y="4768639"/>
            <a:ext cx="2454507" cy="369301"/>
            <a:chOff x="3701139" y="5573415"/>
            <a:chExt cx="1376413" cy="36930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701139" y="5617023"/>
              <a:ext cx="1376413" cy="29559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3701139" y="5573415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Прямоугольник 23"/>
          <p:cNvSpPr/>
          <p:nvPr/>
        </p:nvSpPr>
        <p:spPr>
          <a:xfrm>
            <a:off x="544532" y="2781492"/>
            <a:ext cx="5124748" cy="646331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“00101101.001100</a:t>
            </a:r>
            <a:r>
              <a:rPr lang="en-US" dirty="0" smtClean="0">
                <a:solidFill>
                  <a:srgbClr val="FFFF00"/>
                </a:solidFill>
              </a:rPr>
              <a:t>00.00000000.00000000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/>
              <a:t>Demak</a:t>
            </a:r>
            <a:r>
              <a:rPr lang="en-US" dirty="0"/>
              <a:t>: </a:t>
            </a:r>
            <a:r>
              <a:rPr lang="en-US" dirty="0" smtClean="0"/>
              <a:t>45.48.0.0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tarmoq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manzili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612474" y="2783174"/>
            <a:ext cx="1808510" cy="369301"/>
            <a:chOff x="640332" y="3884178"/>
            <a:chExt cx="2943488" cy="369301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640332" y="3931692"/>
              <a:ext cx="292699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3583818" y="3884178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57347" y="3466734"/>
            <a:ext cx="5111933" cy="44627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Hostlar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rgbClr val="E95420"/>
                </a:solidFill>
              </a:rPr>
              <a:t>N</a:t>
            </a:r>
            <a:r>
              <a:rPr lang="en-US" dirty="0" smtClean="0"/>
              <a:t>=2</a:t>
            </a:r>
            <a:r>
              <a:rPr lang="en-US" baseline="30000" dirty="0" smtClean="0"/>
              <a:t>32-15</a:t>
            </a:r>
            <a:r>
              <a:rPr lang="en-US" dirty="0" smtClean="0"/>
              <a:t>-2=2</a:t>
            </a:r>
            <a:r>
              <a:rPr lang="en-US" baseline="30000" dirty="0" smtClean="0"/>
              <a:t>17</a:t>
            </a:r>
            <a:r>
              <a:rPr lang="en-US" dirty="0" smtClean="0"/>
              <a:t>-2=131</a:t>
            </a:r>
            <a:r>
              <a:rPr lang="en-US" dirty="0"/>
              <a:t> 072</a:t>
            </a:r>
            <a:r>
              <a:rPr lang="en-US" dirty="0" smtClean="0"/>
              <a:t>‬-2 </a:t>
            </a:r>
            <a:r>
              <a:rPr lang="en-US" dirty="0"/>
              <a:t>= </a:t>
            </a:r>
            <a:r>
              <a:rPr lang="en-US" dirty="0">
                <a:solidFill>
                  <a:srgbClr val="00B0F0"/>
                </a:solidFill>
              </a:rPr>
              <a:t>131 </a:t>
            </a:r>
            <a:r>
              <a:rPr lang="en-US" dirty="0" smtClean="0">
                <a:solidFill>
                  <a:srgbClr val="00B0F0"/>
                </a:solidFill>
              </a:rPr>
              <a:t>070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0939" y="5513321"/>
            <a:ext cx="5111933" cy="584775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ym typeface="Wingdings" panose="05000000000000000000" pitchFamily="2" charset="2"/>
              </a:rPr>
              <a:t>Hostlar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uchun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beriladigan</a:t>
            </a:r>
            <a:r>
              <a:rPr lang="en-US" sz="1600" dirty="0" smtClean="0">
                <a:sym typeface="Wingdings" panose="05000000000000000000" pitchFamily="2" charset="2"/>
              </a:rPr>
              <a:t> IP </a:t>
            </a:r>
            <a:r>
              <a:rPr lang="en-US" sz="1600" dirty="0" err="1" smtClean="0">
                <a:sym typeface="Wingdings" panose="05000000000000000000" pitchFamily="2" charset="2"/>
              </a:rPr>
              <a:t>addresslar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sz="1600" dirty="0" smtClean="0"/>
              <a:t>45.48.0.1</a:t>
            </a:r>
            <a:r>
              <a:rPr lang="en-US" sz="1600" dirty="0" smtClean="0">
                <a:sym typeface="Wingdings" panose="05000000000000000000" pitchFamily="2" charset="2"/>
              </a:rPr>
              <a:t>   ----  45</a:t>
            </a:r>
            <a:r>
              <a:rPr lang="en-US" sz="1600" dirty="0" smtClean="0"/>
              <a:t>.51.255.254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882886" y="2781491"/>
            <a:ext cx="5124748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manzilini</a:t>
            </a:r>
            <a:r>
              <a:rPr lang="en-US" dirty="0" smtClean="0"/>
              <a:t> </a:t>
            </a:r>
            <a:r>
              <a:rPr lang="en-US" dirty="0" err="1" smtClean="0"/>
              <a:t>aniqlashda</a:t>
            </a:r>
            <a:r>
              <a:rPr lang="en-US" dirty="0" smtClean="0"/>
              <a:t> IP </a:t>
            </a:r>
            <a:r>
              <a:rPr lang="en-US" dirty="0" err="1" smtClean="0"/>
              <a:t>addressdagi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qizil</a:t>
            </a:r>
            <a:r>
              <a:rPr lang="en-US" dirty="0" smtClean="0"/>
              <a:t> </a:t>
            </a:r>
            <a:r>
              <a:rPr lang="en-US" dirty="0" err="1" smtClean="0"/>
              <a:t>chiziqdan</a:t>
            </a:r>
            <a:r>
              <a:rPr lang="en-US" dirty="0" smtClean="0"/>
              <a:t> </a:t>
            </a:r>
            <a:r>
              <a:rPr lang="en-US" dirty="0" err="1" smtClean="0"/>
              <a:t>o’ng</a:t>
            </a:r>
            <a:r>
              <a:rPr lang="en-US" dirty="0" smtClean="0"/>
              <a:t> </a:t>
            </a:r>
            <a:r>
              <a:rPr lang="en-US" dirty="0" err="1" smtClean="0"/>
              <a:t>tarafi</a:t>
            </a:r>
            <a:r>
              <a:rPr lang="en-US" dirty="0" smtClean="0"/>
              <a:t> “0” deb </a:t>
            </a:r>
            <a:r>
              <a:rPr lang="en-US" dirty="0" err="1" smtClean="0"/>
              <a:t>qaraladi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31119" y="2830688"/>
            <a:ext cx="2367306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" idx="3"/>
            <a:endCxn id="30" idx="1"/>
          </p:cNvCxnSpPr>
          <p:nvPr/>
        </p:nvCxnSpPr>
        <p:spPr>
          <a:xfrm>
            <a:off x="4798425" y="2975198"/>
            <a:ext cx="1084461" cy="1294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315174" y="1639299"/>
            <a:ext cx="2367306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31" idx="2"/>
            <a:endCxn id="2" idx="0"/>
          </p:cNvCxnSpPr>
          <p:nvPr/>
        </p:nvCxnSpPr>
        <p:spPr>
          <a:xfrm>
            <a:off x="3498827" y="1928318"/>
            <a:ext cx="115945" cy="9023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531" y="970596"/>
            <a:ext cx="1117720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133.125.111.15/29          133.125.111.15          255.255.255.248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0939" y="117227"/>
            <a:ext cx="11170798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TARMOQ </a:t>
            </a:r>
            <a:r>
              <a:rPr lang="en-US" sz="3600" dirty="0" smtClean="0"/>
              <a:t>HOSTLARI SONINI ANIQLASH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531" y="1595558"/>
            <a:ext cx="11177205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 smtClean="0"/>
              <a:t>0000101.011111</a:t>
            </a:r>
            <a:r>
              <a:rPr lang="en-US" dirty="0" smtClean="0"/>
              <a:t>01</a:t>
            </a:r>
            <a:r>
              <a:rPr lang="en-US" dirty="0" smtClean="0"/>
              <a:t>.01101111.00001</a:t>
            </a:r>
            <a:r>
              <a:rPr lang="en-US" dirty="0" smtClean="0">
                <a:solidFill>
                  <a:srgbClr val="FFFF00"/>
                </a:solidFill>
              </a:rPr>
              <a:t>111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 	</a:t>
            </a:r>
            <a:r>
              <a:rPr lang="en-US" dirty="0" smtClean="0"/>
              <a:t>IP </a:t>
            </a:r>
            <a:r>
              <a:rPr lang="en-US" dirty="0" err="1"/>
              <a:t>addressning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 smtClean="0"/>
              <a:t>ko’rinishi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11111111.11111100.00000000.00000</a:t>
            </a:r>
            <a:r>
              <a:rPr lang="en-US" dirty="0" smtClean="0"/>
              <a:t>000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255      .      </a:t>
            </a:r>
            <a:r>
              <a:rPr lang="en-US" dirty="0" smtClean="0">
                <a:solidFill>
                  <a:srgbClr val="00B0F0"/>
                </a:solidFill>
              </a:rPr>
              <a:t>255     </a:t>
            </a:r>
            <a:r>
              <a:rPr lang="en-US" dirty="0" smtClean="0"/>
              <a:t>.      </a:t>
            </a:r>
            <a:r>
              <a:rPr lang="en-US" dirty="0" smtClean="0">
                <a:solidFill>
                  <a:srgbClr val="00B0F0"/>
                </a:solidFill>
              </a:rPr>
              <a:t>255</a:t>
            </a:r>
            <a:r>
              <a:rPr lang="en-US" dirty="0" smtClean="0"/>
              <a:t>     </a:t>
            </a:r>
            <a:r>
              <a:rPr lang="en-US" dirty="0" smtClean="0"/>
              <a:t>.        </a:t>
            </a:r>
            <a:r>
              <a:rPr lang="en-US" dirty="0" smtClean="0"/>
              <a:t>248         </a:t>
            </a:r>
            <a:r>
              <a:rPr lang="en-US" dirty="0" smtClean="0"/>
              <a:t>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</p:txBody>
      </p:sp>
      <p:grpSp>
        <p:nvGrpSpPr>
          <p:cNvPr id="17" name="Группа 16"/>
          <p:cNvGrpSpPr/>
          <p:nvPr/>
        </p:nvGrpSpPr>
        <p:grpSpPr>
          <a:xfrm>
            <a:off x="598829" y="1608225"/>
            <a:ext cx="3555159" cy="885853"/>
            <a:chOff x="799132" y="1564355"/>
            <a:chExt cx="2814924" cy="885853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799132" y="1611084"/>
              <a:ext cx="281278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614056" y="1564355"/>
              <a:ext cx="0" cy="885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Прямоугольник 19"/>
          <p:cNvSpPr/>
          <p:nvPr/>
        </p:nvSpPr>
        <p:spPr>
          <a:xfrm>
            <a:off x="544532" y="3955046"/>
            <a:ext cx="5124748" cy="1477328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/>
              <a:t>addressning</a:t>
            </a:r>
            <a:r>
              <a:rPr lang="en-US" dirty="0"/>
              <a:t> Broadcast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 smtClean="0"/>
              <a:t>aniqlash</a:t>
            </a:r>
            <a:r>
              <a:rPr lang="en-US" dirty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b="1" dirty="0" err="1">
                <a:solidFill>
                  <a:srgbClr val="FF0000"/>
                </a:solidFill>
              </a:rPr>
              <a:t>qizil</a:t>
            </a:r>
            <a:r>
              <a:rPr lang="en-US" dirty="0"/>
              <a:t> </a:t>
            </a:r>
            <a:r>
              <a:rPr lang="en-US" dirty="0" err="1"/>
              <a:t>chiziqdan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tarafini</a:t>
            </a:r>
            <a:r>
              <a:rPr lang="en-US" dirty="0"/>
              <a:t> “1”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 smtClean="0"/>
              <a:t>bilan</a:t>
            </a:r>
            <a:r>
              <a:rPr lang="en-US" dirty="0"/>
              <a:t> </a:t>
            </a:r>
            <a:r>
              <a:rPr lang="en-US" dirty="0" err="1" smtClean="0"/>
              <a:t>to’ldiramiz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“10000101.01111101.01101111.00001111”</a:t>
            </a:r>
            <a:endParaRPr lang="en-US" dirty="0"/>
          </a:p>
          <a:p>
            <a:r>
              <a:rPr lang="en-US" dirty="0"/>
              <a:t>Broadcast IP: </a:t>
            </a:r>
            <a:r>
              <a:rPr lang="en-US" dirty="0" smtClean="0"/>
              <a:t>133.125.111.15</a:t>
            </a:r>
            <a:endParaRPr lang="en-US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4248717" y="4768639"/>
            <a:ext cx="616639" cy="369301"/>
            <a:chOff x="3701139" y="5573415"/>
            <a:chExt cx="1376413" cy="36930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701139" y="5617023"/>
              <a:ext cx="1376413" cy="29559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3701139" y="5573415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Прямоугольник 23"/>
          <p:cNvSpPr/>
          <p:nvPr/>
        </p:nvSpPr>
        <p:spPr>
          <a:xfrm>
            <a:off x="544532" y="2781492"/>
            <a:ext cx="5124748" cy="646331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“10000101.01111101.01101111.00001</a:t>
            </a:r>
            <a:r>
              <a:rPr lang="en-US" dirty="0" smtClean="0">
                <a:solidFill>
                  <a:srgbClr val="FFFF00"/>
                </a:solidFill>
              </a:rPr>
              <a:t>000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err="1"/>
              <a:t>Demak</a:t>
            </a:r>
            <a:r>
              <a:rPr lang="en-US" dirty="0"/>
              <a:t>: </a:t>
            </a:r>
            <a:r>
              <a:rPr lang="en-US" dirty="0" smtClean="0"/>
              <a:t>133.125.111.8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tarmoq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manzili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5" name="Группа 24"/>
          <p:cNvGrpSpPr/>
          <p:nvPr/>
        </p:nvGrpSpPr>
        <p:grpSpPr>
          <a:xfrm>
            <a:off x="630665" y="2783174"/>
            <a:ext cx="3638441" cy="369301"/>
            <a:chOff x="640332" y="3884178"/>
            <a:chExt cx="2943488" cy="369301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640332" y="3931692"/>
              <a:ext cx="292699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3583818" y="3884178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557347" y="3466734"/>
            <a:ext cx="5111933" cy="44627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Hostlar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rgbClr val="E95420"/>
                </a:solidFill>
              </a:rPr>
              <a:t>N </a:t>
            </a:r>
            <a:r>
              <a:rPr lang="en-US" dirty="0" smtClean="0"/>
              <a:t>= 2</a:t>
            </a:r>
            <a:r>
              <a:rPr lang="en-US" baseline="30000" dirty="0" smtClean="0"/>
              <a:t>32-29</a:t>
            </a:r>
            <a:r>
              <a:rPr lang="en-US" dirty="0" smtClean="0"/>
              <a:t>-2=2</a:t>
            </a:r>
            <a:r>
              <a:rPr lang="en-US" baseline="30000" dirty="0"/>
              <a:t>3</a:t>
            </a:r>
            <a:r>
              <a:rPr lang="en-US" dirty="0" smtClean="0"/>
              <a:t>-2 = 8‬-2 </a:t>
            </a:r>
            <a:r>
              <a:rPr lang="en-US" dirty="0"/>
              <a:t>= </a:t>
            </a:r>
            <a:r>
              <a:rPr lang="en-US" dirty="0" smtClean="0">
                <a:solidFill>
                  <a:srgbClr val="00B0F0"/>
                </a:solidFill>
              </a:rPr>
              <a:t>6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0939" y="5513321"/>
            <a:ext cx="5111933" cy="584775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ym typeface="Wingdings" panose="05000000000000000000" pitchFamily="2" charset="2"/>
              </a:rPr>
              <a:t>Hostlar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uchun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beriladigan</a:t>
            </a:r>
            <a:r>
              <a:rPr lang="en-US" sz="1600" dirty="0" smtClean="0">
                <a:sym typeface="Wingdings" panose="05000000000000000000" pitchFamily="2" charset="2"/>
              </a:rPr>
              <a:t> IP </a:t>
            </a:r>
            <a:r>
              <a:rPr lang="en-US" sz="1600" dirty="0" err="1" smtClean="0">
                <a:sym typeface="Wingdings" panose="05000000000000000000" pitchFamily="2" charset="2"/>
              </a:rPr>
              <a:t>addresslar</a:t>
            </a:r>
            <a:r>
              <a:rPr lang="en-US" sz="1600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sz="1600" dirty="0" smtClean="0"/>
              <a:t>133.125.111.9</a:t>
            </a:r>
            <a:r>
              <a:rPr lang="en-US" sz="1600" dirty="0" smtClean="0">
                <a:sym typeface="Wingdings" panose="05000000000000000000" pitchFamily="2" charset="2"/>
              </a:rPr>
              <a:t>   ----  133</a:t>
            </a:r>
            <a:r>
              <a:rPr lang="en-US" sz="1600" dirty="0" smtClean="0"/>
              <a:t>.125.111.14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882886" y="2781491"/>
            <a:ext cx="5124748" cy="646331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manzilini</a:t>
            </a:r>
            <a:r>
              <a:rPr lang="en-US" dirty="0" smtClean="0"/>
              <a:t> </a:t>
            </a:r>
            <a:r>
              <a:rPr lang="en-US" dirty="0" err="1" smtClean="0"/>
              <a:t>aniqlashda</a:t>
            </a:r>
            <a:r>
              <a:rPr lang="en-US" dirty="0" smtClean="0"/>
              <a:t> IP </a:t>
            </a:r>
            <a:r>
              <a:rPr lang="en-US" dirty="0" err="1" smtClean="0"/>
              <a:t>addressdagi</a:t>
            </a:r>
            <a:r>
              <a:rPr lang="en-US" dirty="0" smtClean="0"/>
              <a:t>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qizil</a:t>
            </a:r>
            <a:r>
              <a:rPr lang="en-US" dirty="0" smtClean="0"/>
              <a:t> </a:t>
            </a:r>
            <a:r>
              <a:rPr lang="en-US" dirty="0" err="1" smtClean="0"/>
              <a:t>chiziqdan</a:t>
            </a:r>
            <a:r>
              <a:rPr lang="en-US" dirty="0" smtClean="0"/>
              <a:t> </a:t>
            </a:r>
            <a:r>
              <a:rPr lang="en-US" dirty="0" err="1" smtClean="0"/>
              <a:t>o’ng</a:t>
            </a:r>
            <a:r>
              <a:rPr lang="en-US" dirty="0" smtClean="0"/>
              <a:t> </a:t>
            </a:r>
            <a:r>
              <a:rPr lang="en-US" dirty="0" err="1" smtClean="0"/>
              <a:t>tarafi</a:t>
            </a:r>
            <a:r>
              <a:rPr lang="en-US" dirty="0" smtClean="0"/>
              <a:t> “0” deb </a:t>
            </a:r>
            <a:r>
              <a:rPr lang="en-US" dirty="0" err="1" smtClean="0"/>
              <a:t>qaraladi</a:t>
            </a:r>
            <a:r>
              <a:rPr lang="en-US" dirty="0" smtClean="0"/>
              <a:t>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76034" y="2830688"/>
            <a:ext cx="516236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stCxn id="2" idx="3"/>
            <a:endCxn id="30" idx="1"/>
          </p:cNvCxnSpPr>
          <p:nvPr/>
        </p:nvCxnSpPr>
        <p:spPr>
          <a:xfrm>
            <a:off x="4792270" y="2975198"/>
            <a:ext cx="1090616" cy="12945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153988" y="1639299"/>
            <a:ext cx="528491" cy="28901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/>
          <p:cNvCxnSpPr>
            <a:stCxn id="31" idx="2"/>
            <a:endCxn id="2" idx="0"/>
          </p:cNvCxnSpPr>
          <p:nvPr/>
        </p:nvCxnSpPr>
        <p:spPr>
          <a:xfrm>
            <a:off x="4418234" y="1928318"/>
            <a:ext cx="115918" cy="9023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1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921" y="2416290"/>
            <a:ext cx="11170798" cy="1107996"/>
          </a:xfrm>
          <a:prstGeom prst="rect">
            <a:avLst/>
          </a:prstGeom>
          <a:noFill/>
          <a:ln>
            <a:solidFill>
              <a:srgbClr val="66FF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E’TIBORINGIZ UCHUN RAHMAT</a:t>
            </a:r>
            <a:endParaRPr lang="en-US" sz="6600" dirty="0" smtClean="0"/>
          </a:p>
        </p:txBody>
      </p:sp>
    </p:spTree>
    <p:extLst>
      <p:ext uri="{BB962C8B-B14F-4D97-AF65-F5344CB8AC3E}">
        <p14:creationId xmlns:p14="http://schemas.microsoft.com/office/powerpoint/2010/main" val="153550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267" y="1136342"/>
            <a:ext cx="2196730" cy="584775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Unicast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1257" y="72320"/>
            <a:ext cx="11625943" cy="64633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Ma’lumot</a:t>
            </a:r>
            <a:r>
              <a:rPr lang="en-US" sz="3600" dirty="0" smtClean="0"/>
              <a:t> </a:t>
            </a:r>
            <a:r>
              <a:rPr lang="en-US" sz="3600" dirty="0" err="1" smtClean="0"/>
              <a:t>uzatish</a:t>
            </a:r>
            <a:r>
              <a:rPr lang="en-US" sz="3600" dirty="0" smtClean="0"/>
              <a:t> </a:t>
            </a:r>
            <a:r>
              <a:rPr lang="en-US" sz="3600" dirty="0" err="1" smtClean="0"/>
              <a:t>turlari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872159" y="1136342"/>
            <a:ext cx="2287187" cy="584775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Multicast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112508" y="1136342"/>
            <a:ext cx="2137760" cy="584775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Broadcast</a:t>
            </a:r>
            <a:endParaRPr lang="ru-RU" sz="3200" dirty="0"/>
          </a:p>
        </p:txBody>
      </p:sp>
      <p:sp>
        <p:nvSpPr>
          <p:cNvPr id="6" name="Овал 5"/>
          <p:cNvSpPr/>
          <p:nvPr/>
        </p:nvSpPr>
        <p:spPr>
          <a:xfrm>
            <a:off x="1312445" y="3426782"/>
            <a:ext cx="312125" cy="323126"/>
          </a:xfrm>
          <a:prstGeom prst="ellipse">
            <a:avLst/>
          </a:prstGeom>
          <a:solidFill>
            <a:srgbClr val="00B0F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829121" y="3009532"/>
            <a:ext cx="312125" cy="323126"/>
          </a:xfrm>
          <a:prstGeom prst="ellipse">
            <a:avLst/>
          </a:prstGeom>
          <a:solidFill>
            <a:srgbClr val="66FF33"/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829121" y="2574526"/>
            <a:ext cx="312125" cy="3231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829121" y="3865318"/>
            <a:ext cx="312125" cy="3231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29121" y="3430312"/>
            <a:ext cx="312125" cy="3231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829120" y="4300324"/>
            <a:ext cx="312125" cy="323126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72097" y="3426782"/>
            <a:ext cx="337351" cy="328473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188773" y="3009532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188773" y="2574526"/>
            <a:ext cx="337351" cy="32847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188773" y="3865318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188773" y="3430312"/>
            <a:ext cx="337351" cy="32847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188772" y="4300324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092445" y="3426782"/>
            <a:ext cx="337351" cy="328473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9609121" y="3009532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609121" y="2574526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9609121" y="3865318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9609121" y="3430312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9609120" y="4300324"/>
            <a:ext cx="337351" cy="328473"/>
          </a:xfrm>
          <a:prstGeom prst="ellipse">
            <a:avLst/>
          </a:prstGeom>
          <a:solidFill>
            <a:srgbClr val="66FF33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6" idx="6"/>
            <a:endCxn id="7" idx="2"/>
          </p:cNvCxnSpPr>
          <p:nvPr/>
        </p:nvCxnSpPr>
        <p:spPr>
          <a:xfrm flipV="1">
            <a:off x="1624570" y="3171095"/>
            <a:ext cx="1204551" cy="4172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6"/>
            <a:endCxn id="13" idx="2"/>
          </p:cNvCxnSpPr>
          <p:nvPr/>
        </p:nvCxnSpPr>
        <p:spPr>
          <a:xfrm flipV="1">
            <a:off x="5009448" y="3173769"/>
            <a:ext cx="1179325" cy="4172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6"/>
            <a:endCxn id="15" idx="2"/>
          </p:cNvCxnSpPr>
          <p:nvPr/>
        </p:nvCxnSpPr>
        <p:spPr>
          <a:xfrm>
            <a:off x="5009448" y="3591019"/>
            <a:ext cx="1179325" cy="4385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2" idx="6"/>
            <a:endCxn id="17" idx="2"/>
          </p:cNvCxnSpPr>
          <p:nvPr/>
        </p:nvCxnSpPr>
        <p:spPr>
          <a:xfrm>
            <a:off x="5009448" y="3591019"/>
            <a:ext cx="1179324" cy="873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8" idx="6"/>
            <a:endCxn id="20" idx="2"/>
          </p:cNvCxnSpPr>
          <p:nvPr/>
        </p:nvCxnSpPr>
        <p:spPr>
          <a:xfrm flipV="1">
            <a:off x="8429796" y="2738763"/>
            <a:ext cx="1179325" cy="8522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6"/>
            <a:endCxn id="19" idx="2"/>
          </p:cNvCxnSpPr>
          <p:nvPr/>
        </p:nvCxnSpPr>
        <p:spPr>
          <a:xfrm flipV="1">
            <a:off x="8429796" y="3173769"/>
            <a:ext cx="1179325" cy="4172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18" idx="6"/>
            <a:endCxn id="22" idx="2"/>
          </p:cNvCxnSpPr>
          <p:nvPr/>
        </p:nvCxnSpPr>
        <p:spPr>
          <a:xfrm>
            <a:off x="8429796" y="3591019"/>
            <a:ext cx="1179325" cy="35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8" idx="6"/>
            <a:endCxn id="21" idx="2"/>
          </p:cNvCxnSpPr>
          <p:nvPr/>
        </p:nvCxnSpPr>
        <p:spPr>
          <a:xfrm>
            <a:off x="8429796" y="3591019"/>
            <a:ext cx="1179325" cy="43853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8" idx="6"/>
            <a:endCxn id="23" idx="2"/>
          </p:cNvCxnSpPr>
          <p:nvPr/>
        </p:nvCxnSpPr>
        <p:spPr>
          <a:xfrm>
            <a:off x="8429796" y="3591019"/>
            <a:ext cx="1179324" cy="8735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3190168" y="3059695"/>
            <a:ext cx="229636" cy="228147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ru-RU" sz="1600" dirty="0"/>
          </a:p>
        </p:txBody>
      </p:sp>
      <p:sp>
        <p:nvSpPr>
          <p:cNvPr id="52" name="Овал 51"/>
          <p:cNvSpPr/>
          <p:nvPr/>
        </p:nvSpPr>
        <p:spPr>
          <a:xfrm>
            <a:off x="3190168" y="2624689"/>
            <a:ext cx="229636" cy="228147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ru-RU" sz="1600" dirty="0"/>
          </a:p>
        </p:txBody>
      </p:sp>
      <p:sp>
        <p:nvSpPr>
          <p:cNvPr id="53" name="Овал 52"/>
          <p:cNvSpPr/>
          <p:nvPr/>
        </p:nvSpPr>
        <p:spPr>
          <a:xfrm>
            <a:off x="3190168" y="3915481"/>
            <a:ext cx="229636" cy="228147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54" name="Овал 53"/>
          <p:cNvSpPr/>
          <p:nvPr/>
        </p:nvSpPr>
        <p:spPr>
          <a:xfrm>
            <a:off x="3190168" y="3480475"/>
            <a:ext cx="229636" cy="228147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55" name="Овал 54"/>
          <p:cNvSpPr/>
          <p:nvPr/>
        </p:nvSpPr>
        <p:spPr>
          <a:xfrm>
            <a:off x="3190167" y="4350487"/>
            <a:ext cx="229636" cy="228147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ru-RU" sz="1600" dirty="0"/>
          </a:p>
        </p:txBody>
      </p:sp>
      <p:sp>
        <p:nvSpPr>
          <p:cNvPr id="56" name="Овал 55"/>
          <p:cNvSpPr/>
          <p:nvPr/>
        </p:nvSpPr>
        <p:spPr>
          <a:xfrm>
            <a:off x="6586538" y="3060746"/>
            <a:ext cx="234505" cy="22069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ru-RU" sz="1600" dirty="0"/>
          </a:p>
        </p:txBody>
      </p:sp>
      <p:sp>
        <p:nvSpPr>
          <p:cNvPr id="57" name="Овал 56"/>
          <p:cNvSpPr/>
          <p:nvPr/>
        </p:nvSpPr>
        <p:spPr>
          <a:xfrm>
            <a:off x="6586538" y="2625740"/>
            <a:ext cx="234505" cy="220699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ru-RU" sz="1600" dirty="0"/>
          </a:p>
        </p:txBody>
      </p:sp>
      <p:sp>
        <p:nvSpPr>
          <p:cNvPr id="58" name="Овал 57"/>
          <p:cNvSpPr/>
          <p:nvPr/>
        </p:nvSpPr>
        <p:spPr>
          <a:xfrm>
            <a:off x="6586538" y="3916532"/>
            <a:ext cx="234505" cy="22069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59" name="Овал 58"/>
          <p:cNvSpPr/>
          <p:nvPr/>
        </p:nvSpPr>
        <p:spPr>
          <a:xfrm>
            <a:off x="6586538" y="3481526"/>
            <a:ext cx="234505" cy="220699"/>
          </a:xfrm>
          <a:prstGeom prst="ellipse">
            <a:avLst/>
          </a:prstGeom>
          <a:noFill/>
          <a:ln w="19050">
            <a:solidFill>
              <a:srgbClr val="00B0F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60" name="Овал 59"/>
          <p:cNvSpPr/>
          <p:nvPr/>
        </p:nvSpPr>
        <p:spPr>
          <a:xfrm>
            <a:off x="6586537" y="4351538"/>
            <a:ext cx="234505" cy="22069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ru-RU" sz="1600" dirty="0"/>
          </a:p>
        </p:txBody>
      </p:sp>
      <p:sp>
        <p:nvSpPr>
          <p:cNvPr id="61" name="Овал 60"/>
          <p:cNvSpPr/>
          <p:nvPr/>
        </p:nvSpPr>
        <p:spPr>
          <a:xfrm>
            <a:off x="10015764" y="3052385"/>
            <a:ext cx="234505" cy="24276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  <a:endParaRPr lang="ru-RU" sz="1600" dirty="0"/>
          </a:p>
        </p:txBody>
      </p:sp>
      <p:sp>
        <p:nvSpPr>
          <p:cNvPr id="62" name="Овал 61"/>
          <p:cNvSpPr/>
          <p:nvPr/>
        </p:nvSpPr>
        <p:spPr>
          <a:xfrm>
            <a:off x="10015764" y="2617379"/>
            <a:ext cx="234505" cy="24276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ru-RU" sz="1600" dirty="0"/>
          </a:p>
        </p:txBody>
      </p:sp>
      <p:sp>
        <p:nvSpPr>
          <p:cNvPr id="63" name="Овал 62"/>
          <p:cNvSpPr/>
          <p:nvPr/>
        </p:nvSpPr>
        <p:spPr>
          <a:xfrm>
            <a:off x="10015764" y="3908171"/>
            <a:ext cx="234505" cy="24276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ru-RU" sz="1600" dirty="0"/>
          </a:p>
        </p:txBody>
      </p:sp>
      <p:sp>
        <p:nvSpPr>
          <p:cNvPr id="64" name="Овал 63"/>
          <p:cNvSpPr/>
          <p:nvPr/>
        </p:nvSpPr>
        <p:spPr>
          <a:xfrm>
            <a:off x="10015764" y="3473165"/>
            <a:ext cx="234505" cy="24276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ru-RU" sz="1600" dirty="0"/>
          </a:p>
        </p:txBody>
      </p:sp>
      <p:sp>
        <p:nvSpPr>
          <p:cNvPr id="65" name="Овал 64"/>
          <p:cNvSpPr/>
          <p:nvPr/>
        </p:nvSpPr>
        <p:spPr>
          <a:xfrm>
            <a:off x="10015763" y="4343177"/>
            <a:ext cx="234505" cy="242769"/>
          </a:xfrm>
          <a:prstGeom prst="ellipse">
            <a:avLst/>
          </a:prstGeom>
          <a:noFill/>
          <a:ln w="19050">
            <a:solidFill>
              <a:srgbClr val="66FF33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ru-RU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917696" y="5560967"/>
            <a:ext cx="4774577" cy="58477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Tugunlar</a:t>
            </a:r>
            <a:r>
              <a:rPr lang="en-US" sz="3200" dirty="0" smtClean="0"/>
              <a:t> </a:t>
            </a:r>
            <a:r>
              <a:rPr lang="en-US" sz="3200" dirty="0" err="1" smtClean="0"/>
              <a:t>ya’ni</a:t>
            </a:r>
            <a:r>
              <a:rPr lang="en-US" sz="3200" dirty="0" smtClean="0"/>
              <a:t>, “</a:t>
            </a:r>
            <a:r>
              <a:rPr lang="en-US" sz="3200" dirty="0" err="1" smtClean="0"/>
              <a:t>qurilmalar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cxnSp>
        <p:nvCxnSpPr>
          <p:cNvPr id="67" name="Прямая со стрелкой 66"/>
          <p:cNvCxnSpPr>
            <a:stCxn id="6" idx="4"/>
            <a:endCxn id="66" idx="0"/>
          </p:cNvCxnSpPr>
          <p:nvPr/>
        </p:nvCxnSpPr>
        <p:spPr>
          <a:xfrm>
            <a:off x="1468508" y="3749908"/>
            <a:ext cx="1836477" cy="18110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11" idx="4"/>
            <a:endCxn id="66" idx="0"/>
          </p:cNvCxnSpPr>
          <p:nvPr/>
        </p:nvCxnSpPr>
        <p:spPr>
          <a:xfrm>
            <a:off x="2985183" y="4623450"/>
            <a:ext cx="319802" cy="93751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0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2639" y="3223057"/>
            <a:ext cx="58909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192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66FF33"/>
                </a:solidFill>
              </a:rPr>
              <a:t>168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FF00"/>
                </a:solidFill>
              </a:rPr>
              <a:t>56</a:t>
            </a:r>
            <a:r>
              <a:rPr lang="en-US" dirty="0" smtClean="0"/>
              <a:t>              </a:t>
            </a:r>
            <a:r>
              <a:rPr lang="en-US" dirty="0" smtClean="0">
                <a:solidFill>
                  <a:srgbClr val="00B0F0"/>
                </a:solidFill>
              </a:rPr>
              <a:t>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146" y="1133498"/>
            <a:ext cx="52251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IPv4 4 ta </a:t>
            </a:r>
            <a:r>
              <a:rPr lang="en-US" dirty="0" err="1" smtClean="0"/>
              <a:t>oktetdan</a:t>
            </a:r>
            <a:r>
              <a:rPr lang="en-US" dirty="0" smtClean="0"/>
              <a:t> </a:t>
            </a:r>
            <a:r>
              <a:rPr lang="en-US" dirty="0" err="1" smtClean="0"/>
              <a:t>tashkil</a:t>
            </a:r>
            <a:r>
              <a:rPr lang="en-US" dirty="0" smtClean="0"/>
              <a:t> </a:t>
            </a:r>
            <a:r>
              <a:rPr lang="en-US" dirty="0" err="1" smtClean="0"/>
              <a:t>topgan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9145" y="1729253"/>
            <a:ext cx="522514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oktet</a:t>
            </a:r>
            <a:r>
              <a:rPr lang="en-US" dirty="0" smtClean="0"/>
              <a:t> 8 </a:t>
            </a:r>
            <a:r>
              <a:rPr lang="en-US" dirty="0" err="1" smtClean="0"/>
              <a:t>bitdan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endParaRPr lang="en-US" dirty="0" smtClean="0"/>
          </a:p>
          <a:p>
            <a:r>
              <a:rPr lang="en-US" dirty="0" smtClean="0"/>
              <a:t>8*4 = 32 bit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69144" y="2500800"/>
            <a:ext cx="522514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O’nlik</a:t>
            </a:r>
            <a:r>
              <a:rPr lang="en-US" dirty="0" smtClean="0"/>
              <a:t> </a:t>
            </a:r>
            <a:r>
              <a:rPr lang="en-US" dirty="0" err="1" smtClean="0"/>
              <a:t>sanoq</a:t>
            </a:r>
            <a:r>
              <a:rPr lang="en-US" dirty="0" smtClean="0"/>
              <a:t> </a:t>
            </a:r>
            <a:r>
              <a:rPr lang="en-US" dirty="0" err="1" smtClean="0"/>
              <a:t>tizimida</a:t>
            </a:r>
            <a:r>
              <a:rPr lang="en-US" dirty="0" smtClean="0"/>
              <a:t> 0.0.0.0 </a:t>
            </a:r>
            <a:r>
              <a:rPr lang="en-US" dirty="0" err="1" smtClean="0"/>
              <a:t>dan</a:t>
            </a:r>
            <a:r>
              <a:rPr lang="en-US" dirty="0" smtClean="0"/>
              <a:t> – 255.255.255.255 </a:t>
            </a:r>
            <a:r>
              <a:rPr lang="en-US" dirty="0" err="1" smtClean="0"/>
              <a:t>gacha</a:t>
            </a:r>
            <a:r>
              <a:rPr lang="en-US" dirty="0" smtClean="0"/>
              <a:t> </a:t>
            </a:r>
            <a:r>
              <a:rPr lang="en-US" dirty="0" err="1" smtClean="0"/>
              <a:t>qiymatlarni</a:t>
            </a:r>
            <a:r>
              <a:rPr lang="en-US" dirty="0" smtClean="0"/>
              <a:t> </a:t>
            </a:r>
            <a:r>
              <a:rPr lang="en-US" dirty="0" err="1" smtClean="0"/>
              <a:t>qabul</a:t>
            </a:r>
            <a:r>
              <a:rPr lang="en-US" dirty="0" smtClean="0"/>
              <a:t> </a:t>
            </a:r>
            <a:r>
              <a:rPr lang="en-US" dirty="0" err="1" smtClean="0"/>
              <a:t>qiladi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69144" y="3852582"/>
            <a:ext cx="522514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biri</a:t>
            </a:r>
            <a:r>
              <a:rPr lang="en-US" dirty="0" smtClean="0"/>
              <a:t> 2^8 = 256,  0--255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69144" y="4565009"/>
            <a:ext cx="522514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Jami, 2^32 = 4 294 967 296 ta </a:t>
            </a:r>
            <a:r>
              <a:rPr lang="en-US" dirty="0" err="1" smtClean="0"/>
              <a:t>qurilmani</a:t>
            </a:r>
            <a:r>
              <a:rPr lang="en-US" dirty="0" smtClean="0"/>
              <a:t> </a:t>
            </a:r>
            <a:r>
              <a:rPr lang="en-US" dirty="0" err="1" smtClean="0"/>
              <a:t>manzillash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69143" y="3241583"/>
            <a:ext cx="52251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Masalan</a:t>
            </a:r>
            <a:r>
              <a:rPr lang="en-US" dirty="0" smtClean="0"/>
              <a:t>: 192.168.10.1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046624" y="1133498"/>
            <a:ext cx="5886992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0.0.0.0 = 00000000.00000000.00000000.00000000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046623" y="1681530"/>
            <a:ext cx="588699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255.255.255.255 = 11111111.11111111.11111111.11111111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42639" y="2247840"/>
            <a:ext cx="5890977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28"/>
            </a:pPr>
            <a:r>
              <a:rPr lang="en-US" dirty="0" smtClean="0"/>
              <a:t>   64     32     16     8     4     2     1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046623" y="3658542"/>
            <a:ext cx="588699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192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66FF33"/>
                </a:solidFill>
              </a:rPr>
              <a:t>168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FF00"/>
                </a:solidFill>
              </a:rPr>
              <a:t>56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10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11000000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66FF33"/>
                </a:solidFill>
              </a:rPr>
              <a:t>10101000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FF00"/>
                </a:solidFill>
              </a:rPr>
              <a:t>00111000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F0"/>
                </a:solidFill>
              </a:rPr>
              <a:t>00001010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928073" y="436943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192 = 128+64+0+0+0+0+0+0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942868" y="4754607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FF33"/>
                </a:solidFill>
              </a:rPr>
              <a:t>168 </a:t>
            </a:r>
            <a:r>
              <a:rPr lang="en-US" dirty="0">
                <a:solidFill>
                  <a:srgbClr val="66FF33"/>
                </a:solidFill>
              </a:rPr>
              <a:t>= </a:t>
            </a:r>
            <a:r>
              <a:rPr lang="en-US" dirty="0" smtClean="0">
                <a:solidFill>
                  <a:srgbClr val="66FF33"/>
                </a:solidFill>
              </a:rPr>
              <a:t>128+0+32+0+8+0+0+0</a:t>
            </a:r>
            <a:endParaRPr lang="ru-RU" dirty="0">
              <a:solidFill>
                <a:srgbClr val="66FF33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942868" y="5280831"/>
            <a:ext cx="277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56   </a:t>
            </a:r>
            <a:r>
              <a:rPr lang="en-US" dirty="0">
                <a:solidFill>
                  <a:srgbClr val="FFFF00"/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0+0+32+16+8+0+0+0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942868" y="5793264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10   </a:t>
            </a:r>
            <a:r>
              <a:rPr lang="en-US" dirty="0">
                <a:solidFill>
                  <a:srgbClr val="00B0F0"/>
                </a:solidFill>
              </a:rPr>
              <a:t>= </a:t>
            </a:r>
            <a:r>
              <a:rPr lang="en-US" dirty="0" smtClean="0">
                <a:solidFill>
                  <a:srgbClr val="00B0F0"/>
                </a:solidFill>
              </a:rPr>
              <a:t>0+0+0+0+8+0+1+0</a:t>
            </a:r>
            <a:endParaRPr lang="ru-RU" dirty="0">
              <a:solidFill>
                <a:srgbClr val="00B0F0"/>
              </a:solidFill>
            </a:endParaRPr>
          </a:p>
        </p:txBody>
      </p:sp>
      <p:cxnSp>
        <p:nvCxnSpPr>
          <p:cNvPr id="19" name="Прямая со стрелкой 18"/>
          <p:cNvCxnSpPr>
            <a:endCxn id="14" idx="1"/>
          </p:cNvCxnSpPr>
          <p:nvPr/>
        </p:nvCxnSpPr>
        <p:spPr>
          <a:xfrm>
            <a:off x="7139338" y="4554098"/>
            <a:ext cx="7887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14" idx="1"/>
          </p:cNvCxnSpPr>
          <p:nvPr/>
        </p:nvCxnSpPr>
        <p:spPr>
          <a:xfrm flipV="1">
            <a:off x="6986726" y="4554098"/>
            <a:ext cx="941347" cy="293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5" idx="1"/>
          </p:cNvCxnSpPr>
          <p:nvPr/>
        </p:nvCxnSpPr>
        <p:spPr>
          <a:xfrm>
            <a:off x="7139338" y="4617727"/>
            <a:ext cx="803530" cy="321546"/>
          </a:xfrm>
          <a:prstGeom prst="straightConnector1">
            <a:avLst/>
          </a:prstGeom>
          <a:ln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15" idx="1"/>
          </p:cNvCxnSpPr>
          <p:nvPr/>
        </p:nvCxnSpPr>
        <p:spPr>
          <a:xfrm flipV="1">
            <a:off x="6986726" y="4939273"/>
            <a:ext cx="956142" cy="208559"/>
          </a:xfrm>
          <a:prstGeom prst="straightConnector1">
            <a:avLst/>
          </a:prstGeom>
          <a:ln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endCxn id="15" idx="1"/>
          </p:cNvCxnSpPr>
          <p:nvPr/>
        </p:nvCxnSpPr>
        <p:spPr>
          <a:xfrm flipV="1">
            <a:off x="6839101" y="4939273"/>
            <a:ext cx="1103767" cy="726734"/>
          </a:xfrm>
          <a:prstGeom prst="straightConnector1">
            <a:avLst/>
          </a:prstGeom>
          <a:ln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endCxn id="16" idx="1"/>
          </p:cNvCxnSpPr>
          <p:nvPr/>
        </p:nvCxnSpPr>
        <p:spPr>
          <a:xfrm>
            <a:off x="6986726" y="5161959"/>
            <a:ext cx="956142" cy="3035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16" idx="1"/>
          </p:cNvCxnSpPr>
          <p:nvPr/>
        </p:nvCxnSpPr>
        <p:spPr>
          <a:xfrm>
            <a:off x="6986726" y="5426098"/>
            <a:ext cx="956142" cy="3939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6840112" y="5471105"/>
            <a:ext cx="1103767" cy="2309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17" idx="1"/>
          </p:cNvCxnSpPr>
          <p:nvPr/>
        </p:nvCxnSpPr>
        <p:spPr>
          <a:xfrm>
            <a:off x="6839101" y="5679664"/>
            <a:ext cx="1103767" cy="298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17" idx="1"/>
          </p:cNvCxnSpPr>
          <p:nvPr/>
        </p:nvCxnSpPr>
        <p:spPr>
          <a:xfrm flipV="1">
            <a:off x="6839101" y="5977930"/>
            <a:ext cx="1103767" cy="4669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6042639" y="4369432"/>
            <a:ext cx="1261888" cy="2273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2^7 = 128</a:t>
            </a:r>
          </a:p>
          <a:p>
            <a:r>
              <a:rPr lang="en-US" dirty="0"/>
              <a:t>2^6 = 64</a:t>
            </a:r>
          </a:p>
          <a:p>
            <a:r>
              <a:rPr lang="en-US" dirty="0"/>
              <a:t>2^5 = 32</a:t>
            </a:r>
          </a:p>
          <a:p>
            <a:r>
              <a:rPr lang="en-US" dirty="0"/>
              <a:t>2^4 = 16</a:t>
            </a:r>
          </a:p>
          <a:p>
            <a:r>
              <a:rPr lang="en-US" dirty="0"/>
              <a:t>2^3 = 8</a:t>
            </a:r>
          </a:p>
          <a:p>
            <a:r>
              <a:rPr lang="en-US" dirty="0"/>
              <a:t>2^2 = 4</a:t>
            </a:r>
          </a:p>
          <a:p>
            <a:r>
              <a:rPr lang="en-US" dirty="0"/>
              <a:t>2^1 = 2</a:t>
            </a:r>
          </a:p>
          <a:p>
            <a:r>
              <a:rPr lang="en-US" dirty="0"/>
              <a:t>2^0 =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2216" y="117227"/>
            <a:ext cx="11611399" cy="646331"/>
          </a:xfrm>
          <a:prstGeom prst="rect">
            <a:avLst/>
          </a:prstGeom>
          <a:noFill/>
          <a:ln>
            <a:solidFill>
              <a:srgbClr val="E9542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IPv4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3015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4764" y="548324"/>
            <a:ext cx="1589103" cy="369332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10.10.10.10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25650" y="548324"/>
            <a:ext cx="1645002" cy="369332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192.168.100.15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98782" y="548324"/>
            <a:ext cx="1410964" cy="36933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172.75.18.25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112104" y="548324"/>
            <a:ext cx="390618" cy="369332"/>
          </a:xfrm>
          <a:prstGeom prst="ellipse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692990" y="548324"/>
            <a:ext cx="390618" cy="3693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642149" y="548324"/>
            <a:ext cx="390618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9834" y="2125403"/>
            <a:ext cx="5358317" cy="646331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               10                10                 10</a:t>
            </a:r>
          </a:p>
          <a:p>
            <a:r>
              <a:rPr lang="en-US" dirty="0" smtClean="0"/>
              <a:t>0000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0 . 00001010 . 00001010 . 00001010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57174" y="2263902"/>
            <a:ext cx="390618" cy="369332"/>
          </a:xfrm>
          <a:prstGeom prst="ellipse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57174" y="1013901"/>
            <a:ext cx="5890977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28"/>
            </a:pPr>
            <a:r>
              <a:rPr lang="en-US" dirty="0" smtClean="0"/>
              <a:t>   64     32     16     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   4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89834" y="4124453"/>
            <a:ext cx="5358317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192</a:t>
            </a:r>
            <a:r>
              <a:rPr lang="en-US" dirty="0" smtClean="0"/>
              <a:t>             168               100                15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000000 . 10101000 . 01100100 . 00001111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186860" y="4258821"/>
            <a:ext cx="390618" cy="36933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0344" y="3044449"/>
            <a:ext cx="5890977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128   64     </a:t>
            </a:r>
            <a:r>
              <a:rPr lang="en-US" dirty="0" smtClean="0"/>
              <a:t>32     16     8     4     2     1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89834" y="6124998"/>
            <a:ext cx="5388003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172</a:t>
            </a:r>
            <a:r>
              <a:rPr lang="en-US" dirty="0" smtClean="0"/>
              <a:t>               75                18                 25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00 . 01001011 . 00010010 . 00011001</a:t>
            </a:r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157174" y="6263497"/>
            <a:ext cx="390618" cy="3693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86860" y="5032988"/>
            <a:ext cx="5890977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128</a:t>
            </a:r>
            <a:r>
              <a:rPr lang="en-US" dirty="0" smtClean="0"/>
              <a:t>   64     </a:t>
            </a:r>
            <a:r>
              <a:rPr lang="en-US" b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    16     </a:t>
            </a:r>
            <a:r>
              <a:rPr lang="en-US" b="1" dirty="0" smtClean="0">
                <a:solidFill>
                  <a:srgbClr val="FF0000"/>
                </a:solidFill>
              </a:rPr>
              <a:t>8     4</a:t>
            </a:r>
            <a:r>
              <a:rPr lang="en-US" dirty="0" smtClean="0"/>
              <a:t>     2     1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707462" y="2125403"/>
            <a:ext cx="5358317" cy="646331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                10                10                 10</a:t>
            </a:r>
          </a:p>
          <a:p>
            <a:r>
              <a:rPr lang="en-US" dirty="0" smtClean="0"/>
              <a:t>0000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0 . 00001010 . 00001010 . 00001010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707462" y="4124453"/>
            <a:ext cx="5358317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192</a:t>
            </a:r>
            <a:r>
              <a:rPr lang="en-US" dirty="0" smtClean="0"/>
              <a:t>             168               100                15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000000 . 10101000 . 01100100 . 00001111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707462" y="6124998"/>
            <a:ext cx="5388003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b="1" dirty="0" smtClean="0">
                <a:solidFill>
                  <a:srgbClr val="FF0000"/>
                </a:solidFill>
              </a:rPr>
              <a:t>172</a:t>
            </a:r>
            <a:r>
              <a:rPr lang="en-US" dirty="0" smtClean="0"/>
              <a:t>               75                18                 25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</a:t>
            </a:r>
            <a:r>
              <a:rPr lang="en-US" b="1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00 . 01001011 . 00010010 . 00011001</a:t>
            </a:r>
            <a:endParaRPr lang="ru-RU" dirty="0"/>
          </a:p>
        </p:txBody>
      </p:sp>
      <p:cxnSp>
        <p:nvCxnSpPr>
          <p:cNvPr id="24" name="Скругленная соединительная линия 23"/>
          <p:cNvCxnSpPr/>
          <p:nvPr/>
        </p:nvCxnSpPr>
        <p:spPr>
          <a:xfrm>
            <a:off x="6069128" y="2198301"/>
            <a:ext cx="629625" cy="519476"/>
          </a:xfrm>
          <a:prstGeom prst="curvedConnector3">
            <a:avLst/>
          </a:prstGeom>
          <a:ln w="38100">
            <a:solidFill>
              <a:srgbClr val="66FF3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>
            <a:off x="6060419" y="4212587"/>
            <a:ext cx="638334" cy="507831"/>
          </a:xfrm>
          <a:prstGeom prst="curvedConnector3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/>
          <p:nvPr/>
        </p:nvCxnSpPr>
        <p:spPr>
          <a:xfrm>
            <a:off x="6077837" y="6194247"/>
            <a:ext cx="629625" cy="507831"/>
          </a:xfrm>
          <a:prstGeom prst="curvedConnector3">
            <a:avLst/>
          </a:prstGeom>
          <a:ln w="381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1314995" y="1314995"/>
            <a:ext cx="940526" cy="114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1524001" y="1333265"/>
            <a:ext cx="1475254" cy="1148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44138" y="3347603"/>
            <a:ext cx="365760" cy="1160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861272" y="3339546"/>
            <a:ext cx="81712" cy="1168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1454332" y="5296075"/>
            <a:ext cx="1257965" cy="1185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>
            <a:off x="1312290" y="5346828"/>
            <a:ext cx="951939" cy="113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1064200" y="5346828"/>
            <a:ext cx="295953" cy="113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470837" y="5346828"/>
            <a:ext cx="360932" cy="1134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74802" y="1013334"/>
            <a:ext cx="5890977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128"/>
            </a:pPr>
            <a:r>
              <a:rPr lang="en-US" dirty="0" smtClean="0"/>
              <a:t>   64     32     16     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    4    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177972" y="3043882"/>
            <a:ext cx="5890977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128   64     </a:t>
            </a:r>
            <a:r>
              <a:rPr lang="en-US" dirty="0" smtClean="0"/>
              <a:t>32     16     8     4     2     1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6204488" y="5032421"/>
            <a:ext cx="5890977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128</a:t>
            </a:r>
            <a:r>
              <a:rPr lang="en-US" dirty="0" smtClean="0"/>
              <a:t>   64     </a:t>
            </a:r>
            <a:r>
              <a:rPr lang="en-US" b="1" dirty="0" smtClean="0">
                <a:solidFill>
                  <a:srgbClr val="FF0000"/>
                </a:solidFill>
              </a:rPr>
              <a:t>32</a:t>
            </a:r>
            <a:r>
              <a:rPr lang="en-US" dirty="0" smtClean="0"/>
              <a:t>     16     </a:t>
            </a:r>
            <a:r>
              <a:rPr lang="en-US" b="1" dirty="0" smtClean="0">
                <a:solidFill>
                  <a:srgbClr val="FF0000"/>
                </a:solidFill>
              </a:rPr>
              <a:t>8     4</a:t>
            </a:r>
            <a:r>
              <a:rPr lang="en-US" dirty="0" smtClean="0"/>
              <a:t>     2     1</a:t>
            </a:r>
          </a:p>
          <a:p>
            <a:r>
              <a:rPr lang="en-US" dirty="0" smtClean="0"/>
              <a:t>   7      6       5       4      3     2     1     0</a:t>
            </a:r>
          </a:p>
          <a:p>
            <a:r>
              <a:rPr lang="en-US" dirty="0"/>
              <a:t> </a:t>
            </a:r>
            <a:r>
              <a:rPr lang="en-US" dirty="0" smtClean="0"/>
              <a:t>  0      0       0       0      0     0     0     0</a:t>
            </a:r>
            <a:endParaRPr lang="ru-RU" dirty="0"/>
          </a:p>
        </p:txBody>
      </p:sp>
      <p:cxnSp>
        <p:nvCxnSpPr>
          <p:cNvPr id="65" name="Прямая со стрелкой 64"/>
          <p:cNvCxnSpPr/>
          <p:nvPr/>
        </p:nvCxnSpPr>
        <p:spPr>
          <a:xfrm flipV="1">
            <a:off x="7371764" y="1314996"/>
            <a:ext cx="901379" cy="1167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V="1">
            <a:off x="7571676" y="1314995"/>
            <a:ext cx="1459113" cy="1176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 flipH="1" flipV="1">
            <a:off x="6472621" y="3339547"/>
            <a:ext cx="366954" cy="1168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H="1" flipV="1">
            <a:off x="6915132" y="3347604"/>
            <a:ext cx="51094" cy="1144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/>
          <p:nvPr/>
        </p:nvCxnSpPr>
        <p:spPr>
          <a:xfrm flipV="1">
            <a:off x="7471955" y="5296075"/>
            <a:ext cx="1227908" cy="118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flipV="1">
            <a:off x="7089709" y="5295508"/>
            <a:ext cx="282055" cy="1184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flipH="1" flipV="1">
            <a:off x="6525905" y="5321734"/>
            <a:ext cx="328246" cy="1184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173" y="69814"/>
            <a:ext cx="5890977" cy="40011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10 </a:t>
            </a:r>
            <a:r>
              <a:rPr lang="en-US" sz="2000" b="1" dirty="0" err="1" smtClean="0">
                <a:solidFill>
                  <a:schemeClr val="tx1"/>
                </a:solidFill>
              </a:rPr>
              <a:t>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sanoq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tizimidan</a:t>
            </a:r>
            <a:r>
              <a:rPr lang="en-US" sz="2000" b="1" dirty="0" smtClean="0">
                <a:solidFill>
                  <a:schemeClr val="tx1"/>
                </a:solidFill>
              </a:rPr>
              <a:t> 2 </a:t>
            </a:r>
            <a:r>
              <a:rPr lang="en-US" sz="2000" b="1" dirty="0" err="1" smtClean="0">
                <a:solidFill>
                  <a:schemeClr val="tx1"/>
                </a:solidFill>
              </a:rPr>
              <a:t>lik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sanoq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tizimiga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o’tish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74802" y="65874"/>
            <a:ext cx="5890977" cy="400110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lik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sanoq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tizimidan</a:t>
            </a:r>
            <a:r>
              <a:rPr lang="en-US" sz="2000" b="1" dirty="0" smtClean="0">
                <a:solidFill>
                  <a:schemeClr val="tx1"/>
                </a:solidFill>
              </a:rPr>
              <a:t> 10 </a:t>
            </a:r>
            <a:r>
              <a:rPr lang="en-US" sz="2000" b="1" dirty="0" err="1" smtClean="0">
                <a:solidFill>
                  <a:schemeClr val="tx1"/>
                </a:solidFill>
              </a:rPr>
              <a:t>lik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sanoq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tizimiga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o’tish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82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7887" y="552191"/>
            <a:ext cx="8494633" cy="64633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IPv4 </a:t>
            </a:r>
            <a:r>
              <a:rPr lang="en-US" sz="3600" dirty="0" err="1" smtClean="0"/>
              <a:t>Classlari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47889" y="1519857"/>
            <a:ext cx="8494632" cy="6463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 class:						</a:t>
            </a:r>
            <a:r>
              <a:rPr lang="en-US" dirty="0" err="1" smtClean="0"/>
              <a:t>maska</a:t>
            </a:r>
            <a:r>
              <a:rPr lang="en-US" dirty="0" smtClean="0"/>
              <a:t>		</a:t>
            </a:r>
          </a:p>
          <a:p>
            <a:r>
              <a:rPr lang="en-US" dirty="0" smtClean="0"/>
              <a:t>1.0.0.0 – 126.255.255.255				/8 </a:t>
            </a:r>
            <a:r>
              <a:rPr lang="en-US" dirty="0" err="1" smtClean="0"/>
              <a:t>ya’ni</a:t>
            </a:r>
            <a:r>
              <a:rPr lang="en-US" dirty="0" smtClean="0"/>
              <a:t> 255.0.0.0	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7888" y="2358368"/>
            <a:ext cx="8494633" cy="6463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class:						</a:t>
            </a:r>
            <a:r>
              <a:rPr lang="en-US" dirty="0" err="1" smtClean="0"/>
              <a:t>maska</a:t>
            </a:r>
            <a:r>
              <a:rPr lang="en-US" dirty="0" smtClean="0"/>
              <a:t>		</a:t>
            </a:r>
          </a:p>
          <a:p>
            <a:r>
              <a:rPr lang="en-US" dirty="0" smtClean="0"/>
              <a:t>128.0.0.0 – 191.255.255.255				/16 </a:t>
            </a:r>
            <a:r>
              <a:rPr lang="en-US" dirty="0" err="1" smtClean="0"/>
              <a:t>ya’ni</a:t>
            </a:r>
            <a:r>
              <a:rPr lang="en-US" dirty="0" smtClean="0"/>
              <a:t> 255.255.0.0	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7888" y="3326034"/>
            <a:ext cx="8494633" cy="6463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 class:						</a:t>
            </a:r>
            <a:r>
              <a:rPr lang="en-US" dirty="0" err="1" smtClean="0"/>
              <a:t>maska</a:t>
            </a:r>
            <a:r>
              <a:rPr lang="en-US" dirty="0" smtClean="0"/>
              <a:t>		</a:t>
            </a:r>
          </a:p>
          <a:p>
            <a:r>
              <a:rPr lang="en-US" dirty="0" smtClean="0"/>
              <a:t>192.0.0.0 – 223.255.255.255				/24 </a:t>
            </a:r>
            <a:r>
              <a:rPr lang="en-US" dirty="0" err="1" smtClean="0"/>
              <a:t>ya’ni</a:t>
            </a:r>
            <a:r>
              <a:rPr lang="en-US" dirty="0" smtClean="0"/>
              <a:t> 255.255.255.0	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47888" y="4251582"/>
            <a:ext cx="8494633" cy="6463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D class:						Multicast address		</a:t>
            </a:r>
          </a:p>
          <a:p>
            <a:r>
              <a:rPr lang="en-US" dirty="0" smtClean="0"/>
              <a:t>224.0.0.0 – 239.255.255.255					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47888" y="5217181"/>
            <a:ext cx="8494633" cy="6463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E class:						</a:t>
            </a:r>
            <a:r>
              <a:rPr lang="en-US" dirty="0" err="1" smtClean="0"/>
              <a:t>Zahira</a:t>
            </a:r>
            <a:r>
              <a:rPr lang="en-US" dirty="0" smtClean="0"/>
              <a:t>/ </a:t>
            </a:r>
            <a:r>
              <a:rPr lang="en-US" dirty="0" err="1" smtClean="0"/>
              <a:t>sinov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	</a:t>
            </a:r>
          </a:p>
          <a:p>
            <a:r>
              <a:rPr lang="en-US" dirty="0" smtClean="0"/>
              <a:t>240.0.0.0 – 255.255.255.255			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16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877" y="229919"/>
            <a:ext cx="8494632" cy="64633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SUBNET MASK (MASKA, PREFIKS)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29877" y="1197640"/>
            <a:ext cx="8494632" cy="369332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192.168.12.25/24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877" y="1773364"/>
            <a:ext cx="8494632" cy="646331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192.168.12.25</a:t>
            </a:r>
          </a:p>
          <a:p>
            <a:r>
              <a:rPr lang="en-US" dirty="0" smtClean="0"/>
              <a:t>255.255.255.0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9877" y="2626087"/>
            <a:ext cx="8494632" cy="341632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192.168.12.25/24  IP address </a:t>
            </a:r>
            <a:r>
              <a:rPr lang="en-US" dirty="0" err="1" smtClean="0"/>
              <a:t>uchun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>
                <a:sym typeface="Wingdings" panose="05000000000000000000" pitchFamily="2" charset="2"/>
              </a:rPr>
              <a:t>Har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tarmoqda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tarmoqning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birinchi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addresi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tarmoq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addresi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deyiladi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/>
              <a:t>192.168.12.0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tarmoq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manzili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Oxirgi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addresi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esa</a:t>
            </a:r>
            <a:r>
              <a:rPr lang="en-US" dirty="0">
                <a:sym typeface="Wingdings" panose="05000000000000000000" pitchFamily="2" charset="2"/>
              </a:rPr>
              <a:t> Broadcast </a:t>
            </a:r>
            <a:r>
              <a:rPr lang="en-US" dirty="0" err="1">
                <a:sym typeface="Wingdings" panose="05000000000000000000" pitchFamily="2" charset="2"/>
              </a:rPr>
              <a:t>addres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deyiladi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192.168.12.255  Broadcast </a:t>
            </a:r>
            <a:r>
              <a:rPr lang="en-US" dirty="0" err="1" smtClean="0">
                <a:sym typeface="Wingdings" panose="05000000000000000000" pitchFamily="2" charset="2"/>
              </a:rPr>
              <a:t>manzili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Tarmoq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hamda</a:t>
            </a:r>
            <a:r>
              <a:rPr lang="en-US" dirty="0">
                <a:sym typeface="Wingdings" panose="05000000000000000000" pitchFamily="2" charset="2"/>
              </a:rPr>
              <a:t> broadcast IP </a:t>
            </a:r>
            <a:r>
              <a:rPr lang="en-US" dirty="0" err="1">
                <a:sym typeface="Wingdings" panose="05000000000000000000" pitchFamily="2" charset="2"/>
              </a:rPr>
              <a:t>addresslar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oralig’idagi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addreslar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hostlar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ya’ni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qurilmalar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addresi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hisoblanadi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192.168.12.1 – 192.168.12.254  </a:t>
            </a:r>
            <a:r>
              <a:rPr lang="en-US" dirty="0" smtClean="0">
                <a:sym typeface="Wingdings" panose="05000000000000000000" pitchFamily="2" charset="2"/>
              </a:rPr>
              <a:t>  </a:t>
            </a:r>
            <a:r>
              <a:rPr lang="en-US" dirty="0" err="1" smtClean="0">
                <a:sym typeface="Wingdings" panose="05000000000000000000" pitchFamily="2" charset="2"/>
              </a:rPr>
              <a:t>Qurilma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manzillari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29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615" y="116708"/>
            <a:ext cx="11042448" cy="64633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SUBNET MASK (MASKA, PREFIKS)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39616" y="1008503"/>
            <a:ext cx="6518534" cy="9233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SUBNET MASK (TARMOQ MASKASI) IP </a:t>
            </a:r>
            <a:r>
              <a:rPr lang="en-US" dirty="0" err="1" smtClean="0"/>
              <a:t>addressni</a:t>
            </a:r>
            <a:r>
              <a:rPr lang="en-US" dirty="0" smtClean="0"/>
              <a:t> </a:t>
            </a:r>
            <a:r>
              <a:rPr lang="en-US" dirty="0" err="1" smtClean="0"/>
              <a:t>ikki</a:t>
            </a:r>
            <a:r>
              <a:rPr lang="en-US" dirty="0" smtClean="0"/>
              <a:t> </a:t>
            </a:r>
            <a:r>
              <a:rPr lang="en-US" dirty="0" err="1" smtClean="0"/>
              <a:t>qismga</a:t>
            </a:r>
            <a:r>
              <a:rPr lang="en-US" dirty="0" smtClean="0"/>
              <a:t> </a:t>
            </a:r>
            <a:r>
              <a:rPr lang="en-US" dirty="0" err="1" smtClean="0"/>
              <a:t>bo’ladi</a:t>
            </a:r>
            <a:r>
              <a:rPr lang="en-US" dirty="0" smtClean="0"/>
              <a:t>: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;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Hoslar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0832" y="2048723"/>
            <a:ext cx="1729261" cy="120032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192.168.1.16/24  </a:t>
            </a:r>
          </a:p>
          <a:p>
            <a:r>
              <a:rPr lang="en-US" dirty="0" err="1" smtClean="0"/>
              <a:t>yoki</a:t>
            </a:r>
            <a:endParaRPr lang="en-US" dirty="0" smtClean="0"/>
          </a:p>
          <a:p>
            <a:r>
              <a:rPr lang="en-US" dirty="0" smtClean="0"/>
              <a:t>192.168.1.16     </a:t>
            </a:r>
          </a:p>
          <a:p>
            <a:r>
              <a:rPr lang="en-US" dirty="0" smtClean="0"/>
              <a:t>255.255.255.0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017" y="3359371"/>
            <a:ext cx="2621615" cy="9233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192.168.1</a:t>
            </a:r>
          </a:p>
          <a:p>
            <a:r>
              <a:rPr lang="en-US" dirty="0" err="1" smtClean="0"/>
              <a:t>Ushbu</a:t>
            </a:r>
            <a:r>
              <a:rPr lang="en-US" dirty="0" smtClean="0"/>
              <a:t> IP </a:t>
            </a:r>
            <a:r>
              <a:rPr lang="en-US" dirty="0" err="1" smtClean="0"/>
              <a:t>addressning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r>
              <a:rPr lang="en-US" dirty="0" smtClean="0"/>
              <a:t> </a:t>
            </a:r>
            <a:r>
              <a:rPr lang="en-US" dirty="0" err="1" smtClean="0"/>
              <a:t>hisoblanadi</a:t>
            </a:r>
            <a:r>
              <a:rPr lang="en-US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8810" y="3365942"/>
            <a:ext cx="2249340" cy="9233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</a:p>
          <a:p>
            <a:r>
              <a:rPr lang="en-US" dirty="0" err="1" smtClean="0"/>
              <a:t>Ushbu</a:t>
            </a:r>
            <a:r>
              <a:rPr lang="en-US" dirty="0" smtClean="0"/>
              <a:t> IP </a:t>
            </a:r>
            <a:r>
              <a:rPr lang="en-US" dirty="0" err="1" smtClean="0"/>
              <a:t>tarmog’idagi</a:t>
            </a:r>
            <a:endParaRPr lang="en-US" dirty="0" smtClean="0"/>
          </a:p>
          <a:p>
            <a:r>
              <a:rPr lang="en-US" dirty="0" smtClean="0"/>
              <a:t>16 - host </a:t>
            </a:r>
            <a:r>
              <a:rPr lang="en-US" dirty="0" err="1" smtClean="0"/>
              <a:t>hisoblanadi</a:t>
            </a:r>
            <a:r>
              <a:rPr lang="en-US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615" y="4537814"/>
            <a:ext cx="6518536" cy="3693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IP </a:t>
            </a:r>
            <a:r>
              <a:rPr lang="en-US" dirty="0" err="1" smtClean="0"/>
              <a:t>addressda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armoq</a:t>
            </a:r>
            <a:r>
              <a:rPr lang="en-US" dirty="0" smtClean="0"/>
              <a:t> </a:t>
            </a:r>
            <a:r>
              <a:rPr lang="en-US" dirty="0" err="1" smtClean="0"/>
              <a:t>addresi</a:t>
            </a:r>
            <a:r>
              <a:rPr lang="en-US" dirty="0" smtClean="0"/>
              <a:t> 192.168.1.0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14" y="5180891"/>
            <a:ext cx="6518536" cy="3693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IP </a:t>
            </a:r>
            <a:r>
              <a:rPr lang="en-US" dirty="0" err="1" smtClean="0"/>
              <a:t>addressda</a:t>
            </a:r>
            <a:r>
              <a:rPr lang="en-US" dirty="0" smtClean="0"/>
              <a:t> Broadcast </a:t>
            </a:r>
            <a:r>
              <a:rPr lang="en-US" dirty="0" err="1" smtClean="0"/>
              <a:t>addresi</a:t>
            </a:r>
            <a:r>
              <a:rPr lang="en-US" dirty="0" smtClean="0"/>
              <a:t> 192.168.1.255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8929" y="1008502"/>
            <a:ext cx="1871527" cy="9233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192.168.1.16/24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28930" y="1987778"/>
            <a:ext cx="4253133" cy="3693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11000000.10101000.00000001.00010000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28930" y="2470881"/>
            <a:ext cx="4253133" cy="369332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11111111.11111111.11111111.00000000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0058" y="1008501"/>
            <a:ext cx="1772006" cy="9233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192.168.1.16</a:t>
            </a:r>
          </a:p>
          <a:p>
            <a:r>
              <a:rPr lang="en-US" dirty="0" smtClean="0"/>
              <a:t>255.255.255.0</a:t>
            </a:r>
          </a:p>
          <a:p>
            <a:r>
              <a:rPr lang="en-US" dirty="0"/>
              <a:t>,</a:t>
            </a:r>
            <a:endParaRPr lang="en-US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7228930" y="2925684"/>
            <a:ext cx="4253133" cy="369332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      255     .      255     .      255     .       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228929" y="3795897"/>
            <a:ext cx="4217471" cy="1754326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maskasi</a:t>
            </a:r>
            <a:r>
              <a:rPr lang="en-US" dirty="0" smtClean="0"/>
              <a:t> 24 </a:t>
            </a:r>
            <a:r>
              <a:rPr lang="en-US" dirty="0" err="1" smtClean="0"/>
              <a:t>bitli</a:t>
            </a:r>
            <a:r>
              <a:rPr lang="en-US" dirty="0" smtClean="0"/>
              <a:t> </a:t>
            </a:r>
            <a:r>
              <a:rPr lang="en-US" dirty="0" err="1" smtClean="0"/>
              <a:t>bo’lganligi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endParaRPr lang="en-US" dirty="0" smtClean="0"/>
          </a:p>
          <a:p>
            <a:r>
              <a:rPr lang="en-US" dirty="0" smtClean="0"/>
              <a:t>Chap </a:t>
            </a:r>
            <a:r>
              <a:rPr lang="en-US" dirty="0" err="1" smtClean="0"/>
              <a:t>tarafdan</a:t>
            </a:r>
            <a:r>
              <a:rPr lang="en-US" dirty="0" smtClean="0"/>
              <a:t> 24 bit “1”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to’ldiriladi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Qolgan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itlar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“0”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to’ldiriladi</a:t>
            </a:r>
            <a:r>
              <a:rPr lang="en-US" dirty="0" smtClean="0"/>
              <a:t>. </a:t>
            </a:r>
            <a:r>
              <a:rPr lang="en-US" dirty="0" err="1" smtClean="0"/>
              <a:t>Ushbu</a:t>
            </a:r>
            <a:r>
              <a:rPr lang="en-US" dirty="0" smtClean="0"/>
              <a:t> “1” </a:t>
            </a:r>
            <a:r>
              <a:rPr lang="en-US" dirty="0" err="1" smtClean="0"/>
              <a:t>bitlarning</a:t>
            </a:r>
            <a:r>
              <a:rPr lang="en-US" dirty="0" smtClean="0"/>
              <a:t> </a:t>
            </a:r>
            <a:r>
              <a:rPr lang="en-US" dirty="0" err="1" smtClean="0"/>
              <a:t>yuqori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r>
              <a:rPr lang="en-US" dirty="0" smtClean="0"/>
              <a:t> 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manzilin</a:t>
            </a:r>
            <a:r>
              <a:rPr lang="en-US" dirty="0" err="1" smtClean="0"/>
              <a:t>i</a:t>
            </a:r>
            <a:r>
              <a:rPr lang="en-US" dirty="0" smtClean="0"/>
              <a:t>, “0” </a:t>
            </a:r>
            <a:r>
              <a:rPr lang="en-US" dirty="0" err="1" smtClean="0"/>
              <a:t>bitlarning</a:t>
            </a:r>
            <a:r>
              <a:rPr lang="en-US" dirty="0" smtClean="0"/>
              <a:t> </a:t>
            </a:r>
            <a:r>
              <a:rPr lang="en-US" dirty="0" err="1" smtClean="0"/>
              <a:t>yuqori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r>
              <a:rPr lang="en-US" dirty="0" smtClean="0"/>
              <a:t> </a:t>
            </a:r>
            <a:r>
              <a:rPr lang="en-US" dirty="0" err="1" smtClean="0"/>
              <a:t>mos</a:t>
            </a:r>
            <a:r>
              <a:rPr lang="en-US" dirty="0" smtClean="0"/>
              <a:t> </a:t>
            </a:r>
            <a:r>
              <a:rPr lang="en-US" dirty="0" err="1" smtClean="0"/>
              <a:t>ravishta</a:t>
            </a:r>
            <a:r>
              <a:rPr lang="en-US" dirty="0" smtClean="0"/>
              <a:t> </a:t>
            </a:r>
            <a:r>
              <a:rPr lang="en-US" dirty="0" err="1" smtClean="0"/>
              <a:t>hostlar</a:t>
            </a:r>
            <a:r>
              <a:rPr lang="en-US" dirty="0" smtClean="0"/>
              <a:t> </a:t>
            </a:r>
            <a:r>
              <a:rPr lang="en-US" dirty="0" err="1" smtClean="0"/>
              <a:t>qismini</a:t>
            </a:r>
            <a:r>
              <a:rPr lang="en-US" dirty="0" smtClean="0"/>
              <a:t> </a:t>
            </a:r>
            <a:r>
              <a:rPr lang="en-US" dirty="0" err="1" smtClean="0"/>
              <a:t>bildiradi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0215154" y="1987778"/>
            <a:ext cx="0" cy="879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9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6" y="169224"/>
            <a:ext cx="10792020" cy="95410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SUBNET MASK (MASKA, PREFIKS</a:t>
            </a:r>
            <a:r>
              <a:rPr lang="en-US" sz="3600" dirty="0" smtClean="0"/>
              <a:t>)</a:t>
            </a:r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Tarmoq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manzilini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aniqlash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4735" y="1877568"/>
            <a:ext cx="10785413" cy="369332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11000000.10101000.00000001.00010000   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IP </a:t>
            </a:r>
            <a:r>
              <a:rPr lang="en-US" dirty="0" err="1" smtClean="0"/>
              <a:t>addressning</a:t>
            </a:r>
            <a:r>
              <a:rPr lang="en-US" dirty="0" smtClean="0"/>
              <a:t> </a:t>
            </a:r>
            <a:r>
              <a:rPr lang="en-US" dirty="0" err="1" smtClean="0"/>
              <a:t>ikkilik</a:t>
            </a:r>
            <a:r>
              <a:rPr lang="en-US" dirty="0" smtClean="0"/>
              <a:t> </a:t>
            </a:r>
            <a:r>
              <a:rPr lang="en-US" dirty="0" err="1" smtClean="0"/>
              <a:t>ko’rinishi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44735" y="2218995"/>
            <a:ext cx="10785413" cy="369332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11111111.11111111.11111111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FF00"/>
                </a:solidFill>
              </a:rPr>
              <a:t>00000000</a:t>
            </a:r>
            <a:r>
              <a:rPr lang="en-US" dirty="0" smtClean="0"/>
              <a:t>   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maskasining</a:t>
            </a:r>
            <a:r>
              <a:rPr lang="en-US" dirty="0" smtClean="0"/>
              <a:t> </a:t>
            </a:r>
            <a:r>
              <a:rPr lang="en-US" dirty="0" err="1" smtClean="0"/>
              <a:t>ikkilik</a:t>
            </a:r>
            <a:r>
              <a:rPr lang="en-US" dirty="0" smtClean="0"/>
              <a:t> </a:t>
            </a:r>
            <a:r>
              <a:rPr lang="en-US" dirty="0" err="1" smtClean="0"/>
              <a:t>ko’rinishi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53674" y="1325036"/>
            <a:ext cx="5381897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192.168.1.16/24         </a:t>
            </a:r>
            <a:r>
              <a:rPr lang="en-US" dirty="0" smtClean="0"/>
              <a:t>192.168.1.16         255.255.255.0</a:t>
            </a:r>
            <a:endParaRPr lang="en-US" dirty="0" smtClean="0"/>
          </a:p>
        </p:txBody>
      </p:sp>
      <p:sp>
        <p:nvSpPr>
          <p:cNvPr id="14" name="Прямоугольник 13"/>
          <p:cNvSpPr/>
          <p:nvPr/>
        </p:nvSpPr>
        <p:spPr>
          <a:xfrm>
            <a:off x="744735" y="2572461"/>
            <a:ext cx="10785413" cy="369332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00B0F0"/>
                </a:solidFill>
              </a:rPr>
              <a:t>255     .      255     .      255</a:t>
            </a:r>
            <a:r>
              <a:rPr lang="en-US" dirty="0" smtClean="0"/>
              <a:t>     .        0           	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maskasining</a:t>
            </a:r>
            <a:r>
              <a:rPr lang="en-US" dirty="0" smtClean="0"/>
              <a:t> </a:t>
            </a:r>
            <a:r>
              <a:rPr lang="en-US" dirty="0" err="1" smtClean="0"/>
              <a:t>o’nlik</a:t>
            </a:r>
            <a:r>
              <a:rPr lang="en-US" dirty="0" smtClean="0"/>
              <a:t> </a:t>
            </a:r>
            <a:r>
              <a:rPr lang="en-US" dirty="0" err="1" smtClean="0"/>
              <a:t>ko’rinishi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52492" y="3317806"/>
            <a:ext cx="10768746" cy="70788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Tarmoq</a:t>
            </a:r>
            <a:r>
              <a:rPr lang="en-US" sz="2000" dirty="0" smtClean="0"/>
              <a:t> </a:t>
            </a:r>
            <a:r>
              <a:rPr lang="en-US" sz="2000" dirty="0" err="1" smtClean="0"/>
              <a:t>maskasi</a:t>
            </a:r>
            <a:r>
              <a:rPr lang="en-US" sz="2000" dirty="0" smtClean="0"/>
              <a:t> 24 </a:t>
            </a:r>
            <a:r>
              <a:rPr lang="en-US" sz="2000" dirty="0" err="1" smtClean="0"/>
              <a:t>bitli</a:t>
            </a:r>
            <a:r>
              <a:rPr lang="en-US" sz="2000" dirty="0" smtClean="0"/>
              <a:t> </a:t>
            </a:r>
            <a:r>
              <a:rPr lang="en-US" sz="2000" dirty="0" err="1" smtClean="0"/>
              <a:t>bo’lganligi</a:t>
            </a:r>
            <a:r>
              <a:rPr lang="en-US" sz="2000" dirty="0" smtClean="0"/>
              <a:t> </a:t>
            </a:r>
            <a:r>
              <a:rPr lang="en-US" sz="2000" dirty="0" err="1" smtClean="0"/>
              <a:t>uchun</a:t>
            </a:r>
            <a:r>
              <a:rPr lang="en-US" sz="2000" dirty="0"/>
              <a:t> </a:t>
            </a:r>
            <a:r>
              <a:rPr lang="en-US" sz="2000" dirty="0" smtClean="0"/>
              <a:t>Chap </a:t>
            </a:r>
            <a:r>
              <a:rPr lang="en-US" sz="2000" dirty="0" err="1" smtClean="0"/>
              <a:t>tarafdan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24</a:t>
            </a:r>
            <a:r>
              <a:rPr lang="en-US" sz="2000" dirty="0" smtClean="0"/>
              <a:t> bit </a:t>
            </a:r>
            <a:r>
              <a:rPr lang="en-US" sz="2000" dirty="0" smtClean="0">
                <a:solidFill>
                  <a:srgbClr val="00B0F0"/>
                </a:solidFill>
              </a:rPr>
              <a:t>“1” </a:t>
            </a:r>
            <a:r>
              <a:rPr lang="en-US" sz="2000" dirty="0" err="1" smtClean="0"/>
              <a:t>bilan</a:t>
            </a:r>
            <a:r>
              <a:rPr lang="en-US" sz="2000" dirty="0" smtClean="0"/>
              <a:t> </a:t>
            </a:r>
            <a:r>
              <a:rPr lang="en-US" sz="2000" dirty="0" err="1" smtClean="0"/>
              <a:t>to’ldiriladi</a:t>
            </a:r>
            <a:r>
              <a:rPr lang="en-US" sz="2000" dirty="0" smtClean="0"/>
              <a:t>. </a:t>
            </a:r>
            <a:r>
              <a:rPr lang="en-US" sz="2000" dirty="0" err="1" smtClean="0"/>
              <a:t>Qolgan</a:t>
            </a:r>
            <a:r>
              <a:rPr lang="en-US" sz="2000" dirty="0" smtClean="0"/>
              <a:t> </a:t>
            </a:r>
            <a:r>
              <a:rPr lang="en-US" sz="2000" dirty="0" err="1"/>
              <a:t>b</a:t>
            </a:r>
            <a:r>
              <a:rPr lang="en-US" sz="2000" dirty="0" err="1" smtClean="0"/>
              <a:t>itlar</a:t>
            </a:r>
            <a:r>
              <a:rPr lang="en-US" sz="2000" dirty="0" smtClean="0"/>
              <a:t> </a:t>
            </a:r>
            <a:r>
              <a:rPr lang="en-US" sz="2000" dirty="0" err="1" smtClean="0"/>
              <a:t>esa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“0”</a:t>
            </a:r>
            <a:r>
              <a:rPr lang="en-US" sz="2000" dirty="0" smtClean="0"/>
              <a:t> </a:t>
            </a:r>
            <a:r>
              <a:rPr lang="en-US" sz="2000" dirty="0" err="1" smtClean="0"/>
              <a:t>bilan</a:t>
            </a:r>
            <a:r>
              <a:rPr lang="en-US" sz="2000" dirty="0" smtClean="0"/>
              <a:t> </a:t>
            </a:r>
            <a:r>
              <a:rPr lang="en-US" sz="2000" dirty="0" err="1" smtClean="0"/>
              <a:t>to’ldiriladi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735977" y="1959244"/>
            <a:ext cx="0" cy="8798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36976" y="4328648"/>
            <a:ext cx="10785412" cy="1015663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Tarmoq</a:t>
            </a:r>
            <a:r>
              <a:rPr lang="en-US" sz="2000" dirty="0" smtClean="0"/>
              <a:t> </a:t>
            </a:r>
            <a:r>
              <a:rPr lang="en-US" sz="2000" dirty="0" err="1" smtClean="0"/>
              <a:t>maskasidagi</a:t>
            </a:r>
            <a:r>
              <a:rPr lang="en-US" sz="2000" dirty="0" smtClean="0"/>
              <a:t> “1” </a:t>
            </a:r>
            <a:r>
              <a:rPr lang="en-US" sz="2000" dirty="0" err="1" smtClean="0"/>
              <a:t>lar</a:t>
            </a:r>
            <a:r>
              <a:rPr lang="en-US" sz="2000" dirty="0" smtClean="0"/>
              <a:t> </a:t>
            </a:r>
            <a:r>
              <a:rPr lang="en-US" sz="2000" dirty="0" err="1" smtClean="0"/>
              <a:t>tugash</a:t>
            </a:r>
            <a:r>
              <a:rPr lang="en-US" sz="2000" dirty="0" smtClean="0"/>
              <a:t> </a:t>
            </a:r>
            <a:r>
              <a:rPr lang="en-US" sz="2000" dirty="0" err="1" smtClean="0"/>
              <a:t>qismidan</a:t>
            </a:r>
            <a:r>
              <a:rPr lang="en-US" sz="2000" dirty="0"/>
              <a:t> </a:t>
            </a:r>
            <a:r>
              <a:rPr lang="en-US" sz="2000" dirty="0" err="1" smtClean="0"/>
              <a:t>ajratiladi</a:t>
            </a:r>
            <a:r>
              <a:rPr lang="en-US" sz="2000" dirty="0" smtClean="0"/>
              <a:t>. </a:t>
            </a:r>
            <a:r>
              <a:rPr lang="en-US" sz="2000" dirty="0" err="1" smtClean="0"/>
              <a:t>Chiziqdan</a:t>
            </a:r>
            <a:r>
              <a:rPr lang="en-US" sz="2000" dirty="0" smtClean="0"/>
              <a:t> chap </a:t>
            </a:r>
            <a:r>
              <a:rPr lang="en-US" sz="2000" dirty="0" err="1" smtClean="0"/>
              <a:t>taraf</a:t>
            </a:r>
            <a:r>
              <a:rPr lang="en-US" sz="2000" dirty="0" smtClean="0"/>
              <a:t> </a:t>
            </a:r>
            <a:r>
              <a:rPr lang="en-US" sz="2000" dirty="0" err="1" smtClean="0"/>
              <a:t>ya’ni</a:t>
            </a:r>
            <a:r>
              <a:rPr lang="en-US" sz="2000" dirty="0" smtClean="0"/>
              <a:t> “1” </a:t>
            </a:r>
            <a:r>
              <a:rPr lang="en-US" sz="2000" dirty="0" err="1" smtClean="0"/>
              <a:t>larning</a:t>
            </a:r>
            <a:r>
              <a:rPr lang="en-US" sz="2000" dirty="0" smtClean="0"/>
              <a:t> </a:t>
            </a:r>
            <a:r>
              <a:rPr lang="en-US" sz="2000" dirty="0" err="1" smtClean="0"/>
              <a:t>yuqori</a:t>
            </a:r>
            <a:r>
              <a:rPr lang="en-US" sz="2000" dirty="0" smtClean="0"/>
              <a:t> </a:t>
            </a:r>
            <a:r>
              <a:rPr lang="en-US" sz="2000" dirty="0" err="1" smtClean="0"/>
              <a:t>qismi</a:t>
            </a:r>
            <a:r>
              <a:rPr lang="en-US" sz="2000" dirty="0"/>
              <a:t> </a:t>
            </a:r>
            <a:r>
              <a:rPr lang="en-US" sz="2000" dirty="0" err="1" smtClean="0"/>
              <a:t>bitlari</a:t>
            </a:r>
            <a:r>
              <a:rPr lang="en-US" sz="2000" dirty="0" smtClean="0"/>
              <a:t> </a:t>
            </a:r>
            <a:r>
              <a:rPr lang="en-US" sz="2000" dirty="0" smtClean="0"/>
              <a:t>IP </a:t>
            </a:r>
            <a:r>
              <a:rPr lang="en-US" sz="2000" dirty="0" err="1" smtClean="0"/>
              <a:t>addressning</a:t>
            </a:r>
            <a:r>
              <a:rPr lang="en-US" sz="2000" dirty="0" smtClean="0"/>
              <a:t> </a:t>
            </a:r>
            <a:r>
              <a:rPr lang="en-US" sz="2000" dirty="0" err="1" smtClean="0"/>
              <a:t>tarmoq</a:t>
            </a:r>
            <a:r>
              <a:rPr lang="en-US" sz="2000" dirty="0" smtClean="0"/>
              <a:t> </a:t>
            </a:r>
            <a:r>
              <a:rPr lang="en-US" sz="2000" dirty="0" err="1" smtClean="0"/>
              <a:t>qismi</a:t>
            </a:r>
            <a:r>
              <a:rPr lang="en-US" sz="2000" dirty="0" smtClean="0"/>
              <a:t>, </a:t>
            </a:r>
            <a:r>
              <a:rPr lang="en-US" sz="2000" dirty="0" err="1" smtClean="0"/>
              <a:t>o’ng</a:t>
            </a:r>
            <a:r>
              <a:rPr lang="en-US" sz="2000" dirty="0" smtClean="0"/>
              <a:t> </a:t>
            </a:r>
            <a:r>
              <a:rPr lang="en-US" sz="2000" dirty="0" err="1" smtClean="0"/>
              <a:t>tomon</a:t>
            </a:r>
            <a:r>
              <a:rPr lang="en-US" sz="2000" dirty="0" smtClean="0"/>
              <a:t> </a:t>
            </a:r>
            <a:r>
              <a:rPr lang="en-US" sz="2000" dirty="0" err="1" smtClean="0"/>
              <a:t>bitlari</a:t>
            </a:r>
            <a:r>
              <a:rPr lang="en-US" sz="2000" dirty="0" smtClean="0"/>
              <a:t> </a:t>
            </a:r>
            <a:r>
              <a:rPr lang="en-US" sz="2000" dirty="0" err="1" smtClean="0"/>
              <a:t>esa</a:t>
            </a:r>
            <a:r>
              <a:rPr lang="en-US" sz="2000" dirty="0" smtClean="0"/>
              <a:t> </a:t>
            </a:r>
            <a:r>
              <a:rPr lang="en-US" sz="2000" dirty="0" err="1" smtClean="0"/>
              <a:t>barchasi</a:t>
            </a:r>
            <a:r>
              <a:rPr lang="en-US" sz="2000" dirty="0" smtClean="0"/>
              <a:t> </a:t>
            </a:r>
            <a:r>
              <a:rPr lang="en-US" sz="2000" dirty="0" err="1" smtClean="0"/>
              <a:t>ya’ni</a:t>
            </a:r>
            <a:r>
              <a:rPr lang="en-US" sz="2000" dirty="0" smtClean="0"/>
              <a:t> </a:t>
            </a:r>
            <a:r>
              <a:rPr lang="en-US" sz="2000" dirty="0" err="1" smtClean="0"/>
              <a:t>maska</a:t>
            </a:r>
            <a:r>
              <a:rPr lang="en-US" sz="2000" dirty="0" smtClean="0"/>
              <a:t> </a:t>
            </a:r>
            <a:r>
              <a:rPr lang="en-US" sz="2000" dirty="0" err="1" smtClean="0"/>
              <a:t>bitlari</a:t>
            </a:r>
            <a:r>
              <a:rPr lang="en-US" sz="2000" dirty="0"/>
              <a:t> </a:t>
            </a:r>
            <a:r>
              <a:rPr lang="en-US" sz="2000" dirty="0" smtClean="0"/>
              <a:t>ham </a:t>
            </a:r>
            <a:r>
              <a:rPr lang="en-US" sz="2000" dirty="0" err="1" smtClean="0"/>
              <a:t>uning</a:t>
            </a:r>
            <a:r>
              <a:rPr lang="en-US" sz="2000" dirty="0" smtClean="0"/>
              <a:t> </a:t>
            </a:r>
            <a:r>
              <a:rPr lang="en-US" sz="2000" dirty="0" err="1" smtClean="0"/>
              <a:t>yuqorisidagi</a:t>
            </a:r>
            <a:r>
              <a:rPr lang="en-US" sz="2000" dirty="0" smtClean="0"/>
              <a:t> IP </a:t>
            </a:r>
            <a:r>
              <a:rPr lang="en-US" sz="2000" dirty="0" err="1" smtClean="0"/>
              <a:t>bitlari</a:t>
            </a:r>
            <a:r>
              <a:rPr lang="en-US" sz="2000" dirty="0" smtClean="0"/>
              <a:t> ham </a:t>
            </a:r>
            <a:r>
              <a:rPr lang="en-US" sz="2000" dirty="0" smtClean="0"/>
              <a:t>“</a:t>
            </a:r>
            <a:r>
              <a:rPr lang="en-US" sz="2000" dirty="0" smtClean="0"/>
              <a:t>0” deb </a:t>
            </a:r>
            <a:r>
              <a:rPr lang="en-US" sz="2000" dirty="0" err="1" smtClean="0"/>
              <a:t>qaraladi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ular</a:t>
            </a:r>
            <a:r>
              <a:rPr lang="en-US" sz="2000" dirty="0" smtClean="0"/>
              <a:t> </a:t>
            </a:r>
            <a:r>
              <a:rPr lang="en-US" sz="2000" dirty="0" err="1" smtClean="0"/>
              <a:t>hostlarni</a:t>
            </a:r>
            <a:r>
              <a:rPr lang="en-US" sz="2000" dirty="0" smtClean="0"/>
              <a:t> </a:t>
            </a:r>
            <a:r>
              <a:rPr lang="en-US" sz="2000" dirty="0" err="1" smtClean="0"/>
              <a:t>bildiradi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760251" y="5647267"/>
            <a:ext cx="10768745" cy="70788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/>
              <a:t>O’ng</a:t>
            </a:r>
            <a:r>
              <a:rPr lang="en-US" sz="2000" dirty="0" smtClean="0"/>
              <a:t> </a:t>
            </a:r>
            <a:r>
              <a:rPr lang="en-US" sz="2000" dirty="0" err="1" smtClean="0"/>
              <a:t>tomondagi</a:t>
            </a:r>
            <a:r>
              <a:rPr lang="en-US" sz="2000" dirty="0" smtClean="0"/>
              <a:t> “00010000” </a:t>
            </a:r>
            <a:r>
              <a:rPr lang="en-US" sz="2000" dirty="0" err="1"/>
              <a:t>O’nlikda</a:t>
            </a:r>
            <a:r>
              <a:rPr lang="en-US" sz="2000" dirty="0"/>
              <a:t> “</a:t>
            </a:r>
            <a:r>
              <a:rPr lang="en-US" sz="2000" dirty="0" smtClean="0"/>
              <a:t>16</a:t>
            </a:r>
            <a:r>
              <a:rPr lang="en-US" sz="2000" dirty="0" smtClean="0"/>
              <a:t>”, </a:t>
            </a:r>
            <a:r>
              <a:rPr lang="en-US" sz="2000" dirty="0" err="1" smtClean="0"/>
              <a:t>ushbu</a:t>
            </a:r>
            <a:r>
              <a:rPr lang="en-US" sz="2000" dirty="0" smtClean="0"/>
              <a:t> </a:t>
            </a:r>
            <a:r>
              <a:rPr lang="en-US" sz="2000" dirty="0" err="1" smtClean="0"/>
              <a:t>qiymat</a:t>
            </a:r>
            <a:r>
              <a:rPr lang="en-US" sz="2000" dirty="0"/>
              <a:t> </a:t>
            </a:r>
            <a:r>
              <a:rPr lang="en-US" sz="2000" dirty="0" smtClean="0"/>
              <a:t>192.168.1.0 </a:t>
            </a:r>
            <a:r>
              <a:rPr lang="en-US" sz="2000" dirty="0" err="1" smtClean="0"/>
              <a:t>tarmoqdagi</a:t>
            </a:r>
            <a:r>
              <a:rPr lang="en-US" sz="2000" dirty="0" smtClean="0"/>
              <a:t> </a:t>
            </a:r>
            <a:r>
              <a:rPr lang="en-US" sz="2000" dirty="0" smtClean="0"/>
              <a:t>16 </a:t>
            </a:r>
            <a:r>
              <a:rPr lang="en-US" sz="2000" dirty="0" smtClean="0"/>
              <a:t>- </a:t>
            </a:r>
            <a:r>
              <a:rPr lang="en-US" sz="2000" dirty="0" err="1" smtClean="0"/>
              <a:t>qurilma</a:t>
            </a:r>
            <a:r>
              <a:rPr lang="en-US" sz="2000" dirty="0" smtClean="0"/>
              <a:t> </a:t>
            </a:r>
            <a:r>
              <a:rPr lang="en-US" sz="2000" dirty="0" err="1" smtClean="0"/>
              <a:t>manzili</a:t>
            </a:r>
            <a:r>
              <a:rPr lang="en-US" sz="2000" dirty="0" smtClean="0"/>
              <a:t> </a:t>
            </a:r>
            <a:r>
              <a:rPr lang="en-US" sz="2000" dirty="0" err="1" smtClean="0"/>
              <a:t>ekanligini</a:t>
            </a:r>
            <a:r>
              <a:rPr lang="en-US" sz="2000" dirty="0" smtClean="0"/>
              <a:t> </a:t>
            </a:r>
            <a:r>
              <a:rPr lang="en-US" sz="2000" dirty="0" err="1" smtClean="0"/>
              <a:t>anglatadi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496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3241" y="116708"/>
            <a:ext cx="10767902" cy="646331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SUBNET MASK (MASKA, PREFIKS)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464936" y="969403"/>
            <a:ext cx="2244525" cy="4616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172.16.15.94/23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3241" y="1551688"/>
            <a:ext cx="10767902" cy="923330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10101100.00010000.00001111.01011110 	 </a:t>
            </a:r>
            <a:r>
              <a:rPr lang="en-US" dirty="0" smtClean="0">
                <a:sym typeface="Wingdings" panose="05000000000000000000" pitchFamily="2" charset="2"/>
              </a:rPr>
              <a:t>  	</a:t>
            </a:r>
            <a:r>
              <a:rPr lang="en-US" dirty="0" smtClean="0"/>
              <a:t>IP </a:t>
            </a:r>
            <a:r>
              <a:rPr lang="en-US" dirty="0" err="1"/>
              <a:t>addressning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 smtClean="0"/>
              <a:t>ko’rinishi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11111111.11111111.1111111</a:t>
            </a:r>
            <a:r>
              <a:rPr lang="en-US" dirty="0" smtClean="0"/>
              <a:t>0.00000000 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ikkilik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255      .      255     .      254</a:t>
            </a:r>
            <a:r>
              <a:rPr lang="en-US" dirty="0" smtClean="0"/>
              <a:t>     .        0          	 </a:t>
            </a:r>
            <a:r>
              <a:rPr lang="en-US" dirty="0" smtClean="0">
                <a:sym typeface="Wingdings" panose="05000000000000000000" pitchFamily="2" charset="2"/>
              </a:rPr>
              <a:t> 	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/>
              <a:t>maskasining</a:t>
            </a:r>
            <a:r>
              <a:rPr lang="en-US" dirty="0"/>
              <a:t> </a:t>
            </a:r>
            <a:r>
              <a:rPr lang="en-US" dirty="0" err="1"/>
              <a:t>o’nlik</a:t>
            </a:r>
            <a:r>
              <a:rPr lang="en-US" dirty="0"/>
              <a:t> </a:t>
            </a:r>
            <a:r>
              <a:rPr lang="en-US" dirty="0" err="1"/>
              <a:t>ko’rinishi</a:t>
            </a:r>
            <a:endParaRPr lang="en-US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5983606" y="3808049"/>
            <a:ext cx="5337537" cy="1200329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maskasidagi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“1”</a:t>
            </a:r>
            <a:r>
              <a:rPr lang="en-US" dirty="0" smtClean="0"/>
              <a:t> </a:t>
            </a:r>
            <a:r>
              <a:rPr lang="en-US" dirty="0" err="1" smtClean="0"/>
              <a:t>lar</a:t>
            </a:r>
            <a:r>
              <a:rPr lang="en-US" dirty="0" smtClean="0"/>
              <a:t> </a:t>
            </a:r>
            <a:r>
              <a:rPr lang="en-US" dirty="0" err="1" smtClean="0"/>
              <a:t>tugash</a:t>
            </a:r>
            <a:r>
              <a:rPr lang="en-US" dirty="0" smtClean="0"/>
              <a:t> </a:t>
            </a:r>
            <a:r>
              <a:rPr lang="en-US" dirty="0" err="1" smtClean="0"/>
              <a:t>qismidan</a:t>
            </a:r>
            <a:r>
              <a:rPr lang="en-US" dirty="0"/>
              <a:t> </a:t>
            </a:r>
            <a:r>
              <a:rPr lang="en-US" dirty="0" err="1" smtClean="0"/>
              <a:t>ajratiladi</a:t>
            </a:r>
            <a:r>
              <a:rPr lang="en-US" dirty="0" smtClean="0"/>
              <a:t>. </a:t>
            </a:r>
            <a:r>
              <a:rPr lang="en-US" dirty="0" err="1" smtClean="0"/>
              <a:t>Chiziqdan</a:t>
            </a:r>
            <a:r>
              <a:rPr lang="en-US" dirty="0" smtClean="0"/>
              <a:t> chap </a:t>
            </a:r>
            <a:r>
              <a:rPr lang="en-US" dirty="0" err="1" smtClean="0"/>
              <a:t>taraf</a:t>
            </a:r>
            <a:r>
              <a:rPr lang="en-US" dirty="0" smtClean="0"/>
              <a:t> </a:t>
            </a:r>
            <a:r>
              <a:rPr lang="en-US" dirty="0" err="1" smtClean="0"/>
              <a:t>ya’ni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“1”</a:t>
            </a:r>
            <a:r>
              <a:rPr lang="en-US" dirty="0" smtClean="0"/>
              <a:t> </a:t>
            </a:r>
            <a:r>
              <a:rPr lang="en-US" dirty="0" err="1" smtClean="0"/>
              <a:t>larning</a:t>
            </a:r>
            <a:r>
              <a:rPr lang="en-US" dirty="0" smtClean="0"/>
              <a:t> </a:t>
            </a:r>
            <a:r>
              <a:rPr lang="en-US" dirty="0" err="1" smtClean="0"/>
              <a:t>yuqori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r>
              <a:rPr lang="en-US" dirty="0" smtClean="0"/>
              <a:t> IP </a:t>
            </a:r>
            <a:r>
              <a:rPr lang="en-US" dirty="0" err="1" smtClean="0"/>
              <a:t>addressning</a:t>
            </a:r>
            <a:r>
              <a:rPr lang="en-US" dirty="0" smtClean="0"/>
              <a:t> </a:t>
            </a:r>
            <a:r>
              <a:rPr lang="en-US" dirty="0" err="1" smtClean="0"/>
              <a:t>tarmoq</a:t>
            </a:r>
            <a:r>
              <a:rPr lang="en-US" dirty="0" smtClean="0"/>
              <a:t> </a:t>
            </a:r>
            <a:r>
              <a:rPr lang="en-US" dirty="0" err="1" smtClean="0"/>
              <a:t>qismi</a:t>
            </a:r>
            <a:r>
              <a:rPr lang="en-US" dirty="0" smtClean="0"/>
              <a:t>, </a:t>
            </a:r>
            <a:r>
              <a:rPr lang="en-US" dirty="0" err="1" smtClean="0"/>
              <a:t>o’ng</a:t>
            </a:r>
            <a:r>
              <a:rPr lang="en-US" dirty="0"/>
              <a:t> </a:t>
            </a:r>
            <a:r>
              <a:rPr lang="en-US" dirty="0" err="1" smtClean="0"/>
              <a:t>tomoni</a:t>
            </a:r>
            <a:r>
              <a:rPr lang="en-US" dirty="0" smtClean="0"/>
              <a:t> </a:t>
            </a:r>
            <a:r>
              <a:rPr lang="en-US" dirty="0" err="1" smtClean="0"/>
              <a:t>esa</a:t>
            </a:r>
            <a:r>
              <a:rPr lang="en-US" dirty="0" smtClean="0"/>
              <a:t> </a:t>
            </a:r>
            <a:r>
              <a:rPr lang="en-US" dirty="0" err="1" smtClean="0"/>
              <a:t>hostlarni</a:t>
            </a:r>
            <a:r>
              <a:rPr lang="en-US" dirty="0" smtClean="0"/>
              <a:t> </a:t>
            </a:r>
            <a:r>
              <a:rPr lang="en-US" dirty="0" err="1" smtClean="0"/>
              <a:t>bildiradi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983607" y="5538627"/>
            <a:ext cx="5337536" cy="923330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O’ng</a:t>
            </a:r>
            <a:r>
              <a:rPr lang="en-US" dirty="0" smtClean="0"/>
              <a:t> </a:t>
            </a:r>
            <a:r>
              <a:rPr lang="en-US" dirty="0" err="1" smtClean="0"/>
              <a:t>tomondagi</a:t>
            </a:r>
            <a:r>
              <a:rPr lang="en-US" dirty="0" smtClean="0"/>
              <a:t> “01011110” </a:t>
            </a:r>
            <a:r>
              <a:rPr lang="en-US" dirty="0" err="1"/>
              <a:t>O’nlikda</a:t>
            </a:r>
            <a:r>
              <a:rPr lang="en-US" dirty="0"/>
              <a:t> </a:t>
            </a:r>
            <a:r>
              <a:rPr lang="en-US" dirty="0" smtClean="0"/>
              <a:t>“94</a:t>
            </a:r>
            <a:r>
              <a:rPr lang="en-US" dirty="0" smtClean="0"/>
              <a:t>”, </a:t>
            </a:r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 err="1" smtClean="0"/>
              <a:t>qiymat</a:t>
            </a:r>
            <a:r>
              <a:rPr lang="en-US" dirty="0"/>
              <a:t> </a:t>
            </a:r>
            <a:r>
              <a:rPr lang="en-US" dirty="0" smtClean="0"/>
              <a:t>172.16.15.0 </a:t>
            </a:r>
            <a:r>
              <a:rPr lang="en-US" dirty="0" err="1" smtClean="0"/>
              <a:t>tarmoqdagi</a:t>
            </a:r>
            <a:r>
              <a:rPr lang="en-US" dirty="0" smtClean="0"/>
              <a:t> </a:t>
            </a:r>
            <a:r>
              <a:rPr lang="en-US" dirty="0" smtClean="0"/>
              <a:t>94 </a:t>
            </a:r>
            <a:r>
              <a:rPr lang="en-US" dirty="0" smtClean="0"/>
              <a:t>- </a:t>
            </a:r>
            <a:r>
              <a:rPr lang="en-US" dirty="0" err="1" smtClean="0"/>
              <a:t>qurilma</a:t>
            </a:r>
            <a:r>
              <a:rPr lang="en-US" dirty="0" smtClean="0"/>
              <a:t> </a:t>
            </a:r>
            <a:r>
              <a:rPr lang="en-US" dirty="0" err="1" smtClean="0"/>
              <a:t>manzili</a:t>
            </a:r>
            <a:r>
              <a:rPr lang="en-US" dirty="0" smtClean="0"/>
              <a:t> </a:t>
            </a:r>
            <a:r>
              <a:rPr lang="en-US" dirty="0" err="1" smtClean="0"/>
              <a:t>ekanligini</a:t>
            </a:r>
            <a:r>
              <a:rPr lang="en-US" dirty="0" smtClean="0"/>
              <a:t> </a:t>
            </a:r>
            <a:r>
              <a:rPr lang="en-US" dirty="0" err="1" smtClean="0"/>
              <a:t>anglatadi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3241" y="4984631"/>
            <a:ext cx="5124748" cy="1477328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Ushbu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/>
              <a:t>addressning</a:t>
            </a:r>
            <a:r>
              <a:rPr lang="en-US" dirty="0"/>
              <a:t> Broadcast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 smtClean="0"/>
              <a:t>aniqlash</a:t>
            </a:r>
            <a:r>
              <a:rPr lang="en-US" dirty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/>
              <a:t>qizil</a:t>
            </a:r>
            <a:r>
              <a:rPr lang="en-US" dirty="0"/>
              <a:t> </a:t>
            </a:r>
            <a:r>
              <a:rPr lang="en-US" dirty="0" err="1"/>
              <a:t>chiziqdan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tarafini</a:t>
            </a:r>
            <a:r>
              <a:rPr lang="en-US" dirty="0"/>
              <a:t> “1”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 smtClean="0"/>
              <a:t>bilan</a:t>
            </a:r>
            <a:r>
              <a:rPr lang="en-US" dirty="0"/>
              <a:t> </a:t>
            </a:r>
            <a:r>
              <a:rPr lang="en-US" dirty="0" err="1" smtClean="0"/>
              <a:t>to’ldiramiz</a:t>
            </a:r>
            <a:r>
              <a:rPr lang="en-US" dirty="0" smtClean="0"/>
              <a:t>.</a:t>
            </a:r>
          </a:p>
          <a:p>
            <a:r>
              <a:rPr lang="en-US" dirty="0"/>
              <a:t>“10101100.00010000.00001111.11111111”</a:t>
            </a:r>
          </a:p>
          <a:p>
            <a:r>
              <a:rPr lang="en-US" dirty="0"/>
              <a:t>Broadcast IP: 172.16.15.255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07538" y="1564355"/>
            <a:ext cx="2814924" cy="885853"/>
            <a:chOff x="799132" y="1564355"/>
            <a:chExt cx="2814924" cy="88585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99132" y="1611084"/>
              <a:ext cx="281278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>
              <a:off x="3614056" y="1564355"/>
              <a:ext cx="0" cy="8858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Группа 7"/>
          <p:cNvGrpSpPr/>
          <p:nvPr/>
        </p:nvGrpSpPr>
        <p:grpSpPr>
          <a:xfrm>
            <a:off x="3497652" y="5815642"/>
            <a:ext cx="1376413" cy="369301"/>
            <a:chOff x="3701139" y="5573415"/>
            <a:chExt cx="1376413" cy="369301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3701139" y="5617023"/>
              <a:ext cx="1376413" cy="295595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3701139" y="5573415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Прямоугольник 3"/>
          <p:cNvSpPr/>
          <p:nvPr/>
        </p:nvSpPr>
        <p:spPr>
          <a:xfrm>
            <a:off x="553241" y="2567140"/>
            <a:ext cx="5124748" cy="923330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172.16.15.94/23</a:t>
            </a:r>
          </a:p>
          <a:p>
            <a:r>
              <a:rPr lang="en-US" dirty="0" err="1"/>
              <a:t>Ushbu</a:t>
            </a:r>
            <a:r>
              <a:rPr lang="en-US" dirty="0"/>
              <a:t> IP </a:t>
            </a:r>
            <a:r>
              <a:rPr lang="en-US" dirty="0" err="1"/>
              <a:t>addressning</a:t>
            </a:r>
            <a:r>
              <a:rPr lang="en-US" dirty="0"/>
              <a:t> </a:t>
            </a:r>
            <a:r>
              <a:rPr lang="en-US" dirty="0" err="1"/>
              <a:t>tarmoq</a:t>
            </a:r>
            <a:r>
              <a:rPr lang="en-US" dirty="0"/>
              <a:t>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 smtClean="0"/>
              <a:t>aniqlash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/>
              <a:t>qizil</a:t>
            </a:r>
            <a:r>
              <a:rPr lang="en-US" dirty="0"/>
              <a:t> </a:t>
            </a:r>
            <a:r>
              <a:rPr lang="en-US" dirty="0" err="1"/>
              <a:t>chiziqdan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tarafini</a:t>
            </a:r>
            <a:r>
              <a:rPr lang="en-US" dirty="0"/>
              <a:t> “0”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to’ldiramiz</a:t>
            </a:r>
            <a:r>
              <a:rPr lang="en-US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3241" y="3811077"/>
            <a:ext cx="5124748" cy="646331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“10101100.00010000.00001110.00000000”</a:t>
            </a:r>
          </a:p>
          <a:p>
            <a:r>
              <a:rPr lang="en-US" dirty="0" err="1"/>
              <a:t>Demak</a:t>
            </a:r>
            <a:r>
              <a:rPr lang="en-US" dirty="0"/>
              <a:t>: 172.16.14.0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tarmoq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manzili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621182" y="3812759"/>
            <a:ext cx="2885490" cy="369301"/>
            <a:chOff x="640332" y="3884178"/>
            <a:chExt cx="2943488" cy="369301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40332" y="3931692"/>
              <a:ext cx="2926993" cy="27427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3583818" y="3884178"/>
              <a:ext cx="2" cy="3693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 9"/>
          <p:cNvSpPr/>
          <p:nvPr/>
        </p:nvSpPr>
        <p:spPr>
          <a:xfrm>
            <a:off x="566056" y="4496319"/>
            <a:ext cx="5111933" cy="446276"/>
          </a:xfrm>
          <a:prstGeom prst="rect">
            <a:avLst/>
          </a:prstGeom>
          <a:ln>
            <a:solidFill>
              <a:srgbClr val="66FF33"/>
            </a:solidFill>
          </a:ln>
        </p:spPr>
        <p:txBody>
          <a:bodyPr wrap="square">
            <a:spAutoFit/>
          </a:bodyPr>
          <a:lstStyle/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Hostlar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soni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E95420"/>
                </a:solidFill>
              </a:rPr>
              <a:t>N</a:t>
            </a:r>
            <a:r>
              <a:rPr lang="en-US" dirty="0"/>
              <a:t>=2</a:t>
            </a:r>
            <a:r>
              <a:rPr lang="en-US" baseline="30000" dirty="0"/>
              <a:t>32-23</a:t>
            </a:r>
            <a:r>
              <a:rPr lang="en-US" dirty="0"/>
              <a:t>-2 = 2</a:t>
            </a:r>
            <a:r>
              <a:rPr lang="en-US" baseline="30000" dirty="0"/>
              <a:t>9</a:t>
            </a:r>
            <a:r>
              <a:rPr lang="en-US" dirty="0"/>
              <a:t>-2 = 512-2 = </a:t>
            </a:r>
            <a:r>
              <a:rPr lang="en-US" dirty="0">
                <a:solidFill>
                  <a:srgbClr val="00B0F0"/>
                </a:solidFill>
              </a:rPr>
              <a:t>510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5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d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1404</Words>
  <Application>Microsoft Office PowerPoint</Application>
  <PresentationFormat>Широкоэкранный</PresentationFormat>
  <Paragraphs>249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ECT</dc:creator>
  <cp:lastModifiedBy>ECT</cp:lastModifiedBy>
  <cp:revision>70</cp:revision>
  <dcterms:created xsi:type="dcterms:W3CDTF">2024-02-07T10:21:39Z</dcterms:created>
  <dcterms:modified xsi:type="dcterms:W3CDTF">2024-03-18T11:38:14Z</dcterms:modified>
</cp:coreProperties>
</file>