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17"/>
  </p:notesMasterIdLst>
  <p:handoutMasterIdLst>
    <p:handoutMasterId r:id="rId18"/>
  </p:handoutMasterIdLst>
  <p:sldIdLst>
    <p:sldId id="256" r:id="rId10"/>
    <p:sldId id="260" r:id="rId11"/>
    <p:sldId id="269" r:id="rId12"/>
    <p:sldId id="270" r:id="rId13"/>
    <p:sldId id="271" r:id="rId14"/>
    <p:sldId id="272" r:id="rId15"/>
    <p:sldId id="273" r:id="rId16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pos="2880">
          <p15:clr>
            <a:srgbClr val="A4A3A4"/>
          </p15:clr>
        </p15:guide>
        <p15:guide id="9" orient="horz" pos="1275" userDrawn="1">
          <p15:clr>
            <a:srgbClr val="A4A3A4"/>
          </p15:clr>
        </p15:guide>
        <p15:guide id="10" orient="horz" pos="391" userDrawn="1">
          <p15:clr>
            <a:srgbClr val="A4A3A4"/>
          </p15:clr>
        </p15:guide>
        <p15:guide id="11" pos="204" userDrawn="1">
          <p15:clr>
            <a:srgbClr val="A4A3A4"/>
          </p15:clr>
        </p15:guide>
        <p15:guide id="12" pos="5556" userDrawn="1">
          <p15:clr>
            <a:srgbClr val="A4A3A4"/>
          </p15:clr>
        </p15:guide>
        <p15:guide id="13" orient="horz" pos="482">
          <p15:clr>
            <a:srgbClr val="A4A3A4"/>
          </p15:clr>
        </p15:guide>
        <p15:guide id="14" pos="90">
          <p15:clr>
            <a:srgbClr val="A4A3A4"/>
          </p15:clr>
        </p15:guide>
        <p15:guide id="15" pos="56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 autoAdjust="0"/>
  </p:normalViewPr>
  <p:slideViewPr>
    <p:cSldViewPr snapToObjects="1">
      <p:cViewPr>
        <p:scale>
          <a:sx n="75" d="100"/>
          <a:sy n="75" d="100"/>
        </p:scale>
        <p:origin x="1512" y="79"/>
      </p:cViewPr>
      <p:guideLst>
        <p:guide orient="horz" pos="3929"/>
        <p:guide orient="horz" pos="2160"/>
        <p:guide orient="horz" pos="3045"/>
        <p:guide orient="horz" pos="4269"/>
        <p:guide orient="horz" pos="3974"/>
        <p:guide pos="2880"/>
        <p:guide orient="horz" pos="1275"/>
        <p:guide orient="horz" pos="391"/>
        <p:guide pos="204"/>
        <p:guide pos="5556"/>
        <p:guide orient="horz" pos="482"/>
        <p:guide pos="90"/>
        <p:guide pos="5670"/>
      </p:guideLst>
    </p:cSldViewPr>
  </p:slideViewPr>
  <p:outlineViewPr>
    <p:cViewPr>
      <p:scale>
        <a:sx n="33" d="100"/>
        <a:sy n="33" d="100"/>
      </p:scale>
      <p:origin x="0" y="-12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1" d="100"/>
          <a:sy n="51" d="100"/>
        </p:scale>
        <p:origin x="3206" y="5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10DF1-1269-6D4A-9621-A3B8154A2E18}" type="datetimeFigureOut">
              <a:rPr lang="de-DE" smtClean="0">
                <a:latin typeface="Arial" panose="020B0604020202020204" pitchFamily="34" charset="0"/>
              </a:rPr>
              <a:t>02.12.2019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C67F9-0121-424E-BBD0-5352DCCD13D6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0260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02.12.2019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75806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0448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5562777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59617679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5785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97969210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17580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562096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8803764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7533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4342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4590122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80120744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31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899916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3273340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3717295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352424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225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9265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3030368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661794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09829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1002461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66209820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12793120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515238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8888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676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2066685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7792068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5585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0221650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6605893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90645615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49647876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5875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4107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75178085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63400408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12314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654A3-2D31-41B4-9A40-4D02B87B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25021324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52424929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52005490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92358060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092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8750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2287705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616566354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9150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12135133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04682289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31685999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81041164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7744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796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06325893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161749863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88771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24753167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725194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97127692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8529117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93218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201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0180771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72069589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49025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051390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3000319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0536802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88533805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226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9EE506B7-B5C5-4C6F-B7FE-493C0D6E8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4B13E8C-57BA-433A-9C34-2FB886905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52797F9-1EDC-4348-B143-BA4CAF2D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34920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58641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78417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2132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02101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8530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9134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342620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Agent-Based </a:t>
            </a:r>
            <a:r>
              <a:rPr lang="en-GB" dirty="0" err="1"/>
              <a:t>Modeling</a:t>
            </a:r>
            <a:r>
              <a:rPr lang="en-GB" dirty="0"/>
              <a:t> and Social System Simulation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48A5BB-BB39-4415-AFF7-95315BAA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Filter Bubbles in Opinion Formation</a:t>
            </a:r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" b="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533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nhaltsplatzhalter 10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Weighted, directed network of vertices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Vertex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/>
                  <a:t> has</a:t>
                </a:r>
              </a:p>
              <a:p>
                <a:pPr lvl="1"/>
                <a:r>
                  <a:rPr lang="en-GB" dirty="0"/>
                  <a:t>an opinion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/>
                  <a:t>(variable)</a:t>
                </a:r>
              </a:p>
              <a:p>
                <a:pPr lvl="1"/>
                <a:r>
                  <a:rPr lang="en-GB" dirty="0"/>
                  <a:t>a confidence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(constant)</a:t>
                </a:r>
              </a:p>
              <a:p>
                <a:pPr lvl="1"/>
                <a:r>
                  <a:rPr lang="en-GB" dirty="0"/>
                  <a:t>vertices it follows</a:t>
                </a:r>
              </a:p>
              <a:p>
                <a:r>
                  <a:rPr lang="en-GB" dirty="0"/>
                  <a:t>Connections are weighted with a “trust”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11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9" t="-202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pic>
        <p:nvPicPr>
          <p:cNvPr id="7" name="Picture 6" descr="A picture containing skiing, man, photo, black&#10;&#10;Description automatically generated">
            <a:extLst>
              <a:ext uri="{FF2B5EF4-FFF2-40B4-BE49-F238E27FC236}">
                <a16:creationId xmlns:a16="http://schemas.microsoft.com/office/drawing/2014/main" id="{A8A1B35B-51A1-45F9-9BD4-A77F9FAEE5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129" y="2420888"/>
            <a:ext cx="3427177" cy="144016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B762E-4DFE-4A33-9579-C47507FA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</p:spPr>
        <p:txBody>
          <a:bodyPr/>
          <a:lstStyle/>
          <a:p>
            <a:r>
              <a:rPr lang="en-GB" dirty="0"/>
              <a:t>Description of the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20F5BA-96B7-458D-A958-3E2B41E7CC7A}"/>
              </a:ext>
            </a:extLst>
          </p:cNvPr>
          <p:cNvSpPr/>
          <p:nvPr/>
        </p:nvSpPr>
        <p:spPr>
          <a:xfrm>
            <a:off x="251520" y="6381328"/>
            <a:ext cx="2375942" cy="360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069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C712D0-627B-4D6F-89D4-18D38B108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Vertex can “follow” and “unfollow” vertices</a:t>
            </a:r>
          </a:p>
          <a:p>
            <a:r>
              <a:rPr lang="en-GB" dirty="0"/>
              <a:t>Stochastic model</a:t>
            </a:r>
          </a:p>
          <a:p>
            <a:pPr lvl="1"/>
            <a:r>
              <a:rPr lang="en-GB" dirty="0"/>
              <a:t>probability to follow dependent on opinion difference</a:t>
            </a:r>
          </a:p>
          <a:p>
            <a:pPr lvl="1"/>
            <a:r>
              <a:rPr lang="en-GB" dirty="0"/>
              <a:t>probability to unfollow dependent on the trust of the connection</a:t>
            </a:r>
          </a:p>
          <a:p>
            <a:pPr lvl="1"/>
            <a:endParaRPr lang="en-GB" dirty="0"/>
          </a:p>
          <a:p>
            <a:r>
              <a:rPr lang="en-GB" dirty="0"/>
              <a:t>Allows for the implementation of filter bubbles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829AF8-0A23-4A4A-AB4E-8BF02FB4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40865-511C-4C94-B5C8-75473F52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85387-EE28-47AC-AA0A-5A42BF93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3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EF15200-F695-4E2A-8474-11A246AF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Following and Unfollowing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1E3DF3-F6EC-4DBB-98E6-56663A3B7B15}"/>
              </a:ext>
            </a:extLst>
          </p:cNvPr>
          <p:cNvSpPr/>
          <p:nvPr/>
        </p:nvSpPr>
        <p:spPr>
          <a:xfrm>
            <a:off x="251520" y="6381328"/>
            <a:ext cx="2375942" cy="360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1251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C504B-FC46-4930-8E51-7FF52FA0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83038F-82FC-4D29-9B56-71A4910AF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C42E0-C6BD-4AB7-9AB3-FABD4659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FE85921-C4B6-42BE-AE88-E4575D631C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8" name="Picture 17" descr="A picture containing different, table, man, sitting&#10;&#10;Description automatically generated">
            <a:extLst>
              <a:ext uri="{FF2B5EF4-FFF2-40B4-BE49-F238E27FC236}">
                <a16:creationId xmlns:a16="http://schemas.microsoft.com/office/drawing/2014/main" id="{F7799A44-F210-4139-8E8F-247D6C56F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12" y="1484784"/>
            <a:ext cx="8131841" cy="41584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24F078-3F54-4EF4-9D10-B65D08E61232}"/>
              </a:ext>
            </a:extLst>
          </p:cNvPr>
          <p:cNvSpPr/>
          <p:nvPr/>
        </p:nvSpPr>
        <p:spPr>
          <a:xfrm>
            <a:off x="251520" y="6381328"/>
            <a:ext cx="2375942" cy="360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783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C1D8E-C536-4ACF-B77A-26DC3A506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Initialise opinions with a separation → two initial bubbles</a:t>
            </a:r>
          </a:p>
          <a:p>
            <a:r>
              <a:rPr lang="en-GB" dirty="0"/>
              <a:t>When do the strands merge?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2675CC-26B2-43D9-8993-4BB3DE26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4094A-BC8E-4B86-85F8-3436FBD8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04DE6-9242-4EA0-AD2B-104856EB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B0E70F-F731-4233-B9B0-D4C2D6894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Merging of Opinion Strands</a:t>
            </a:r>
            <a:endParaRPr lang="LID4096" dirty="0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B98FC409-722F-4094-BCD1-62CB5613E2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2"/>
          <a:stretch/>
        </p:blipFill>
        <p:spPr>
          <a:xfrm>
            <a:off x="1619672" y="2924944"/>
            <a:ext cx="5904656" cy="35462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68B0B3B-B57B-4368-BC47-F76FBAD386FC}"/>
              </a:ext>
            </a:extLst>
          </p:cNvPr>
          <p:cNvSpPr/>
          <p:nvPr/>
        </p:nvSpPr>
        <p:spPr>
          <a:xfrm>
            <a:off x="251520" y="6381328"/>
            <a:ext cx="2375942" cy="360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697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FA669-2E9B-48AB-82B9-ADAB68CBC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0ACC7-6D74-429B-BAA1-126257BF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D074F-276E-4E61-B1B0-E0C167BB1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CC9BFC-5202-4317-9AEA-ED7D882C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AE8F55-5683-4CC0-BEAC-D2F7B984B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022392"/>
            <a:ext cx="7200620" cy="48132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13D24E-0AB3-4B9E-BCAE-9115A0F0BFE8}"/>
              </a:ext>
            </a:extLst>
          </p:cNvPr>
          <p:cNvSpPr/>
          <p:nvPr/>
        </p:nvSpPr>
        <p:spPr>
          <a:xfrm>
            <a:off x="251520" y="6381328"/>
            <a:ext cx="2375942" cy="360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4596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6F2D2-9085-449E-9691-7D0466C1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ID4096"/>
              <a:t>13.12.2019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2A681-6C08-4D15-AB9A-1C01BF5F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Bubble Trouble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A8528-E07E-439F-AB0E-B1B6F389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F9D3F3-16C2-4DD8-A553-720C02D1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B5D01D-520C-4EA2-A8B4-D6147F05F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47" y="854461"/>
            <a:ext cx="7739945" cy="51490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B928110-19F6-4087-BBA7-60302F842D26}"/>
              </a:ext>
            </a:extLst>
          </p:cNvPr>
          <p:cNvSpPr/>
          <p:nvPr/>
        </p:nvSpPr>
        <p:spPr>
          <a:xfrm>
            <a:off x="251520" y="6381328"/>
            <a:ext cx="2375942" cy="360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04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eth_praesentation_4zu3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4zu3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3.xml><?xml version="1.0" encoding="utf-8"?>
<a:theme xmlns:a="http://schemas.openxmlformats.org/drawingml/2006/main" name="eth_praesentation_4zu3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4.xml><?xml version="1.0" encoding="utf-8"?>
<a:theme xmlns:a="http://schemas.openxmlformats.org/drawingml/2006/main" name="3_eth_praesentation_4zu3_ETH1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5.xml><?xml version="1.0" encoding="utf-8"?>
<a:theme xmlns:a="http://schemas.openxmlformats.org/drawingml/2006/main" name="eth_praesentation_4zu3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6.xml><?xml version="1.0" encoding="utf-8"?>
<a:theme xmlns:a="http://schemas.openxmlformats.org/drawingml/2006/main" name="eth_praesentation_4zu3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7.xml><?xml version="1.0" encoding="utf-8"?>
<a:theme xmlns:a="http://schemas.openxmlformats.org/drawingml/2006/main" name="eth_praesentation_4zu3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8.xml><?xml version="1.0" encoding="utf-8"?>
<a:theme xmlns:a="http://schemas.openxmlformats.org/drawingml/2006/main" name="eth_praesentation_4zu3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9.xml><?xml version="1.0" encoding="utf-8"?>
<a:theme xmlns:a="http://schemas.openxmlformats.org/drawingml/2006/main" name="eth_praesentation_4zu3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eth_praesentation_4zu3_en</Template>
  <TotalTime>63</TotalTime>
  <Words>140</Words>
  <Application>Microsoft Office PowerPoint</Application>
  <PresentationFormat>On-screen Show (4:3)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Cambria Math</vt:lpstr>
      <vt:lpstr>Wingdings</vt:lpstr>
      <vt:lpstr>eth_praesentation_4zu3_ETH1</vt:lpstr>
      <vt:lpstr>eth_praesentation_4zu3_ETH2</vt:lpstr>
      <vt:lpstr>eth_praesentation_4zu3_ETH3</vt:lpstr>
      <vt:lpstr>3_eth_praesentation_4zu3_ETH1</vt:lpstr>
      <vt:lpstr>eth_praesentation_4zu3_ETH5</vt:lpstr>
      <vt:lpstr>eth_praesentation_4zu3_ETH6</vt:lpstr>
      <vt:lpstr>eth_praesentation_4zu3_ETH7</vt:lpstr>
      <vt:lpstr>eth_praesentation_4zu3_ETH8</vt:lpstr>
      <vt:lpstr>eth_praesentation_4zu3_ETH9</vt:lpstr>
      <vt:lpstr>Filter Bubbles in Opinion Formation</vt:lpstr>
      <vt:lpstr>Description of the Model</vt:lpstr>
      <vt:lpstr>Following and Unfollowing</vt:lpstr>
      <vt:lpstr>PowerPoint Presentation</vt:lpstr>
      <vt:lpstr>Merging of Opinion Strands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 Bubbles in Opinion Formation</dc:title>
  <dc:creator>qk59svuoka@student.ethz.ch</dc:creator>
  <cp:lastModifiedBy>Beat Nairz</cp:lastModifiedBy>
  <cp:revision>13</cp:revision>
  <cp:lastPrinted>2013-06-08T11:22:51Z</cp:lastPrinted>
  <dcterms:created xsi:type="dcterms:W3CDTF">2019-11-25T16:26:00Z</dcterms:created>
  <dcterms:modified xsi:type="dcterms:W3CDTF">2019-12-02T15:18:55Z</dcterms:modified>
</cp:coreProperties>
</file>