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27"/>
  </p:notesMasterIdLst>
  <p:handoutMasterIdLst>
    <p:handoutMasterId r:id="rId28"/>
  </p:handoutMasterIdLst>
  <p:sldIdLst>
    <p:sldId id="256" r:id="rId9"/>
    <p:sldId id="286" r:id="rId10"/>
    <p:sldId id="285" r:id="rId11"/>
    <p:sldId id="260" r:id="rId12"/>
    <p:sldId id="269" r:id="rId13"/>
    <p:sldId id="270" r:id="rId14"/>
    <p:sldId id="281" r:id="rId15"/>
    <p:sldId id="282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1" r:id="rId25"/>
    <p:sldId id="284" r:id="rId26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660"/>
  </p:normalViewPr>
  <p:slideViewPr>
    <p:cSldViewPr snapToObjects="1">
      <p:cViewPr>
        <p:scale>
          <a:sx n="58" d="100"/>
          <a:sy n="58" d="100"/>
        </p:scale>
        <p:origin x="1416" y="56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02.12.2019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02.12.2019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516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LUC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8821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LUC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35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LUC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2550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LUC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243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LUC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9997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LUC</a:t>
            </a:r>
          </a:p>
          <a:p>
            <a:r>
              <a:rPr lang="de-CH" dirty="0"/>
              <a:t>/BEAT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656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3502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678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603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0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BEAT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102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BEAT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558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554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LEO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3098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LEO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03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LUC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894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1632" y="4563876"/>
            <a:ext cx="11323975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Adrian, Beat, Leo, Luc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632" y="3429000"/>
            <a:ext cx="11323975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31632" y="619200"/>
            <a:ext cx="11323975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01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52B619-A777-416B-8BF3-23C2B222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14E7A-81D4-4F6E-96B0-B5517795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4861D9-9EE6-457F-9C1C-9C86B4E4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16.12.2019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Adrian, Beat, Leo, Luc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baseline="0" dirty="0">
                <a:sym typeface="Wingdings" pitchFamily="2" charset="2"/>
              </a:rPr>
              <a:t>Bubble Trouble</a:t>
            </a:r>
            <a:r>
              <a:rPr lang="de-CH" sz="800" baseline="0" dirty="0">
                <a:sym typeface="Wingdings" pitchFamily="2" charset="2"/>
              </a:rPr>
              <a:t>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  <p:sldLayoutId id="2147483765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rscienceshow.com/2010_06_01_archiv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Agent-Based </a:t>
            </a:r>
            <a:r>
              <a:rPr lang="en-GB" dirty="0" err="1"/>
              <a:t>Modeling</a:t>
            </a:r>
            <a:r>
              <a:rPr lang="en-GB" dirty="0"/>
              <a:t> and Social System Simulation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Adrian, Beat, Leo, Luc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48A5BB-BB39-4415-AFF7-95315BAA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Filter Bubbles in Opinion Formation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initial_setup_confidence.pdf - Adobe Acrobat Reader DC">
            <a:extLst>
              <a:ext uri="{FF2B5EF4-FFF2-40B4-BE49-F238E27FC236}">
                <a16:creationId xmlns:a16="http://schemas.microsoft.com/office/drawing/2014/main" id="{8A967A9F-E932-41EB-8581-2D5BE03F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t="14557" r="20627" b="1634"/>
          <a:stretch/>
        </p:blipFill>
        <p:spPr>
          <a:xfrm>
            <a:off x="6094412" y="1553692"/>
            <a:ext cx="4473059" cy="3407407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Initial Setup</a:t>
            </a:r>
          </a:p>
        </p:txBody>
      </p:sp>
      <p:pic>
        <p:nvPicPr>
          <p:cNvPr id="8" name="Grafik 7" descr="initial_setup_opinions.pdf - Adobe Acrobat Reader DC">
            <a:extLst>
              <a:ext uri="{FF2B5EF4-FFF2-40B4-BE49-F238E27FC236}">
                <a16:creationId xmlns:a16="http://schemas.microsoft.com/office/drawing/2014/main" id="{3E2762E7-76F6-4A87-AC3F-11F6E2210A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5350" r="22063" b="1700"/>
          <a:stretch/>
        </p:blipFill>
        <p:spPr>
          <a:xfrm>
            <a:off x="1701131" y="1592714"/>
            <a:ext cx="4391694" cy="336838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BF53B5D-61A2-400F-9028-6EEED11E58DE}"/>
              </a:ext>
            </a:extLst>
          </p:cNvPr>
          <p:cNvSpPr txBox="1"/>
          <p:nvPr/>
        </p:nvSpPr>
        <p:spPr>
          <a:xfrm>
            <a:off x="2122179" y="4961100"/>
            <a:ext cx="8147904" cy="135421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confidence_mean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0.9</a:t>
            </a:r>
          </a:p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confidence_std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0.1</a:t>
            </a:r>
          </a:p>
          <a:p>
            <a:r>
              <a:rPr lang="de-CH" sz="1600" dirty="0" err="1">
                <a:latin typeface="Arial" panose="020B0604020202020204" pitchFamily="34" charset="0"/>
                <a:cs typeface="Arial" panose="020B0604020202020204" pitchFamily="34" charset="0"/>
              </a:rPr>
              <a:t>trust_stability</a:t>
            </a:r>
            <a:r>
              <a:rPr lang="de-CH" sz="1600" dirty="0">
                <a:latin typeface="Arial" panose="020B0604020202020204" pitchFamily="34" charset="0"/>
                <a:cs typeface="Arial" panose="020B0604020202020204" pitchFamily="34" charset="0"/>
              </a:rPr>
              <a:t> = 0.99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u_high_1.pdf - Adobe Acrobat Reader DC">
            <a:extLst>
              <a:ext uri="{FF2B5EF4-FFF2-40B4-BE49-F238E27FC236}">
                <a16:creationId xmlns:a16="http://schemas.microsoft.com/office/drawing/2014/main" id="{97FEFB22-3833-4765-88A9-D3F133F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5350" r="23252" b="1700"/>
          <a:stretch/>
        </p:blipFill>
        <p:spPr>
          <a:xfrm>
            <a:off x="1619767" y="1558007"/>
            <a:ext cx="4350788" cy="340309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</a:t>
            </a:r>
            <a:r>
              <a:rPr lang="de-CH" baseline="-25000" dirty="0" err="1"/>
              <a:t>follow</a:t>
            </a:r>
            <a:r>
              <a:rPr lang="de-CH" baseline="-25000" dirty="0"/>
              <a:t> </a:t>
            </a:r>
            <a:r>
              <a:rPr lang="de-CH" dirty="0"/>
              <a:t>&amp; </a:t>
            </a:r>
            <a:r>
              <a:rPr lang="de-CH" dirty="0" err="1"/>
              <a:t>p</a:t>
            </a:r>
            <a:r>
              <a:rPr lang="de-CH" baseline="-25000" dirty="0" err="1"/>
              <a:t>unfollow</a:t>
            </a:r>
            <a:endParaRPr lang="de-CH" dirty="0"/>
          </a:p>
        </p:txBody>
      </p:sp>
      <p:pic>
        <p:nvPicPr>
          <p:cNvPr id="11" name="Grafik 10" descr="bu_high_2.pdf - Adobe Acrobat Reader DC">
            <a:extLst>
              <a:ext uri="{FF2B5EF4-FFF2-40B4-BE49-F238E27FC236}">
                <a16:creationId xmlns:a16="http://schemas.microsoft.com/office/drawing/2014/main" id="{F5B272D3-E0AF-400F-8B55-34437CDDE5D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299" r="23252" b="2751"/>
          <a:stretch/>
        </p:blipFill>
        <p:spPr>
          <a:xfrm>
            <a:off x="6092825" y="1516658"/>
            <a:ext cx="4350787" cy="340309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3859230-7A8B-4D33-A362-DA2135BBE39B}"/>
              </a:ext>
            </a:extLst>
          </p:cNvPr>
          <p:cNvSpPr txBox="1"/>
          <p:nvPr/>
        </p:nvSpPr>
        <p:spPr>
          <a:xfrm>
            <a:off x="3501331" y="491975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bu</a:t>
            </a:r>
            <a:r>
              <a:rPr lang="de-CH" dirty="0"/>
              <a:t> = 80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1B5ED6D-4652-4424-99E0-1104E221E156}"/>
              </a:ext>
            </a:extLst>
          </p:cNvPr>
          <p:cNvSpPr txBox="1"/>
          <p:nvPr/>
        </p:nvSpPr>
        <p:spPr>
          <a:xfrm>
            <a:off x="7965827" y="49197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bu</a:t>
            </a:r>
            <a:r>
              <a:rPr lang="de-CH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24729620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t>12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Grafik 7" descr="bf_high_1.pdf - Adobe Acrobat Reader DC">
            <a:extLst>
              <a:ext uri="{FF2B5EF4-FFF2-40B4-BE49-F238E27FC236}">
                <a16:creationId xmlns:a16="http://schemas.microsoft.com/office/drawing/2014/main" id="{DB5271E1-41A6-40D1-BCF0-33C4FA7375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300" r="23252" b="1700"/>
          <a:stretch/>
        </p:blipFill>
        <p:spPr>
          <a:xfrm>
            <a:off x="1629123" y="1705916"/>
            <a:ext cx="4350786" cy="3446167"/>
          </a:xfrm>
          <a:prstGeom prst="rect">
            <a:avLst/>
          </a:prstGeom>
        </p:spPr>
      </p:pic>
      <p:pic>
        <p:nvPicPr>
          <p:cNvPr id="11" name="Grafik 10" descr="bf_high_2.pdf - Adobe Acrobat Reader DC">
            <a:extLst>
              <a:ext uri="{FF2B5EF4-FFF2-40B4-BE49-F238E27FC236}">
                <a16:creationId xmlns:a16="http://schemas.microsoft.com/office/drawing/2014/main" id="{219F41F0-35F7-487D-930E-5884D7D94A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300" r="23252" b="1700"/>
          <a:stretch/>
        </p:blipFill>
        <p:spPr>
          <a:xfrm>
            <a:off x="6094413" y="1705916"/>
            <a:ext cx="4350784" cy="344616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4F426FD-97DB-4A4B-8A82-154A90C970F6}"/>
              </a:ext>
            </a:extLst>
          </p:cNvPr>
          <p:cNvSpPr txBox="1"/>
          <p:nvPr/>
        </p:nvSpPr>
        <p:spPr>
          <a:xfrm>
            <a:off x="3573339" y="50806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bf</a:t>
            </a:r>
            <a:r>
              <a:rPr lang="de-CH" dirty="0"/>
              <a:t> = 80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B7AB6B-B594-490C-8135-D5B6BD1252F1}"/>
              </a:ext>
            </a:extLst>
          </p:cNvPr>
          <p:cNvSpPr txBox="1"/>
          <p:nvPr/>
        </p:nvSpPr>
        <p:spPr>
          <a:xfrm>
            <a:off x="8037835" y="5080618"/>
            <a:ext cx="102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bf</a:t>
            </a:r>
            <a:r>
              <a:rPr lang="de-CH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35893430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mu_33.pdf - Adobe Acrobat Reader DC">
            <a:extLst>
              <a:ext uri="{FF2B5EF4-FFF2-40B4-BE49-F238E27FC236}">
                <a16:creationId xmlns:a16="http://schemas.microsoft.com/office/drawing/2014/main" id="{D3D92B3B-7531-4099-AE51-0D34AFF404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9" t="14300" r="23251" b="1305"/>
          <a:stretch/>
        </p:blipFill>
        <p:spPr>
          <a:xfrm>
            <a:off x="6094413" y="1705916"/>
            <a:ext cx="4414063" cy="3478317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t>13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confidence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endParaRPr lang="de-CH" dirty="0"/>
          </a:p>
        </p:txBody>
      </p:sp>
      <p:pic>
        <p:nvPicPr>
          <p:cNvPr id="7" name="Grafik 6" descr="mu_3.pdf - Adobe Acrobat Reader DC">
            <a:extLst>
              <a:ext uri="{FF2B5EF4-FFF2-40B4-BE49-F238E27FC236}">
                <a16:creationId xmlns:a16="http://schemas.microsoft.com/office/drawing/2014/main" id="{3DEF84A4-8A2C-4B04-A14A-7447FCFCF3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5350" r="23252" b="2751"/>
          <a:stretch/>
        </p:blipFill>
        <p:spPr>
          <a:xfrm>
            <a:off x="1742041" y="1774849"/>
            <a:ext cx="4289093" cy="33123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37FBEEC-0179-49B8-8B28-15633A85450C}"/>
              </a:ext>
            </a:extLst>
          </p:cNvPr>
          <p:cNvSpPr txBox="1"/>
          <p:nvPr/>
        </p:nvSpPr>
        <p:spPr>
          <a:xfrm>
            <a:off x="5626361" y="51817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Grotesque" panose="020B0604020202020204" pitchFamily="34" charset="0"/>
              </a:rPr>
              <a:t>µ</a:t>
            </a:r>
            <a:r>
              <a:rPr lang="de-CH" dirty="0"/>
              <a:t> = 0.3</a:t>
            </a:r>
          </a:p>
        </p:txBody>
      </p:sp>
    </p:spTree>
    <p:extLst>
      <p:ext uri="{BB962C8B-B14F-4D97-AF65-F5344CB8AC3E}">
        <p14:creationId xmlns:p14="http://schemas.microsoft.com/office/powerpoint/2010/main" val="19635808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sigma_77.pdf - Adobe Acrobat Reader DC">
            <a:extLst>
              <a:ext uri="{FF2B5EF4-FFF2-40B4-BE49-F238E27FC236}">
                <a16:creationId xmlns:a16="http://schemas.microsoft.com/office/drawing/2014/main" id="{481FC5E4-50B0-4E38-B0C9-9DF418575B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8" t="15350" r="22657" b="1700"/>
          <a:stretch/>
        </p:blipFill>
        <p:spPr>
          <a:xfrm>
            <a:off x="6169226" y="1775867"/>
            <a:ext cx="4357531" cy="3408366"/>
          </a:xfrm>
          <a:prstGeom prst="rect">
            <a:avLst/>
          </a:prstGeom>
        </p:spPr>
      </p:pic>
      <p:pic>
        <p:nvPicPr>
          <p:cNvPr id="8" name="Grafik 7" descr="sigma_7.pdf - Adobe Acrobat Reader DC">
            <a:extLst>
              <a:ext uri="{FF2B5EF4-FFF2-40B4-BE49-F238E27FC236}">
                <a16:creationId xmlns:a16="http://schemas.microsoft.com/office/drawing/2014/main" id="{4ED4040B-1CF9-4042-A691-8557B89780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5350" r="23252" b="1700"/>
          <a:stretch/>
        </p:blipFill>
        <p:spPr>
          <a:xfrm>
            <a:off x="1736881" y="1774849"/>
            <a:ext cx="4289094" cy="335483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t>14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8B77CD-6BEC-4CA1-AA0A-1D2E8C401BCC}"/>
              </a:ext>
            </a:extLst>
          </p:cNvPr>
          <p:cNvSpPr txBox="1"/>
          <p:nvPr/>
        </p:nvSpPr>
        <p:spPr>
          <a:xfrm>
            <a:off x="5701174" y="51827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r>
              <a:rPr lang="de-CH" dirty="0"/>
              <a:t> = 0.7</a:t>
            </a:r>
          </a:p>
        </p:txBody>
      </p:sp>
    </p:spTree>
    <p:extLst>
      <p:ext uri="{BB962C8B-B14F-4D97-AF65-F5344CB8AC3E}">
        <p14:creationId xmlns:p14="http://schemas.microsoft.com/office/powerpoint/2010/main" val="15474487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trust_stability_2.pdf - Adobe Acrobat Reader DC">
            <a:extLst>
              <a:ext uri="{FF2B5EF4-FFF2-40B4-BE49-F238E27FC236}">
                <a16:creationId xmlns:a16="http://schemas.microsoft.com/office/drawing/2014/main" id="{53B37AD4-ECEE-43CF-9E85-5CDC6C2544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300" r="23252" b="1700"/>
          <a:stretch/>
        </p:blipFill>
        <p:spPr>
          <a:xfrm>
            <a:off x="6214110" y="1705034"/>
            <a:ext cx="4392488" cy="3479199"/>
          </a:xfrm>
          <a:prstGeom prst="rect">
            <a:avLst/>
          </a:prstGeom>
        </p:spPr>
      </p:pic>
      <p:pic>
        <p:nvPicPr>
          <p:cNvPr id="7" name="Grafik 6" descr="trust_stability_1.pdf - Adobe Acrobat Reader DC">
            <a:extLst>
              <a:ext uri="{FF2B5EF4-FFF2-40B4-BE49-F238E27FC236}">
                <a16:creationId xmlns:a16="http://schemas.microsoft.com/office/drawing/2014/main" id="{59C1CF2A-02DA-42C2-98D8-D0B3E77D70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3" t="14300" r="23252" b="1700"/>
          <a:stretch/>
        </p:blipFill>
        <p:spPr>
          <a:xfrm>
            <a:off x="1705600" y="1724817"/>
            <a:ext cx="4303062" cy="340836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t>15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trust_stability</a:t>
            </a:r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479421-C150-4AA9-802A-EC78F1471BC9}"/>
              </a:ext>
            </a:extLst>
          </p:cNvPr>
          <p:cNvSpPr txBox="1"/>
          <p:nvPr/>
        </p:nvSpPr>
        <p:spPr>
          <a:xfrm>
            <a:off x="5301531" y="52615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trust_stability</a:t>
            </a:r>
            <a:r>
              <a:rPr lang="de-CH" dirty="0"/>
              <a:t> = 0.5</a:t>
            </a:r>
          </a:p>
        </p:txBody>
      </p:sp>
    </p:spTree>
    <p:extLst>
      <p:ext uri="{BB962C8B-B14F-4D97-AF65-F5344CB8AC3E}">
        <p14:creationId xmlns:p14="http://schemas.microsoft.com/office/powerpoint/2010/main" val="34484007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ontourtest.pdf - Adobe Acrobat Reader DC">
            <a:extLst>
              <a:ext uri="{FF2B5EF4-FFF2-40B4-BE49-F238E27FC236}">
                <a16:creationId xmlns:a16="http://schemas.microsoft.com/office/drawing/2014/main" id="{0E7E9837-EF7B-4076-A43B-AC79802BCE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5" t="17451" r="19392" b="1700"/>
          <a:stretch/>
        </p:blipFill>
        <p:spPr>
          <a:xfrm>
            <a:off x="1053059" y="1804006"/>
            <a:ext cx="4953566" cy="332618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8B222-1CC7-487B-B78A-25969979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DB6CC-CF64-4FA1-BE55-6A4ADDE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A125C-F6AE-4A02-92DA-C3B85E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t>16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EF5CC1-2AC5-476A-B251-670AED4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Opinion Bubbles</a:t>
            </a:r>
          </a:p>
        </p:txBody>
      </p:sp>
      <p:pic>
        <p:nvPicPr>
          <p:cNvPr id="11" name="Grafik 10" descr="beta5.pdf - Adobe Acrobat Reader DC">
            <a:extLst>
              <a:ext uri="{FF2B5EF4-FFF2-40B4-BE49-F238E27FC236}">
                <a16:creationId xmlns:a16="http://schemas.microsoft.com/office/drawing/2014/main" id="{B901AE09-B094-4FD7-9FAD-9876FE6065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17451" r="20279" b="1305"/>
          <a:stretch/>
        </p:blipFill>
        <p:spPr>
          <a:xfrm>
            <a:off x="6364998" y="1797779"/>
            <a:ext cx="4857513" cy="33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07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C1D8E-C536-4ACF-B77A-26DC3A50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Initialise opinions with a separation → two initial bubbles</a:t>
            </a:r>
          </a:p>
          <a:p>
            <a:r>
              <a:rPr lang="en-GB" dirty="0"/>
              <a:t>When do the strands merge?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675CC-26B2-43D9-8993-4BB3DE26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4094A-BC8E-4B86-85F8-3436FBD8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/>
              <a:t>Adrian, Beat, Leo, Luc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04DE6-9242-4EA0-AD2B-104856EB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B0E70F-F731-4233-B9B0-D4C2D689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of Opinion Strands</a:t>
            </a:r>
            <a:endParaRPr lang="LID4096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98FC409-722F-4094-BCD1-62CB5613E2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2"/>
          <a:stretch/>
        </p:blipFill>
        <p:spPr>
          <a:xfrm>
            <a:off x="3141291" y="2924944"/>
            <a:ext cx="5904656" cy="35462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8B0B3B-B57B-4368-BC47-F76FBAD386FC}"/>
              </a:ext>
            </a:extLst>
          </p:cNvPr>
          <p:cNvSpPr/>
          <p:nvPr/>
        </p:nvSpPr>
        <p:spPr>
          <a:xfrm>
            <a:off x="1773139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79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68FED67A-CF70-401D-8E5C-DF36DB23F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87800" y="2024063"/>
            <a:ext cx="4210050" cy="42100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494AA4-BE30-4CA3-BA45-AF7C4BCF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B59268-DD32-4D21-A603-FB7979AF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CB9DD7-5493-4905-A40A-C6C728B0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t>18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9B49D67-2D08-44BA-91E4-9E1410E6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FAQ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5320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B571BC-7818-4490-AC1F-C93627EB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067CC2-1447-41A3-9EB6-3A33CE32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015A3A-21C4-443E-AC21-55AEC25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B73ACD-9E90-45A1-8FA5-FAA2CED3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15A98A3-6289-4F15-9F68-B501666C4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15" y="1269104"/>
            <a:ext cx="9001000" cy="50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61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F60539-1191-438F-9DAA-C4B388D5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5DD10-F5A9-4DF3-94A1-1DBD1360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Adrian, Beat, Leo, Luc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85063-EE13-4E51-9980-7B1E6F9E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C4949C7-2DD1-4919-A0A2-74837102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&amp; Motivation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48029B-335F-4631-B9BC-EDD3B49C1983}"/>
              </a:ext>
            </a:extLst>
          </p:cNvPr>
          <p:cNvSpPr/>
          <p:nvPr/>
        </p:nvSpPr>
        <p:spPr>
          <a:xfrm>
            <a:off x="1401254" y="3429000"/>
            <a:ext cx="9287388" cy="1796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tx1"/>
                </a:solidFill>
              </a:rPr>
              <a:t>”A filter bubble […] is a state of intellectual isolation that allegedly can result from personalized searches when a website algorithm selectively guesses what information a user would like to see based on information about the user, such as location, past click-behavior and search history.”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16109740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Weighted, directed network of vertices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Vertex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has</a:t>
                </a:r>
              </a:p>
              <a:p>
                <a:pPr lvl="1"/>
                <a:r>
                  <a:rPr lang="en-GB" dirty="0"/>
                  <a:t>an opinion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(variable)</a:t>
                </a:r>
              </a:p>
              <a:p>
                <a:pPr lvl="1"/>
                <a:r>
                  <a:rPr lang="en-GB" dirty="0"/>
                  <a:t>a confidence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(constant)</a:t>
                </a:r>
              </a:p>
              <a:p>
                <a:pPr lvl="1"/>
                <a:r>
                  <a:rPr lang="en-GB" dirty="0"/>
                  <a:t>vertices it follows</a:t>
                </a:r>
              </a:p>
              <a:p>
                <a:r>
                  <a:rPr lang="en-GB" dirty="0"/>
                  <a:t>Connections are weighted with a “trust”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9" t="-202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/>
              <a:t>Adrian, Beat, Leo, Luc</a:t>
            </a:r>
            <a:endParaRPr lang="en-GB" dirty="0"/>
          </a:p>
        </p:txBody>
      </p:sp>
      <p:pic>
        <p:nvPicPr>
          <p:cNvPr id="7" name="Picture 6" descr="A picture containing skiing, man, photo, black&#10;&#10;Description automatically generated">
            <a:extLst>
              <a:ext uri="{FF2B5EF4-FFF2-40B4-BE49-F238E27FC236}">
                <a16:creationId xmlns:a16="http://schemas.microsoft.com/office/drawing/2014/main" id="{A8A1B35B-51A1-45F9-9BD4-A77F9FAEE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49" y="2420888"/>
            <a:ext cx="3427177" cy="14401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B762E-4DFE-4A33-9579-C47507FA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0017919" cy="972000"/>
          </a:xfrm>
        </p:spPr>
        <p:txBody>
          <a:bodyPr/>
          <a:lstStyle/>
          <a:p>
            <a:r>
              <a:rPr lang="en-GB" dirty="0"/>
              <a:t>Description of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0F5BA-96B7-458D-A958-3E2B41E7CC7A}"/>
              </a:ext>
            </a:extLst>
          </p:cNvPr>
          <p:cNvSpPr/>
          <p:nvPr/>
        </p:nvSpPr>
        <p:spPr>
          <a:xfrm>
            <a:off x="1773139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C712D0-627B-4D6F-89D4-18D38B10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Vertex can “follow” and “unfollow” vertices</a:t>
            </a:r>
          </a:p>
          <a:p>
            <a:r>
              <a:rPr lang="en-GB" dirty="0"/>
              <a:t>Stochastic model</a:t>
            </a:r>
          </a:p>
          <a:p>
            <a:pPr lvl="1"/>
            <a:r>
              <a:rPr lang="en-GB" dirty="0"/>
              <a:t>probability to follow dependent on opinion difference</a:t>
            </a:r>
          </a:p>
          <a:p>
            <a:pPr lvl="1"/>
            <a:r>
              <a:rPr lang="en-GB" dirty="0"/>
              <a:t>probability to unfollow dependent on the trust of the connection</a:t>
            </a:r>
          </a:p>
          <a:p>
            <a:pPr lvl="1"/>
            <a:endParaRPr lang="en-GB" dirty="0"/>
          </a:p>
          <a:p>
            <a:r>
              <a:rPr lang="en-GB" dirty="0"/>
              <a:t>Allows for the implementation of filter bubbles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29AF8-0A23-4A4A-AB4E-8BF02FB4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40865-511C-4C94-B5C8-75473F52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/>
              <a:t>Adrian, Beat, Leo, Luc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85387-EE28-47AC-AA0A-5A42BF9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F15200-F695-4E2A-8474-11A246AF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Following and Unfollowing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E3DF3-F6EC-4DBB-98E6-56663A3B7B15}"/>
              </a:ext>
            </a:extLst>
          </p:cNvPr>
          <p:cNvSpPr/>
          <p:nvPr/>
        </p:nvSpPr>
        <p:spPr>
          <a:xfrm>
            <a:off x="1773139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25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504B-FC46-4930-8E51-7FF52FA0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3038F-82FC-4D29-9B56-71A4910A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Adrian, Beat, Leo, Luc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42E0-C6BD-4AB7-9AB3-FABD4659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FE85921-C4B6-42BE-AE88-E4575D631C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7" descr="A picture containing different, table, man, sitting&#10;&#10;Description automatically generated">
            <a:extLst>
              <a:ext uri="{FF2B5EF4-FFF2-40B4-BE49-F238E27FC236}">
                <a16:creationId xmlns:a16="http://schemas.microsoft.com/office/drawing/2014/main" id="{F7799A44-F210-4139-8E8F-247D6C56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2" y="1484784"/>
            <a:ext cx="8131841" cy="41584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24F078-3F54-4EF4-9D10-B65D08E61232}"/>
              </a:ext>
            </a:extLst>
          </p:cNvPr>
          <p:cNvSpPr/>
          <p:nvPr/>
        </p:nvSpPr>
        <p:spPr>
          <a:xfrm>
            <a:off x="1773139" y="6381328"/>
            <a:ext cx="2375942" cy="36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78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err="1"/>
                  <a:t>Directed</a:t>
                </a:r>
                <a:r>
                  <a:rPr lang="de-CH" dirty="0"/>
                  <a:t> network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b="0" dirty="0"/>
              </a:p>
              <a:p>
                <a:pPr marL="0" indent="0">
                  <a:buNone/>
                </a:pPr>
                <a:endParaRPr lang="de-CH" b="0" dirty="0"/>
              </a:p>
              <a:p>
                <a:r>
                  <a:rPr lang="de-CH" b="0" dirty="0"/>
                  <a:t>Opinion: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de-CH" b="0" dirty="0"/>
                  <a:t>Confidence: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de-CH" dirty="0"/>
                  <a:t>Trust: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/>
              <a:t>Adrian, Beat, Leo, Luc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1152102"/>
          </a:xfrm>
        </p:spPr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b="0" dirty="0">
                <a:latin typeface="+mn-lt"/>
              </a:rPr>
              <a:t>(Initialization)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6586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2024064"/>
                <a:ext cx="11537950" cy="4210046"/>
              </a:xfrm>
            </p:spPr>
            <p:txBody>
              <a:bodyPr/>
              <a:lstStyle/>
              <a:p>
                <a:r>
                  <a:rPr lang="de-CH" b="0" dirty="0"/>
                  <a:t>Opinion update: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Trust update: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2024064"/>
                <a:ext cx="11537950" cy="4210046"/>
              </a:xfrm>
              <a:blipFill>
                <a:blip r:embed="rId3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/>
              <a:t>Adrian, Beat, Leo, Luc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2400" b="0" dirty="0">
                <a:latin typeface="+mn-lt"/>
              </a:rPr>
              <a:t>(Update values)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7951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de-CH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de-CH" dirty="0"/>
                  <a:t>Delete </a:t>
                </a:r>
                <a:r>
                  <a:rPr lang="de-CH" dirty="0" err="1"/>
                  <a:t>connection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probability</a:t>
                </a:r>
                <a:endParaRPr lang="de-CH" dirty="0"/>
              </a:p>
              <a:p>
                <a:endParaRPr lang="de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Build connection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</a:t>
                </a:r>
                <a:r>
                  <a:rPr lang="de-CH" dirty="0" err="1"/>
                  <a:t>probability</a:t>
                </a:r>
                <a:endParaRPr lang="de-CH" dirty="0"/>
              </a:p>
              <a:p>
                <a:endParaRPr lang="de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Inhaltsplatzhalt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3431B88-696E-4265-A0D6-56B36C01D3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19" y="2420888"/>
            <a:ext cx="5727899" cy="352839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Adrian, Beat, Leo, Luc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sz="2400" b="0" dirty="0">
                <a:latin typeface="+mn-lt"/>
              </a:rPr>
              <a:t>(Update connections)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0D4B549-A604-480B-982A-690C6DAEACB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65D83AE7-8CB6-4A8E-800C-4142635AF384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8F882FC-5CCC-4B5D-8D63-45F0B2B71D6D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F624AF27-A6D7-4361-9916-E2B7C6EF61C1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BE6E1FED-C21F-4EEA-93F7-14B983C99BF1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137B26ED-5F6A-4BF7-9CA4-F4BC3DF89D28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25512192-DDBD-42DF-BDC5-C3931C3C0ADB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eth_praesentation_16zu9_de</Template>
  <TotalTime>0</TotalTime>
  <Words>546</Words>
  <Application>Microsoft Office PowerPoint</Application>
  <PresentationFormat>Benutzerdefiniert</PresentationFormat>
  <Paragraphs>159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Arial</vt:lpstr>
      <vt:lpstr>Cambria Math</vt:lpstr>
      <vt:lpstr>Grotesque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Filter Bubbles in Opinion Formation</vt:lpstr>
      <vt:lpstr>Introduction</vt:lpstr>
      <vt:lpstr>Introduction &amp; Motivation</vt:lpstr>
      <vt:lpstr>Description of the Model</vt:lpstr>
      <vt:lpstr>Following and Unfollowing</vt:lpstr>
      <vt:lpstr>PowerPoint-Präsentation</vt:lpstr>
      <vt:lpstr>Implementation (Initialization)</vt:lpstr>
      <vt:lpstr>Implementation (Update values)</vt:lpstr>
      <vt:lpstr>Implementation (Update connections)</vt:lpstr>
      <vt:lpstr>Initial Setup</vt:lpstr>
      <vt:lpstr>Influence of pfollow &amp; punfollow</vt:lpstr>
      <vt:lpstr>PowerPoint-Präsentation</vt:lpstr>
      <vt:lpstr>The confidence distribution</vt:lpstr>
      <vt:lpstr>PowerPoint-Präsentation</vt:lpstr>
      <vt:lpstr>trust_stability</vt:lpstr>
      <vt:lpstr>Convergence of Opinion Bubbles</vt:lpstr>
      <vt:lpstr>Merging of Opinion Strands</vt:lpstr>
      <vt:lpstr>FAQ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Setup</dc:title>
  <dc:subject/>
  <dc:creator>Luc Stoffer</dc:creator>
  <cp:keywords/>
  <dc:description/>
  <cp:lastModifiedBy>Adrian Hartmann</cp:lastModifiedBy>
  <cp:revision>13</cp:revision>
  <cp:lastPrinted>2013-06-08T11:22:51Z</cp:lastPrinted>
  <dcterms:created xsi:type="dcterms:W3CDTF">2019-12-02T13:16:23Z</dcterms:created>
  <dcterms:modified xsi:type="dcterms:W3CDTF">2019-12-02T16:34:04Z</dcterms:modified>
  <cp:category/>
</cp:coreProperties>
</file>