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8" r:id="rId12"/>
    <p:sldId id="266" r:id="rId13"/>
    <p:sldId id="264" r:id="rId14"/>
    <p:sldId id="270" r:id="rId15"/>
    <p:sldId id="269" r:id="rId16"/>
    <p:sldId id="272" r:id="rId17"/>
    <p:sldId id="273" r:id="rId18"/>
    <p:sldId id="274" r:id="rId19"/>
    <p:sldId id="275" r:id="rId20"/>
    <p:sldId id="278" r:id="rId21"/>
    <p:sldId id="276" r:id="rId22"/>
    <p:sldId id="277" r:id="rId23"/>
    <p:sldId id="279" r:id="rId24"/>
    <p:sldId id="280" r:id="rId25"/>
    <p:sldId id="281" r:id="rId26"/>
    <p:sldId id="284" r:id="rId27"/>
    <p:sldId id="282" r:id="rId28"/>
    <p:sldId id="283" r:id="rId29"/>
    <p:sldId id="287" r:id="rId30"/>
    <p:sldId id="285" r:id="rId31"/>
    <p:sldId id="286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0074"/>
    <a:srgbClr val="D80074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6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24A9-0047-422A-83F3-ADFFCFEC1773}" type="datetimeFigureOut">
              <a:rPr lang="en-US" smtClean="0"/>
              <a:t>11-Nov-20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0B72-24CB-40FE-80E7-D51AAA026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77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24A9-0047-422A-83F3-ADFFCFEC1773}" type="datetimeFigureOut">
              <a:rPr lang="en-US" smtClean="0"/>
              <a:t>11-Nov-20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0B72-24CB-40FE-80E7-D51AAA026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54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24A9-0047-422A-83F3-ADFFCFEC1773}" type="datetimeFigureOut">
              <a:rPr lang="en-US" smtClean="0"/>
              <a:t>11-Nov-20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0B72-24CB-40FE-80E7-D51AAA026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91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24A9-0047-422A-83F3-ADFFCFEC1773}" type="datetimeFigureOut">
              <a:rPr lang="en-US" smtClean="0"/>
              <a:t>11-Nov-20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0B72-24CB-40FE-80E7-D51AAA026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78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24A9-0047-422A-83F3-ADFFCFEC1773}" type="datetimeFigureOut">
              <a:rPr lang="en-US" smtClean="0"/>
              <a:t>11-Nov-20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0B72-24CB-40FE-80E7-D51AAA026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96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24A9-0047-422A-83F3-ADFFCFEC1773}" type="datetimeFigureOut">
              <a:rPr lang="en-US" smtClean="0"/>
              <a:t>11-Nov-20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0B72-24CB-40FE-80E7-D51AAA026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25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24A9-0047-422A-83F3-ADFFCFEC1773}" type="datetimeFigureOut">
              <a:rPr lang="en-US" smtClean="0"/>
              <a:t>11-Nov-20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0B72-24CB-40FE-80E7-D51AAA026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58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24A9-0047-422A-83F3-ADFFCFEC1773}" type="datetimeFigureOut">
              <a:rPr lang="en-US" smtClean="0"/>
              <a:t>11-Nov-20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0B72-24CB-40FE-80E7-D51AAA026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40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24A9-0047-422A-83F3-ADFFCFEC1773}" type="datetimeFigureOut">
              <a:rPr lang="en-US" smtClean="0"/>
              <a:t>11-Nov-20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0B72-24CB-40FE-80E7-D51AAA026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94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24A9-0047-422A-83F3-ADFFCFEC1773}" type="datetimeFigureOut">
              <a:rPr lang="en-US" smtClean="0"/>
              <a:t>11-Nov-20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0B72-24CB-40FE-80E7-D51AAA026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50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24A9-0047-422A-83F3-ADFFCFEC1773}" type="datetimeFigureOut">
              <a:rPr lang="en-US" smtClean="0"/>
              <a:t>11-Nov-20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0B72-24CB-40FE-80E7-D51AAA026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94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A24A9-0047-422A-83F3-ADFFCFEC1773}" type="datetimeFigureOut">
              <a:rPr lang="en-US" smtClean="0"/>
              <a:t>11-Nov-20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E0B72-24CB-40FE-80E7-D51AAA026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7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structural-directives" TargetMode="External"/><Relationship Id="rId2" Type="http://schemas.openxmlformats.org/officeDocument/2006/relationships/hyperlink" Target="https://angular.io/guide/attribute-directives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00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Britannic Bold" panose="020B0903060703020204" pitchFamily="34" charset="0"/>
              </a:rPr>
              <a:t>Angular introduction training</a:t>
            </a:r>
            <a:endParaRPr lang="en-US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0700" y="4325938"/>
            <a:ext cx="9144000" cy="1655762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Bodoni MT" panose="02070603080606020203" pitchFamily="18" charset="0"/>
              </a:rPr>
              <a:t>Get some basics about developing in angular 2+ version</a:t>
            </a:r>
            <a:endParaRPr lang="en-US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55726" y="5273814"/>
            <a:ext cx="3936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+mj-lt"/>
              </a:rPr>
              <a:t>Trainer : Straka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Luk</a:t>
            </a:r>
            <a:r>
              <a:rPr lang="sk-SK" sz="2000" dirty="0" smtClean="0">
                <a:solidFill>
                  <a:schemeClr val="bg1"/>
                </a:solidFill>
                <a:latin typeface="+mj-lt"/>
              </a:rPr>
              <a:t>áš</a:t>
            </a:r>
            <a:endParaRPr lang="en-US" sz="2000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+mj-lt"/>
              </a:rPr>
              <a:t>Email: lukas.straka@t-systems.com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9988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9666AC-5915-4A8C-818D-B6264A425300}" type="datetime1">
              <a:rPr lang="en-US" smtClean="0"/>
              <a:pPr>
                <a:defRPr/>
              </a:pPr>
              <a:t>11-Nov-20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– Information /  internal –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083A4D-F0F0-42B2-9A40-D23AA172BB3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8200" y="1550868"/>
            <a:ext cx="8147050" cy="4196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E20074"/>
                </a:solidFill>
              </a:rPr>
              <a:t>Angular app are modular</a:t>
            </a: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E20074"/>
                </a:solidFill>
              </a:rPr>
              <a:t>At least one module in the application</a:t>
            </a: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E20074"/>
                </a:solidFill>
              </a:rPr>
              <a:t>It is file where we have to declare everything what we want to use in application.</a:t>
            </a: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E20074"/>
                </a:solidFill>
              </a:rPr>
              <a:t>Each component which we want to use has to be declared in module</a:t>
            </a: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E20074"/>
                </a:solidFill>
              </a:rPr>
              <a:t>Each service which we </a:t>
            </a:r>
            <a:r>
              <a:rPr lang="en-US" sz="3200" dirty="0" err="1" smtClean="0">
                <a:solidFill>
                  <a:srgbClr val="E20074"/>
                </a:solidFill>
              </a:rPr>
              <a:t>wanna</a:t>
            </a:r>
            <a:r>
              <a:rPr lang="en-US" sz="3200" dirty="0" smtClean="0">
                <a:solidFill>
                  <a:srgbClr val="E20074"/>
                </a:solidFill>
              </a:rPr>
              <a:t> use has to be provided in module in providers object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68498" y="229484"/>
            <a:ext cx="8385175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450"/>
              </a:spcAft>
              <a:buClr>
                <a:schemeClr val="tx2"/>
              </a:buClr>
            </a:pPr>
            <a:r>
              <a:rPr lang="en-US" sz="6000" dirty="0" smtClean="0">
                <a:solidFill>
                  <a:srgbClr val="E20074"/>
                </a:solidFill>
              </a:rPr>
              <a:t>Ng-Module</a:t>
            </a:r>
            <a:endParaRPr lang="en-US" sz="6000" dirty="0">
              <a:solidFill>
                <a:srgbClr val="E20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08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9666AC-5915-4A8C-818D-B6264A425300}" type="datetime1">
              <a:rPr lang="en-US" smtClean="0"/>
              <a:pPr>
                <a:defRPr/>
              </a:pPr>
              <a:t>11-Nov-20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– Information /  internal –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083A4D-F0F0-42B2-9A40-D23AA172BB3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8200" y="1550868"/>
            <a:ext cx="8147050" cy="31470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E20074"/>
                </a:solidFill>
              </a:rPr>
              <a:t>Decorator @</a:t>
            </a:r>
            <a:r>
              <a:rPr lang="en-US" sz="3200" dirty="0" err="1" smtClean="0">
                <a:solidFill>
                  <a:srgbClr val="E20074"/>
                </a:solidFill>
              </a:rPr>
              <a:t>NgModule</a:t>
            </a:r>
            <a:endParaRPr lang="en-US" sz="3200" dirty="0" smtClean="0">
              <a:solidFill>
                <a:srgbClr val="E20074"/>
              </a:solidFill>
            </a:endParaRP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E20074"/>
                </a:solidFill>
              </a:rPr>
              <a:t>If we want to import something and use it under out module, we have to Import it</a:t>
            </a: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E20074"/>
                </a:solidFill>
              </a:rPr>
              <a:t>It is also possible to allow usage of something from our module, then we have to export it</a:t>
            </a: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endParaRPr lang="en-US" sz="3200" dirty="0">
              <a:solidFill>
                <a:srgbClr val="E2007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68498" y="229484"/>
            <a:ext cx="8385175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450"/>
              </a:spcAft>
              <a:buClr>
                <a:schemeClr val="tx2"/>
              </a:buClr>
            </a:pPr>
            <a:r>
              <a:rPr lang="en-US" sz="6000" dirty="0" smtClean="0">
                <a:solidFill>
                  <a:srgbClr val="E20074"/>
                </a:solidFill>
              </a:rPr>
              <a:t>Ng-Module</a:t>
            </a:r>
            <a:endParaRPr lang="en-US" sz="6000" dirty="0">
              <a:solidFill>
                <a:srgbClr val="E20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74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9666AC-5915-4A8C-818D-B6264A425300}" type="datetime1">
              <a:rPr lang="en-US" smtClean="0"/>
              <a:pPr>
                <a:defRPr/>
              </a:pPr>
              <a:t>11-Nov-20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– Information /  internal –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083A4D-F0F0-42B2-9A40-D23AA172BB3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968498" y="246901"/>
            <a:ext cx="8385175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450"/>
              </a:spcAft>
              <a:buClr>
                <a:schemeClr val="tx2"/>
              </a:buClr>
            </a:pPr>
            <a:r>
              <a:rPr lang="en-US" sz="6000" dirty="0" err="1" smtClean="0">
                <a:solidFill>
                  <a:srgbClr val="E20074"/>
                </a:solidFill>
              </a:rPr>
              <a:t>NgModule</a:t>
            </a:r>
            <a:endParaRPr lang="en-US" sz="6000" dirty="0">
              <a:solidFill>
                <a:srgbClr val="E20074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74720" y="1590211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b="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NgModule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declarations: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n-US" b="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AppComponent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imports: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n-US" b="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BrowserModule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providers: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[],</a:t>
            </a:r>
          </a:p>
          <a:p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bootstrap: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n-US" b="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AppComponent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exports: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[]</a:t>
            </a:r>
          </a:p>
          <a:p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08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9666AC-5915-4A8C-818D-B6264A425300}" type="datetime1">
              <a:rPr lang="en-US" smtClean="0"/>
              <a:pPr>
                <a:defRPr/>
              </a:pPr>
              <a:t>11-Nov-20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– Information /  internal –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083A4D-F0F0-42B2-9A40-D23AA172BB3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04553" y="1603119"/>
            <a:ext cx="8147050" cy="54373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E20074"/>
                </a:solidFill>
              </a:rPr>
              <a:t>number – </a:t>
            </a:r>
            <a:r>
              <a:rPr lang="en-US" sz="3200" dirty="0" err="1" smtClean="0">
                <a:solidFill>
                  <a:srgbClr val="E20074"/>
                </a:solidFill>
              </a:rPr>
              <a:t>const</a:t>
            </a:r>
            <a:r>
              <a:rPr lang="en-US" sz="3200" dirty="0" smtClean="0">
                <a:solidFill>
                  <a:srgbClr val="E20074"/>
                </a:solidFill>
              </a:rPr>
              <a:t> </a:t>
            </a:r>
            <a:r>
              <a:rPr lang="en-US" sz="3200" dirty="0" err="1" smtClean="0">
                <a:solidFill>
                  <a:srgbClr val="E20074"/>
                </a:solidFill>
              </a:rPr>
              <a:t>iAmNumber</a:t>
            </a:r>
            <a:r>
              <a:rPr lang="en-US" sz="3200" dirty="0" smtClean="0">
                <a:solidFill>
                  <a:srgbClr val="E20074"/>
                </a:solidFill>
              </a:rPr>
              <a:t> : number = 0; </a:t>
            </a: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E20074"/>
                </a:solidFill>
              </a:rPr>
              <a:t>string – </a:t>
            </a:r>
            <a:r>
              <a:rPr lang="en-US" sz="3200" dirty="0" err="1" smtClean="0">
                <a:solidFill>
                  <a:srgbClr val="E20074"/>
                </a:solidFill>
              </a:rPr>
              <a:t>const</a:t>
            </a:r>
            <a:r>
              <a:rPr lang="en-US" sz="3200" dirty="0" smtClean="0">
                <a:solidFill>
                  <a:srgbClr val="E20074"/>
                </a:solidFill>
              </a:rPr>
              <a:t> </a:t>
            </a:r>
            <a:r>
              <a:rPr lang="en-US" sz="3200" dirty="0" err="1" smtClean="0">
                <a:solidFill>
                  <a:srgbClr val="E20074"/>
                </a:solidFill>
              </a:rPr>
              <a:t>iAmText</a:t>
            </a:r>
            <a:r>
              <a:rPr lang="en-US" sz="3200" dirty="0" smtClean="0">
                <a:solidFill>
                  <a:srgbClr val="E20074"/>
                </a:solidFill>
              </a:rPr>
              <a:t>: string = ‘I am text’;</a:t>
            </a: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3200" dirty="0" err="1">
                <a:solidFill>
                  <a:srgbClr val="E20074"/>
                </a:solidFill>
              </a:rPr>
              <a:t>b</a:t>
            </a:r>
            <a:r>
              <a:rPr lang="en-US" sz="3200" dirty="0" err="1" smtClean="0">
                <a:solidFill>
                  <a:srgbClr val="E20074"/>
                </a:solidFill>
              </a:rPr>
              <a:t>oolean</a:t>
            </a:r>
            <a:r>
              <a:rPr lang="en-US" sz="3200" dirty="0" smtClean="0">
                <a:solidFill>
                  <a:srgbClr val="E20074"/>
                </a:solidFill>
              </a:rPr>
              <a:t> – </a:t>
            </a:r>
            <a:r>
              <a:rPr lang="en-US" sz="3200" dirty="0" err="1" smtClean="0">
                <a:solidFill>
                  <a:srgbClr val="E20074"/>
                </a:solidFill>
              </a:rPr>
              <a:t>const</a:t>
            </a:r>
            <a:r>
              <a:rPr lang="en-US" sz="3200" dirty="0" smtClean="0">
                <a:solidFill>
                  <a:srgbClr val="E20074"/>
                </a:solidFill>
              </a:rPr>
              <a:t> </a:t>
            </a:r>
            <a:r>
              <a:rPr lang="en-US" sz="3200" dirty="0" err="1" smtClean="0">
                <a:solidFill>
                  <a:srgbClr val="E20074"/>
                </a:solidFill>
              </a:rPr>
              <a:t>isTrue</a:t>
            </a:r>
            <a:r>
              <a:rPr lang="en-US" sz="3200" dirty="0" smtClean="0">
                <a:solidFill>
                  <a:srgbClr val="E20074"/>
                </a:solidFill>
              </a:rPr>
              <a:t>: </a:t>
            </a:r>
            <a:r>
              <a:rPr lang="en-US" sz="3200" dirty="0" err="1" smtClean="0">
                <a:solidFill>
                  <a:srgbClr val="E20074"/>
                </a:solidFill>
              </a:rPr>
              <a:t>boolean</a:t>
            </a:r>
            <a:r>
              <a:rPr lang="en-US" sz="3200" dirty="0" smtClean="0">
                <a:solidFill>
                  <a:srgbClr val="E20074"/>
                </a:solidFill>
              </a:rPr>
              <a:t> = false;</a:t>
            </a: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E20074"/>
                </a:solidFill>
              </a:rPr>
              <a:t>Date – </a:t>
            </a:r>
            <a:r>
              <a:rPr lang="en-US" sz="3200" dirty="0" err="1" smtClean="0">
                <a:solidFill>
                  <a:srgbClr val="E20074"/>
                </a:solidFill>
              </a:rPr>
              <a:t>const</a:t>
            </a:r>
            <a:r>
              <a:rPr lang="en-US" sz="3200" dirty="0" smtClean="0">
                <a:solidFill>
                  <a:srgbClr val="E20074"/>
                </a:solidFill>
              </a:rPr>
              <a:t> now: Date = new Date();</a:t>
            </a: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E20074"/>
                </a:solidFill>
              </a:rPr>
              <a:t>Array [] – string[], number[], object[] etc.</a:t>
            </a: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E20074"/>
                </a:solidFill>
              </a:rPr>
              <a:t>Object –  defined by Class or Interface</a:t>
            </a: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E20074"/>
                </a:solidFill>
              </a:rPr>
              <a:t>any – wildcard, when we do not know correct return type of something</a:t>
            </a: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endParaRPr lang="en-US" sz="3200" dirty="0" smtClean="0">
              <a:solidFill>
                <a:srgbClr val="E20074"/>
              </a:solidFill>
            </a:endParaRP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endParaRPr lang="en-US" sz="3200" dirty="0" smtClean="0">
              <a:solidFill>
                <a:srgbClr val="E2007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68498" y="246901"/>
            <a:ext cx="8385175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450"/>
              </a:spcAft>
              <a:buClr>
                <a:schemeClr val="tx2"/>
              </a:buClr>
            </a:pPr>
            <a:r>
              <a:rPr lang="en-US" sz="6000" dirty="0" err="1" smtClean="0">
                <a:solidFill>
                  <a:srgbClr val="E20074"/>
                </a:solidFill>
              </a:rPr>
              <a:t>DataTypes</a:t>
            </a:r>
            <a:r>
              <a:rPr lang="en-US" sz="6000" dirty="0" smtClean="0">
                <a:solidFill>
                  <a:srgbClr val="E20074"/>
                </a:solidFill>
              </a:rPr>
              <a:t> in Angular</a:t>
            </a:r>
            <a:endParaRPr lang="en-US" sz="6000" dirty="0">
              <a:solidFill>
                <a:srgbClr val="E20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03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9666AC-5915-4A8C-818D-B6264A425300}" type="datetime1">
              <a:rPr lang="en-US" smtClean="0"/>
              <a:pPr>
                <a:defRPr/>
              </a:pPr>
              <a:t>11-Nov-20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– Information /  internal –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083A4D-F0F0-42B2-9A40-D23AA172BB33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8200" y="2282388"/>
            <a:ext cx="8147050" cy="42601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E20074"/>
                </a:solidFill>
              </a:rPr>
              <a:t>type of model (etc. User)</a:t>
            </a: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E20074"/>
                </a:solidFill>
              </a:rPr>
              <a:t>generated via ng-cli </a:t>
            </a: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E20074"/>
                </a:solidFill>
              </a:rPr>
              <a:t>have no decorator </a:t>
            </a: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E20074"/>
                </a:solidFill>
              </a:rPr>
              <a:t>defined as exported object with type Interface or class </a:t>
            </a: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E20074"/>
                </a:solidFill>
              </a:rPr>
              <a:t>can be as standalone file or part of component`s file if </a:t>
            </a: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endParaRPr lang="en-US" sz="3200" dirty="0" smtClean="0">
              <a:solidFill>
                <a:srgbClr val="E2007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68498" y="246901"/>
            <a:ext cx="8385175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450"/>
              </a:spcAft>
              <a:buClr>
                <a:schemeClr val="tx2"/>
              </a:buClr>
            </a:pPr>
            <a:r>
              <a:rPr lang="en-US" sz="6000" dirty="0" smtClean="0">
                <a:solidFill>
                  <a:srgbClr val="E20074"/>
                </a:solidFill>
              </a:rPr>
              <a:t>Class / interface </a:t>
            </a:r>
            <a:endParaRPr lang="en-US" sz="6000" dirty="0">
              <a:solidFill>
                <a:srgbClr val="E20074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52754" y="228238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</a:t>
            </a:r>
            <a:r>
              <a:rPr lang="en-US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{</a:t>
            </a:r>
          </a:p>
          <a:p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properties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52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9666AC-5915-4A8C-818D-B6264A425300}" type="datetime1">
              <a:rPr lang="en-US" smtClean="0"/>
              <a:pPr>
                <a:defRPr/>
              </a:pPr>
              <a:t>11-Nov-20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– Information /  internal –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083A4D-F0F0-42B2-9A40-D23AA172BB33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8199" y="2282388"/>
            <a:ext cx="8924109" cy="21621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E20074"/>
                </a:solidFill>
              </a:rPr>
              <a:t>allow to add component fields directly to template</a:t>
            </a: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E20074"/>
                </a:solidFill>
              </a:rPr>
              <a:t>interpolation in html file by {{ </a:t>
            </a:r>
            <a:r>
              <a:rPr lang="en-US" sz="3200" dirty="0" err="1" smtClean="0">
                <a:solidFill>
                  <a:srgbClr val="E20074"/>
                </a:solidFill>
              </a:rPr>
              <a:t>nameofproperty</a:t>
            </a:r>
            <a:r>
              <a:rPr lang="en-US" sz="3200" dirty="0" smtClean="0">
                <a:solidFill>
                  <a:srgbClr val="E20074"/>
                </a:solidFill>
              </a:rPr>
              <a:t> }}</a:t>
            </a: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E20074"/>
                </a:solidFill>
              </a:rPr>
              <a:t>&lt;p&gt;{{ title }} &lt;/p&gt;</a:t>
            </a: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endParaRPr lang="en-US" sz="3200" dirty="0" smtClean="0">
              <a:solidFill>
                <a:srgbClr val="E2007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68498" y="246901"/>
            <a:ext cx="8385175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450"/>
              </a:spcAft>
              <a:buClr>
                <a:schemeClr val="tx2"/>
              </a:buClr>
            </a:pPr>
            <a:r>
              <a:rPr lang="en-US" sz="6000" dirty="0" smtClean="0">
                <a:solidFill>
                  <a:srgbClr val="E20074"/>
                </a:solidFill>
              </a:rPr>
              <a:t>Interpolation</a:t>
            </a:r>
            <a:endParaRPr lang="en-US" sz="6000" dirty="0">
              <a:solidFill>
                <a:srgbClr val="E20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63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9666AC-5915-4A8C-818D-B6264A425300}" type="datetime1">
              <a:rPr lang="en-US" smtClean="0"/>
              <a:pPr>
                <a:defRPr/>
              </a:pPr>
              <a:t>11-Nov-20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– Information /  internal –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083A4D-F0F0-42B2-9A40-D23AA172BB33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18186" y="2420167"/>
            <a:ext cx="8385175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450"/>
              </a:spcAft>
              <a:buClr>
                <a:schemeClr val="tx2"/>
              </a:buClr>
            </a:pPr>
            <a:r>
              <a:rPr lang="en-US" sz="6000" dirty="0" smtClean="0">
                <a:solidFill>
                  <a:srgbClr val="E20074"/>
                </a:solidFill>
              </a:rPr>
              <a:t>Day 1 ends</a:t>
            </a:r>
            <a:endParaRPr lang="en-US" sz="6000" dirty="0">
              <a:solidFill>
                <a:srgbClr val="E20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31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9666AC-5915-4A8C-818D-B6264A425300}" type="datetime1">
              <a:rPr lang="en-US" smtClean="0"/>
              <a:pPr>
                <a:defRPr/>
              </a:pPr>
              <a:t>11-Nov-20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– Information /  internal –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083A4D-F0F0-42B2-9A40-D23AA172BB33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8199" y="2282388"/>
            <a:ext cx="8924109" cy="43242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E20074"/>
                </a:solidFill>
              </a:rPr>
              <a:t>public – available everywhere</a:t>
            </a: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E20074"/>
                </a:solidFill>
              </a:rPr>
              <a:t>private – only inside component/class</a:t>
            </a: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E20074"/>
                </a:solidFill>
              </a:rPr>
              <a:t>protected – available in extended class </a:t>
            </a:r>
            <a:endParaRPr lang="en-US" sz="3200" dirty="0">
              <a:solidFill>
                <a:srgbClr val="E20074"/>
              </a:solidFill>
            </a:endParaRP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E20074"/>
                </a:solidFill>
              </a:rPr>
              <a:t>default is always public </a:t>
            </a: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E20074"/>
                </a:solidFill>
              </a:rPr>
              <a:t>private fields or methods should start with _ .</a:t>
            </a:r>
          </a:p>
          <a:p>
            <a:pPr>
              <a:spcAft>
                <a:spcPts val="450"/>
              </a:spcAft>
              <a:buClr>
                <a:srgbClr val="E20074"/>
              </a:buClr>
            </a:pPr>
            <a:r>
              <a:rPr lang="en-US" sz="3200" dirty="0" smtClean="0">
                <a:solidFill>
                  <a:srgbClr val="E20074"/>
                </a:solidFill>
              </a:rPr>
              <a:t>private _foo </a:t>
            </a:r>
            <a:r>
              <a:rPr lang="en-US" sz="3200" dirty="0" err="1" smtClean="0">
                <a:solidFill>
                  <a:srgbClr val="E20074"/>
                </a:solidFill>
              </a:rPr>
              <a:t>private_foo</a:t>
            </a:r>
            <a:r>
              <a:rPr lang="en-US" sz="3200" dirty="0" smtClean="0">
                <a:solidFill>
                  <a:srgbClr val="E20074"/>
                </a:solidFill>
              </a:rPr>
              <a:t>()</a:t>
            </a: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E20074"/>
                </a:solidFill>
              </a:rPr>
              <a:t>fun fact is that typescript lint, thinks its bad naming convention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68498" y="246901"/>
            <a:ext cx="8385175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450"/>
              </a:spcAft>
              <a:buClr>
                <a:schemeClr val="tx2"/>
              </a:buClr>
            </a:pPr>
            <a:r>
              <a:rPr lang="en-US" sz="6000" dirty="0" smtClean="0">
                <a:solidFill>
                  <a:srgbClr val="E20074"/>
                </a:solidFill>
              </a:rPr>
              <a:t>Access modifiers</a:t>
            </a:r>
            <a:endParaRPr lang="en-US" sz="6000" dirty="0">
              <a:solidFill>
                <a:srgbClr val="E20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8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9666AC-5915-4A8C-818D-B6264A425300}" type="datetime1">
              <a:rPr lang="en-US" smtClean="0"/>
              <a:pPr>
                <a:defRPr/>
              </a:pPr>
              <a:t>11-Nov-20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– Information /  internal –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083A4D-F0F0-42B2-9A40-D23AA172BB33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25284" y="1633220"/>
            <a:ext cx="8924109" cy="42601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E20074"/>
                </a:solidFill>
              </a:rPr>
              <a:t>used when using private/protected values and maybe you do not want to support writing only reading the field</a:t>
            </a:r>
            <a:endParaRPr lang="en-US" sz="3200" dirty="0">
              <a:solidFill>
                <a:srgbClr val="E20074"/>
              </a:solidFill>
            </a:endParaRPr>
          </a:p>
          <a:p>
            <a:pPr lvl="1">
              <a:spcAft>
                <a:spcPts val="450"/>
              </a:spcAft>
              <a:buClr>
                <a:srgbClr val="E20074"/>
              </a:buClr>
            </a:pPr>
            <a:endParaRPr lang="en-US" sz="3200" dirty="0" smtClean="0">
              <a:solidFill>
                <a:srgbClr val="E20074"/>
              </a:solidFill>
            </a:endParaRPr>
          </a:p>
          <a:p>
            <a:pPr lvl="1">
              <a:spcAft>
                <a:spcPts val="450"/>
              </a:spcAft>
              <a:buClr>
                <a:srgbClr val="E20074"/>
              </a:buClr>
            </a:pPr>
            <a:endParaRPr lang="en-US" sz="3200" dirty="0">
              <a:solidFill>
                <a:srgbClr val="E20074"/>
              </a:solidFill>
            </a:endParaRPr>
          </a:p>
          <a:p>
            <a:pPr lvl="1">
              <a:spcAft>
                <a:spcPts val="450"/>
              </a:spcAft>
              <a:buClr>
                <a:srgbClr val="E20074"/>
              </a:buClr>
            </a:pPr>
            <a:endParaRPr lang="en-US" sz="3200" dirty="0" smtClean="0">
              <a:solidFill>
                <a:srgbClr val="E20074"/>
              </a:solidFill>
            </a:endParaRP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endParaRPr lang="en-US" sz="3200" dirty="0" smtClean="0">
              <a:solidFill>
                <a:srgbClr val="E20074"/>
              </a:solidFill>
            </a:endParaRP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endParaRPr lang="en-US" sz="3200" dirty="0" smtClean="0">
              <a:solidFill>
                <a:srgbClr val="E2007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68498" y="246901"/>
            <a:ext cx="8385175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450"/>
              </a:spcAft>
              <a:buClr>
                <a:schemeClr val="tx2"/>
              </a:buClr>
            </a:pPr>
            <a:r>
              <a:rPr lang="en-US" sz="6000" dirty="0" smtClean="0">
                <a:solidFill>
                  <a:srgbClr val="E20074"/>
                </a:solidFill>
              </a:rPr>
              <a:t>get / set </a:t>
            </a:r>
            <a:endParaRPr lang="en-US" sz="6000" dirty="0">
              <a:solidFill>
                <a:srgbClr val="E20074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50377" y="2850441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_age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():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_age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_age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10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9666AC-5915-4A8C-818D-B6264A425300}" type="datetime1">
              <a:rPr lang="en-US" smtClean="0"/>
              <a:pPr>
                <a:defRPr/>
              </a:pPr>
              <a:t>11-Nov-20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– Information /  internal –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083A4D-F0F0-42B2-9A40-D23AA172BB33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25284" y="1633220"/>
            <a:ext cx="8924109" cy="68582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E20074"/>
                </a:solidFill>
              </a:rPr>
              <a:t>one way data binding</a:t>
            </a:r>
          </a:p>
          <a:p>
            <a:pPr marL="727200" lvl="1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E20074"/>
                </a:solidFill>
              </a:rPr>
              <a:t>from .</a:t>
            </a:r>
            <a:r>
              <a:rPr lang="en-US" sz="3200" dirty="0" err="1" smtClean="0">
                <a:solidFill>
                  <a:srgbClr val="E20074"/>
                </a:solidFill>
              </a:rPr>
              <a:t>ts</a:t>
            </a:r>
            <a:r>
              <a:rPr lang="en-US" sz="3200" dirty="0" smtClean="0">
                <a:solidFill>
                  <a:srgbClr val="E20074"/>
                </a:solidFill>
              </a:rPr>
              <a:t> to html – interpolation </a:t>
            </a:r>
            <a:r>
              <a:rPr lang="en-US" sz="3200" i="1" dirty="0" smtClean="0">
                <a:solidFill>
                  <a:srgbClr val="E20074"/>
                </a:solidFill>
              </a:rPr>
              <a:t>{{property}}</a:t>
            </a:r>
          </a:p>
          <a:p>
            <a:pPr marL="727200" lvl="1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E20074"/>
                </a:solidFill>
              </a:rPr>
              <a:t>from html to </a:t>
            </a:r>
            <a:r>
              <a:rPr lang="en-US" sz="3200" dirty="0" err="1" smtClean="0">
                <a:solidFill>
                  <a:srgbClr val="E20074"/>
                </a:solidFill>
              </a:rPr>
              <a:t>ts</a:t>
            </a:r>
            <a:r>
              <a:rPr lang="en-US" sz="3200" dirty="0" smtClean="0">
                <a:solidFill>
                  <a:srgbClr val="E20074"/>
                </a:solidFill>
              </a:rPr>
              <a:t> – using event in html, property changed state</a:t>
            </a: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E20074"/>
                </a:solidFill>
              </a:rPr>
              <a:t>two way data binding</a:t>
            </a:r>
          </a:p>
          <a:p>
            <a:pPr marL="727200" lvl="1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E20074"/>
                </a:solidFill>
              </a:rPr>
              <a:t>using </a:t>
            </a:r>
            <a:r>
              <a:rPr lang="en-US" sz="2800" dirty="0" err="1" smtClean="0">
                <a:solidFill>
                  <a:srgbClr val="E20074"/>
                </a:solidFill>
              </a:rPr>
              <a:t>ngModel</a:t>
            </a:r>
            <a:r>
              <a:rPr lang="en-US" sz="2800" dirty="0" smtClean="0">
                <a:solidFill>
                  <a:srgbClr val="E20074"/>
                </a:solidFill>
              </a:rPr>
              <a:t> – used in forms in html file</a:t>
            </a:r>
          </a:p>
          <a:p>
            <a:pPr marL="1184400" lvl="2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E20074"/>
                </a:solidFill>
              </a:rPr>
              <a:t>you have to import </a:t>
            </a:r>
            <a:r>
              <a:rPr lang="en-US" sz="2800" dirty="0" err="1" smtClean="0">
                <a:solidFill>
                  <a:srgbClr val="E20074"/>
                </a:solidFill>
              </a:rPr>
              <a:t>FormsModule</a:t>
            </a:r>
            <a:r>
              <a:rPr lang="en-US" sz="2800" dirty="0">
                <a:solidFill>
                  <a:srgbClr val="E20074"/>
                </a:solidFill>
              </a:rPr>
              <a:t> </a:t>
            </a:r>
            <a:r>
              <a:rPr lang="en-US" sz="2800" dirty="0" smtClean="0">
                <a:solidFill>
                  <a:srgbClr val="E20074"/>
                </a:solidFill>
              </a:rPr>
              <a:t>in corresponding module where you want to use </a:t>
            </a:r>
            <a:r>
              <a:rPr lang="en-US" sz="2800" dirty="0" err="1" smtClean="0">
                <a:solidFill>
                  <a:srgbClr val="E20074"/>
                </a:solidFill>
              </a:rPr>
              <a:t>ngModel</a:t>
            </a:r>
            <a:r>
              <a:rPr lang="en-US" sz="2800" dirty="0" smtClean="0">
                <a:solidFill>
                  <a:srgbClr val="E20074"/>
                </a:solidFill>
              </a:rPr>
              <a:t> </a:t>
            </a:r>
            <a:endParaRPr lang="en-US" sz="2800" dirty="0">
              <a:solidFill>
                <a:srgbClr val="E20074"/>
              </a:solidFill>
            </a:endParaRPr>
          </a:p>
          <a:p>
            <a:pPr lvl="1">
              <a:spcAft>
                <a:spcPts val="450"/>
              </a:spcAft>
              <a:buClr>
                <a:srgbClr val="E20074"/>
              </a:buClr>
            </a:pPr>
            <a:endParaRPr lang="en-US" sz="3200" dirty="0" smtClean="0">
              <a:solidFill>
                <a:srgbClr val="E20074"/>
              </a:solidFill>
            </a:endParaRPr>
          </a:p>
          <a:p>
            <a:pPr lvl="1">
              <a:spcAft>
                <a:spcPts val="450"/>
              </a:spcAft>
              <a:buClr>
                <a:srgbClr val="E20074"/>
              </a:buClr>
            </a:pPr>
            <a:endParaRPr lang="en-US" sz="3200" dirty="0">
              <a:solidFill>
                <a:srgbClr val="E20074"/>
              </a:solidFill>
            </a:endParaRPr>
          </a:p>
          <a:p>
            <a:pPr lvl="1">
              <a:spcAft>
                <a:spcPts val="450"/>
              </a:spcAft>
              <a:buClr>
                <a:srgbClr val="E20074"/>
              </a:buClr>
            </a:pPr>
            <a:endParaRPr lang="en-US" sz="3200" dirty="0" smtClean="0">
              <a:solidFill>
                <a:srgbClr val="E20074"/>
              </a:solidFill>
            </a:endParaRP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endParaRPr lang="en-US" sz="3200" dirty="0" smtClean="0">
              <a:solidFill>
                <a:srgbClr val="E20074"/>
              </a:solidFill>
            </a:endParaRP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endParaRPr lang="en-US" sz="3200" dirty="0" smtClean="0">
              <a:solidFill>
                <a:srgbClr val="E2007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68498" y="246901"/>
            <a:ext cx="8385175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450"/>
              </a:spcAft>
              <a:buClr>
                <a:schemeClr val="tx2"/>
              </a:buClr>
            </a:pPr>
            <a:r>
              <a:rPr lang="en-US" sz="6000" dirty="0" smtClean="0">
                <a:solidFill>
                  <a:srgbClr val="E20074"/>
                </a:solidFill>
              </a:rPr>
              <a:t>Data binding</a:t>
            </a:r>
            <a:endParaRPr lang="en-US" sz="6000" dirty="0">
              <a:solidFill>
                <a:srgbClr val="E20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90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9666AC-5915-4A8C-818D-B6264A425300}" type="datetime1">
              <a:rPr lang="en-US" smtClean="0"/>
              <a:pPr>
                <a:defRPr/>
              </a:pPr>
              <a:t>11-Nov-20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Angular basic 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083A4D-F0F0-42B2-9A40-D23AA172BB3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00162" y="1822449"/>
            <a:ext cx="9591675" cy="55015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rgbClr val="E20074"/>
                </a:solidFill>
              </a:rPr>
              <a:t>Web-framework</a:t>
            </a: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rgbClr val="E20074"/>
                </a:solidFill>
              </a:rPr>
              <a:t>Single page architecture</a:t>
            </a: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E20074"/>
                </a:solidFill>
              </a:rPr>
              <a:t>Built </a:t>
            </a:r>
            <a:r>
              <a:rPr lang="en-US" sz="3200" dirty="0">
                <a:solidFill>
                  <a:srgbClr val="E20074"/>
                </a:solidFill>
              </a:rPr>
              <a:t>in typescript + HTML</a:t>
            </a: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rgbClr val="E20074"/>
                </a:solidFill>
              </a:rPr>
              <a:t>Rebuild into JS (ES5, ES6)</a:t>
            </a: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rgbClr val="E20074"/>
                </a:solidFill>
              </a:rPr>
              <a:t>Allow to build </a:t>
            </a:r>
            <a:r>
              <a:rPr lang="en-US" sz="3200" dirty="0" smtClean="0">
                <a:solidFill>
                  <a:srgbClr val="E20074"/>
                </a:solidFill>
              </a:rPr>
              <a:t>mobile </a:t>
            </a:r>
            <a:r>
              <a:rPr lang="en-US" sz="3200" dirty="0">
                <a:solidFill>
                  <a:srgbClr val="E20074"/>
                </a:solidFill>
              </a:rPr>
              <a:t>and </a:t>
            </a:r>
            <a:r>
              <a:rPr lang="en-US" sz="3200" dirty="0" smtClean="0">
                <a:solidFill>
                  <a:srgbClr val="E20074"/>
                </a:solidFill>
              </a:rPr>
              <a:t>desktop</a:t>
            </a:r>
            <a:r>
              <a:rPr lang="en-US" sz="3200" dirty="0">
                <a:solidFill>
                  <a:srgbClr val="E20074"/>
                </a:solidFill>
              </a:rPr>
              <a:t> </a:t>
            </a:r>
            <a:r>
              <a:rPr lang="en-US" sz="3200" dirty="0" smtClean="0">
                <a:solidFill>
                  <a:srgbClr val="E20074"/>
                </a:solidFill>
              </a:rPr>
              <a:t>(additional lib)</a:t>
            </a: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E20074"/>
                </a:solidFill>
              </a:rPr>
              <a:t>Current stable version is 10.2 in </a:t>
            </a:r>
            <a:r>
              <a:rPr lang="en-US" sz="3200" dirty="0" err="1" smtClean="0">
                <a:solidFill>
                  <a:srgbClr val="E20074"/>
                </a:solidFill>
              </a:rPr>
              <a:t>cmd</a:t>
            </a:r>
            <a:r>
              <a:rPr lang="en-US" sz="3200" dirty="0" smtClean="0">
                <a:solidFill>
                  <a:srgbClr val="E20074"/>
                </a:solidFill>
              </a:rPr>
              <a:t> ng --version</a:t>
            </a: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E20074"/>
                </a:solidFill>
              </a:rPr>
              <a:t>Ng CLI – big advantage for beginners</a:t>
            </a: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E20074"/>
                </a:solidFill>
              </a:rPr>
              <a:t>https://angular.io/</a:t>
            </a: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endParaRPr lang="en-US" sz="3200" dirty="0">
              <a:solidFill>
                <a:srgbClr val="E20074"/>
              </a:solidFill>
            </a:endParaRP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endParaRPr lang="en-US" sz="3200" dirty="0">
              <a:solidFill>
                <a:srgbClr val="E2007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68498" y="246901"/>
            <a:ext cx="8385175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450"/>
              </a:spcAft>
              <a:buClr>
                <a:schemeClr val="tx2"/>
              </a:buClr>
            </a:pPr>
            <a:r>
              <a:rPr lang="en-US" sz="6000" dirty="0">
                <a:solidFill>
                  <a:srgbClr val="E20074"/>
                </a:solidFill>
              </a:rPr>
              <a:t>What is angular ?</a:t>
            </a:r>
          </a:p>
        </p:txBody>
      </p:sp>
    </p:spTree>
    <p:extLst>
      <p:ext uri="{BB962C8B-B14F-4D97-AF65-F5344CB8AC3E}">
        <p14:creationId xmlns:p14="http://schemas.microsoft.com/office/powerpoint/2010/main" val="292906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9666AC-5915-4A8C-818D-B6264A425300}" type="datetime1">
              <a:rPr lang="en-US" smtClean="0"/>
              <a:pPr>
                <a:defRPr/>
              </a:pPr>
              <a:t>11-Nov-20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– Information /  internal –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083A4D-F0F0-42B2-9A40-D23AA172BB33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25284" y="1633220"/>
            <a:ext cx="8924109" cy="48808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E20074"/>
                </a:solidFill>
              </a:rPr>
              <a:t>click – (click)</a:t>
            </a: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3200" dirty="0" err="1" smtClean="0">
                <a:solidFill>
                  <a:srgbClr val="E20074"/>
                </a:solidFill>
              </a:rPr>
              <a:t>doubleclick</a:t>
            </a:r>
            <a:r>
              <a:rPr lang="en-US" sz="3200" dirty="0" smtClean="0">
                <a:solidFill>
                  <a:srgbClr val="E20074"/>
                </a:solidFill>
              </a:rPr>
              <a:t> (</a:t>
            </a:r>
            <a:r>
              <a:rPr lang="en-US" sz="3200" dirty="0" err="1" smtClean="0">
                <a:solidFill>
                  <a:srgbClr val="E20074"/>
                </a:solidFill>
              </a:rPr>
              <a:t>dblClick</a:t>
            </a:r>
            <a:r>
              <a:rPr lang="en-US" sz="3200" dirty="0" smtClean="0">
                <a:solidFill>
                  <a:srgbClr val="E20074"/>
                </a:solidFill>
              </a:rPr>
              <a:t>)</a:t>
            </a: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E20074"/>
                </a:solidFill>
              </a:rPr>
              <a:t>blur (blur) – on lost focus</a:t>
            </a: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E20074"/>
                </a:solidFill>
              </a:rPr>
              <a:t>focus (focus) when element got focused</a:t>
            </a:r>
            <a:endParaRPr lang="en-US" sz="3200" dirty="0">
              <a:solidFill>
                <a:srgbClr val="E20074"/>
              </a:solidFill>
            </a:endParaRP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endParaRPr lang="en-US" sz="3200" dirty="0" smtClean="0">
              <a:solidFill>
                <a:srgbClr val="E20074"/>
              </a:solidFill>
            </a:endParaRP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E20074"/>
                </a:solidFill>
              </a:rPr>
              <a:t>action events are used when you need to transfer/call some metadata from view to controller</a:t>
            </a:r>
          </a:p>
          <a:p>
            <a:pPr>
              <a:spcAft>
                <a:spcPts val="450"/>
              </a:spcAft>
              <a:buClr>
                <a:srgbClr val="E20074"/>
              </a:buClr>
            </a:pPr>
            <a:endParaRPr lang="en-US" sz="3200" dirty="0" smtClean="0">
              <a:solidFill>
                <a:srgbClr val="E20074"/>
              </a:solidFill>
            </a:endParaRP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endParaRPr lang="en-US" sz="3200" dirty="0" smtClean="0">
              <a:solidFill>
                <a:srgbClr val="E2007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77207" y="203358"/>
            <a:ext cx="8385175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450"/>
              </a:spcAft>
              <a:buClr>
                <a:schemeClr val="tx2"/>
              </a:buClr>
            </a:pPr>
            <a:r>
              <a:rPr lang="en-US" sz="6000" dirty="0" err="1" smtClean="0">
                <a:solidFill>
                  <a:srgbClr val="E20074"/>
                </a:solidFill>
              </a:rPr>
              <a:t>ActionEvents</a:t>
            </a:r>
            <a:endParaRPr lang="en-US" sz="6000" dirty="0">
              <a:solidFill>
                <a:srgbClr val="E20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32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9666AC-5915-4A8C-818D-B6264A425300}" type="datetime1">
              <a:rPr lang="en-US" smtClean="0"/>
              <a:pPr>
                <a:defRPr/>
              </a:pPr>
              <a:t>11-Nov-20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– Information /  internal –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083A4D-F0F0-42B2-9A40-D23AA172BB33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25284" y="1633220"/>
            <a:ext cx="8924109" cy="70403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E20074"/>
                </a:solidFill>
              </a:rPr>
              <a:t>There are 2 types of methods</a:t>
            </a:r>
          </a:p>
          <a:p>
            <a:pPr marL="727200" lvl="1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2400" dirty="0">
                <a:solidFill>
                  <a:srgbClr val="E20074"/>
                </a:solidFill>
              </a:rPr>
              <a:t>with return </a:t>
            </a:r>
            <a:r>
              <a:rPr lang="en-US" sz="2400" dirty="0" smtClean="0">
                <a:solidFill>
                  <a:srgbClr val="E20074"/>
                </a:solidFill>
              </a:rPr>
              <a:t>type-  foo(): any</a:t>
            </a:r>
            <a:endParaRPr lang="en-US" sz="2400" dirty="0">
              <a:solidFill>
                <a:srgbClr val="E20074"/>
              </a:solidFill>
            </a:endParaRPr>
          </a:p>
          <a:p>
            <a:pPr marL="727200" lvl="1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2400" dirty="0">
                <a:solidFill>
                  <a:srgbClr val="E20074"/>
                </a:solidFill>
              </a:rPr>
              <a:t>void methods without </a:t>
            </a:r>
            <a:r>
              <a:rPr lang="en-US" sz="2400" dirty="0" smtClean="0">
                <a:solidFill>
                  <a:srgbClr val="E20074"/>
                </a:solidFill>
              </a:rPr>
              <a:t>returning – foo(): void</a:t>
            </a: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E20074"/>
                </a:solidFill>
              </a:rPr>
              <a:t>It is recommended to use private modifier for all methods by default, but it`s again just practice</a:t>
            </a: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E20074"/>
                </a:solidFill>
              </a:rPr>
              <a:t>Method with returned type can be bind to the html view via {{interpolation}}</a:t>
            </a:r>
          </a:p>
          <a:p>
            <a:pPr marL="727200" lvl="1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E20074"/>
                </a:solidFill>
              </a:rPr>
              <a:t>be sure that this method not contain any long-running operation in the body, you can place console.log() inside that method and interpolate it for understanding </a:t>
            </a:r>
            <a:r>
              <a:rPr lang="en-US" sz="2400" dirty="0" smtClean="0">
                <a:solidFill>
                  <a:srgbClr val="E20074"/>
                </a:solidFill>
                <a:sym typeface="Wingdings" panose="05000000000000000000" pitchFamily="2" charset="2"/>
              </a:rPr>
              <a:t></a:t>
            </a:r>
            <a:endParaRPr lang="en-US" sz="2400" dirty="0" smtClean="0">
              <a:solidFill>
                <a:srgbClr val="E20074"/>
              </a:solidFill>
            </a:endParaRP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endParaRPr lang="en-US" sz="3200" dirty="0" smtClean="0">
              <a:solidFill>
                <a:srgbClr val="E20074"/>
              </a:solidFill>
            </a:endParaRPr>
          </a:p>
          <a:p>
            <a:pPr lvl="1">
              <a:spcAft>
                <a:spcPts val="450"/>
              </a:spcAft>
              <a:buClr>
                <a:srgbClr val="E20074"/>
              </a:buClr>
            </a:pPr>
            <a:endParaRPr lang="en-US" sz="3200" dirty="0" smtClean="0">
              <a:solidFill>
                <a:srgbClr val="E20074"/>
              </a:solidFill>
            </a:endParaRPr>
          </a:p>
          <a:p>
            <a:pPr>
              <a:spcAft>
                <a:spcPts val="450"/>
              </a:spcAft>
              <a:buClr>
                <a:srgbClr val="E20074"/>
              </a:buClr>
            </a:pPr>
            <a:endParaRPr lang="en-US" sz="3200" dirty="0" smtClean="0">
              <a:solidFill>
                <a:srgbClr val="E20074"/>
              </a:solidFill>
            </a:endParaRP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endParaRPr lang="en-US" sz="3200" dirty="0" smtClean="0">
              <a:solidFill>
                <a:srgbClr val="E2007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68498" y="246901"/>
            <a:ext cx="8385175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450"/>
              </a:spcAft>
              <a:buClr>
                <a:schemeClr val="tx2"/>
              </a:buClr>
            </a:pPr>
            <a:r>
              <a:rPr lang="en-US" sz="6000" dirty="0" smtClean="0">
                <a:solidFill>
                  <a:srgbClr val="E20074"/>
                </a:solidFill>
              </a:rPr>
              <a:t>Methods</a:t>
            </a:r>
            <a:endParaRPr lang="en-US" sz="6000" dirty="0">
              <a:solidFill>
                <a:srgbClr val="E20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66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9666AC-5915-4A8C-818D-B6264A425300}" type="datetime1">
              <a:rPr lang="en-US" smtClean="0"/>
              <a:pPr>
                <a:defRPr/>
              </a:pPr>
              <a:t>11-Nov-20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– Information /  internal –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083A4D-F0F0-42B2-9A40-D23AA172BB33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25284" y="1633220"/>
            <a:ext cx="8924109" cy="53732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E20074"/>
                </a:solidFill>
              </a:rPr>
              <a:t>In angular are used to manipulate with DOM</a:t>
            </a: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E20074"/>
                </a:solidFill>
              </a:rPr>
              <a:t>3 main types of directives used in angular </a:t>
            </a:r>
          </a:p>
          <a:p>
            <a:pPr marL="727200" lvl="1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E20074"/>
                </a:solidFill>
              </a:rPr>
              <a:t>component – always have own template (html) defined by selector as html tag with own logic</a:t>
            </a:r>
          </a:p>
          <a:p>
            <a:pPr marL="727200" lvl="1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E20074"/>
                </a:solidFill>
              </a:rPr>
              <a:t>structural directive – change DOM layout</a:t>
            </a:r>
          </a:p>
          <a:p>
            <a:pPr marL="727200" lvl="1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E20074"/>
                </a:solidFill>
              </a:rPr>
              <a:t>attribute directive – change behavior of element in DOM</a:t>
            </a:r>
          </a:p>
          <a:p>
            <a:pPr>
              <a:spcAft>
                <a:spcPts val="450"/>
              </a:spcAft>
              <a:buClr>
                <a:srgbClr val="E20074"/>
              </a:buClr>
            </a:pPr>
            <a:endParaRPr lang="en-US" sz="3200" dirty="0">
              <a:solidFill>
                <a:srgbClr val="E20074"/>
              </a:solidFill>
            </a:endParaRP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endParaRPr lang="en-US" sz="3200" dirty="0" smtClean="0">
              <a:solidFill>
                <a:srgbClr val="E20074"/>
              </a:solidFill>
            </a:endParaRP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endParaRPr lang="en-US" sz="3200" dirty="0" smtClean="0">
              <a:solidFill>
                <a:srgbClr val="E2007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77207" y="203358"/>
            <a:ext cx="8385175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450"/>
              </a:spcAft>
              <a:buClr>
                <a:schemeClr val="tx2"/>
              </a:buClr>
            </a:pPr>
            <a:r>
              <a:rPr lang="en-US" sz="6000" dirty="0" smtClean="0">
                <a:solidFill>
                  <a:srgbClr val="E20074"/>
                </a:solidFill>
              </a:rPr>
              <a:t>Directives</a:t>
            </a:r>
            <a:endParaRPr lang="en-US" sz="6000" dirty="0">
              <a:solidFill>
                <a:srgbClr val="E20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50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9666AC-5915-4A8C-818D-B6264A425300}" type="datetime1">
              <a:rPr lang="en-US" smtClean="0"/>
              <a:pPr>
                <a:defRPr/>
              </a:pPr>
              <a:t>11-Nov-20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– Information /  internal –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083A4D-F0F0-42B2-9A40-D23AA172BB33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25284" y="1633220"/>
            <a:ext cx="8924109" cy="59298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E20074"/>
                </a:solidFill>
              </a:rPr>
              <a:t>When applying this type of directive it means that you add or remove something from the DOM</a:t>
            </a: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E20074"/>
                </a:solidFill>
              </a:rPr>
              <a:t>to recognize that you are using built-in structural directive you will see * sign before name of directive</a:t>
            </a: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E20074"/>
                </a:solidFill>
              </a:rPr>
              <a:t>there are 3 built-in structural directives :</a:t>
            </a:r>
          </a:p>
          <a:p>
            <a:pPr marL="727200" lvl="1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E20074"/>
                </a:solidFill>
              </a:rPr>
              <a:t>*</a:t>
            </a:r>
            <a:r>
              <a:rPr lang="en-US" sz="3200" dirty="0" err="1" smtClean="0">
                <a:solidFill>
                  <a:srgbClr val="E20074"/>
                </a:solidFill>
              </a:rPr>
              <a:t>ngIf</a:t>
            </a:r>
            <a:endParaRPr lang="en-US" sz="3200" dirty="0" smtClean="0">
              <a:solidFill>
                <a:srgbClr val="E20074"/>
              </a:solidFill>
            </a:endParaRPr>
          </a:p>
          <a:p>
            <a:pPr marL="727200" lvl="1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E20074"/>
                </a:solidFill>
              </a:rPr>
              <a:t>*</a:t>
            </a:r>
            <a:r>
              <a:rPr lang="en-US" sz="3200" dirty="0" err="1" smtClean="0">
                <a:solidFill>
                  <a:srgbClr val="E20074"/>
                </a:solidFill>
              </a:rPr>
              <a:t>ngFor</a:t>
            </a:r>
            <a:endParaRPr lang="en-US" sz="3200" dirty="0" smtClean="0">
              <a:solidFill>
                <a:srgbClr val="E20074"/>
              </a:solidFill>
            </a:endParaRPr>
          </a:p>
          <a:p>
            <a:pPr marL="727200" lvl="1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E20074"/>
                </a:solidFill>
              </a:rPr>
              <a:t>*</a:t>
            </a:r>
            <a:r>
              <a:rPr lang="en-US" sz="3200" dirty="0" err="1" smtClean="0">
                <a:solidFill>
                  <a:srgbClr val="E20074"/>
                </a:solidFill>
              </a:rPr>
              <a:t>ngSwitchCase</a:t>
            </a:r>
            <a:endParaRPr lang="en-US" sz="3200" dirty="0" smtClean="0">
              <a:solidFill>
                <a:srgbClr val="E20074"/>
              </a:solidFill>
            </a:endParaRP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endParaRPr lang="en-US" sz="3200" dirty="0">
              <a:solidFill>
                <a:srgbClr val="E20074"/>
              </a:solidFill>
            </a:endParaRP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endParaRPr lang="en-US" sz="3200" dirty="0" smtClean="0">
              <a:solidFill>
                <a:srgbClr val="E20074"/>
              </a:solidFill>
            </a:endParaRP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endParaRPr lang="en-US" sz="3200" dirty="0" smtClean="0">
              <a:solidFill>
                <a:srgbClr val="E2007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77207" y="203358"/>
            <a:ext cx="8385175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450"/>
              </a:spcAft>
              <a:buClr>
                <a:schemeClr val="tx2"/>
              </a:buClr>
            </a:pPr>
            <a:r>
              <a:rPr lang="en-US" sz="6000" dirty="0" smtClean="0">
                <a:solidFill>
                  <a:srgbClr val="E20074"/>
                </a:solidFill>
              </a:rPr>
              <a:t>Directives - structural</a:t>
            </a:r>
            <a:endParaRPr lang="en-US" sz="6000" dirty="0">
              <a:solidFill>
                <a:srgbClr val="E20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91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9666AC-5915-4A8C-818D-B6264A425300}" type="datetime1">
              <a:rPr lang="en-US" smtClean="0"/>
              <a:pPr>
                <a:defRPr/>
              </a:pPr>
              <a:t>11-Nov-20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– Information /  internal –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083A4D-F0F0-42B2-9A40-D23AA172BB33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25284" y="1641929"/>
            <a:ext cx="8924109" cy="4752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E20074"/>
                </a:solidFill>
              </a:rPr>
              <a:t>change behavior over the html element with the condition</a:t>
            </a: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E20074"/>
                </a:solidFill>
              </a:rPr>
              <a:t>built in attribute directives should be </a:t>
            </a:r>
            <a:r>
              <a:rPr lang="en-US" sz="3200" dirty="0" err="1" smtClean="0">
                <a:solidFill>
                  <a:srgbClr val="E20074"/>
                </a:solidFill>
              </a:rPr>
              <a:t>ngClass</a:t>
            </a:r>
            <a:r>
              <a:rPr lang="en-US" sz="3200" dirty="0" smtClean="0">
                <a:solidFill>
                  <a:srgbClr val="E20074"/>
                </a:solidFill>
              </a:rPr>
              <a:t> or </a:t>
            </a:r>
            <a:r>
              <a:rPr lang="en-US" sz="3200" dirty="0" err="1" smtClean="0">
                <a:solidFill>
                  <a:srgbClr val="E20074"/>
                </a:solidFill>
              </a:rPr>
              <a:t>ngStyle</a:t>
            </a:r>
            <a:endParaRPr lang="en-US" sz="3200" dirty="0" smtClean="0">
              <a:solidFill>
                <a:srgbClr val="E20074"/>
              </a:solidFill>
            </a:endParaRP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E20074"/>
                </a:solidFill>
              </a:rPr>
              <a:t>One the most used attribute directive is [hidden]</a:t>
            </a: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E20074"/>
                </a:solidFill>
              </a:rPr>
              <a:t>You are able to create your own custom directive which will change something over the DOM </a:t>
            </a:r>
            <a:endParaRPr lang="en-US" sz="3200" dirty="0">
              <a:solidFill>
                <a:srgbClr val="E20074"/>
              </a:solidFill>
            </a:endParaRP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endParaRPr lang="en-US" sz="3200" dirty="0" smtClean="0">
              <a:solidFill>
                <a:srgbClr val="E20074"/>
              </a:solidFill>
            </a:endParaRP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endParaRPr lang="en-US" sz="3200" dirty="0" smtClean="0">
              <a:solidFill>
                <a:srgbClr val="E2007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77207" y="203358"/>
            <a:ext cx="8385175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450"/>
              </a:spcAft>
              <a:buClr>
                <a:schemeClr val="tx2"/>
              </a:buClr>
            </a:pPr>
            <a:r>
              <a:rPr lang="en-US" sz="6000" dirty="0" smtClean="0">
                <a:solidFill>
                  <a:srgbClr val="E20074"/>
                </a:solidFill>
              </a:rPr>
              <a:t>Directives - attribute</a:t>
            </a:r>
            <a:endParaRPr lang="en-US" sz="6000" dirty="0">
              <a:solidFill>
                <a:srgbClr val="E20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8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9666AC-5915-4A8C-818D-B6264A425300}" type="datetime1">
              <a:rPr lang="en-US" smtClean="0"/>
              <a:pPr>
                <a:defRPr/>
              </a:pPr>
              <a:t>11-Nov-20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– Information /  internal –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083A4D-F0F0-42B2-9A40-D23AA172BB33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25284" y="1641929"/>
            <a:ext cx="8924109" cy="61811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E20074"/>
                </a:solidFill>
              </a:rPr>
              <a:t>You can create both structural or attribute custom directive</a:t>
            </a: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E20074"/>
                </a:solidFill>
              </a:rPr>
              <a:t>directive should be generated via ng-cli</a:t>
            </a: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E20074"/>
                </a:solidFill>
              </a:rPr>
              <a:t>Directive is marked with decorator @Directive</a:t>
            </a: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endParaRPr lang="en-US" sz="3200" dirty="0" smtClean="0">
              <a:solidFill>
                <a:srgbClr val="E20074"/>
              </a:solidFill>
            </a:endParaRP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endParaRPr lang="en-US" sz="3200" dirty="0">
              <a:solidFill>
                <a:srgbClr val="E20074"/>
              </a:solidFill>
            </a:endParaRP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E20074"/>
                </a:solidFill>
              </a:rPr>
              <a:t>we can try custom directive by the tutorial in angular official</a:t>
            </a: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2400" dirty="0">
                <a:solidFill>
                  <a:srgbClr val="E20074"/>
                </a:solidFill>
                <a:hlinkClick r:id="rId2"/>
              </a:rPr>
              <a:t>https://</a:t>
            </a:r>
            <a:r>
              <a:rPr lang="en-US" sz="2400" dirty="0" smtClean="0">
                <a:solidFill>
                  <a:srgbClr val="E20074"/>
                </a:solidFill>
                <a:hlinkClick r:id="rId2"/>
              </a:rPr>
              <a:t>angular.io/guide/attribute-directives</a:t>
            </a:r>
            <a:endParaRPr lang="en-US" sz="2400" dirty="0" smtClean="0">
              <a:solidFill>
                <a:srgbClr val="E20074"/>
              </a:solidFill>
            </a:endParaRP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2400" dirty="0">
                <a:solidFill>
                  <a:srgbClr val="E20074"/>
                </a:solidFill>
                <a:hlinkClick r:id="rId3"/>
              </a:rPr>
              <a:t>https://</a:t>
            </a:r>
            <a:r>
              <a:rPr lang="en-US" sz="2400" dirty="0" smtClean="0">
                <a:solidFill>
                  <a:srgbClr val="E20074"/>
                </a:solidFill>
                <a:hlinkClick r:id="rId3"/>
              </a:rPr>
              <a:t>angular.io/guide/structural-directives</a:t>
            </a:r>
            <a:endParaRPr lang="en-US" sz="2400" dirty="0" smtClean="0">
              <a:solidFill>
                <a:srgbClr val="E20074"/>
              </a:solidFill>
            </a:endParaRP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endParaRPr lang="en-US" sz="3200" dirty="0">
              <a:solidFill>
                <a:srgbClr val="E20074"/>
              </a:solidFill>
            </a:endParaRP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endParaRPr lang="en-US" sz="3200" dirty="0" smtClean="0">
              <a:solidFill>
                <a:srgbClr val="E20074"/>
              </a:solidFill>
            </a:endParaRP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endParaRPr lang="en-US" sz="3200" dirty="0" smtClean="0">
              <a:solidFill>
                <a:srgbClr val="E2007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77207" y="203358"/>
            <a:ext cx="8385175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450"/>
              </a:spcAft>
              <a:buClr>
                <a:schemeClr val="tx2"/>
              </a:buClr>
            </a:pPr>
            <a:r>
              <a:rPr lang="en-US" sz="6000" dirty="0" smtClean="0">
                <a:solidFill>
                  <a:srgbClr val="E20074"/>
                </a:solidFill>
              </a:rPr>
              <a:t>Custom directive</a:t>
            </a:r>
            <a:endParaRPr lang="en-US" sz="6000" dirty="0">
              <a:solidFill>
                <a:srgbClr val="E20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74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9666AC-5915-4A8C-818D-B6264A425300}" type="datetime1">
              <a:rPr lang="en-US" smtClean="0"/>
              <a:pPr>
                <a:defRPr/>
              </a:pPr>
              <a:t>11-Nov-20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– Information /  internal –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083A4D-F0F0-42B2-9A40-D23AA172BB33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25284" y="1641929"/>
            <a:ext cx="8924109" cy="4752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E20074"/>
                </a:solidFill>
              </a:rPr>
              <a:t>used to provide some formatting action over the template literal</a:t>
            </a: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E20074"/>
                </a:solidFill>
              </a:rPr>
              <a:t>pipe can be used only over the data from component inside curly </a:t>
            </a:r>
            <a:r>
              <a:rPr lang="en-US" sz="3200" dirty="0" err="1" smtClean="0">
                <a:solidFill>
                  <a:srgbClr val="E20074"/>
                </a:solidFill>
              </a:rPr>
              <a:t>bracets</a:t>
            </a:r>
            <a:r>
              <a:rPr lang="en-US" sz="3200" dirty="0" smtClean="0">
                <a:solidFill>
                  <a:srgbClr val="E20074"/>
                </a:solidFill>
              </a:rPr>
              <a:t> {{}}</a:t>
            </a: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E20074"/>
                </a:solidFill>
              </a:rPr>
              <a:t>there are several built-in pipes like Date, uppercase etc.</a:t>
            </a: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E20074"/>
                </a:solidFill>
              </a:rPr>
              <a:t>it is possible to create own pipe over the property</a:t>
            </a:r>
            <a:endParaRPr lang="en-US" sz="3200" dirty="0">
              <a:solidFill>
                <a:srgbClr val="E20074"/>
              </a:solidFill>
            </a:endParaRP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endParaRPr lang="en-US" sz="3200" dirty="0" smtClean="0">
              <a:solidFill>
                <a:srgbClr val="E20074"/>
              </a:solidFill>
            </a:endParaRP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endParaRPr lang="en-US" sz="3200" dirty="0" smtClean="0">
              <a:solidFill>
                <a:srgbClr val="E2007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13744" y="190832"/>
            <a:ext cx="8385175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450"/>
              </a:spcAft>
              <a:buClr>
                <a:schemeClr val="tx2"/>
              </a:buClr>
            </a:pPr>
            <a:r>
              <a:rPr lang="en-US" sz="6000" dirty="0" smtClean="0">
                <a:solidFill>
                  <a:srgbClr val="E20074"/>
                </a:solidFill>
              </a:rPr>
              <a:t>Pipes</a:t>
            </a:r>
            <a:endParaRPr lang="en-US" sz="6000" dirty="0">
              <a:solidFill>
                <a:srgbClr val="E20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22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9666AC-5915-4A8C-818D-B6264A425300}" type="datetime1">
              <a:rPr lang="en-US" smtClean="0"/>
              <a:pPr>
                <a:defRPr/>
              </a:pPr>
              <a:t>11-Nov-20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– Information /  internal –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083A4D-F0F0-42B2-9A40-D23AA172BB33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25284" y="1641929"/>
            <a:ext cx="8924109" cy="48167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E20074"/>
                </a:solidFill>
              </a:rPr>
              <a:t>There are several events which are called during the life of each component. I think the main which you should use at the beginning are : </a:t>
            </a:r>
          </a:p>
          <a:p>
            <a:pPr marL="727200" lvl="1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3200" dirty="0" err="1" smtClean="0">
                <a:solidFill>
                  <a:srgbClr val="E20074"/>
                </a:solidFill>
              </a:rPr>
              <a:t>ngOnInit</a:t>
            </a:r>
            <a:endParaRPr lang="en-US" sz="3200" dirty="0" smtClean="0">
              <a:solidFill>
                <a:srgbClr val="E20074"/>
              </a:solidFill>
            </a:endParaRPr>
          </a:p>
          <a:p>
            <a:pPr marL="727200" lvl="1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3200" dirty="0" err="1" smtClean="0">
                <a:solidFill>
                  <a:srgbClr val="E20074"/>
                </a:solidFill>
              </a:rPr>
              <a:t>ngAfterViewInit</a:t>
            </a:r>
            <a:endParaRPr lang="en-US" sz="3200" dirty="0" smtClean="0">
              <a:solidFill>
                <a:srgbClr val="E20074"/>
              </a:solidFill>
            </a:endParaRPr>
          </a:p>
          <a:p>
            <a:pPr marL="727200" lvl="1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3200" dirty="0" err="1" smtClean="0">
                <a:solidFill>
                  <a:srgbClr val="E20074"/>
                </a:solidFill>
              </a:rPr>
              <a:t>ngOnChange</a:t>
            </a:r>
            <a:endParaRPr lang="en-US" sz="3200" dirty="0">
              <a:solidFill>
                <a:srgbClr val="E20074"/>
              </a:solidFill>
            </a:endParaRPr>
          </a:p>
          <a:p>
            <a:pPr marL="727200" lvl="1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3200" dirty="0" err="1" smtClean="0">
                <a:solidFill>
                  <a:srgbClr val="E20074"/>
                </a:solidFill>
              </a:rPr>
              <a:t>ngOnDestroy</a:t>
            </a:r>
            <a:endParaRPr lang="en-US" sz="3200" dirty="0">
              <a:solidFill>
                <a:srgbClr val="E20074"/>
              </a:solidFill>
            </a:endParaRP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endParaRPr lang="en-US" sz="3200" dirty="0" smtClean="0">
              <a:solidFill>
                <a:srgbClr val="E20074"/>
              </a:solidFill>
            </a:endParaRP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endParaRPr lang="en-US" sz="3200" dirty="0" smtClean="0">
              <a:solidFill>
                <a:srgbClr val="E2007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77207" y="203358"/>
            <a:ext cx="8385175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450"/>
              </a:spcAft>
              <a:buClr>
                <a:schemeClr val="tx2"/>
              </a:buClr>
            </a:pPr>
            <a:r>
              <a:rPr lang="en-US" sz="6000" dirty="0" smtClean="0">
                <a:solidFill>
                  <a:srgbClr val="E20074"/>
                </a:solidFill>
              </a:rPr>
              <a:t>Lifecycle hooks</a:t>
            </a:r>
            <a:endParaRPr lang="en-US" sz="6000" dirty="0">
              <a:solidFill>
                <a:srgbClr val="E20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17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9666AC-5915-4A8C-818D-B6264A425300}" type="datetime1">
              <a:rPr lang="en-US" smtClean="0"/>
              <a:pPr>
                <a:defRPr/>
              </a:pPr>
              <a:t>11-Nov-20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– Information /  internal –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083A4D-F0F0-42B2-9A40-D23AA172BB33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8200" y="2794323"/>
            <a:ext cx="8924109" cy="48167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E20074"/>
                </a:solidFill>
              </a:rPr>
              <a:t>There are different types of communication or passing data between components related to position of component</a:t>
            </a:r>
          </a:p>
          <a:p>
            <a:pPr marL="727200" lvl="1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E20074"/>
                </a:solidFill>
              </a:rPr>
              <a:t>Parent to child</a:t>
            </a:r>
          </a:p>
          <a:p>
            <a:pPr marL="727200" lvl="1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E20074"/>
                </a:solidFill>
              </a:rPr>
              <a:t>child to parent</a:t>
            </a:r>
          </a:p>
          <a:p>
            <a:pPr marL="727200" lvl="1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E20074"/>
                </a:solidFill>
              </a:rPr>
              <a:t>siblings </a:t>
            </a: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endParaRPr lang="en-US" sz="3200" dirty="0">
              <a:solidFill>
                <a:srgbClr val="E20074"/>
              </a:solidFill>
            </a:endParaRP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endParaRPr lang="en-US" sz="3200" dirty="0" smtClean="0">
              <a:solidFill>
                <a:srgbClr val="E20074"/>
              </a:solidFill>
            </a:endParaRP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endParaRPr lang="en-US" sz="3200" dirty="0" smtClean="0">
              <a:solidFill>
                <a:srgbClr val="E2007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01783" y="203358"/>
            <a:ext cx="9160599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450"/>
              </a:spcAft>
              <a:buClr>
                <a:schemeClr val="tx2"/>
              </a:buClr>
            </a:pPr>
            <a:r>
              <a:rPr lang="en-US" sz="6000" dirty="0" smtClean="0">
                <a:solidFill>
                  <a:srgbClr val="E20074"/>
                </a:solidFill>
              </a:rPr>
              <a:t>Communication between components</a:t>
            </a:r>
            <a:endParaRPr lang="en-US" sz="6000" dirty="0">
              <a:solidFill>
                <a:srgbClr val="E20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52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9666AC-5915-4A8C-818D-B6264A425300}" type="datetime1">
              <a:rPr lang="en-US" smtClean="0"/>
              <a:pPr>
                <a:defRPr/>
              </a:pPr>
              <a:t>11-Nov-20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– Information /  internal –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083A4D-F0F0-42B2-9A40-D23AA172BB33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8200" y="2794323"/>
            <a:ext cx="8924109" cy="16055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endParaRPr lang="en-US" sz="3200" dirty="0">
              <a:solidFill>
                <a:srgbClr val="E20074"/>
              </a:solidFill>
            </a:endParaRP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endParaRPr lang="en-US" sz="3200" dirty="0" smtClean="0">
              <a:solidFill>
                <a:srgbClr val="E20074"/>
              </a:solidFill>
            </a:endParaRP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endParaRPr lang="en-US" sz="3200" dirty="0" smtClean="0">
              <a:solidFill>
                <a:srgbClr val="E2007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01783" y="203358"/>
            <a:ext cx="9160599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450"/>
              </a:spcAft>
              <a:buClr>
                <a:schemeClr val="tx2"/>
              </a:buClr>
            </a:pPr>
            <a:r>
              <a:rPr lang="en-US" sz="6000" dirty="0" smtClean="0">
                <a:solidFill>
                  <a:srgbClr val="E20074"/>
                </a:solidFill>
              </a:rPr>
              <a:t>Communication between components</a:t>
            </a:r>
            <a:endParaRPr lang="en-US" sz="6000" dirty="0">
              <a:solidFill>
                <a:srgbClr val="E20074"/>
              </a:solidFill>
            </a:endParaRPr>
          </a:p>
        </p:txBody>
      </p:sp>
      <p:pic>
        <p:nvPicPr>
          <p:cNvPr id="1026" name="Picture 2" descr="Sharing Data between Angular Components - Four Metho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413" y="2434859"/>
            <a:ext cx="5694167" cy="332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49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9666AC-5915-4A8C-818D-B6264A425300}" type="datetime1">
              <a:rPr lang="en-US" smtClean="0"/>
              <a:pPr>
                <a:defRPr/>
              </a:pPr>
              <a:t>11-Nov-20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– Information /  internal –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083A4D-F0F0-42B2-9A40-D23AA172BB3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968498" y="246901"/>
            <a:ext cx="8385175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450"/>
              </a:spcAft>
              <a:buClr>
                <a:schemeClr val="tx2"/>
              </a:buClr>
            </a:pPr>
            <a:r>
              <a:rPr lang="en-US" sz="6000" dirty="0" smtClean="0">
                <a:solidFill>
                  <a:srgbClr val="E20074"/>
                </a:solidFill>
              </a:rPr>
              <a:t>SPA vs. Traditional</a:t>
            </a:r>
            <a:endParaRPr lang="en-US" sz="6000" dirty="0">
              <a:solidFill>
                <a:srgbClr val="E20074"/>
              </a:solidFill>
            </a:endParaRPr>
          </a:p>
        </p:txBody>
      </p:sp>
      <p:pic>
        <p:nvPicPr>
          <p:cNvPr id="1028" name="Picture 4" descr="https://dzone.com/storage/temp/13596577-traditional-and-spa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7" t="12621" r="3268" b="20704"/>
          <a:stretch/>
        </p:blipFill>
        <p:spPr bwMode="auto">
          <a:xfrm>
            <a:off x="381000" y="2295524"/>
            <a:ext cx="11228271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8625" y="5543549"/>
            <a:ext cx="63055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https://dzone.com/articles/the-comparison-of-single-page-and-multi-page-appli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370207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9666AC-5915-4A8C-818D-B6264A425300}" type="datetime1">
              <a:rPr lang="en-US" smtClean="0"/>
              <a:pPr>
                <a:defRPr/>
              </a:pPr>
              <a:t>11-Nov-20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– Information /  internal –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083A4D-F0F0-42B2-9A40-D23AA172BB33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8200" y="1748400"/>
            <a:ext cx="8924109" cy="37676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E20074"/>
                </a:solidFill>
              </a:rPr>
              <a:t>It is possible to pass data to child or call method in child component which are public</a:t>
            </a:r>
          </a:p>
          <a:p>
            <a:pPr marL="727200" lvl="1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E20074"/>
                </a:solidFill>
              </a:rPr>
              <a:t>@Input</a:t>
            </a:r>
          </a:p>
          <a:p>
            <a:pPr marL="727200" lvl="1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E20074"/>
                </a:solidFill>
              </a:rPr>
              <a:t>@</a:t>
            </a:r>
            <a:r>
              <a:rPr lang="en-US" sz="3200" dirty="0" err="1" smtClean="0">
                <a:solidFill>
                  <a:srgbClr val="E20074"/>
                </a:solidFill>
              </a:rPr>
              <a:t>ViewChild</a:t>
            </a:r>
            <a:r>
              <a:rPr lang="en-US" sz="3200" dirty="0" smtClean="0">
                <a:solidFill>
                  <a:srgbClr val="E20074"/>
                </a:solidFill>
              </a:rPr>
              <a:t> (child reference)</a:t>
            </a:r>
          </a:p>
          <a:p>
            <a:pPr marL="727200" lvl="1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E20074"/>
                </a:solidFill>
              </a:rPr>
              <a:t>@</a:t>
            </a:r>
            <a:r>
              <a:rPr lang="en-US" sz="3200" dirty="0" err="1" smtClean="0">
                <a:solidFill>
                  <a:srgbClr val="E20074"/>
                </a:solidFill>
              </a:rPr>
              <a:t>ViewChildren</a:t>
            </a:r>
            <a:r>
              <a:rPr lang="en-US" sz="3200" dirty="0" smtClean="0">
                <a:solidFill>
                  <a:srgbClr val="E20074"/>
                </a:solidFill>
              </a:rPr>
              <a:t>(</a:t>
            </a:r>
            <a:r>
              <a:rPr lang="en-US" sz="3200" dirty="0" err="1" smtClean="0">
                <a:solidFill>
                  <a:srgbClr val="E20074"/>
                </a:solidFill>
              </a:rPr>
              <a:t>QueryList</a:t>
            </a:r>
            <a:r>
              <a:rPr lang="en-US" sz="3200" dirty="0" smtClean="0">
                <a:solidFill>
                  <a:srgbClr val="E20074"/>
                </a:solidFill>
              </a:rPr>
              <a:t> of child references)</a:t>
            </a:r>
            <a:endParaRPr lang="en-US" sz="3200" dirty="0">
              <a:solidFill>
                <a:srgbClr val="E20074"/>
              </a:solidFill>
            </a:endParaRP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endParaRPr lang="en-US" sz="3200" dirty="0" smtClean="0">
              <a:solidFill>
                <a:srgbClr val="E20074"/>
              </a:solidFill>
            </a:endParaRP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endParaRPr lang="en-US" sz="3200" dirty="0" smtClean="0">
              <a:solidFill>
                <a:srgbClr val="E2007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01783" y="203358"/>
            <a:ext cx="9160599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450"/>
              </a:spcAft>
              <a:buClr>
                <a:schemeClr val="tx2"/>
              </a:buClr>
            </a:pPr>
            <a:r>
              <a:rPr lang="en-US" sz="6000" dirty="0" smtClean="0">
                <a:solidFill>
                  <a:srgbClr val="E20074"/>
                </a:solidFill>
              </a:rPr>
              <a:t>Parent =&gt; child</a:t>
            </a:r>
            <a:endParaRPr lang="en-US" sz="6000" dirty="0">
              <a:solidFill>
                <a:srgbClr val="E20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32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9666AC-5915-4A8C-818D-B6264A425300}" type="datetime1">
              <a:rPr lang="en-US" smtClean="0"/>
              <a:pPr>
                <a:defRPr/>
              </a:pPr>
              <a:t>11-Nov-20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– Information /  internal –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083A4D-F0F0-42B2-9A40-D23AA172BB33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8200" y="1748400"/>
            <a:ext cx="8924109" cy="2590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E20074"/>
                </a:solidFill>
              </a:rPr>
              <a:t>It allow us only pass value from child to parent using Output</a:t>
            </a: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E20074"/>
                </a:solidFill>
              </a:rPr>
              <a:t>Output is type of </a:t>
            </a:r>
            <a:r>
              <a:rPr lang="en-US" sz="3200" dirty="0" err="1" smtClean="0">
                <a:solidFill>
                  <a:srgbClr val="E20074"/>
                </a:solidFill>
              </a:rPr>
              <a:t>EventEmmiter</a:t>
            </a:r>
            <a:r>
              <a:rPr lang="en-US" sz="3200" dirty="0" smtClean="0">
                <a:solidFill>
                  <a:srgbClr val="E20074"/>
                </a:solidFill>
              </a:rPr>
              <a:t> and in child you decide when you want to emit changes to parent</a:t>
            </a: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endParaRPr lang="en-US" sz="3200" dirty="0" smtClean="0">
              <a:solidFill>
                <a:srgbClr val="E2007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01783" y="203358"/>
            <a:ext cx="9160599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450"/>
              </a:spcAft>
              <a:buClr>
                <a:schemeClr val="tx2"/>
              </a:buClr>
            </a:pPr>
            <a:r>
              <a:rPr lang="en-US" sz="6000" dirty="0" smtClean="0">
                <a:solidFill>
                  <a:srgbClr val="E20074"/>
                </a:solidFill>
              </a:rPr>
              <a:t>Child =&gt; parent</a:t>
            </a:r>
            <a:endParaRPr lang="en-US" sz="6000" dirty="0">
              <a:solidFill>
                <a:srgbClr val="E20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73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9666AC-5915-4A8C-818D-B6264A425300}" type="datetime1">
              <a:rPr lang="en-US" smtClean="0"/>
              <a:pPr>
                <a:defRPr/>
              </a:pPr>
              <a:t>11-Nov-20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– Information /  internal –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083A4D-F0F0-42B2-9A40-D23AA172BB33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8200" y="1748400"/>
            <a:ext cx="8924109" cy="31470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E20074"/>
                </a:solidFill>
              </a:rPr>
              <a:t>provided by service and Subject object</a:t>
            </a: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E20074"/>
                </a:solidFill>
              </a:rPr>
              <a:t>Subject is part of </a:t>
            </a:r>
            <a:r>
              <a:rPr lang="en-US" sz="3200" dirty="0" err="1" smtClean="0">
                <a:solidFill>
                  <a:srgbClr val="E20074"/>
                </a:solidFill>
              </a:rPr>
              <a:t>rxjs</a:t>
            </a:r>
            <a:r>
              <a:rPr lang="en-US" sz="3200" dirty="0" smtClean="0">
                <a:solidFill>
                  <a:srgbClr val="E20074"/>
                </a:solidFill>
              </a:rPr>
              <a:t> library</a:t>
            </a:r>
          </a:p>
          <a:p>
            <a:pPr marL="727200" lvl="1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E20074"/>
                </a:solidFill>
              </a:rPr>
              <a:t>Subject – on </a:t>
            </a:r>
            <a:r>
              <a:rPr lang="en-US" sz="3200" dirty="0" err="1" smtClean="0">
                <a:solidFill>
                  <a:srgbClr val="E20074"/>
                </a:solidFill>
              </a:rPr>
              <a:t>init</a:t>
            </a:r>
            <a:r>
              <a:rPr lang="en-US" sz="3200" dirty="0" smtClean="0">
                <a:solidFill>
                  <a:srgbClr val="E20074"/>
                </a:solidFill>
              </a:rPr>
              <a:t> always null, and subscribe not work</a:t>
            </a:r>
          </a:p>
          <a:p>
            <a:pPr marL="727200" lvl="1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3200" dirty="0" err="1" smtClean="0">
                <a:solidFill>
                  <a:srgbClr val="E20074"/>
                </a:solidFill>
              </a:rPr>
              <a:t>BehaviorSubject</a:t>
            </a:r>
            <a:r>
              <a:rPr lang="en-US" sz="3200" dirty="0" smtClean="0">
                <a:solidFill>
                  <a:srgbClr val="E20074"/>
                </a:solidFill>
              </a:rPr>
              <a:t> – on </a:t>
            </a:r>
            <a:r>
              <a:rPr lang="en-US" sz="3200" dirty="0" err="1" smtClean="0">
                <a:solidFill>
                  <a:srgbClr val="E20074"/>
                </a:solidFill>
              </a:rPr>
              <a:t>init</a:t>
            </a:r>
            <a:r>
              <a:rPr lang="en-US" sz="3200" dirty="0" smtClean="0">
                <a:solidFill>
                  <a:srgbClr val="E20074"/>
                </a:solidFill>
              </a:rPr>
              <a:t> has previous value, or initial default value which is defined in service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01783" y="203358"/>
            <a:ext cx="9160599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450"/>
              </a:spcAft>
              <a:buClr>
                <a:schemeClr val="tx2"/>
              </a:buClr>
            </a:pPr>
            <a:r>
              <a:rPr lang="en-US" sz="6000" dirty="0" smtClean="0">
                <a:solidFill>
                  <a:srgbClr val="E20074"/>
                </a:solidFill>
              </a:rPr>
              <a:t>Component to component</a:t>
            </a:r>
            <a:endParaRPr lang="en-US" sz="6000" dirty="0">
              <a:solidFill>
                <a:srgbClr val="E20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03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9666AC-5915-4A8C-818D-B6264A425300}" type="datetime1">
              <a:rPr lang="en-US" smtClean="0"/>
              <a:pPr>
                <a:defRPr/>
              </a:pPr>
              <a:t>11-Nov-20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– Information /  internal –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083A4D-F0F0-42B2-9A40-D23AA172BB33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8200" y="1748400"/>
            <a:ext cx="8924109" cy="31470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E20074"/>
                </a:solidFill>
              </a:rPr>
              <a:t>is hidden part of structural directives with *</a:t>
            </a: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E20074"/>
                </a:solidFill>
              </a:rPr>
              <a:t>without usage of [</a:t>
            </a:r>
            <a:r>
              <a:rPr lang="en-US" sz="3200" dirty="0" err="1" smtClean="0">
                <a:solidFill>
                  <a:srgbClr val="E20074"/>
                </a:solidFill>
              </a:rPr>
              <a:t>ngIf</a:t>
            </a:r>
            <a:r>
              <a:rPr lang="en-US" sz="3200" dirty="0" smtClean="0">
                <a:solidFill>
                  <a:srgbClr val="E20074"/>
                </a:solidFill>
              </a:rPr>
              <a:t>] </a:t>
            </a:r>
            <a:r>
              <a:rPr lang="en-US" sz="3200" dirty="0" err="1" smtClean="0">
                <a:solidFill>
                  <a:srgbClr val="E20074"/>
                </a:solidFill>
              </a:rPr>
              <a:t>condtition</a:t>
            </a:r>
            <a:r>
              <a:rPr lang="en-US" sz="3200" dirty="0" smtClean="0">
                <a:solidFill>
                  <a:srgbClr val="E20074"/>
                </a:solidFill>
              </a:rPr>
              <a:t> everything what is inside that is not visible in the DOM</a:t>
            </a: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E20074"/>
                </a:solidFill>
              </a:rPr>
              <a:t>allow us provide if-else in html or also if then else </a:t>
            </a: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E20074"/>
                </a:solidFill>
              </a:rPr>
              <a:t>standalone it is not possible to use that, because nothing what is inside the template is not shown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01783" y="203358"/>
            <a:ext cx="9160599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450"/>
              </a:spcAft>
              <a:buClr>
                <a:schemeClr val="tx2"/>
              </a:buClr>
            </a:pPr>
            <a:r>
              <a:rPr lang="en-US" sz="6000" dirty="0" smtClean="0">
                <a:solidFill>
                  <a:srgbClr val="E20074"/>
                </a:solidFill>
              </a:rPr>
              <a:t>ng-template</a:t>
            </a:r>
            <a:endParaRPr lang="en-US" sz="6000" dirty="0">
              <a:solidFill>
                <a:srgbClr val="E20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43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9666AC-5915-4A8C-818D-B6264A425300}" type="datetime1">
              <a:rPr lang="en-US" smtClean="0"/>
              <a:pPr>
                <a:defRPr/>
              </a:pPr>
              <a:t>11-Nov-20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– Information /  internal –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083A4D-F0F0-42B2-9A40-D23AA172BB33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8200" y="1748400"/>
            <a:ext cx="8924109" cy="20980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E20074"/>
                </a:solidFill>
              </a:rPr>
              <a:t>provide option for dynamic content inside the child component from parent component</a:t>
            </a: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E20074"/>
                </a:solidFill>
              </a:rPr>
              <a:t>also known as a content projection</a:t>
            </a: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E20074"/>
                </a:solidFill>
              </a:rPr>
              <a:t>it is possible to have multiple contents in child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01783" y="203358"/>
            <a:ext cx="9160599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450"/>
              </a:spcAft>
              <a:buClr>
                <a:schemeClr val="tx2"/>
              </a:buClr>
            </a:pPr>
            <a:r>
              <a:rPr lang="en-US" sz="6000" dirty="0" smtClean="0">
                <a:solidFill>
                  <a:srgbClr val="E20074"/>
                </a:solidFill>
              </a:rPr>
              <a:t>ng-content</a:t>
            </a:r>
            <a:endParaRPr lang="en-US" sz="6000" dirty="0">
              <a:solidFill>
                <a:srgbClr val="E20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01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9666AC-5915-4A8C-818D-B6264A425300}" type="datetime1">
              <a:rPr lang="en-US" smtClean="0"/>
              <a:pPr>
                <a:defRPr/>
              </a:pPr>
              <a:t>11-Nov-20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– Information /  internal –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083A4D-F0F0-42B2-9A40-D23AA172BB33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8200" y="1748400"/>
            <a:ext cx="8924109" cy="20980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E20074"/>
                </a:solidFill>
              </a:rPr>
              <a:t>something like invisible html tag</a:t>
            </a: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E20074"/>
                </a:solidFill>
              </a:rPr>
              <a:t>mainly used with *</a:t>
            </a:r>
            <a:r>
              <a:rPr lang="en-US" sz="3200" dirty="0" err="1" smtClean="0">
                <a:solidFill>
                  <a:srgbClr val="E20074"/>
                </a:solidFill>
              </a:rPr>
              <a:t>ngFor</a:t>
            </a:r>
            <a:r>
              <a:rPr lang="en-US" sz="3200" dirty="0" smtClean="0">
                <a:solidFill>
                  <a:srgbClr val="E20074"/>
                </a:solidFill>
              </a:rPr>
              <a:t> directive</a:t>
            </a: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E20074"/>
                </a:solidFill>
              </a:rPr>
              <a:t>its not possible to set style or anything to that html tag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01783" y="203358"/>
            <a:ext cx="9160599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450"/>
              </a:spcAft>
              <a:buClr>
                <a:schemeClr val="tx2"/>
              </a:buClr>
            </a:pPr>
            <a:r>
              <a:rPr lang="en-US" sz="6000" dirty="0" smtClean="0">
                <a:solidFill>
                  <a:srgbClr val="E20074"/>
                </a:solidFill>
              </a:rPr>
              <a:t>ng-container</a:t>
            </a:r>
            <a:endParaRPr lang="en-US" sz="6000" dirty="0">
              <a:solidFill>
                <a:srgbClr val="E20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24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9666AC-5915-4A8C-818D-B6264A425300}" type="datetime1">
              <a:rPr lang="en-US" smtClean="0"/>
              <a:pPr>
                <a:defRPr/>
              </a:pPr>
              <a:t>11-Nov-20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– Information /  internal –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083A4D-F0F0-42B2-9A40-D23AA172BB33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8200" y="1748400"/>
            <a:ext cx="8924109" cy="36394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E20074"/>
                </a:solidFill>
              </a:rPr>
              <a:t>way how to communicate with backend</a:t>
            </a: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E20074"/>
                </a:solidFill>
              </a:rPr>
              <a:t>usually there are several operations which are done from client and have to be transferred to the backend</a:t>
            </a: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E20074"/>
                </a:solidFill>
              </a:rPr>
              <a:t>by default it is recommended to use AJAX </a:t>
            </a:r>
            <a:r>
              <a:rPr lang="en-US" sz="3200" dirty="0" err="1" smtClean="0">
                <a:solidFill>
                  <a:srgbClr val="E20074"/>
                </a:solidFill>
              </a:rPr>
              <a:t>calls,it</a:t>
            </a:r>
            <a:r>
              <a:rPr lang="en-US" sz="3200" dirty="0" smtClean="0">
                <a:solidFill>
                  <a:srgbClr val="E20074"/>
                </a:solidFill>
              </a:rPr>
              <a:t> means asynchronous, do not wait till call ends</a:t>
            </a: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E20074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01783" y="203358"/>
            <a:ext cx="9160599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450"/>
              </a:spcAft>
              <a:buClr>
                <a:schemeClr val="tx2"/>
              </a:buClr>
            </a:pPr>
            <a:r>
              <a:rPr lang="en-US" sz="6000" dirty="0" smtClean="0">
                <a:solidFill>
                  <a:srgbClr val="E20074"/>
                </a:solidFill>
              </a:rPr>
              <a:t>Services - REST</a:t>
            </a:r>
            <a:endParaRPr lang="en-US" sz="6000" dirty="0">
              <a:solidFill>
                <a:srgbClr val="E20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04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9666AC-5915-4A8C-818D-B6264A425300}" type="datetime1">
              <a:rPr lang="en-US" smtClean="0"/>
              <a:pPr>
                <a:defRPr/>
              </a:pPr>
              <a:t>11-Nov-20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– Information /  internal –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083A4D-F0F0-42B2-9A40-D23AA172BB33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8200" y="1748400"/>
            <a:ext cx="8924109" cy="32111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E20074"/>
                </a:solidFill>
              </a:rPr>
              <a:t>Services communication via HTTP protocol and use methods: </a:t>
            </a:r>
          </a:p>
          <a:p>
            <a:pPr marL="727200" lvl="1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E20074"/>
                </a:solidFill>
              </a:rPr>
              <a:t>GET</a:t>
            </a:r>
          </a:p>
          <a:p>
            <a:pPr marL="727200" lvl="1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E20074"/>
                </a:solidFill>
              </a:rPr>
              <a:t>POST</a:t>
            </a:r>
          </a:p>
          <a:p>
            <a:pPr marL="727200" lvl="1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E20074"/>
                </a:solidFill>
              </a:rPr>
              <a:t>PUT</a:t>
            </a:r>
          </a:p>
          <a:p>
            <a:pPr marL="727200" lvl="1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E20074"/>
                </a:solidFill>
              </a:rPr>
              <a:t>DELETE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01783" y="203358"/>
            <a:ext cx="9160599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450"/>
              </a:spcAft>
              <a:buClr>
                <a:schemeClr val="tx2"/>
              </a:buClr>
            </a:pPr>
            <a:r>
              <a:rPr lang="en-US" sz="6000" dirty="0" smtClean="0">
                <a:solidFill>
                  <a:srgbClr val="E20074"/>
                </a:solidFill>
              </a:rPr>
              <a:t>Services - REST</a:t>
            </a:r>
            <a:endParaRPr lang="en-US" sz="6000" dirty="0">
              <a:solidFill>
                <a:srgbClr val="E20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00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9666AC-5915-4A8C-818D-B6264A425300}" type="datetime1">
              <a:rPr lang="en-US" smtClean="0"/>
              <a:pPr>
                <a:defRPr/>
              </a:pPr>
              <a:t>11-Nov-20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– Information /  internal –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083A4D-F0F0-42B2-9A40-D23AA172BB33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8200" y="1748400"/>
            <a:ext cx="8924109" cy="46884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E20074"/>
                </a:solidFill>
              </a:rPr>
              <a:t>To communicate with the server in angular it is recommended to use Observable</a:t>
            </a: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E20074"/>
                </a:solidFill>
              </a:rPr>
              <a:t>It`s not required, but it is the simplest way how to providing REST </a:t>
            </a:r>
            <a:r>
              <a:rPr lang="en-US" sz="3200" dirty="0" err="1" smtClean="0">
                <a:solidFill>
                  <a:srgbClr val="E20074"/>
                </a:solidFill>
              </a:rPr>
              <a:t>api</a:t>
            </a:r>
            <a:r>
              <a:rPr lang="en-US" sz="3200" dirty="0" smtClean="0">
                <a:solidFill>
                  <a:srgbClr val="E20074"/>
                </a:solidFill>
              </a:rPr>
              <a:t> calls</a:t>
            </a: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E20074"/>
                </a:solidFill>
              </a:rPr>
              <a:t>Each response type is by default awaiting </a:t>
            </a:r>
            <a:r>
              <a:rPr lang="en-US" sz="3200" dirty="0" err="1" smtClean="0">
                <a:solidFill>
                  <a:srgbClr val="E20074"/>
                </a:solidFill>
              </a:rPr>
              <a:t>json</a:t>
            </a:r>
            <a:r>
              <a:rPr lang="en-US" sz="3200" dirty="0" smtClean="0">
                <a:solidFill>
                  <a:srgbClr val="E20074"/>
                </a:solidFill>
              </a:rPr>
              <a:t> type of response</a:t>
            </a: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E20074"/>
                </a:solidFill>
              </a:rPr>
              <a:t>it is possible to change the content/type by the options in request method.</a:t>
            </a: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endParaRPr lang="en-US" sz="3200" dirty="0" smtClean="0">
              <a:solidFill>
                <a:srgbClr val="E2007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01783" y="203358"/>
            <a:ext cx="9160599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450"/>
              </a:spcAft>
              <a:buClr>
                <a:schemeClr val="tx2"/>
              </a:buClr>
            </a:pPr>
            <a:r>
              <a:rPr lang="en-US" sz="6000" dirty="0" smtClean="0">
                <a:solidFill>
                  <a:srgbClr val="E20074"/>
                </a:solidFill>
              </a:rPr>
              <a:t>Services - Observable</a:t>
            </a:r>
            <a:endParaRPr lang="en-US" sz="6000" dirty="0">
              <a:solidFill>
                <a:srgbClr val="E20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06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9666AC-5915-4A8C-818D-B6264A425300}" type="datetime1">
              <a:rPr lang="en-US" smtClean="0"/>
              <a:pPr>
                <a:defRPr/>
              </a:pPr>
              <a:t>11-Nov-20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– Information /  internal –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083A4D-F0F0-42B2-9A40-D23AA172BB33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201783" y="203358"/>
            <a:ext cx="9160599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450"/>
              </a:spcAft>
              <a:buClr>
                <a:schemeClr val="tx2"/>
              </a:buClr>
            </a:pPr>
            <a:r>
              <a:rPr lang="en-US" sz="6000" dirty="0" smtClean="0">
                <a:solidFill>
                  <a:srgbClr val="E20074"/>
                </a:solidFill>
              </a:rPr>
              <a:t>Sync vs </a:t>
            </a:r>
            <a:r>
              <a:rPr lang="en-US" sz="6000" dirty="0" err="1" smtClean="0">
                <a:solidFill>
                  <a:srgbClr val="E20074"/>
                </a:solidFill>
              </a:rPr>
              <a:t>Async</a:t>
            </a:r>
            <a:endParaRPr lang="en-US" sz="6000" dirty="0">
              <a:solidFill>
                <a:srgbClr val="E20074"/>
              </a:solidFill>
            </a:endParaRPr>
          </a:p>
        </p:txBody>
      </p:sp>
      <p:pic>
        <p:nvPicPr>
          <p:cNvPr id="7" name="Picture 2" descr="VÃ½sledok vyhÄ¾adÃ¡vania obrÃ¡zkov pre dopyt synchronous vs ajax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709" y="1529198"/>
            <a:ext cx="7419975" cy="387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70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9666AC-5915-4A8C-818D-B6264A425300}" type="datetime1">
              <a:rPr lang="en-US" smtClean="0"/>
              <a:pPr>
                <a:defRPr/>
              </a:pPr>
              <a:t>11-Nov-20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– Information /  internal –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083A4D-F0F0-42B2-9A40-D23AA172BB3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520950" y="1498600"/>
            <a:ext cx="8147050" cy="45756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E20074"/>
                </a:solidFill>
              </a:rPr>
              <a:t>Initialization of angular project</a:t>
            </a:r>
          </a:p>
          <a:p>
            <a:pPr marL="727200" lvl="1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E200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 new {</a:t>
            </a:r>
            <a:r>
              <a:rPr lang="en-US" sz="2400" dirty="0" err="1" smtClean="0">
                <a:solidFill>
                  <a:srgbClr val="E200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projectName</a:t>
            </a:r>
            <a:r>
              <a:rPr lang="en-US" sz="2400" dirty="0" smtClean="0">
                <a:solidFill>
                  <a:srgbClr val="E200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E20074"/>
                </a:solidFill>
              </a:rPr>
              <a:t>Run angular application</a:t>
            </a:r>
          </a:p>
          <a:p>
            <a:pPr marL="727200" lvl="1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2400" dirty="0">
                <a:solidFill>
                  <a:srgbClr val="E200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400" dirty="0" smtClean="0">
                <a:solidFill>
                  <a:srgbClr val="E200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 serve</a:t>
            </a: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E20074"/>
                </a:solidFill>
              </a:rPr>
              <a:t>Build application (also prod)</a:t>
            </a:r>
          </a:p>
          <a:p>
            <a:pPr marL="727200" lvl="1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E200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 build --prod</a:t>
            </a: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E20074"/>
                </a:solidFill>
              </a:rPr>
              <a:t>Generate any type of component</a:t>
            </a:r>
          </a:p>
          <a:p>
            <a:pPr marL="727200" lvl="1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2400" dirty="0">
                <a:solidFill>
                  <a:srgbClr val="E200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400" dirty="0" smtClean="0">
                <a:solidFill>
                  <a:srgbClr val="E200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 generate </a:t>
            </a:r>
            <a:r>
              <a:rPr lang="en-US" sz="2400" dirty="0" err="1" smtClean="0">
                <a:solidFill>
                  <a:srgbClr val="E200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component|service|module</a:t>
            </a:r>
            <a:r>
              <a:rPr lang="en-US" sz="2400" dirty="0" smtClean="0">
                <a:solidFill>
                  <a:srgbClr val="E200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endParaRPr lang="en-US" sz="3200" dirty="0">
              <a:solidFill>
                <a:srgbClr val="E2007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68498" y="246901"/>
            <a:ext cx="8385175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450"/>
              </a:spcAft>
              <a:buClr>
                <a:schemeClr val="tx2"/>
              </a:buClr>
            </a:pPr>
            <a:r>
              <a:rPr lang="en-US" sz="6000" dirty="0" smtClean="0">
                <a:solidFill>
                  <a:srgbClr val="E20074"/>
                </a:solidFill>
              </a:rPr>
              <a:t>ng-cli</a:t>
            </a:r>
            <a:endParaRPr lang="en-US" sz="6000" dirty="0">
              <a:solidFill>
                <a:srgbClr val="E20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40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9666AC-5915-4A8C-818D-B6264A425300}" type="datetime1">
              <a:rPr lang="en-US" smtClean="0"/>
              <a:pPr>
                <a:defRPr/>
              </a:pPr>
              <a:t>11-Nov-20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– Information /  internal –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083A4D-F0F0-42B2-9A40-D23AA172BB33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70468" y="1900635"/>
            <a:ext cx="9160599" cy="21595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450"/>
              </a:spcAft>
              <a:buClr>
                <a:schemeClr val="tx2"/>
              </a:buClr>
            </a:pPr>
            <a:r>
              <a:rPr lang="en-US" sz="6000" dirty="0" smtClean="0">
                <a:solidFill>
                  <a:srgbClr val="E20074"/>
                </a:solidFill>
              </a:rPr>
              <a:t>End of presentation</a:t>
            </a:r>
          </a:p>
          <a:p>
            <a:pPr algn="ctr">
              <a:spcAft>
                <a:spcPts val="450"/>
              </a:spcAft>
              <a:buClr>
                <a:schemeClr val="tx2"/>
              </a:buClr>
            </a:pPr>
            <a:r>
              <a:rPr lang="en-US" sz="3600" dirty="0" smtClean="0">
                <a:solidFill>
                  <a:srgbClr val="E20074"/>
                </a:solidFill>
              </a:rPr>
              <a:t>Thank you for participate</a:t>
            </a:r>
          </a:p>
          <a:p>
            <a:pPr algn="ctr">
              <a:spcAft>
                <a:spcPts val="450"/>
              </a:spcAft>
              <a:buClr>
                <a:schemeClr val="tx2"/>
              </a:buClr>
            </a:pPr>
            <a:r>
              <a:rPr lang="en-US" sz="3600" dirty="0" smtClean="0">
                <a:solidFill>
                  <a:srgbClr val="E20074"/>
                </a:solidFill>
              </a:rPr>
              <a:t>Lukas Straka </a:t>
            </a:r>
            <a:endParaRPr lang="en-US" sz="3600" dirty="0">
              <a:solidFill>
                <a:srgbClr val="E20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43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9666AC-5915-4A8C-818D-B6264A425300}" type="datetime1">
              <a:rPr lang="en-US" smtClean="0"/>
              <a:pPr>
                <a:defRPr/>
              </a:pPr>
              <a:t>11-Nov-20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– Information /  internal –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083A4D-F0F0-42B2-9A40-D23AA172BB3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520950" y="1498600"/>
            <a:ext cx="8147050" cy="45063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E20074"/>
                </a:solidFill>
              </a:rPr>
              <a:t>node-modules – </a:t>
            </a:r>
            <a:r>
              <a:rPr lang="en-US" sz="2400" dirty="0" smtClean="0">
                <a:solidFill>
                  <a:srgbClr val="E20074"/>
                </a:solidFill>
              </a:rPr>
              <a:t>all libraries are stored there which we can used in project</a:t>
            </a: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E20074"/>
                </a:solidFill>
              </a:rPr>
              <a:t>Index.html  - </a:t>
            </a:r>
            <a:r>
              <a:rPr lang="en-US" sz="2400" dirty="0" smtClean="0">
                <a:solidFill>
                  <a:srgbClr val="E20074"/>
                </a:solidFill>
              </a:rPr>
              <a:t>single html file where all other templates are rendered</a:t>
            </a: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3200" dirty="0" err="1" smtClean="0">
                <a:solidFill>
                  <a:srgbClr val="E20074"/>
                </a:solidFill>
              </a:rPr>
              <a:t>angular.json</a:t>
            </a:r>
            <a:r>
              <a:rPr lang="en-US" sz="3200" dirty="0" smtClean="0">
                <a:solidFill>
                  <a:srgbClr val="E20074"/>
                </a:solidFill>
              </a:rPr>
              <a:t> – </a:t>
            </a:r>
            <a:r>
              <a:rPr lang="en-US" sz="2400" dirty="0" smtClean="0">
                <a:solidFill>
                  <a:srgbClr val="E20074"/>
                </a:solidFill>
              </a:rPr>
              <a:t>provides project specific configuration</a:t>
            </a: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3200" dirty="0" err="1" smtClean="0">
                <a:solidFill>
                  <a:srgbClr val="E20074"/>
                </a:solidFill>
              </a:rPr>
              <a:t>package.json</a:t>
            </a:r>
            <a:r>
              <a:rPr lang="en-US" sz="3200" dirty="0" smtClean="0">
                <a:solidFill>
                  <a:srgbClr val="E20074"/>
                </a:solidFill>
              </a:rPr>
              <a:t> – </a:t>
            </a:r>
            <a:r>
              <a:rPr lang="en-US" sz="2400" dirty="0" smtClean="0">
                <a:solidFill>
                  <a:srgbClr val="E20074"/>
                </a:solidFill>
              </a:rPr>
              <a:t>required libraries, scripts, info</a:t>
            </a: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3200" dirty="0" err="1" smtClean="0">
                <a:solidFill>
                  <a:srgbClr val="E20074"/>
                </a:solidFill>
              </a:rPr>
              <a:t>main.ts</a:t>
            </a:r>
            <a:r>
              <a:rPr lang="en-US" sz="3200" dirty="0" smtClean="0">
                <a:solidFill>
                  <a:srgbClr val="E20074"/>
                </a:solidFill>
              </a:rPr>
              <a:t> – </a:t>
            </a:r>
            <a:r>
              <a:rPr lang="en-US" sz="2400" dirty="0" smtClean="0">
                <a:solidFill>
                  <a:srgbClr val="E20074"/>
                </a:solidFill>
              </a:rPr>
              <a:t>main file which bootstrapping application module (main class)</a:t>
            </a: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endParaRPr lang="en-US" sz="3200" dirty="0">
              <a:solidFill>
                <a:srgbClr val="E2007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68498" y="246901"/>
            <a:ext cx="8385175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450"/>
              </a:spcAft>
              <a:buClr>
                <a:schemeClr val="tx2"/>
              </a:buClr>
            </a:pPr>
            <a:r>
              <a:rPr lang="en-US" sz="6000" dirty="0" smtClean="0">
                <a:solidFill>
                  <a:srgbClr val="E20074"/>
                </a:solidFill>
              </a:rPr>
              <a:t>Project structure</a:t>
            </a:r>
            <a:endParaRPr lang="en-US" sz="6000" dirty="0">
              <a:solidFill>
                <a:srgbClr val="E20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39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9666AC-5915-4A8C-818D-B6264A425300}" type="datetime1">
              <a:rPr lang="en-US" smtClean="0"/>
              <a:pPr>
                <a:defRPr/>
              </a:pPr>
              <a:t>11-Nov-20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– Information /  internal –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083A4D-F0F0-42B2-9A40-D23AA172BB3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0162" y="1475484"/>
            <a:ext cx="8147050" cy="50680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E20074"/>
                </a:solidFill>
              </a:rPr>
              <a:t>managing </a:t>
            </a:r>
            <a:r>
              <a:rPr lang="en-US" sz="3200" dirty="0">
                <a:solidFill>
                  <a:srgbClr val="E20074"/>
                </a:solidFill>
              </a:rPr>
              <a:t>the project’s dependencies, </a:t>
            </a:r>
            <a:r>
              <a:rPr lang="en-US" sz="3200" dirty="0" smtClean="0">
                <a:solidFill>
                  <a:srgbClr val="E20074"/>
                </a:solidFill>
              </a:rPr>
              <a:t>scripts and version</a:t>
            </a: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2800" dirty="0" err="1" smtClean="0">
                <a:solidFill>
                  <a:srgbClr val="E200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sz="2800" dirty="0" smtClean="0">
                <a:solidFill>
                  <a:srgbClr val="E200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 {dependency} </a:t>
            </a:r>
            <a:r>
              <a:rPr lang="en-US" sz="2800" b="1" dirty="0" smtClean="0">
                <a:solidFill>
                  <a:srgbClr val="E200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-save </a:t>
            </a:r>
          </a:p>
          <a:p>
            <a:pPr marL="727200" lvl="1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rgbClr val="E200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-save :save installed lib to </a:t>
            </a:r>
            <a:r>
              <a:rPr lang="en-US" sz="2000" dirty="0" err="1" smtClean="0">
                <a:solidFill>
                  <a:srgbClr val="E200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endParaRPr lang="en-US" sz="2000" dirty="0" smtClean="0">
              <a:solidFill>
                <a:srgbClr val="E2007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E20074"/>
                </a:solidFill>
              </a:rPr>
              <a:t>Dependency versions – </a:t>
            </a:r>
            <a:r>
              <a:rPr lang="en-US" sz="3200" b="1" dirty="0" smtClean="0">
                <a:solidFill>
                  <a:srgbClr val="E20074"/>
                </a:solidFill>
              </a:rPr>
              <a:t>symbol is important!</a:t>
            </a:r>
          </a:p>
          <a:p>
            <a:pPr marL="727200" lvl="1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E20074"/>
                </a:solidFill>
              </a:rPr>
              <a:t>~ (tilde) </a:t>
            </a:r>
            <a:r>
              <a:rPr lang="en-US" sz="2400" dirty="0" smtClean="0">
                <a:solidFill>
                  <a:srgbClr val="E20074"/>
                </a:solidFill>
              </a:rPr>
              <a:t>– allow to update patch version </a:t>
            </a:r>
            <a:r>
              <a:rPr lang="en-US" dirty="0">
                <a:solidFill>
                  <a:srgbClr val="E20074"/>
                </a:solidFill>
              </a:rPr>
              <a:t>~</a:t>
            </a:r>
            <a:r>
              <a:rPr lang="en-US" dirty="0" smtClean="0">
                <a:solidFill>
                  <a:srgbClr val="E20074"/>
                </a:solidFill>
              </a:rPr>
              <a:t>1.2.</a:t>
            </a:r>
            <a:r>
              <a:rPr lang="en-US" b="1" u="sng" dirty="0" smtClean="0">
                <a:solidFill>
                  <a:srgbClr val="E20074"/>
                </a:solidFill>
              </a:rPr>
              <a:t>3</a:t>
            </a:r>
            <a:r>
              <a:rPr lang="en-US" dirty="0" smtClean="0">
                <a:solidFill>
                  <a:srgbClr val="E20074"/>
                </a:solidFill>
              </a:rPr>
              <a:t> &gt; max 1.2.x</a:t>
            </a:r>
            <a:endParaRPr lang="en-US" sz="2400" dirty="0" smtClean="0">
              <a:solidFill>
                <a:srgbClr val="E20074"/>
              </a:solidFill>
            </a:endParaRPr>
          </a:p>
          <a:p>
            <a:pPr marL="727200" lvl="1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E20074"/>
                </a:solidFill>
              </a:rPr>
              <a:t>^ (caret) </a:t>
            </a:r>
            <a:r>
              <a:rPr lang="en-US" sz="2400" dirty="0" smtClean="0">
                <a:solidFill>
                  <a:srgbClr val="E20074"/>
                </a:solidFill>
              </a:rPr>
              <a:t>– allow to update minor version </a:t>
            </a:r>
            <a:r>
              <a:rPr lang="en-US" dirty="0" smtClean="0">
                <a:solidFill>
                  <a:srgbClr val="E20074"/>
                </a:solidFill>
              </a:rPr>
              <a:t>^1.</a:t>
            </a:r>
            <a:r>
              <a:rPr lang="en-US" b="1" u="sng" dirty="0" smtClean="0">
                <a:solidFill>
                  <a:srgbClr val="E20074"/>
                </a:solidFill>
              </a:rPr>
              <a:t>2.3</a:t>
            </a:r>
            <a:r>
              <a:rPr lang="en-US" dirty="0" smtClean="0">
                <a:solidFill>
                  <a:srgbClr val="E20074"/>
                </a:solidFill>
              </a:rPr>
              <a:t> &gt; max 1.X.X</a:t>
            </a:r>
          </a:p>
          <a:p>
            <a:pPr marL="727200" lvl="1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E20074"/>
                </a:solidFill>
              </a:rPr>
              <a:t>version without (~/^) means v1.2.3 will always stay as v1.2.3</a:t>
            </a:r>
          </a:p>
          <a:p>
            <a:pPr marL="727200" lvl="1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E20074"/>
                </a:solidFill>
              </a:rPr>
              <a:t>update major version </a:t>
            </a:r>
            <a:r>
              <a:rPr lang="en-US" sz="2400" b="1" u="sng" dirty="0" smtClean="0">
                <a:solidFill>
                  <a:srgbClr val="E20074"/>
                </a:solidFill>
              </a:rPr>
              <a:t>1</a:t>
            </a:r>
            <a:r>
              <a:rPr lang="en-US" sz="2400" u="sng" dirty="0" smtClean="0">
                <a:solidFill>
                  <a:srgbClr val="E20074"/>
                </a:solidFill>
              </a:rPr>
              <a:t>.2.3</a:t>
            </a:r>
            <a:r>
              <a:rPr lang="en-US" sz="2400" dirty="0" smtClean="0">
                <a:solidFill>
                  <a:srgbClr val="E20074"/>
                </a:solidFill>
              </a:rPr>
              <a:t> need to run </a:t>
            </a:r>
            <a:r>
              <a:rPr lang="en-US" sz="2000" dirty="0" err="1" smtClean="0">
                <a:solidFill>
                  <a:srgbClr val="E200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sz="2000" dirty="0" smtClean="0">
                <a:solidFill>
                  <a:srgbClr val="E200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update {lib}</a:t>
            </a:r>
            <a:endParaRPr lang="en-US" sz="2400" dirty="0" smtClean="0">
              <a:solidFill>
                <a:srgbClr val="E2007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endParaRPr lang="en-US" sz="3200" dirty="0">
              <a:solidFill>
                <a:srgbClr val="E2007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68498" y="246901"/>
            <a:ext cx="8385175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450"/>
              </a:spcAft>
              <a:buClr>
                <a:schemeClr val="tx2"/>
              </a:buClr>
            </a:pPr>
            <a:r>
              <a:rPr lang="en-US" sz="6000" dirty="0" smtClean="0">
                <a:solidFill>
                  <a:srgbClr val="E20074"/>
                </a:solidFill>
              </a:rPr>
              <a:t>G2K </a:t>
            </a:r>
            <a:r>
              <a:rPr lang="en-US" sz="2000" dirty="0" smtClean="0">
                <a:solidFill>
                  <a:srgbClr val="E20074"/>
                </a:solidFill>
              </a:rPr>
              <a:t>(good to know) </a:t>
            </a:r>
            <a:r>
              <a:rPr lang="en-US" sz="6000" dirty="0" smtClean="0">
                <a:solidFill>
                  <a:srgbClr val="E20074"/>
                </a:solidFill>
              </a:rPr>
              <a:t>- </a:t>
            </a:r>
            <a:r>
              <a:rPr lang="en-US" sz="6000" dirty="0" err="1" smtClean="0">
                <a:solidFill>
                  <a:srgbClr val="E20074"/>
                </a:solidFill>
              </a:rPr>
              <a:t>package.json</a:t>
            </a:r>
            <a:r>
              <a:rPr lang="en-US" sz="6000" dirty="0" smtClean="0">
                <a:solidFill>
                  <a:srgbClr val="E20074"/>
                </a:solidFill>
              </a:rPr>
              <a:t>  </a:t>
            </a:r>
            <a:endParaRPr lang="en-US" sz="6000" dirty="0">
              <a:solidFill>
                <a:srgbClr val="E20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49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9666AC-5915-4A8C-818D-B6264A425300}" type="datetime1">
              <a:rPr lang="en-US" smtClean="0"/>
              <a:pPr>
                <a:defRPr/>
              </a:pPr>
              <a:t>11-Nov-20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– Information /  internal –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083A4D-F0F0-42B2-9A40-D23AA172BB3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8200" y="2282388"/>
            <a:ext cx="8147050" cy="35753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E20074"/>
                </a:solidFill>
              </a:rPr>
              <a:t>Prerequisite (installed node </a:t>
            </a:r>
            <a:r>
              <a:rPr lang="en-US" sz="3200" dirty="0" err="1" smtClean="0">
                <a:solidFill>
                  <a:srgbClr val="E20074"/>
                </a:solidFill>
              </a:rPr>
              <a:t>js</a:t>
            </a:r>
            <a:r>
              <a:rPr lang="en-US" sz="3200" dirty="0" smtClean="0">
                <a:solidFill>
                  <a:srgbClr val="E20074"/>
                </a:solidFill>
              </a:rPr>
              <a:t>/</a:t>
            </a:r>
            <a:r>
              <a:rPr lang="en-US" sz="3200" dirty="0" err="1" smtClean="0">
                <a:solidFill>
                  <a:srgbClr val="E20074"/>
                </a:solidFill>
              </a:rPr>
              <a:t>npm</a:t>
            </a:r>
            <a:r>
              <a:rPr lang="en-US" sz="3200" dirty="0" smtClean="0">
                <a:solidFill>
                  <a:srgbClr val="E20074"/>
                </a:solidFill>
              </a:rPr>
              <a:t>)</a:t>
            </a: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E20074"/>
                </a:solidFill>
                <a:cs typeface="Courier New" panose="02070309020205020404" pitchFamily="49" charset="0"/>
              </a:rPr>
              <a:t>From existing project we need </a:t>
            </a:r>
            <a:r>
              <a:rPr lang="en-US" sz="3200" b="1" dirty="0" err="1" smtClean="0">
                <a:solidFill>
                  <a:srgbClr val="E20074"/>
                </a:solidFill>
                <a:cs typeface="Courier New" panose="02070309020205020404" pitchFamily="49" charset="0"/>
              </a:rPr>
              <a:t>src</a:t>
            </a:r>
            <a:r>
              <a:rPr lang="en-US" sz="3200" dirty="0" smtClean="0">
                <a:solidFill>
                  <a:srgbClr val="E20074"/>
                </a:solidFill>
                <a:cs typeface="Courier New" panose="02070309020205020404" pitchFamily="49" charset="0"/>
              </a:rPr>
              <a:t> folder, </a:t>
            </a:r>
            <a:r>
              <a:rPr lang="en-US" sz="3200" b="1" dirty="0" err="1" smtClean="0">
                <a:solidFill>
                  <a:srgbClr val="E20074"/>
                </a:solidFill>
                <a:cs typeface="Courier New" panose="02070309020205020404" pitchFamily="49" charset="0"/>
              </a:rPr>
              <a:t>angular.json</a:t>
            </a:r>
            <a:r>
              <a:rPr lang="en-US" sz="3200" dirty="0" smtClean="0">
                <a:solidFill>
                  <a:srgbClr val="E20074"/>
                </a:solidFill>
                <a:cs typeface="Courier New" panose="02070309020205020404" pitchFamily="49" charset="0"/>
              </a:rPr>
              <a:t>, </a:t>
            </a:r>
            <a:r>
              <a:rPr lang="en-US" sz="3200" b="1" dirty="0" err="1" smtClean="0">
                <a:solidFill>
                  <a:srgbClr val="E20074"/>
                </a:solidFill>
                <a:cs typeface="Courier New" panose="02070309020205020404" pitchFamily="49" charset="0"/>
              </a:rPr>
              <a:t>package.json</a:t>
            </a:r>
            <a:r>
              <a:rPr lang="en-US" sz="3200" b="1" dirty="0" smtClean="0">
                <a:solidFill>
                  <a:srgbClr val="E20074"/>
                </a:solidFill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solidFill>
                  <a:srgbClr val="E20074"/>
                </a:solidFill>
                <a:cs typeface="Courier New" panose="02070309020205020404" pitchFamily="49" charset="0"/>
              </a:rPr>
              <a:t>and </a:t>
            </a:r>
            <a:r>
              <a:rPr lang="en-US" sz="3200" b="1" dirty="0" smtClean="0">
                <a:solidFill>
                  <a:srgbClr val="E20074"/>
                </a:solidFill>
                <a:cs typeface="Courier New" panose="02070309020205020404" pitchFamily="49" charset="0"/>
              </a:rPr>
              <a:t>all </a:t>
            </a:r>
            <a:r>
              <a:rPr lang="en-US" sz="3200" b="1" dirty="0" err="1" smtClean="0">
                <a:solidFill>
                  <a:srgbClr val="E20074"/>
                </a:solidFill>
                <a:cs typeface="Courier New" panose="02070309020205020404" pitchFamily="49" charset="0"/>
              </a:rPr>
              <a:t>tsconfig</a:t>
            </a:r>
            <a:r>
              <a:rPr lang="en-US" sz="3200" b="1" dirty="0" smtClean="0">
                <a:solidFill>
                  <a:srgbClr val="E20074"/>
                </a:solidFill>
                <a:cs typeface="Courier New" panose="02070309020205020404" pitchFamily="49" charset="0"/>
              </a:rPr>
              <a:t>* files</a:t>
            </a:r>
            <a:endParaRPr lang="en-US" sz="2400" b="1" dirty="0" smtClean="0">
              <a:solidFill>
                <a:srgbClr val="E20074"/>
              </a:solidFill>
              <a:cs typeface="Courier New" panose="02070309020205020404" pitchFamily="49" charset="0"/>
            </a:endParaRP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3200" b="1" dirty="0" smtClean="0">
                <a:solidFill>
                  <a:srgbClr val="E20074"/>
                </a:solidFill>
              </a:rPr>
              <a:t>DON`T</a:t>
            </a:r>
            <a:r>
              <a:rPr lang="en-US" sz="3200" dirty="0" smtClean="0">
                <a:solidFill>
                  <a:srgbClr val="E20074"/>
                </a:solidFill>
              </a:rPr>
              <a:t> upload/share </a:t>
            </a:r>
            <a:r>
              <a:rPr lang="en-US" sz="3200" b="1" dirty="0" smtClean="0">
                <a:solidFill>
                  <a:srgbClr val="E20074"/>
                </a:solidFill>
              </a:rPr>
              <a:t>node-modules</a:t>
            </a:r>
            <a:r>
              <a:rPr lang="en-US" sz="3200" dirty="0" smtClean="0">
                <a:solidFill>
                  <a:srgbClr val="E20074"/>
                </a:solidFill>
              </a:rPr>
              <a:t> folder with project, it will be installed automatically by running </a:t>
            </a:r>
            <a:r>
              <a:rPr lang="en-US" sz="2800" dirty="0" err="1" smtClean="0">
                <a:solidFill>
                  <a:srgbClr val="E200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sz="2800" dirty="0" smtClean="0">
                <a:solidFill>
                  <a:srgbClr val="E200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</a:t>
            </a:r>
            <a:r>
              <a:rPr lang="en-US" sz="3200" dirty="0" smtClean="0">
                <a:solidFill>
                  <a:srgbClr val="E20074"/>
                </a:solidFill>
              </a:rPr>
              <a:t> from the root of project</a:t>
            </a:r>
            <a:endParaRPr lang="en-US" sz="3200" dirty="0">
              <a:solidFill>
                <a:srgbClr val="E2007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68498" y="246901"/>
            <a:ext cx="8385175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450"/>
              </a:spcAft>
              <a:buClr>
                <a:schemeClr val="tx2"/>
              </a:buClr>
            </a:pPr>
            <a:r>
              <a:rPr lang="en-US" sz="6000" dirty="0" smtClean="0">
                <a:solidFill>
                  <a:srgbClr val="E20074"/>
                </a:solidFill>
              </a:rPr>
              <a:t>What is necessary to run angular application ?</a:t>
            </a:r>
            <a:endParaRPr lang="en-US" sz="6000" dirty="0">
              <a:solidFill>
                <a:srgbClr val="E20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95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9666AC-5915-4A8C-818D-B6264A425300}" type="datetime1">
              <a:rPr lang="en-US" smtClean="0"/>
              <a:pPr>
                <a:defRPr/>
              </a:pPr>
              <a:t>11-Nov-20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– Information /  internal –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083A4D-F0F0-42B2-9A40-D23AA172BB3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8200" y="1518574"/>
            <a:ext cx="8147050" cy="71045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E20074"/>
                </a:solidFill>
              </a:rPr>
              <a:t>The most basic </a:t>
            </a:r>
            <a:r>
              <a:rPr lang="en-US" sz="2800" dirty="0">
                <a:solidFill>
                  <a:srgbClr val="E20074"/>
                </a:solidFill>
              </a:rPr>
              <a:t>building </a:t>
            </a:r>
            <a:r>
              <a:rPr lang="en-US" sz="2800" dirty="0" smtClean="0">
                <a:solidFill>
                  <a:srgbClr val="E20074"/>
                </a:solidFill>
              </a:rPr>
              <a:t>block of angular app</a:t>
            </a: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E20074"/>
                </a:solidFill>
              </a:rPr>
              <a:t>decorator @Component</a:t>
            </a: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E20074"/>
                </a:solidFill>
              </a:rPr>
              <a:t>Angular application is represented as tree structure of components</a:t>
            </a: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E20074"/>
                </a:solidFill>
              </a:rPr>
              <a:t>Usage of component is via the selector &lt;app-XX&gt; in parent template (component also)</a:t>
            </a: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E20074"/>
                </a:solidFill>
              </a:rPr>
              <a:t>Selector and template are mandatory for each component</a:t>
            </a: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E20074"/>
                </a:solidFill>
              </a:rPr>
              <a:t>Component is type of controller for a view it contains metadata which are transferred to the view </a:t>
            </a:r>
          </a:p>
          <a:p>
            <a:pPr>
              <a:spcAft>
                <a:spcPts val="450"/>
              </a:spcAft>
              <a:buClr>
                <a:srgbClr val="E20074"/>
              </a:buClr>
            </a:pPr>
            <a:endParaRPr lang="en-US" sz="2800" dirty="0">
              <a:solidFill>
                <a:srgbClr val="E20074"/>
              </a:solidFill>
            </a:endParaRP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endParaRPr lang="en-US" sz="2800" dirty="0" smtClean="0">
              <a:solidFill>
                <a:srgbClr val="E20074"/>
              </a:solidFill>
            </a:endParaRP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endParaRPr lang="en-US" sz="2800" dirty="0">
              <a:solidFill>
                <a:srgbClr val="E20074"/>
              </a:solidFill>
            </a:endParaRP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endParaRPr lang="en-US" sz="2800" dirty="0" smtClean="0">
              <a:solidFill>
                <a:srgbClr val="E20074"/>
              </a:solidFill>
            </a:endParaRP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endParaRPr lang="en-US" sz="2800" dirty="0" smtClean="0">
              <a:solidFill>
                <a:srgbClr val="E2007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68498" y="246901"/>
            <a:ext cx="8385175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450"/>
              </a:spcAft>
              <a:buClr>
                <a:schemeClr val="tx2"/>
              </a:buClr>
            </a:pPr>
            <a:r>
              <a:rPr lang="en-US" sz="6000" dirty="0" smtClean="0">
                <a:solidFill>
                  <a:srgbClr val="E20074"/>
                </a:solidFill>
              </a:rPr>
              <a:t>Component</a:t>
            </a:r>
            <a:endParaRPr lang="en-US" sz="6000" dirty="0">
              <a:solidFill>
                <a:srgbClr val="E20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92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9666AC-5915-4A8C-818D-B6264A425300}" type="datetime1">
              <a:rPr lang="en-US" smtClean="0"/>
              <a:pPr>
                <a:defRPr/>
              </a:pPr>
              <a:t>11-Nov-20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– Information /  internal –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083A4D-F0F0-42B2-9A40-D23AA172BB3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8200" y="1178940"/>
            <a:ext cx="8147050" cy="5073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E20074"/>
                </a:solidFill>
              </a:rPr>
              <a:t>Template representation : </a:t>
            </a:r>
          </a:p>
          <a:p>
            <a:pPr marL="727200" lvl="1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rgbClr val="E20074"/>
                </a:solidFill>
              </a:rPr>
              <a:t>inline template ( means in .</a:t>
            </a:r>
            <a:r>
              <a:rPr lang="en-US" sz="2000" dirty="0" err="1" smtClean="0">
                <a:solidFill>
                  <a:srgbClr val="E20074"/>
                </a:solidFill>
              </a:rPr>
              <a:t>ts</a:t>
            </a:r>
            <a:r>
              <a:rPr lang="en-US" sz="2000" dirty="0" smtClean="0">
                <a:solidFill>
                  <a:srgbClr val="E20074"/>
                </a:solidFill>
              </a:rPr>
              <a:t> file we define view (html code) </a:t>
            </a:r>
          </a:p>
          <a:p>
            <a:pPr marL="727200" lvl="1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rgbClr val="E20074"/>
                </a:solidFill>
              </a:rPr>
              <a:t>or use separate .html file (also known as view) </a:t>
            </a:r>
          </a:p>
          <a:p>
            <a:pPr marL="727200" lvl="1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endParaRPr lang="en-US" sz="2000" dirty="0">
              <a:solidFill>
                <a:srgbClr val="E20074"/>
              </a:solidFill>
            </a:endParaRPr>
          </a:p>
          <a:p>
            <a:pPr marL="727200" lvl="1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endParaRPr lang="en-US" sz="2000" dirty="0" smtClean="0">
              <a:solidFill>
                <a:srgbClr val="E20074"/>
              </a:solidFill>
            </a:endParaRP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endParaRPr lang="en-US" sz="2800" dirty="0">
              <a:solidFill>
                <a:srgbClr val="E20074"/>
              </a:solidFill>
            </a:endParaRP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E20074"/>
                </a:solidFill>
              </a:rPr>
              <a:t>Stylesheet is represented same way as template</a:t>
            </a:r>
          </a:p>
          <a:p>
            <a:pPr marL="727200" lvl="1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rgbClr val="E20074"/>
                </a:solidFill>
              </a:rPr>
              <a:t>part of .</a:t>
            </a:r>
            <a:r>
              <a:rPr lang="en-US" sz="2000" dirty="0" err="1" smtClean="0">
                <a:solidFill>
                  <a:srgbClr val="E20074"/>
                </a:solidFill>
              </a:rPr>
              <a:t>ts</a:t>
            </a:r>
            <a:r>
              <a:rPr lang="en-US" sz="2000" dirty="0" smtClean="0">
                <a:solidFill>
                  <a:srgbClr val="E20074"/>
                </a:solidFill>
              </a:rPr>
              <a:t> file - inline style</a:t>
            </a:r>
          </a:p>
          <a:p>
            <a:pPr marL="727200" lvl="1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rgbClr val="E20074"/>
                </a:solidFill>
              </a:rPr>
              <a:t>extra file .</a:t>
            </a:r>
            <a:r>
              <a:rPr lang="en-US" sz="2000" dirty="0" err="1" smtClean="0">
                <a:solidFill>
                  <a:srgbClr val="E20074"/>
                </a:solidFill>
              </a:rPr>
              <a:t>css</a:t>
            </a:r>
            <a:r>
              <a:rPr lang="en-US" sz="2000" dirty="0" smtClean="0">
                <a:solidFill>
                  <a:srgbClr val="E20074"/>
                </a:solidFill>
              </a:rPr>
              <a:t> </a:t>
            </a: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E20074"/>
                </a:solidFill>
              </a:rPr>
              <a:t>Stylesheet is not required as part of component </a:t>
            </a:r>
          </a:p>
          <a:p>
            <a:pPr marL="270000" indent="-270000">
              <a:spcAft>
                <a:spcPts val="450"/>
              </a:spcAft>
              <a:buClr>
                <a:srgbClr val="E20074"/>
              </a:buClr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E20074"/>
                </a:solidFill>
              </a:rPr>
              <a:t>Each component use </a:t>
            </a:r>
            <a:r>
              <a:rPr lang="en-US" sz="2800" i="1" dirty="0" smtClean="0">
                <a:solidFill>
                  <a:srgbClr val="E20074"/>
                </a:solidFill>
              </a:rPr>
              <a:t>style.css</a:t>
            </a:r>
            <a:r>
              <a:rPr lang="en-US" sz="2800" dirty="0" smtClean="0">
                <a:solidFill>
                  <a:srgbClr val="E20074"/>
                </a:solidFill>
              </a:rPr>
              <a:t> which is located in </a:t>
            </a:r>
            <a:r>
              <a:rPr lang="en-US" sz="2800" dirty="0" err="1" smtClean="0">
                <a:solidFill>
                  <a:srgbClr val="E20074"/>
                </a:solidFill>
              </a:rPr>
              <a:t>src</a:t>
            </a:r>
            <a:r>
              <a:rPr lang="en-US" sz="2800" dirty="0" smtClean="0">
                <a:solidFill>
                  <a:srgbClr val="E20074"/>
                </a:solidFill>
              </a:rPr>
              <a:t> folder in the root of app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68498" y="246901"/>
            <a:ext cx="8385175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450"/>
              </a:spcAft>
              <a:buClr>
                <a:schemeClr val="tx2"/>
              </a:buClr>
            </a:pPr>
            <a:r>
              <a:rPr lang="en-US" sz="6000" dirty="0" smtClean="0">
                <a:solidFill>
                  <a:srgbClr val="E20074"/>
                </a:solidFill>
              </a:rPr>
              <a:t>Component</a:t>
            </a:r>
            <a:endParaRPr lang="en-US" sz="6000" dirty="0">
              <a:solidFill>
                <a:srgbClr val="E20074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9635" y="243778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selector: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'app-root'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templateUrl</a:t>
            </a:r>
            <a:r>
              <a:rPr lang="en-US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'./app.component.html'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styleUrls</a:t>
            </a:r>
            <a:r>
              <a:rPr lang="en-US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'./app.component.css'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77394" y="2437787"/>
            <a:ext cx="634637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selector: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'app-root'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template: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`&lt;h1&gt; This is inline template &lt;/h1&gt;`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styleUrls</a:t>
            </a:r>
            <a:r>
              <a:rPr lang="en-US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'./app.component.css'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64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8552</TotalTime>
  <Words>2031</Words>
  <Application>Microsoft Office PowerPoint</Application>
  <PresentationFormat>Widescreen</PresentationFormat>
  <Paragraphs>374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Bodoni MT</vt:lpstr>
      <vt:lpstr>Britannic Bold</vt:lpstr>
      <vt:lpstr>Calibri</vt:lpstr>
      <vt:lpstr>Calibri Light</vt:lpstr>
      <vt:lpstr>Consolas</vt:lpstr>
      <vt:lpstr>Courier New</vt:lpstr>
      <vt:lpstr>Wingdings</vt:lpstr>
      <vt:lpstr>Office Theme</vt:lpstr>
      <vt:lpstr>Angular introduction training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T-Systems Slovakia s.r.o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introduction training</dc:title>
  <dc:creator>Straka, Lukas</dc:creator>
  <cp:lastModifiedBy>Straka, Lukas</cp:lastModifiedBy>
  <cp:revision>109</cp:revision>
  <dcterms:created xsi:type="dcterms:W3CDTF">2020-11-05T09:56:02Z</dcterms:created>
  <dcterms:modified xsi:type="dcterms:W3CDTF">2020-11-11T16:11:10Z</dcterms:modified>
  <cp:category>INTERNAL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systems-DocumentTagging.ClassificationMark.P00">
    <vt:lpwstr>&lt;ClassificationMark xmlns:xsi="http://www.w3.org/2001/XMLSchema-instance" xmlns:xsd="http://www.w3.org/2001/XMLSchema" margin="NaN" class="C1" owner="Straka, Lukas" position="BottomRight" marginX="0" marginY="0" classifiedOn="2020-11-05T14:20:47.1910</vt:lpwstr>
  </property>
  <property fmtid="{D5CDD505-2E9C-101B-9397-08002B2CF9AE}" pid="3" name="tsystems-DocumentTagging.ClassificationMark.P01">
    <vt:lpwstr>783+01:00" showPrintedBy="false" showPrintDate="false" language="en" ApplicationVersion="Microsoft PowerPoint, 16.0" addinVersion="5.10.4.12" template="Default"&gt;&lt;history bulk="false" class="INTERNAL" code="C1" user="Straka, Lukas" date="2020-11-05T14</vt:lpwstr>
  </property>
  <property fmtid="{D5CDD505-2E9C-101B-9397-08002B2CF9AE}" pid="4" name="tsystems-DocumentTagging.ClassificationMark.P02">
    <vt:lpwstr>:20:47.2707881+01:00" /&gt;&lt;recipients /&gt;&lt;documentOwners /&gt;&lt;/ClassificationMark&gt;</vt:lpwstr>
  </property>
  <property fmtid="{D5CDD505-2E9C-101B-9397-08002B2CF9AE}" pid="5" name="tsystems-DocumentTagging.ClassificationMark">
    <vt:lpwstr>￼PARTS:3</vt:lpwstr>
  </property>
  <property fmtid="{D5CDD505-2E9C-101B-9397-08002B2CF9AE}" pid="6" name="tsystems-DocumentClasification">
    <vt:lpwstr>INTERNAL</vt:lpwstr>
  </property>
  <property fmtid="{D5CDD505-2E9C-101B-9397-08002B2CF9AE}" pid="7" name="tsystems-DLP">
    <vt:lpwstr>tsystems-DLP:TAG_SEC_C1</vt:lpwstr>
  </property>
</Properties>
</file>