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6F51A-69F8-C326-2873-50E006D4C115}" v="37" dt="2022-06-20T09:15:46.880"/>
    <p1510:client id="{140FA0CE-C620-0D5F-A781-77A9EC1D1EDC}" v="13" dt="2022-06-20T09:28:41.592"/>
    <p1510:client id="{295B3E7E-25BF-E319-8D5B-22E94CC20270}" v="22" dt="2022-06-20T09:19:46.231"/>
    <p1510:client id="{AEC325C1-97F1-4FFE-2909-D45B31C428CC}" v="15" dt="2022-06-20T09:29:59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4D6AC-CB2D-C428-15C7-B4BDE3CC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A02854-CECA-09DE-CFB7-8771D97DC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CDB2D-34D3-58FB-4D92-09B0EB3F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4B57B4-C6CE-7FEB-646F-2C47032B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1F682-6857-41F1-46A1-B847ACE7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51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411D2-9D83-014E-9829-AD354D99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7BFA0B-D010-7982-4F80-DD08D98E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DFD7B-265B-3B02-D810-8D8E1501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90467-323A-49C8-FBF2-0EF615D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DFADC-87FF-B8AF-DB3A-02B7A23A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599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E791D6-B95A-17DA-A70A-68BB6D002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8007AB-A7C9-D714-BECA-3F112C96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7C35A-BFB7-DED6-99B6-06BB33ED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E5349-E2CD-1B03-0DE2-85263F9E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7E01F-9D52-8EC1-F6F3-20D0C94F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198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742B8-6B86-419E-2212-8CC66B15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C7B81-99A0-CFA5-1E15-8E6A4C2A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A4C44-1A98-24CA-902D-6EB3469A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D9D82-6897-1611-28FF-19BA1778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307EB-AE37-6562-3925-8CC5BD24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209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DA7B8-3230-F62C-6E5B-98AA3BFD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4A0A7C-C1EB-C603-2B31-FB6E7B24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8A1709-C675-9039-41AC-FEEAAA30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B28ED-BBA0-1BD6-8052-D3757EE4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4BF56-3DE2-5C85-D97F-FC12A4E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99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EA05F-3C31-2BDD-C35C-AFE6BF0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586AE-96F4-1755-A814-F28F884E7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424277-BEBF-2D2C-CA6A-5C42037A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3618D1-B73B-AA8A-06D0-1A1D8319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D360C4-BF1D-324C-D530-C9C4DF9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35C9B3-0C98-C879-F3A9-2E1D9BFC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19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F780-1DE9-7844-D8FF-B166503E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5F2B0F-92D2-FC83-2F58-6CF5EB814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A1789-F19B-39D4-5FA0-46488E8FC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5946F3-6C31-D84D-8596-A988ECA05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86D0CC-FDE4-08B8-9E2D-70F1CF9D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3C8F47-27F0-BFA4-8093-804276A0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DDD160-4652-8FD0-4A5C-10518CC4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99C0F6-9968-5BC7-0801-BD31881B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820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718B1-6DBD-5EC4-4F13-8E2AAC9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209EA9-1100-65E8-4E45-FC439B6A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C0C654-322B-09A1-1A92-E41CBCFE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FCE690-3EF9-CEDD-6983-ADDA2DA9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901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CEFE5E-10D0-431B-F362-02D0CDE2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3EF17F-AC85-D49B-3529-3B02E467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4EFEE2-E1C2-710A-A75F-8AD716BF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733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45332-15ED-3B2C-3DAC-00C41CF0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D7EFE9-EC97-1739-0E38-B82A9145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0D93CF-A1EC-E2BD-A91B-7C7378D17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BF74E-C4A6-DBB7-323D-2E96F88A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664C0B-1B5A-95CF-B20A-F440F9C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1AD72-2A29-4364-DA9F-C789798C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72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72A30-301F-701F-BCD0-B92CC75E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AA97A1-1FFD-554E-2136-7D3ACF582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A499D-BF9D-A868-1E4A-670678D0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31DB99-E717-1466-125E-33E95EE8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7BCB34-179C-F14B-5EEB-D7AE3E3C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9D18AF-F5FF-6235-70B0-ABE705F2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365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DD2844-AE5F-CC41-FB96-234928DC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49C4C-37D2-D49E-756D-FE2CF34A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1E114-109E-6D20-0B57-609C9326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90442-A57B-4B01-B237-E5688989AD00}" type="datetimeFigureOut">
              <a:rPr lang="de-AT" smtClean="0"/>
              <a:t>20.06.2022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19FBB6-F474-C07F-DA7C-5495E5C10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5D553-AB88-8BEE-4F5E-386F5771F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206C-958B-40E7-A12D-03D8C816A4B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4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serlo.org/mathe/1595/integral" TargetMode="External"/><Relationship Id="rId2" Type="http://schemas.openxmlformats.org/officeDocument/2006/relationships/hyperlink" Target="https://de.wikipedia.org/wiki/Numerische_Integ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583529-7E90-599F-97EF-0DA7F83A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DE" sz="7200"/>
              <a:t>Numerische Integration</a:t>
            </a:r>
            <a:endParaRPr lang="de-AT" sz="72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68CAC0-834F-B099-E441-25005A2F9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de-DE" sz="2800"/>
              <a:t>By Siemens</a:t>
            </a:r>
            <a:endParaRPr lang="de-AT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46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3704EF-BF07-0D68-7D22-EFD6C031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4ABEC-590B-A580-8F7F-B0586239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Definition</a:t>
            </a:r>
            <a:endParaRPr lang="de-DE" dirty="0">
              <a:cs typeface="Calibri"/>
            </a:endParaRPr>
          </a:p>
          <a:p>
            <a:r>
              <a:rPr lang="de-DE" dirty="0"/>
              <a:t>Grafische Verfahren</a:t>
            </a:r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Berechnen von Integralen</a:t>
            </a:r>
          </a:p>
          <a:p>
            <a:r>
              <a:rPr lang="de-DE" dirty="0" err="1">
                <a:cs typeface="Calibri"/>
              </a:rPr>
              <a:t>Interpolarische</a:t>
            </a:r>
            <a:r>
              <a:rPr lang="de-DE" dirty="0">
                <a:cs typeface="Calibri"/>
              </a:rPr>
              <a:t> Quadraturformel</a:t>
            </a:r>
          </a:p>
          <a:p>
            <a:r>
              <a:rPr lang="de-DE" dirty="0">
                <a:cs typeface="Calibri"/>
              </a:rPr>
              <a:t>Weitere Quadraturformeln</a:t>
            </a:r>
          </a:p>
        </p:txBody>
      </p:sp>
    </p:spTree>
    <p:extLst>
      <p:ext uri="{BB962C8B-B14F-4D97-AF65-F5344CB8AC3E}">
        <p14:creationId xmlns:p14="http://schemas.microsoft.com/office/powerpoint/2010/main" val="31545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EB711D-CBA8-0D98-A611-5BC1B78E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de-DE" dirty="0"/>
              <a:t>Definition</a:t>
            </a:r>
            <a:endParaRPr lang="de-AT" sz="4800">
              <a:cs typeface="Calibri Light" panose="020F0302020204030204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2D6E8-BAAC-4186-33AC-032CB72B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Dient zur Berechnung von Integralen</a:t>
            </a:r>
            <a:endParaRPr lang="de-DE" dirty="0">
              <a:cs typeface="Calibri"/>
            </a:endParaRPr>
          </a:p>
          <a:p>
            <a:r>
              <a:rPr lang="de-DE" dirty="0"/>
              <a:t>Genutzt wenn die Stammfunktion durch</a:t>
            </a:r>
            <a:br>
              <a:rPr lang="de-DE" dirty="0"/>
            </a:br>
            <a:r>
              <a:rPr lang="de-DE" dirty="0"/>
              <a:t>elementare Funktionen nicht ausdrücken lässt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endParaRPr lang="de-AT" dirty="0">
              <a:cs typeface="Calibri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1BB093D-8D96-F7A4-4A7B-938FC7A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53359" y="517600"/>
            <a:ext cx="3663736" cy="2743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DAEA19E-5E09-611A-CF0F-BDA0BFDBE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7368" y="4194521"/>
            <a:ext cx="5135719" cy="12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3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DF735-160D-1691-9080-83CEB7C7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Verfahren	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A0F449-49B7-67EE-51DC-684B8A854F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Zählverfahren</a:t>
                </a:r>
              </a:p>
              <a:p>
                <a:pPr lvl="1"/>
                <a:r>
                  <a:rPr lang="de-DE" dirty="0"/>
                  <a:t>Graph wird auf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unterteilt</a:t>
                </a:r>
              </a:p>
              <a:p>
                <a:pPr lvl="1"/>
                <a:r>
                  <a:rPr lang="de-DE" dirty="0"/>
                  <a:t>Kästchen in der Fläche werden gezählt</a:t>
                </a:r>
              </a:p>
              <a:p>
                <a:r>
                  <a:rPr lang="de-DE" dirty="0"/>
                  <a:t>Messung</a:t>
                </a:r>
                <a:endParaRPr lang="de-AT" dirty="0"/>
              </a:p>
              <a:p>
                <a:pPr lvl="1"/>
                <a:r>
                  <a:rPr lang="de-AT" dirty="0"/>
                  <a:t>Messung mittels Planimeter</a:t>
                </a:r>
                <a:endParaRPr lang="de-DE" dirty="0"/>
              </a:p>
              <a:p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8A0F449-49B7-67EE-51DC-684B8A854F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F837BF7-E00F-CACB-4318-BF5F7D71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561" y="3917457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ED192-89DB-CDDE-AF3B-C93E1BBF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de-DE" dirty="0"/>
              <a:t>Berechnen</a:t>
            </a:r>
            <a:endParaRPr lang="de-AT" sz="4000" dirty="0">
              <a:cs typeface="Calibri Light" panose="020F03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6A86D-2B23-043E-3B0D-E5E1C06A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Mit der Quadraturformel</a:t>
            </a:r>
            <a:endParaRPr lang="de-DE">
              <a:cs typeface="Calibri"/>
            </a:endParaRPr>
          </a:p>
          <a:p>
            <a:endParaRPr lang="de-AT" sz="18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436819-32CA-0C16-726E-F0307987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67" y="517600"/>
            <a:ext cx="3770721" cy="2743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914708F-D163-5352-69A8-7C75064A4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368" y="4215699"/>
            <a:ext cx="5135719" cy="116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7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09E717-E972-7C72-1CF7-AB5FD8F8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 dirty="0" err="1"/>
              <a:t>Interpolarische</a:t>
            </a:r>
            <a:r>
              <a:rPr lang="de-DE" sz="3600" dirty="0"/>
              <a:t> Quadraturformel	</a:t>
            </a:r>
            <a:endParaRPr lang="de-AT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60F695-DF48-C06D-3229-1EA45601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969" y="1859181"/>
                <a:ext cx="6022986" cy="4393982"/>
              </a:xfrm>
            </p:spPr>
            <p:txBody>
              <a:bodyPr>
                <a:noAutofit/>
              </a:bodyPr>
              <a:lstStyle/>
              <a:p>
                <a:r>
                  <a:rPr lang="de-DE" dirty="0"/>
                  <a:t>Funktion f(</a:t>
                </a:r>
                <a:r>
                  <a:rPr lang="de-DE" i="1" dirty="0"/>
                  <a:t>x</a:t>
                </a:r>
                <a:r>
                  <a:rPr lang="de-DE" dirty="0"/>
                  <a:t>) mit Interpolationspolynom 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/>
                  <a:t>(x) approximieren und integrieren</a:t>
                </a:r>
              </a:p>
              <a:p>
                <a:pPr lvl="1"/>
                <a:r>
                  <a:rPr lang="de-DE" dirty="0"/>
                  <a:t>Nach der Konstruktion hat die Formel</a:t>
                </a:r>
                <a:br>
                  <a:rPr lang="de-DE" dirty="0"/>
                </a:br>
                <a:r>
                  <a:rPr lang="de-DE" dirty="0"/>
                  <a:t>eine Genauigkeit von </a:t>
                </a:r>
                <a:r>
                  <a:rPr lang="de-DE" i="1" dirty="0"/>
                  <a:t>n</a:t>
                </a:r>
              </a:p>
              <a:p>
                <a:r>
                  <a:rPr lang="de-AT" dirty="0"/>
                  <a:t>Falls die Integrationsgrenzen Stützstellen</a:t>
                </a:r>
                <a:br>
                  <a:rPr lang="de-AT" dirty="0"/>
                </a:br>
                <a:r>
                  <a:rPr lang="de-AT" dirty="0"/>
                  <a:t>spricht man von einer</a:t>
                </a:r>
              </a:p>
              <a:p>
                <a:pPr lvl="1"/>
                <a:r>
                  <a:rPr lang="de-AT" dirty="0"/>
                  <a:t>Abgeschlossenen Quadraturformel sonst von einer </a:t>
                </a:r>
              </a:p>
              <a:p>
                <a:pPr lvl="1"/>
                <a:r>
                  <a:rPr lang="de-AT" dirty="0"/>
                  <a:t>Offenen Quadraturformel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060F695-DF48-C06D-3229-1EA45601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969" y="1859181"/>
                <a:ext cx="6022986" cy="4393982"/>
              </a:xfrm>
              <a:blipFill>
                <a:blip r:embed="rId2"/>
                <a:stretch>
                  <a:fillRect l="-1822" t="-2358" r="-607" b="-235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9AB39635-5BE6-77AB-9AA0-6A3EDE6B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34" y="1856504"/>
            <a:ext cx="4687458" cy="1478912"/>
          </a:xfrm>
          <a:prstGeom prst="rect">
            <a:avLst/>
          </a:prstGeom>
        </p:spPr>
      </p:pic>
      <p:grpSp>
        <p:nvGrpSpPr>
          <p:cNvPr id="21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44E5FD0C-3440-6DA8-D358-6E763DF64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634" y="4607578"/>
            <a:ext cx="4687460" cy="7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07CED-B1A0-037E-CFCB-914C6933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Quadraturformeln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01C4D-B224-891F-BC8A-FBB746A2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Summierte Quadraturformel</a:t>
            </a:r>
          </a:p>
          <a:p>
            <a:pPr lvl="1"/>
            <a:r>
              <a:rPr lang="de-DE" dirty="0"/>
              <a:t>Integral wird in Teilintegrale unterteilt,</a:t>
            </a:r>
            <a:br>
              <a:rPr lang="de-DE" dirty="0"/>
            </a:br>
            <a:r>
              <a:rPr lang="de-DE" dirty="0"/>
              <a:t>einzeln gerechnet und die Ergebnisse addiert</a:t>
            </a:r>
          </a:p>
          <a:p>
            <a:r>
              <a:rPr lang="de-DE" dirty="0"/>
              <a:t>Monte-Carlo-Integration</a:t>
            </a:r>
            <a:endParaRPr lang="de-AT" dirty="0"/>
          </a:p>
          <a:p>
            <a:pPr lvl="1"/>
            <a:r>
              <a:rPr lang="de-DE" dirty="0"/>
              <a:t>Dient zur Berechnung von </a:t>
            </a:r>
            <a:br>
              <a:rPr lang="de-DE" dirty="0"/>
            </a:br>
            <a:r>
              <a:rPr lang="de-DE" dirty="0"/>
              <a:t>hochdimensionale Integrale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909BA1-06C6-F8A4-66FC-BBB80BB3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329" y="4811785"/>
            <a:ext cx="2295845" cy="7144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A50C2E-28C0-DEED-D010-FDE937A54B38}"/>
              </a:ext>
            </a:extLst>
          </p:cNvPr>
          <p:cNvSpPr txBox="1"/>
          <p:nvPr/>
        </p:nvSpPr>
        <p:spPr>
          <a:xfrm>
            <a:off x="7022237" y="5526260"/>
            <a:ext cx="229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Monte-Carlo-Integration Formel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03012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A4BF9-D290-B81C-710B-9041BD99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Quellen</a:t>
            </a:r>
            <a:endParaRPr lang="de-AT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AB3E4C-FD11-5E13-DF3D-4DB7D1AB0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de-AT" sz="2000">
                <a:hlinkClick r:id="rId2"/>
              </a:rPr>
              <a:t>https://de.wikipedia.org/wiki/Numerische_Integration</a:t>
            </a:r>
            <a:endParaRPr lang="de-AT" sz="2000"/>
          </a:p>
          <a:p>
            <a:r>
              <a:rPr lang="de-AT" sz="2000">
                <a:hlinkClick r:id="rId3"/>
              </a:rPr>
              <a:t>https://de.serlo.org/mathe/1595/integral</a:t>
            </a:r>
            <a:endParaRPr lang="de-AT" sz="2000"/>
          </a:p>
          <a:p>
            <a:endParaRPr lang="de-AT" sz="2000"/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Numerische Integration</vt:lpstr>
      <vt:lpstr>Agenda</vt:lpstr>
      <vt:lpstr>Definition</vt:lpstr>
      <vt:lpstr>Grafische Verfahren </vt:lpstr>
      <vt:lpstr>Berechnen</vt:lpstr>
      <vt:lpstr>Interpolarische Quadraturformel </vt:lpstr>
      <vt:lpstr>Weitere Quadraturformeln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Integration</dc:title>
  <dc:creator>Feichtlbauer Simon</dc:creator>
  <cp:lastModifiedBy>Feichtlbauer Simon</cp:lastModifiedBy>
  <cp:revision>55</cp:revision>
  <dcterms:created xsi:type="dcterms:W3CDTF">2022-05-16T09:33:29Z</dcterms:created>
  <dcterms:modified xsi:type="dcterms:W3CDTF">2022-06-20T09:31:05Z</dcterms:modified>
</cp:coreProperties>
</file>