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72" r:id="rId7"/>
    <p:sldId id="259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0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267B-D17F-465E-95BB-CC3D663B374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6458-5C93-49FB-AA9F-14B69A11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PCA &amp; Factor Analysis</a:t>
            </a:r>
            <a:br>
              <a:rPr lang="en-US" dirty="0" smtClean="0"/>
            </a:br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Melvin </a:t>
            </a:r>
            <a:r>
              <a:rPr lang="en-US" dirty="0" err="1" smtClean="0"/>
              <a:t>Ott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Comic Sans MS" pitchFamily="66" charset="0"/>
              </a:rPr>
              <a:t>The unique factors (residuals) are uncorrelated with each other.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The unique factors (residuals) are uncorrelated with the common (latent) factors.</a:t>
            </a: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r>
              <a:rPr lang="en-US" dirty="0" err="1" smtClean="0"/>
              <a:t>vs</a:t>
            </a:r>
            <a:r>
              <a:rPr lang="en-US" dirty="0" smtClean="0"/>
              <a:t>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0" fontAlgn="base" hangingPunct="0"/>
            <a:r>
              <a:rPr lang="en-US" b="1" dirty="0">
                <a:latin typeface="Comic Sans MS" pitchFamily="66" charset="0"/>
              </a:rPr>
              <a:t>PCA</a:t>
            </a:r>
            <a:endParaRPr lang="en-US" dirty="0">
              <a:latin typeface="Comic Sans MS" pitchFamily="66" charset="0"/>
            </a:endParaRPr>
          </a:p>
          <a:p>
            <a:pPr lvl="1" eaLnBrk="0" fontAlgn="base" hangingPunct="0"/>
            <a:r>
              <a:rPr lang="en-US" dirty="0" smtClean="0">
                <a:latin typeface="Comic Sans MS" pitchFamily="66" charset="0"/>
              </a:rPr>
              <a:t>100</a:t>
            </a:r>
            <a:r>
              <a:rPr lang="en-US" dirty="0">
                <a:latin typeface="Comic Sans MS" pitchFamily="66" charset="0"/>
              </a:rPr>
              <a:t>% of variance accounted for by all components.</a:t>
            </a:r>
          </a:p>
          <a:p>
            <a:pPr lvl="1" eaLnBrk="0" fontAlgn="base" hangingPunct="0"/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dirty="0">
                <a:latin typeface="Comic Sans MS" pitchFamily="66" charset="0"/>
              </a:rPr>
              <a:t>components are derived from the variables and explain 100% of the variation in the data.</a:t>
            </a:r>
          </a:p>
          <a:p>
            <a:pPr eaLnBrk="0" fontAlgn="base" hangingPunct="0"/>
            <a:r>
              <a:rPr lang="en-US" b="1" dirty="0" smtClean="0">
                <a:latin typeface="Comic Sans MS" pitchFamily="66" charset="0"/>
              </a:rPr>
              <a:t>Factor Analysis</a:t>
            </a:r>
            <a:endParaRPr lang="en-US" dirty="0" smtClean="0">
              <a:latin typeface="Comic Sans MS" pitchFamily="66" charset="0"/>
            </a:endParaRPr>
          </a:p>
          <a:p>
            <a:pPr lvl="1" eaLnBrk="0" fontAlgn="base" hangingPunct="0"/>
            <a:r>
              <a:rPr lang="en-US" dirty="0" smtClean="0">
                <a:latin typeface="Comic Sans MS" pitchFamily="66" charset="0"/>
              </a:rPr>
              <a:t>Not necessary that 100% of variance be accounted for by the extracted factors.</a:t>
            </a:r>
          </a:p>
          <a:p>
            <a:pPr lvl="1" eaLnBrk="0" fontAlgn="base" hangingPunct="0"/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dirty="0">
                <a:latin typeface="Comic Sans MS" pitchFamily="66" charset="0"/>
              </a:rPr>
              <a:t>variables reflect the common (latent) factors and explain shared variation in the manifest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for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Factor scores are not linear combinations of the variables. They are estimates of latent factors. Avoid problems by: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1. Carefully selecting your manifest variables.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2. Using rotation to interpret the factors.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3. Performing a confirmatory factor analysis to test  hypotheses about the adequacy of the factor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Principal Factor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Computationally efficient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Most commonly used.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Maximum Likelihood Factor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Less efficient computationally; iterative procedure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Better estimates than principal factor analysis in large samples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Hypothesis tests for number of factors.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mic Sans MS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Factors?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Kaiser Criterion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Eigenvalues greater than one in the </a:t>
            </a:r>
            <a:r>
              <a:rPr lang="en-US" dirty="0" err="1" smtClean="0">
                <a:latin typeface="Comic Sans MS" pitchFamily="66" charset="0"/>
              </a:rPr>
              <a:t>unrotated</a:t>
            </a:r>
            <a:r>
              <a:rPr lang="en-US" dirty="0" smtClean="0">
                <a:latin typeface="Comic Sans MS" pitchFamily="66" charset="0"/>
              </a:rPr>
              <a:t> principal components solution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Scree test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Find the elbow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Varimax</a:t>
            </a:r>
            <a:r>
              <a:rPr lang="en-US" dirty="0" smtClean="0">
                <a:latin typeface="Comic Sans MS" pitchFamily="66" charset="0"/>
              </a:rPr>
              <a:t>-Orthogonal: Maximizes the variance of columns of the factor pattern matrix. </a:t>
            </a:r>
          </a:p>
          <a:p>
            <a:pPr lvl="1"/>
            <a:r>
              <a:rPr lang="en-US" dirty="0" err="1" smtClean="0">
                <a:latin typeface="Comic Sans MS" pitchFamily="66" charset="0"/>
              </a:rPr>
              <a:t>Promax</a:t>
            </a:r>
            <a:r>
              <a:rPr lang="en-US" dirty="0" smtClean="0">
                <a:latin typeface="Comic Sans MS" pitchFamily="66" charset="0"/>
              </a:rPr>
              <a:t>-Oblique in two steps. 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latin typeface="Comic Sans MS" pitchFamily="66" charset="0"/>
              </a:rPr>
              <a:t>	 </a:t>
            </a: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mic Sans MS" pitchFamily="66" charset="0"/>
              </a:rPr>
              <a:t>Find a set of uncorrelated variables, each of which is a linear combination of the original variables that will describe the variation in the response variable.</a:t>
            </a:r>
          </a:p>
          <a:p>
            <a:r>
              <a:rPr lang="en-US" dirty="0" smtClean="0">
                <a:latin typeface="Comic Sans MS" pitchFamily="66" charset="0"/>
              </a:rPr>
              <a:t>The uncorrelated variables are derived so that the first explains the most variability, followed by the second, etc.</a:t>
            </a:r>
          </a:p>
          <a:p>
            <a:r>
              <a:rPr lang="en-US" dirty="0" smtClean="0">
                <a:latin typeface="Comic Sans MS" pitchFamily="66" charset="0"/>
              </a:rPr>
              <a:t>The first principal component is that linear combination whose sample variance is greatest among all possible linear combinations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828800"/>
            <a:ext cx="4724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3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Eliminate some redundant variables.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May lose important information that was uniquely reflected in the eliminated variables.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Create composite scores from variables (sum or average).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Lost variability among the variables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Multiple scale scores may still be collinear.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Create weighted linear combinations of variables while retaining most of the variability in the data.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Fewer variables; little or no lost variation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No collinear scales.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How Many Components?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Explain between 70-90% of the original variables variation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Exclude principal components whose eigenvalue is less than the average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Look for elbow in scree diagram, this is where large eigenvalues end and small eigenvalues begin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Scree Plot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27" y="1904999"/>
            <a:ext cx="5696745" cy="392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61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Factor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You suspect that the variables you observe (manifest variables) are functions of variables that you cannot observe directly (latent variables).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Identify the latent variables to learn something interesting about the behavior of your population.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Identify relationships between different latent variables.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Show that a small number of latent variables underlies the process or behavior you have measured to simplify your theory.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Explain inter-correlations among observed variables.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Focus is on Variables in the Analysis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Look at Correlations among Variables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Group Variables into Factors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Exploratory or Confirmatory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Exploratory means whatever the data suggests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Confirmatory means use prior research or some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Health Care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Principal Components would be the Symptoms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Latent Factors would be the Disease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12261</TotalTime>
  <Words>555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PCA &amp; Factor Analysis Highlights</vt:lpstr>
      <vt:lpstr>PCA Intro</vt:lpstr>
      <vt:lpstr>Example</vt:lpstr>
      <vt:lpstr>PCA</vt:lpstr>
      <vt:lpstr>More PCA</vt:lpstr>
      <vt:lpstr>Example Scree Plot</vt:lpstr>
      <vt:lpstr>Why Factor Analysis?</vt:lpstr>
      <vt:lpstr>Factor Analysis</vt:lpstr>
      <vt:lpstr> Example</vt:lpstr>
      <vt:lpstr>Assumptions</vt:lpstr>
      <vt:lpstr>PCA vs Factor Analysis</vt:lpstr>
      <vt:lpstr>Limitations for Factor Analysis</vt:lpstr>
      <vt:lpstr>Methods</vt:lpstr>
      <vt:lpstr>How Many Factors?</vt:lpstr>
      <vt:lpstr>Rotations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&amp; Factor Analysis</dc:title>
  <dc:creator>Melvin</dc:creator>
  <cp:lastModifiedBy>Melvin</cp:lastModifiedBy>
  <cp:revision>22</cp:revision>
  <dcterms:created xsi:type="dcterms:W3CDTF">2012-11-13T00:39:16Z</dcterms:created>
  <dcterms:modified xsi:type="dcterms:W3CDTF">2017-10-27T16:01:49Z</dcterms:modified>
</cp:coreProperties>
</file>