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2" r:id="rId3"/>
    <p:sldId id="271" r:id="rId4"/>
    <p:sldId id="291" r:id="rId5"/>
    <p:sldId id="290" r:id="rId6"/>
    <p:sldId id="284" r:id="rId7"/>
    <p:sldId id="286" r:id="rId8"/>
    <p:sldId id="275" r:id="rId9"/>
    <p:sldId id="276" r:id="rId10"/>
    <p:sldId id="287" r:id="rId11"/>
    <p:sldId id="258" r:id="rId12"/>
    <p:sldId id="259" r:id="rId13"/>
    <p:sldId id="292" r:id="rId14"/>
    <p:sldId id="274" r:id="rId15"/>
    <p:sldId id="266" r:id="rId16"/>
    <p:sldId id="260" r:id="rId17"/>
    <p:sldId id="261" r:id="rId18"/>
    <p:sldId id="262" r:id="rId19"/>
    <p:sldId id="280" r:id="rId20"/>
    <p:sldId id="279" r:id="rId21"/>
    <p:sldId id="281" r:id="rId22"/>
    <p:sldId id="293" r:id="rId23"/>
    <p:sldId id="283"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0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9CA7A-A7A5-438D-851D-2A015FDD4179}"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AAB34B-AA59-4503-BC22-B62E709709E3}" type="slidenum">
              <a:rPr lang="en-US" smtClean="0"/>
              <a:pPr/>
              <a:t>‹#›</a:t>
            </a:fld>
            <a:endParaRPr lang="en-US"/>
          </a:p>
        </p:txBody>
      </p:sp>
    </p:spTree>
    <p:extLst>
      <p:ext uri="{BB962C8B-B14F-4D97-AF65-F5344CB8AC3E}">
        <p14:creationId xmlns:p14="http://schemas.microsoft.com/office/powerpoint/2010/main" val="246700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AAB34B-AA59-4503-BC22-B62E709709E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AAB34B-AA59-4503-BC22-B62E709709E3}"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AAB34B-AA59-4503-BC22-B62E709709E3}" type="slidenum">
              <a:rPr lang="en-US" smtClean="0">
                <a:solidFill>
                  <a:prstClr val="black"/>
                </a:solidFill>
              </a:rPr>
              <a:pPr/>
              <a:t>5</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2175EF-F4B7-4A11-873D-BE7F9C7071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35461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2175EF-F4B7-4A11-873D-BE7F9C7071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384128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2175EF-F4B7-4A11-873D-BE7F9C7071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329890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2175EF-F4B7-4A11-873D-BE7F9C7071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321947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175EF-F4B7-4A11-873D-BE7F9C7071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344042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2175EF-F4B7-4A11-873D-BE7F9C7071C5}"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133349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2175EF-F4B7-4A11-873D-BE7F9C7071C5}" type="datetimeFigureOut">
              <a:rPr lang="en-US" smtClean="0"/>
              <a:pPr/>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180459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2175EF-F4B7-4A11-873D-BE7F9C7071C5}" type="datetimeFigureOut">
              <a:rPr lang="en-US" smtClean="0"/>
              <a:pPr/>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94539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175EF-F4B7-4A11-873D-BE7F9C7071C5}" type="datetimeFigureOut">
              <a:rPr lang="en-US" smtClean="0"/>
              <a:pPr/>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61359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175EF-F4B7-4A11-873D-BE7F9C7071C5}"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3062565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175EF-F4B7-4A11-873D-BE7F9C7071C5}"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51F5C-92AF-4EBA-9210-DDDBCE1532AE}" type="slidenum">
              <a:rPr lang="en-US" smtClean="0"/>
              <a:pPr/>
              <a:t>‹#›</a:t>
            </a:fld>
            <a:endParaRPr lang="en-US"/>
          </a:p>
        </p:txBody>
      </p:sp>
    </p:spTree>
    <p:extLst>
      <p:ext uri="{BB962C8B-B14F-4D97-AF65-F5344CB8AC3E}">
        <p14:creationId xmlns:p14="http://schemas.microsoft.com/office/powerpoint/2010/main" val="195545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175EF-F4B7-4A11-873D-BE7F9C7071C5}" type="datetimeFigureOut">
              <a:rPr lang="en-US" smtClean="0"/>
              <a:pPr/>
              <a:t>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51F5C-92AF-4EBA-9210-DDDBCE1532AE}" type="slidenum">
              <a:rPr lang="en-US" smtClean="0"/>
              <a:pPr/>
              <a:t>‹#›</a:t>
            </a:fld>
            <a:endParaRPr lang="en-US"/>
          </a:p>
        </p:txBody>
      </p:sp>
    </p:spTree>
    <p:extLst>
      <p:ext uri="{BB962C8B-B14F-4D97-AF65-F5344CB8AC3E}">
        <p14:creationId xmlns:p14="http://schemas.microsoft.com/office/powerpoint/2010/main" val="413716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t/f0a81ab5c1124f42a6a14c08ed0af60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lstStyle/>
          <a:p>
            <a:r>
              <a:rPr lang="en-US" dirty="0"/>
              <a:t> 410 Winter 2019</a:t>
            </a:r>
          </a:p>
        </p:txBody>
      </p:sp>
      <p:sp>
        <p:nvSpPr>
          <p:cNvPr id="3" name="Subtitle 2"/>
          <p:cNvSpPr>
            <a:spLocks noGrp="1"/>
          </p:cNvSpPr>
          <p:nvPr>
            <p:ph type="subTitle" idx="1"/>
          </p:nvPr>
        </p:nvSpPr>
        <p:spPr/>
        <p:style>
          <a:lnRef idx="2">
            <a:schemeClr val="accent1"/>
          </a:lnRef>
          <a:fillRef idx="1">
            <a:schemeClr val="lt1"/>
          </a:fillRef>
          <a:effectRef idx="0">
            <a:schemeClr val="accent1"/>
          </a:effectRef>
          <a:fontRef idx="minor">
            <a:schemeClr val="dk1"/>
          </a:fontRef>
        </p:style>
        <p:txBody>
          <a:bodyPr/>
          <a:lstStyle/>
          <a:p>
            <a:r>
              <a:rPr lang="en-US" dirty="0"/>
              <a:t>Sync # 1</a:t>
            </a:r>
          </a:p>
        </p:txBody>
      </p:sp>
    </p:spTree>
    <p:extLst>
      <p:ext uri="{BB962C8B-B14F-4D97-AF65-F5344CB8AC3E}">
        <p14:creationId xmlns:p14="http://schemas.microsoft.com/office/powerpoint/2010/main" val="160333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44500" y="993775"/>
            <a:ext cx="8255000" cy="48704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Canvas Overview</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1600" dirty="0">
                <a:latin typeface="Comic Sans MS" panose="030F0702030302020204" pitchFamily="66" charset="0"/>
              </a:rPr>
              <a:t>Syllabus</a:t>
            </a:r>
          </a:p>
          <a:p>
            <a:r>
              <a:rPr lang="en-US" sz="1600" dirty="0">
                <a:latin typeface="Comic Sans MS" panose="030F0702030302020204" pitchFamily="66" charset="0"/>
              </a:rPr>
              <a:t>Python </a:t>
            </a:r>
          </a:p>
          <a:p>
            <a:pPr lvl="1"/>
            <a:r>
              <a:rPr lang="en-US" sz="1200" dirty="0">
                <a:latin typeface="Comic Sans MS" panose="030F0702030302020204" pitchFamily="66" charset="0"/>
              </a:rPr>
              <a:t>Bonus  Enter a prediction to </a:t>
            </a:r>
            <a:r>
              <a:rPr lang="en-US" sz="1200" dirty="0" err="1">
                <a:latin typeface="Comic Sans MS" panose="030F0702030302020204" pitchFamily="66" charset="0"/>
              </a:rPr>
              <a:t>Kaggle</a:t>
            </a:r>
            <a:r>
              <a:rPr lang="en-US" sz="1200" dirty="0">
                <a:latin typeface="Comic Sans MS" panose="030F0702030302020204" pitchFamily="66" charset="0"/>
              </a:rPr>
              <a:t> for small</a:t>
            </a:r>
            <a:r>
              <a:rPr lang="en-US" sz="1200" b="1" dirty="0">
                <a:latin typeface="Comic Sans MS" panose="030F0702030302020204" pitchFamily="66" charset="0"/>
              </a:rPr>
              <a:t> dataset </a:t>
            </a:r>
            <a:r>
              <a:rPr lang="en-US" sz="1200" b="1" u="sng" dirty="0">
                <a:latin typeface="Comic Sans MS" panose="030F0702030302020204" pitchFamily="66" charset="0"/>
              </a:rPr>
              <a:t>10 pts</a:t>
            </a:r>
          </a:p>
          <a:p>
            <a:pPr indent="-285750"/>
            <a:r>
              <a:rPr lang="en-US" sz="1600" dirty="0">
                <a:latin typeface="Comic Sans MS" panose="030F0702030302020204" pitchFamily="66" charset="0"/>
              </a:rPr>
              <a:t>Canvas go to Home then Course: Recordings  </a:t>
            </a:r>
          </a:p>
          <a:p>
            <a:pPr lvl="1"/>
            <a:r>
              <a:rPr lang="en-US" sz="1200" dirty="0">
                <a:latin typeface="Comic Sans MS" panose="030F0702030302020204" pitchFamily="66" charset="0"/>
              </a:rPr>
              <a:t>Sync Session Recordings</a:t>
            </a:r>
          </a:p>
          <a:p>
            <a:pPr lvl="1"/>
            <a:r>
              <a:rPr lang="en-US" sz="1200" dirty="0">
                <a:latin typeface="Comic Sans MS" panose="030F0702030302020204" pitchFamily="66" charset="0"/>
              </a:rPr>
              <a:t>Recordings for assignment topics</a:t>
            </a:r>
          </a:p>
          <a:p>
            <a:pPr lvl="1"/>
            <a:r>
              <a:rPr lang="en-US" sz="1200" dirty="0">
                <a:latin typeface="Comic Sans MS" panose="030F0702030302020204" pitchFamily="66" charset="0"/>
              </a:rPr>
              <a:t>Anything else I think of to put there that might be of help to you</a:t>
            </a:r>
          </a:p>
          <a:p>
            <a:pPr marL="0" indent="0">
              <a:buNone/>
            </a:pPr>
            <a:endParaRPr lang="en-US" sz="1200" b="1" i="1" u="sng" dirty="0">
              <a:solidFill>
                <a:srgbClr val="7030A0"/>
              </a:solidFill>
              <a:latin typeface="Comic Sans MS" panose="030F0702030302020204" pitchFamily="66" charset="0"/>
            </a:endParaRPr>
          </a:p>
        </p:txBody>
      </p:sp>
    </p:spTree>
    <p:extLst>
      <p:ext uri="{BB962C8B-B14F-4D97-AF65-F5344CB8AC3E}">
        <p14:creationId xmlns:p14="http://schemas.microsoft.com/office/powerpoint/2010/main" val="25560289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chemeClr val="accent1"/>
            </a:solidFill>
          </a:ln>
        </p:spPr>
        <p:txBody>
          <a:bodyPr/>
          <a:lstStyle/>
          <a:p>
            <a:r>
              <a:rPr lang="en-US" dirty="0"/>
              <a:t>Assignment #1</a:t>
            </a:r>
          </a:p>
        </p:txBody>
      </p:sp>
      <p:sp>
        <p:nvSpPr>
          <p:cNvPr id="3" name="Content Placeholder 2"/>
          <p:cNvSpPr>
            <a:spLocks noGrp="1"/>
          </p:cNvSpPr>
          <p:nvPr>
            <p:ph idx="1"/>
          </p:nvPr>
        </p:nvSpPr>
        <p:spPr>
          <a:ln w="19050">
            <a:solidFill>
              <a:schemeClr val="accent1"/>
            </a:solidFill>
          </a:ln>
        </p:spPr>
        <p:txBody>
          <a:bodyPr/>
          <a:lstStyle/>
          <a:p>
            <a:r>
              <a:rPr lang="en-US" sz="1600" dirty="0">
                <a:solidFill>
                  <a:srgbClr val="FF0000"/>
                </a:solidFill>
                <a:latin typeface="Comic Sans MS" panose="030F0702030302020204" pitchFamily="66" charset="0"/>
              </a:rPr>
              <a:t>Targeted Reading</a:t>
            </a:r>
          </a:p>
          <a:p>
            <a:r>
              <a:rPr lang="en-US" sz="1600" dirty="0">
                <a:solidFill>
                  <a:srgbClr val="FF0000"/>
                </a:solidFill>
                <a:latin typeface="Comic Sans MS" panose="030F0702030302020204" pitchFamily="66" charset="0"/>
              </a:rPr>
              <a:t>Unit 1 Linear Regression </a:t>
            </a:r>
            <a:r>
              <a:rPr lang="en-US" sz="1600" b="1" u="sng" dirty="0">
                <a:solidFill>
                  <a:srgbClr val="FF0000"/>
                </a:solidFill>
                <a:latin typeface="Comic Sans MS" panose="030F0702030302020204" pitchFamily="66" charset="0"/>
              </a:rPr>
              <a:t>300 pts</a:t>
            </a:r>
          </a:p>
          <a:p>
            <a:r>
              <a:rPr lang="en-US" sz="1600" dirty="0">
                <a:solidFill>
                  <a:srgbClr val="FF0000"/>
                </a:solidFill>
                <a:latin typeface="Comic Sans MS" panose="030F0702030302020204" pitchFamily="66" charset="0"/>
              </a:rPr>
              <a:t>Quiz </a:t>
            </a:r>
            <a:r>
              <a:rPr lang="en-US" sz="1600" b="1" u="sng" dirty="0">
                <a:solidFill>
                  <a:srgbClr val="FF0000"/>
                </a:solidFill>
                <a:latin typeface="Comic Sans MS" panose="030F0702030302020204" pitchFamily="66" charset="0"/>
              </a:rPr>
              <a:t>36 pts</a:t>
            </a:r>
          </a:p>
          <a:p>
            <a:r>
              <a:rPr lang="en-US" sz="1600" dirty="0">
                <a:solidFill>
                  <a:srgbClr val="FF0000"/>
                </a:solidFill>
                <a:latin typeface="Comic Sans MS" panose="030F0702030302020204" pitchFamily="66" charset="0"/>
              </a:rPr>
              <a:t>Bonus</a:t>
            </a:r>
            <a:endParaRPr lang="en-US" sz="1600" b="1" u="sng" dirty="0">
              <a:solidFill>
                <a:srgbClr val="FF0000"/>
              </a:solidFill>
              <a:latin typeface="Comic Sans MS" panose="030F0702030302020204" pitchFamily="66" charset="0"/>
            </a:endParaRPr>
          </a:p>
          <a:p>
            <a:pPr lvl="1"/>
            <a:r>
              <a:rPr lang="en-US" sz="1600" dirty="0">
                <a:solidFill>
                  <a:srgbClr val="FF0000"/>
                </a:solidFill>
                <a:latin typeface="Comic Sans MS" panose="030F0702030302020204" pitchFamily="66" charset="0"/>
              </a:rPr>
              <a:t>Text Exercises  2</a:t>
            </a:r>
            <a:r>
              <a:rPr lang="en-US" sz="1600" b="1" u="sng" dirty="0">
                <a:solidFill>
                  <a:srgbClr val="FF0000"/>
                </a:solidFill>
                <a:latin typeface="Comic Sans MS" panose="030F0702030302020204" pitchFamily="66" charset="0"/>
              </a:rPr>
              <a:t>0 pts</a:t>
            </a:r>
          </a:p>
          <a:p>
            <a:pPr marL="0" indent="0">
              <a:buNone/>
            </a:pPr>
            <a:endParaRPr lang="en-US" dirty="0"/>
          </a:p>
        </p:txBody>
      </p:sp>
    </p:spTree>
    <p:extLst>
      <p:ext uri="{BB962C8B-B14F-4D97-AF65-F5344CB8AC3E}">
        <p14:creationId xmlns:p14="http://schemas.microsoft.com/office/powerpoint/2010/main" val="83740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61C65-11D2-4ABA-B390-1FF7C9F91730}"/>
              </a:ext>
            </a:extLst>
          </p:cNvPr>
          <p:cNvPicPr>
            <a:picLocks noChangeAspect="1"/>
          </p:cNvPicPr>
          <p:nvPr/>
        </p:nvPicPr>
        <p:blipFill>
          <a:blip r:embed="rId2"/>
          <a:stretch>
            <a:fillRect/>
          </a:stretch>
        </p:blipFill>
        <p:spPr>
          <a:xfrm>
            <a:off x="0" y="32150"/>
            <a:ext cx="9144000" cy="6793699"/>
          </a:xfrm>
          <a:prstGeom prst="rect">
            <a:avLst/>
          </a:prstGeom>
        </p:spPr>
      </p:pic>
    </p:spTree>
    <p:extLst>
      <p:ext uri="{BB962C8B-B14F-4D97-AF65-F5344CB8AC3E}">
        <p14:creationId xmlns:p14="http://schemas.microsoft.com/office/powerpoint/2010/main" val="281438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09600"/>
            <a:ext cx="6172200" cy="5791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15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chemeClr val="accent1"/>
            </a:solidFill>
          </a:ln>
        </p:spPr>
        <p:txBody>
          <a:bodyPr/>
          <a:lstStyle/>
          <a:p>
            <a:r>
              <a:rPr lang="en-US" dirty="0"/>
              <a:t>Canvas Detail</a:t>
            </a:r>
          </a:p>
        </p:txBody>
      </p:sp>
      <p:sp>
        <p:nvSpPr>
          <p:cNvPr id="3" name="Content Placeholder 2"/>
          <p:cNvSpPr>
            <a:spLocks noGrp="1"/>
          </p:cNvSpPr>
          <p:nvPr>
            <p:ph idx="1"/>
          </p:nvPr>
        </p:nvSpPr>
        <p:spPr>
          <a:ln w="19050">
            <a:solidFill>
              <a:schemeClr val="accent1"/>
            </a:solidFill>
          </a:ln>
        </p:spPr>
        <p:txBody>
          <a:bodyPr>
            <a:normAutofit fontScale="62500" lnSpcReduction="20000"/>
          </a:bodyPr>
          <a:lstStyle/>
          <a:p>
            <a:r>
              <a:rPr lang="en-US" sz="2600" dirty="0">
                <a:solidFill>
                  <a:srgbClr val="FF0000"/>
                </a:solidFill>
                <a:latin typeface="Comic Sans MS" panose="030F0702030302020204" pitchFamily="66" charset="0"/>
              </a:rPr>
              <a:t>Targeted Reading</a:t>
            </a:r>
          </a:p>
          <a:p>
            <a:r>
              <a:rPr lang="en-US" sz="2600" dirty="0">
                <a:solidFill>
                  <a:srgbClr val="FF0000"/>
                </a:solidFill>
                <a:latin typeface="Comic Sans MS" panose="030F0702030302020204" pitchFamily="66" charset="0"/>
              </a:rPr>
              <a:t>Unit 1 Linear Regression </a:t>
            </a:r>
            <a:r>
              <a:rPr lang="en-US" sz="2600" b="1" u="sng" dirty="0">
                <a:solidFill>
                  <a:srgbClr val="FF0000"/>
                </a:solidFill>
                <a:latin typeface="Comic Sans MS" panose="030F0702030302020204" pitchFamily="66" charset="0"/>
              </a:rPr>
              <a:t>300 pts</a:t>
            </a:r>
          </a:p>
          <a:p>
            <a:r>
              <a:rPr lang="en-US" sz="2600" dirty="0">
                <a:solidFill>
                  <a:srgbClr val="FF0000"/>
                </a:solidFill>
                <a:latin typeface="Comic Sans MS" panose="030F0702030302020204" pitchFamily="66" charset="0"/>
              </a:rPr>
              <a:t>Quiz </a:t>
            </a:r>
            <a:r>
              <a:rPr lang="en-US" sz="2600" b="1" u="sng" dirty="0">
                <a:solidFill>
                  <a:srgbClr val="FF0000"/>
                </a:solidFill>
                <a:latin typeface="Comic Sans MS" panose="030F0702030302020204" pitchFamily="66" charset="0"/>
              </a:rPr>
              <a:t>36 pts</a:t>
            </a:r>
          </a:p>
          <a:p>
            <a:r>
              <a:rPr lang="en-US" sz="2600" dirty="0">
                <a:solidFill>
                  <a:srgbClr val="FF0000"/>
                </a:solidFill>
                <a:latin typeface="Comic Sans MS" panose="030F0702030302020204" pitchFamily="66" charset="0"/>
              </a:rPr>
              <a:t>Bonus</a:t>
            </a:r>
            <a:endParaRPr lang="en-US" sz="2600" b="1" u="sng" dirty="0">
              <a:solidFill>
                <a:srgbClr val="FF0000"/>
              </a:solidFill>
              <a:latin typeface="Comic Sans MS" panose="030F0702030302020204" pitchFamily="66" charset="0"/>
            </a:endParaRPr>
          </a:p>
          <a:p>
            <a:pPr lvl="1"/>
            <a:r>
              <a:rPr lang="en-US" sz="2600" dirty="0">
                <a:solidFill>
                  <a:srgbClr val="FF0000"/>
                </a:solidFill>
                <a:latin typeface="Comic Sans MS" panose="030F0702030302020204" pitchFamily="66" charset="0"/>
              </a:rPr>
              <a:t>Text Exercises  2</a:t>
            </a:r>
            <a:r>
              <a:rPr lang="en-US" sz="2600" b="1" u="sng" dirty="0">
                <a:solidFill>
                  <a:srgbClr val="FF0000"/>
                </a:solidFill>
                <a:latin typeface="Comic Sans MS" panose="030F0702030302020204" pitchFamily="66" charset="0"/>
              </a:rPr>
              <a:t>0 pts</a:t>
            </a:r>
          </a:p>
          <a:p>
            <a:pPr lvl="0"/>
            <a:endParaRPr lang="en-US" sz="2600" dirty="0">
              <a:solidFill>
                <a:prstClr val="black"/>
              </a:solidFill>
              <a:latin typeface="Comic Sans MS" panose="030F0702030302020204" pitchFamily="66" charset="0"/>
            </a:endParaRPr>
          </a:p>
          <a:p>
            <a:pPr marL="0" lvl="0" indent="0">
              <a:buNone/>
            </a:pPr>
            <a:r>
              <a:rPr lang="en-US" sz="3800" dirty="0">
                <a:solidFill>
                  <a:prstClr val="black"/>
                </a:solidFill>
                <a:latin typeface="Comic Sans MS" panose="030F0702030302020204" pitchFamily="66" charset="0"/>
              </a:rPr>
              <a:t>Suggested Study Approach</a:t>
            </a:r>
          </a:p>
          <a:p>
            <a:pPr lvl="0"/>
            <a:r>
              <a:rPr lang="en-US" sz="2600" dirty="0">
                <a:solidFill>
                  <a:prstClr val="black"/>
                </a:solidFill>
                <a:latin typeface="Comic Sans MS" panose="030F0702030302020204" pitchFamily="66" charset="0"/>
              </a:rPr>
              <a:t>Read Assignment </a:t>
            </a:r>
            <a:endParaRPr lang="en-US" sz="2600" dirty="0">
              <a:latin typeface="Comic Sans MS" panose="030F0702030302020204" pitchFamily="66" charset="0"/>
            </a:endParaRPr>
          </a:p>
          <a:p>
            <a:r>
              <a:rPr lang="en-US" sz="2600" dirty="0">
                <a:latin typeface="Comic Sans MS" panose="030F0702030302020204" pitchFamily="66" charset="0"/>
              </a:rPr>
              <a:t>Text Skim Chapters 2-3</a:t>
            </a:r>
          </a:p>
          <a:p>
            <a:r>
              <a:rPr lang="en-US" sz="2600" dirty="0">
                <a:latin typeface="Comic Sans MS" panose="030F0702030302020204" pitchFamily="66" charset="0"/>
              </a:rPr>
              <a:t>Start Assignment</a:t>
            </a:r>
          </a:p>
          <a:p>
            <a:r>
              <a:rPr lang="en-US" sz="2600" dirty="0">
                <a:latin typeface="Comic Sans MS" panose="030F0702030302020204" pitchFamily="66" charset="0"/>
              </a:rPr>
              <a:t>Reread Text in detail as needed for Assignment</a:t>
            </a:r>
          </a:p>
          <a:p>
            <a:r>
              <a:rPr lang="en-US" sz="2600" dirty="0">
                <a:latin typeface="Comic Sans MS" panose="030F0702030302020204" pitchFamily="66" charset="0"/>
              </a:rPr>
              <a:t>Take Quiz when feel ready</a:t>
            </a:r>
          </a:p>
          <a:p>
            <a:r>
              <a:rPr lang="en-US" sz="2600" dirty="0">
                <a:latin typeface="Comic Sans MS" panose="030F0702030302020204" pitchFamily="66" charset="0"/>
              </a:rPr>
              <a:t>Focus on Assignment to completion</a:t>
            </a:r>
          </a:p>
          <a:p>
            <a:r>
              <a:rPr lang="en-US" sz="2600" dirty="0">
                <a:latin typeface="Comic Sans MS" panose="030F0702030302020204" pitchFamily="66" charset="0"/>
              </a:rPr>
              <a:t>Select Bonus work as time allows</a:t>
            </a:r>
          </a:p>
          <a:p>
            <a:r>
              <a:rPr lang="en-US" sz="2600" dirty="0">
                <a:latin typeface="Comic Sans MS" panose="030F0702030302020204" pitchFamily="66" charset="0"/>
              </a:rPr>
              <a:t>Manage your time to allow for completion</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215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chemeClr val="accent1"/>
            </a:solidFill>
          </a:ln>
        </p:spPr>
        <p:txBody>
          <a:bodyPr/>
          <a:lstStyle/>
          <a:p>
            <a:r>
              <a:rPr lang="en-US" dirty="0"/>
              <a:t>Assignments #1 &amp; #2</a:t>
            </a:r>
          </a:p>
        </p:txBody>
      </p:sp>
      <p:sp>
        <p:nvSpPr>
          <p:cNvPr id="3" name="Content Placeholder 2"/>
          <p:cNvSpPr>
            <a:spLocks noGrp="1"/>
          </p:cNvSpPr>
          <p:nvPr>
            <p:ph idx="1"/>
          </p:nvPr>
        </p:nvSpPr>
        <p:spPr>
          <a:ln w="19050">
            <a:solidFill>
              <a:schemeClr val="accent1"/>
            </a:solidFill>
          </a:ln>
        </p:spPr>
        <p:txBody>
          <a:bodyPr/>
          <a:lstStyle/>
          <a:p>
            <a:r>
              <a:rPr lang="en-US" sz="1600" dirty="0">
                <a:solidFill>
                  <a:srgbClr val="FF0000"/>
                </a:solidFill>
                <a:latin typeface="Comic Sans MS" panose="030F0702030302020204" pitchFamily="66" charset="0"/>
              </a:rPr>
              <a:t>Targeted Reading</a:t>
            </a:r>
          </a:p>
          <a:p>
            <a:r>
              <a:rPr lang="en-US" sz="1600" dirty="0">
                <a:solidFill>
                  <a:srgbClr val="FF0000"/>
                </a:solidFill>
                <a:latin typeface="Comic Sans MS" panose="030F0702030302020204" pitchFamily="66" charset="0"/>
              </a:rPr>
              <a:t>Unit 1 Linear Regression </a:t>
            </a:r>
            <a:r>
              <a:rPr lang="en-US" sz="1600" b="1" u="sng" dirty="0">
                <a:solidFill>
                  <a:srgbClr val="FF0000"/>
                </a:solidFill>
                <a:latin typeface="Comic Sans MS" panose="030F0702030302020204" pitchFamily="66" charset="0"/>
              </a:rPr>
              <a:t>300 pts</a:t>
            </a:r>
          </a:p>
          <a:p>
            <a:r>
              <a:rPr lang="en-US" sz="1600" dirty="0">
                <a:solidFill>
                  <a:srgbClr val="FF0000"/>
                </a:solidFill>
                <a:latin typeface="Comic Sans MS" panose="030F0702030302020204" pitchFamily="66" charset="0"/>
              </a:rPr>
              <a:t>Quiz </a:t>
            </a:r>
            <a:r>
              <a:rPr lang="en-US" sz="1600" b="1" u="sng" dirty="0">
                <a:solidFill>
                  <a:srgbClr val="FF0000"/>
                </a:solidFill>
                <a:latin typeface="Comic Sans MS" panose="030F0702030302020204" pitchFamily="66" charset="0"/>
              </a:rPr>
              <a:t>36 pts</a:t>
            </a:r>
          </a:p>
          <a:p>
            <a:r>
              <a:rPr lang="en-US" sz="1600" dirty="0">
                <a:solidFill>
                  <a:srgbClr val="FF0000"/>
                </a:solidFill>
                <a:latin typeface="Comic Sans MS" panose="030F0702030302020204" pitchFamily="66" charset="0"/>
              </a:rPr>
              <a:t>Bonus</a:t>
            </a:r>
            <a:endParaRPr lang="en-US" sz="1600" b="1" u="sng" dirty="0">
              <a:solidFill>
                <a:srgbClr val="FF0000"/>
              </a:solidFill>
              <a:latin typeface="Comic Sans MS" panose="030F0702030302020204" pitchFamily="66" charset="0"/>
            </a:endParaRPr>
          </a:p>
          <a:p>
            <a:pPr lvl="1"/>
            <a:r>
              <a:rPr lang="en-US" sz="1600" dirty="0">
                <a:solidFill>
                  <a:srgbClr val="FF0000"/>
                </a:solidFill>
                <a:latin typeface="Comic Sans MS" panose="030F0702030302020204" pitchFamily="66" charset="0"/>
              </a:rPr>
              <a:t>Text Exercises  2</a:t>
            </a:r>
            <a:r>
              <a:rPr lang="en-US" sz="1600" b="1" u="sng" dirty="0">
                <a:solidFill>
                  <a:srgbClr val="FF0000"/>
                </a:solidFill>
                <a:latin typeface="Comic Sans MS" panose="030F0702030302020204" pitchFamily="66" charset="0"/>
              </a:rPr>
              <a:t>0 pts</a:t>
            </a:r>
          </a:p>
          <a:p>
            <a:pPr marL="514350" indent="-457200"/>
            <a:r>
              <a:rPr lang="en-US" sz="1600" i="1" dirty="0">
                <a:solidFill>
                  <a:schemeClr val="accent1"/>
                </a:solidFill>
                <a:latin typeface="Comic Sans MS" panose="030F0702030302020204" pitchFamily="66" charset="0"/>
              </a:rPr>
              <a:t>Targeted Reading</a:t>
            </a:r>
          </a:p>
          <a:p>
            <a:pPr marL="514350" indent="-457200"/>
            <a:r>
              <a:rPr lang="en-US" sz="1600" i="1" dirty="0">
                <a:solidFill>
                  <a:schemeClr val="accent1"/>
                </a:solidFill>
                <a:latin typeface="Comic Sans MS" panose="030F0702030302020204" pitchFamily="66" charset="0"/>
              </a:rPr>
              <a:t>Unit 2 Validation, Transformation &amp; More </a:t>
            </a:r>
            <a:r>
              <a:rPr lang="en-US" sz="1600" b="1" i="1" u="sng" dirty="0">
                <a:solidFill>
                  <a:schemeClr val="accent1"/>
                </a:solidFill>
                <a:latin typeface="Comic Sans MS" panose="030F0702030302020204" pitchFamily="66" charset="0"/>
              </a:rPr>
              <a:t>300 pts</a:t>
            </a:r>
          </a:p>
          <a:p>
            <a:pPr marL="514350" indent="-457200"/>
            <a:r>
              <a:rPr lang="en-US" sz="1600" dirty="0">
                <a:solidFill>
                  <a:schemeClr val="accent1"/>
                </a:solidFill>
                <a:latin typeface="Comic Sans MS" panose="030F0702030302020204" pitchFamily="66" charset="0"/>
              </a:rPr>
              <a:t>Quiz </a:t>
            </a:r>
            <a:r>
              <a:rPr lang="en-US" sz="1600" b="1" u="sng" dirty="0">
                <a:solidFill>
                  <a:schemeClr val="accent1"/>
                </a:solidFill>
                <a:latin typeface="Comic Sans MS" panose="030F0702030302020204" pitchFamily="66" charset="0"/>
              </a:rPr>
              <a:t>52 pts</a:t>
            </a:r>
          </a:p>
          <a:p>
            <a:pPr marL="514350" indent="-457200"/>
            <a:r>
              <a:rPr lang="en-US" sz="1600" i="1" dirty="0">
                <a:solidFill>
                  <a:schemeClr val="accent1"/>
                </a:solidFill>
                <a:latin typeface="Comic Sans MS" panose="030F0702030302020204" pitchFamily="66" charset="0"/>
              </a:rPr>
              <a:t>Bonus Text Exercises   </a:t>
            </a:r>
            <a:r>
              <a:rPr lang="en-US" sz="1600" b="1" i="1" u="sng" dirty="0">
                <a:solidFill>
                  <a:schemeClr val="accent1"/>
                </a:solidFill>
                <a:latin typeface="Comic Sans MS" panose="030F0702030302020204" pitchFamily="66" charset="0"/>
              </a:rPr>
              <a:t>30 pts</a:t>
            </a:r>
          </a:p>
          <a:p>
            <a:pPr marL="0" indent="0">
              <a:buNone/>
            </a:pPr>
            <a:endParaRPr lang="en-US" dirty="0"/>
          </a:p>
        </p:txBody>
      </p:sp>
    </p:spTree>
    <p:extLst>
      <p:ext uri="{BB962C8B-B14F-4D97-AF65-F5344CB8AC3E}">
        <p14:creationId xmlns:p14="http://schemas.microsoft.com/office/powerpoint/2010/main" val="245906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chemeClr val="accent1"/>
            </a:solidFill>
          </a:ln>
        </p:spPr>
        <p:txBody>
          <a:bodyPr/>
          <a:lstStyle/>
          <a:p>
            <a:r>
              <a:rPr lang="en-US" dirty="0"/>
              <a:t>Assignments #1 #2 #3</a:t>
            </a:r>
          </a:p>
        </p:txBody>
      </p:sp>
      <p:sp>
        <p:nvSpPr>
          <p:cNvPr id="3" name="Content Placeholder 2"/>
          <p:cNvSpPr>
            <a:spLocks noGrp="1"/>
          </p:cNvSpPr>
          <p:nvPr>
            <p:ph idx="1"/>
          </p:nvPr>
        </p:nvSpPr>
        <p:spPr>
          <a:ln w="19050">
            <a:solidFill>
              <a:schemeClr val="accent1"/>
            </a:solidFill>
          </a:ln>
        </p:spPr>
        <p:txBody>
          <a:bodyPr>
            <a:normAutofit/>
          </a:bodyPr>
          <a:lstStyle/>
          <a:p>
            <a:r>
              <a:rPr lang="en-US" sz="1600" dirty="0">
                <a:solidFill>
                  <a:srgbClr val="FF0000"/>
                </a:solidFill>
                <a:latin typeface="Comic Sans MS" panose="030F0702030302020204" pitchFamily="66" charset="0"/>
              </a:rPr>
              <a:t>Targeted Reading</a:t>
            </a:r>
          </a:p>
          <a:p>
            <a:r>
              <a:rPr lang="en-US" sz="1600" dirty="0">
                <a:solidFill>
                  <a:srgbClr val="FF0000"/>
                </a:solidFill>
                <a:latin typeface="Comic Sans MS" panose="030F0702030302020204" pitchFamily="66" charset="0"/>
              </a:rPr>
              <a:t>Unit 1 Linear Regression </a:t>
            </a:r>
            <a:r>
              <a:rPr lang="en-US" sz="1600" b="1" u="sng" dirty="0">
                <a:solidFill>
                  <a:srgbClr val="FF0000"/>
                </a:solidFill>
                <a:latin typeface="Comic Sans MS" panose="030F0702030302020204" pitchFamily="66" charset="0"/>
              </a:rPr>
              <a:t>300 pts</a:t>
            </a:r>
          </a:p>
          <a:p>
            <a:r>
              <a:rPr lang="en-US" sz="1600" dirty="0">
                <a:solidFill>
                  <a:srgbClr val="FF0000"/>
                </a:solidFill>
                <a:latin typeface="Comic Sans MS" panose="030F0702030302020204" pitchFamily="66" charset="0"/>
              </a:rPr>
              <a:t>Quiz </a:t>
            </a:r>
            <a:r>
              <a:rPr lang="en-US" sz="1600" b="1" u="sng" dirty="0">
                <a:solidFill>
                  <a:srgbClr val="FF0000"/>
                </a:solidFill>
                <a:latin typeface="Comic Sans MS" panose="030F0702030302020204" pitchFamily="66" charset="0"/>
              </a:rPr>
              <a:t>36 pts</a:t>
            </a:r>
          </a:p>
          <a:p>
            <a:r>
              <a:rPr lang="en-US" sz="1600" dirty="0">
                <a:solidFill>
                  <a:srgbClr val="FF0000"/>
                </a:solidFill>
                <a:latin typeface="Comic Sans MS" panose="030F0702030302020204" pitchFamily="66" charset="0"/>
              </a:rPr>
              <a:t>Bonus</a:t>
            </a:r>
            <a:endParaRPr lang="en-US" sz="1600" b="1" u="sng" dirty="0">
              <a:solidFill>
                <a:srgbClr val="FF0000"/>
              </a:solidFill>
              <a:latin typeface="Comic Sans MS" panose="030F0702030302020204" pitchFamily="66" charset="0"/>
            </a:endParaRPr>
          </a:p>
          <a:p>
            <a:pPr lvl="1"/>
            <a:r>
              <a:rPr lang="en-US" sz="1600" dirty="0">
                <a:solidFill>
                  <a:srgbClr val="FF0000"/>
                </a:solidFill>
                <a:latin typeface="Comic Sans MS" panose="030F0702030302020204" pitchFamily="66" charset="0"/>
              </a:rPr>
              <a:t>Text Exercises  2</a:t>
            </a:r>
            <a:r>
              <a:rPr lang="en-US" sz="1600" b="1" u="sng" dirty="0">
                <a:solidFill>
                  <a:srgbClr val="FF0000"/>
                </a:solidFill>
                <a:latin typeface="Comic Sans MS" panose="030F0702030302020204" pitchFamily="66" charset="0"/>
              </a:rPr>
              <a:t>0 pts</a:t>
            </a:r>
          </a:p>
          <a:p>
            <a:pPr marL="514350" indent="-457200"/>
            <a:r>
              <a:rPr lang="en-US" sz="1600" i="1" dirty="0">
                <a:solidFill>
                  <a:schemeClr val="accent1"/>
                </a:solidFill>
                <a:latin typeface="Comic Sans MS" panose="030F0702030302020204" pitchFamily="66" charset="0"/>
              </a:rPr>
              <a:t>Targeted Reading</a:t>
            </a:r>
          </a:p>
          <a:p>
            <a:pPr marL="514350" indent="-457200"/>
            <a:r>
              <a:rPr lang="en-US" sz="1600" i="1" dirty="0">
                <a:solidFill>
                  <a:schemeClr val="accent1"/>
                </a:solidFill>
                <a:latin typeface="Comic Sans MS" panose="030F0702030302020204" pitchFamily="66" charset="0"/>
              </a:rPr>
              <a:t>Unit 2 Validation, Transformation &amp; More </a:t>
            </a:r>
            <a:r>
              <a:rPr lang="en-US" sz="1600" b="1" i="1" u="sng" dirty="0">
                <a:solidFill>
                  <a:schemeClr val="accent1"/>
                </a:solidFill>
                <a:latin typeface="Comic Sans MS" panose="030F0702030302020204" pitchFamily="66" charset="0"/>
              </a:rPr>
              <a:t>300 pts</a:t>
            </a:r>
          </a:p>
          <a:p>
            <a:pPr marL="514350" indent="-457200"/>
            <a:r>
              <a:rPr lang="en-US" sz="1600" dirty="0">
                <a:solidFill>
                  <a:schemeClr val="accent1"/>
                </a:solidFill>
                <a:latin typeface="Comic Sans MS" panose="030F0702030302020204" pitchFamily="66" charset="0"/>
              </a:rPr>
              <a:t>Quiz </a:t>
            </a:r>
            <a:r>
              <a:rPr lang="en-US" sz="1600" b="1" u="sng" dirty="0">
                <a:solidFill>
                  <a:schemeClr val="accent1"/>
                </a:solidFill>
                <a:latin typeface="Comic Sans MS" panose="030F0702030302020204" pitchFamily="66" charset="0"/>
              </a:rPr>
              <a:t>52 pts</a:t>
            </a:r>
          </a:p>
          <a:p>
            <a:pPr marL="514350" indent="-457200"/>
            <a:r>
              <a:rPr lang="en-US" sz="1600" i="1" dirty="0">
                <a:solidFill>
                  <a:schemeClr val="accent1"/>
                </a:solidFill>
                <a:latin typeface="Comic Sans MS" panose="030F0702030302020204" pitchFamily="66" charset="0"/>
              </a:rPr>
              <a:t>Bonus Text Exercises   </a:t>
            </a:r>
            <a:r>
              <a:rPr lang="en-US" sz="1600" b="1" i="1" u="sng" dirty="0">
                <a:solidFill>
                  <a:schemeClr val="accent1"/>
                </a:solidFill>
                <a:latin typeface="Comic Sans MS" panose="030F0702030302020204" pitchFamily="66" charset="0"/>
              </a:rPr>
              <a:t>30 pts</a:t>
            </a:r>
          </a:p>
          <a:p>
            <a:pPr marL="514350" indent="-457200"/>
            <a:r>
              <a:rPr lang="en-US" sz="1600" dirty="0">
                <a:solidFill>
                  <a:schemeClr val="accent3">
                    <a:lumMod val="75000"/>
                  </a:schemeClr>
                </a:solidFill>
                <a:latin typeface="Comic Sans MS" panose="030F0702030302020204" pitchFamily="66" charset="0"/>
              </a:rPr>
              <a:t>Unit 3 Tutorial - Collinearity, Principal Components and Factor Analysis </a:t>
            </a:r>
            <a:r>
              <a:rPr lang="en-US" sz="1600" b="1" u="sng" dirty="0">
                <a:solidFill>
                  <a:schemeClr val="accent3">
                    <a:lumMod val="75000"/>
                  </a:schemeClr>
                </a:solidFill>
                <a:latin typeface="Comic Sans MS" panose="030F0702030302020204" pitchFamily="66" charset="0"/>
              </a:rPr>
              <a:t>100 pts</a:t>
            </a:r>
          </a:p>
          <a:p>
            <a:pPr marL="514350" indent="-457200"/>
            <a:r>
              <a:rPr lang="en-US" sz="1600" dirty="0">
                <a:solidFill>
                  <a:schemeClr val="accent3">
                    <a:lumMod val="75000"/>
                  </a:schemeClr>
                </a:solidFill>
                <a:latin typeface="Comic Sans MS" panose="030F0702030302020204" pitchFamily="66" charset="0"/>
              </a:rPr>
              <a:t>Quiz </a:t>
            </a:r>
            <a:r>
              <a:rPr lang="en-US" sz="1600" b="1" u="sng" dirty="0">
                <a:solidFill>
                  <a:schemeClr val="accent3">
                    <a:lumMod val="75000"/>
                  </a:schemeClr>
                </a:solidFill>
                <a:latin typeface="Comic Sans MS" panose="030F0702030302020204" pitchFamily="66" charset="0"/>
              </a:rPr>
              <a:t>30 pts</a:t>
            </a:r>
            <a:endParaRPr lang="en-US" sz="1600" dirty="0">
              <a:solidFill>
                <a:schemeClr val="accent3">
                  <a:lumMod val="75000"/>
                </a:schemeClr>
              </a:solidFill>
              <a:latin typeface="Comic Sans MS" panose="030F0702030302020204" pitchFamily="66" charset="0"/>
            </a:endParaRPr>
          </a:p>
          <a:p>
            <a:pPr marL="514350" indent="-457200"/>
            <a:r>
              <a:rPr lang="en-US" sz="1600" dirty="0">
                <a:solidFill>
                  <a:schemeClr val="accent3">
                    <a:lumMod val="75000"/>
                  </a:schemeClr>
                </a:solidFill>
                <a:latin typeface="Comic Sans MS" panose="030F0702030302020204" pitchFamily="66" charset="0"/>
              </a:rPr>
              <a:t>Bonus </a:t>
            </a:r>
            <a:r>
              <a:rPr lang="en-US" sz="1600" b="1" u="sng" dirty="0">
                <a:solidFill>
                  <a:schemeClr val="accent3">
                    <a:lumMod val="75000"/>
                  </a:schemeClr>
                </a:solidFill>
                <a:latin typeface="Comic Sans MS" panose="030F0702030302020204" pitchFamily="66" charset="0"/>
              </a:rPr>
              <a:t>20 pts</a:t>
            </a:r>
          </a:p>
          <a:p>
            <a:pPr marL="0" indent="0">
              <a:buNone/>
            </a:pPr>
            <a:endParaRPr lang="en-US" dirty="0"/>
          </a:p>
        </p:txBody>
      </p:sp>
    </p:spTree>
    <p:extLst>
      <p:ext uri="{BB962C8B-B14F-4D97-AF65-F5344CB8AC3E}">
        <p14:creationId xmlns:p14="http://schemas.microsoft.com/office/powerpoint/2010/main" val="365503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chemeClr val="accent1"/>
            </a:solidFill>
          </a:ln>
        </p:spPr>
        <p:txBody>
          <a:bodyPr/>
          <a:lstStyle/>
          <a:p>
            <a:r>
              <a:rPr lang="en-US" dirty="0"/>
              <a:t>Assignments</a:t>
            </a:r>
          </a:p>
        </p:txBody>
      </p:sp>
      <p:sp>
        <p:nvSpPr>
          <p:cNvPr id="3" name="Content Placeholder 2"/>
          <p:cNvSpPr>
            <a:spLocks noGrp="1"/>
          </p:cNvSpPr>
          <p:nvPr>
            <p:ph idx="1"/>
          </p:nvPr>
        </p:nvSpPr>
        <p:spPr>
          <a:ln w="19050">
            <a:solidFill>
              <a:schemeClr val="accent1"/>
            </a:solidFill>
          </a:ln>
        </p:spPr>
        <p:txBody>
          <a:bodyPr>
            <a:normAutofit lnSpcReduction="10000"/>
          </a:bodyPr>
          <a:lstStyle/>
          <a:p>
            <a:r>
              <a:rPr lang="en-US" sz="1600" dirty="0">
                <a:solidFill>
                  <a:srgbClr val="FF0000"/>
                </a:solidFill>
                <a:latin typeface="Comic Sans MS" panose="030F0702030302020204" pitchFamily="66" charset="0"/>
              </a:rPr>
              <a:t>Unit 1 Linear Regression </a:t>
            </a:r>
            <a:r>
              <a:rPr lang="en-US" sz="1600" b="1" u="sng" dirty="0">
                <a:solidFill>
                  <a:srgbClr val="FF0000"/>
                </a:solidFill>
                <a:latin typeface="Comic Sans MS" panose="030F0702030302020204" pitchFamily="66" charset="0"/>
              </a:rPr>
              <a:t>300 pts</a:t>
            </a:r>
          </a:p>
          <a:p>
            <a:r>
              <a:rPr lang="en-US" sz="1600" dirty="0">
                <a:solidFill>
                  <a:srgbClr val="FF0000"/>
                </a:solidFill>
                <a:latin typeface="Comic Sans MS" panose="030F0702030302020204" pitchFamily="66" charset="0"/>
              </a:rPr>
              <a:t>Quiz </a:t>
            </a:r>
            <a:r>
              <a:rPr lang="en-US" sz="1600" b="1" u="sng" dirty="0">
                <a:solidFill>
                  <a:srgbClr val="FF0000"/>
                </a:solidFill>
                <a:latin typeface="Comic Sans MS" panose="030F0702030302020204" pitchFamily="66" charset="0"/>
              </a:rPr>
              <a:t>36 pts</a:t>
            </a:r>
          </a:p>
          <a:p>
            <a:r>
              <a:rPr lang="en-US" sz="1600" dirty="0">
                <a:solidFill>
                  <a:srgbClr val="FF0000"/>
                </a:solidFill>
                <a:latin typeface="Comic Sans MS" panose="030F0702030302020204" pitchFamily="66" charset="0"/>
              </a:rPr>
              <a:t>Bonus</a:t>
            </a:r>
            <a:endParaRPr lang="en-US" sz="1600" b="1" u="sng" dirty="0">
              <a:solidFill>
                <a:srgbClr val="FF0000"/>
              </a:solidFill>
              <a:latin typeface="Comic Sans MS" panose="030F0702030302020204" pitchFamily="66" charset="0"/>
            </a:endParaRPr>
          </a:p>
          <a:p>
            <a:pPr lvl="1"/>
            <a:r>
              <a:rPr lang="en-US" sz="1600" dirty="0">
                <a:solidFill>
                  <a:srgbClr val="FF0000"/>
                </a:solidFill>
                <a:latin typeface="Comic Sans MS" panose="030F0702030302020204" pitchFamily="66" charset="0"/>
              </a:rPr>
              <a:t>Bonus Text Exercises  2</a:t>
            </a:r>
            <a:r>
              <a:rPr lang="en-US" sz="1600" b="1" u="sng" dirty="0">
                <a:solidFill>
                  <a:srgbClr val="FF0000"/>
                </a:solidFill>
                <a:latin typeface="Comic Sans MS" panose="030F0702030302020204" pitchFamily="66" charset="0"/>
              </a:rPr>
              <a:t>0 pts</a:t>
            </a:r>
          </a:p>
          <a:p>
            <a:pPr marL="514350" indent="-457200"/>
            <a:r>
              <a:rPr lang="en-US" sz="1600" i="1" dirty="0">
                <a:solidFill>
                  <a:schemeClr val="accent1"/>
                </a:solidFill>
                <a:latin typeface="Comic Sans MS" panose="030F0702030302020204" pitchFamily="66" charset="0"/>
              </a:rPr>
              <a:t>Unit 2 Validation, Transformation &amp; More </a:t>
            </a:r>
            <a:r>
              <a:rPr lang="en-US" sz="1600" b="1" i="1" u="sng" dirty="0">
                <a:solidFill>
                  <a:schemeClr val="accent1"/>
                </a:solidFill>
                <a:latin typeface="Comic Sans MS" panose="030F0702030302020204" pitchFamily="66" charset="0"/>
              </a:rPr>
              <a:t>300 pts</a:t>
            </a:r>
          </a:p>
          <a:p>
            <a:pPr marL="514350" indent="-457200"/>
            <a:r>
              <a:rPr lang="en-US" sz="1600" dirty="0">
                <a:solidFill>
                  <a:schemeClr val="accent1"/>
                </a:solidFill>
                <a:latin typeface="Comic Sans MS" panose="030F0702030302020204" pitchFamily="66" charset="0"/>
              </a:rPr>
              <a:t>Quiz </a:t>
            </a:r>
            <a:r>
              <a:rPr lang="en-US" sz="1600" b="1" u="sng" dirty="0">
                <a:solidFill>
                  <a:schemeClr val="accent1"/>
                </a:solidFill>
                <a:latin typeface="Comic Sans MS" panose="030F0702030302020204" pitchFamily="66" charset="0"/>
              </a:rPr>
              <a:t>52 pts</a:t>
            </a:r>
          </a:p>
          <a:p>
            <a:pPr marL="514350" indent="-457200"/>
            <a:r>
              <a:rPr lang="en-US" sz="1600" i="1" dirty="0">
                <a:solidFill>
                  <a:schemeClr val="accent1"/>
                </a:solidFill>
                <a:latin typeface="Comic Sans MS" panose="030F0702030302020204" pitchFamily="66" charset="0"/>
              </a:rPr>
              <a:t>Bonus Text Exercises   </a:t>
            </a:r>
            <a:r>
              <a:rPr lang="en-US" sz="1600" b="1" i="1" u="sng" dirty="0">
                <a:solidFill>
                  <a:schemeClr val="accent1"/>
                </a:solidFill>
                <a:latin typeface="Comic Sans MS" panose="030F0702030302020204" pitchFamily="66" charset="0"/>
              </a:rPr>
              <a:t>30 pts</a:t>
            </a:r>
          </a:p>
          <a:p>
            <a:pPr marL="514350" indent="-457200"/>
            <a:r>
              <a:rPr lang="en-US" sz="1600" dirty="0">
                <a:solidFill>
                  <a:schemeClr val="accent3">
                    <a:lumMod val="75000"/>
                  </a:schemeClr>
                </a:solidFill>
                <a:latin typeface="Comic Sans MS" panose="030F0702030302020204" pitchFamily="66" charset="0"/>
              </a:rPr>
              <a:t>Unit 3 Tutorial - Collinearity, Principal Components and Factor Analysis </a:t>
            </a:r>
            <a:r>
              <a:rPr lang="en-US" sz="1600" b="1" u="sng" dirty="0">
                <a:solidFill>
                  <a:schemeClr val="accent3">
                    <a:lumMod val="75000"/>
                  </a:schemeClr>
                </a:solidFill>
                <a:latin typeface="Comic Sans MS" panose="030F0702030302020204" pitchFamily="66" charset="0"/>
              </a:rPr>
              <a:t>100 pts</a:t>
            </a:r>
          </a:p>
          <a:p>
            <a:pPr marL="514350" indent="-457200"/>
            <a:r>
              <a:rPr lang="en-US" sz="1600" dirty="0">
                <a:solidFill>
                  <a:schemeClr val="accent3">
                    <a:lumMod val="75000"/>
                  </a:schemeClr>
                </a:solidFill>
                <a:latin typeface="Comic Sans MS" panose="030F0702030302020204" pitchFamily="66" charset="0"/>
              </a:rPr>
              <a:t>Quiz </a:t>
            </a:r>
            <a:r>
              <a:rPr lang="en-US" sz="1600" b="1" u="sng" dirty="0">
                <a:solidFill>
                  <a:schemeClr val="accent3">
                    <a:lumMod val="75000"/>
                  </a:schemeClr>
                </a:solidFill>
                <a:latin typeface="Comic Sans MS" panose="030F0702030302020204" pitchFamily="66" charset="0"/>
              </a:rPr>
              <a:t>30 pts</a:t>
            </a:r>
            <a:endParaRPr lang="en-US" sz="1600" dirty="0">
              <a:solidFill>
                <a:schemeClr val="accent3">
                  <a:lumMod val="75000"/>
                </a:schemeClr>
              </a:solidFill>
              <a:latin typeface="Comic Sans MS" panose="030F0702030302020204" pitchFamily="66" charset="0"/>
            </a:endParaRPr>
          </a:p>
          <a:p>
            <a:pPr marL="514350" indent="-457200"/>
            <a:r>
              <a:rPr lang="en-US" sz="1600" dirty="0">
                <a:solidFill>
                  <a:schemeClr val="accent3">
                    <a:lumMod val="75000"/>
                  </a:schemeClr>
                </a:solidFill>
                <a:latin typeface="Comic Sans MS" panose="030F0702030302020204" pitchFamily="66" charset="0"/>
              </a:rPr>
              <a:t>Bonus Write Up </a:t>
            </a:r>
            <a:r>
              <a:rPr lang="en-US" sz="1600" b="1" u="sng" dirty="0">
                <a:solidFill>
                  <a:schemeClr val="accent3">
                    <a:lumMod val="75000"/>
                  </a:schemeClr>
                </a:solidFill>
                <a:latin typeface="Comic Sans MS" panose="030F0702030302020204" pitchFamily="66" charset="0"/>
              </a:rPr>
              <a:t>20 pts</a:t>
            </a:r>
          </a:p>
          <a:p>
            <a:pPr marL="514350" indent="-457200"/>
            <a:r>
              <a:rPr lang="en-US" sz="1600" i="1" dirty="0">
                <a:solidFill>
                  <a:srgbClr val="7030A0"/>
                </a:solidFill>
                <a:latin typeface="Comic Sans MS" panose="030F0702030302020204" pitchFamily="66" charset="0"/>
              </a:rPr>
              <a:t>Unit 4 Tutorial - </a:t>
            </a:r>
            <a:r>
              <a:rPr lang="en-US" sz="1600" dirty="0">
                <a:solidFill>
                  <a:srgbClr val="7030A0"/>
                </a:solidFill>
                <a:latin typeface="Comic Sans MS" panose="030F0702030302020204" pitchFamily="66" charset="0"/>
              </a:rPr>
              <a:t>Cluster &amp; Multivariate Analysis </a:t>
            </a:r>
            <a:r>
              <a:rPr lang="en-US" sz="1600" u="sng" dirty="0">
                <a:solidFill>
                  <a:srgbClr val="7030A0"/>
                </a:solidFill>
                <a:latin typeface="Comic Sans MS" panose="030F0702030302020204" pitchFamily="66" charset="0"/>
              </a:rPr>
              <a:t>100 pts</a:t>
            </a:r>
            <a:r>
              <a:rPr lang="en-US" sz="1600" i="1" u="sng" dirty="0">
                <a:solidFill>
                  <a:srgbClr val="7030A0"/>
                </a:solidFill>
                <a:latin typeface="Comic Sans MS" panose="030F0702030302020204" pitchFamily="66" charset="0"/>
              </a:rPr>
              <a:t> </a:t>
            </a:r>
          </a:p>
          <a:p>
            <a:pPr marL="514350" indent="-457200"/>
            <a:r>
              <a:rPr lang="en-US" sz="1600" dirty="0">
                <a:solidFill>
                  <a:srgbClr val="7030A0"/>
                </a:solidFill>
                <a:latin typeface="Comic Sans MS" panose="030F0702030302020204" pitchFamily="66" charset="0"/>
              </a:rPr>
              <a:t>Assignment 4A </a:t>
            </a:r>
            <a:r>
              <a:rPr lang="en-US" sz="1600" b="1" i="1" u="sng" dirty="0">
                <a:solidFill>
                  <a:srgbClr val="7030A0"/>
                </a:solidFill>
                <a:latin typeface="Comic Sans MS" panose="030F0702030302020204" pitchFamily="66" charset="0"/>
              </a:rPr>
              <a:t>100 pts</a:t>
            </a:r>
          </a:p>
          <a:p>
            <a:pPr marL="514350" indent="-457200"/>
            <a:endParaRPr lang="en-US" sz="1600" b="1" i="1" u="sng" dirty="0">
              <a:solidFill>
                <a:srgbClr val="7030A0"/>
              </a:solidFill>
              <a:latin typeface="Comic Sans MS" panose="030F0702030302020204" pitchFamily="66" charset="0"/>
            </a:endParaRPr>
          </a:p>
          <a:p>
            <a:pPr marL="514350" indent="-457200"/>
            <a:r>
              <a:rPr lang="en-US" sz="1600" b="1" i="1" u="sng" dirty="0">
                <a:solidFill>
                  <a:srgbClr val="7030A0"/>
                </a:solidFill>
                <a:latin typeface="Comic Sans MS" panose="030F0702030302020204" pitchFamily="66" charset="0"/>
              </a:rPr>
              <a:t>Total Points Assignment + Quizzes 1018</a:t>
            </a:r>
          </a:p>
          <a:p>
            <a:pPr marL="514350" indent="-457200"/>
            <a:r>
              <a:rPr lang="en-US" sz="1600" b="1" i="1" u="sng" dirty="0">
                <a:solidFill>
                  <a:srgbClr val="7030A0"/>
                </a:solidFill>
                <a:latin typeface="Comic Sans MS" panose="030F0702030302020204" pitchFamily="66" charset="0"/>
              </a:rPr>
              <a:t>Bonus 70</a:t>
            </a:r>
          </a:p>
          <a:p>
            <a:pPr marL="514350" indent="-457200"/>
            <a:r>
              <a:rPr lang="en-US" sz="1600" b="1" i="1" u="sng" dirty="0">
                <a:solidFill>
                  <a:srgbClr val="7030A0"/>
                </a:solidFill>
                <a:latin typeface="Comic Sans MS" panose="030F0702030302020204" pitchFamily="66" charset="0"/>
              </a:rPr>
              <a:t>Final Exam 30</a:t>
            </a:r>
          </a:p>
          <a:p>
            <a:pPr marL="0" indent="0">
              <a:buNone/>
            </a:pPr>
            <a:endParaRPr lang="en-US" dirty="0"/>
          </a:p>
        </p:txBody>
      </p:sp>
    </p:spTree>
    <p:extLst>
      <p:ext uri="{BB962C8B-B14F-4D97-AF65-F5344CB8AC3E}">
        <p14:creationId xmlns:p14="http://schemas.microsoft.com/office/powerpoint/2010/main" val="148960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8392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65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Melvin\Pictures\golfpic.jpg"/>
          <p:cNvPicPr>
            <a:picLocks noChangeAspect="1" noChangeArrowheads="1"/>
          </p:cNvPicPr>
          <p:nvPr/>
        </p:nvPicPr>
        <p:blipFill>
          <a:blip r:embed="rId2"/>
          <a:srcRect/>
          <a:stretch>
            <a:fillRect/>
          </a:stretch>
        </p:blipFill>
        <p:spPr bwMode="auto">
          <a:xfrm>
            <a:off x="1641475" y="152400"/>
            <a:ext cx="5861050" cy="6553200"/>
          </a:xfrm>
          <a:prstGeom prst="rect">
            <a:avLst/>
          </a:prstGeom>
          <a:noFill/>
        </p:spPr>
      </p:pic>
    </p:spTree>
    <p:extLst>
      <p:ext uri="{BB962C8B-B14F-4D97-AF65-F5344CB8AC3E}">
        <p14:creationId xmlns:p14="http://schemas.microsoft.com/office/powerpoint/2010/main" val="2221950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Sentiment Analysis for Assignment Template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18803"/>
            <a:ext cx="8229600" cy="408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99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784225"/>
            <a:ext cx="832643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917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8A2542-0908-407E-95D2-59905B5D1C51}"/>
              </a:ext>
            </a:extLst>
          </p:cNvPr>
          <p:cNvPicPr>
            <a:picLocks noChangeAspect="1"/>
          </p:cNvPicPr>
          <p:nvPr/>
        </p:nvPicPr>
        <p:blipFill>
          <a:blip r:embed="rId2"/>
          <a:stretch>
            <a:fillRect/>
          </a:stretch>
        </p:blipFill>
        <p:spPr>
          <a:xfrm>
            <a:off x="0" y="350938"/>
            <a:ext cx="9144000" cy="6156123"/>
          </a:xfrm>
          <a:prstGeom prst="rect">
            <a:avLst/>
          </a:prstGeom>
        </p:spPr>
      </p:pic>
    </p:spTree>
    <p:extLst>
      <p:ext uri="{BB962C8B-B14F-4D97-AF65-F5344CB8AC3E}">
        <p14:creationId xmlns:p14="http://schemas.microsoft.com/office/powerpoint/2010/main" val="321808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for your Data Future</a:t>
            </a:r>
          </a:p>
        </p:txBody>
      </p:sp>
      <p:sp>
        <p:nvSpPr>
          <p:cNvPr id="3" name="Content Placeholder 2"/>
          <p:cNvSpPr>
            <a:spLocks noGrp="1"/>
          </p:cNvSpPr>
          <p:nvPr>
            <p:ph idx="1"/>
          </p:nvPr>
        </p:nvSpPr>
        <p:spPr/>
        <p:txBody>
          <a:bodyPr>
            <a:normAutofit lnSpcReduction="10000"/>
          </a:bodyPr>
          <a:lstStyle/>
          <a:p>
            <a:pPr lvl="0"/>
            <a:r>
              <a:rPr lang="en-US" sz="2700" dirty="0">
                <a:solidFill>
                  <a:prstClr val="black"/>
                </a:solidFill>
              </a:rPr>
              <a:t>Other people have opinions, but </a:t>
            </a:r>
            <a:r>
              <a:rPr lang="en-US" sz="2700" b="1" dirty="0">
                <a:solidFill>
                  <a:prstClr val="black"/>
                </a:solidFill>
              </a:rPr>
              <a:t>you have data</a:t>
            </a:r>
            <a:r>
              <a:rPr lang="en-US" sz="2700" dirty="0">
                <a:solidFill>
                  <a:prstClr val="black"/>
                </a:solidFill>
              </a:rPr>
              <a:t>.</a:t>
            </a:r>
          </a:p>
          <a:p>
            <a:pPr lvl="0"/>
            <a:r>
              <a:rPr lang="en-US" sz="2700" dirty="0">
                <a:solidFill>
                  <a:prstClr val="black"/>
                </a:solidFill>
              </a:rPr>
              <a:t>Engineers have a rule of thumb, but </a:t>
            </a:r>
            <a:r>
              <a:rPr lang="en-US" sz="2700" b="1" dirty="0">
                <a:solidFill>
                  <a:prstClr val="black"/>
                </a:solidFill>
              </a:rPr>
              <a:t>you have data</a:t>
            </a:r>
            <a:r>
              <a:rPr lang="en-US" sz="2700" dirty="0">
                <a:solidFill>
                  <a:prstClr val="black"/>
                </a:solidFill>
              </a:rPr>
              <a:t>.</a:t>
            </a:r>
          </a:p>
          <a:p>
            <a:pPr lvl="0"/>
            <a:r>
              <a:rPr lang="en-US" sz="2700" dirty="0">
                <a:solidFill>
                  <a:prstClr val="black"/>
                </a:solidFill>
              </a:rPr>
              <a:t>Economists have theory, but </a:t>
            </a:r>
            <a:r>
              <a:rPr lang="en-US" sz="2700" b="1" dirty="0">
                <a:solidFill>
                  <a:prstClr val="black"/>
                </a:solidFill>
              </a:rPr>
              <a:t>you have data</a:t>
            </a:r>
            <a:r>
              <a:rPr lang="en-US" sz="2700" dirty="0">
                <a:solidFill>
                  <a:prstClr val="black"/>
                </a:solidFill>
              </a:rPr>
              <a:t>.</a:t>
            </a:r>
          </a:p>
          <a:p>
            <a:pPr lvl="0"/>
            <a:r>
              <a:rPr lang="en-US" sz="2700" dirty="0">
                <a:solidFill>
                  <a:prstClr val="black"/>
                </a:solidFill>
              </a:rPr>
              <a:t>Be patient in expressing your results.  Start by telling a story.  This is where we have been, show the data.  This is where we are going if we make no change, show data.  This is where the predictive model suggests we can go if we follow the steps indicated by the data and the model.</a:t>
            </a:r>
          </a:p>
          <a:p>
            <a:pPr lvl="0"/>
            <a:r>
              <a:rPr lang="en-US" sz="2700" dirty="0">
                <a:solidFill>
                  <a:prstClr val="black"/>
                </a:solidFill>
              </a:rPr>
              <a:t>Just because </a:t>
            </a:r>
            <a:r>
              <a:rPr lang="en-US" sz="2700" b="1" dirty="0">
                <a:solidFill>
                  <a:prstClr val="black"/>
                </a:solidFill>
              </a:rPr>
              <a:t>you have data</a:t>
            </a:r>
            <a:r>
              <a:rPr lang="en-US" sz="2700" dirty="0">
                <a:solidFill>
                  <a:prstClr val="black"/>
                </a:solidFill>
              </a:rPr>
              <a:t>, don’t be arrogant.  Be nice.</a:t>
            </a:r>
          </a:p>
          <a:p>
            <a:endParaRPr lang="en-US" dirty="0"/>
          </a:p>
        </p:txBody>
      </p:sp>
    </p:spTree>
    <p:extLst>
      <p:ext uri="{BB962C8B-B14F-4D97-AF65-F5344CB8AC3E}">
        <p14:creationId xmlns:p14="http://schemas.microsoft.com/office/powerpoint/2010/main" val="4042795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chemeClr val="accent1"/>
            </a:solidFill>
          </a:ln>
        </p:spPr>
        <p:txBody>
          <a:bodyPr/>
          <a:lstStyle/>
          <a:p>
            <a:r>
              <a:rPr lang="en-US" dirty="0"/>
              <a:t>Questions</a:t>
            </a:r>
          </a:p>
        </p:txBody>
      </p:sp>
      <p:sp>
        <p:nvSpPr>
          <p:cNvPr id="3" name="Content Placeholder 2"/>
          <p:cNvSpPr>
            <a:spLocks noGrp="1"/>
          </p:cNvSpPr>
          <p:nvPr>
            <p:ph idx="1"/>
          </p:nvPr>
        </p:nvSpPr>
        <p:spPr>
          <a:ln w="19050">
            <a:solidFill>
              <a:schemeClr val="accent1"/>
            </a:solidFill>
          </a:ln>
        </p:spPr>
        <p:txBody>
          <a:bodyPr/>
          <a:lstStyle/>
          <a:p>
            <a:endParaRPr lang="en-US" sz="1200" b="1" i="1" u="sng" dirty="0">
              <a:solidFill>
                <a:srgbClr val="7030A0"/>
              </a:solidFill>
              <a:latin typeface="Comic Sans MS" panose="030F0702030302020204" pitchFamily="66" charset="0"/>
            </a:endParaRPr>
          </a:p>
          <a:p>
            <a:pPr marL="0" indent="0">
              <a:buNone/>
            </a:pPr>
            <a:endParaRPr lang="en-US" dirty="0"/>
          </a:p>
        </p:txBody>
      </p:sp>
    </p:spTree>
    <p:extLst>
      <p:ext uri="{BB962C8B-B14F-4D97-AF65-F5344CB8AC3E}">
        <p14:creationId xmlns:p14="http://schemas.microsoft.com/office/powerpoint/2010/main" val="61927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Course Overview</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en-US" dirty="0">
                <a:latin typeface="Comic Sans MS" panose="030F0702030302020204" pitchFamily="66" charset="0"/>
              </a:rPr>
              <a:t>Shell Code &amp; Examples Python</a:t>
            </a:r>
          </a:p>
          <a:p>
            <a:r>
              <a:rPr lang="en-US" dirty="0">
                <a:latin typeface="Comic Sans MS" panose="030F0702030302020204" pitchFamily="66" charset="0"/>
              </a:rPr>
              <a:t>Notes Python</a:t>
            </a:r>
          </a:p>
          <a:p>
            <a:r>
              <a:rPr lang="en-US" dirty="0">
                <a:latin typeface="Comic Sans MS" panose="030F0702030302020204" pitchFamily="66" charset="0"/>
              </a:rPr>
              <a:t>Assignments Python/R</a:t>
            </a:r>
          </a:p>
          <a:p>
            <a:r>
              <a:rPr lang="en-US" dirty="0">
                <a:latin typeface="Comic Sans MS" panose="030F0702030302020204" pitchFamily="66" charset="0"/>
              </a:rPr>
              <a:t>Software (Product Reviews?  Bonus?) </a:t>
            </a:r>
          </a:p>
          <a:p>
            <a:pPr lvl="1"/>
            <a:r>
              <a:rPr lang="en-US" dirty="0" err="1">
                <a:latin typeface="Comic Sans MS" panose="030F0702030302020204" pitchFamily="66" charset="0"/>
              </a:rPr>
              <a:t>Enthought</a:t>
            </a:r>
            <a:r>
              <a:rPr lang="en-US" dirty="0">
                <a:latin typeface="Comic Sans MS" panose="030F0702030302020204" pitchFamily="66" charset="0"/>
              </a:rPr>
              <a:t> – Canopy </a:t>
            </a:r>
          </a:p>
          <a:p>
            <a:pPr lvl="1"/>
            <a:r>
              <a:rPr lang="en-US" dirty="0">
                <a:latin typeface="Comic Sans MS" panose="030F0702030302020204" pitchFamily="66" charset="0"/>
              </a:rPr>
              <a:t>YHAT-Rodeo </a:t>
            </a:r>
          </a:p>
          <a:p>
            <a:pPr lvl="1"/>
            <a:r>
              <a:rPr lang="en-US" dirty="0">
                <a:latin typeface="Comic Sans MS" panose="030F0702030302020204" pitchFamily="66" charset="0"/>
              </a:rPr>
              <a:t>Anaconda with </a:t>
            </a:r>
            <a:r>
              <a:rPr lang="en-US" dirty="0" err="1">
                <a:latin typeface="Comic Sans MS" panose="030F0702030302020204" pitchFamily="66" charset="0"/>
              </a:rPr>
              <a:t>Spyder</a:t>
            </a:r>
            <a:r>
              <a:rPr lang="en-US" dirty="0">
                <a:latin typeface="Comic Sans MS" panose="030F0702030302020204" pitchFamily="66" charset="0"/>
              </a:rPr>
              <a:t>(3.6) See recording at Course: Recordings Anaconda Intro</a:t>
            </a:r>
          </a:p>
          <a:p>
            <a:pPr lvl="1"/>
            <a:r>
              <a:rPr lang="en-US" dirty="0">
                <a:latin typeface="Comic Sans MS" panose="030F0702030302020204" pitchFamily="66" charset="0"/>
              </a:rPr>
              <a:t>Julia</a:t>
            </a:r>
          </a:p>
          <a:p>
            <a:pPr lvl="1"/>
            <a:r>
              <a:rPr lang="en-US" dirty="0">
                <a:latin typeface="Comic Sans MS" panose="030F0702030302020204" pitchFamily="66" charset="0"/>
              </a:rPr>
              <a:t>Excel Pivot Tables</a:t>
            </a:r>
          </a:p>
          <a:p>
            <a:pPr lvl="1"/>
            <a:r>
              <a:rPr lang="en-US" dirty="0">
                <a:latin typeface="Comic Sans MS" panose="030F0702030302020204" pitchFamily="66" charset="0"/>
              </a:rPr>
              <a:t>R</a:t>
            </a:r>
          </a:p>
          <a:p>
            <a:pPr lvl="1"/>
            <a:r>
              <a:rPr lang="en-US" dirty="0">
                <a:latin typeface="Comic Sans MS" panose="030F0702030302020204" pitchFamily="66" charset="0"/>
              </a:rPr>
              <a:t>SAS</a:t>
            </a:r>
          </a:p>
          <a:p>
            <a:pPr marL="0" marR="0">
              <a:lnSpc>
                <a:spcPct val="115000"/>
              </a:lnSpc>
              <a:spcBef>
                <a:spcPts val="0"/>
              </a:spcBef>
              <a:spcAft>
                <a:spcPts val="1000"/>
              </a:spcAft>
            </a:pPr>
            <a:r>
              <a:rPr lang="en-US" sz="2400" u="sng" dirty="0">
                <a:solidFill>
                  <a:srgbClr val="0000FF"/>
                </a:solidFill>
                <a:latin typeface="Tahom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https://www.kaggle.com/t/f0a81ab5c1124f42a6a14c08ed0af604</a:t>
            </a:r>
            <a:endParaRPr lang="en-US" sz="2400" dirty="0">
              <a:latin typeface="Comic Sans MS" panose="030F0702030302020204" pitchFamily="66" charset="0"/>
              <a:ea typeface="Calibri" panose="020F0502020204030204" pitchFamily="34" charset="0"/>
              <a:cs typeface="Times New Roman" panose="02020603050405020304" pitchFamily="18" charset="0"/>
            </a:endParaRPr>
          </a:p>
          <a:p>
            <a:pPr marL="0" indent="0">
              <a:buNone/>
            </a:pPr>
            <a:endParaRPr lang="en-US" dirty="0"/>
          </a:p>
          <a:p>
            <a:endParaRPr lang="en-US" dirty="0"/>
          </a:p>
          <a:p>
            <a:endParaRPr lang="en-US" dirty="0"/>
          </a:p>
          <a:p>
            <a:endParaRPr lang="en-US" dirty="0">
              <a:latin typeface="Comic Sans MS" panose="030F0702030302020204" pitchFamily="66" charset="0"/>
            </a:endParaRPr>
          </a:p>
          <a:p>
            <a:endParaRPr lang="en-US" dirty="0">
              <a:latin typeface="Comic Sans MS" panose="030F0702030302020204" pitchFamily="66" charset="0"/>
            </a:endParaRPr>
          </a:p>
          <a:p>
            <a:pPr marL="0" indent="0">
              <a:buNone/>
            </a:pPr>
            <a:endParaRPr lang="en-US" dirty="0">
              <a:latin typeface="Comic Sans MS" panose="030F0702030302020204" pitchFamily="66" charset="0"/>
            </a:endParaRPr>
          </a:p>
        </p:txBody>
      </p:sp>
    </p:spTree>
    <p:extLst>
      <p:ext uri="{BB962C8B-B14F-4D97-AF65-F5344CB8AC3E}">
        <p14:creationId xmlns:p14="http://schemas.microsoft.com/office/powerpoint/2010/main" val="175847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Train vs Test Data</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en-US" dirty="0"/>
              <a:t>To assess the predictive accuracy of a model it is common practice to use a statistical methodology called </a:t>
            </a:r>
            <a:r>
              <a:rPr lang="en-US" b="1" i="1" dirty="0"/>
              <a:t>cross-validation</a:t>
            </a:r>
            <a:r>
              <a:rPr lang="en-US" dirty="0"/>
              <a:t> by splitting the sample data into two datasets called, respectively the </a:t>
            </a:r>
            <a:r>
              <a:rPr lang="en-US" i="1" dirty="0"/>
              <a:t>train</a:t>
            </a:r>
            <a:r>
              <a:rPr lang="en-US" dirty="0"/>
              <a:t> and </a:t>
            </a:r>
            <a:r>
              <a:rPr lang="en-US" i="1" dirty="0"/>
              <a:t>test </a:t>
            </a:r>
            <a:r>
              <a:rPr lang="en-US" dirty="0"/>
              <a:t>data.   You will build your model on the train data set and you will use your model to predict on the test data. </a:t>
            </a:r>
          </a:p>
          <a:p>
            <a:r>
              <a:rPr lang="en-US" dirty="0"/>
              <a:t>Use </a:t>
            </a:r>
            <a:r>
              <a:rPr lang="en-US" dirty="0" err="1"/>
              <a:t>Kaggle</a:t>
            </a:r>
            <a:r>
              <a:rPr lang="en-US" dirty="0"/>
              <a:t> to see the accuracy (RMSE) of your model using the actual values (50%) for the test data.  </a:t>
            </a:r>
          </a:p>
          <a:p>
            <a:r>
              <a:rPr lang="en-US" dirty="0"/>
              <a:t>You do not have the actual values for the testing data.</a:t>
            </a:r>
          </a:p>
          <a:p>
            <a:pPr marL="0" indent="0">
              <a:buNone/>
            </a:pPr>
            <a:endParaRPr lang="en-US" dirty="0"/>
          </a:p>
          <a:p>
            <a:endParaRPr lang="en-US" dirty="0"/>
          </a:p>
          <a:p>
            <a:endParaRPr lang="en-US" dirty="0"/>
          </a:p>
          <a:p>
            <a:endParaRPr lang="en-US" dirty="0">
              <a:latin typeface="Comic Sans MS" panose="030F0702030302020204" pitchFamily="66" charset="0"/>
            </a:endParaRPr>
          </a:p>
          <a:p>
            <a:endParaRPr lang="en-US" dirty="0">
              <a:latin typeface="Comic Sans MS" panose="030F0702030302020204" pitchFamily="66" charset="0"/>
            </a:endParaRPr>
          </a:p>
          <a:p>
            <a:pPr marL="0" indent="0">
              <a:buNone/>
            </a:pPr>
            <a:endParaRPr lang="en-US" dirty="0">
              <a:latin typeface="Comic Sans MS" panose="030F0702030302020204" pitchFamily="66" charset="0"/>
            </a:endParaRPr>
          </a:p>
        </p:txBody>
      </p:sp>
    </p:spTree>
    <p:extLst>
      <p:ext uri="{BB962C8B-B14F-4D97-AF65-F5344CB8AC3E}">
        <p14:creationId xmlns:p14="http://schemas.microsoft.com/office/powerpoint/2010/main" val="374905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Anaconda Navigator</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dirty="0" err="1"/>
              <a:t>Spyder</a:t>
            </a:r>
            <a:endParaRPr lang="en-US" dirty="0"/>
          </a:p>
          <a:p>
            <a:r>
              <a:rPr lang="en-US" dirty="0" err="1"/>
              <a:t>Jupyter</a:t>
            </a:r>
            <a:r>
              <a:rPr lang="en-US" dirty="0"/>
              <a:t> Notebook</a:t>
            </a:r>
          </a:p>
          <a:p>
            <a:pPr>
              <a:buNone/>
            </a:pPr>
            <a:r>
              <a:rPr lang="en-US" dirty="0"/>
              <a:t>	Markdown</a:t>
            </a:r>
          </a:p>
          <a:p>
            <a:pPr marL="0" indent="0">
              <a:buNone/>
            </a:pPr>
            <a:endParaRPr lang="en-US" dirty="0"/>
          </a:p>
          <a:p>
            <a:endParaRPr lang="en-US" dirty="0"/>
          </a:p>
          <a:p>
            <a:endParaRPr lang="en-US" dirty="0"/>
          </a:p>
          <a:p>
            <a:endParaRPr lang="en-US" dirty="0">
              <a:latin typeface="Comic Sans MS" panose="030F0702030302020204" pitchFamily="66" charset="0"/>
            </a:endParaRPr>
          </a:p>
          <a:p>
            <a:endParaRPr lang="en-US" dirty="0">
              <a:latin typeface="Comic Sans MS" panose="030F0702030302020204" pitchFamily="66" charset="0"/>
            </a:endParaRPr>
          </a:p>
          <a:p>
            <a:pPr marL="0" indent="0">
              <a:buNone/>
            </a:pPr>
            <a:endParaRPr lang="en-US" dirty="0">
              <a:latin typeface="Comic Sans MS" panose="030F0702030302020204" pitchFamily="66" charset="0"/>
            </a:endParaRPr>
          </a:p>
        </p:txBody>
      </p:sp>
    </p:spTree>
    <p:extLst>
      <p:ext uri="{BB962C8B-B14F-4D97-AF65-F5344CB8AC3E}">
        <p14:creationId xmlns:p14="http://schemas.microsoft.com/office/powerpoint/2010/main" val="374905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12800" y="1311275"/>
            <a:ext cx="7518400" cy="4235450"/>
          </a:xfrm>
          <a:prstGeom prst="rect">
            <a:avLst/>
          </a:prstGeom>
          <a:noFill/>
          <a:ln w="9525">
            <a:noFill/>
            <a:miter lim="800000"/>
            <a:headEnd/>
            <a:tailEnd/>
          </a:ln>
          <a:effectLst/>
        </p:spPr>
      </p:pic>
      <p:pic>
        <p:nvPicPr>
          <p:cNvPr id="2" name="Picture 2"/>
          <p:cNvPicPr>
            <a:picLocks noChangeAspect="1" noChangeArrowheads="1"/>
          </p:cNvPicPr>
          <p:nvPr/>
        </p:nvPicPr>
        <p:blipFill>
          <a:blip r:embed="rId3"/>
          <a:srcRect/>
          <a:stretch>
            <a:fillRect/>
          </a:stretch>
        </p:blipFill>
        <p:spPr bwMode="auto">
          <a:xfrm>
            <a:off x="612775" y="1225550"/>
            <a:ext cx="7918450" cy="44069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74650" y="866775"/>
            <a:ext cx="8394700" cy="51244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863600"/>
            <a:ext cx="6667500" cy="513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195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466850"/>
            <a:ext cx="586740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17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35890</TotalTime>
  <Words>591</Words>
  <Application>Microsoft Office PowerPoint</Application>
  <PresentationFormat>On-screen Show (4:3)</PresentationFormat>
  <Paragraphs>118</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Comic Sans MS</vt:lpstr>
      <vt:lpstr>Tahoma</vt:lpstr>
      <vt:lpstr>Office Theme</vt:lpstr>
      <vt:lpstr> 410 Winter 2019</vt:lpstr>
      <vt:lpstr>PowerPoint Presentation</vt:lpstr>
      <vt:lpstr>Course Overview</vt:lpstr>
      <vt:lpstr>Train vs Test Data</vt:lpstr>
      <vt:lpstr>Anaconda Navigator</vt:lpstr>
      <vt:lpstr>PowerPoint Presentation</vt:lpstr>
      <vt:lpstr>PowerPoint Presentation</vt:lpstr>
      <vt:lpstr>PowerPoint Presentation</vt:lpstr>
      <vt:lpstr>PowerPoint Presentation</vt:lpstr>
      <vt:lpstr>PowerPoint Presentation</vt:lpstr>
      <vt:lpstr>Canvas Overview</vt:lpstr>
      <vt:lpstr>Assignment #1</vt:lpstr>
      <vt:lpstr>PowerPoint Presentation</vt:lpstr>
      <vt:lpstr>PowerPoint Presentation</vt:lpstr>
      <vt:lpstr>Canvas Detail</vt:lpstr>
      <vt:lpstr>Assignments #1 &amp; #2</vt:lpstr>
      <vt:lpstr>Assignments #1 #2 #3</vt:lpstr>
      <vt:lpstr>Assignments</vt:lpstr>
      <vt:lpstr>PowerPoint Presentation</vt:lpstr>
      <vt:lpstr>Sentiment Analysis for Assignment Template</vt:lpstr>
      <vt:lpstr>PowerPoint Presentation</vt:lpstr>
      <vt:lpstr>PowerPoint Presentation</vt:lpstr>
      <vt:lpstr>Comments for your Data Future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411 Winter 2015</dc:title>
  <dc:creator>Melvin</dc:creator>
  <cp:lastModifiedBy>Melvin L Ott</cp:lastModifiedBy>
  <cp:revision>79</cp:revision>
  <dcterms:created xsi:type="dcterms:W3CDTF">2014-12-07T18:07:28Z</dcterms:created>
  <dcterms:modified xsi:type="dcterms:W3CDTF">2019-01-08T01:42:39Z</dcterms:modified>
</cp:coreProperties>
</file>