
<file path=[Content_Types].xml><?xml version="1.0" encoding="utf-8"?>
<Types xmlns="http://schemas.openxmlformats.org/package/2006/content-types">
  <Default Extension="png" ContentType="image/png"/>
  <Default Extension="xls" ContentType="application/vnd.ms-exce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75" r:id="rId2"/>
    <p:sldId id="288" r:id="rId3"/>
    <p:sldId id="292" r:id="rId4"/>
    <p:sldId id="294" r:id="rId5"/>
    <p:sldId id="304" r:id="rId6"/>
    <p:sldId id="319" r:id="rId7"/>
    <p:sldId id="320" r:id="rId8"/>
    <p:sldId id="323" r:id="rId9"/>
    <p:sldId id="324" r:id="rId10"/>
    <p:sldId id="321" r:id="rId11"/>
    <p:sldId id="322" r:id="rId12"/>
    <p:sldId id="325" r:id="rId13"/>
    <p:sldId id="326" r:id="rId14"/>
    <p:sldId id="345" r:id="rId15"/>
    <p:sldId id="328" r:id="rId16"/>
    <p:sldId id="329" r:id="rId17"/>
    <p:sldId id="336" r:id="rId18"/>
    <p:sldId id="340" r:id="rId19"/>
    <p:sldId id="348" r:id="rId20"/>
    <p:sldId id="342" r:id="rId21"/>
    <p:sldId id="346" r:id="rId22"/>
    <p:sldId id="332" r:id="rId23"/>
    <p:sldId id="349" r:id="rId24"/>
    <p:sldId id="344" r:id="rId25"/>
    <p:sldId id="334" r:id="rId26"/>
    <p:sldId id="347" r:id="rId27"/>
  </p:sldIdLst>
  <p:sldSz cx="9144000" cy="6858000" type="screen4x3"/>
  <p:notesSz cx="7077075" cy="9363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80" d="100"/>
          <a:sy n="80" d="100"/>
        </p:scale>
        <p:origin x="-1363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6733" cy="46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36" tIns="46968" rIns="93936" bIns="4696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0342" y="0"/>
            <a:ext cx="3066733" cy="46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36" tIns="46968" rIns="93936" bIns="4696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94921"/>
            <a:ext cx="3066733" cy="46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36" tIns="46968" rIns="93936" bIns="46968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0342" y="8894921"/>
            <a:ext cx="3066733" cy="46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36" tIns="46968" rIns="93936" bIns="4696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1A57CCBB-B027-46A0-9653-420D7E040D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00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87132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701675"/>
            <a:ext cx="4683125" cy="35115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3610" y="4447461"/>
            <a:ext cx="5189855" cy="42133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936" tIns="46968" rIns="93936" bIns="46968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701675"/>
            <a:ext cx="4683125" cy="35115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3610" y="4447461"/>
            <a:ext cx="5189855" cy="42133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936" tIns="46968" rIns="93936" bIns="46968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701675"/>
            <a:ext cx="4683125" cy="35115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3610" y="4447461"/>
            <a:ext cx="5189855" cy="42133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936" tIns="46968" rIns="93936" bIns="46968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701675"/>
            <a:ext cx="4683125" cy="35115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3610" y="4447461"/>
            <a:ext cx="5189855" cy="42133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936" tIns="46968" rIns="93936" bIns="46968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701675"/>
            <a:ext cx="4683125" cy="35115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3610" y="4447461"/>
            <a:ext cx="5189855" cy="42133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936" tIns="46968" rIns="93936" bIns="46968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white">
            <a:xfrm>
              <a:off x="0" y="0"/>
              <a:ext cx="2871" cy="16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white">
            <a:xfrm>
              <a:off x="0" y="1632"/>
              <a:ext cx="2870" cy="2687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path path="rect">
                <a:fillToRect t="100000" r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white">
            <a:xfrm>
              <a:off x="2882" y="0"/>
              <a:ext cx="2871" cy="16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path path="rect">
                <a:fillToRect l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white">
            <a:xfrm>
              <a:off x="2882" y="1632"/>
              <a:ext cx="2871" cy="2684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white">
            <a:xfrm>
              <a:off x="192" y="2832"/>
              <a:ext cx="5376" cy="1152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50000">
                  <a:schemeClr val="bg1"/>
                </a:gs>
                <a:gs pos="100000">
                  <a:schemeClr val="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 useBgFill="1">
          <p:nvSpPr>
            <p:cNvPr id="10" name="Rectangle 7"/>
            <p:cNvSpPr>
              <a:spLocks noChangeArrowheads="1"/>
            </p:cNvSpPr>
            <p:nvPr/>
          </p:nvSpPr>
          <p:spPr bwMode="ltGray">
            <a:xfrm>
              <a:off x="184" y="461"/>
              <a:ext cx="5396" cy="2390"/>
            </a:xfrm>
            <a:prstGeom prst="rect">
              <a:avLst/>
            </a:prstGeom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50" y="520"/>
              <a:ext cx="5264" cy="2272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white">
            <a:xfrm>
              <a:off x="294" y="573"/>
              <a:ext cx="5173" cy="21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3" name="Group 16"/>
            <p:cNvGrpSpPr>
              <a:grpSpLocks/>
            </p:cNvGrpSpPr>
            <p:nvPr/>
          </p:nvGrpSpPr>
          <p:grpSpPr bwMode="auto">
            <a:xfrm>
              <a:off x="2586" y="0"/>
              <a:ext cx="562" cy="577"/>
              <a:chOff x="2586" y="0"/>
              <a:chExt cx="562" cy="577"/>
            </a:xfrm>
          </p:grpSpPr>
          <p:sp>
            <p:nvSpPr>
              <p:cNvPr id="28" name="Freeform 10"/>
              <p:cNvSpPr>
                <a:spLocks/>
              </p:cNvSpPr>
              <p:nvPr/>
            </p:nvSpPr>
            <p:spPr bwMode="ltGray">
              <a:xfrm>
                <a:off x="2682" y="0"/>
                <a:ext cx="95" cy="577"/>
              </a:xfrm>
              <a:custGeom>
                <a:avLst/>
                <a:gdLst>
                  <a:gd name="T0" fmla="*/ 90 w 95"/>
                  <a:gd name="T1" fmla="*/ 0 h 577"/>
                  <a:gd name="T2" fmla="*/ 94 w 95"/>
                  <a:gd name="T3" fmla="*/ 458 h 577"/>
                  <a:gd name="T4" fmla="*/ 0 w 95"/>
                  <a:gd name="T5" fmla="*/ 576 h 577"/>
                  <a:gd name="T6" fmla="*/ 0 w 95"/>
                  <a:gd name="T7" fmla="*/ 0 h 577"/>
                  <a:gd name="T8" fmla="*/ 90 w 95"/>
                  <a:gd name="T9" fmla="*/ 0 h 5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" h="577">
                    <a:moveTo>
                      <a:pt x="90" y="0"/>
                    </a:moveTo>
                    <a:lnTo>
                      <a:pt x="94" y="458"/>
                    </a:lnTo>
                    <a:lnTo>
                      <a:pt x="0" y="576"/>
                    </a:lnTo>
                    <a:lnTo>
                      <a:pt x="0" y="0"/>
                    </a:lnTo>
                    <a:lnTo>
                      <a:pt x="90" y="0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1"/>
              <p:cNvSpPr>
                <a:spLocks/>
              </p:cNvSpPr>
              <p:nvPr/>
            </p:nvSpPr>
            <p:spPr bwMode="ltGray">
              <a:xfrm>
                <a:off x="2586" y="0"/>
                <a:ext cx="97" cy="577"/>
              </a:xfrm>
              <a:custGeom>
                <a:avLst/>
                <a:gdLst>
                  <a:gd name="T0" fmla="*/ 0 w 97"/>
                  <a:gd name="T1" fmla="*/ 0 h 577"/>
                  <a:gd name="T2" fmla="*/ 1 w 97"/>
                  <a:gd name="T3" fmla="*/ 458 h 577"/>
                  <a:gd name="T4" fmla="*/ 96 w 97"/>
                  <a:gd name="T5" fmla="*/ 576 h 577"/>
                  <a:gd name="T6" fmla="*/ 96 w 97"/>
                  <a:gd name="T7" fmla="*/ 0 h 577"/>
                  <a:gd name="T8" fmla="*/ 0 w 97"/>
                  <a:gd name="T9" fmla="*/ 0 h 5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" h="577">
                    <a:moveTo>
                      <a:pt x="0" y="0"/>
                    </a:moveTo>
                    <a:lnTo>
                      <a:pt x="1" y="458"/>
                    </a:lnTo>
                    <a:lnTo>
                      <a:pt x="96" y="576"/>
                    </a:ln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2"/>
              <p:cNvSpPr>
                <a:spLocks/>
              </p:cNvSpPr>
              <p:nvPr/>
            </p:nvSpPr>
            <p:spPr bwMode="ltGray">
              <a:xfrm>
                <a:off x="2868" y="0"/>
                <a:ext cx="95" cy="577"/>
              </a:xfrm>
              <a:custGeom>
                <a:avLst/>
                <a:gdLst>
                  <a:gd name="T0" fmla="*/ 90 w 95"/>
                  <a:gd name="T1" fmla="*/ 0 h 577"/>
                  <a:gd name="T2" fmla="*/ 94 w 95"/>
                  <a:gd name="T3" fmla="*/ 458 h 577"/>
                  <a:gd name="T4" fmla="*/ 0 w 95"/>
                  <a:gd name="T5" fmla="*/ 576 h 577"/>
                  <a:gd name="T6" fmla="*/ 0 w 95"/>
                  <a:gd name="T7" fmla="*/ 0 h 577"/>
                  <a:gd name="T8" fmla="*/ 90 w 95"/>
                  <a:gd name="T9" fmla="*/ 0 h 5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" h="577">
                    <a:moveTo>
                      <a:pt x="90" y="0"/>
                    </a:moveTo>
                    <a:lnTo>
                      <a:pt x="94" y="458"/>
                    </a:lnTo>
                    <a:lnTo>
                      <a:pt x="0" y="576"/>
                    </a:lnTo>
                    <a:lnTo>
                      <a:pt x="0" y="0"/>
                    </a:lnTo>
                    <a:lnTo>
                      <a:pt x="90" y="0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3"/>
              <p:cNvSpPr>
                <a:spLocks/>
              </p:cNvSpPr>
              <p:nvPr/>
            </p:nvSpPr>
            <p:spPr bwMode="ltGray">
              <a:xfrm>
                <a:off x="2772" y="0"/>
                <a:ext cx="97" cy="577"/>
              </a:xfrm>
              <a:custGeom>
                <a:avLst/>
                <a:gdLst>
                  <a:gd name="T0" fmla="*/ 0 w 97"/>
                  <a:gd name="T1" fmla="*/ 0 h 577"/>
                  <a:gd name="T2" fmla="*/ 1 w 97"/>
                  <a:gd name="T3" fmla="*/ 458 h 577"/>
                  <a:gd name="T4" fmla="*/ 96 w 97"/>
                  <a:gd name="T5" fmla="*/ 576 h 577"/>
                  <a:gd name="T6" fmla="*/ 96 w 97"/>
                  <a:gd name="T7" fmla="*/ 0 h 577"/>
                  <a:gd name="T8" fmla="*/ 0 w 97"/>
                  <a:gd name="T9" fmla="*/ 0 h 5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" h="577">
                    <a:moveTo>
                      <a:pt x="0" y="0"/>
                    </a:moveTo>
                    <a:lnTo>
                      <a:pt x="1" y="458"/>
                    </a:lnTo>
                    <a:lnTo>
                      <a:pt x="96" y="576"/>
                    </a:ln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4"/>
              <p:cNvSpPr>
                <a:spLocks/>
              </p:cNvSpPr>
              <p:nvPr/>
            </p:nvSpPr>
            <p:spPr bwMode="ltGray">
              <a:xfrm>
                <a:off x="3053" y="0"/>
                <a:ext cx="95" cy="577"/>
              </a:xfrm>
              <a:custGeom>
                <a:avLst/>
                <a:gdLst>
                  <a:gd name="T0" fmla="*/ 90 w 95"/>
                  <a:gd name="T1" fmla="*/ 0 h 577"/>
                  <a:gd name="T2" fmla="*/ 94 w 95"/>
                  <a:gd name="T3" fmla="*/ 458 h 577"/>
                  <a:gd name="T4" fmla="*/ 0 w 95"/>
                  <a:gd name="T5" fmla="*/ 576 h 577"/>
                  <a:gd name="T6" fmla="*/ 0 w 95"/>
                  <a:gd name="T7" fmla="*/ 0 h 577"/>
                  <a:gd name="T8" fmla="*/ 90 w 95"/>
                  <a:gd name="T9" fmla="*/ 0 h 5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" h="577">
                    <a:moveTo>
                      <a:pt x="90" y="0"/>
                    </a:moveTo>
                    <a:lnTo>
                      <a:pt x="94" y="458"/>
                    </a:lnTo>
                    <a:lnTo>
                      <a:pt x="0" y="576"/>
                    </a:lnTo>
                    <a:lnTo>
                      <a:pt x="0" y="0"/>
                    </a:lnTo>
                    <a:lnTo>
                      <a:pt x="90" y="0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5"/>
              <p:cNvSpPr>
                <a:spLocks/>
              </p:cNvSpPr>
              <p:nvPr/>
            </p:nvSpPr>
            <p:spPr bwMode="ltGray">
              <a:xfrm>
                <a:off x="2957" y="0"/>
                <a:ext cx="97" cy="577"/>
              </a:xfrm>
              <a:custGeom>
                <a:avLst/>
                <a:gdLst>
                  <a:gd name="T0" fmla="*/ 0 w 97"/>
                  <a:gd name="T1" fmla="*/ 0 h 577"/>
                  <a:gd name="T2" fmla="*/ 1 w 97"/>
                  <a:gd name="T3" fmla="*/ 458 h 577"/>
                  <a:gd name="T4" fmla="*/ 96 w 97"/>
                  <a:gd name="T5" fmla="*/ 576 h 577"/>
                  <a:gd name="T6" fmla="*/ 96 w 97"/>
                  <a:gd name="T7" fmla="*/ 0 h 577"/>
                  <a:gd name="T8" fmla="*/ 0 w 97"/>
                  <a:gd name="T9" fmla="*/ 0 h 5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" h="577">
                    <a:moveTo>
                      <a:pt x="0" y="0"/>
                    </a:moveTo>
                    <a:lnTo>
                      <a:pt x="1" y="458"/>
                    </a:lnTo>
                    <a:lnTo>
                      <a:pt x="96" y="576"/>
                    </a:ln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" name="Group 23"/>
            <p:cNvGrpSpPr>
              <a:grpSpLocks/>
            </p:cNvGrpSpPr>
            <p:nvPr/>
          </p:nvGrpSpPr>
          <p:grpSpPr bwMode="auto">
            <a:xfrm>
              <a:off x="0" y="1307"/>
              <a:ext cx="313" cy="667"/>
              <a:chOff x="0" y="1307"/>
              <a:chExt cx="313" cy="667"/>
            </a:xfrm>
          </p:grpSpPr>
          <p:sp>
            <p:nvSpPr>
              <p:cNvPr id="22" name="Freeform 17"/>
              <p:cNvSpPr>
                <a:spLocks/>
              </p:cNvSpPr>
              <p:nvPr/>
            </p:nvSpPr>
            <p:spPr bwMode="ltGray">
              <a:xfrm>
                <a:off x="0" y="1862"/>
                <a:ext cx="313" cy="112"/>
              </a:xfrm>
              <a:custGeom>
                <a:avLst/>
                <a:gdLst>
                  <a:gd name="T0" fmla="*/ 0 w 313"/>
                  <a:gd name="T1" fmla="*/ 111 h 112"/>
                  <a:gd name="T2" fmla="*/ 202 w 313"/>
                  <a:gd name="T3" fmla="*/ 111 h 112"/>
                  <a:gd name="T4" fmla="*/ 312 w 313"/>
                  <a:gd name="T5" fmla="*/ 0 h 112"/>
                  <a:gd name="T6" fmla="*/ 0 w 313"/>
                  <a:gd name="T7" fmla="*/ 0 h 112"/>
                  <a:gd name="T8" fmla="*/ 0 w 313"/>
                  <a:gd name="T9" fmla="*/ 111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3" h="112">
                    <a:moveTo>
                      <a:pt x="0" y="111"/>
                    </a:moveTo>
                    <a:lnTo>
                      <a:pt x="202" y="111"/>
                    </a:lnTo>
                    <a:lnTo>
                      <a:pt x="312" y="0"/>
                    </a:lnTo>
                    <a:lnTo>
                      <a:pt x="0" y="0"/>
                    </a:lnTo>
                    <a:lnTo>
                      <a:pt x="0" y="111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8"/>
              <p:cNvSpPr>
                <a:spLocks/>
              </p:cNvSpPr>
              <p:nvPr/>
            </p:nvSpPr>
            <p:spPr bwMode="ltGray">
              <a:xfrm>
                <a:off x="0" y="1751"/>
                <a:ext cx="313" cy="112"/>
              </a:xfrm>
              <a:custGeom>
                <a:avLst/>
                <a:gdLst>
                  <a:gd name="T0" fmla="*/ 0 w 313"/>
                  <a:gd name="T1" fmla="*/ 0 h 112"/>
                  <a:gd name="T2" fmla="*/ 202 w 313"/>
                  <a:gd name="T3" fmla="*/ 0 h 112"/>
                  <a:gd name="T4" fmla="*/ 312 w 313"/>
                  <a:gd name="T5" fmla="*/ 111 h 112"/>
                  <a:gd name="T6" fmla="*/ 0 w 313"/>
                  <a:gd name="T7" fmla="*/ 111 h 112"/>
                  <a:gd name="T8" fmla="*/ 0 w 313"/>
                  <a:gd name="T9" fmla="*/ 0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3" h="112">
                    <a:moveTo>
                      <a:pt x="0" y="0"/>
                    </a:moveTo>
                    <a:lnTo>
                      <a:pt x="202" y="0"/>
                    </a:lnTo>
                    <a:lnTo>
                      <a:pt x="312" y="111"/>
                    </a:lnTo>
                    <a:lnTo>
                      <a:pt x="0" y="11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9"/>
              <p:cNvSpPr>
                <a:spLocks/>
              </p:cNvSpPr>
              <p:nvPr/>
            </p:nvSpPr>
            <p:spPr bwMode="ltGray">
              <a:xfrm>
                <a:off x="0" y="1640"/>
                <a:ext cx="313" cy="112"/>
              </a:xfrm>
              <a:custGeom>
                <a:avLst/>
                <a:gdLst>
                  <a:gd name="T0" fmla="*/ 0 w 313"/>
                  <a:gd name="T1" fmla="*/ 111 h 112"/>
                  <a:gd name="T2" fmla="*/ 202 w 313"/>
                  <a:gd name="T3" fmla="*/ 111 h 112"/>
                  <a:gd name="T4" fmla="*/ 312 w 313"/>
                  <a:gd name="T5" fmla="*/ 0 h 112"/>
                  <a:gd name="T6" fmla="*/ 0 w 313"/>
                  <a:gd name="T7" fmla="*/ 0 h 112"/>
                  <a:gd name="T8" fmla="*/ 0 w 313"/>
                  <a:gd name="T9" fmla="*/ 111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3" h="112">
                    <a:moveTo>
                      <a:pt x="0" y="111"/>
                    </a:moveTo>
                    <a:lnTo>
                      <a:pt x="202" y="111"/>
                    </a:lnTo>
                    <a:lnTo>
                      <a:pt x="312" y="0"/>
                    </a:lnTo>
                    <a:lnTo>
                      <a:pt x="0" y="0"/>
                    </a:lnTo>
                    <a:lnTo>
                      <a:pt x="0" y="111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20"/>
              <p:cNvSpPr>
                <a:spLocks/>
              </p:cNvSpPr>
              <p:nvPr/>
            </p:nvSpPr>
            <p:spPr bwMode="ltGray">
              <a:xfrm>
                <a:off x="0" y="1529"/>
                <a:ext cx="313" cy="112"/>
              </a:xfrm>
              <a:custGeom>
                <a:avLst/>
                <a:gdLst>
                  <a:gd name="T0" fmla="*/ 0 w 313"/>
                  <a:gd name="T1" fmla="*/ 0 h 112"/>
                  <a:gd name="T2" fmla="*/ 202 w 313"/>
                  <a:gd name="T3" fmla="*/ 0 h 112"/>
                  <a:gd name="T4" fmla="*/ 312 w 313"/>
                  <a:gd name="T5" fmla="*/ 111 h 112"/>
                  <a:gd name="T6" fmla="*/ 0 w 313"/>
                  <a:gd name="T7" fmla="*/ 111 h 112"/>
                  <a:gd name="T8" fmla="*/ 0 w 313"/>
                  <a:gd name="T9" fmla="*/ 0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3" h="112">
                    <a:moveTo>
                      <a:pt x="0" y="0"/>
                    </a:moveTo>
                    <a:lnTo>
                      <a:pt x="202" y="0"/>
                    </a:lnTo>
                    <a:lnTo>
                      <a:pt x="312" y="111"/>
                    </a:lnTo>
                    <a:lnTo>
                      <a:pt x="0" y="11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21"/>
              <p:cNvSpPr>
                <a:spLocks/>
              </p:cNvSpPr>
              <p:nvPr/>
            </p:nvSpPr>
            <p:spPr bwMode="ltGray">
              <a:xfrm>
                <a:off x="0" y="1418"/>
                <a:ext cx="313" cy="112"/>
              </a:xfrm>
              <a:custGeom>
                <a:avLst/>
                <a:gdLst>
                  <a:gd name="T0" fmla="*/ 0 w 313"/>
                  <a:gd name="T1" fmla="*/ 111 h 112"/>
                  <a:gd name="T2" fmla="*/ 202 w 313"/>
                  <a:gd name="T3" fmla="*/ 111 h 112"/>
                  <a:gd name="T4" fmla="*/ 312 w 313"/>
                  <a:gd name="T5" fmla="*/ 0 h 112"/>
                  <a:gd name="T6" fmla="*/ 0 w 313"/>
                  <a:gd name="T7" fmla="*/ 0 h 112"/>
                  <a:gd name="T8" fmla="*/ 0 w 313"/>
                  <a:gd name="T9" fmla="*/ 111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3" h="112">
                    <a:moveTo>
                      <a:pt x="0" y="111"/>
                    </a:moveTo>
                    <a:lnTo>
                      <a:pt x="202" y="111"/>
                    </a:lnTo>
                    <a:lnTo>
                      <a:pt x="312" y="0"/>
                    </a:lnTo>
                    <a:lnTo>
                      <a:pt x="0" y="0"/>
                    </a:lnTo>
                    <a:lnTo>
                      <a:pt x="0" y="111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22"/>
              <p:cNvSpPr>
                <a:spLocks/>
              </p:cNvSpPr>
              <p:nvPr/>
            </p:nvSpPr>
            <p:spPr bwMode="ltGray">
              <a:xfrm>
                <a:off x="0" y="1307"/>
                <a:ext cx="313" cy="112"/>
              </a:xfrm>
              <a:custGeom>
                <a:avLst/>
                <a:gdLst>
                  <a:gd name="T0" fmla="*/ 0 w 313"/>
                  <a:gd name="T1" fmla="*/ 0 h 112"/>
                  <a:gd name="T2" fmla="*/ 202 w 313"/>
                  <a:gd name="T3" fmla="*/ 0 h 112"/>
                  <a:gd name="T4" fmla="*/ 312 w 313"/>
                  <a:gd name="T5" fmla="*/ 111 h 112"/>
                  <a:gd name="T6" fmla="*/ 0 w 313"/>
                  <a:gd name="T7" fmla="*/ 111 h 112"/>
                  <a:gd name="T8" fmla="*/ 0 w 313"/>
                  <a:gd name="T9" fmla="*/ 0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3" h="112">
                    <a:moveTo>
                      <a:pt x="0" y="0"/>
                    </a:moveTo>
                    <a:lnTo>
                      <a:pt x="202" y="0"/>
                    </a:lnTo>
                    <a:lnTo>
                      <a:pt x="312" y="111"/>
                    </a:lnTo>
                    <a:lnTo>
                      <a:pt x="0" y="11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" name="Group 30"/>
            <p:cNvGrpSpPr>
              <a:grpSpLocks/>
            </p:cNvGrpSpPr>
            <p:nvPr/>
          </p:nvGrpSpPr>
          <p:grpSpPr bwMode="auto">
            <a:xfrm>
              <a:off x="5442" y="1307"/>
              <a:ext cx="318" cy="637"/>
              <a:chOff x="5442" y="1307"/>
              <a:chExt cx="318" cy="637"/>
            </a:xfrm>
          </p:grpSpPr>
          <p:sp>
            <p:nvSpPr>
              <p:cNvPr id="16" name="Freeform 24"/>
              <p:cNvSpPr>
                <a:spLocks/>
              </p:cNvSpPr>
              <p:nvPr/>
            </p:nvSpPr>
            <p:spPr bwMode="ltGray">
              <a:xfrm>
                <a:off x="5442" y="1837"/>
                <a:ext cx="318" cy="107"/>
              </a:xfrm>
              <a:custGeom>
                <a:avLst/>
                <a:gdLst>
                  <a:gd name="T0" fmla="*/ 317 w 318"/>
                  <a:gd name="T1" fmla="*/ 106 h 107"/>
                  <a:gd name="T2" fmla="*/ 111 w 318"/>
                  <a:gd name="T3" fmla="*/ 106 h 107"/>
                  <a:gd name="T4" fmla="*/ 0 w 318"/>
                  <a:gd name="T5" fmla="*/ 0 h 107"/>
                  <a:gd name="T6" fmla="*/ 317 w 318"/>
                  <a:gd name="T7" fmla="*/ 0 h 107"/>
                  <a:gd name="T8" fmla="*/ 317 w 318"/>
                  <a:gd name="T9" fmla="*/ 106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8" h="107">
                    <a:moveTo>
                      <a:pt x="317" y="106"/>
                    </a:moveTo>
                    <a:lnTo>
                      <a:pt x="111" y="106"/>
                    </a:lnTo>
                    <a:lnTo>
                      <a:pt x="0" y="0"/>
                    </a:lnTo>
                    <a:lnTo>
                      <a:pt x="317" y="0"/>
                    </a:lnTo>
                    <a:lnTo>
                      <a:pt x="317" y="106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ltGray">
              <a:xfrm>
                <a:off x="5442" y="1731"/>
                <a:ext cx="318" cy="107"/>
              </a:xfrm>
              <a:custGeom>
                <a:avLst/>
                <a:gdLst>
                  <a:gd name="T0" fmla="*/ 317 w 318"/>
                  <a:gd name="T1" fmla="*/ 0 h 107"/>
                  <a:gd name="T2" fmla="*/ 111 w 318"/>
                  <a:gd name="T3" fmla="*/ 0 h 107"/>
                  <a:gd name="T4" fmla="*/ 0 w 318"/>
                  <a:gd name="T5" fmla="*/ 106 h 107"/>
                  <a:gd name="T6" fmla="*/ 317 w 318"/>
                  <a:gd name="T7" fmla="*/ 106 h 107"/>
                  <a:gd name="T8" fmla="*/ 317 w 318"/>
                  <a:gd name="T9" fmla="*/ 0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8" h="107">
                    <a:moveTo>
                      <a:pt x="317" y="0"/>
                    </a:moveTo>
                    <a:lnTo>
                      <a:pt x="111" y="0"/>
                    </a:lnTo>
                    <a:lnTo>
                      <a:pt x="0" y="106"/>
                    </a:lnTo>
                    <a:lnTo>
                      <a:pt x="317" y="106"/>
                    </a:lnTo>
                    <a:lnTo>
                      <a:pt x="317" y="0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26"/>
              <p:cNvSpPr>
                <a:spLocks/>
              </p:cNvSpPr>
              <p:nvPr/>
            </p:nvSpPr>
            <p:spPr bwMode="ltGray">
              <a:xfrm>
                <a:off x="5442" y="1625"/>
                <a:ext cx="318" cy="107"/>
              </a:xfrm>
              <a:custGeom>
                <a:avLst/>
                <a:gdLst>
                  <a:gd name="T0" fmla="*/ 317 w 318"/>
                  <a:gd name="T1" fmla="*/ 106 h 107"/>
                  <a:gd name="T2" fmla="*/ 111 w 318"/>
                  <a:gd name="T3" fmla="*/ 106 h 107"/>
                  <a:gd name="T4" fmla="*/ 0 w 318"/>
                  <a:gd name="T5" fmla="*/ 0 h 107"/>
                  <a:gd name="T6" fmla="*/ 317 w 318"/>
                  <a:gd name="T7" fmla="*/ 0 h 107"/>
                  <a:gd name="T8" fmla="*/ 317 w 318"/>
                  <a:gd name="T9" fmla="*/ 106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8" h="107">
                    <a:moveTo>
                      <a:pt x="317" y="106"/>
                    </a:moveTo>
                    <a:lnTo>
                      <a:pt x="111" y="106"/>
                    </a:lnTo>
                    <a:lnTo>
                      <a:pt x="0" y="0"/>
                    </a:lnTo>
                    <a:lnTo>
                      <a:pt x="317" y="0"/>
                    </a:lnTo>
                    <a:lnTo>
                      <a:pt x="317" y="106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27"/>
              <p:cNvSpPr>
                <a:spLocks/>
              </p:cNvSpPr>
              <p:nvPr/>
            </p:nvSpPr>
            <p:spPr bwMode="ltGray">
              <a:xfrm>
                <a:off x="5442" y="1519"/>
                <a:ext cx="318" cy="107"/>
              </a:xfrm>
              <a:custGeom>
                <a:avLst/>
                <a:gdLst>
                  <a:gd name="T0" fmla="*/ 317 w 318"/>
                  <a:gd name="T1" fmla="*/ 0 h 107"/>
                  <a:gd name="T2" fmla="*/ 111 w 318"/>
                  <a:gd name="T3" fmla="*/ 0 h 107"/>
                  <a:gd name="T4" fmla="*/ 0 w 318"/>
                  <a:gd name="T5" fmla="*/ 106 h 107"/>
                  <a:gd name="T6" fmla="*/ 317 w 318"/>
                  <a:gd name="T7" fmla="*/ 106 h 107"/>
                  <a:gd name="T8" fmla="*/ 317 w 318"/>
                  <a:gd name="T9" fmla="*/ 0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8" h="107">
                    <a:moveTo>
                      <a:pt x="317" y="0"/>
                    </a:moveTo>
                    <a:lnTo>
                      <a:pt x="111" y="0"/>
                    </a:lnTo>
                    <a:lnTo>
                      <a:pt x="0" y="106"/>
                    </a:lnTo>
                    <a:lnTo>
                      <a:pt x="317" y="106"/>
                    </a:lnTo>
                    <a:lnTo>
                      <a:pt x="317" y="0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28"/>
              <p:cNvSpPr>
                <a:spLocks/>
              </p:cNvSpPr>
              <p:nvPr/>
            </p:nvSpPr>
            <p:spPr bwMode="ltGray">
              <a:xfrm>
                <a:off x="5442" y="1413"/>
                <a:ext cx="318" cy="107"/>
              </a:xfrm>
              <a:custGeom>
                <a:avLst/>
                <a:gdLst>
                  <a:gd name="T0" fmla="*/ 317 w 318"/>
                  <a:gd name="T1" fmla="*/ 106 h 107"/>
                  <a:gd name="T2" fmla="*/ 111 w 318"/>
                  <a:gd name="T3" fmla="*/ 106 h 107"/>
                  <a:gd name="T4" fmla="*/ 0 w 318"/>
                  <a:gd name="T5" fmla="*/ 0 h 107"/>
                  <a:gd name="T6" fmla="*/ 317 w 318"/>
                  <a:gd name="T7" fmla="*/ 0 h 107"/>
                  <a:gd name="T8" fmla="*/ 317 w 318"/>
                  <a:gd name="T9" fmla="*/ 106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8" h="107">
                    <a:moveTo>
                      <a:pt x="317" y="106"/>
                    </a:moveTo>
                    <a:lnTo>
                      <a:pt x="111" y="106"/>
                    </a:lnTo>
                    <a:lnTo>
                      <a:pt x="0" y="0"/>
                    </a:lnTo>
                    <a:lnTo>
                      <a:pt x="317" y="0"/>
                    </a:lnTo>
                    <a:lnTo>
                      <a:pt x="317" y="106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29"/>
              <p:cNvSpPr>
                <a:spLocks/>
              </p:cNvSpPr>
              <p:nvPr/>
            </p:nvSpPr>
            <p:spPr bwMode="ltGray">
              <a:xfrm>
                <a:off x="5442" y="1307"/>
                <a:ext cx="318" cy="107"/>
              </a:xfrm>
              <a:custGeom>
                <a:avLst/>
                <a:gdLst>
                  <a:gd name="T0" fmla="*/ 317 w 318"/>
                  <a:gd name="T1" fmla="*/ 0 h 107"/>
                  <a:gd name="T2" fmla="*/ 111 w 318"/>
                  <a:gd name="T3" fmla="*/ 0 h 107"/>
                  <a:gd name="T4" fmla="*/ 0 w 318"/>
                  <a:gd name="T5" fmla="*/ 106 h 107"/>
                  <a:gd name="T6" fmla="*/ 317 w 318"/>
                  <a:gd name="T7" fmla="*/ 106 h 107"/>
                  <a:gd name="T8" fmla="*/ 317 w 318"/>
                  <a:gd name="T9" fmla="*/ 0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8" h="107">
                    <a:moveTo>
                      <a:pt x="317" y="0"/>
                    </a:moveTo>
                    <a:lnTo>
                      <a:pt x="111" y="0"/>
                    </a:lnTo>
                    <a:lnTo>
                      <a:pt x="0" y="106"/>
                    </a:lnTo>
                    <a:lnTo>
                      <a:pt x="317" y="106"/>
                    </a:lnTo>
                    <a:lnTo>
                      <a:pt x="317" y="0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4" name="Rectangle 34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53B20-7D73-4399-84A2-B90913FFF6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612C8-2561-4696-BFCD-181964CE26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1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404D4-434E-47BC-96D1-C5CDEA2DB6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3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71136-0AF9-49EA-A18D-BE057AC848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75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0C3FDF-2B16-4BE4-B088-036B6D86D8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0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4494D-3C80-4865-8CCB-C10DD4533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F5EFB-60F9-4C1C-8DD7-888CA2522B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58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70879-9644-41BD-9EDB-B41B75681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FC5A1-90F8-45B2-957B-A74A017AAB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9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11BF4-5604-439E-9981-50E8A251AE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6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DBF7C-8AEF-4182-B9B2-21568E488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4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7"/>
          <p:cNvGrpSpPr>
            <a:grpSpLocks/>
          </p:cNvGrpSpPr>
          <p:nvPr/>
        </p:nvGrpSpPr>
        <p:grpSpPr bwMode="auto">
          <a:xfrm>
            <a:off x="0" y="0"/>
            <a:ext cx="9164638" cy="6867525"/>
            <a:chOff x="0" y="0"/>
            <a:chExt cx="5773" cy="4326"/>
          </a:xfrm>
        </p:grpSpPr>
        <p:sp>
          <p:nvSpPr>
            <p:cNvPr id="1032" name="Rectangle 2"/>
            <p:cNvSpPr>
              <a:spLocks noChangeArrowheads="1"/>
            </p:cNvSpPr>
            <p:nvPr/>
          </p:nvSpPr>
          <p:spPr bwMode="white">
            <a:xfrm>
              <a:off x="0" y="0"/>
              <a:ext cx="2871" cy="216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3" name="Rectangle 3"/>
            <p:cNvSpPr>
              <a:spLocks noChangeArrowheads="1"/>
            </p:cNvSpPr>
            <p:nvPr/>
          </p:nvSpPr>
          <p:spPr bwMode="white">
            <a:xfrm>
              <a:off x="0" y="2162"/>
              <a:ext cx="2870" cy="2154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path path="rect">
                <a:fillToRect t="100000" r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4" name="Rectangle 4"/>
            <p:cNvSpPr>
              <a:spLocks noChangeArrowheads="1"/>
            </p:cNvSpPr>
            <p:nvPr/>
          </p:nvSpPr>
          <p:spPr bwMode="white">
            <a:xfrm>
              <a:off x="2882" y="0"/>
              <a:ext cx="2871" cy="216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path path="rect">
                <a:fillToRect l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5" name="Rectangle 5"/>
            <p:cNvSpPr>
              <a:spLocks noChangeArrowheads="1"/>
            </p:cNvSpPr>
            <p:nvPr/>
          </p:nvSpPr>
          <p:spPr bwMode="white">
            <a:xfrm>
              <a:off x="2882" y="2162"/>
              <a:ext cx="2871" cy="2154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 useBgFill="1">
          <p:nvSpPr>
            <p:cNvPr id="1036" name="Rectangle 6"/>
            <p:cNvSpPr>
              <a:spLocks noChangeArrowheads="1"/>
            </p:cNvSpPr>
            <p:nvPr/>
          </p:nvSpPr>
          <p:spPr bwMode="ltGray">
            <a:xfrm>
              <a:off x="184" y="208"/>
              <a:ext cx="5396" cy="3908"/>
            </a:xfrm>
            <a:prstGeom prst="rect">
              <a:avLst/>
            </a:prstGeom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7" name="Rectangle 7"/>
            <p:cNvSpPr>
              <a:spLocks noChangeArrowheads="1"/>
            </p:cNvSpPr>
            <p:nvPr/>
          </p:nvSpPr>
          <p:spPr bwMode="auto">
            <a:xfrm>
              <a:off x="250" y="268"/>
              <a:ext cx="5264" cy="3788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8" name="Rectangle 8"/>
            <p:cNvSpPr>
              <a:spLocks noChangeArrowheads="1"/>
            </p:cNvSpPr>
            <p:nvPr/>
          </p:nvSpPr>
          <p:spPr bwMode="white">
            <a:xfrm>
              <a:off x="294" y="315"/>
              <a:ext cx="5173" cy="3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039" name="Group 15"/>
            <p:cNvGrpSpPr>
              <a:grpSpLocks/>
            </p:cNvGrpSpPr>
            <p:nvPr/>
          </p:nvGrpSpPr>
          <p:grpSpPr bwMode="auto">
            <a:xfrm>
              <a:off x="2587" y="0"/>
              <a:ext cx="567" cy="337"/>
              <a:chOff x="2587" y="0"/>
              <a:chExt cx="567" cy="337"/>
            </a:xfrm>
          </p:grpSpPr>
          <p:sp>
            <p:nvSpPr>
              <p:cNvPr id="1061" name="Freeform 9"/>
              <p:cNvSpPr>
                <a:spLocks/>
              </p:cNvSpPr>
              <p:nvPr/>
            </p:nvSpPr>
            <p:spPr bwMode="ltGray">
              <a:xfrm>
                <a:off x="3058" y="0"/>
                <a:ext cx="96" cy="337"/>
              </a:xfrm>
              <a:custGeom>
                <a:avLst/>
                <a:gdLst>
                  <a:gd name="T0" fmla="*/ 95 w 96"/>
                  <a:gd name="T1" fmla="*/ 0 h 337"/>
                  <a:gd name="T2" fmla="*/ 95 w 96"/>
                  <a:gd name="T3" fmla="*/ 218 h 337"/>
                  <a:gd name="T4" fmla="*/ 0 w 96"/>
                  <a:gd name="T5" fmla="*/ 336 h 337"/>
                  <a:gd name="T6" fmla="*/ 0 w 96"/>
                  <a:gd name="T7" fmla="*/ 0 h 337"/>
                  <a:gd name="T8" fmla="*/ 95 w 96"/>
                  <a:gd name="T9" fmla="*/ 0 h 3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6" h="337">
                    <a:moveTo>
                      <a:pt x="95" y="0"/>
                    </a:moveTo>
                    <a:lnTo>
                      <a:pt x="95" y="218"/>
                    </a:lnTo>
                    <a:lnTo>
                      <a:pt x="0" y="336"/>
                    </a:lnTo>
                    <a:lnTo>
                      <a:pt x="0" y="0"/>
                    </a:lnTo>
                    <a:lnTo>
                      <a:pt x="95" y="0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2" name="Freeform 10"/>
              <p:cNvSpPr>
                <a:spLocks/>
              </p:cNvSpPr>
              <p:nvPr/>
            </p:nvSpPr>
            <p:spPr bwMode="ltGray">
              <a:xfrm>
                <a:off x="2964" y="0"/>
                <a:ext cx="95" cy="337"/>
              </a:xfrm>
              <a:custGeom>
                <a:avLst/>
                <a:gdLst>
                  <a:gd name="T0" fmla="*/ 0 w 95"/>
                  <a:gd name="T1" fmla="*/ 0 h 337"/>
                  <a:gd name="T2" fmla="*/ 0 w 95"/>
                  <a:gd name="T3" fmla="*/ 218 h 337"/>
                  <a:gd name="T4" fmla="*/ 94 w 95"/>
                  <a:gd name="T5" fmla="*/ 336 h 337"/>
                  <a:gd name="T6" fmla="*/ 94 w 95"/>
                  <a:gd name="T7" fmla="*/ 0 h 337"/>
                  <a:gd name="T8" fmla="*/ 0 w 95"/>
                  <a:gd name="T9" fmla="*/ 0 h 3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" h="337">
                    <a:moveTo>
                      <a:pt x="0" y="0"/>
                    </a:moveTo>
                    <a:lnTo>
                      <a:pt x="0" y="218"/>
                    </a:lnTo>
                    <a:lnTo>
                      <a:pt x="94" y="336"/>
                    </a:lnTo>
                    <a:lnTo>
                      <a:pt x="94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3" name="Freeform 11"/>
              <p:cNvSpPr>
                <a:spLocks/>
              </p:cNvSpPr>
              <p:nvPr/>
            </p:nvSpPr>
            <p:spPr bwMode="ltGray">
              <a:xfrm>
                <a:off x="2870" y="0"/>
                <a:ext cx="95" cy="337"/>
              </a:xfrm>
              <a:custGeom>
                <a:avLst/>
                <a:gdLst>
                  <a:gd name="T0" fmla="*/ 94 w 95"/>
                  <a:gd name="T1" fmla="*/ 0 h 337"/>
                  <a:gd name="T2" fmla="*/ 94 w 95"/>
                  <a:gd name="T3" fmla="*/ 218 h 337"/>
                  <a:gd name="T4" fmla="*/ 0 w 95"/>
                  <a:gd name="T5" fmla="*/ 336 h 337"/>
                  <a:gd name="T6" fmla="*/ 0 w 95"/>
                  <a:gd name="T7" fmla="*/ 0 h 337"/>
                  <a:gd name="T8" fmla="*/ 94 w 95"/>
                  <a:gd name="T9" fmla="*/ 0 h 3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" h="337">
                    <a:moveTo>
                      <a:pt x="94" y="0"/>
                    </a:moveTo>
                    <a:lnTo>
                      <a:pt x="94" y="218"/>
                    </a:lnTo>
                    <a:lnTo>
                      <a:pt x="0" y="336"/>
                    </a:lnTo>
                    <a:lnTo>
                      <a:pt x="0" y="0"/>
                    </a:lnTo>
                    <a:lnTo>
                      <a:pt x="94" y="0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" name="Freeform 12"/>
              <p:cNvSpPr>
                <a:spLocks/>
              </p:cNvSpPr>
              <p:nvPr/>
            </p:nvSpPr>
            <p:spPr bwMode="ltGray">
              <a:xfrm>
                <a:off x="2776" y="0"/>
                <a:ext cx="95" cy="337"/>
              </a:xfrm>
              <a:custGeom>
                <a:avLst/>
                <a:gdLst>
                  <a:gd name="T0" fmla="*/ 0 w 95"/>
                  <a:gd name="T1" fmla="*/ 0 h 337"/>
                  <a:gd name="T2" fmla="*/ 0 w 95"/>
                  <a:gd name="T3" fmla="*/ 218 h 337"/>
                  <a:gd name="T4" fmla="*/ 94 w 95"/>
                  <a:gd name="T5" fmla="*/ 336 h 337"/>
                  <a:gd name="T6" fmla="*/ 94 w 95"/>
                  <a:gd name="T7" fmla="*/ 0 h 337"/>
                  <a:gd name="T8" fmla="*/ 0 w 95"/>
                  <a:gd name="T9" fmla="*/ 0 h 3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" h="337">
                    <a:moveTo>
                      <a:pt x="0" y="0"/>
                    </a:moveTo>
                    <a:lnTo>
                      <a:pt x="0" y="218"/>
                    </a:lnTo>
                    <a:lnTo>
                      <a:pt x="94" y="336"/>
                    </a:lnTo>
                    <a:lnTo>
                      <a:pt x="94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" name="Freeform 13"/>
              <p:cNvSpPr>
                <a:spLocks/>
              </p:cNvSpPr>
              <p:nvPr/>
            </p:nvSpPr>
            <p:spPr bwMode="ltGray">
              <a:xfrm>
                <a:off x="2682" y="0"/>
                <a:ext cx="95" cy="337"/>
              </a:xfrm>
              <a:custGeom>
                <a:avLst/>
                <a:gdLst>
                  <a:gd name="T0" fmla="*/ 94 w 95"/>
                  <a:gd name="T1" fmla="*/ 0 h 337"/>
                  <a:gd name="T2" fmla="*/ 94 w 95"/>
                  <a:gd name="T3" fmla="*/ 218 h 337"/>
                  <a:gd name="T4" fmla="*/ 0 w 95"/>
                  <a:gd name="T5" fmla="*/ 336 h 337"/>
                  <a:gd name="T6" fmla="*/ 0 w 95"/>
                  <a:gd name="T7" fmla="*/ 0 h 337"/>
                  <a:gd name="T8" fmla="*/ 94 w 95"/>
                  <a:gd name="T9" fmla="*/ 0 h 3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" h="337">
                    <a:moveTo>
                      <a:pt x="94" y="0"/>
                    </a:moveTo>
                    <a:lnTo>
                      <a:pt x="94" y="218"/>
                    </a:lnTo>
                    <a:lnTo>
                      <a:pt x="0" y="336"/>
                    </a:lnTo>
                    <a:lnTo>
                      <a:pt x="0" y="0"/>
                    </a:lnTo>
                    <a:lnTo>
                      <a:pt x="94" y="0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" name="Freeform 14"/>
              <p:cNvSpPr>
                <a:spLocks/>
              </p:cNvSpPr>
              <p:nvPr/>
            </p:nvSpPr>
            <p:spPr bwMode="ltGray">
              <a:xfrm>
                <a:off x="2587" y="0"/>
                <a:ext cx="96" cy="337"/>
              </a:xfrm>
              <a:custGeom>
                <a:avLst/>
                <a:gdLst>
                  <a:gd name="T0" fmla="*/ 0 w 96"/>
                  <a:gd name="T1" fmla="*/ 0 h 337"/>
                  <a:gd name="T2" fmla="*/ 0 w 96"/>
                  <a:gd name="T3" fmla="*/ 218 h 337"/>
                  <a:gd name="T4" fmla="*/ 95 w 96"/>
                  <a:gd name="T5" fmla="*/ 336 h 337"/>
                  <a:gd name="T6" fmla="*/ 95 w 96"/>
                  <a:gd name="T7" fmla="*/ 0 h 337"/>
                  <a:gd name="T8" fmla="*/ 0 w 96"/>
                  <a:gd name="T9" fmla="*/ 0 h 3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6" h="337">
                    <a:moveTo>
                      <a:pt x="0" y="0"/>
                    </a:moveTo>
                    <a:lnTo>
                      <a:pt x="0" y="218"/>
                    </a:lnTo>
                    <a:lnTo>
                      <a:pt x="95" y="336"/>
                    </a:lnTo>
                    <a:lnTo>
                      <a:pt x="95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40" name="Group 22"/>
            <p:cNvGrpSpPr>
              <a:grpSpLocks/>
            </p:cNvGrpSpPr>
            <p:nvPr/>
          </p:nvGrpSpPr>
          <p:grpSpPr bwMode="auto">
            <a:xfrm>
              <a:off x="2587" y="3997"/>
              <a:ext cx="567" cy="329"/>
              <a:chOff x="2587" y="3997"/>
              <a:chExt cx="567" cy="329"/>
            </a:xfrm>
          </p:grpSpPr>
          <p:sp>
            <p:nvSpPr>
              <p:cNvPr id="1055" name="Freeform 16"/>
              <p:cNvSpPr>
                <a:spLocks/>
              </p:cNvSpPr>
              <p:nvPr/>
            </p:nvSpPr>
            <p:spPr bwMode="ltGray">
              <a:xfrm>
                <a:off x="3058" y="3997"/>
                <a:ext cx="96" cy="329"/>
              </a:xfrm>
              <a:custGeom>
                <a:avLst/>
                <a:gdLst>
                  <a:gd name="T0" fmla="*/ 95 w 96"/>
                  <a:gd name="T1" fmla="*/ 328 h 329"/>
                  <a:gd name="T2" fmla="*/ 95 w 96"/>
                  <a:gd name="T3" fmla="*/ 115 h 329"/>
                  <a:gd name="T4" fmla="*/ 0 w 96"/>
                  <a:gd name="T5" fmla="*/ 0 h 329"/>
                  <a:gd name="T6" fmla="*/ 0 w 96"/>
                  <a:gd name="T7" fmla="*/ 328 h 329"/>
                  <a:gd name="T8" fmla="*/ 95 w 96"/>
                  <a:gd name="T9" fmla="*/ 328 h 3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6" h="329">
                    <a:moveTo>
                      <a:pt x="95" y="328"/>
                    </a:moveTo>
                    <a:lnTo>
                      <a:pt x="95" y="115"/>
                    </a:lnTo>
                    <a:lnTo>
                      <a:pt x="0" y="0"/>
                    </a:lnTo>
                    <a:lnTo>
                      <a:pt x="0" y="328"/>
                    </a:lnTo>
                    <a:lnTo>
                      <a:pt x="95" y="328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6" name="Freeform 17"/>
              <p:cNvSpPr>
                <a:spLocks/>
              </p:cNvSpPr>
              <p:nvPr/>
            </p:nvSpPr>
            <p:spPr bwMode="ltGray">
              <a:xfrm>
                <a:off x="2964" y="3997"/>
                <a:ext cx="95" cy="329"/>
              </a:xfrm>
              <a:custGeom>
                <a:avLst/>
                <a:gdLst>
                  <a:gd name="T0" fmla="*/ 0 w 95"/>
                  <a:gd name="T1" fmla="*/ 328 h 329"/>
                  <a:gd name="T2" fmla="*/ 0 w 95"/>
                  <a:gd name="T3" fmla="*/ 115 h 329"/>
                  <a:gd name="T4" fmla="*/ 94 w 95"/>
                  <a:gd name="T5" fmla="*/ 0 h 329"/>
                  <a:gd name="T6" fmla="*/ 94 w 95"/>
                  <a:gd name="T7" fmla="*/ 328 h 329"/>
                  <a:gd name="T8" fmla="*/ 0 w 95"/>
                  <a:gd name="T9" fmla="*/ 328 h 3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" h="329">
                    <a:moveTo>
                      <a:pt x="0" y="328"/>
                    </a:moveTo>
                    <a:lnTo>
                      <a:pt x="0" y="115"/>
                    </a:lnTo>
                    <a:lnTo>
                      <a:pt x="94" y="0"/>
                    </a:lnTo>
                    <a:lnTo>
                      <a:pt x="94" y="328"/>
                    </a:lnTo>
                    <a:lnTo>
                      <a:pt x="0" y="328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7" name="Freeform 18"/>
              <p:cNvSpPr>
                <a:spLocks/>
              </p:cNvSpPr>
              <p:nvPr/>
            </p:nvSpPr>
            <p:spPr bwMode="ltGray">
              <a:xfrm>
                <a:off x="2870" y="3997"/>
                <a:ext cx="95" cy="329"/>
              </a:xfrm>
              <a:custGeom>
                <a:avLst/>
                <a:gdLst>
                  <a:gd name="T0" fmla="*/ 94 w 95"/>
                  <a:gd name="T1" fmla="*/ 328 h 329"/>
                  <a:gd name="T2" fmla="*/ 94 w 95"/>
                  <a:gd name="T3" fmla="*/ 115 h 329"/>
                  <a:gd name="T4" fmla="*/ 0 w 95"/>
                  <a:gd name="T5" fmla="*/ 0 h 329"/>
                  <a:gd name="T6" fmla="*/ 0 w 95"/>
                  <a:gd name="T7" fmla="*/ 328 h 329"/>
                  <a:gd name="T8" fmla="*/ 94 w 95"/>
                  <a:gd name="T9" fmla="*/ 328 h 3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" h="329">
                    <a:moveTo>
                      <a:pt x="94" y="328"/>
                    </a:moveTo>
                    <a:lnTo>
                      <a:pt x="94" y="115"/>
                    </a:lnTo>
                    <a:lnTo>
                      <a:pt x="0" y="0"/>
                    </a:lnTo>
                    <a:lnTo>
                      <a:pt x="0" y="328"/>
                    </a:lnTo>
                    <a:lnTo>
                      <a:pt x="94" y="328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8" name="Freeform 19"/>
              <p:cNvSpPr>
                <a:spLocks/>
              </p:cNvSpPr>
              <p:nvPr/>
            </p:nvSpPr>
            <p:spPr bwMode="ltGray">
              <a:xfrm>
                <a:off x="2776" y="3997"/>
                <a:ext cx="95" cy="329"/>
              </a:xfrm>
              <a:custGeom>
                <a:avLst/>
                <a:gdLst>
                  <a:gd name="T0" fmla="*/ 0 w 95"/>
                  <a:gd name="T1" fmla="*/ 328 h 329"/>
                  <a:gd name="T2" fmla="*/ 0 w 95"/>
                  <a:gd name="T3" fmla="*/ 115 h 329"/>
                  <a:gd name="T4" fmla="*/ 94 w 95"/>
                  <a:gd name="T5" fmla="*/ 0 h 329"/>
                  <a:gd name="T6" fmla="*/ 94 w 95"/>
                  <a:gd name="T7" fmla="*/ 328 h 329"/>
                  <a:gd name="T8" fmla="*/ 0 w 95"/>
                  <a:gd name="T9" fmla="*/ 328 h 3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" h="329">
                    <a:moveTo>
                      <a:pt x="0" y="328"/>
                    </a:moveTo>
                    <a:lnTo>
                      <a:pt x="0" y="115"/>
                    </a:lnTo>
                    <a:lnTo>
                      <a:pt x="94" y="0"/>
                    </a:lnTo>
                    <a:lnTo>
                      <a:pt x="94" y="328"/>
                    </a:lnTo>
                    <a:lnTo>
                      <a:pt x="0" y="328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9" name="Freeform 20"/>
              <p:cNvSpPr>
                <a:spLocks/>
              </p:cNvSpPr>
              <p:nvPr/>
            </p:nvSpPr>
            <p:spPr bwMode="ltGray">
              <a:xfrm>
                <a:off x="2682" y="3997"/>
                <a:ext cx="95" cy="329"/>
              </a:xfrm>
              <a:custGeom>
                <a:avLst/>
                <a:gdLst>
                  <a:gd name="T0" fmla="*/ 94 w 95"/>
                  <a:gd name="T1" fmla="*/ 328 h 329"/>
                  <a:gd name="T2" fmla="*/ 94 w 95"/>
                  <a:gd name="T3" fmla="*/ 115 h 329"/>
                  <a:gd name="T4" fmla="*/ 0 w 95"/>
                  <a:gd name="T5" fmla="*/ 0 h 329"/>
                  <a:gd name="T6" fmla="*/ 0 w 95"/>
                  <a:gd name="T7" fmla="*/ 328 h 329"/>
                  <a:gd name="T8" fmla="*/ 94 w 95"/>
                  <a:gd name="T9" fmla="*/ 328 h 3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" h="329">
                    <a:moveTo>
                      <a:pt x="94" y="328"/>
                    </a:moveTo>
                    <a:lnTo>
                      <a:pt x="94" y="115"/>
                    </a:lnTo>
                    <a:lnTo>
                      <a:pt x="0" y="0"/>
                    </a:lnTo>
                    <a:lnTo>
                      <a:pt x="0" y="328"/>
                    </a:lnTo>
                    <a:lnTo>
                      <a:pt x="94" y="328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0" name="Freeform 21"/>
              <p:cNvSpPr>
                <a:spLocks/>
              </p:cNvSpPr>
              <p:nvPr/>
            </p:nvSpPr>
            <p:spPr bwMode="ltGray">
              <a:xfrm>
                <a:off x="2587" y="3997"/>
                <a:ext cx="96" cy="329"/>
              </a:xfrm>
              <a:custGeom>
                <a:avLst/>
                <a:gdLst>
                  <a:gd name="T0" fmla="*/ 0 w 96"/>
                  <a:gd name="T1" fmla="*/ 328 h 329"/>
                  <a:gd name="T2" fmla="*/ 0 w 96"/>
                  <a:gd name="T3" fmla="*/ 115 h 329"/>
                  <a:gd name="T4" fmla="*/ 95 w 96"/>
                  <a:gd name="T5" fmla="*/ 0 h 329"/>
                  <a:gd name="T6" fmla="*/ 95 w 96"/>
                  <a:gd name="T7" fmla="*/ 328 h 329"/>
                  <a:gd name="T8" fmla="*/ 0 w 96"/>
                  <a:gd name="T9" fmla="*/ 328 h 3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6" h="329">
                    <a:moveTo>
                      <a:pt x="0" y="328"/>
                    </a:moveTo>
                    <a:lnTo>
                      <a:pt x="0" y="115"/>
                    </a:lnTo>
                    <a:lnTo>
                      <a:pt x="95" y="0"/>
                    </a:lnTo>
                    <a:lnTo>
                      <a:pt x="95" y="328"/>
                    </a:lnTo>
                    <a:lnTo>
                      <a:pt x="0" y="328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41" name="Group 29"/>
            <p:cNvGrpSpPr>
              <a:grpSpLocks/>
            </p:cNvGrpSpPr>
            <p:nvPr/>
          </p:nvGrpSpPr>
          <p:grpSpPr bwMode="auto">
            <a:xfrm>
              <a:off x="0" y="1835"/>
              <a:ext cx="313" cy="667"/>
              <a:chOff x="0" y="1835"/>
              <a:chExt cx="313" cy="667"/>
            </a:xfrm>
          </p:grpSpPr>
          <p:sp>
            <p:nvSpPr>
              <p:cNvPr id="1049" name="Freeform 23"/>
              <p:cNvSpPr>
                <a:spLocks/>
              </p:cNvSpPr>
              <p:nvPr/>
            </p:nvSpPr>
            <p:spPr bwMode="ltGray">
              <a:xfrm>
                <a:off x="0" y="2390"/>
                <a:ext cx="313" cy="112"/>
              </a:xfrm>
              <a:custGeom>
                <a:avLst/>
                <a:gdLst>
                  <a:gd name="T0" fmla="*/ 0 w 313"/>
                  <a:gd name="T1" fmla="*/ 111 h 112"/>
                  <a:gd name="T2" fmla="*/ 202 w 313"/>
                  <a:gd name="T3" fmla="*/ 111 h 112"/>
                  <a:gd name="T4" fmla="*/ 312 w 313"/>
                  <a:gd name="T5" fmla="*/ 0 h 112"/>
                  <a:gd name="T6" fmla="*/ 0 w 313"/>
                  <a:gd name="T7" fmla="*/ 0 h 112"/>
                  <a:gd name="T8" fmla="*/ 0 w 313"/>
                  <a:gd name="T9" fmla="*/ 111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3" h="112">
                    <a:moveTo>
                      <a:pt x="0" y="111"/>
                    </a:moveTo>
                    <a:lnTo>
                      <a:pt x="202" y="111"/>
                    </a:lnTo>
                    <a:lnTo>
                      <a:pt x="312" y="0"/>
                    </a:lnTo>
                    <a:lnTo>
                      <a:pt x="0" y="0"/>
                    </a:lnTo>
                    <a:lnTo>
                      <a:pt x="0" y="111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0" name="Freeform 24"/>
              <p:cNvSpPr>
                <a:spLocks/>
              </p:cNvSpPr>
              <p:nvPr/>
            </p:nvSpPr>
            <p:spPr bwMode="ltGray">
              <a:xfrm>
                <a:off x="0" y="2279"/>
                <a:ext cx="313" cy="112"/>
              </a:xfrm>
              <a:custGeom>
                <a:avLst/>
                <a:gdLst>
                  <a:gd name="T0" fmla="*/ 0 w 313"/>
                  <a:gd name="T1" fmla="*/ 0 h 112"/>
                  <a:gd name="T2" fmla="*/ 202 w 313"/>
                  <a:gd name="T3" fmla="*/ 0 h 112"/>
                  <a:gd name="T4" fmla="*/ 312 w 313"/>
                  <a:gd name="T5" fmla="*/ 111 h 112"/>
                  <a:gd name="T6" fmla="*/ 0 w 313"/>
                  <a:gd name="T7" fmla="*/ 111 h 112"/>
                  <a:gd name="T8" fmla="*/ 0 w 313"/>
                  <a:gd name="T9" fmla="*/ 0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3" h="112">
                    <a:moveTo>
                      <a:pt x="0" y="0"/>
                    </a:moveTo>
                    <a:lnTo>
                      <a:pt x="202" y="0"/>
                    </a:lnTo>
                    <a:lnTo>
                      <a:pt x="312" y="111"/>
                    </a:lnTo>
                    <a:lnTo>
                      <a:pt x="0" y="11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" name="Freeform 25"/>
              <p:cNvSpPr>
                <a:spLocks/>
              </p:cNvSpPr>
              <p:nvPr/>
            </p:nvSpPr>
            <p:spPr bwMode="ltGray">
              <a:xfrm>
                <a:off x="0" y="2168"/>
                <a:ext cx="313" cy="112"/>
              </a:xfrm>
              <a:custGeom>
                <a:avLst/>
                <a:gdLst>
                  <a:gd name="T0" fmla="*/ 0 w 313"/>
                  <a:gd name="T1" fmla="*/ 111 h 112"/>
                  <a:gd name="T2" fmla="*/ 202 w 313"/>
                  <a:gd name="T3" fmla="*/ 111 h 112"/>
                  <a:gd name="T4" fmla="*/ 312 w 313"/>
                  <a:gd name="T5" fmla="*/ 0 h 112"/>
                  <a:gd name="T6" fmla="*/ 0 w 313"/>
                  <a:gd name="T7" fmla="*/ 0 h 112"/>
                  <a:gd name="T8" fmla="*/ 0 w 313"/>
                  <a:gd name="T9" fmla="*/ 111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3" h="112">
                    <a:moveTo>
                      <a:pt x="0" y="111"/>
                    </a:moveTo>
                    <a:lnTo>
                      <a:pt x="202" y="111"/>
                    </a:lnTo>
                    <a:lnTo>
                      <a:pt x="312" y="0"/>
                    </a:lnTo>
                    <a:lnTo>
                      <a:pt x="0" y="0"/>
                    </a:lnTo>
                    <a:lnTo>
                      <a:pt x="0" y="111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2" name="Freeform 26"/>
              <p:cNvSpPr>
                <a:spLocks/>
              </p:cNvSpPr>
              <p:nvPr/>
            </p:nvSpPr>
            <p:spPr bwMode="ltGray">
              <a:xfrm>
                <a:off x="0" y="2057"/>
                <a:ext cx="313" cy="112"/>
              </a:xfrm>
              <a:custGeom>
                <a:avLst/>
                <a:gdLst>
                  <a:gd name="T0" fmla="*/ 0 w 313"/>
                  <a:gd name="T1" fmla="*/ 0 h 112"/>
                  <a:gd name="T2" fmla="*/ 202 w 313"/>
                  <a:gd name="T3" fmla="*/ 0 h 112"/>
                  <a:gd name="T4" fmla="*/ 312 w 313"/>
                  <a:gd name="T5" fmla="*/ 111 h 112"/>
                  <a:gd name="T6" fmla="*/ 0 w 313"/>
                  <a:gd name="T7" fmla="*/ 111 h 112"/>
                  <a:gd name="T8" fmla="*/ 0 w 313"/>
                  <a:gd name="T9" fmla="*/ 0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3" h="112">
                    <a:moveTo>
                      <a:pt x="0" y="0"/>
                    </a:moveTo>
                    <a:lnTo>
                      <a:pt x="202" y="0"/>
                    </a:lnTo>
                    <a:lnTo>
                      <a:pt x="312" y="111"/>
                    </a:lnTo>
                    <a:lnTo>
                      <a:pt x="0" y="11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3" name="Freeform 27"/>
              <p:cNvSpPr>
                <a:spLocks/>
              </p:cNvSpPr>
              <p:nvPr/>
            </p:nvSpPr>
            <p:spPr bwMode="ltGray">
              <a:xfrm>
                <a:off x="0" y="1946"/>
                <a:ext cx="313" cy="112"/>
              </a:xfrm>
              <a:custGeom>
                <a:avLst/>
                <a:gdLst>
                  <a:gd name="T0" fmla="*/ 0 w 313"/>
                  <a:gd name="T1" fmla="*/ 111 h 112"/>
                  <a:gd name="T2" fmla="*/ 202 w 313"/>
                  <a:gd name="T3" fmla="*/ 111 h 112"/>
                  <a:gd name="T4" fmla="*/ 312 w 313"/>
                  <a:gd name="T5" fmla="*/ 0 h 112"/>
                  <a:gd name="T6" fmla="*/ 0 w 313"/>
                  <a:gd name="T7" fmla="*/ 0 h 112"/>
                  <a:gd name="T8" fmla="*/ 0 w 313"/>
                  <a:gd name="T9" fmla="*/ 111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3" h="112">
                    <a:moveTo>
                      <a:pt x="0" y="111"/>
                    </a:moveTo>
                    <a:lnTo>
                      <a:pt x="202" y="111"/>
                    </a:lnTo>
                    <a:lnTo>
                      <a:pt x="312" y="0"/>
                    </a:lnTo>
                    <a:lnTo>
                      <a:pt x="0" y="0"/>
                    </a:lnTo>
                    <a:lnTo>
                      <a:pt x="0" y="111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" name="Freeform 28"/>
              <p:cNvSpPr>
                <a:spLocks/>
              </p:cNvSpPr>
              <p:nvPr/>
            </p:nvSpPr>
            <p:spPr bwMode="ltGray">
              <a:xfrm>
                <a:off x="0" y="1835"/>
                <a:ext cx="313" cy="112"/>
              </a:xfrm>
              <a:custGeom>
                <a:avLst/>
                <a:gdLst>
                  <a:gd name="T0" fmla="*/ 0 w 313"/>
                  <a:gd name="T1" fmla="*/ 0 h 112"/>
                  <a:gd name="T2" fmla="*/ 202 w 313"/>
                  <a:gd name="T3" fmla="*/ 0 h 112"/>
                  <a:gd name="T4" fmla="*/ 312 w 313"/>
                  <a:gd name="T5" fmla="*/ 111 h 112"/>
                  <a:gd name="T6" fmla="*/ 0 w 313"/>
                  <a:gd name="T7" fmla="*/ 111 h 112"/>
                  <a:gd name="T8" fmla="*/ 0 w 313"/>
                  <a:gd name="T9" fmla="*/ 0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3" h="112">
                    <a:moveTo>
                      <a:pt x="0" y="0"/>
                    </a:moveTo>
                    <a:lnTo>
                      <a:pt x="202" y="0"/>
                    </a:lnTo>
                    <a:lnTo>
                      <a:pt x="312" y="111"/>
                    </a:lnTo>
                    <a:lnTo>
                      <a:pt x="0" y="11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42" name="Group 36"/>
            <p:cNvGrpSpPr>
              <a:grpSpLocks/>
            </p:cNvGrpSpPr>
            <p:nvPr/>
          </p:nvGrpSpPr>
          <p:grpSpPr bwMode="auto">
            <a:xfrm>
              <a:off x="5455" y="1844"/>
              <a:ext cx="318" cy="637"/>
              <a:chOff x="5455" y="1844"/>
              <a:chExt cx="318" cy="637"/>
            </a:xfrm>
          </p:grpSpPr>
          <p:sp>
            <p:nvSpPr>
              <p:cNvPr id="1043" name="Freeform 30"/>
              <p:cNvSpPr>
                <a:spLocks/>
              </p:cNvSpPr>
              <p:nvPr/>
            </p:nvSpPr>
            <p:spPr bwMode="ltGray">
              <a:xfrm>
                <a:off x="5455" y="2374"/>
                <a:ext cx="318" cy="107"/>
              </a:xfrm>
              <a:custGeom>
                <a:avLst/>
                <a:gdLst>
                  <a:gd name="T0" fmla="*/ 317 w 318"/>
                  <a:gd name="T1" fmla="*/ 106 h 107"/>
                  <a:gd name="T2" fmla="*/ 111 w 318"/>
                  <a:gd name="T3" fmla="*/ 106 h 107"/>
                  <a:gd name="T4" fmla="*/ 0 w 318"/>
                  <a:gd name="T5" fmla="*/ 0 h 107"/>
                  <a:gd name="T6" fmla="*/ 317 w 318"/>
                  <a:gd name="T7" fmla="*/ 0 h 107"/>
                  <a:gd name="T8" fmla="*/ 317 w 318"/>
                  <a:gd name="T9" fmla="*/ 106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8" h="107">
                    <a:moveTo>
                      <a:pt x="317" y="106"/>
                    </a:moveTo>
                    <a:lnTo>
                      <a:pt x="111" y="106"/>
                    </a:lnTo>
                    <a:lnTo>
                      <a:pt x="0" y="0"/>
                    </a:lnTo>
                    <a:lnTo>
                      <a:pt x="317" y="0"/>
                    </a:lnTo>
                    <a:lnTo>
                      <a:pt x="317" y="106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" name="Freeform 31"/>
              <p:cNvSpPr>
                <a:spLocks/>
              </p:cNvSpPr>
              <p:nvPr/>
            </p:nvSpPr>
            <p:spPr bwMode="ltGray">
              <a:xfrm>
                <a:off x="5455" y="2268"/>
                <a:ext cx="318" cy="107"/>
              </a:xfrm>
              <a:custGeom>
                <a:avLst/>
                <a:gdLst>
                  <a:gd name="T0" fmla="*/ 317 w 318"/>
                  <a:gd name="T1" fmla="*/ 0 h 107"/>
                  <a:gd name="T2" fmla="*/ 111 w 318"/>
                  <a:gd name="T3" fmla="*/ 0 h 107"/>
                  <a:gd name="T4" fmla="*/ 0 w 318"/>
                  <a:gd name="T5" fmla="*/ 106 h 107"/>
                  <a:gd name="T6" fmla="*/ 317 w 318"/>
                  <a:gd name="T7" fmla="*/ 106 h 107"/>
                  <a:gd name="T8" fmla="*/ 317 w 318"/>
                  <a:gd name="T9" fmla="*/ 0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8" h="107">
                    <a:moveTo>
                      <a:pt x="317" y="0"/>
                    </a:moveTo>
                    <a:lnTo>
                      <a:pt x="111" y="0"/>
                    </a:lnTo>
                    <a:lnTo>
                      <a:pt x="0" y="106"/>
                    </a:lnTo>
                    <a:lnTo>
                      <a:pt x="317" y="106"/>
                    </a:lnTo>
                    <a:lnTo>
                      <a:pt x="317" y="0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" name="Freeform 32"/>
              <p:cNvSpPr>
                <a:spLocks/>
              </p:cNvSpPr>
              <p:nvPr/>
            </p:nvSpPr>
            <p:spPr bwMode="ltGray">
              <a:xfrm>
                <a:off x="5455" y="2162"/>
                <a:ext cx="318" cy="107"/>
              </a:xfrm>
              <a:custGeom>
                <a:avLst/>
                <a:gdLst>
                  <a:gd name="T0" fmla="*/ 317 w 318"/>
                  <a:gd name="T1" fmla="*/ 106 h 107"/>
                  <a:gd name="T2" fmla="*/ 111 w 318"/>
                  <a:gd name="T3" fmla="*/ 106 h 107"/>
                  <a:gd name="T4" fmla="*/ 0 w 318"/>
                  <a:gd name="T5" fmla="*/ 0 h 107"/>
                  <a:gd name="T6" fmla="*/ 317 w 318"/>
                  <a:gd name="T7" fmla="*/ 0 h 107"/>
                  <a:gd name="T8" fmla="*/ 317 w 318"/>
                  <a:gd name="T9" fmla="*/ 106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8" h="107">
                    <a:moveTo>
                      <a:pt x="317" y="106"/>
                    </a:moveTo>
                    <a:lnTo>
                      <a:pt x="111" y="106"/>
                    </a:lnTo>
                    <a:lnTo>
                      <a:pt x="0" y="0"/>
                    </a:lnTo>
                    <a:lnTo>
                      <a:pt x="317" y="0"/>
                    </a:lnTo>
                    <a:lnTo>
                      <a:pt x="317" y="106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" name="Freeform 33"/>
              <p:cNvSpPr>
                <a:spLocks/>
              </p:cNvSpPr>
              <p:nvPr/>
            </p:nvSpPr>
            <p:spPr bwMode="ltGray">
              <a:xfrm>
                <a:off x="5455" y="2056"/>
                <a:ext cx="318" cy="107"/>
              </a:xfrm>
              <a:custGeom>
                <a:avLst/>
                <a:gdLst>
                  <a:gd name="T0" fmla="*/ 317 w 318"/>
                  <a:gd name="T1" fmla="*/ 0 h 107"/>
                  <a:gd name="T2" fmla="*/ 111 w 318"/>
                  <a:gd name="T3" fmla="*/ 0 h 107"/>
                  <a:gd name="T4" fmla="*/ 0 w 318"/>
                  <a:gd name="T5" fmla="*/ 106 h 107"/>
                  <a:gd name="T6" fmla="*/ 317 w 318"/>
                  <a:gd name="T7" fmla="*/ 106 h 107"/>
                  <a:gd name="T8" fmla="*/ 317 w 318"/>
                  <a:gd name="T9" fmla="*/ 0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8" h="107">
                    <a:moveTo>
                      <a:pt x="317" y="0"/>
                    </a:moveTo>
                    <a:lnTo>
                      <a:pt x="111" y="0"/>
                    </a:lnTo>
                    <a:lnTo>
                      <a:pt x="0" y="106"/>
                    </a:lnTo>
                    <a:lnTo>
                      <a:pt x="317" y="106"/>
                    </a:lnTo>
                    <a:lnTo>
                      <a:pt x="317" y="0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" name="Freeform 34"/>
              <p:cNvSpPr>
                <a:spLocks/>
              </p:cNvSpPr>
              <p:nvPr/>
            </p:nvSpPr>
            <p:spPr bwMode="ltGray">
              <a:xfrm>
                <a:off x="5455" y="1950"/>
                <a:ext cx="318" cy="107"/>
              </a:xfrm>
              <a:custGeom>
                <a:avLst/>
                <a:gdLst>
                  <a:gd name="T0" fmla="*/ 317 w 318"/>
                  <a:gd name="T1" fmla="*/ 106 h 107"/>
                  <a:gd name="T2" fmla="*/ 111 w 318"/>
                  <a:gd name="T3" fmla="*/ 106 h 107"/>
                  <a:gd name="T4" fmla="*/ 0 w 318"/>
                  <a:gd name="T5" fmla="*/ 0 h 107"/>
                  <a:gd name="T6" fmla="*/ 317 w 318"/>
                  <a:gd name="T7" fmla="*/ 0 h 107"/>
                  <a:gd name="T8" fmla="*/ 317 w 318"/>
                  <a:gd name="T9" fmla="*/ 106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8" h="107">
                    <a:moveTo>
                      <a:pt x="317" y="106"/>
                    </a:moveTo>
                    <a:lnTo>
                      <a:pt x="111" y="106"/>
                    </a:lnTo>
                    <a:lnTo>
                      <a:pt x="0" y="0"/>
                    </a:lnTo>
                    <a:lnTo>
                      <a:pt x="317" y="0"/>
                    </a:lnTo>
                    <a:lnTo>
                      <a:pt x="317" y="106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" name="Freeform 35"/>
              <p:cNvSpPr>
                <a:spLocks/>
              </p:cNvSpPr>
              <p:nvPr/>
            </p:nvSpPr>
            <p:spPr bwMode="ltGray">
              <a:xfrm>
                <a:off x="5455" y="1844"/>
                <a:ext cx="318" cy="107"/>
              </a:xfrm>
              <a:custGeom>
                <a:avLst/>
                <a:gdLst>
                  <a:gd name="T0" fmla="*/ 317 w 318"/>
                  <a:gd name="T1" fmla="*/ 0 h 107"/>
                  <a:gd name="T2" fmla="*/ 111 w 318"/>
                  <a:gd name="T3" fmla="*/ 0 h 107"/>
                  <a:gd name="T4" fmla="*/ 0 w 318"/>
                  <a:gd name="T5" fmla="*/ 106 h 107"/>
                  <a:gd name="T6" fmla="*/ 317 w 318"/>
                  <a:gd name="T7" fmla="*/ 106 h 107"/>
                  <a:gd name="T8" fmla="*/ 317 w 318"/>
                  <a:gd name="T9" fmla="*/ 0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8" h="107">
                    <a:moveTo>
                      <a:pt x="317" y="0"/>
                    </a:moveTo>
                    <a:lnTo>
                      <a:pt x="111" y="0"/>
                    </a:lnTo>
                    <a:lnTo>
                      <a:pt x="0" y="106"/>
                    </a:lnTo>
                    <a:lnTo>
                      <a:pt x="317" y="106"/>
                    </a:lnTo>
                    <a:lnTo>
                      <a:pt x="317" y="0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64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018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8213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6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8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fld id="{8E724D11-2E79-416F-8D64-37BAFD88DF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Microsoft_Excel_97-2003_Worksheet1.xls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Excel_97-2003_Worksheet2.xls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Microsoft_Excel_97-2003_Worksheet3.xls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Microsoft_Excel_97-2003_Worksheet4.xls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Testing Assumptions for Linear Regression</a:t>
            </a:r>
            <a:endParaRPr lang="en-US" altLang="en-US" sz="36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Monotype Sorts"/>
              <a:buNone/>
            </a:pPr>
            <a:r>
              <a:rPr lang="en-US" altLang="en-US" smtClean="0"/>
              <a:t>Melvin Ott, PhD</a:t>
            </a:r>
          </a:p>
          <a:p>
            <a:pPr>
              <a:buFont typeface="Monotype Sorts"/>
              <a:buNone/>
            </a:pPr>
            <a:r>
              <a:rPr lang="en-US" altLang="en-US" smtClean="0"/>
              <a:t> </a:t>
            </a:r>
          </a:p>
        </p:txBody>
      </p:sp>
      <p:pic>
        <p:nvPicPr>
          <p:cNvPr id="3076" name="Picture 5" descr="TORCH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28600"/>
            <a:ext cx="1219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Plots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dirty="0" smtClean="0"/>
              <a:t>Plot Ordered N(0,1) vs Ordered </a:t>
            </a:r>
            <a:r>
              <a:rPr lang="en-US" altLang="en-US" dirty="0" err="1" smtClean="0"/>
              <a:t>StRes</a:t>
            </a:r>
            <a:r>
              <a:rPr lang="en-US" altLang="en-US" dirty="0" smtClean="0"/>
              <a:t>.  This is a small data set, so I did not do this plot.  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 smtClean="0"/>
              <a:t>Plot </a:t>
            </a:r>
            <a:r>
              <a:rPr lang="en-US" altLang="en-US" dirty="0" err="1" smtClean="0"/>
              <a:t>StRes</a:t>
            </a:r>
            <a:r>
              <a:rPr lang="en-US" altLang="en-US" dirty="0" smtClean="0"/>
              <a:t> vs X, see next slide.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 smtClean="0"/>
              <a:t>Plot </a:t>
            </a:r>
            <a:r>
              <a:rPr lang="en-US" altLang="en-US" dirty="0" err="1" smtClean="0"/>
              <a:t>StRes</a:t>
            </a:r>
            <a:r>
              <a:rPr lang="en-US" altLang="en-US" dirty="0" smtClean="0"/>
              <a:t> vs </a:t>
            </a:r>
            <a:r>
              <a:rPr lang="cy-GB" altLang="en-US" dirty="0" smtClean="0"/>
              <a:t>ŷ</a:t>
            </a:r>
            <a:r>
              <a:rPr lang="cy-GB" altLang="en-US" baseline="-25000" dirty="0" smtClean="0"/>
              <a:t>i</a:t>
            </a:r>
            <a:r>
              <a:rPr lang="cy-GB" altLang="en-US" dirty="0" smtClean="0"/>
              <a:t> , see next slide +1.</a:t>
            </a:r>
          </a:p>
          <a:p>
            <a:pPr marL="514350" indent="-514350">
              <a:buFont typeface="+mj-lt"/>
              <a:buAutoNum type="arabicPeriod"/>
            </a:pPr>
            <a:r>
              <a:rPr lang="cy-GB" altLang="en-US" dirty="0" smtClean="0"/>
              <a:t>Plot StRes vs Observation number, see next slide + 2.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1"/>
          <p:cNvGraphicFramePr>
            <a:graphicFrameLocks noChangeAspect="1"/>
          </p:cNvGraphicFramePr>
          <p:nvPr/>
        </p:nvGraphicFramePr>
        <p:xfrm>
          <a:off x="1147763" y="2327275"/>
          <a:ext cx="6850062" cy="220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Worksheet" r:id="rId3" imgW="6850355" imgH="2202120" progId="Excel.Sheet.12">
                  <p:embed/>
                </p:oleObj>
              </mc:Choice>
              <mc:Fallback>
                <p:oleObj name="Worksheet" r:id="rId3" imgW="6850355" imgH="2202120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2327275"/>
                        <a:ext cx="6850062" cy="220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1"/>
          <p:cNvGraphicFramePr>
            <a:graphicFrameLocks noChangeAspect="1"/>
          </p:cNvGraphicFramePr>
          <p:nvPr/>
        </p:nvGraphicFramePr>
        <p:xfrm>
          <a:off x="1147763" y="2228850"/>
          <a:ext cx="6850062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Worksheet" r:id="rId3" imgW="6850355" imgH="2400408" progId="Excel.Sheet.12">
                  <p:embed/>
                </p:oleObj>
              </mc:Choice>
              <mc:Fallback>
                <p:oleObj name="Worksheet" r:id="rId3" imgW="6850355" imgH="2400408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2228850"/>
                        <a:ext cx="6850062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1"/>
          <p:cNvGraphicFramePr>
            <a:graphicFrameLocks noChangeAspect="1"/>
          </p:cNvGraphicFramePr>
          <p:nvPr/>
        </p:nvGraphicFramePr>
        <p:xfrm>
          <a:off x="1147763" y="2236788"/>
          <a:ext cx="6850062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Worksheet" r:id="rId3" imgW="6850355" imgH="2385072" progId="Excel.Sheet.12">
                  <p:embed/>
                </p:oleObj>
              </mc:Choice>
              <mc:Fallback>
                <p:oleObj name="Worksheet" r:id="rId3" imgW="6850355" imgH="2385072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2236788"/>
                        <a:ext cx="6850062" cy="238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Check for High Leverage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905000"/>
                <a:ext cx="7772400" cy="374904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Note the highest value for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is .6.  However, 2*(p + 1)/n = .8, so none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dirty="0" smtClean="0"/>
                  <a:t> is greater than .8 and conclude there is no indication of high leverage.  (See p109-110 in C&amp;H)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905000"/>
                <a:ext cx="7772400" cy="3749040"/>
              </a:xfrm>
              <a:blipFill rotWithShape="1">
                <a:blip r:embed="rId2"/>
                <a:stretch>
                  <a:fillRect l="-2039" t="-2276" r="-1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69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Check for High Influence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To test for this, you calculate the effect it produces on the fit when each data point is deleted.  </a:t>
            </a:r>
          </a:p>
          <a:p>
            <a:pPr marL="0" indent="0">
              <a:buNone/>
            </a:pPr>
            <a:r>
              <a:rPr lang="en-US" altLang="en-US" dirty="0" smtClean="0"/>
              <a:t>Use either Cooks Distance or DFITS.  Too many calculations to do here, rely on software for this 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 for Cooks &amp; </a:t>
            </a:r>
            <a:r>
              <a:rPr lang="en-US" dirty="0" smtClean="0"/>
              <a:t>DFITS with </a:t>
            </a:r>
            <a:r>
              <a:rPr lang="en-US" dirty="0"/>
              <a:t>two </a:t>
            </a:r>
            <a:r>
              <a:rPr lang="en-US" dirty="0" smtClean="0"/>
              <a:t>datasets: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* </a:t>
            </a:r>
            <a:r>
              <a:rPr lang="en-US" dirty="0" err="1" smtClean="0"/>
              <a:t>bpdata</a:t>
            </a:r>
            <a:r>
              <a:rPr lang="en-US" dirty="0" smtClean="0"/>
              <a:t> </a:t>
            </a:r>
            <a:r>
              <a:rPr lang="en-US" dirty="0"/>
              <a:t>well behaved</a:t>
            </a:r>
            <a:br>
              <a:rPr lang="en-US" dirty="0"/>
            </a:br>
            <a:r>
              <a:rPr lang="en-US" smtClean="0"/>
              <a:t>	* bp1 </a:t>
            </a:r>
            <a:r>
              <a:rPr lang="en-US" dirty="0"/>
              <a:t>with on outlier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3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bpdata</a:t>
            </a:r>
            <a:r>
              <a:rPr lang="en-US" sz="3200" dirty="0" smtClean="0"/>
              <a:t> is well behaved so look at it first</a:t>
            </a:r>
            <a:endParaRPr lang="en-US" sz="3200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57400"/>
            <a:ext cx="5554980" cy="307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311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lm.summary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490" y="1985010"/>
            <a:ext cx="5875020" cy="3954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17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466725"/>
            <a:ext cx="7600950" cy="59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262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Candidate for Linear Regression</a:t>
            </a:r>
          </a:p>
        </p:txBody>
      </p:sp>
      <p:graphicFrame>
        <p:nvGraphicFramePr>
          <p:cNvPr id="5123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685800" y="1752600"/>
          <a:ext cx="77724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r:id="rId4" imgW="7773074" imgH="4877223" progId="Excel.Chart.8">
                  <p:embed/>
                </p:oleObj>
              </mc:Choice>
              <mc:Fallback>
                <p:oleObj r:id="rId4" imgW="7773074" imgH="4877223" progId="Excel.Chart.8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752600"/>
                        <a:ext cx="7772400" cy="487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Cooks &amp; DFITS for </a:t>
            </a:r>
            <a:r>
              <a:rPr lang="en-US" dirty="0" err="1" smtClean="0"/>
              <a:t>bpdata</a:t>
            </a:r>
            <a:endParaRPr 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2425700"/>
            <a:ext cx="721360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041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Leverage for </a:t>
            </a:r>
            <a:r>
              <a:rPr lang="en-US" dirty="0" err="1" smtClean="0"/>
              <a:t>bpdata</a:t>
            </a:r>
            <a:endParaRPr lang="en-US" dirty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918" y="1905000"/>
            <a:ext cx="625816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41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Not a lot to see with this dataset so lets try again with an </a:t>
            </a:r>
            <a:r>
              <a:rPr lang="en-US" dirty="0" smtClean="0"/>
              <a:t>outlier: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Outlier </a:t>
            </a:r>
            <a:r>
              <a:rPr lang="en-US" dirty="0"/>
              <a:t>(45,185)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5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785813"/>
            <a:ext cx="626745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4" y="2819400"/>
            <a:ext cx="7115175" cy="334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81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2438"/>
            <a:ext cx="6858000" cy="595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629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Outlier (45,185)</a:t>
            </a:r>
            <a:br>
              <a:rPr lang="en-US" sz="2400" dirty="0" smtClean="0"/>
            </a:br>
            <a:r>
              <a:rPr lang="en-US" sz="2400" dirty="0" smtClean="0"/>
              <a:t>Small dataset but the values for Cooks and DFITS show the outlier.</a:t>
            </a:r>
            <a:endParaRPr lang="en-US" sz="2400" dirty="0"/>
          </a:p>
        </p:txBody>
      </p:sp>
      <p:pic>
        <p:nvPicPr>
          <p:cNvPr id="307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90800"/>
            <a:ext cx="7772400" cy="2085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2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2400" cy="11430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Leverage for </a:t>
            </a:r>
            <a:r>
              <a:rPr lang="en-US" dirty="0"/>
              <a:t>Outlier (45,185)</a:t>
            </a:r>
            <a:br>
              <a:rPr lang="en-US" dirty="0"/>
            </a:br>
            <a:endParaRPr lang="en-US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894" y="1905000"/>
            <a:ext cx="6358211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196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Mean Systolic Blood Pressure of 58 Women in 10 Year Age Classes</a:t>
            </a:r>
            <a:endParaRPr lang="en-US" altLang="en-US" smtClean="0"/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608601"/>
              </p:ext>
            </p:extLst>
          </p:nvPr>
        </p:nvGraphicFramePr>
        <p:xfrm>
          <a:off x="838200" y="1981200"/>
          <a:ext cx="6804025" cy="411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Worksheet" r:id="rId4" imgW="4267203" imgH="1800143" progId="Excel.Sheet.8">
                  <p:embed/>
                </p:oleObj>
              </mc:Choice>
              <mc:Fallback>
                <p:oleObj name="Worksheet" r:id="rId4" imgW="4267203" imgH="1800143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81200"/>
                        <a:ext cx="6804025" cy="411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Some Calculations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066800" y="2586038"/>
          <a:ext cx="4729163" cy="343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Worksheet" r:id="rId4" imgW="3700800" imgH="2952000" progId="Excel.Sheet.8">
                  <p:embed/>
                </p:oleObj>
              </mc:Choice>
              <mc:Fallback>
                <p:oleObj name="Worksheet" r:id="rId4" imgW="3700800" imgH="29520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86038"/>
                        <a:ext cx="4729163" cy="343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Is “best” Enough? </a:t>
            </a:r>
            <a:br>
              <a:rPr lang="en-US" altLang="en-US" sz="2800" smtClean="0"/>
            </a:br>
            <a:r>
              <a:rPr lang="en-US" altLang="en-US" sz="2800" smtClean="0"/>
              <a:t>Is the Linear Model “good”?</a:t>
            </a:r>
            <a:br>
              <a:rPr lang="en-US" altLang="en-US" sz="2800" smtClean="0"/>
            </a:br>
            <a:r>
              <a:rPr lang="en-US" altLang="en-US" sz="2800" smtClean="0"/>
              <a:t>Is there a statistically significant linear relationship?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1219200" y="2571750"/>
          <a:ext cx="5900738" cy="291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Worksheet" r:id="rId4" imgW="5078160" imgH="1712880" progId="Excel.Sheet.8">
                  <p:embed/>
                </p:oleObj>
              </mc:Choice>
              <mc:Fallback>
                <p:oleObj name="Worksheet" r:id="rId4" imgW="5078160" imgH="171288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571750"/>
                        <a:ext cx="5900738" cy="291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>
                <a:latin typeface="Comic Sans MS" pitchFamily="66" charset="0"/>
              </a:rPr>
              <a:t>Testing Assumptions for Linear Regression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1098" t="-1926"/>
            </a:stretch>
          </a:blipFill>
          <a:extLst/>
        </p:spPr>
        <p:txBody>
          <a:bodyPr/>
          <a:lstStyle/>
          <a:p>
            <a:pPr marL="0" indent="0">
              <a:buNone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Plots Testing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1098" t="-2074" r="-3137"/>
            </a:stretch>
          </a:blipFill>
          <a:extLst/>
        </p:spPr>
        <p:txBody>
          <a:bodyPr/>
          <a:lstStyle/>
          <a:p>
            <a:pPr marL="0" indent="0">
              <a:buNone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Some Calculations with Excel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1098" t="-2074" r="-784"/>
            </a:stretch>
          </a:blipFill>
          <a:extLst/>
        </p:spPr>
        <p:txBody>
          <a:bodyPr/>
          <a:lstStyle/>
          <a:p>
            <a:pPr marL="0" indent="0">
              <a:buNone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083461"/>
              </p:ext>
            </p:extLst>
          </p:nvPr>
        </p:nvGraphicFramePr>
        <p:xfrm>
          <a:off x="1147763" y="1714500"/>
          <a:ext cx="6850062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Worksheet" r:id="rId3" imgW="6850524" imgH="3429102" progId="Excel.Sheet.12">
                  <p:embed/>
                </p:oleObj>
              </mc:Choice>
              <mc:Fallback>
                <p:oleObj name="Worksheet" r:id="rId3" imgW="6850524" imgH="3429102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1714500"/>
                        <a:ext cx="6850062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vel">
  <a:themeElements>
    <a:clrScheme name="Bevel 6">
      <a:dk1>
        <a:srgbClr val="000000"/>
      </a:dk1>
      <a:lt1>
        <a:srgbClr val="FFFFFF"/>
      </a:lt1>
      <a:dk2>
        <a:srgbClr val="663300"/>
      </a:dk2>
      <a:lt2>
        <a:srgbClr val="CC9900"/>
      </a:lt2>
      <a:accent1>
        <a:srgbClr val="FF9933"/>
      </a:accent1>
      <a:accent2>
        <a:srgbClr val="FF5050"/>
      </a:accent2>
      <a:accent3>
        <a:srgbClr val="FFFFFF"/>
      </a:accent3>
      <a:accent4>
        <a:srgbClr val="000000"/>
      </a:accent4>
      <a:accent5>
        <a:srgbClr val="FFCAAD"/>
      </a:accent5>
      <a:accent6>
        <a:srgbClr val="E74848"/>
      </a:accent6>
      <a:hlink>
        <a:srgbClr val="FFCC99"/>
      </a:hlink>
      <a:folHlink>
        <a:srgbClr val="FFCCCC"/>
      </a:folHlink>
    </a:clrScheme>
    <a:fontScheme name="Beve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evel 1">
        <a:dk1>
          <a:srgbClr val="008080"/>
        </a:dk1>
        <a:lt1>
          <a:srgbClr val="DDDDDD"/>
        </a:lt1>
        <a:dk2>
          <a:srgbClr val="000000"/>
        </a:dk2>
        <a:lt2>
          <a:srgbClr val="FFFFFF"/>
        </a:lt2>
        <a:accent1>
          <a:srgbClr val="0099CC"/>
        </a:accent1>
        <a:accent2>
          <a:srgbClr val="9999FF"/>
        </a:accent2>
        <a:accent3>
          <a:srgbClr val="AAAAAA"/>
        </a:accent3>
        <a:accent4>
          <a:srgbClr val="BDBDBD"/>
        </a:accent4>
        <a:accent5>
          <a:srgbClr val="AACAE2"/>
        </a:accent5>
        <a:accent6>
          <a:srgbClr val="8A8AE7"/>
        </a:accent6>
        <a:hlink>
          <a:srgbClr val="00CCCC"/>
        </a:hlink>
        <a:folHlink>
          <a:srgbClr val="00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vel 2">
        <a:dk1>
          <a:srgbClr val="000000"/>
        </a:dk1>
        <a:lt1>
          <a:srgbClr val="FFFFFF"/>
        </a:lt1>
        <a:dk2>
          <a:srgbClr val="000080"/>
        </a:dk2>
        <a:lt2>
          <a:srgbClr val="3366CC"/>
        </a:lt2>
        <a:accent1>
          <a:srgbClr val="9999FF"/>
        </a:accent1>
        <a:accent2>
          <a:srgbClr val="7F00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7200E7"/>
        </a:accent6>
        <a:hlink>
          <a:srgbClr val="0099FF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el 3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CBCBCB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C8C8C8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el 4">
        <a:dk1>
          <a:srgbClr val="003399"/>
        </a:dk1>
        <a:lt1>
          <a:srgbClr val="DDDDDD"/>
        </a:lt1>
        <a:dk2>
          <a:srgbClr val="000000"/>
        </a:dk2>
        <a:lt2>
          <a:srgbClr val="FFFFFF"/>
        </a:lt2>
        <a:accent1>
          <a:srgbClr val="CC00FF"/>
        </a:accent1>
        <a:accent2>
          <a:srgbClr val="00CCCC"/>
        </a:accent2>
        <a:accent3>
          <a:srgbClr val="AAAAAA"/>
        </a:accent3>
        <a:accent4>
          <a:srgbClr val="BDBDBD"/>
        </a:accent4>
        <a:accent5>
          <a:srgbClr val="E2AAFF"/>
        </a:accent5>
        <a:accent6>
          <a:srgbClr val="00B9B9"/>
        </a:accent6>
        <a:hlink>
          <a:srgbClr val="0000FF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vel 5">
        <a:dk1>
          <a:srgbClr val="660033"/>
        </a:dk1>
        <a:lt1>
          <a:srgbClr val="DDDDDD"/>
        </a:lt1>
        <a:dk2>
          <a:srgbClr val="000000"/>
        </a:dk2>
        <a:lt2>
          <a:srgbClr val="FFFFFF"/>
        </a:lt2>
        <a:accent1>
          <a:srgbClr val="FF99CC"/>
        </a:accent1>
        <a:accent2>
          <a:srgbClr val="9999FF"/>
        </a:accent2>
        <a:accent3>
          <a:srgbClr val="AAAAAA"/>
        </a:accent3>
        <a:accent4>
          <a:srgbClr val="BDBDBD"/>
        </a:accent4>
        <a:accent5>
          <a:srgbClr val="FFCAE2"/>
        </a:accent5>
        <a:accent6>
          <a:srgbClr val="8A8AE7"/>
        </a:accent6>
        <a:hlink>
          <a:srgbClr val="D60093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vel 6">
        <a:dk1>
          <a:srgbClr val="000000"/>
        </a:dk1>
        <a:lt1>
          <a:srgbClr val="FFFFFF"/>
        </a:lt1>
        <a:dk2>
          <a:srgbClr val="663300"/>
        </a:dk2>
        <a:lt2>
          <a:srgbClr val="CC9900"/>
        </a:lt2>
        <a:accent1>
          <a:srgbClr val="FF9933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E74848"/>
        </a:accent6>
        <a:hlink>
          <a:srgbClr val="FFCC99"/>
        </a:hlink>
        <a:folHlink>
          <a:srgbClr val="FF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vel 3">
    <a:dk1>
      <a:srgbClr val="000000"/>
    </a:dk1>
    <a:lt1>
      <a:srgbClr val="FFFFFF"/>
    </a:lt1>
    <a:dk2>
      <a:srgbClr val="000000"/>
    </a:dk2>
    <a:lt2>
      <a:srgbClr val="777777"/>
    </a:lt2>
    <a:accent1>
      <a:srgbClr val="CBCBCB"/>
    </a:accent1>
    <a:accent2>
      <a:srgbClr val="DDDDDD"/>
    </a:accent2>
    <a:accent3>
      <a:srgbClr val="FFFFFF"/>
    </a:accent3>
    <a:accent4>
      <a:srgbClr val="000000"/>
    </a:accent4>
    <a:accent5>
      <a:srgbClr val="E2E2E2"/>
    </a:accent5>
    <a:accent6>
      <a:srgbClr val="C8C8C8"/>
    </a:accent6>
    <a:hlink>
      <a:srgbClr val="B2B2B2"/>
    </a:hlink>
    <a:folHlink>
      <a:srgbClr val="96969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Designs\Bevel.pot</Template>
  <TotalTime>23388</TotalTime>
  <Words>259</Words>
  <Application>Microsoft Office PowerPoint</Application>
  <PresentationFormat>On-screen Show (4:3)</PresentationFormat>
  <Paragraphs>33</Paragraphs>
  <Slides>26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Bevel</vt:lpstr>
      <vt:lpstr>Microsoft Excel Chart</vt:lpstr>
      <vt:lpstr>Worksheet</vt:lpstr>
      <vt:lpstr>Microsoft Excel Worksheet</vt:lpstr>
      <vt:lpstr>Testing Assumptions for Linear Regression</vt:lpstr>
      <vt:lpstr>Candidate for Linear Regression</vt:lpstr>
      <vt:lpstr>Mean Systolic Blood Pressure of 58 Women in 10 Year Age Classes</vt:lpstr>
      <vt:lpstr>Some Calculations</vt:lpstr>
      <vt:lpstr>Is “best” Enough?  Is the Linear Model “good”? Is there a statistically significant linear relationship?</vt:lpstr>
      <vt:lpstr>Testing Assumptions for Linear Regression</vt:lpstr>
      <vt:lpstr>Plots Testing</vt:lpstr>
      <vt:lpstr>Some Calculations with Excel</vt:lpstr>
      <vt:lpstr>PowerPoint Presentation</vt:lpstr>
      <vt:lpstr>Plots</vt:lpstr>
      <vt:lpstr>PowerPoint Presentation</vt:lpstr>
      <vt:lpstr>PowerPoint Presentation</vt:lpstr>
      <vt:lpstr>PowerPoint Presentation</vt:lpstr>
      <vt:lpstr>Check for High Leverage</vt:lpstr>
      <vt:lpstr>Check for High Influence</vt:lpstr>
      <vt:lpstr>PowerPoint Presentation</vt:lpstr>
      <vt:lpstr>bpdata is well behaved so look at it first</vt:lpstr>
      <vt:lpstr>lm.summary</vt:lpstr>
      <vt:lpstr>PowerPoint Presentation</vt:lpstr>
      <vt:lpstr>Cooks &amp; DFITS for bpdata</vt:lpstr>
      <vt:lpstr>Leverage for bpdata</vt:lpstr>
      <vt:lpstr>PowerPoint Presentation</vt:lpstr>
      <vt:lpstr>PowerPoint Presentation</vt:lpstr>
      <vt:lpstr>PowerPoint Presentation</vt:lpstr>
      <vt:lpstr>Outlier (45,185) Small dataset but the values for Cooks and DFITS show the outlier.</vt:lpstr>
      <vt:lpstr>   Leverage for Outlier (45,185) </vt:lpstr>
    </vt:vector>
  </TitlesOfParts>
  <Company>Sacred Heart Medical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Sampling by Melvin Ott, PhD</dc:title>
  <dc:creator>Melvin Ott</dc:creator>
  <cp:lastModifiedBy>Melvin</cp:lastModifiedBy>
  <cp:revision>101</cp:revision>
  <cp:lastPrinted>2017-09-23T03:45:40Z</cp:lastPrinted>
  <dcterms:created xsi:type="dcterms:W3CDTF">1997-01-20T15:35:50Z</dcterms:created>
  <dcterms:modified xsi:type="dcterms:W3CDTF">2017-09-25T17:02:10Z</dcterms:modified>
</cp:coreProperties>
</file>