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9144000"/>
  <p:notesSz cx="9144000" cy="6858000"/>
  <p:embeddedFontLs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3962399" cy="342899"/>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5181600" y="0"/>
            <a:ext cx="3962399" cy="342899"/>
          </a:xfrm>
          <a:prstGeom prst="rect">
            <a:avLst/>
          </a:prstGeom>
          <a:noFill/>
          <a:ln>
            <a:noFill/>
          </a:ln>
        </p:spPr>
        <p:txBody>
          <a:bodyPr anchorCtr="0" anchor="t" bIns="91425" lIns="91425" spcFirstLastPara="1" rIns="91425" wrap="square" tIns="91425"/>
          <a:lstStyle>
            <a:lvl1pPr indent="0" lvl="0" marL="0" marR="0" rtl="0" algn="r">
              <a:lnSpc>
                <a:spcPct val="100000"/>
              </a:lnSpc>
              <a:spcBef>
                <a:spcPts val="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2857500" y="514350"/>
            <a:ext cx="3429000" cy="257174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Shape 6"/>
          <p:cNvSpPr txBox="1"/>
          <p:nvPr>
            <p:ph idx="1" type="body"/>
          </p:nvPr>
        </p:nvSpPr>
        <p:spPr>
          <a:xfrm>
            <a:off x="1219200" y="3257550"/>
            <a:ext cx="6705599" cy="3086099"/>
          </a:xfrm>
          <a:prstGeom prst="rect">
            <a:avLst/>
          </a:prstGeom>
          <a:noFill/>
          <a:ln>
            <a:noFill/>
          </a:ln>
        </p:spPr>
        <p:txBody>
          <a:bodyPr anchorCtr="0" anchor="t" bIns="91425" lIns="91425" spcFirstLastPara="1" rIns="91425" wrap="square" tIns="91425"/>
          <a:lstStyle>
            <a:lvl1pPr indent="-228600" lvl="0" marL="457200" marR="0" rtl="0" algn="l">
              <a:spcBef>
                <a:spcPts val="36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6515100"/>
            <a:ext cx="3962399" cy="342899"/>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5181600" y="6515100"/>
            <a:ext cx="3962399" cy="342899"/>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2857500" y="514350"/>
            <a:ext cx="3429000" cy="25716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1219200" y="3257550"/>
            <a:ext cx="6705600" cy="30861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rPr lang="en-US"/>
              <a:t>Have the students answer this.  You can use PollEverywhere or have them break into groups to discuss, use post-it’s etc</a:t>
            </a:r>
            <a:endParaRPr/>
          </a:p>
          <a:p>
            <a:pPr indent="0" lvl="0" marL="0">
              <a:spcBef>
                <a:spcPts val="360"/>
              </a:spcBef>
              <a:spcAft>
                <a:spcPts val="0"/>
              </a:spcAft>
              <a:buNone/>
            </a:pPr>
            <a:r>
              <a:t/>
            </a:r>
            <a:endParaRPr/>
          </a:p>
          <a:p>
            <a:pPr indent="0" lvl="0" marL="0" rtl="0">
              <a:spcBef>
                <a:spcPts val="0"/>
              </a:spcBef>
              <a:spcAft>
                <a:spcPts val="0"/>
              </a:spcAft>
              <a:buNone/>
            </a:pPr>
            <a:r>
              <a:rPr lang="en-US" sz="1100">
                <a:solidFill>
                  <a:srgbClr val="000000"/>
                </a:solidFill>
                <a:latin typeface="Oswald"/>
                <a:ea typeface="Oswald"/>
                <a:cs typeface="Oswald"/>
                <a:sym typeface="Oswald"/>
              </a:rPr>
              <a:t>Ethics” is best described as</a:t>
            </a:r>
            <a:endParaRPr sz="1100">
              <a:solidFill>
                <a:srgbClr val="000000"/>
              </a:solidFill>
              <a:latin typeface="Oswald"/>
              <a:ea typeface="Oswald"/>
              <a:cs typeface="Oswald"/>
              <a:sym typeface="Oswald"/>
            </a:endParaRPr>
          </a:p>
          <a:p>
            <a:pPr indent="-298450" lvl="0" marL="457200" rtl="0">
              <a:spcBef>
                <a:spcPts val="0"/>
              </a:spcBef>
              <a:spcAft>
                <a:spcPts val="0"/>
              </a:spcAft>
              <a:buClr>
                <a:srgbClr val="000000"/>
              </a:buClr>
              <a:buSzPts val="1100"/>
              <a:buFont typeface="Oswald"/>
              <a:buAutoNum type="romanUcPeriod"/>
            </a:pPr>
            <a:r>
              <a:rPr lang="en-US" sz="1100">
                <a:solidFill>
                  <a:srgbClr val="000000"/>
                </a:solidFill>
                <a:latin typeface="Oswald"/>
                <a:ea typeface="Oswald"/>
                <a:cs typeface="Oswald"/>
                <a:sym typeface="Oswald"/>
              </a:rPr>
              <a:t>Philosophical concept dealing with moral conduct.</a:t>
            </a:r>
            <a:endParaRPr sz="1100">
              <a:solidFill>
                <a:srgbClr val="000000"/>
              </a:solidFill>
              <a:latin typeface="Oswald"/>
              <a:ea typeface="Oswald"/>
              <a:cs typeface="Oswald"/>
              <a:sym typeface="Oswald"/>
            </a:endParaRPr>
          </a:p>
          <a:p>
            <a:pPr indent="-298450" lvl="0" marL="457200" rtl="0">
              <a:spcBef>
                <a:spcPts val="0"/>
              </a:spcBef>
              <a:spcAft>
                <a:spcPts val="0"/>
              </a:spcAft>
              <a:buClr>
                <a:srgbClr val="000000"/>
              </a:buClr>
              <a:buSzPts val="1100"/>
              <a:buFont typeface="Oswald"/>
              <a:buAutoNum type="romanUcPeriod"/>
            </a:pPr>
            <a:r>
              <a:rPr lang="en-US" sz="1100">
                <a:solidFill>
                  <a:srgbClr val="000000"/>
                </a:solidFill>
                <a:latin typeface="Oswald"/>
                <a:ea typeface="Oswald"/>
                <a:cs typeface="Oswald"/>
                <a:sym typeface="Oswald"/>
              </a:rPr>
              <a:t>A set of standards establishing right and wrong actions.</a:t>
            </a:r>
            <a:endParaRPr sz="1100">
              <a:solidFill>
                <a:srgbClr val="000000"/>
              </a:solidFill>
              <a:latin typeface="Oswald"/>
              <a:ea typeface="Oswald"/>
              <a:cs typeface="Oswald"/>
              <a:sym typeface="Oswald"/>
            </a:endParaRPr>
          </a:p>
          <a:p>
            <a:pPr indent="-298450" lvl="0" marL="457200" rtl="0">
              <a:spcBef>
                <a:spcPts val="0"/>
              </a:spcBef>
              <a:spcAft>
                <a:spcPts val="0"/>
              </a:spcAft>
              <a:buClr>
                <a:srgbClr val="000000"/>
              </a:buClr>
              <a:buSzPts val="1100"/>
              <a:buFont typeface="Oswald"/>
              <a:buAutoNum type="romanUcPeriod"/>
            </a:pPr>
            <a:r>
              <a:rPr lang="en-US" sz="1100">
                <a:solidFill>
                  <a:srgbClr val="000000"/>
                </a:solidFill>
                <a:latin typeface="Oswald"/>
                <a:ea typeface="Oswald"/>
                <a:cs typeface="Oswald"/>
                <a:sym typeface="Oswald"/>
              </a:rPr>
              <a:t>Rules that describe your duty to society and to your fellow professionals.</a:t>
            </a:r>
            <a:endParaRPr sz="1100">
              <a:solidFill>
                <a:srgbClr val="000000"/>
              </a:solidFill>
              <a:latin typeface="Oswald"/>
              <a:ea typeface="Oswald"/>
              <a:cs typeface="Oswald"/>
              <a:sym typeface="Oswald"/>
            </a:endParaRPr>
          </a:p>
          <a:p>
            <a:pPr indent="-298450" lvl="0" marL="457200" rtl="0">
              <a:spcBef>
                <a:spcPts val="0"/>
              </a:spcBef>
              <a:spcAft>
                <a:spcPts val="0"/>
              </a:spcAft>
              <a:buClr>
                <a:srgbClr val="000000"/>
              </a:buClr>
              <a:buSzPts val="1100"/>
              <a:buFont typeface="Oswald"/>
              <a:buAutoNum type="romanUcPeriod"/>
            </a:pPr>
            <a:r>
              <a:rPr lang="en-US" sz="1100">
                <a:solidFill>
                  <a:srgbClr val="000000"/>
                </a:solidFill>
                <a:latin typeface="Oswald"/>
                <a:ea typeface="Oswald"/>
                <a:cs typeface="Oswald"/>
                <a:sym typeface="Oswald"/>
              </a:rPr>
              <a:t>Guidelines that help you make decisons.</a:t>
            </a:r>
            <a:endParaRPr sz="1100">
              <a:solidFill>
                <a:srgbClr val="000000"/>
              </a:solidFill>
              <a:latin typeface="Oswald"/>
              <a:ea typeface="Oswald"/>
              <a:cs typeface="Oswald"/>
              <a:sym typeface="Oswald"/>
            </a:endParaRPr>
          </a:p>
          <a:p>
            <a:pPr indent="0" lvl="0" marL="0">
              <a:spcBef>
                <a:spcPts val="360"/>
              </a:spcBef>
              <a:spcAft>
                <a:spcPts val="0"/>
              </a:spcAft>
              <a:buNone/>
            </a:pPr>
            <a:r>
              <a:t/>
            </a:r>
            <a:endParaRPr/>
          </a:p>
          <a:p>
            <a:pPr indent="0" lvl="0" marL="0">
              <a:spcBef>
                <a:spcPts val="360"/>
              </a:spcBef>
              <a:spcAft>
                <a:spcPts val="0"/>
              </a:spcAft>
              <a:buNone/>
            </a:pPr>
            <a:r>
              <a:t/>
            </a:r>
            <a:endParaRPr/>
          </a:p>
          <a:p>
            <a:pPr indent="0" lvl="0" marL="0" rtl="0">
              <a:spcBef>
                <a:spcPts val="0"/>
              </a:spcBef>
              <a:spcAft>
                <a:spcPts val="0"/>
              </a:spcAft>
              <a:buClr>
                <a:schemeClr val="dk1"/>
              </a:buClr>
              <a:buSzPts val="1100"/>
              <a:buFont typeface="Arial"/>
              <a:buNone/>
            </a:pPr>
            <a:r>
              <a:rPr lang="en-US" sz="1100">
                <a:latin typeface="Oswald"/>
                <a:ea typeface="Oswald"/>
                <a:cs typeface="Oswald"/>
                <a:sym typeface="Oswald"/>
              </a:rPr>
              <a:t>It is consistent with your professional moral principles.</a:t>
            </a:r>
            <a:endParaRPr sz="1100">
              <a:latin typeface="Oswald"/>
              <a:ea typeface="Oswald"/>
              <a:cs typeface="Oswald"/>
              <a:sym typeface="Oswald"/>
            </a:endParaRPr>
          </a:p>
          <a:p>
            <a:pPr indent="0" lvl="0" marL="0" rtl="0">
              <a:spcBef>
                <a:spcPts val="0"/>
              </a:spcBef>
              <a:spcAft>
                <a:spcPts val="0"/>
              </a:spcAft>
              <a:buClr>
                <a:schemeClr val="dk1"/>
              </a:buClr>
              <a:buSzPts val="1100"/>
              <a:buFont typeface="Arial"/>
              <a:buNone/>
            </a:pPr>
            <a:r>
              <a:rPr lang="en-US" sz="1100">
                <a:latin typeface="Oswald"/>
                <a:ea typeface="Oswald"/>
                <a:cs typeface="Oswald"/>
                <a:sym typeface="Oswald"/>
              </a:rPr>
              <a:t>It is consistent with generally accepted codes of conduct.</a:t>
            </a:r>
            <a:endParaRPr/>
          </a:p>
          <a:p>
            <a:pPr indent="0" lvl="0" marL="0">
              <a:spcBef>
                <a:spcPts val="360"/>
              </a:spcBef>
              <a:spcAft>
                <a:spcPts val="0"/>
              </a:spcAft>
              <a:buNone/>
            </a:pPr>
            <a:r>
              <a:t/>
            </a:r>
            <a:endParaRPr/>
          </a:p>
        </p:txBody>
      </p:sp>
      <p:sp>
        <p:nvSpPr>
          <p:cNvPr id="63" name="Shape 63"/>
          <p:cNvSpPr txBox="1"/>
          <p:nvPr>
            <p:ph idx="12" type="sldNum"/>
          </p:nvPr>
        </p:nvSpPr>
        <p:spPr>
          <a:xfrm>
            <a:off x="5181600" y="6515100"/>
            <a:ext cx="3962400" cy="342900"/>
          </a:xfrm>
          <a:prstGeom prst="rect">
            <a:avLst/>
          </a:prstGeom>
        </p:spPr>
        <p:txBody>
          <a:bodyPr anchorCtr="0" anchor="b" bIns="45700" lIns="91425" spcFirstLastPara="1" rIns="91425" wrap="square" tIns="45700">
            <a:noAutofit/>
          </a:bodyPr>
          <a:lstStyle/>
          <a:p>
            <a:pPr indent="0" lvl="0" marL="0">
              <a:spcBef>
                <a:spcPts val="0"/>
              </a:spcBef>
              <a:spcAft>
                <a:spcPts val="0"/>
              </a:spcAft>
              <a:buClr>
                <a:schemeClr val="dk1"/>
              </a:buClr>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txBox="1"/>
          <p:nvPr>
            <p:ph idx="12" type="sldNum"/>
          </p:nvPr>
        </p:nvSpPr>
        <p:spPr>
          <a:xfrm>
            <a:off x="5181600" y="6515100"/>
            <a:ext cx="3962399" cy="342899"/>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37" name="Shape 137"/>
          <p:cNvSpPr/>
          <p:nvPr>
            <p:ph idx="2" type="sldImg"/>
          </p:nvPr>
        </p:nvSpPr>
        <p:spPr>
          <a:xfrm>
            <a:off x="2857500" y="514350"/>
            <a:ext cx="3429000" cy="2571749"/>
          </a:xfrm>
          <a:custGeom>
            <a:pathLst>
              <a:path extrusionOk="0" h="120000" w="120000">
                <a:moveTo>
                  <a:pt x="0" y="0"/>
                </a:moveTo>
                <a:lnTo>
                  <a:pt x="120000" y="0"/>
                </a:lnTo>
                <a:lnTo>
                  <a:pt x="120000" y="120000"/>
                </a:lnTo>
                <a:lnTo>
                  <a:pt x="0" y="120000"/>
                </a:lnTo>
                <a:close/>
              </a:path>
            </a:pathLst>
          </a:custGeom>
          <a:noFill/>
          <a:ln>
            <a:noFill/>
          </a:ln>
        </p:spPr>
      </p:sp>
      <p:sp>
        <p:nvSpPr>
          <p:cNvPr id="138" name="Shape 138"/>
          <p:cNvSpPr txBox="1"/>
          <p:nvPr>
            <p:ph idx="1" type="body"/>
          </p:nvPr>
        </p:nvSpPr>
        <p:spPr>
          <a:xfrm>
            <a:off x="1219200" y="3257550"/>
            <a:ext cx="6705599" cy="30860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lang="en-US"/>
              <a:t>These are the steps that you take to determine if your actions will be ethical. You should step them through this with the e-cigarette example in the folder.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2857500" y="514350"/>
            <a:ext cx="3429000" cy="25716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46" name="Shape 146"/>
          <p:cNvSpPr txBox="1"/>
          <p:nvPr>
            <p:ph idx="1" type="body"/>
          </p:nvPr>
        </p:nvSpPr>
        <p:spPr>
          <a:xfrm>
            <a:off x="1219200" y="3257550"/>
            <a:ext cx="6705600" cy="30861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lang="en-US"/>
              <a:t>Look in “Slide 8 Projects” folder for potential ethics exercises to run with your class. </a:t>
            </a:r>
            <a:endParaRPr/>
          </a:p>
          <a:p>
            <a:pPr indent="0" lvl="0" marL="0" marR="0" rtl="0" algn="l">
              <a:spcBef>
                <a:spcPts val="0"/>
              </a:spcBef>
              <a:spcAft>
                <a:spcPts val="0"/>
              </a:spcAft>
              <a:buClr>
                <a:schemeClr val="dk1"/>
              </a:buClr>
              <a:buFont typeface="Arial"/>
              <a:buNone/>
            </a:pPr>
            <a:r>
              <a:t/>
            </a:r>
            <a:endParaRPr/>
          </a:p>
          <a:p>
            <a:pPr indent="0" lvl="0" marL="0" marR="0" rtl="0" algn="l">
              <a:spcBef>
                <a:spcPts val="0"/>
              </a:spcBef>
              <a:spcAft>
                <a:spcPts val="0"/>
              </a:spcAft>
              <a:buClr>
                <a:schemeClr val="dk1"/>
              </a:buClr>
              <a:buFont typeface="Arial"/>
              <a:buNone/>
            </a:pPr>
            <a:r>
              <a:rPr b="0" i="0" lang="en-US" sz="1200" u="none" cap="none" strike="noStrike">
                <a:solidFill>
                  <a:schemeClr val="dk1"/>
                </a:solidFill>
                <a:latin typeface="Arial"/>
                <a:ea typeface="Arial"/>
                <a:cs typeface="Arial"/>
                <a:sym typeface="Arial"/>
              </a:rPr>
              <a:t>These Pesky Side Reactions - student and teacher version in shared folder. You can either have the students do a powerpoint explaining how they would handl</a:t>
            </a:r>
            <a:r>
              <a:rPr lang="en-US"/>
              <a:t>e each scenario, you can assign them each a particular scenario and have them present on those findings, you can run this like a group discussion where students are given 15-20 minutes in groups to come up with their solution - If you do this, you may want to give group A a second scenario so that they have a bit more to discuss.  See Teacher Notes for more detailed information about classroom management for this activity</a:t>
            </a:r>
            <a:endParaRPr/>
          </a:p>
          <a:p>
            <a:pPr indent="0" lvl="0" marL="0" marR="0" rtl="0" algn="l">
              <a:spcBef>
                <a:spcPts val="0"/>
              </a:spcBef>
              <a:spcAft>
                <a:spcPts val="0"/>
              </a:spcAft>
              <a:buClr>
                <a:schemeClr val="dk1"/>
              </a:buClr>
              <a:buFont typeface="Arial"/>
              <a:buNone/>
            </a:pPr>
            <a:r>
              <a:t/>
            </a:r>
            <a:endParaRPr/>
          </a:p>
          <a:p>
            <a:pPr indent="0" lvl="0" marL="0" marR="0" rtl="0" algn="l">
              <a:spcBef>
                <a:spcPts val="0"/>
              </a:spcBef>
              <a:spcAft>
                <a:spcPts val="0"/>
              </a:spcAft>
              <a:buClr>
                <a:schemeClr val="dk1"/>
              </a:buClr>
              <a:buFont typeface="Arial"/>
              <a:buNone/>
            </a:pPr>
            <a:r>
              <a:rPr lang="en-US"/>
              <a:t>Alternative activity - There is a various ethics folder where you can select one case for the whole class to analyze or you can assign different ones to different groups.  the students will be presenting their ideas on the case so, in an effort to keep the answers different and interesting, it is recommended that you choose a variety of cases from this folder if you do not choose the pesky side effects option.  </a:t>
            </a:r>
            <a:endParaRPr/>
          </a:p>
          <a:p>
            <a:pPr indent="0" lvl="0" marL="0" marR="0" rtl="0" algn="l">
              <a:spcBef>
                <a:spcPts val="0"/>
              </a:spcBef>
              <a:spcAft>
                <a:spcPts val="0"/>
              </a:spcAft>
              <a:buClr>
                <a:schemeClr val="dk1"/>
              </a:buClr>
              <a:buFont typeface="Arial"/>
              <a:buNone/>
            </a:pPr>
            <a:r>
              <a:t/>
            </a:r>
            <a:endParaRPr/>
          </a:p>
          <a:p>
            <a:pPr indent="0" lvl="0" marL="0" marR="0" rtl="0" algn="l">
              <a:spcBef>
                <a:spcPts val="0"/>
              </a:spcBef>
              <a:spcAft>
                <a:spcPts val="0"/>
              </a:spcAft>
              <a:buClr>
                <a:schemeClr val="dk1"/>
              </a:buClr>
              <a:buFont typeface="Arial"/>
              <a:buNone/>
            </a:pPr>
            <a:r>
              <a:rPr lang="en-US"/>
              <a:t>Alternative activity 2 - Have the students role play an ethical dilemma like the one in the kansas state video. </a:t>
            </a:r>
            <a:endParaRPr/>
          </a:p>
        </p:txBody>
      </p:sp>
      <p:sp>
        <p:nvSpPr>
          <p:cNvPr id="147" name="Shape 147"/>
          <p:cNvSpPr txBox="1"/>
          <p:nvPr>
            <p:ph idx="12" type="sldNum"/>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2857500" y="514350"/>
            <a:ext cx="3429000" cy="25716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9" name="Shape 69"/>
          <p:cNvSpPr txBox="1"/>
          <p:nvPr>
            <p:ph idx="1" type="body"/>
          </p:nvPr>
        </p:nvSpPr>
        <p:spPr>
          <a:xfrm>
            <a:off x="1219200" y="3257550"/>
            <a:ext cx="6705600" cy="30861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70" name="Shape 70"/>
          <p:cNvSpPr txBox="1"/>
          <p:nvPr>
            <p:ph idx="12" type="sldNum"/>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2857500" y="514350"/>
            <a:ext cx="3429000" cy="25716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1219200" y="3257550"/>
            <a:ext cx="6705600" cy="30861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t/>
            </a:r>
            <a:endParaRPr/>
          </a:p>
        </p:txBody>
      </p:sp>
      <p:sp>
        <p:nvSpPr>
          <p:cNvPr id="78" name="Shape 78"/>
          <p:cNvSpPr txBox="1"/>
          <p:nvPr>
            <p:ph idx="12" type="sldNum"/>
          </p:nvPr>
        </p:nvSpPr>
        <p:spPr>
          <a:xfrm>
            <a:off x="5181600" y="6515100"/>
            <a:ext cx="3962400" cy="342900"/>
          </a:xfrm>
          <a:prstGeom prst="rect">
            <a:avLst/>
          </a:prstGeom>
        </p:spPr>
        <p:txBody>
          <a:bodyPr anchorCtr="0" anchor="b" bIns="45700" lIns="91425" spcFirstLastPara="1" rIns="91425" wrap="square" tIns="45700">
            <a:noAutofit/>
          </a:bodyPr>
          <a:lstStyle/>
          <a:p>
            <a:pPr indent="0" lvl="0" marL="0">
              <a:spcBef>
                <a:spcPts val="0"/>
              </a:spcBef>
              <a:spcAft>
                <a:spcPts val="0"/>
              </a:spcAft>
              <a:buClr>
                <a:schemeClr val="dk1"/>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2857500" y="514350"/>
            <a:ext cx="3429000" cy="25716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1219200" y="3257550"/>
            <a:ext cx="6705600" cy="30861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t/>
            </a:r>
            <a:endParaRPr/>
          </a:p>
        </p:txBody>
      </p:sp>
      <p:sp>
        <p:nvSpPr>
          <p:cNvPr id="86" name="Shape 86"/>
          <p:cNvSpPr txBox="1"/>
          <p:nvPr>
            <p:ph idx="12" type="sldNum"/>
          </p:nvPr>
        </p:nvSpPr>
        <p:spPr>
          <a:xfrm>
            <a:off x="5181600" y="6515100"/>
            <a:ext cx="3962400" cy="342900"/>
          </a:xfrm>
          <a:prstGeom prst="rect">
            <a:avLst/>
          </a:prstGeom>
        </p:spPr>
        <p:txBody>
          <a:bodyPr anchorCtr="0" anchor="b" bIns="45700" lIns="91425" spcFirstLastPara="1" rIns="91425" wrap="square" tIns="45700">
            <a:noAutofit/>
          </a:bodyPr>
          <a:lstStyle/>
          <a:p>
            <a:pPr indent="0" lvl="0" marL="0">
              <a:spcBef>
                <a:spcPts val="0"/>
              </a:spcBef>
              <a:spcAft>
                <a:spcPts val="0"/>
              </a:spcAft>
              <a:buClr>
                <a:schemeClr val="dk1"/>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txBox="1"/>
          <p:nvPr>
            <p:ph idx="12" type="sldNum"/>
          </p:nvPr>
        </p:nvSpPr>
        <p:spPr>
          <a:xfrm>
            <a:off x="5181600" y="6515100"/>
            <a:ext cx="3962399" cy="342899"/>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95" name="Shape 95"/>
          <p:cNvSpPr/>
          <p:nvPr>
            <p:ph idx="2" type="sldImg"/>
          </p:nvPr>
        </p:nvSpPr>
        <p:spPr>
          <a:xfrm>
            <a:off x="2857500" y="514350"/>
            <a:ext cx="3429000" cy="2571749"/>
          </a:xfrm>
          <a:custGeom>
            <a:pathLst>
              <a:path extrusionOk="0" h="120000" w="120000">
                <a:moveTo>
                  <a:pt x="0" y="0"/>
                </a:moveTo>
                <a:lnTo>
                  <a:pt x="120000" y="0"/>
                </a:lnTo>
                <a:lnTo>
                  <a:pt x="120000" y="120000"/>
                </a:lnTo>
                <a:lnTo>
                  <a:pt x="0" y="120000"/>
                </a:lnTo>
                <a:close/>
              </a:path>
            </a:pathLst>
          </a:custGeom>
          <a:noFill/>
          <a:ln>
            <a:noFill/>
          </a:ln>
        </p:spPr>
      </p:sp>
      <p:sp>
        <p:nvSpPr>
          <p:cNvPr id="96" name="Shape 96"/>
          <p:cNvSpPr txBox="1"/>
          <p:nvPr>
            <p:ph idx="1" type="body"/>
          </p:nvPr>
        </p:nvSpPr>
        <p:spPr>
          <a:xfrm>
            <a:off x="1219200" y="3257550"/>
            <a:ext cx="6705599" cy="30860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US" sz="1200" u="none" cap="none" strike="noStrike">
                <a:solidFill>
                  <a:schemeClr val="dk1"/>
                </a:solidFill>
                <a:latin typeface="Arial"/>
                <a:ea typeface="Arial"/>
                <a:cs typeface="Arial"/>
                <a:sym typeface="Arial"/>
              </a:rPr>
              <a:t>Engineers and scientists have, by the very nature of their profession, a body of specialized knowledge that is understood only vaguely, if at all, by most of the population.</a:t>
            </a:r>
            <a:endParaRPr/>
          </a:p>
          <a:p>
            <a:pPr indent="0" lvl="0" marL="0" marR="0" rtl="0" algn="l">
              <a:spcBef>
                <a:spcPts val="360"/>
              </a:spcBef>
              <a:spcAft>
                <a:spcPts val="0"/>
              </a:spcAft>
              <a:buClr>
                <a:schemeClr val="dk1"/>
              </a:buClr>
              <a:buFont typeface="Arial"/>
              <a:buNone/>
            </a:pPr>
            <a:r>
              <a:rPr b="0" i="0" lang="en-US" sz="1200" u="none" cap="none" strike="noStrike">
                <a:solidFill>
                  <a:schemeClr val="dk1"/>
                </a:solidFill>
                <a:latin typeface="Arial"/>
                <a:ea typeface="Arial"/>
                <a:cs typeface="Arial"/>
                <a:sym typeface="Arial"/>
              </a:rPr>
              <a:t>This knowledge can be used for tremendous good in society, but can also cause untold mischief when used by unscrupulous practitioners.</a:t>
            </a:r>
            <a:endParaRPr/>
          </a:p>
          <a:p>
            <a:pPr indent="0" lvl="0" marL="0" marR="0" rtl="0" algn="l">
              <a:spcBef>
                <a:spcPts val="360"/>
              </a:spcBef>
              <a:spcAft>
                <a:spcPts val="0"/>
              </a:spcAft>
              <a:buClr>
                <a:schemeClr val="dk1"/>
              </a:buClr>
              <a:buFont typeface="Arial"/>
              <a:buNone/>
            </a:pPr>
            <a:r>
              <a:rPr b="0" i="0" lang="en-US" sz="1200" u="none" cap="none" strike="noStrike">
                <a:solidFill>
                  <a:schemeClr val="dk1"/>
                </a:solidFill>
                <a:latin typeface="Arial"/>
                <a:ea typeface="Arial"/>
                <a:cs typeface="Arial"/>
                <a:sym typeface="Arial"/>
              </a:rPr>
              <a:t>The Code of Ethics is to provide a code of conduct specific to the profession.</a:t>
            </a:r>
            <a:endParaRPr/>
          </a:p>
          <a:p>
            <a:pPr indent="0" lvl="0" marL="0" marR="0" rtl="0" algn="l">
              <a:spcBef>
                <a:spcPts val="360"/>
              </a:spcBef>
              <a:spcAft>
                <a:spcPts val="0"/>
              </a:spcAft>
              <a:buClr>
                <a:schemeClr val="dk1"/>
              </a:buClr>
              <a:buFont typeface="Arial"/>
              <a:buNone/>
            </a:pPr>
            <a:r>
              <a:rPr b="0" i="0" lang="en-US" sz="1200" u="none" cap="none" strike="noStrike">
                <a:solidFill>
                  <a:schemeClr val="dk1"/>
                </a:solidFill>
                <a:latin typeface="Arial"/>
                <a:ea typeface="Arial"/>
                <a:cs typeface="Arial"/>
                <a:sym typeface="Arial"/>
              </a:rPr>
              <a:t>You can have this on a poster in the classroom.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2857500" y="514350"/>
            <a:ext cx="3429000" cy="25716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04" name="Shape 104"/>
          <p:cNvSpPr txBox="1"/>
          <p:nvPr>
            <p:ph idx="1" type="body"/>
          </p:nvPr>
        </p:nvSpPr>
        <p:spPr>
          <a:xfrm>
            <a:off x="1219200" y="3257550"/>
            <a:ext cx="6705600" cy="30861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105" name="Shape 105"/>
          <p:cNvSpPr txBox="1"/>
          <p:nvPr>
            <p:ph idx="12" type="sldNum"/>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2857500" y="514350"/>
            <a:ext cx="3429000" cy="25716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1219200" y="3257550"/>
            <a:ext cx="6705600" cy="30861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t/>
            </a:r>
            <a:endParaRPr/>
          </a:p>
        </p:txBody>
      </p:sp>
      <p:sp>
        <p:nvSpPr>
          <p:cNvPr id="114" name="Shape 114"/>
          <p:cNvSpPr txBox="1"/>
          <p:nvPr>
            <p:ph idx="12" type="sldNum"/>
          </p:nvPr>
        </p:nvSpPr>
        <p:spPr>
          <a:xfrm>
            <a:off x="5181600" y="6515100"/>
            <a:ext cx="3962400" cy="342900"/>
          </a:xfrm>
          <a:prstGeom prst="rect">
            <a:avLst/>
          </a:prstGeom>
        </p:spPr>
        <p:txBody>
          <a:bodyPr anchorCtr="0" anchor="b" bIns="45700" lIns="91425" spcFirstLastPara="1" rIns="91425" wrap="square" tIns="45700">
            <a:noAutofit/>
          </a:bodyPr>
          <a:lstStyle/>
          <a:p>
            <a:pPr indent="0" lvl="0" marL="0">
              <a:spcBef>
                <a:spcPts val="0"/>
              </a:spcBef>
              <a:spcAft>
                <a:spcPts val="0"/>
              </a:spcAft>
              <a:buClr>
                <a:schemeClr val="dk1"/>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2857500" y="514350"/>
            <a:ext cx="3429000" cy="25716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1219200" y="3257550"/>
            <a:ext cx="6705600" cy="30861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rPr lang="en-US"/>
              <a:t>3 minute long video</a:t>
            </a:r>
            <a:endParaRPr/>
          </a:p>
          <a:p>
            <a:pPr indent="0" lvl="0" marL="0">
              <a:spcBef>
                <a:spcPts val="360"/>
              </a:spcBef>
              <a:spcAft>
                <a:spcPts val="0"/>
              </a:spcAft>
              <a:buNone/>
            </a:pPr>
            <a:r>
              <a:rPr lang="en-US"/>
              <a:t>Have a discussion about the ethics and professionalism characteristics that were violated in this video.</a:t>
            </a:r>
            <a:endParaRPr/>
          </a:p>
          <a:p>
            <a:pPr indent="0" lvl="0" marL="0">
              <a:spcBef>
                <a:spcPts val="360"/>
              </a:spcBef>
              <a:spcAft>
                <a:spcPts val="0"/>
              </a:spcAft>
              <a:buNone/>
            </a:pPr>
            <a:r>
              <a:rPr lang="en-US"/>
              <a:t>Lying to boss</a:t>
            </a:r>
            <a:endParaRPr/>
          </a:p>
          <a:p>
            <a:pPr indent="0" lvl="0" marL="0">
              <a:spcBef>
                <a:spcPts val="360"/>
              </a:spcBef>
              <a:spcAft>
                <a:spcPts val="0"/>
              </a:spcAft>
              <a:buNone/>
            </a:pPr>
            <a:r>
              <a:rPr lang="en-US"/>
              <a:t>Ignoring student’s input</a:t>
            </a:r>
            <a:endParaRPr/>
          </a:p>
          <a:p>
            <a:pPr indent="0" lvl="0" marL="0">
              <a:spcBef>
                <a:spcPts val="360"/>
              </a:spcBef>
              <a:spcAft>
                <a:spcPts val="0"/>
              </a:spcAft>
              <a:buNone/>
            </a:pPr>
            <a:r>
              <a:rPr lang="en-US"/>
              <a:t>Knowingly sending something off that is wrong</a:t>
            </a:r>
            <a:endParaRPr/>
          </a:p>
          <a:p>
            <a:pPr indent="0" lvl="0" marL="0">
              <a:spcBef>
                <a:spcPts val="360"/>
              </a:spcBef>
              <a:spcAft>
                <a:spcPts val="0"/>
              </a:spcAft>
              <a:buNone/>
            </a:pPr>
            <a:r>
              <a:rPr lang="en-US"/>
              <a:t>Assuming others will fix or catch your errors later</a:t>
            </a:r>
            <a:endParaRPr/>
          </a:p>
          <a:p>
            <a:pPr indent="0" lvl="0" marL="0">
              <a:spcBef>
                <a:spcPts val="360"/>
              </a:spcBef>
              <a:spcAft>
                <a:spcPts val="0"/>
              </a:spcAft>
              <a:buNone/>
            </a:pPr>
            <a:r>
              <a:t/>
            </a:r>
            <a:endParaRPr/>
          </a:p>
        </p:txBody>
      </p:sp>
      <p:sp>
        <p:nvSpPr>
          <p:cNvPr id="122" name="Shape 122"/>
          <p:cNvSpPr txBox="1"/>
          <p:nvPr>
            <p:ph idx="12" type="sldNum"/>
          </p:nvPr>
        </p:nvSpPr>
        <p:spPr>
          <a:xfrm>
            <a:off x="5181600" y="6515100"/>
            <a:ext cx="3962400" cy="342900"/>
          </a:xfrm>
          <a:prstGeom prst="rect">
            <a:avLst/>
          </a:prstGeom>
        </p:spPr>
        <p:txBody>
          <a:bodyPr anchorCtr="0" anchor="b" bIns="45700" lIns="91425" spcFirstLastPara="1" rIns="91425" wrap="square" tIns="45700">
            <a:noAutofit/>
          </a:bodyPr>
          <a:lstStyle/>
          <a:p>
            <a:pPr indent="0" lvl="0" marL="0">
              <a:spcBef>
                <a:spcPts val="0"/>
              </a:spcBef>
              <a:spcAft>
                <a:spcPts val="0"/>
              </a:spcAft>
              <a:buClr>
                <a:schemeClr val="dk1"/>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2857500" y="514350"/>
            <a:ext cx="3429000" cy="25716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29" name="Shape 129"/>
          <p:cNvSpPr txBox="1"/>
          <p:nvPr>
            <p:ph idx="1" type="body"/>
          </p:nvPr>
        </p:nvSpPr>
        <p:spPr>
          <a:xfrm>
            <a:off x="1219200" y="3257550"/>
            <a:ext cx="6705600" cy="30861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lang="en-US"/>
              <a:t>Here is another example. Read what is on the slide aloud to the class. </a:t>
            </a:r>
            <a:endParaRPr/>
          </a:p>
          <a:p>
            <a:pPr indent="0" lvl="0" marL="0" marR="0" rtl="0" algn="l">
              <a:spcBef>
                <a:spcPts val="0"/>
              </a:spcBef>
              <a:spcAft>
                <a:spcPts val="0"/>
              </a:spcAft>
              <a:buClr>
                <a:schemeClr val="dk1"/>
              </a:buClr>
              <a:buFont typeface="Arial"/>
              <a:buNone/>
            </a:pPr>
            <a:r>
              <a:t/>
            </a:r>
            <a:endParaRPr/>
          </a:p>
          <a:p>
            <a:pPr indent="0" lvl="0" marL="0" marR="0" rtl="0" algn="l">
              <a:spcBef>
                <a:spcPts val="0"/>
              </a:spcBef>
              <a:spcAft>
                <a:spcPts val="0"/>
              </a:spcAft>
              <a:buClr>
                <a:schemeClr val="dk1"/>
              </a:buClr>
              <a:buFont typeface="Arial"/>
              <a:buNone/>
            </a:pPr>
            <a:r>
              <a:rPr lang="en-US"/>
              <a:t>Click on the next slide to show the steps for ethical decision makings and w</a:t>
            </a:r>
            <a:r>
              <a:rPr b="0" i="0" lang="en-US" sz="1200" u="none" cap="none" strike="noStrike">
                <a:solidFill>
                  <a:schemeClr val="dk1"/>
                </a:solidFill>
                <a:latin typeface="Arial"/>
                <a:ea typeface="Arial"/>
                <a:cs typeface="Arial"/>
                <a:sym typeface="Arial"/>
              </a:rPr>
              <a:t>ork this example as a class, going through and answering all the questions for ethical decision making.  (Tea</a:t>
            </a:r>
            <a:r>
              <a:rPr lang="en-US"/>
              <a:t>cher notes on </a:t>
            </a:r>
            <a:r>
              <a:rPr b="0" i="0" lang="en-US" sz="1200" u="none" cap="none" strike="noStrike">
                <a:solidFill>
                  <a:schemeClr val="dk1"/>
                </a:solidFill>
                <a:latin typeface="Arial"/>
                <a:ea typeface="Arial"/>
                <a:cs typeface="Arial"/>
                <a:sym typeface="Arial"/>
              </a:rPr>
              <a:t>PDF in folder)</a:t>
            </a:r>
            <a:endParaRPr/>
          </a:p>
          <a:p>
            <a:pPr indent="0" lvl="0" marL="0" marR="0" rtl="0" algn="l">
              <a:spcBef>
                <a:spcPts val="0"/>
              </a:spcBef>
              <a:spcAft>
                <a:spcPts val="0"/>
              </a:spcAft>
              <a:buClr>
                <a:srgbClr val="000000"/>
              </a:buClr>
              <a:buFont typeface="Arial"/>
              <a:buNone/>
            </a:pPr>
            <a:r>
              <a:rPr b="0" i="0" lang="en-US" sz="1200" u="none" cap="none" strike="noStrike">
                <a:solidFill>
                  <a:schemeClr val="dk1"/>
                </a:solidFill>
                <a:latin typeface="Arial"/>
                <a:ea typeface="Arial"/>
                <a:cs typeface="Arial"/>
                <a:sym typeface="Arial"/>
              </a:rPr>
              <a:t>Go through each step.  Follow the PDF paper. You can put the answers on the board o</a:t>
            </a:r>
            <a:r>
              <a:rPr lang="en-US"/>
              <a:t>r have the students write post it’s and place it under each category.  Lots of options but keep the students engaged and actively involved in the discussion.  </a:t>
            </a:r>
            <a:endParaRPr/>
          </a:p>
        </p:txBody>
      </p:sp>
      <p:sp>
        <p:nvSpPr>
          <p:cNvPr id="130" name="Shape 130"/>
          <p:cNvSpPr txBox="1"/>
          <p:nvPr>
            <p:ph idx="12" type="sldNum"/>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Shape 14"/>
          <p:cNvSpPr txBox="1"/>
          <p:nvPr>
            <p:ph type="ctrTitle"/>
          </p:nvPr>
        </p:nvSpPr>
        <p:spPr>
          <a:xfrm>
            <a:off x="311708" y="992767"/>
            <a:ext cx="8520600" cy="27369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Shape 15"/>
          <p:cNvSpPr txBox="1"/>
          <p:nvPr>
            <p:ph idx="1" type="subTitle"/>
          </p:nvPr>
        </p:nvSpPr>
        <p:spPr>
          <a:xfrm>
            <a:off x="311700" y="3778833"/>
            <a:ext cx="8520600" cy="10569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Shape 1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Shape 49"/>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Shape 50"/>
          <p:cNvSpPr txBox="1"/>
          <p:nvPr>
            <p:ph idx="1" type="body"/>
          </p:nvPr>
        </p:nvSpPr>
        <p:spPr>
          <a:xfrm>
            <a:off x="311700" y="4202967"/>
            <a:ext cx="8520600" cy="17343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1" name="Shape 5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4" name="Shape 54"/>
        <p:cNvGrpSpPr/>
        <p:nvPr/>
      </p:nvGrpSpPr>
      <p:grpSpPr>
        <a:xfrm>
          <a:off x="0" y="0"/>
          <a:ext cx="0" cy="0"/>
          <a:chOff x="0" y="0"/>
          <a:chExt cx="0" cy="0"/>
        </a:xfrm>
      </p:grpSpPr>
      <p:sp>
        <p:nvSpPr>
          <p:cNvPr id="55" name="Shape 55"/>
          <p:cNvSpPr txBox="1"/>
          <p:nvPr>
            <p:ph type="title"/>
          </p:nvPr>
        </p:nvSpPr>
        <p:spPr>
          <a:xfrm>
            <a:off x="685800" y="304800"/>
            <a:ext cx="7772400" cy="11430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dk2"/>
              </a:buClr>
              <a:buSzPts val="2800"/>
              <a:buFont typeface="Arial"/>
              <a:buNone/>
              <a:defRPr b="0" i="0" sz="4400" u="none" cap="none" strike="noStrike">
                <a:solidFill>
                  <a:schemeClr val="dk2"/>
                </a:solidFill>
                <a:latin typeface="Arial"/>
                <a:ea typeface="Arial"/>
                <a:cs typeface="Arial"/>
                <a:sym typeface="Arial"/>
              </a:defRPr>
            </a:lvl1pPr>
            <a:lvl2pPr indent="0" lvl="1" marL="0" marR="0" rtl="0" algn="l">
              <a:spcBef>
                <a:spcPts val="0"/>
              </a:spcBef>
              <a:spcAft>
                <a:spcPts val="0"/>
              </a:spcAft>
              <a:buClr>
                <a:schemeClr val="dk2"/>
              </a:buClr>
              <a:buSzPts val="2800"/>
              <a:buFont typeface="Arial"/>
              <a:buNone/>
              <a:defRPr b="0" i="0" sz="4400" u="none" cap="none" strike="noStrike">
                <a:solidFill>
                  <a:schemeClr val="dk2"/>
                </a:solidFill>
                <a:latin typeface="Arial"/>
                <a:ea typeface="Arial"/>
                <a:cs typeface="Arial"/>
                <a:sym typeface="Arial"/>
              </a:defRPr>
            </a:lvl2pPr>
            <a:lvl3pPr indent="0" lvl="2" marL="0" marR="0" rtl="0" algn="l">
              <a:spcBef>
                <a:spcPts val="0"/>
              </a:spcBef>
              <a:spcAft>
                <a:spcPts val="0"/>
              </a:spcAft>
              <a:buClr>
                <a:schemeClr val="dk2"/>
              </a:buClr>
              <a:buSzPts val="2800"/>
              <a:buFont typeface="Arial"/>
              <a:buNone/>
              <a:defRPr b="0" i="0" sz="4400" u="none" cap="none" strike="noStrike">
                <a:solidFill>
                  <a:schemeClr val="dk2"/>
                </a:solidFill>
                <a:latin typeface="Arial"/>
                <a:ea typeface="Arial"/>
                <a:cs typeface="Arial"/>
                <a:sym typeface="Arial"/>
              </a:defRPr>
            </a:lvl3pPr>
            <a:lvl4pPr indent="0" lvl="3" marL="0" marR="0" rtl="0" algn="l">
              <a:spcBef>
                <a:spcPts val="0"/>
              </a:spcBef>
              <a:spcAft>
                <a:spcPts val="0"/>
              </a:spcAft>
              <a:buClr>
                <a:schemeClr val="dk2"/>
              </a:buClr>
              <a:buSzPts val="2800"/>
              <a:buFont typeface="Arial"/>
              <a:buNone/>
              <a:defRPr b="0" i="0" sz="4400" u="none" cap="none" strike="noStrike">
                <a:solidFill>
                  <a:schemeClr val="dk2"/>
                </a:solidFill>
                <a:latin typeface="Arial"/>
                <a:ea typeface="Arial"/>
                <a:cs typeface="Arial"/>
                <a:sym typeface="Arial"/>
              </a:defRPr>
            </a:lvl4pPr>
            <a:lvl5pPr indent="0" lvl="4" marL="0" marR="0" rtl="0" algn="l">
              <a:spcBef>
                <a:spcPts val="0"/>
              </a:spcBef>
              <a:spcAft>
                <a:spcPts val="0"/>
              </a:spcAft>
              <a:buClr>
                <a:schemeClr val="dk2"/>
              </a:buClr>
              <a:buSzPts val="2800"/>
              <a:buFont typeface="Arial"/>
              <a:buNone/>
              <a:defRPr b="0" i="0" sz="4400" u="none" cap="none" strike="noStrike">
                <a:solidFill>
                  <a:schemeClr val="dk2"/>
                </a:solidFill>
                <a:latin typeface="Arial"/>
                <a:ea typeface="Arial"/>
                <a:cs typeface="Arial"/>
                <a:sym typeface="Arial"/>
              </a:defRPr>
            </a:lvl5pPr>
            <a:lvl6pPr indent="0" lvl="5" marL="457200" marR="0" rtl="0" algn="l">
              <a:spcBef>
                <a:spcPts val="0"/>
              </a:spcBef>
              <a:spcAft>
                <a:spcPts val="0"/>
              </a:spcAft>
              <a:buClr>
                <a:schemeClr val="dk2"/>
              </a:buClr>
              <a:buSzPts val="2800"/>
              <a:buFont typeface="Arial"/>
              <a:buNone/>
              <a:defRPr b="0" i="0" sz="4400" u="none" cap="none" strike="noStrike">
                <a:solidFill>
                  <a:schemeClr val="dk2"/>
                </a:solidFill>
                <a:latin typeface="Arial"/>
                <a:ea typeface="Arial"/>
                <a:cs typeface="Arial"/>
                <a:sym typeface="Arial"/>
              </a:defRPr>
            </a:lvl6pPr>
            <a:lvl7pPr indent="0" lvl="6" marL="914400" marR="0" rtl="0" algn="l">
              <a:spcBef>
                <a:spcPts val="0"/>
              </a:spcBef>
              <a:spcAft>
                <a:spcPts val="0"/>
              </a:spcAft>
              <a:buClr>
                <a:schemeClr val="dk2"/>
              </a:buClr>
              <a:buSzPts val="2800"/>
              <a:buFont typeface="Arial"/>
              <a:buNone/>
              <a:defRPr b="0" i="0" sz="4400" u="none" cap="none" strike="noStrike">
                <a:solidFill>
                  <a:schemeClr val="dk2"/>
                </a:solidFill>
                <a:latin typeface="Arial"/>
                <a:ea typeface="Arial"/>
                <a:cs typeface="Arial"/>
                <a:sym typeface="Arial"/>
              </a:defRPr>
            </a:lvl7pPr>
            <a:lvl8pPr indent="0" lvl="7" marL="1371600" marR="0" rtl="0" algn="l">
              <a:spcBef>
                <a:spcPts val="0"/>
              </a:spcBef>
              <a:spcAft>
                <a:spcPts val="0"/>
              </a:spcAft>
              <a:buClr>
                <a:schemeClr val="dk2"/>
              </a:buClr>
              <a:buSzPts val="2800"/>
              <a:buFont typeface="Arial"/>
              <a:buNone/>
              <a:defRPr b="0" i="0" sz="4400" u="none" cap="none" strike="noStrike">
                <a:solidFill>
                  <a:schemeClr val="dk2"/>
                </a:solidFill>
                <a:latin typeface="Arial"/>
                <a:ea typeface="Arial"/>
                <a:cs typeface="Arial"/>
                <a:sym typeface="Arial"/>
              </a:defRPr>
            </a:lvl8pPr>
            <a:lvl9pPr indent="0" lvl="8" marL="1828800" marR="0" rtl="0" algn="l">
              <a:spcBef>
                <a:spcPts val="0"/>
              </a:spcBef>
              <a:spcAft>
                <a:spcPts val="0"/>
              </a:spcAft>
              <a:buClr>
                <a:schemeClr val="dk2"/>
              </a:buClr>
              <a:buSzPts val="2800"/>
              <a:buFont typeface="Arial"/>
              <a:buNone/>
              <a:defRPr b="0" i="0" sz="4400" u="none" cap="none" strike="noStrike">
                <a:solidFill>
                  <a:schemeClr val="dk2"/>
                </a:solidFill>
                <a:latin typeface="Arial"/>
                <a:ea typeface="Arial"/>
                <a:cs typeface="Arial"/>
                <a:sym typeface="Arial"/>
              </a:defRPr>
            </a:lvl9pPr>
          </a:lstStyle>
          <a:p/>
        </p:txBody>
      </p:sp>
      <p:sp>
        <p:nvSpPr>
          <p:cNvPr id="56" name="Shape 56"/>
          <p:cNvSpPr txBox="1"/>
          <p:nvPr>
            <p:ph idx="1" type="body"/>
          </p:nvPr>
        </p:nvSpPr>
        <p:spPr>
          <a:xfrm>
            <a:off x="685800" y="1676400"/>
            <a:ext cx="7772400" cy="41148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7" name="Shape 57"/>
          <p:cNvSpPr txBox="1"/>
          <p:nvPr>
            <p:ph idx="10" type="dt"/>
          </p:nvPr>
        </p:nvSpPr>
        <p:spPr>
          <a:xfrm>
            <a:off x="2286000" y="6324600"/>
            <a:ext cx="19050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lt2"/>
              </a:buClr>
              <a:buSzPts val="1400"/>
              <a:buFont typeface="Arial"/>
              <a:buNone/>
              <a:defRPr b="0" i="0" sz="1200" u="none" cap="none" strike="noStrike">
                <a:solidFill>
                  <a:schemeClr val="lt2"/>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58" name="Shape 58"/>
          <p:cNvSpPr txBox="1"/>
          <p:nvPr>
            <p:ph idx="11" type="ftr"/>
          </p:nvPr>
        </p:nvSpPr>
        <p:spPr>
          <a:xfrm>
            <a:off x="4419600" y="6324600"/>
            <a:ext cx="2895600" cy="457200"/>
          </a:xfrm>
          <a:prstGeom prst="rect">
            <a:avLst/>
          </a:prstGeom>
          <a:noFill/>
          <a:ln>
            <a:noFill/>
          </a:ln>
        </p:spPr>
        <p:txBody>
          <a:bodyPr anchorCtr="0" anchor="b" bIns="91425" lIns="91425" spcFirstLastPara="1" rIns="91425" wrap="square" tIns="91425"/>
          <a:lstStyle>
            <a:lvl1pPr indent="0" lvl="0" marL="0" marR="0" rtl="0" algn="ctr">
              <a:lnSpc>
                <a:spcPct val="100000"/>
              </a:lnSpc>
              <a:spcBef>
                <a:spcPts val="0"/>
              </a:spcBef>
              <a:spcAft>
                <a:spcPts val="0"/>
              </a:spcAft>
              <a:buClr>
                <a:schemeClr val="lt2"/>
              </a:buClr>
              <a:buSzPts val="1400"/>
              <a:buFont typeface="Arial"/>
              <a:buNone/>
              <a:defRPr b="0" i="0" sz="1200" u="none" cap="none" strike="noStrike">
                <a:solidFill>
                  <a:schemeClr val="lt2"/>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59" name="Shape 59"/>
          <p:cNvSpPr txBox="1"/>
          <p:nvPr>
            <p:ph idx="12" type="sldNum"/>
          </p:nvPr>
        </p:nvSpPr>
        <p:spPr>
          <a:xfrm>
            <a:off x="7467600" y="6324600"/>
            <a:ext cx="990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Shape 18"/>
          <p:cNvSpPr txBox="1"/>
          <p:nvPr>
            <p:ph type="title"/>
          </p:nvPr>
        </p:nvSpPr>
        <p:spPr>
          <a:xfrm>
            <a:off x="311700" y="2867800"/>
            <a:ext cx="8520600" cy="11223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Shape 1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536633"/>
            <a:ext cx="8520600" cy="4555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Shape 26"/>
          <p:cNvSpPr txBox="1"/>
          <p:nvPr>
            <p:ph idx="1" type="body"/>
          </p:nvPr>
        </p:nvSpPr>
        <p:spPr>
          <a:xfrm>
            <a:off x="3117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2" type="body"/>
          </p:nvPr>
        </p:nvSpPr>
        <p:spPr>
          <a:xfrm>
            <a:off x="48324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Shape 30"/>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Shape 3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Shape 33"/>
          <p:cNvSpPr txBox="1"/>
          <p:nvPr>
            <p:ph type="title"/>
          </p:nvPr>
        </p:nvSpPr>
        <p:spPr>
          <a:xfrm>
            <a:off x="311700" y="740800"/>
            <a:ext cx="2808000" cy="1007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Shape 34"/>
          <p:cNvSpPr txBox="1"/>
          <p:nvPr>
            <p:ph idx="1" type="body"/>
          </p:nvPr>
        </p:nvSpPr>
        <p:spPr>
          <a:xfrm>
            <a:off x="311700" y="1852800"/>
            <a:ext cx="2808000" cy="42393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6" name="Shape 36"/>
        <p:cNvGrpSpPr/>
        <p:nvPr/>
      </p:nvGrpSpPr>
      <p:grpSpPr>
        <a:xfrm>
          <a:off x="0" y="0"/>
          <a:ext cx="0" cy="0"/>
          <a:chOff x="0" y="0"/>
          <a:chExt cx="0" cy="0"/>
        </a:xfrm>
      </p:grpSpPr>
      <p:sp>
        <p:nvSpPr>
          <p:cNvPr id="37" name="Shape 37"/>
          <p:cNvSpPr txBox="1"/>
          <p:nvPr>
            <p:ph type="title"/>
          </p:nvPr>
        </p:nvSpPr>
        <p:spPr>
          <a:xfrm>
            <a:off x="490250" y="600200"/>
            <a:ext cx="6367800" cy="54543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Shape 3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Shape 40"/>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txBox="1"/>
          <p:nvPr>
            <p:ph type="title"/>
          </p:nvPr>
        </p:nvSpPr>
        <p:spPr>
          <a:xfrm>
            <a:off x="265500" y="1644233"/>
            <a:ext cx="4045200" cy="19764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Shape 42"/>
          <p:cNvSpPr txBox="1"/>
          <p:nvPr>
            <p:ph idx="1" type="subTitle"/>
          </p:nvPr>
        </p:nvSpPr>
        <p:spPr>
          <a:xfrm>
            <a:off x="265500" y="3737433"/>
            <a:ext cx="4045200" cy="16467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Shape 43"/>
          <p:cNvSpPr txBox="1"/>
          <p:nvPr>
            <p:ph idx="2" type="body"/>
          </p:nvPr>
        </p:nvSpPr>
        <p:spPr>
          <a:xfrm>
            <a:off x="4939500" y="965433"/>
            <a:ext cx="3837000" cy="49269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4" name="Shape 4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Shape 46"/>
          <p:cNvSpPr txBox="1"/>
          <p:nvPr>
            <p:ph idx="1" type="body"/>
          </p:nvPr>
        </p:nvSpPr>
        <p:spPr>
          <a:xfrm>
            <a:off x="311700" y="5640767"/>
            <a:ext cx="5998800" cy="80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7" name="Shape 4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Shape 1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12" name="Shape 1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www.youtube.com/watch?v=l_OW3Xmd2zI" TargetMode="Externa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685800" y="304800"/>
            <a:ext cx="7772400" cy="3740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0"/>
              </a:spcBef>
              <a:spcAft>
                <a:spcPts val="0"/>
              </a:spcAft>
              <a:buNone/>
            </a:pPr>
            <a:r>
              <a:rPr lang="en-US" sz="6000"/>
              <a:t>Bell Ringer</a:t>
            </a:r>
            <a:endParaRPr sz="6000"/>
          </a:p>
          <a:p>
            <a:pPr indent="0" lvl="0" marL="0">
              <a:spcBef>
                <a:spcPts val="0"/>
              </a:spcBef>
              <a:spcAft>
                <a:spcPts val="0"/>
              </a:spcAft>
              <a:buNone/>
            </a:pPr>
            <a:r>
              <a:t/>
            </a:r>
            <a:endParaRPr sz="1800"/>
          </a:p>
          <a:p>
            <a:pPr indent="0" lvl="0" marL="0">
              <a:spcBef>
                <a:spcPts val="0"/>
              </a:spcBef>
              <a:spcAft>
                <a:spcPts val="0"/>
              </a:spcAft>
              <a:buNone/>
            </a:pPr>
            <a:r>
              <a:rPr lang="en-US" sz="3000"/>
              <a:t>What is Ethics?</a:t>
            </a:r>
            <a:endParaRPr sz="3000"/>
          </a:p>
          <a:p>
            <a:pPr indent="0" lvl="0" marL="0">
              <a:spcBef>
                <a:spcPts val="0"/>
              </a:spcBef>
              <a:spcAft>
                <a:spcPts val="0"/>
              </a:spcAft>
              <a:buNone/>
            </a:pPr>
            <a:r>
              <a:t/>
            </a:r>
            <a:endParaRPr sz="3000"/>
          </a:p>
          <a:p>
            <a:pPr indent="0" lvl="0" marL="0">
              <a:spcBef>
                <a:spcPts val="0"/>
              </a:spcBef>
              <a:spcAft>
                <a:spcPts val="0"/>
              </a:spcAft>
              <a:buNone/>
            </a:pPr>
            <a:r>
              <a:rPr lang="en-US" sz="3000"/>
              <a:t>How do you know if your decision is ethical?</a:t>
            </a:r>
            <a:endParaRPr sz="3000"/>
          </a:p>
        </p:txBody>
      </p:sp>
      <p:sp>
        <p:nvSpPr>
          <p:cNvPr id="66" name="Shape 6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457200" y="320039"/>
            <a:ext cx="72390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Arial"/>
              <a:buNone/>
            </a:pPr>
            <a:r>
              <a:rPr lang="en-US"/>
              <a:t>Steps for </a:t>
            </a:r>
            <a:r>
              <a:rPr b="0" i="0" lang="en-US" sz="4400" u="none" cap="none" strike="noStrike">
                <a:solidFill>
                  <a:schemeClr val="dk2"/>
                </a:solidFill>
                <a:latin typeface="Arial"/>
                <a:ea typeface="Arial"/>
                <a:cs typeface="Arial"/>
                <a:sym typeface="Arial"/>
              </a:rPr>
              <a:t>Ethical </a:t>
            </a:r>
            <a:r>
              <a:rPr lang="en-US"/>
              <a:t>D</a:t>
            </a:r>
            <a:r>
              <a:rPr b="0" i="0" lang="en-US" sz="4400" u="none" cap="none" strike="noStrike">
                <a:solidFill>
                  <a:schemeClr val="dk2"/>
                </a:solidFill>
                <a:latin typeface="Arial"/>
                <a:ea typeface="Arial"/>
                <a:cs typeface="Arial"/>
                <a:sym typeface="Arial"/>
              </a:rPr>
              <a:t>ecision </a:t>
            </a:r>
            <a:r>
              <a:rPr lang="en-US"/>
              <a:t>M</a:t>
            </a:r>
            <a:r>
              <a:rPr b="0" i="0" lang="en-US" sz="4400" u="none" cap="none" strike="noStrike">
                <a:solidFill>
                  <a:schemeClr val="dk2"/>
                </a:solidFill>
                <a:latin typeface="Arial"/>
                <a:ea typeface="Arial"/>
                <a:cs typeface="Arial"/>
                <a:sym typeface="Arial"/>
              </a:rPr>
              <a:t>aking</a:t>
            </a:r>
            <a:endParaRPr/>
          </a:p>
        </p:txBody>
      </p:sp>
      <p:sp>
        <p:nvSpPr>
          <p:cNvPr id="141" name="Shape 141"/>
          <p:cNvSpPr txBox="1"/>
          <p:nvPr>
            <p:ph idx="1" type="body"/>
          </p:nvPr>
        </p:nvSpPr>
        <p:spPr>
          <a:xfrm>
            <a:off x="457200" y="1719261"/>
            <a:ext cx="4724400" cy="4605337"/>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chemeClr val="dk1"/>
              </a:buClr>
              <a:buSzPts val="2100"/>
              <a:buFont typeface="Arial"/>
              <a:buAutoNum type="arabicPeriod"/>
            </a:pPr>
            <a:r>
              <a:rPr lang="en-US" sz="2100"/>
              <a:t>Identify the</a:t>
            </a:r>
            <a:r>
              <a:rPr b="0" i="0" lang="en-US" sz="2100" u="none" cap="none" strike="noStrike">
                <a:solidFill>
                  <a:schemeClr val="dk1"/>
                </a:solidFill>
                <a:latin typeface="Arial"/>
                <a:ea typeface="Arial"/>
                <a:cs typeface="Arial"/>
                <a:sym typeface="Arial"/>
              </a:rPr>
              <a:t> issue and the stakeholder</a:t>
            </a:r>
            <a:endParaRPr/>
          </a:p>
          <a:p>
            <a:pPr indent="-457200" lvl="0" marL="457200" marR="0" rtl="0" algn="l">
              <a:lnSpc>
                <a:spcPct val="100000"/>
              </a:lnSpc>
              <a:spcBef>
                <a:spcPts val="1020"/>
              </a:spcBef>
              <a:spcAft>
                <a:spcPts val="0"/>
              </a:spcAft>
              <a:buClr>
                <a:schemeClr val="dk1"/>
              </a:buClr>
              <a:buSzPts val="2100"/>
              <a:buFont typeface="Arial"/>
              <a:buAutoNum type="arabicPeriod"/>
            </a:pPr>
            <a:r>
              <a:rPr lang="en-US" sz="2100"/>
              <a:t>Analyze</a:t>
            </a:r>
            <a:r>
              <a:rPr b="0" i="0" lang="en-US" sz="2100" u="none" cap="none" strike="noStrike">
                <a:solidFill>
                  <a:schemeClr val="dk1"/>
                </a:solidFill>
                <a:latin typeface="Arial"/>
                <a:ea typeface="Arial"/>
                <a:cs typeface="Arial"/>
                <a:sym typeface="Arial"/>
              </a:rPr>
              <a:t> alternative courses of action from different perspectives:</a:t>
            </a:r>
            <a:endParaRPr/>
          </a:p>
          <a:p>
            <a:pPr indent="-460375" lvl="2" marL="942975" marR="0" rtl="0" algn="l">
              <a:lnSpc>
                <a:spcPct val="100000"/>
              </a:lnSpc>
              <a:spcBef>
                <a:spcPts val="1200"/>
              </a:spcBef>
              <a:spcAft>
                <a:spcPts val="0"/>
              </a:spcAft>
              <a:buClr>
                <a:schemeClr val="dk1"/>
              </a:buClr>
              <a:buSzPts val="1500"/>
              <a:buFont typeface="Arial"/>
              <a:buChar char="•"/>
            </a:pPr>
            <a:r>
              <a:rPr b="0" i="0" lang="en-US" sz="1500" u="none" cap="none" strike="noStrike">
                <a:solidFill>
                  <a:schemeClr val="dk1"/>
                </a:solidFill>
                <a:latin typeface="Arial"/>
                <a:ea typeface="Arial"/>
                <a:cs typeface="Arial"/>
                <a:sym typeface="Arial"/>
              </a:rPr>
              <a:t>Consequences</a:t>
            </a:r>
            <a:endParaRPr/>
          </a:p>
          <a:p>
            <a:pPr indent="-460375" lvl="2" marL="942975" marR="0" rtl="0" algn="l">
              <a:lnSpc>
                <a:spcPct val="100000"/>
              </a:lnSpc>
              <a:spcBef>
                <a:spcPts val="1200"/>
              </a:spcBef>
              <a:spcAft>
                <a:spcPts val="0"/>
              </a:spcAft>
              <a:buClr>
                <a:schemeClr val="dk1"/>
              </a:buClr>
              <a:buSzPts val="1500"/>
              <a:buFont typeface="Arial"/>
              <a:buChar char="•"/>
            </a:pPr>
            <a:r>
              <a:rPr b="0" i="0" lang="en-US" sz="1500" u="none" cap="none" strike="noStrike">
                <a:solidFill>
                  <a:schemeClr val="dk1"/>
                </a:solidFill>
                <a:latin typeface="Arial"/>
                <a:ea typeface="Arial"/>
                <a:cs typeface="Arial"/>
                <a:sym typeface="Arial"/>
              </a:rPr>
              <a:t>Intent</a:t>
            </a:r>
            <a:endParaRPr/>
          </a:p>
          <a:p>
            <a:pPr indent="-460375" lvl="2" marL="942975" marR="0" rtl="0" algn="l">
              <a:lnSpc>
                <a:spcPct val="100000"/>
              </a:lnSpc>
              <a:spcBef>
                <a:spcPts val="1200"/>
              </a:spcBef>
              <a:spcAft>
                <a:spcPts val="0"/>
              </a:spcAft>
              <a:buClr>
                <a:schemeClr val="dk1"/>
              </a:buClr>
              <a:buSzPts val="1500"/>
              <a:buFont typeface="Arial"/>
              <a:buChar char="•"/>
            </a:pPr>
            <a:r>
              <a:rPr b="0" i="0" lang="en-US" sz="1500" u="none" cap="none" strike="noStrike">
                <a:solidFill>
                  <a:schemeClr val="dk1"/>
                </a:solidFill>
                <a:latin typeface="Arial"/>
                <a:ea typeface="Arial"/>
                <a:cs typeface="Arial"/>
                <a:sym typeface="Arial"/>
              </a:rPr>
              <a:t>Character</a:t>
            </a:r>
            <a:endParaRPr/>
          </a:p>
          <a:p>
            <a:pPr indent="-457200" lvl="0" marL="457200" marR="0" rtl="0" algn="l">
              <a:lnSpc>
                <a:spcPct val="100000"/>
              </a:lnSpc>
              <a:spcBef>
                <a:spcPts val="1020"/>
              </a:spcBef>
              <a:spcAft>
                <a:spcPts val="0"/>
              </a:spcAft>
              <a:buClr>
                <a:schemeClr val="dk1"/>
              </a:buClr>
              <a:buSzPts val="2100"/>
              <a:buFont typeface="Arial"/>
              <a:buAutoNum type="arabicPeriod"/>
            </a:pPr>
            <a:r>
              <a:rPr b="0" i="0" lang="en-US" sz="2100" u="none" cap="none" strike="noStrike">
                <a:solidFill>
                  <a:schemeClr val="dk1"/>
                </a:solidFill>
                <a:latin typeface="Arial"/>
                <a:ea typeface="Arial"/>
                <a:cs typeface="Arial"/>
                <a:sym typeface="Arial"/>
              </a:rPr>
              <a:t>Correlate perspectives</a:t>
            </a:r>
            <a:endParaRPr/>
          </a:p>
          <a:p>
            <a:pPr indent="-457200" lvl="0" marL="457200" marR="0" rtl="0" algn="l">
              <a:lnSpc>
                <a:spcPct val="100000"/>
              </a:lnSpc>
              <a:spcBef>
                <a:spcPts val="1020"/>
              </a:spcBef>
              <a:spcAft>
                <a:spcPts val="0"/>
              </a:spcAft>
              <a:buClr>
                <a:schemeClr val="dk1"/>
              </a:buClr>
              <a:buSzPts val="2100"/>
              <a:buFont typeface="Arial"/>
              <a:buAutoNum type="arabicPeriod"/>
            </a:pPr>
            <a:r>
              <a:rPr b="0" i="0" lang="en-US" sz="2100" u="none" cap="none" strike="noStrike">
                <a:solidFill>
                  <a:schemeClr val="dk1"/>
                </a:solidFill>
                <a:latin typeface="Arial"/>
                <a:ea typeface="Arial"/>
                <a:cs typeface="Arial"/>
                <a:sym typeface="Arial"/>
              </a:rPr>
              <a:t>Act on your decision– do I have the courage to do what is right?</a:t>
            </a:r>
            <a:endParaRPr/>
          </a:p>
        </p:txBody>
      </p:sp>
      <p:pic>
        <p:nvPicPr>
          <p:cNvPr id="142" name="Shape 142"/>
          <p:cNvPicPr preferRelativeResize="0"/>
          <p:nvPr/>
        </p:nvPicPr>
        <p:blipFill rotWithShape="1">
          <a:blip r:embed="rId3">
            <a:alphaModFix/>
          </a:blip>
          <a:srcRect b="0" l="0" r="0" t="0"/>
          <a:stretch/>
        </p:blipFill>
        <p:spPr>
          <a:xfrm rot="-5400000">
            <a:off x="4772152" y="2413000"/>
            <a:ext cx="3962399" cy="2641600"/>
          </a:xfrm>
          <a:prstGeom prst="rect">
            <a:avLst/>
          </a:prstGeom>
          <a:noFill/>
          <a:ln>
            <a:noFill/>
          </a:ln>
        </p:spPr>
      </p:pic>
      <p:sp>
        <p:nvSpPr>
          <p:cNvPr id="143" name="Shape 143"/>
          <p:cNvSpPr/>
          <p:nvPr/>
        </p:nvSpPr>
        <p:spPr>
          <a:xfrm>
            <a:off x="5444689" y="5751312"/>
            <a:ext cx="2517036" cy="26160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D7D7D"/>
              </a:buClr>
              <a:buFont typeface="Arial"/>
              <a:buNone/>
            </a:pPr>
            <a:r>
              <a:rPr b="0" i="0" lang="en-US" sz="1100" u="none" cap="none" strike="noStrike">
                <a:solidFill>
                  <a:srgbClr val="7D7D7D"/>
                </a:solidFill>
                <a:latin typeface="Arial"/>
                <a:ea typeface="Arial"/>
                <a:cs typeface="Arial"/>
                <a:sym typeface="Arial"/>
              </a:rPr>
              <a:t>Picture from www.huffingtonpost.com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2343375" y="905900"/>
            <a:ext cx="4150200" cy="4221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Arial"/>
              <a:buNone/>
            </a:pPr>
            <a:r>
              <a:rPr b="0" i="0" lang="en-US" sz="4400" u="none" cap="none" strike="noStrike">
                <a:solidFill>
                  <a:schemeClr val="dk2"/>
                </a:solidFill>
                <a:latin typeface="Arial"/>
                <a:ea typeface="Arial"/>
                <a:cs typeface="Arial"/>
                <a:sym typeface="Arial"/>
              </a:rPr>
              <a:t>Project - Ethics Case Study</a:t>
            </a:r>
            <a:endParaRPr/>
          </a:p>
        </p:txBody>
      </p:sp>
      <p:sp>
        <p:nvSpPr>
          <p:cNvPr id="150" name="Shape 150"/>
          <p:cNvSpPr txBox="1"/>
          <p:nvPr>
            <p:ph idx="12" type="sldNum"/>
          </p:nvPr>
        </p:nvSpPr>
        <p:spPr>
          <a:xfrm>
            <a:off x="7467600" y="6324600"/>
            <a:ext cx="990600" cy="457200"/>
          </a:xfrm>
          <a:prstGeom prst="rect">
            <a:avLst/>
          </a:prstGeom>
          <a:noFill/>
          <a:ln>
            <a:noFill/>
          </a:ln>
        </p:spPr>
        <p:txBody>
          <a:bodyPr anchorCtr="0" anchor="b" bIns="45700" lIns="91425" spcFirstLastPara="1" rIns="91425" wrap="square" tIns="45700">
            <a:noAutofit/>
          </a:bodyPr>
          <a:lstStyle/>
          <a:p>
            <a:pPr indent="0" lvl="0" marL="0" rtl="0">
              <a:spcBef>
                <a:spcPts val="0"/>
              </a:spcBef>
              <a:spcAft>
                <a:spcPts val="0"/>
              </a:spcAft>
              <a:buClr>
                <a:schemeClr val="lt2"/>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593367"/>
            <a:ext cx="8520600" cy="763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Font typeface="Arial"/>
              <a:buNone/>
            </a:pPr>
            <a:r>
              <a:rPr b="0" i="0" lang="en-US" sz="4400" u="none" cap="none" strike="noStrike">
                <a:solidFill>
                  <a:schemeClr val="dk2"/>
                </a:solidFill>
                <a:latin typeface="Arial"/>
                <a:ea typeface="Arial"/>
                <a:cs typeface="Arial"/>
                <a:sym typeface="Arial"/>
              </a:rPr>
              <a:t>Ethics</a:t>
            </a:r>
            <a:endParaRPr/>
          </a:p>
        </p:txBody>
      </p:sp>
      <p:sp>
        <p:nvSpPr>
          <p:cNvPr id="73" name="Shape 73"/>
          <p:cNvSpPr txBox="1"/>
          <p:nvPr>
            <p:ph idx="12" type="sldNum"/>
          </p:nvPr>
        </p:nvSpPr>
        <p:spPr>
          <a:xfrm>
            <a:off x="8472458" y="6217622"/>
            <a:ext cx="548700" cy="524700"/>
          </a:xfrm>
          <a:prstGeom prst="rect">
            <a:avLst/>
          </a:prstGeom>
          <a:noFill/>
          <a:ln>
            <a:noFill/>
          </a:ln>
        </p:spPr>
        <p:txBody>
          <a:bodyPr anchorCtr="0" anchor="b"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pic>
        <p:nvPicPr>
          <p:cNvPr id="74" name="Shape 74"/>
          <p:cNvPicPr preferRelativeResize="0"/>
          <p:nvPr/>
        </p:nvPicPr>
        <p:blipFill>
          <a:blip r:embed="rId3">
            <a:alphaModFix/>
          </a:blip>
          <a:stretch>
            <a:fillRect/>
          </a:stretch>
        </p:blipFill>
        <p:spPr>
          <a:xfrm>
            <a:off x="715875" y="1550517"/>
            <a:ext cx="7905750" cy="4000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Learning Objectives</a:t>
            </a:r>
            <a:endParaRPr/>
          </a:p>
        </p:txBody>
      </p:sp>
      <p:sp>
        <p:nvSpPr>
          <p:cNvPr id="81" name="Shape 8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US"/>
              <a:t>‹#›</a:t>
            </a:fld>
            <a:endParaRPr/>
          </a:p>
        </p:txBody>
      </p:sp>
      <p:sp>
        <p:nvSpPr>
          <p:cNvPr id="82" name="Shape 82"/>
          <p:cNvSpPr txBox="1"/>
          <p:nvPr/>
        </p:nvSpPr>
        <p:spPr>
          <a:xfrm>
            <a:off x="466650" y="1806225"/>
            <a:ext cx="8005800" cy="4611000"/>
          </a:xfrm>
          <a:prstGeom prst="rect">
            <a:avLst/>
          </a:prstGeom>
          <a:noFill/>
          <a:ln>
            <a:noFill/>
          </a:ln>
        </p:spPr>
        <p:txBody>
          <a:bodyPr anchorCtr="0" anchor="t" bIns="91425" lIns="91425" spcFirstLastPara="1" rIns="91425" wrap="square" tIns="91425">
            <a:noAutofit/>
          </a:bodyPr>
          <a:lstStyle/>
          <a:p>
            <a:pPr indent="-381000" lvl="0" marL="457200" rtl="0">
              <a:spcBef>
                <a:spcPts val="0"/>
              </a:spcBef>
              <a:spcAft>
                <a:spcPts val="0"/>
              </a:spcAft>
              <a:buClr>
                <a:schemeClr val="dk1"/>
              </a:buClr>
              <a:buSzPts val="2400"/>
              <a:buChar char="●"/>
            </a:pPr>
            <a:r>
              <a:rPr lang="en-US" sz="2400">
                <a:solidFill>
                  <a:schemeClr val="dk1"/>
                </a:solidFill>
              </a:rPr>
              <a:t>Demonstrate an understanding of academic honesty ethics, and ethics pertaining to the profession of engineer.</a:t>
            </a:r>
            <a:endParaRPr sz="2400">
              <a:solidFill>
                <a:schemeClr val="dk1"/>
              </a:solidFill>
            </a:endParaRPr>
          </a:p>
          <a:p>
            <a:pPr indent="-381000" lvl="0" marL="457200" rtl="0">
              <a:spcBef>
                <a:spcPts val="0"/>
              </a:spcBef>
              <a:spcAft>
                <a:spcPts val="0"/>
              </a:spcAft>
              <a:buClr>
                <a:schemeClr val="dk1"/>
              </a:buClr>
              <a:buSzPts val="2400"/>
              <a:buChar char="●"/>
            </a:pPr>
            <a:r>
              <a:rPr lang="en-US" sz="2400">
                <a:solidFill>
                  <a:schemeClr val="dk1"/>
                </a:solidFill>
              </a:rPr>
              <a:t>Students gain a better understanding of the variety of factors that influence and cloud a person's judgement when faced with an ethical dilemma.</a:t>
            </a:r>
            <a:endParaRPr sz="2400">
              <a:solidFill>
                <a:schemeClr val="dk1"/>
              </a:solidFill>
            </a:endParaRPr>
          </a:p>
          <a:p>
            <a:pPr indent="-381000" lvl="0" marL="457200" rtl="0">
              <a:spcBef>
                <a:spcPts val="0"/>
              </a:spcBef>
              <a:spcAft>
                <a:spcPts val="0"/>
              </a:spcAft>
              <a:buClr>
                <a:schemeClr val="dk1"/>
              </a:buClr>
              <a:buSzPts val="2400"/>
              <a:buChar char="●"/>
            </a:pPr>
            <a:r>
              <a:rPr lang="en-US" sz="2400">
                <a:solidFill>
                  <a:schemeClr val="dk1"/>
                </a:solidFill>
              </a:rPr>
              <a:t>Understand the bases for making ethical decisions.</a:t>
            </a:r>
            <a:endParaRPr sz="2400">
              <a:solidFill>
                <a:schemeClr val="dk1"/>
              </a:solidFill>
            </a:endParaRPr>
          </a:p>
          <a:p>
            <a:pPr indent="-381000" lvl="0" marL="457200" rtl="0">
              <a:spcBef>
                <a:spcPts val="0"/>
              </a:spcBef>
              <a:spcAft>
                <a:spcPts val="0"/>
              </a:spcAft>
              <a:buClr>
                <a:schemeClr val="dk1"/>
              </a:buClr>
              <a:buSzPts val="2400"/>
              <a:buChar char="●"/>
            </a:pPr>
            <a:r>
              <a:rPr lang="en-US" sz="2400">
                <a:solidFill>
                  <a:schemeClr val="dk1"/>
                </a:solidFill>
              </a:rPr>
              <a:t>Analyze and debate multiple solutions to an ethical dilemma, determine the best alternative available, and describe how the decision maximizes the benefit and minimizes the risk for everyone involved</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623400" y="546400"/>
            <a:ext cx="6633900" cy="7635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US" sz="4800">
                <a:latin typeface="Oswald"/>
                <a:ea typeface="Oswald"/>
                <a:cs typeface="Oswald"/>
                <a:sym typeface="Oswald"/>
              </a:rPr>
              <a:t>Ethics” is best described as:</a:t>
            </a:r>
            <a:endParaRPr sz="4800"/>
          </a:p>
        </p:txBody>
      </p:sp>
      <p:sp>
        <p:nvSpPr>
          <p:cNvPr id="89" name="Shape 8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US"/>
              <a:t>‹#›</a:t>
            </a:fld>
            <a:endParaRPr/>
          </a:p>
        </p:txBody>
      </p:sp>
      <p:sp>
        <p:nvSpPr>
          <p:cNvPr id="90" name="Shape 90"/>
          <p:cNvSpPr txBox="1"/>
          <p:nvPr/>
        </p:nvSpPr>
        <p:spPr>
          <a:xfrm>
            <a:off x="1389525" y="621250"/>
            <a:ext cx="6270900" cy="3687300"/>
          </a:xfrm>
          <a:prstGeom prst="rect">
            <a:avLst/>
          </a:prstGeom>
          <a:noFill/>
          <a:ln>
            <a:noFill/>
          </a:ln>
        </p:spPr>
        <p:txBody>
          <a:bodyPr anchorCtr="0" anchor="ctr" bIns="91425" lIns="91425" spcFirstLastPara="1" rIns="91425" wrap="square" tIns="91425">
            <a:noAutofit/>
          </a:bodyPr>
          <a:lstStyle/>
          <a:p>
            <a:pPr indent="-381000" lvl="0" marL="457200" rtl="0">
              <a:spcBef>
                <a:spcPts val="0"/>
              </a:spcBef>
              <a:spcAft>
                <a:spcPts val="0"/>
              </a:spcAft>
              <a:buClr>
                <a:schemeClr val="dk1"/>
              </a:buClr>
              <a:buSzPts val="2400"/>
              <a:buFont typeface="Oswald"/>
              <a:buAutoNum type="romanUcPeriod"/>
            </a:pPr>
            <a:r>
              <a:rPr lang="en-US" sz="2400">
                <a:solidFill>
                  <a:schemeClr val="dk1"/>
                </a:solidFill>
                <a:latin typeface="Oswald"/>
                <a:ea typeface="Oswald"/>
                <a:cs typeface="Oswald"/>
                <a:sym typeface="Oswald"/>
              </a:rPr>
              <a:t>P</a:t>
            </a:r>
            <a:r>
              <a:rPr lang="en-US" sz="2400">
                <a:solidFill>
                  <a:schemeClr val="dk1"/>
                </a:solidFill>
                <a:latin typeface="Oswald"/>
                <a:ea typeface="Oswald"/>
                <a:cs typeface="Oswald"/>
                <a:sym typeface="Oswald"/>
              </a:rPr>
              <a:t>hilosophical concept dealing with moral conduct.</a:t>
            </a:r>
            <a:endParaRPr sz="2400">
              <a:solidFill>
                <a:schemeClr val="dk1"/>
              </a:solidFill>
              <a:latin typeface="Oswald"/>
              <a:ea typeface="Oswald"/>
              <a:cs typeface="Oswald"/>
              <a:sym typeface="Oswald"/>
            </a:endParaRPr>
          </a:p>
          <a:p>
            <a:pPr indent="-381000" lvl="0" marL="457200" rtl="0">
              <a:spcBef>
                <a:spcPts val="0"/>
              </a:spcBef>
              <a:spcAft>
                <a:spcPts val="0"/>
              </a:spcAft>
              <a:buClr>
                <a:schemeClr val="dk1"/>
              </a:buClr>
              <a:buSzPts val="2400"/>
              <a:buFont typeface="Oswald"/>
              <a:buAutoNum type="romanUcPeriod"/>
            </a:pPr>
            <a:r>
              <a:rPr lang="en-US" sz="2400">
                <a:solidFill>
                  <a:schemeClr val="dk1"/>
                </a:solidFill>
                <a:latin typeface="Oswald"/>
                <a:ea typeface="Oswald"/>
                <a:cs typeface="Oswald"/>
                <a:sym typeface="Oswald"/>
              </a:rPr>
              <a:t>A set of standards establishing right and wrong actions.</a:t>
            </a:r>
            <a:endParaRPr sz="2400">
              <a:solidFill>
                <a:schemeClr val="dk1"/>
              </a:solidFill>
              <a:latin typeface="Oswald"/>
              <a:ea typeface="Oswald"/>
              <a:cs typeface="Oswald"/>
              <a:sym typeface="Oswald"/>
            </a:endParaRPr>
          </a:p>
          <a:p>
            <a:pPr indent="-381000" lvl="0" marL="457200" rtl="0">
              <a:spcBef>
                <a:spcPts val="0"/>
              </a:spcBef>
              <a:spcAft>
                <a:spcPts val="0"/>
              </a:spcAft>
              <a:buClr>
                <a:schemeClr val="dk1"/>
              </a:buClr>
              <a:buSzPts val="2400"/>
              <a:buFont typeface="Oswald"/>
              <a:buAutoNum type="romanUcPeriod"/>
            </a:pPr>
            <a:r>
              <a:rPr lang="en-US" sz="2400">
                <a:solidFill>
                  <a:schemeClr val="dk1"/>
                </a:solidFill>
                <a:latin typeface="Oswald"/>
                <a:ea typeface="Oswald"/>
                <a:cs typeface="Oswald"/>
                <a:sym typeface="Oswald"/>
              </a:rPr>
              <a:t>Rules that describe your duty to society and to your fellow professionals.</a:t>
            </a:r>
            <a:endParaRPr sz="2400">
              <a:solidFill>
                <a:schemeClr val="dk1"/>
              </a:solidFill>
              <a:latin typeface="Oswald"/>
              <a:ea typeface="Oswald"/>
              <a:cs typeface="Oswald"/>
              <a:sym typeface="Oswald"/>
            </a:endParaRPr>
          </a:p>
          <a:p>
            <a:pPr indent="-381000" lvl="0" marL="457200" rtl="0">
              <a:spcBef>
                <a:spcPts val="0"/>
              </a:spcBef>
              <a:spcAft>
                <a:spcPts val="0"/>
              </a:spcAft>
              <a:buClr>
                <a:schemeClr val="dk1"/>
              </a:buClr>
              <a:buSzPts val="2400"/>
              <a:buFont typeface="Oswald"/>
              <a:buAutoNum type="romanUcPeriod"/>
            </a:pPr>
            <a:r>
              <a:rPr lang="en-US" sz="2400">
                <a:solidFill>
                  <a:schemeClr val="dk1"/>
                </a:solidFill>
                <a:latin typeface="Oswald"/>
                <a:ea typeface="Oswald"/>
                <a:cs typeface="Oswald"/>
                <a:sym typeface="Oswald"/>
              </a:rPr>
              <a:t>Guidelines that help you make </a:t>
            </a:r>
            <a:r>
              <a:rPr lang="en-US" sz="2400">
                <a:solidFill>
                  <a:schemeClr val="dk1"/>
                </a:solidFill>
                <a:latin typeface="Oswald"/>
                <a:ea typeface="Oswald"/>
                <a:cs typeface="Oswald"/>
                <a:sym typeface="Oswald"/>
              </a:rPr>
              <a:t>decisions</a:t>
            </a:r>
            <a:r>
              <a:rPr lang="en-US" sz="2400">
                <a:solidFill>
                  <a:schemeClr val="dk1"/>
                </a:solidFill>
                <a:latin typeface="Oswald"/>
                <a:ea typeface="Oswald"/>
                <a:cs typeface="Oswald"/>
                <a:sym typeface="Oswald"/>
              </a:rPr>
              <a:t>.</a:t>
            </a:r>
            <a:endParaRPr sz="2400">
              <a:solidFill>
                <a:schemeClr val="dk1"/>
              </a:solidFill>
              <a:latin typeface="Oswald"/>
              <a:ea typeface="Oswald"/>
              <a:cs typeface="Oswald"/>
              <a:sym typeface="Oswald"/>
            </a:endParaRPr>
          </a:p>
        </p:txBody>
      </p:sp>
      <p:sp>
        <p:nvSpPr>
          <p:cNvPr id="91" name="Shape 91"/>
          <p:cNvSpPr txBox="1"/>
          <p:nvPr>
            <p:ph type="title"/>
          </p:nvPr>
        </p:nvSpPr>
        <p:spPr>
          <a:xfrm>
            <a:off x="623400" y="3643325"/>
            <a:ext cx="6633900" cy="7635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US" sz="4800">
                <a:latin typeface="Oswald"/>
                <a:ea typeface="Oswald"/>
                <a:cs typeface="Oswald"/>
                <a:sym typeface="Oswald"/>
              </a:rPr>
              <a:t>Your decision is ethical if:</a:t>
            </a:r>
            <a:endParaRPr sz="4800"/>
          </a:p>
        </p:txBody>
      </p:sp>
      <p:sp>
        <p:nvSpPr>
          <p:cNvPr id="92" name="Shape 92"/>
          <p:cNvSpPr txBox="1"/>
          <p:nvPr/>
        </p:nvSpPr>
        <p:spPr>
          <a:xfrm>
            <a:off x="1389525" y="3426975"/>
            <a:ext cx="6270900" cy="3687300"/>
          </a:xfrm>
          <a:prstGeom prst="rect">
            <a:avLst/>
          </a:prstGeom>
          <a:noFill/>
          <a:ln>
            <a:noFill/>
          </a:ln>
        </p:spPr>
        <p:txBody>
          <a:bodyPr anchorCtr="0" anchor="ctr" bIns="91425" lIns="91425" spcFirstLastPara="1" rIns="91425" wrap="square" tIns="91425">
            <a:noAutofit/>
          </a:bodyPr>
          <a:lstStyle/>
          <a:p>
            <a:pPr indent="-381000" lvl="0" marL="457200" rtl="0">
              <a:spcBef>
                <a:spcPts val="0"/>
              </a:spcBef>
              <a:spcAft>
                <a:spcPts val="0"/>
              </a:spcAft>
              <a:buClr>
                <a:schemeClr val="dk1"/>
              </a:buClr>
              <a:buSzPts val="2400"/>
              <a:buFont typeface="Oswald"/>
              <a:buAutoNum type="romanUcPeriod"/>
            </a:pPr>
            <a:r>
              <a:rPr lang="en-US" sz="2400">
                <a:solidFill>
                  <a:schemeClr val="dk1"/>
                </a:solidFill>
                <a:latin typeface="Oswald"/>
                <a:ea typeface="Oswald"/>
                <a:cs typeface="Oswald"/>
                <a:sym typeface="Oswald"/>
              </a:rPr>
              <a:t>It is consistent with your professional moral principles.</a:t>
            </a:r>
            <a:endParaRPr sz="2400">
              <a:solidFill>
                <a:schemeClr val="dk1"/>
              </a:solidFill>
              <a:latin typeface="Oswald"/>
              <a:ea typeface="Oswald"/>
              <a:cs typeface="Oswald"/>
              <a:sym typeface="Oswald"/>
            </a:endParaRPr>
          </a:p>
          <a:p>
            <a:pPr indent="-381000" lvl="0" marL="457200" rtl="0">
              <a:spcBef>
                <a:spcPts val="0"/>
              </a:spcBef>
              <a:spcAft>
                <a:spcPts val="0"/>
              </a:spcAft>
              <a:buClr>
                <a:schemeClr val="dk1"/>
              </a:buClr>
              <a:buSzPts val="2400"/>
              <a:buFont typeface="Oswald"/>
              <a:buAutoNum type="romanUcPeriod"/>
            </a:pPr>
            <a:r>
              <a:rPr lang="en-US" sz="2400">
                <a:solidFill>
                  <a:schemeClr val="dk1"/>
                </a:solidFill>
                <a:latin typeface="Oswald"/>
                <a:ea typeface="Oswald"/>
                <a:cs typeface="Oswald"/>
                <a:sym typeface="Oswald"/>
              </a:rPr>
              <a:t>It is consistent with generally accepted codes of conduct.</a:t>
            </a:r>
            <a:endParaRPr sz="2400">
              <a:solidFill>
                <a:schemeClr val="dk1"/>
              </a:solidFill>
              <a:latin typeface="Oswald"/>
              <a:ea typeface="Oswald"/>
              <a:cs typeface="Oswald"/>
              <a:sym typeface="Oswa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0" st="0"/>
                                            </p:txEl>
                                          </p:spTgt>
                                        </p:tgtEl>
                                        <p:attrNameLst>
                                          <p:attrName>style.visibility</p:attrName>
                                        </p:attrNameLst>
                                      </p:cBhvr>
                                      <p:to>
                                        <p:strVal val="visible"/>
                                      </p:to>
                                    </p:set>
                                    <p:animEffect filter="fade" transition="in">
                                      <p:cBhvr>
                                        <p:cTn dur="1000"/>
                                        <p:tgtEl>
                                          <p:spTgt spid="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1" st="1"/>
                                            </p:txEl>
                                          </p:spTgt>
                                        </p:tgtEl>
                                        <p:attrNameLst>
                                          <p:attrName>style.visibility</p:attrName>
                                        </p:attrNameLst>
                                      </p:cBhvr>
                                      <p:to>
                                        <p:strVal val="visible"/>
                                      </p:to>
                                    </p:set>
                                    <p:animEffect filter="fade" transition="in">
                                      <p:cBhvr>
                                        <p:cTn dur="1000"/>
                                        <p:tgtEl>
                                          <p:spTgt spid="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2" st="2"/>
                                            </p:txEl>
                                          </p:spTgt>
                                        </p:tgtEl>
                                        <p:attrNameLst>
                                          <p:attrName>style.visibility</p:attrName>
                                        </p:attrNameLst>
                                      </p:cBhvr>
                                      <p:to>
                                        <p:strVal val="visible"/>
                                      </p:to>
                                    </p:set>
                                    <p:animEffect filter="fade" transition="in">
                                      <p:cBhvr>
                                        <p:cTn dur="1000"/>
                                        <p:tgtEl>
                                          <p:spTgt spid="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3" st="3"/>
                                            </p:txEl>
                                          </p:spTgt>
                                        </p:tgtEl>
                                        <p:attrNameLst>
                                          <p:attrName>style.visibility</p:attrName>
                                        </p:attrNameLst>
                                      </p:cBhvr>
                                      <p:to>
                                        <p:strVal val="visible"/>
                                      </p:to>
                                    </p:set>
                                    <p:animEffect filter="fade" transition="in">
                                      <p:cBhvr>
                                        <p:cTn dur="1000"/>
                                        <p:tgtEl>
                                          <p:spTgt spid="9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533400" y="457200"/>
            <a:ext cx="7239000" cy="990599"/>
          </a:xfrm>
          <a:prstGeom prst="rect">
            <a:avLst/>
          </a:prstGeom>
          <a:noFill/>
          <a:ln cap="flat" cmpd="sng" w="9525">
            <a:solidFill>
              <a:srgbClr val="FFFFFF">
                <a:alpha val="0"/>
              </a:srgbClr>
            </a:solidFill>
            <a:prstDash val="solid"/>
            <a:round/>
            <a:headEnd len="sm" w="sm" type="none"/>
            <a:tailEnd len="sm" w="sm" type="none"/>
          </a:ln>
        </p:spPr>
        <p:txBody>
          <a:bodyPr anchorCtr="0" anchor="ctr" bIns="45700" lIns="91425" spcFirstLastPara="1" rIns="91425" wrap="square" tIns="45700">
            <a:noAutofit/>
          </a:bodyPr>
          <a:lstStyle/>
          <a:p>
            <a:pPr indent="-711200" lvl="0" marL="711200" marR="0" rtl="0" algn="l">
              <a:lnSpc>
                <a:spcPct val="100000"/>
              </a:lnSpc>
              <a:spcBef>
                <a:spcPts val="0"/>
              </a:spcBef>
              <a:spcAft>
                <a:spcPts val="0"/>
              </a:spcAft>
              <a:buClr>
                <a:schemeClr val="dk2"/>
              </a:buClr>
              <a:buFont typeface="Arial"/>
              <a:buNone/>
            </a:pPr>
            <a:r>
              <a:rPr b="0" i="0" lang="en-US" sz="4400" u="none" cap="none" strike="noStrike">
                <a:solidFill>
                  <a:schemeClr val="dk2"/>
                </a:solidFill>
                <a:latin typeface="Arial"/>
                <a:ea typeface="Arial"/>
                <a:cs typeface="Arial"/>
                <a:sym typeface="Arial"/>
              </a:rPr>
              <a:t>Engineering creed</a:t>
            </a:r>
            <a:endParaRPr/>
          </a:p>
        </p:txBody>
      </p:sp>
      <p:sp>
        <p:nvSpPr>
          <p:cNvPr id="99" name="Shape 99"/>
          <p:cNvSpPr txBox="1"/>
          <p:nvPr/>
        </p:nvSpPr>
        <p:spPr>
          <a:xfrm>
            <a:off x="457200" y="2209240"/>
            <a:ext cx="7239000" cy="4154983"/>
          </a:xfrm>
          <a:prstGeom prst="rect">
            <a:avLst/>
          </a:prstGeom>
          <a:noFill/>
          <a:ln cap="flat" cmpd="sng" w="9525">
            <a:solidFill>
              <a:srgbClr val="000000">
                <a:alpha val="0"/>
              </a:srgb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Arial"/>
              <a:buNone/>
            </a:pPr>
            <a:r>
              <a:rPr b="0" i="0" lang="en-US" sz="1800" u="none" cap="none" strike="noStrike">
                <a:solidFill>
                  <a:schemeClr val="dk2"/>
                </a:solidFill>
                <a:latin typeface="Arial"/>
                <a:ea typeface="Arial"/>
                <a:cs typeface="Arial"/>
                <a:sym typeface="Arial"/>
              </a:rPr>
              <a:t>As a Professional Engineer, I dedicate my professional knowledge and skill to the advancement and betterment of human welfare. I pledge:</a:t>
            </a:r>
            <a:endParaRPr sz="1800"/>
          </a:p>
          <a:p>
            <a:pPr indent="-349250" lvl="0" marL="342900" marR="0" rtl="0" algn="l">
              <a:lnSpc>
                <a:spcPct val="100000"/>
              </a:lnSpc>
              <a:spcBef>
                <a:spcPts val="1200"/>
              </a:spcBef>
              <a:spcAft>
                <a:spcPts val="0"/>
              </a:spcAft>
              <a:buClr>
                <a:schemeClr val="dk2"/>
              </a:buClr>
              <a:buSzPts val="1800"/>
              <a:buFont typeface="Arial"/>
              <a:buChar char="•"/>
            </a:pPr>
            <a:r>
              <a:rPr b="0" i="0" lang="en-US" sz="1800" u="none" cap="none" strike="noStrike">
                <a:solidFill>
                  <a:schemeClr val="dk2"/>
                </a:solidFill>
                <a:latin typeface="Arial"/>
                <a:ea typeface="Arial"/>
                <a:cs typeface="Arial"/>
                <a:sym typeface="Arial"/>
              </a:rPr>
              <a:t>To give the utmost of performance;</a:t>
            </a:r>
            <a:endParaRPr sz="1800"/>
          </a:p>
          <a:p>
            <a:pPr indent="-349250" lvl="0" marL="342900" marR="0" rtl="0" algn="l">
              <a:lnSpc>
                <a:spcPct val="100000"/>
              </a:lnSpc>
              <a:spcBef>
                <a:spcPts val="1200"/>
              </a:spcBef>
              <a:spcAft>
                <a:spcPts val="0"/>
              </a:spcAft>
              <a:buClr>
                <a:schemeClr val="dk2"/>
              </a:buClr>
              <a:buSzPts val="1800"/>
              <a:buFont typeface="Arial"/>
              <a:buChar char="•"/>
            </a:pPr>
            <a:r>
              <a:rPr b="0" i="0" lang="en-US" sz="1800" u="none" cap="none" strike="noStrike">
                <a:solidFill>
                  <a:schemeClr val="dk2"/>
                </a:solidFill>
                <a:latin typeface="Arial"/>
                <a:ea typeface="Arial"/>
                <a:cs typeface="Arial"/>
                <a:sym typeface="Arial"/>
              </a:rPr>
              <a:t>To participate in none but honest enterprise;</a:t>
            </a:r>
            <a:endParaRPr sz="1800"/>
          </a:p>
          <a:p>
            <a:pPr indent="-349250" lvl="0" marL="342900" marR="0" rtl="0" algn="l">
              <a:lnSpc>
                <a:spcPct val="100000"/>
              </a:lnSpc>
              <a:spcBef>
                <a:spcPts val="1200"/>
              </a:spcBef>
              <a:spcAft>
                <a:spcPts val="0"/>
              </a:spcAft>
              <a:buClr>
                <a:schemeClr val="dk2"/>
              </a:buClr>
              <a:buSzPts val="1800"/>
              <a:buFont typeface="Arial"/>
              <a:buChar char="•"/>
            </a:pPr>
            <a:r>
              <a:rPr b="0" i="0" lang="en-US" sz="1800" u="none" cap="none" strike="noStrike">
                <a:solidFill>
                  <a:schemeClr val="dk2"/>
                </a:solidFill>
                <a:latin typeface="Arial"/>
                <a:ea typeface="Arial"/>
                <a:cs typeface="Arial"/>
                <a:sym typeface="Arial"/>
              </a:rPr>
              <a:t>To live and work according to the laws of man and the highest standards of professional conduct;</a:t>
            </a:r>
            <a:endParaRPr sz="1800"/>
          </a:p>
          <a:p>
            <a:pPr indent="-349250" lvl="0" marL="342900" marR="0" rtl="0" algn="l">
              <a:lnSpc>
                <a:spcPct val="100000"/>
              </a:lnSpc>
              <a:spcBef>
                <a:spcPts val="1200"/>
              </a:spcBef>
              <a:spcAft>
                <a:spcPts val="0"/>
              </a:spcAft>
              <a:buClr>
                <a:schemeClr val="dk2"/>
              </a:buClr>
              <a:buSzPts val="1800"/>
              <a:buFont typeface="Arial"/>
              <a:buChar char="•"/>
            </a:pPr>
            <a:r>
              <a:rPr b="0" i="0" lang="en-US" sz="1800" u="none" cap="none" strike="noStrike">
                <a:solidFill>
                  <a:schemeClr val="dk2"/>
                </a:solidFill>
                <a:latin typeface="Arial"/>
                <a:ea typeface="Arial"/>
                <a:cs typeface="Arial"/>
                <a:sym typeface="Arial"/>
              </a:rPr>
              <a:t>To place </a:t>
            </a:r>
            <a:r>
              <a:rPr b="1" i="0" lang="en-US" sz="1800" u="none" cap="none" strike="noStrike">
                <a:solidFill>
                  <a:schemeClr val="dk2"/>
                </a:solidFill>
              </a:rPr>
              <a:t>service </a:t>
            </a:r>
            <a:r>
              <a:rPr b="0" i="0" lang="en-US" sz="1800" u="none" cap="none" strike="noStrike">
                <a:solidFill>
                  <a:schemeClr val="dk2"/>
                </a:solidFill>
                <a:latin typeface="Arial"/>
                <a:ea typeface="Arial"/>
                <a:cs typeface="Arial"/>
                <a:sym typeface="Arial"/>
              </a:rPr>
              <a:t>before profit, the </a:t>
            </a:r>
            <a:r>
              <a:rPr b="1" i="0" lang="en-US" sz="1800" u="none" cap="none" strike="noStrike">
                <a:solidFill>
                  <a:schemeClr val="dk2"/>
                </a:solidFill>
              </a:rPr>
              <a:t>honor and standing of the profession</a:t>
            </a:r>
            <a:r>
              <a:rPr b="0" i="0" lang="en-US" sz="1800" u="none" cap="none" strike="noStrike">
                <a:solidFill>
                  <a:schemeClr val="dk2"/>
                </a:solidFill>
                <a:latin typeface="Arial"/>
                <a:ea typeface="Arial"/>
                <a:cs typeface="Arial"/>
                <a:sym typeface="Arial"/>
              </a:rPr>
              <a:t> before personal advantage, and the </a:t>
            </a:r>
            <a:r>
              <a:rPr b="1" i="0" lang="en-US" sz="1800" u="none" cap="none" strike="noStrike">
                <a:solidFill>
                  <a:schemeClr val="dk2"/>
                </a:solidFill>
              </a:rPr>
              <a:t>public welfare</a:t>
            </a:r>
            <a:r>
              <a:rPr b="0" i="0" lang="en-US" sz="1800" u="none" cap="none" strike="noStrike">
                <a:solidFill>
                  <a:schemeClr val="dk2"/>
                </a:solidFill>
                <a:latin typeface="Arial"/>
                <a:ea typeface="Arial"/>
                <a:cs typeface="Arial"/>
                <a:sym typeface="Arial"/>
              </a:rPr>
              <a:t> above all other considerations.</a:t>
            </a:r>
            <a:endParaRPr sz="1800"/>
          </a:p>
          <a:p>
            <a:pPr indent="0" lvl="0" marL="0" marR="0" rtl="0" algn="l">
              <a:lnSpc>
                <a:spcPct val="100000"/>
              </a:lnSpc>
              <a:spcBef>
                <a:spcPts val="600"/>
              </a:spcBef>
              <a:spcAft>
                <a:spcPts val="0"/>
              </a:spcAft>
              <a:buClr>
                <a:schemeClr val="dk2"/>
              </a:buClr>
              <a:buFont typeface="Arial"/>
              <a:buNone/>
            </a:pPr>
            <a:r>
              <a:rPr b="0" i="0" lang="en-US" sz="1800" u="none" cap="none" strike="noStrike">
                <a:solidFill>
                  <a:schemeClr val="dk2"/>
                </a:solidFill>
                <a:latin typeface="Arial"/>
                <a:ea typeface="Arial"/>
                <a:cs typeface="Arial"/>
                <a:sym typeface="Arial"/>
              </a:rPr>
              <a:t>In humility and with need for Divine Guidance, I make this pledge.</a:t>
            </a:r>
            <a:endParaRPr sz="1800"/>
          </a:p>
        </p:txBody>
      </p:sp>
      <p:pic>
        <p:nvPicPr>
          <p:cNvPr id="100" name="Shape 100"/>
          <p:cNvPicPr preferRelativeResize="0"/>
          <p:nvPr/>
        </p:nvPicPr>
        <p:blipFill rotWithShape="1">
          <a:blip r:embed="rId3">
            <a:alphaModFix/>
          </a:blip>
          <a:srcRect b="0" l="0" r="0" t="0"/>
          <a:stretch/>
        </p:blipFill>
        <p:spPr>
          <a:xfrm>
            <a:off x="5715000" y="0"/>
            <a:ext cx="2133599" cy="2133599"/>
          </a:xfrm>
          <a:prstGeom prst="rect">
            <a:avLst/>
          </a:prstGeom>
          <a:noFill/>
          <a:ln>
            <a:noFill/>
          </a:ln>
        </p:spPr>
      </p:pic>
      <p:sp>
        <p:nvSpPr>
          <p:cNvPr id="101" name="Shape 101"/>
          <p:cNvSpPr/>
          <p:nvPr/>
        </p:nvSpPr>
        <p:spPr>
          <a:xfrm>
            <a:off x="762000" y="6439864"/>
            <a:ext cx="7239000" cy="3385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1" lang="en-US" sz="1600" u="none" cap="none" strike="noStrike">
                <a:solidFill>
                  <a:schemeClr val="dk1"/>
                </a:solidFill>
                <a:latin typeface="Arial"/>
                <a:ea typeface="Arial"/>
                <a:cs typeface="Arial"/>
                <a:sym typeface="Arial"/>
              </a:rPr>
              <a:t>Adopted by National Society of Professional Engineers, June 1954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685800" y="304800"/>
            <a:ext cx="7772400" cy="114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Arial"/>
              <a:buNone/>
            </a:pPr>
            <a:r>
              <a:rPr b="0" i="0" lang="en-US" sz="4400" u="none" cap="none" strike="noStrike">
                <a:solidFill>
                  <a:schemeClr val="dk2"/>
                </a:solidFill>
                <a:latin typeface="Arial"/>
                <a:ea typeface="Arial"/>
                <a:cs typeface="Arial"/>
                <a:sym typeface="Arial"/>
              </a:rPr>
              <a:t>What is Professionalism?</a:t>
            </a:r>
            <a:endParaRPr/>
          </a:p>
        </p:txBody>
      </p:sp>
      <p:sp>
        <p:nvSpPr>
          <p:cNvPr id="108" name="Shape 108"/>
          <p:cNvSpPr txBox="1"/>
          <p:nvPr>
            <p:ph idx="1" type="body"/>
          </p:nvPr>
        </p:nvSpPr>
        <p:spPr>
          <a:xfrm>
            <a:off x="685800" y="1676400"/>
            <a:ext cx="7772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Honesty.</a:t>
            </a:r>
            <a:endParaRPr/>
          </a:p>
          <a:p>
            <a:pPr indent="-228600" lvl="0" marL="4572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Punctuality.</a:t>
            </a:r>
            <a:endParaRPr/>
          </a:p>
          <a:p>
            <a:pPr indent="-228600" lvl="0" marL="4572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Commitment to high standards.</a:t>
            </a:r>
            <a:endParaRPr/>
          </a:p>
          <a:p>
            <a:pPr indent="-228600" lvl="0" marL="4572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Appreciation of personal and ethical responsibilities.</a:t>
            </a:r>
            <a:endParaRPr/>
          </a:p>
          <a:p>
            <a:pPr indent="-228600" lvl="0" marL="4572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Ability to handle uncertainty.</a:t>
            </a:r>
            <a:endParaRPr/>
          </a:p>
          <a:p>
            <a:pPr indent="-228600" lvl="0" marL="4572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Ability to communicate effectively, and sometimes in different languages.</a:t>
            </a:r>
            <a:endParaRPr/>
          </a:p>
        </p:txBody>
      </p:sp>
      <p:sp>
        <p:nvSpPr>
          <p:cNvPr id="109" name="Shape 109"/>
          <p:cNvSpPr txBox="1"/>
          <p:nvPr>
            <p:ph idx="12" type="sldNum"/>
          </p:nvPr>
        </p:nvSpPr>
        <p:spPr>
          <a:xfrm>
            <a:off x="7467600" y="6324600"/>
            <a:ext cx="990600" cy="457200"/>
          </a:xfrm>
          <a:prstGeom prst="rect">
            <a:avLst/>
          </a:prstGeom>
          <a:noFill/>
          <a:ln>
            <a:noFill/>
          </a:ln>
        </p:spPr>
        <p:txBody>
          <a:bodyPr anchorCtr="0" anchor="b" bIns="45700" lIns="91425" spcFirstLastPara="1" rIns="91425" wrap="square" tIns="45700">
            <a:noAutofit/>
          </a:bodyPr>
          <a:lstStyle/>
          <a:p>
            <a:pPr indent="0" lvl="0" marL="0" rtl="0">
              <a:spcBef>
                <a:spcPts val="0"/>
              </a:spcBef>
              <a:spcAft>
                <a:spcPts val="0"/>
              </a:spcAft>
              <a:buClr>
                <a:schemeClr val="lt2"/>
              </a:buClr>
              <a:buFont typeface="Arial"/>
              <a:buNone/>
            </a:pPr>
            <a:fld id="{00000000-1234-1234-1234-123412341234}" type="slidenum">
              <a:rPr lang="en-US"/>
              <a:t>‹#›</a:t>
            </a:fld>
            <a:endParaRPr/>
          </a:p>
        </p:txBody>
      </p:sp>
      <p:sp>
        <p:nvSpPr>
          <p:cNvPr id="110" name="Shape 110"/>
          <p:cNvSpPr txBox="1"/>
          <p:nvPr/>
        </p:nvSpPr>
        <p:spPr>
          <a:xfrm>
            <a:off x="4637450" y="6505500"/>
            <a:ext cx="73416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US" sz="800" u="none" cap="none" strike="noStrike">
                <a:solidFill>
                  <a:srgbClr val="000000"/>
                </a:solidFill>
                <a:latin typeface="Arial"/>
                <a:ea typeface="Arial"/>
                <a:cs typeface="Arial"/>
                <a:sym typeface="Arial"/>
              </a:rPr>
              <a:t>Information found from http://www.sefi.be/wp-content/abstracts/1205.pdf</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685800" y="304800"/>
            <a:ext cx="77724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Plagiarism</a:t>
            </a:r>
            <a:r>
              <a:rPr lang="en-US"/>
              <a:t>, Academic Integrity, Etc</a:t>
            </a:r>
            <a:endParaRPr/>
          </a:p>
        </p:txBody>
      </p:sp>
      <p:sp>
        <p:nvSpPr>
          <p:cNvPr id="117" name="Shape 117"/>
          <p:cNvSpPr txBox="1"/>
          <p:nvPr>
            <p:ph idx="1" type="body"/>
          </p:nvPr>
        </p:nvSpPr>
        <p:spPr>
          <a:xfrm>
            <a:off x="685800" y="1676400"/>
            <a:ext cx="7772400" cy="4114800"/>
          </a:xfrm>
          <a:prstGeom prst="rect">
            <a:avLst/>
          </a:prstGeom>
        </p:spPr>
        <p:txBody>
          <a:bodyPr anchorCtr="0" anchor="t" bIns="91425" lIns="91425" spcFirstLastPara="1" rIns="91425" wrap="square" tIns="91425">
            <a:noAutofit/>
          </a:bodyPr>
          <a:lstStyle/>
          <a:p>
            <a:pPr indent="63500" lvl="0" marL="342900">
              <a:spcBef>
                <a:spcPts val="640"/>
              </a:spcBef>
              <a:spcAft>
                <a:spcPts val="0"/>
              </a:spcAft>
              <a:buNone/>
            </a:pPr>
            <a:r>
              <a:rPr lang="en-US"/>
              <a:t>You should insert a slide or two in here going over your specific school’s academic honesty policy and rules on plagiarising. </a:t>
            </a:r>
            <a:endParaRPr/>
          </a:p>
        </p:txBody>
      </p:sp>
      <p:sp>
        <p:nvSpPr>
          <p:cNvPr id="118" name="Shape 118"/>
          <p:cNvSpPr txBox="1"/>
          <p:nvPr>
            <p:ph idx="12" type="sldNum"/>
          </p:nvPr>
        </p:nvSpPr>
        <p:spPr>
          <a:xfrm>
            <a:off x="7467600" y="6324600"/>
            <a:ext cx="9906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chemeClr val="lt2"/>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Example - </a:t>
            </a:r>
            <a:r>
              <a:rPr lang="en-US"/>
              <a:t>Engineering Ethics</a:t>
            </a:r>
            <a:endParaRPr/>
          </a:p>
        </p:txBody>
      </p:sp>
      <p:sp>
        <p:nvSpPr>
          <p:cNvPr id="125" name="Shape 12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US"/>
              <a:t>‹#›</a:t>
            </a:fld>
            <a:endParaRPr/>
          </a:p>
        </p:txBody>
      </p:sp>
      <p:pic>
        <p:nvPicPr>
          <p:cNvPr descr="Engineering students at Kansas State University have created various ethics related skits.  This one is focused around a person watching March Madness during the workday." id="126" name="Shape 126" title="Engineering ethics skit, slacking off at work">
            <a:hlinkClick r:id="rId3"/>
          </p:cNvPr>
          <p:cNvPicPr preferRelativeResize="0"/>
          <p:nvPr/>
        </p:nvPicPr>
        <p:blipFill>
          <a:blip r:embed="rId4">
            <a:alphaModFix/>
          </a:blip>
          <a:stretch>
            <a:fillRect/>
          </a:stretch>
        </p:blipFill>
        <p:spPr>
          <a:xfrm>
            <a:off x="1148100" y="1602725"/>
            <a:ext cx="6319625" cy="4739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685800" y="304800"/>
            <a:ext cx="7772400" cy="114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Arial"/>
              <a:buNone/>
            </a:pPr>
            <a:r>
              <a:rPr b="0" i="0" lang="en-US" sz="4400" u="none" cap="none" strike="noStrike">
                <a:solidFill>
                  <a:schemeClr val="dk2"/>
                </a:solidFill>
                <a:latin typeface="Arial"/>
                <a:ea typeface="Arial"/>
                <a:cs typeface="Arial"/>
                <a:sym typeface="Arial"/>
              </a:rPr>
              <a:t>Example - Ethics Discussion</a:t>
            </a:r>
            <a:endParaRPr/>
          </a:p>
        </p:txBody>
      </p:sp>
      <p:sp>
        <p:nvSpPr>
          <p:cNvPr id="133" name="Shape 133"/>
          <p:cNvSpPr txBox="1"/>
          <p:nvPr>
            <p:ph idx="1" type="body"/>
          </p:nvPr>
        </p:nvSpPr>
        <p:spPr>
          <a:xfrm>
            <a:off x="685800" y="1676400"/>
            <a:ext cx="7772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US" sz="2000" u="none" cap="none" strike="noStrike">
                <a:solidFill>
                  <a:schemeClr val="dk1"/>
                </a:solidFill>
                <a:latin typeface="Arial"/>
                <a:ea typeface="Arial"/>
                <a:cs typeface="Arial"/>
                <a:sym typeface="Arial"/>
              </a:rPr>
              <a:t>Your company has been granted a contract to develop the next generation of electronic cigarette and your group has been assigned as the design team.  Can you, in good conscience, contribute your expertise to this project?</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sz="2000"/>
          </a:p>
          <a:p>
            <a:pPr indent="0" lvl="0" marL="0" marR="0" rtl="0" algn="l">
              <a:lnSpc>
                <a:spcPct val="100000"/>
              </a:lnSpc>
              <a:spcBef>
                <a:spcPts val="0"/>
              </a:spcBef>
              <a:spcAft>
                <a:spcPts val="0"/>
              </a:spcAft>
              <a:buClr>
                <a:srgbClr val="000000"/>
              </a:buClr>
              <a:buFont typeface="Arial"/>
              <a:buNone/>
            </a:pPr>
            <a:r>
              <a:rPr lang="en-US" sz="2000"/>
              <a:t>What are the steps for making an ethical decision?</a:t>
            </a:r>
            <a:endParaRPr sz="2000"/>
          </a:p>
          <a:p>
            <a:pPr indent="-139700" lvl="0" marL="342900" marR="0" rtl="0" algn="l">
              <a:lnSpc>
                <a:spcPct val="100000"/>
              </a:lnSpc>
              <a:spcBef>
                <a:spcPts val="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p:txBody>
      </p:sp>
      <p:sp>
        <p:nvSpPr>
          <p:cNvPr id="134" name="Shape 134"/>
          <p:cNvSpPr txBox="1"/>
          <p:nvPr>
            <p:ph idx="12" type="sldNum"/>
          </p:nvPr>
        </p:nvSpPr>
        <p:spPr>
          <a:xfrm>
            <a:off x="7467600" y="6324600"/>
            <a:ext cx="990600" cy="457200"/>
          </a:xfrm>
          <a:prstGeom prst="rect">
            <a:avLst/>
          </a:prstGeom>
          <a:noFill/>
          <a:ln>
            <a:noFill/>
          </a:ln>
        </p:spPr>
        <p:txBody>
          <a:bodyPr anchorCtr="0" anchor="b" bIns="45700" lIns="91425" spcFirstLastPara="1" rIns="91425" wrap="square" tIns="45700">
            <a:noAutofit/>
          </a:bodyPr>
          <a:lstStyle/>
          <a:p>
            <a:pPr indent="0" lvl="0" marL="0" rtl="0">
              <a:spcBef>
                <a:spcPts val="0"/>
              </a:spcBef>
              <a:spcAft>
                <a:spcPts val="0"/>
              </a:spcAft>
              <a:buClr>
                <a:schemeClr val="lt2"/>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