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Book Antiqu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BookAntiqua-regular.fntdata"/><Relationship Id="rId14" Type="http://schemas.openxmlformats.org/officeDocument/2006/relationships/slide" Target="slides/slide10.xml"/><Relationship Id="rId17" Type="http://schemas.openxmlformats.org/officeDocument/2006/relationships/font" Target="fonts/BookAntiqua-italic.fntdata"/><Relationship Id="rId16" Type="http://schemas.openxmlformats.org/officeDocument/2006/relationships/font" Target="fonts/BookAntiqua-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BookAntiqua-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8" name="Shape 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The teacher should put the students into groups.  These groups should be different than last weeks groups.  They should stay in these same groups for the next lesson which is on teamwork. Select one of the two projects options from the folder.  There is a document giving instructions for each option. </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None/>
            </a:pPr>
            <a:r>
              <a:rPr lang="en"/>
              <a:t>Image Source: https://goo.gl/images/VBQm9i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solidFill>
                  <a:schemeClr val="dk1"/>
                </a:solidFill>
              </a:rPr>
              <a:t>Give the students 2-3 minutes to complete this.  After they have finished, have them hold onto their papers with their answers on it.  Show the video on the next slide then they will revisit their bell ringer. </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This is how you will be graded each week for your 10 point work ethic grade. This is individual.  Teacher should hand out a copy or post it on google classroom so students know the expectation. </a:t>
            </a:r>
            <a:endParaRPr/>
          </a:p>
        </p:txBody>
      </p:sp>
      <p:sp>
        <p:nvSpPr>
          <p:cNvPr id="75" name="Shape 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7 minutes long. </a:t>
            </a:r>
            <a:endParaRPr/>
          </a:p>
          <a:p>
            <a:pPr indent="0" lvl="0" marL="0">
              <a:spcBef>
                <a:spcPts val="0"/>
              </a:spcBef>
              <a:spcAft>
                <a:spcPts val="0"/>
              </a:spcAft>
              <a:buNone/>
            </a:pPr>
            <a:r>
              <a:rPr lang="en"/>
              <a:t>Teachers notes:  Show this video about  “grit”, which is essentially another term for work ethic.</a:t>
            </a:r>
            <a:endParaRPr/>
          </a:p>
          <a:p>
            <a:pPr indent="0" lvl="0" marL="0">
              <a:spcBef>
                <a:spcPts val="0"/>
              </a:spcBef>
              <a:spcAft>
                <a:spcPts val="0"/>
              </a:spcAft>
              <a:buNone/>
            </a:pPr>
            <a:r>
              <a:t/>
            </a:r>
            <a:endParaRPr/>
          </a:p>
          <a:p>
            <a:pPr indent="0" lvl="0" marL="0">
              <a:spcBef>
                <a:spcPts val="0"/>
              </a:spcBef>
              <a:spcAft>
                <a:spcPts val="0"/>
              </a:spcAft>
              <a:buNone/>
            </a:pPr>
            <a:r>
              <a:rPr lang="en"/>
              <a:t>Key Point: primary predictor of success was grit. </a:t>
            </a:r>
            <a:endParaRPr/>
          </a:p>
          <a:p>
            <a:pPr indent="0" lvl="0" marL="0">
              <a:spcBef>
                <a:spcPts val="0"/>
              </a:spcBef>
              <a:spcAft>
                <a:spcPts val="0"/>
              </a:spcAft>
              <a:buNone/>
            </a:pPr>
            <a:r>
              <a:rPr lang="en" sz="1200">
                <a:solidFill>
                  <a:srgbClr val="333333"/>
                </a:solidFill>
                <a:highlight>
                  <a:srgbClr val="FFFFFF"/>
                </a:highlight>
              </a:rPr>
              <a:t>Grit is passion and perseverance for very long-term goals. Grit is having stamina. Grit is sticking with your future, day in, day out, not just for the week, not just for the month, but for years, and working really hard to make that future a reality. Grit is living life like it's a marathon, not a sprint.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000">
                <a:solidFill>
                  <a:srgbClr val="5D5B54"/>
                </a:solidFill>
                <a:highlight>
                  <a:srgbClr val="FFFFFF"/>
                </a:highlight>
              </a:rPr>
              <a:t>Now that you’ve watched the video, go back to your buzzer beater and see if you can update your list. Give the students 1-2 minutes to update their list.  Then take another 5 minutes to have them share with the class and have a discussion. After the students have provided their answers and had a short discussion, you can put these 5 traits on the board.  </a:t>
            </a:r>
            <a:endParaRPr b="1" sz="1000">
              <a:solidFill>
                <a:srgbClr val="5D5B54"/>
              </a:solidFill>
              <a:highlight>
                <a:srgbClr val="FFFFFF"/>
              </a:highlight>
            </a:endParaRPr>
          </a:p>
          <a:p>
            <a:pPr indent="0" lvl="0" marL="0" rtl="0">
              <a:lnSpc>
                <a:spcPct val="115000"/>
              </a:lnSpc>
              <a:spcBef>
                <a:spcPts val="0"/>
              </a:spcBef>
              <a:spcAft>
                <a:spcPts val="0"/>
              </a:spcAft>
              <a:buNone/>
            </a:pPr>
            <a:r>
              <a:t/>
            </a:r>
            <a:endParaRPr b="1" sz="1000">
              <a:solidFill>
                <a:srgbClr val="5D5B54"/>
              </a:solidFill>
              <a:highlight>
                <a:srgbClr val="FFFFFF"/>
              </a:highlight>
            </a:endParaRPr>
          </a:p>
          <a:p>
            <a:pPr indent="0" lvl="0" marL="0" rtl="0">
              <a:lnSpc>
                <a:spcPct val="115000"/>
              </a:lnSpc>
              <a:spcBef>
                <a:spcPts val="0"/>
              </a:spcBef>
              <a:spcAft>
                <a:spcPts val="0"/>
              </a:spcAft>
              <a:buClr>
                <a:schemeClr val="dk1"/>
              </a:buClr>
              <a:buSzPts val="1100"/>
              <a:buFont typeface="Arial"/>
              <a:buNone/>
            </a:pPr>
            <a:r>
              <a:rPr b="1" lang="en" sz="1000">
                <a:solidFill>
                  <a:srgbClr val="5D5B54"/>
                </a:solidFill>
                <a:highlight>
                  <a:srgbClr val="FFFFFF"/>
                </a:highlight>
              </a:rPr>
              <a:t>Attendance and punctuality:</a:t>
            </a:r>
            <a:r>
              <a:rPr lang="en" sz="1000">
                <a:solidFill>
                  <a:srgbClr val="5D5B54"/>
                </a:solidFill>
                <a:highlight>
                  <a:srgbClr val="FFFFFF"/>
                </a:highlight>
              </a:rPr>
              <a:t> Whether in school or work, you learn and accomplish most when you show up, on time and prepared. You can’t learn if you’re not there! And when you come late, it’s unlikely that you’re really ready to do your best work. Good attendance and punctuality are two important pieces of a good work ethic –and they’re easily addressed and accomplished.</a:t>
            </a:r>
            <a:endParaRPr sz="1000">
              <a:solidFill>
                <a:srgbClr val="5D5B54"/>
              </a:solidFill>
              <a:highlight>
                <a:srgbClr val="FFFFFF"/>
              </a:highlight>
            </a:endParaRPr>
          </a:p>
          <a:p>
            <a:pPr indent="0" lvl="0" marL="0" rtl="0">
              <a:lnSpc>
                <a:spcPct val="115000"/>
              </a:lnSpc>
              <a:spcBef>
                <a:spcPts val="0"/>
              </a:spcBef>
              <a:spcAft>
                <a:spcPts val="0"/>
              </a:spcAft>
              <a:buClr>
                <a:schemeClr val="dk1"/>
              </a:buClr>
              <a:buSzPts val="1100"/>
              <a:buFont typeface="Arial"/>
              <a:buNone/>
            </a:pPr>
            <a:r>
              <a:rPr b="1" lang="en" sz="1000">
                <a:solidFill>
                  <a:srgbClr val="5D5B54"/>
                </a:solidFill>
                <a:highlight>
                  <a:srgbClr val="FFFFFF"/>
                </a:highlight>
              </a:rPr>
              <a:t>Goal Setting:</a:t>
            </a:r>
            <a:r>
              <a:rPr lang="en" sz="1000">
                <a:solidFill>
                  <a:srgbClr val="5D5B54"/>
                </a:solidFill>
                <a:highlight>
                  <a:srgbClr val="FFFFFF"/>
                </a:highlight>
              </a:rPr>
              <a:t> Before you can accomplish your goals, you need to know what they are. People with good work ethics are goal-oriented and dedicated to achieving the success they envision. They understand that there are many steps to success and they’re willing to take them all.</a:t>
            </a:r>
            <a:endParaRPr sz="1000">
              <a:solidFill>
                <a:srgbClr val="5D5B54"/>
              </a:solidFill>
              <a:highlight>
                <a:srgbClr val="FFFFFF"/>
              </a:highlight>
            </a:endParaRPr>
          </a:p>
          <a:p>
            <a:pPr indent="0" lvl="0" marL="0" rtl="0">
              <a:lnSpc>
                <a:spcPct val="115000"/>
              </a:lnSpc>
              <a:spcBef>
                <a:spcPts val="0"/>
              </a:spcBef>
              <a:spcAft>
                <a:spcPts val="0"/>
              </a:spcAft>
              <a:buClr>
                <a:schemeClr val="dk1"/>
              </a:buClr>
              <a:buSzPts val="1100"/>
              <a:buFont typeface="Arial"/>
              <a:buNone/>
            </a:pPr>
            <a:r>
              <a:rPr b="1" lang="en" sz="1000">
                <a:solidFill>
                  <a:srgbClr val="5D5B54"/>
                </a:solidFill>
                <a:highlight>
                  <a:srgbClr val="FFFFFF"/>
                </a:highlight>
              </a:rPr>
              <a:t>Hard work:</a:t>
            </a:r>
            <a:r>
              <a:rPr lang="en" sz="1000">
                <a:solidFill>
                  <a:srgbClr val="5D5B54"/>
                </a:solidFill>
                <a:highlight>
                  <a:srgbClr val="FFFFFF"/>
                </a:highlight>
              </a:rPr>
              <a:t> At the foundation of a good work ethic is a whole lot of hard work. In school, it may mean staying after for extra help from your instructor or fine-tuning your assignments to reach perfection. At work, you may want to come in a little early or stay late so you do the best job you can.</a:t>
            </a:r>
            <a:endParaRPr sz="1000">
              <a:solidFill>
                <a:srgbClr val="5D5B54"/>
              </a:solidFill>
              <a:highlight>
                <a:srgbClr val="FFFFFF"/>
              </a:highlight>
            </a:endParaRPr>
          </a:p>
          <a:p>
            <a:pPr indent="0" lvl="0" marL="0" rtl="0">
              <a:lnSpc>
                <a:spcPct val="115000"/>
              </a:lnSpc>
              <a:spcBef>
                <a:spcPts val="0"/>
              </a:spcBef>
              <a:spcAft>
                <a:spcPts val="0"/>
              </a:spcAft>
              <a:buClr>
                <a:schemeClr val="dk1"/>
              </a:buClr>
              <a:buSzPts val="1100"/>
              <a:buFont typeface="Arial"/>
              <a:buNone/>
            </a:pPr>
            <a:r>
              <a:rPr b="1" lang="en" sz="1000">
                <a:solidFill>
                  <a:srgbClr val="5D5B54"/>
                </a:solidFill>
                <a:highlight>
                  <a:srgbClr val="FFFFFF"/>
                </a:highlight>
              </a:rPr>
              <a:t>Positive Attitude:</a:t>
            </a:r>
            <a:r>
              <a:rPr lang="en" sz="1000">
                <a:solidFill>
                  <a:srgbClr val="5D5B54"/>
                </a:solidFill>
                <a:highlight>
                  <a:srgbClr val="FFFFFF"/>
                </a:highlight>
              </a:rPr>
              <a:t> Your positive attitude can set you apart from your peers –and it can be infectious, spilling over to other employees and making you welcome on any work project. Approaching every task—big and small—with a good attitude shows that you’re a team player dedicated to not just your own success, but also to the success of your company.</a:t>
            </a:r>
            <a:endParaRPr sz="1000">
              <a:solidFill>
                <a:srgbClr val="5D5B54"/>
              </a:solidFill>
              <a:highlight>
                <a:srgbClr val="FFFFFF"/>
              </a:highlight>
            </a:endParaRPr>
          </a:p>
          <a:p>
            <a:pPr indent="0" lvl="0" marL="0" rtl="0">
              <a:lnSpc>
                <a:spcPct val="115000"/>
              </a:lnSpc>
              <a:spcBef>
                <a:spcPts val="0"/>
              </a:spcBef>
              <a:spcAft>
                <a:spcPts val="0"/>
              </a:spcAft>
              <a:buClr>
                <a:schemeClr val="dk1"/>
              </a:buClr>
              <a:buSzPts val="1100"/>
              <a:buFont typeface="Arial"/>
              <a:buNone/>
            </a:pPr>
            <a:r>
              <a:rPr b="1" lang="en" sz="1000">
                <a:solidFill>
                  <a:srgbClr val="5D5B54"/>
                </a:solidFill>
                <a:highlight>
                  <a:srgbClr val="FFFFFF"/>
                </a:highlight>
              </a:rPr>
              <a:t>Accomplishment:</a:t>
            </a:r>
            <a:r>
              <a:rPr lang="en" sz="1000">
                <a:solidFill>
                  <a:srgbClr val="5D5B54"/>
                </a:solidFill>
                <a:highlight>
                  <a:srgbClr val="FFFFFF"/>
                </a:highlight>
              </a:rPr>
              <a:t> The more you accomplish, the more likely you will be the person chosen for further advancement. Your good work ethic is likely to be recognized, acknowledged and rewarded and can serve as a building block to you future success.</a:t>
            </a:r>
            <a:endParaRPr sz="1000">
              <a:solidFill>
                <a:srgbClr val="5D5B54"/>
              </a:solidFill>
              <a:highlight>
                <a:srgbClr val="FFFFFF"/>
              </a:highlight>
            </a:endParaRPr>
          </a:p>
          <a:p>
            <a:pPr indent="0" lvl="0" marL="0">
              <a:spcBef>
                <a:spcPts val="0"/>
              </a:spcBef>
              <a:spcAft>
                <a:spcPts val="0"/>
              </a:spcAft>
              <a:buNone/>
            </a:pPr>
            <a:r>
              <a:t/>
            </a:r>
            <a:endParaRPr/>
          </a:p>
          <a:p>
            <a:pPr indent="0" lvl="0" marL="0">
              <a:spcBef>
                <a:spcPts val="0"/>
              </a:spcBef>
              <a:spcAft>
                <a:spcPts val="0"/>
              </a:spcAft>
              <a:buNone/>
            </a:pPr>
            <a:r>
              <a:rPr lang="en"/>
              <a:t>https://www.porterchester.com/news-events/importance-good-work-ethic-school-life/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Teacher should hand out work ethic self </a:t>
            </a:r>
            <a:r>
              <a:rPr lang="en"/>
              <a:t>evaluation</a:t>
            </a:r>
            <a:r>
              <a:rPr lang="en"/>
              <a:t>.  Students should spend about 3-5 minutes completing this quiz. This is not for a grade and will not hurt them, even if they rate themselves as having poor work ethic.  However, it should help them take a good look at their life and hopefully self reflect.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solidFill>
                  <a:schemeClr val="dk1"/>
                </a:solidFill>
              </a:rPr>
              <a:t>Reference: https://www.juniorachievement.org/documents/20009/1187238/Elementary4.pdf</a:t>
            </a:r>
            <a:endParaRPr/>
          </a:p>
          <a:p>
            <a:pPr indent="0" lvl="0" marL="0" rtl="0">
              <a:spcBef>
                <a:spcPts val="0"/>
              </a:spcBef>
              <a:spcAft>
                <a:spcPts val="0"/>
              </a:spcAft>
              <a:buNone/>
            </a:pPr>
            <a:r>
              <a:rPr lang="en"/>
              <a:t>Let students read through this scenario. After they have finished reading it, </a:t>
            </a:r>
            <a:r>
              <a:rPr lang="en">
                <a:solidFill>
                  <a:schemeClr val="dk1"/>
                </a:solidFill>
              </a:rPr>
              <a:t>as a group, brainstorm all her options. Write ideas on the board. Possible answers could include:</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 Say “no” to Melissa and follow through with the commitment.</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 Call and cancel – telling Mrs. Stevens the truth.</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 Call in sick. Make up an excuse.</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 Ask Mrs. Stevens if you could reschedule for the following evening. If she says no, this would mean you would do the babysitting job as planned.</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 Babysit then and meet Melissa at the event after you’re done.</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 Do not call or show up to babysit.</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Take 5-7 minutes to discuss the consequence of each option for Lee and for Mrs. Stevens. Sort through each option, discussing the ethics involved with each one. Connect each one back to the ideas of dependability, responsibility, honesty, level or rigor, and level of innovation to which it applies.</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solidFill>
                  <a:schemeClr val="dk1"/>
                </a:solidFill>
              </a:rPr>
              <a:t>Explain that most people use questions to help guide their decisions. These include:</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 Would this make me proud?</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 How would I feel if everyone I knew found out what I had done?</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 Is this the right thing to do?</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 Would I want someone to do the same thing to me (the Golden Rule)?</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Shape 51"/>
          <p:cNvSpPr txBox="1"/>
          <p:nvPr>
            <p:ph type="title"/>
          </p:nvPr>
        </p:nvSpPr>
        <p:spPr>
          <a:xfrm>
            <a:off x="685800" y="228600"/>
            <a:ext cx="7772400" cy="857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2800"/>
              <a:buNone/>
              <a:defRPr b="0" i="0" sz="44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2800"/>
              <a:buNone/>
              <a:defRPr b="0" i="0" sz="44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2800"/>
              <a:buNone/>
              <a:defRPr b="0" i="0" sz="44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2800"/>
              <a:buNone/>
              <a:defRPr b="0" i="0" sz="44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2800"/>
              <a:buNone/>
              <a:defRPr b="0" i="0" sz="44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2800"/>
              <a:buNone/>
              <a:defRPr b="0" i="0" sz="44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2800"/>
              <a:buNone/>
              <a:defRPr b="0" i="0" sz="44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2800"/>
              <a:buNone/>
              <a:defRPr b="0" i="0" sz="44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2800"/>
              <a:buNone/>
              <a:defRPr b="0" i="0" sz="4400" u="none" cap="none" strike="noStrike">
                <a:solidFill>
                  <a:schemeClr val="dk2"/>
                </a:solidFill>
                <a:latin typeface="Arial"/>
                <a:ea typeface="Arial"/>
                <a:cs typeface="Arial"/>
                <a:sym typeface="Arial"/>
              </a:defRPr>
            </a:lvl9pPr>
          </a:lstStyle>
          <a:p/>
        </p:txBody>
      </p:sp>
      <p:sp>
        <p:nvSpPr>
          <p:cNvPr id="52" name="Shape 52"/>
          <p:cNvSpPr txBox="1"/>
          <p:nvPr>
            <p:ph idx="1" type="body"/>
          </p:nvPr>
        </p:nvSpPr>
        <p:spPr>
          <a:xfrm>
            <a:off x="685800" y="1257300"/>
            <a:ext cx="7772400" cy="30861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3" name="Shape 53"/>
          <p:cNvSpPr txBox="1"/>
          <p:nvPr>
            <p:ph idx="10" type="dt"/>
          </p:nvPr>
        </p:nvSpPr>
        <p:spPr>
          <a:xfrm>
            <a:off x="2286000" y="4743450"/>
            <a:ext cx="1905000" cy="3429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chemeClr val="lt2"/>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Shape 54"/>
          <p:cNvSpPr txBox="1"/>
          <p:nvPr>
            <p:ph idx="11" type="ftr"/>
          </p:nvPr>
        </p:nvSpPr>
        <p:spPr>
          <a:xfrm>
            <a:off x="4419600" y="4743450"/>
            <a:ext cx="2895600" cy="3429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5" name="Shape 55"/>
          <p:cNvSpPr txBox="1"/>
          <p:nvPr>
            <p:ph idx="12" type="sldNum"/>
          </p:nvPr>
        </p:nvSpPr>
        <p:spPr>
          <a:xfrm>
            <a:off x="7467600" y="4743450"/>
            <a:ext cx="990600" cy="342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www.youtube.com/watch?v=H14bBuluwB8"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2057400" y="1714500"/>
            <a:ext cx="4953000" cy="1943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9900"/>
              </a:buClr>
              <a:buFont typeface="Book Antiqua"/>
              <a:buNone/>
            </a:pPr>
            <a:r>
              <a:rPr b="1" lang="en" sz="6600">
                <a:solidFill>
                  <a:srgbClr val="CC9900"/>
                </a:solidFill>
                <a:latin typeface="Book Antiqua"/>
                <a:ea typeface="Book Antiqua"/>
                <a:cs typeface="Book Antiqua"/>
                <a:sym typeface="Book Antiqua"/>
              </a:rPr>
              <a:t>Work Ethic</a:t>
            </a:r>
            <a:br>
              <a:rPr b="1" i="0" lang="en" sz="6600" u="none" cap="none" strike="noStrike">
                <a:solidFill>
                  <a:srgbClr val="CC9900"/>
                </a:solidFill>
                <a:latin typeface="Book Antiqua"/>
                <a:ea typeface="Book Antiqua"/>
                <a:cs typeface="Book Antiqua"/>
                <a:sym typeface="Book Antiqua"/>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0" y="0"/>
            <a:ext cx="7772400" cy="85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Work Ethic Project</a:t>
            </a:r>
            <a:endParaRPr/>
          </a:p>
        </p:txBody>
      </p:sp>
      <p:sp>
        <p:nvSpPr>
          <p:cNvPr id="115" name="Shape 115"/>
          <p:cNvSpPr txBox="1"/>
          <p:nvPr>
            <p:ph idx="1" type="body"/>
          </p:nvPr>
        </p:nvSpPr>
        <p:spPr>
          <a:xfrm>
            <a:off x="685800" y="1257300"/>
            <a:ext cx="7772400" cy="3086100"/>
          </a:xfrm>
          <a:prstGeom prst="rect">
            <a:avLst/>
          </a:prstGeom>
        </p:spPr>
        <p:txBody>
          <a:bodyPr anchorCtr="0" anchor="t" bIns="91425" lIns="91425" spcFirstLastPara="1" rIns="91425" wrap="square" tIns="91425">
            <a:noAutofit/>
          </a:bodyPr>
          <a:lstStyle/>
          <a:p>
            <a:pPr indent="-139700" lvl="0" marL="342900">
              <a:spcBef>
                <a:spcPts val="640"/>
              </a:spcBef>
              <a:spcAft>
                <a:spcPts val="0"/>
              </a:spcAft>
              <a:buNone/>
            </a:pPr>
            <a:r>
              <a:t/>
            </a:r>
            <a:endParaRPr/>
          </a:p>
        </p:txBody>
      </p:sp>
      <p:pic>
        <p:nvPicPr>
          <p:cNvPr descr="Image result for work ethic meme" id="116" name="Shape 116"/>
          <p:cNvPicPr preferRelativeResize="0"/>
          <p:nvPr/>
        </p:nvPicPr>
        <p:blipFill>
          <a:blip r:embed="rId3">
            <a:alphaModFix/>
          </a:blip>
          <a:stretch>
            <a:fillRect/>
          </a:stretch>
        </p:blipFill>
        <p:spPr>
          <a:xfrm>
            <a:off x="768350" y="813850"/>
            <a:ext cx="7607300" cy="4279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Lesson Objectives</a:t>
            </a:r>
            <a:endParaRPr/>
          </a:p>
        </p:txBody>
      </p:sp>
      <p:sp>
        <p:nvSpPr>
          <p:cNvPr id="66" name="Shape 66"/>
          <p:cNvSpPr txBox="1"/>
          <p:nvPr/>
        </p:nvSpPr>
        <p:spPr>
          <a:xfrm>
            <a:off x="311700" y="1305275"/>
            <a:ext cx="8260800" cy="3000000"/>
          </a:xfrm>
          <a:prstGeom prst="rect">
            <a:avLst/>
          </a:prstGeom>
          <a:noFill/>
          <a:ln>
            <a:noFill/>
          </a:ln>
        </p:spPr>
        <p:txBody>
          <a:bodyPr anchorCtr="0" anchor="t" bIns="91425" lIns="91425" spcFirstLastPara="1" rIns="91425" wrap="square" tIns="91425">
            <a:noAutofit/>
          </a:bodyPr>
          <a:lstStyle/>
          <a:p>
            <a:pPr indent="-419100" lvl="0" marL="457200" rtl="0">
              <a:spcBef>
                <a:spcPts val="0"/>
              </a:spcBef>
              <a:spcAft>
                <a:spcPts val="0"/>
              </a:spcAft>
              <a:buClr>
                <a:schemeClr val="dk1"/>
              </a:buClr>
              <a:buSzPts val="3000"/>
              <a:buChar char="●"/>
            </a:pPr>
            <a:r>
              <a:rPr lang="en" sz="3000">
                <a:solidFill>
                  <a:schemeClr val="dk1"/>
                </a:solidFill>
              </a:rPr>
              <a:t>Define the term work ethic, and the characteristics of having a strong work ethic.</a:t>
            </a:r>
            <a:endParaRPr sz="3000">
              <a:solidFill>
                <a:schemeClr val="dk1"/>
              </a:solidFill>
            </a:endParaRPr>
          </a:p>
          <a:p>
            <a:pPr indent="-419100" lvl="0" marL="457200" rtl="0">
              <a:spcBef>
                <a:spcPts val="0"/>
              </a:spcBef>
              <a:spcAft>
                <a:spcPts val="0"/>
              </a:spcAft>
              <a:buClr>
                <a:schemeClr val="dk1"/>
              </a:buClr>
              <a:buSzPts val="3000"/>
              <a:buChar char="●"/>
            </a:pPr>
            <a:r>
              <a:rPr lang="en" sz="3000">
                <a:solidFill>
                  <a:schemeClr val="dk1"/>
                </a:solidFill>
              </a:rPr>
              <a:t>Describe how a person’s work ethic can be tested from situation to situation.</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685800" y="228600"/>
            <a:ext cx="7772400" cy="85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Buzzer Beater</a:t>
            </a:r>
            <a:endParaRPr/>
          </a:p>
        </p:txBody>
      </p:sp>
      <p:sp>
        <p:nvSpPr>
          <p:cNvPr id="72" name="Shape 72"/>
          <p:cNvSpPr txBox="1"/>
          <p:nvPr>
            <p:ph idx="1" type="body"/>
          </p:nvPr>
        </p:nvSpPr>
        <p:spPr>
          <a:xfrm>
            <a:off x="685800" y="1257300"/>
            <a:ext cx="7772400" cy="3086100"/>
          </a:xfrm>
          <a:prstGeom prst="rect">
            <a:avLst/>
          </a:prstGeom>
        </p:spPr>
        <p:txBody>
          <a:bodyPr anchorCtr="0" anchor="t" bIns="91425" lIns="91425" spcFirstLastPara="1" rIns="91425" wrap="square" tIns="91425">
            <a:noAutofit/>
          </a:bodyPr>
          <a:lstStyle/>
          <a:p>
            <a:pPr indent="-139700" lvl="0" marL="342900">
              <a:spcBef>
                <a:spcPts val="640"/>
              </a:spcBef>
              <a:spcAft>
                <a:spcPts val="0"/>
              </a:spcAft>
              <a:buNone/>
            </a:pPr>
            <a:r>
              <a:rPr lang="en"/>
              <a:t>Identify 3 traits that characterize good work ethic. Identify 2 t</a:t>
            </a:r>
            <a:r>
              <a:rPr lang="en"/>
              <a:t>raits that characterize</a:t>
            </a:r>
            <a:r>
              <a:rPr lang="en"/>
              <a:t> poor work ethic.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nvSpPr>
        <p:spPr>
          <a:xfrm>
            <a:off x="443400" y="950150"/>
            <a:ext cx="4066800" cy="1266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4400">
                <a:solidFill>
                  <a:srgbClr val="351C75"/>
                </a:solidFill>
              </a:rPr>
              <a:t>Work Ethic Grading:</a:t>
            </a:r>
            <a:endParaRPr sz="4400">
              <a:solidFill>
                <a:srgbClr val="351C75"/>
              </a:solidFill>
            </a:endParaRPr>
          </a:p>
        </p:txBody>
      </p:sp>
      <p:pic>
        <p:nvPicPr>
          <p:cNvPr id="78" name="Shape 78"/>
          <p:cNvPicPr preferRelativeResize="0"/>
          <p:nvPr/>
        </p:nvPicPr>
        <p:blipFill>
          <a:blip r:embed="rId3">
            <a:alphaModFix/>
          </a:blip>
          <a:stretch>
            <a:fillRect/>
          </a:stretch>
        </p:blipFill>
        <p:spPr>
          <a:xfrm>
            <a:off x="3357900" y="284125"/>
            <a:ext cx="5645175" cy="45752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685800" y="228600"/>
            <a:ext cx="7772400" cy="85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Work Ethic</a:t>
            </a:r>
            <a:endParaRPr/>
          </a:p>
        </p:txBody>
      </p:sp>
      <p:sp>
        <p:nvSpPr>
          <p:cNvPr id="84" name="Shape 84"/>
          <p:cNvSpPr txBox="1"/>
          <p:nvPr>
            <p:ph idx="1" type="body"/>
          </p:nvPr>
        </p:nvSpPr>
        <p:spPr>
          <a:xfrm>
            <a:off x="0" y="2092800"/>
            <a:ext cx="7772400" cy="3086100"/>
          </a:xfrm>
          <a:prstGeom prst="rect">
            <a:avLst/>
          </a:prstGeom>
        </p:spPr>
        <p:txBody>
          <a:bodyPr anchorCtr="0" anchor="t" bIns="91425" lIns="91425" spcFirstLastPara="1" rIns="91425" wrap="square" tIns="91425">
            <a:noAutofit/>
          </a:bodyPr>
          <a:lstStyle/>
          <a:p>
            <a:pPr indent="-139700" lvl="0" marL="342900">
              <a:spcBef>
                <a:spcPts val="640"/>
              </a:spcBef>
              <a:spcAft>
                <a:spcPts val="0"/>
              </a:spcAft>
              <a:buNone/>
            </a:pPr>
            <a:r>
              <a:t/>
            </a:r>
            <a:endParaRPr/>
          </a:p>
          <a:p>
            <a:pPr indent="-139700" lvl="0" marL="342900">
              <a:spcBef>
                <a:spcPts val="640"/>
              </a:spcBef>
              <a:spcAft>
                <a:spcPts val="0"/>
              </a:spcAft>
              <a:buNone/>
            </a:pPr>
            <a:r>
              <a:t/>
            </a:r>
            <a:endParaRPr/>
          </a:p>
          <a:p>
            <a:pPr indent="-139700" lvl="0" marL="342900">
              <a:spcBef>
                <a:spcPts val="640"/>
              </a:spcBef>
              <a:spcAft>
                <a:spcPts val="0"/>
              </a:spcAft>
              <a:buNone/>
            </a:pPr>
            <a:r>
              <a:t/>
            </a:r>
            <a:endParaRPr/>
          </a:p>
          <a:p>
            <a:pPr indent="-139700" lvl="0" marL="342900">
              <a:spcBef>
                <a:spcPts val="640"/>
              </a:spcBef>
              <a:spcAft>
                <a:spcPts val="0"/>
              </a:spcAft>
              <a:buNone/>
            </a:pPr>
            <a:r>
              <a:t/>
            </a:r>
            <a:endParaRPr sz="1200"/>
          </a:p>
        </p:txBody>
      </p:sp>
      <p:pic>
        <p:nvPicPr>
          <p:cNvPr descr="Leaving a high-flying job in consulting, Angela Lee Duckworth took a job teaching math to seventh graders in a New York public school. She quickly realized that IQ wasn't the only thing separating the successful students from those who struggled. Here, she explains her theory of &quot;grit&quot; as a predictor of success.&#10;&#10;TEDTalks is a daily video podcast of the best talks and performances from the TED Conference, where the world's leading thinkers and doers give the talk of their lives in 18 minutes (or less). Look for talks on Technology, Entertainment and Design -- plus science, business, global issues, the arts and much more.&#10;Find closed captions and translated subtitles in many languages at http://www.ted.com/translate&#10;&#10;Follow TED news on Twitter: http://www.twitter.com/tednews&#10;Like TED on Facebook: https://www.facebook.com/TED&#10;&#10;Subscribe to our channel: http://www.youtube.com/user/TEDtalksDirector" id="85" name="Shape 85" title="Grit: the power of passion and perseverance | Angela Lee Duckworth">
            <a:hlinkClick r:id="rId3"/>
          </p:cNvPr>
          <p:cNvPicPr preferRelativeResize="0"/>
          <p:nvPr/>
        </p:nvPicPr>
        <p:blipFill>
          <a:blip r:embed="rId4">
            <a:alphaModFix/>
          </a:blip>
          <a:stretch>
            <a:fillRect/>
          </a:stretch>
        </p:blipFill>
        <p:spPr>
          <a:xfrm>
            <a:off x="1919088" y="975975"/>
            <a:ext cx="5305825" cy="397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685800" y="228600"/>
            <a:ext cx="7772400" cy="85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Characteristics of Work Ethic</a:t>
            </a:r>
            <a:endParaRPr/>
          </a:p>
        </p:txBody>
      </p:sp>
      <p:sp>
        <p:nvSpPr>
          <p:cNvPr id="91" name="Shape 91"/>
          <p:cNvSpPr txBox="1"/>
          <p:nvPr>
            <p:ph idx="1" type="body"/>
          </p:nvPr>
        </p:nvSpPr>
        <p:spPr>
          <a:xfrm>
            <a:off x="685800" y="1257300"/>
            <a:ext cx="7772400" cy="3086100"/>
          </a:xfrm>
          <a:prstGeom prst="rect">
            <a:avLst/>
          </a:prstGeom>
        </p:spPr>
        <p:txBody>
          <a:bodyPr anchorCtr="0" anchor="t" bIns="91425" lIns="91425" spcFirstLastPara="1" rIns="91425" wrap="square" tIns="91425">
            <a:noAutofit/>
          </a:bodyPr>
          <a:lstStyle/>
          <a:p>
            <a:pPr indent="-431800" lvl="0" marL="457200" rtl="0">
              <a:spcBef>
                <a:spcPts val="640"/>
              </a:spcBef>
              <a:spcAft>
                <a:spcPts val="0"/>
              </a:spcAft>
              <a:buSzPts val="3200"/>
              <a:buChar char="•"/>
            </a:pPr>
            <a:r>
              <a:rPr lang="en"/>
              <a:t>Attendance and punctuality</a:t>
            </a:r>
            <a:endParaRPr/>
          </a:p>
          <a:p>
            <a:pPr indent="-431800" lvl="0" marL="457200" rtl="0">
              <a:spcBef>
                <a:spcPts val="0"/>
              </a:spcBef>
              <a:spcAft>
                <a:spcPts val="0"/>
              </a:spcAft>
              <a:buSzPts val="3200"/>
              <a:buChar char="•"/>
            </a:pPr>
            <a:r>
              <a:rPr lang="en"/>
              <a:t>Goal Setting</a:t>
            </a:r>
            <a:endParaRPr/>
          </a:p>
          <a:p>
            <a:pPr indent="-431800" lvl="0" marL="457200" rtl="0">
              <a:spcBef>
                <a:spcPts val="0"/>
              </a:spcBef>
              <a:spcAft>
                <a:spcPts val="0"/>
              </a:spcAft>
              <a:buSzPts val="3200"/>
              <a:buChar char="•"/>
            </a:pPr>
            <a:r>
              <a:rPr lang="en"/>
              <a:t>Hard work</a:t>
            </a:r>
            <a:endParaRPr/>
          </a:p>
          <a:p>
            <a:pPr indent="-431800" lvl="0" marL="457200" rtl="0">
              <a:spcBef>
                <a:spcPts val="0"/>
              </a:spcBef>
              <a:spcAft>
                <a:spcPts val="0"/>
              </a:spcAft>
              <a:buSzPts val="3200"/>
              <a:buChar char="•"/>
            </a:pPr>
            <a:r>
              <a:rPr lang="en"/>
              <a:t>Positive Attitude</a:t>
            </a:r>
            <a:endParaRPr/>
          </a:p>
          <a:p>
            <a:pPr indent="-431800" lvl="0" marL="457200">
              <a:spcBef>
                <a:spcPts val="0"/>
              </a:spcBef>
              <a:spcAft>
                <a:spcPts val="0"/>
              </a:spcAft>
              <a:buSzPts val="3200"/>
              <a:buChar char="•"/>
            </a:pPr>
            <a:r>
              <a:rPr lang="en"/>
              <a:t>Accomplishment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0"/>
                                        <p:tgtEl>
                                          <p:spTgt spid="9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82875" y="228600"/>
            <a:ext cx="8353500" cy="85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Self Evaluate your Work Ethic</a:t>
            </a:r>
            <a:endParaRPr/>
          </a:p>
        </p:txBody>
      </p:sp>
      <p:sp>
        <p:nvSpPr>
          <p:cNvPr id="97" name="Shape 97"/>
          <p:cNvSpPr txBox="1"/>
          <p:nvPr>
            <p:ph idx="1" type="body"/>
          </p:nvPr>
        </p:nvSpPr>
        <p:spPr>
          <a:xfrm>
            <a:off x="685800" y="1473250"/>
            <a:ext cx="7772400" cy="3086100"/>
          </a:xfrm>
          <a:prstGeom prst="rect">
            <a:avLst/>
          </a:prstGeom>
        </p:spPr>
        <p:txBody>
          <a:bodyPr anchorCtr="0" anchor="t" bIns="91425" lIns="91425" spcFirstLastPara="1" rIns="91425" wrap="square" tIns="91425">
            <a:noAutofit/>
          </a:bodyPr>
          <a:lstStyle/>
          <a:p>
            <a:pPr indent="-139700" lvl="0" marL="342900">
              <a:spcBef>
                <a:spcPts val="640"/>
              </a:spcBef>
              <a:spcAft>
                <a:spcPts val="0"/>
              </a:spcAft>
              <a:buNone/>
            </a:pPr>
            <a:r>
              <a:rPr lang="en"/>
              <a:t>Now that you know what is considered good work ethic, take a moment to self evaluate your work ethic.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685800" y="100975"/>
            <a:ext cx="7772400" cy="85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Work Ethic </a:t>
            </a:r>
            <a:r>
              <a:rPr lang="en"/>
              <a:t>Dilemma</a:t>
            </a:r>
            <a:endParaRPr/>
          </a:p>
        </p:txBody>
      </p:sp>
      <p:sp>
        <p:nvSpPr>
          <p:cNvPr id="103" name="Shape 103"/>
          <p:cNvSpPr txBox="1"/>
          <p:nvPr/>
        </p:nvSpPr>
        <p:spPr>
          <a:xfrm>
            <a:off x="286625" y="1149900"/>
            <a:ext cx="8577000" cy="3887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600"/>
              <a:t>Lee loves making extra money by babysitting. She regularly babysits for four families. This week, she has two jobs lined up, one for Wednesday evening while Mrs. Stevens goes grocery shopping, and the other for Friday night while Mr. and Mrs. Lyons go out to dinner.</a:t>
            </a:r>
            <a:br>
              <a:rPr lang="en" sz="1600"/>
            </a:br>
            <a:br>
              <a:rPr lang="en" sz="1600"/>
            </a:br>
            <a:r>
              <a:rPr lang="en" sz="1600"/>
              <a:t>All week, Lee’s best friend, Melissa, has been telling her about a special event for which she has tickets. Melissa’s parents bought tickets for her entire family to attend a grand opening party for a music theater at Wednesday from 5 to 10 PM. Many bands would be performing throughout the evening, including Lee’s favorite band, Imagine Dragons.</a:t>
            </a:r>
            <a:br>
              <a:rPr lang="en" sz="1600"/>
            </a:br>
            <a:br>
              <a:rPr lang="en" sz="1600"/>
            </a:br>
            <a:r>
              <a:rPr lang="en" sz="1600"/>
              <a:t>When Lee gets home from school on Wednesday, her friend Melissa calls to say that her dad will be working late and can’t use his ticket.  Melissa invites her to attend the party and tells Lee, “You can just tell Mrs. Stevens you’re sick! When will you ever get to see Imagine Dragons again? For FREE?”</a:t>
            </a:r>
            <a:br>
              <a:rPr lang="en" sz="1600"/>
            </a:br>
            <a:br>
              <a:rPr lang="en" sz="1600"/>
            </a:br>
            <a:r>
              <a:rPr lang="en" sz="1600"/>
              <a:t>It was 2:30, and Lee was supposed to be at Mrs. Stevens’ house at 5:00. What should she do?</a:t>
            </a:r>
            <a:br>
              <a:rPr lang="en"/>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685800" y="228600"/>
            <a:ext cx="7772400" cy="85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Work Ethic Dilemma</a:t>
            </a:r>
            <a:endParaRPr/>
          </a:p>
        </p:txBody>
      </p:sp>
      <p:sp>
        <p:nvSpPr>
          <p:cNvPr id="109" name="Shape 109"/>
          <p:cNvSpPr txBox="1"/>
          <p:nvPr>
            <p:ph idx="1" type="body"/>
          </p:nvPr>
        </p:nvSpPr>
        <p:spPr>
          <a:xfrm>
            <a:off x="685800" y="1257300"/>
            <a:ext cx="7772400" cy="3086100"/>
          </a:xfrm>
          <a:prstGeom prst="rect">
            <a:avLst/>
          </a:prstGeom>
        </p:spPr>
        <p:txBody>
          <a:bodyPr anchorCtr="0" anchor="t" bIns="91425" lIns="91425" spcFirstLastPara="1" rIns="91425" wrap="square" tIns="91425">
            <a:noAutofit/>
          </a:bodyPr>
          <a:lstStyle/>
          <a:p>
            <a:pPr indent="-139700" lvl="0" marL="342900" rtl="0">
              <a:spcBef>
                <a:spcPts val="640"/>
              </a:spcBef>
              <a:spcAft>
                <a:spcPts val="0"/>
              </a:spcAft>
              <a:buClr>
                <a:srgbClr val="000000"/>
              </a:buClr>
              <a:buSzPts val="1100"/>
              <a:buFont typeface="Arial"/>
              <a:buNone/>
            </a:pPr>
            <a:r>
              <a:rPr lang="en"/>
              <a:t> </a:t>
            </a:r>
            <a:r>
              <a:rPr lang="en"/>
              <a:t>Can your work ethic change from situation to situation? If so, how can you always be sure you are making the best decisions for yourself and your work?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