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62399" cy="34289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5181600" y="0"/>
            <a:ext cx="3962399" cy="342899"/>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Shape 6"/>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6515100"/>
            <a:ext cx="3962399" cy="342899"/>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5181600" y="6515100"/>
            <a:ext cx="3962399" cy="342899"/>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SsVRHn5j70"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108" name="Shape 10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7 minute long video </a:t>
            </a:r>
            <a:endParaRPr/>
          </a:p>
        </p:txBody>
      </p:sp>
      <p:sp>
        <p:nvSpPr>
          <p:cNvPr id="182" name="Shape 182"/>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Give the students 5 minutes to jot down what they think engineering is.  (Ideas: HOT (Higher Order Thinking, Poll Everywhere, etc.)</a:t>
            </a:r>
            <a:endParaRPr/>
          </a:p>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Then share with them the information on the slide.</a:t>
            </a:r>
            <a:endParaRPr/>
          </a:p>
        </p:txBody>
      </p:sp>
      <p:sp>
        <p:nvSpPr>
          <p:cNvPr id="189" name="Shape 189"/>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ABET - </a:t>
            </a:r>
            <a:r>
              <a:rPr lang="en-US"/>
              <a:t>Accreditation Board for Engineering and Technology, Inc. </a:t>
            </a:r>
            <a:r>
              <a:rPr b="0" i="0" lang="en-US" sz="1800" u="none" cap="none" strike="noStrike">
                <a:solidFill>
                  <a:schemeClr val="dk1"/>
                </a:solidFill>
                <a:latin typeface="Arial"/>
                <a:ea typeface="Arial"/>
                <a:cs typeface="Arial"/>
                <a:sym typeface="Arial"/>
              </a:rPr>
              <a:t>an accreditation program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rPr lang="en-US"/>
              <a:t>ABET audits engineering programs on a regular basis to assure that the program maintains high standards. The recognized accreditor for college and university programs in applied science, computing, engineering, and technology.</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Having an engineering degree from a four-year accredited engineering program is </a:t>
            </a:r>
            <a:r>
              <a:rPr b="1" lang="en-US"/>
              <a:t>required </a:t>
            </a:r>
            <a:r>
              <a:rPr lang="en-US"/>
              <a:t>to become a registered professional engineer</a:t>
            </a:r>
            <a:endParaRPr/>
          </a:p>
          <a:p>
            <a:pPr indent="0" lvl="0" marL="0" marR="0" rtl="0" algn="l">
              <a:spcBef>
                <a:spcPts val="0"/>
              </a:spcBef>
              <a:spcAft>
                <a:spcPts val="0"/>
              </a:spcAft>
              <a:buClr>
                <a:srgbClr val="000000"/>
              </a:buClr>
              <a:buSzPts val="1100"/>
              <a:buFont typeface="Arial"/>
              <a:buNone/>
            </a:pPr>
            <a:r>
              <a:t/>
            </a:r>
            <a:endParaRPr/>
          </a:p>
          <a:p>
            <a:pPr indent="0" lvl="0" marL="0" marR="0" rtl="0" algn="l">
              <a:spcBef>
                <a:spcPts val="0"/>
              </a:spcBef>
              <a:spcAft>
                <a:spcPts val="0"/>
              </a:spcAft>
              <a:buClr>
                <a:srgbClr val="000000"/>
              </a:buClr>
              <a:buSzPts val="1100"/>
              <a:buFont typeface="Arial"/>
              <a:buNone/>
            </a:pPr>
            <a:r>
              <a:rPr lang="en-US"/>
              <a:t>Currently accredits around 2,800 programs at more than 600 colleges and universities</a:t>
            </a:r>
            <a:endParaRPr/>
          </a:p>
          <a:p>
            <a:pPr indent="0" lvl="0" marL="0" marR="0" rtl="0" algn="l">
              <a:spcBef>
                <a:spcPts val="0"/>
              </a:spcBef>
              <a:spcAft>
                <a:spcPts val="0"/>
              </a:spcAft>
              <a:buClr>
                <a:schemeClr val="dk1"/>
              </a:buClr>
              <a:buFont typeface="Arial"/>
              <a:buNone/>
            </a:pPr>
            <a:r>
              <a:t/>
            </a:r>
            <a:endParaRPr/>
          </a:p>
        </p:txBody>
      </p:sp>
      <p:sp>
        <p:nvSpPr>
          <p:cNvPr id="198" name="Shape 19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Students spend 5 minutes discussing with their classmates about what they think Engineers do.  (Examples: word cloud, sticky notes, poll everywhere, etc.)  </a:t>
            </a:r>
            <a:endParaRPr/>
          </a:p>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Students share findings.</a:t>
            </a:r>
            <a:endParaRPr/>
          </a:p>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Then share the information from the slide.</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Ask them the difference in inventing and innovating.</a:t>
            </a:r>
            <a:endParaRPr/>
          </a:p>
        </p:txBody>
      </p:sp>
      <p:sp>
        <p:nvSpPr>
          <p:cNvPr id="208" name="Shape 20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There is a crossword puzzle in the folder.  You can hand it out here if you have extra time.</a:t>
            </a:r>
            <a:endParaRPr b="0" i="0" sz="1800" u="none" cap="none" strike="noStrike">
              <a:solidFill>
                <a:schemeClr val="dk1"/>
              </a:solidFill>
              <a:latin typeface="Arial"/>
              <a:ea typeface="Arial"/>
              <a:cs typeface="Arial"/>
              <a:sym typeface="Arial"/>
            </a:endParaRPr>
          </a:p>
        </p:txBody>
      </p:sp>
      <p:sp>
        <p:nvSpPr>
          <p:cNvPr id="227" name="Shape 227"/>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For non DE: You can also share other schools disciplines.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Explain to the students that they will get to do a hands on project for each of these disciplines so they will get to learn a bit more about them. </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t/>
            </a:r>
            <a:endParaRPr/>
          </a:p>
        </p:txBody>
      </p:sp>
      <p:sp>
        <p:nvSpPr>
          <p:cNvPr id="246" name="Shape 246"/>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53" name="Shape 253"/>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2 minutes long video:</a:t>
            </a:r>
            <a:endParaRPr/>
          </a:p>
          <a:p>
            <a:pPr indent="0" lvl="0" marL="0" rtl="0">
              <a:spcBef>
                <a:spcPts val="0"/>
              </a:spcBef>
              <a:spcAft>
                <a:spcPts val="0"/>
              </a:spcAft>
              <a:buNone/>
            </a:pPr>
            <a:r>
              <a:rPr lang="en-US"/>
              <a:t>Be a Good listener</a:t>
            </a:r>
            <a:endParaRPr/>
          </a:p>
          <a:p>
            <a:pPr indent="0" lvl="0" marL="0" rtl="0">
              <a:spcBef>
                <a:spcPts val="0"/>
              </a:spcBef>
              <a:spcAft>
                <a:spcPts val="0"/>
              </a:spcAft>
              <a:buNone/>
            </a:pPr>
            <a:r>
              <a:rPr lang="en-US"/>
              <a:t>Be </a:t>
            </a:r>
            <a:r>
              <a:rPr lang="en-US"/>
              <a:t>knowledgeable</a:t>
            </a:r>
            <a:r>
              <a:rPr lang="en-US"/>
              <a:t> </a:t>
            </a:r>
            <a:endParaRPr/>
          </a:p>
          <a:p>
            <a:pPr indent="0" lvl="0" marL="0" rtl="0">
              <a:spcBef>
                <a:spcPts val="0"/>
              </a:spcBef>
              <a:spcAft>
                <a:spcPts val="0"/>
              </a:spcAft>
              <a:buNone/>
            </a:pPr>
            <a:r>
              <a:rPr lang="en-US"/>
              <a:t>Get Experience (internship, hands on experience)</a:t>
            </a:r>
            <a:endParaRPr/>
          </a:p>
          <a:p>
            <a:pPr indent="0" lvl="0" marL="0" rtl="0">
              <a:spcBef>
                <a:spcPts val="0"/>
              </a:spcBef>
              <a:spcAft>
                <a:spcPts val="0"/>
              </a:spcAft>
              <a:buNone/>
            </a:pPr>
            <a:r>
              <a:rPr lang="en-US"/>
              <a:t>Have a broad knowledge base</a:t>
            </a:r>
            <a:endParaRPr/>
          </a:p>
          <a:p>
            <a:pPr indent="0" lvl="0" marL="0">
              <a:spcBef>
                <a:spcPts val="0"/>
              </a:spcBef>
              <a:spcAft>
                <a:spcPts val="0"/>
              </a:spcAft>
              <a:buNone/>
            </a:pPr>
            <a:r>
              <a:rPr lang="en-US"/>
              <a:t>Get the engineering degree</a:t>
            </a:r>
            <a:endParaRPr/>
          </a:p>
          <a:p>
            <a:pPr indent="0" lvl="0" marL="0">
              <a:spcBef>
                <a:spcPts val="0"/>
              </a:spcBef>
              <a:spcAft>
                <a:spcPts val="0"/>
              </a:spcAft>
              <a:buNone/>
            </a:pPr>
            <a:r>
              <a:t/>
            </a:r>
            <a:endParaRPr/>
          </a:p>
          <a:p>
            <a:pPr indent="0" lvl="0" marL="0" rtl="0">
              <a:spcBef>
                <a:spcPts val="0"/>
              </a:spcBef>
              <a:spcAft>
                <a:spcPts val="0"/>
              </a:spcAft>
              <a:buNone/>
            </a:pPr>
            <a:r>
              <a:rPr lang="en-US"/>
              <a:t>Alternative video: </a:t>
            </a:r>
            <a:r>
              <a:rPr lang="en-US" u="sng">
                <a:solidFill>
                  <a:schemeClr val="hlink"/>
                </a:solidFill>
                <a:hlinkClick r:id="rId2"/>
              </a:rPr>
              <a:t>https://www.youtube.com/watch?v=tSsVRHn5j70</a:t>
            </a:r>
            <a:r>
              <a:rPr lang="en-US"/>
              <a:t> (7 minutes long)</a:t>
            </a:r>
            <a:endParaRPr/>
          </a:p>
        </p:txBody>
      </p:sp>
      <p:sp>
        <p:nvSpPr>
          <p:cNvPr id="261" name="Shape 261"/>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FE: fundamentals of engineering</a:t>
            </a:r>
            <a:endParaRPr/>
          </a:p>
          <a:p>
            <a:pPr indent="0" lvl="0" marL="0" marR="0" rtl="0" algn="l">
              <a:spcBef>
                <a:spcPts val="0"/>
              </a:spcBef>
              <a:spcAft>
                <a:spcPts val="0"/>
              </a:spcAft>
              <a:buClr>
                <a:schemeClr val="dk1"/>
              </a:buClr>
              <a:buFont typeface="Arial"/>
              <a:buNone/>
            </a:pPr>
            <a:r>
              <a:t/>
            </a:r>
            <a:endParaRPr/>
          </a:p>
        </p:txBody>
      </p:sp>
      <p:sp>
        <p:nvSpPr>
          <p:cNvPr id="268" name="Shape 26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You’ve all probably heard of STEM by this point but what is stem and how do engineers fit in?</a:t>
            </a:r>
            <a:endParaRPr b="0" i="0" sz="1800" u="none" cap="none" strike="noStrike">
              <a:solidFill>
                <a:schemeClr val="dk1"/>
              </a:solidFill>
              <a:latin typeface="Arial"/>
              <a:ea typeface="Arial"/>
              <a:cs typeface="Arial"/>
              <a:sym typeface="Arial"/>
            </a:endParaRPr>
          </a:p>
        </p:txBody>
      </p:sp>
      <p:sp>
        <p:nvSpPr>
          <p:cNvPr id="276" name="Shape 276"/>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81" name="Shape 281"/>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You can have a discussion with the class about needs vs. wants.</a:t>
            </a:r>
            <a:r>
              <a:rPr lang="en-US"/>
              <a:t> Can you think of products that engineers have designed that address our human needs? </a:t>
            </a:r>
            <a:endParaRPr/>
          </a:p>
        </p:txBody>
      </p:sp>
      <p:sp>
        <p:nvSpPr>
          <p:cNvPr id="298" name="Shape 29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US"/>
              <a:t>Can you think of products that engineers have designed that address our human wants? </a:t>
            </a:r>
            <a:endParaRPr b="0" i="0" sz="1800" u="none" cap="none" strike="noStrike">
              <a:solidFill>
                <a:schemeClr val="dk1"/>
              </a:solidFill>
              <a:latin typeface="Arial"/>
              <a:ea typeface="Arial"/>
              <a:cs typeface="Arial"/>
              <a:sym typeface="Arial"/>
            </a:endParaRPr>
          </a:p>
        </p:txBody>
      </p:sp>
      <p:sp>
        <p:nvSpPr>
          <p:cNvPr id="311" name="Shape 311"/>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Mini exercise.  Have them work in pairs to answer these questions.  This is not a graded assignment but they should give it a good attempt.  If they are less than thrilled to do this, you can remind them that each week they get a 10 point work ethic grade that is based on their participation and work ethic each day.</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An alternative/additional exercise would be to assign each group one (for pairs) or two (for groups of 3 to 4) engineering disciplines and have them spend 10-15 minutes researching their specific engineering discipline and have them present it to the class. </a:t>
            </a:r>
            <a:endParaRPr/>
          </a:p>
          <a:p>
            <a:pPr indent="0" lvl="0" marL="0" marR="0" rtl="0" algn="l">
              <a:spcBef>
                <a:spcPts val="0"/>
              </a:spcBef>
              <a:spcAft>
                <a:spcPts val="0"/>
              </a:spcAft>
              <a:buClr>
                <a:schemeClr val="dk1"/>
              </a:buClr>
              <a:buFont typeface="Arial"/>
              <a:buNone/>
            </a:pPr>
            <a:r>
              <a:t/>
            </a:r>
            <a:endParaRPr/>
          </a:p>
          <a:p>
            <a:pPr indent="-342900" lvl="0" marL="342900" rtl="0">
              <a:spcBef>
                <a:spcPts val="400"/>
              </a:spcBef>
              <a:spcAft>
                <a:spcPts val="0"/>
              </a:spcAft>
              <a:buClr>
                <a:schemeClr val="dk1"/>
              </a:buClr>
              <a:buFont typeface="Arial"/>
              <a:buNone/>
            </a:pPr>
            <a:r>
              <a:rPr lang="en-US" sz="3200"/>
              <a:t>Image source:</a:t>
            </a:r>
            <a:r>
              <a:rPr lang="en-US" sz="2000"/>
              <a:t>Microsoft, Inc. (2008). Clip Art. Retrieved September 10, 2008, from http://office.microsoft.com/en-us/clipart/default.aspx</a:t>
            </a:r>
            <a:endParaRPr/>
          </a:p>
        </p:txBody>
      </p:sp>
      <p:sp>
        <p:nvSpPr>
          <p:cNvPr id="322" name="Shape 322"/>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22" name="Shape 122"/>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rgbClr val="000000"/>
              </a:buClr>
              <a:buSzPts val="1100"/>
              <a:buChar char="●"/>
            </a:pPr>
            <a:r>
              <a:rPr lang="en-US" sz="1100">
                <a:solidFill>
                  <a:srgbClr val="000000"/>
                </a:solidFill>
              </a:rPr>
              <a:t>Toilet paper ice breaker.</a:t>
            </a:r>
            <a:endParaRPr sz="1100">
              <a:solidFill>
                <a:srgbClr val="000000"/>
              </a:solidFill>
            </a:endParaRPr>
          </a:p>
          <a:p>
            <a:pPr indent="-298450" lvl="1" marL="914400" rtl="0">
              <a:lnSpc>
                <a:spcPct val="115000"/>
              </a:lnSpc>
              <a:spcBef>
                <a:spcPts val="0"/>
              </a:spcBef>
              <a:spcAft>
                <a:spcPts val="0"/>
              </a:spcAft>
              <a:buClr>
                <a:srgbClr val="000000"/>
              </a:buClr>
              <a:buSzPts val="1100"/>
              <a:buChar char="○"/>
            </a:pPr>
            <a:r>
              <a:rPr lang="en-US" sz="1100">
                <a:solidFill>
                  <a:srgbClr val="000000"/>
                </a:solidFill>
              </a:rPr>
              <a:t>Have students take as much toilet paper as they think they will need.  They have to share one fact about themselves for each square of toilet paper they get.</a:t>
            </a:r>
            <a:endParaRPr sz="1100">
              <a:solidFill>
                <a:srgbClr val="000000"/>
              </a:solidFill>
            </a:endParaRPr>
          </a:p>
          <a:p>
            <a:pPr indent="-298450" lvl="0" marL="457200" rtl="0">
              <a:lnSpc>
                <a:spcPct val="115000"/>
              </a:lnSpc>
              <a:spcBef>
                <a:spcPts val="0"/>
              </a:spcBef>
              <a:spcAft>
                <a:spcPts val="0"/>
              </a:spcAft>
              <a:buClr>
                <a:srgbClr val="000000"/>
              </a:buClr>
              <a:buSzPts val="1100"/>
              <a:buChar char="●"/>
            </a:pPr>
            <a:r>
              <a:rPr lang="en-US" sz="1100">
                <a:solidFill>
                  <a:srgbClr val="000000"/>
                </a:solidFill>
              </a:rPr>
              <a:t>Marooned</a:t>
            </a:r>
            <a:endParaRPr sz="1100">
              <a:solidFill>
                <a:srgbClr val="000000"/>
              </a:solidFill>
            </a:endParaRPr>
          </a:p>
          <a:p>
            <a:pPr indent="-298450" lvl="1" marL="914400" rtl="0">
              <a:lnSpc>
                <a:spcPct val="115000"/>
              </a:lnSpc>
              <a:spcBef>
                <a:spcPts val="0"/>
              </a:spcBef>
              <a:spcAft>
                <a:spcPts val="0"/>
              </a:spcAft>
              <a:buClr>
                <a:srgbClr val="000000"/>
              </a:buClr>
              <a:buSzPts val="1100"/>
              <a:buChar char="○"/>
            </a:pPr>
            <a:r>
              <a:rPr lang="en-US" sz="1100">
                <a:solidFill>
                  <a:srgbClr val="000000"/>
                </a:solidFill>
              </a:rPr>
              <a:t>Establish a collaborative, cooperative learning environment on the first day of school with Marooned. Place students into groups of five and tell them that they are stranded on a deserted island. Explain that they must select five items from their personal belongings to help them survive and that each member of their group must contribute one thing. Give them about ten minutes to dig through their book bags, purses, or pockets to select necessary items. Then, have each group stand and explain what they selected and how each object is essential to their survival.</a:t>
            </a:r>
            <a:endParaRPr sz="1100">
              <a:solidFill>
                <a:srgbClr val="000000"/>
              </a:solidFill>
            </a:endParaRPr>
          </a:p>
          <a:p>
            <a:pPr indent="-298450" lvl="0" marL="457200" rtl="0">
              <a:lnSpc>
                <a:spcPct val="115000"/>
              </a:lnSpc>
              <a:spcBef>
                <a:spcPts val="0"/>
              </a:spcBef>
              <a:spcAft>
                <a:spcPts val="0"/>
              </a:spcAft>
              <a:buClr>
                <a:srgbClr val="000000"/>
              </a:buClr>
              <a:buSzPts val="1100"/>
              <a:buChar char="●"/>
            </a:pPr>
            <a:r>
              <a:rPr lang="en-US" sz="1100">
                <a:solidFill>
                  <a:srgbClr val="000000"/>
                </a:solidFill>
              </a:rPr>
              <a:t>Write a letter to your future self</a:t>
            </a:r>
            <a:endParaRPr sz="1100">
              <a:solidFill>
                <a:srgbClr val="000000"/>
              </a:solidFill>
            </a:endParaRPr>
          </a:p>
          <a:p>
            <a:pPr indent="158750" lvl="0" marL="457200" rtl="0">
              <a:lnSpc>
                <a:spcPct val="115000"/>
              </a:lnSpc>
              <a:spcBef>
                <a:spcPts val="0"/>
              </a:spcBef>
              <a:spcAft>
                <a:spcPts val="0"/>
              </a:spcAft>
              <a:buClr>
                <a:srgbClr val="000000"/>
              </a:buClr>
              <a:buSzPts val="1100"/>
              <a:buChar char="●"/>
            </a:pPr>
            <a:r>
              <a:rPr lang="en-US" sz="1100">
                <a:solidFill>
                  <a:srgbClr val="000000"/>
                </a:solidFill>
              </a:rPr>
              <a:t>Discuss your classroom strengths and weaknesses and what you hope to gain </a:t>
            </a:r>
            <a:endParaRPr sz="1100">
              <a:solidFill>
                <a:srgbClr val="000000"/>
              </a:solidFill>
            </a:endParaRPr>
          </a:p>
          <a:p>
            <a:pPr indent="457200" lvl="0" marL="457200" rtl="0">
              <a:lnSpc>
                <a:spcPct val="115000"/>
              </a:lnSpc>
              <a:spcBef>
                <a:spcPts val="0"/>
              </a:spcBef>
              <a:spcAft>
                <a:spcPts val="0"/>
              </a:spcAft>
              <a:buClr>
                <a:srgbClr val="000000"/>
              </a:buClr>
              <a:buSzPts val="1100"/>
              <a:buFont typeface="Arial"/>
              <a:buNone/>
            </a:pPr>
            <a:r>
              <a:rPr lang="en-US" sz="1100">
                <a:solidFill>
                  <a:srgbClr val="000000"/>
                </a:solidFill>
              </a:rPr>
              <a:t>from this class. </a:t>
            </a:r>
            <a:endParaRPr/>
          </a:p>
        </p:txBody>
      </p:sp>
      <p:sp>
        <p:nvSpPr>
          <p:cNvPr id="123" name="Shape 123"/>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31" name="Shape 131"/>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US"/>
              <a:t>Hand out Pre-Test and Engineering Attitude Survey - found in folder</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This should take about 20 minutes total. They are not intended to know anything on the pre-test but they should give it a fair effort. </a:t>
            </a:r>
            <a:endParaRPr/>
          </a:p>
          <a:p>
            <a:pPr indent="0" lvl="0" marL="0" marR="0" rtl="0" algn="l">
              <a:spcBef>
                <a:spcPts val="0"/>
              </a:spcBef>
              <a:spcAft>
                <a:spcPts val="0"/>
              </a:spcAft>
              <a:buClr>
                <a:schemeClr val="dk1"/>
              </a:buClr>
              <a:buFont typeface="Arial"/>
              <a:buNone/>
            </a:pPr>
            <a:r>
              <a:rPr lang="en-US"/>
              <a:t>They should take their time on the prior </a:t>
            </a:r>
            <a:r>
              <a:rPr lang="en-US"/>
              <a:t>knowledge</a:t>
            </a:r>
            <a:r>
              <a:rPr lang="en-US"/>
              <a:t> attitude survey. </a:t>
            </a:r>
            <a:endParaRPr/>
          </a:p>
          <a:p>
            <a:pPr indent="0" lvl="0" marL="0" marR="0" rtl="0" algn="l">
              <a:spcBef>
                <a:spcPts val="0"/>
              </a:spcBef>
              <a:spcAft>
                <a:spcPts val="0"/>
              </a:spcAft>
              <a:buClr>
                <a:schemeClr val="dk1"/>
              </a:buClr>
              <a:buFont typeface="Arial"/>
              <a:buNone/>
            </a:pPr>
            <a:r>
              <a:t/>
            </a:r>
            <a:endParaRPr/>
          </a:p>
          <a:p>
            <a:pPr indent="0" lvl="0" marL="0" marR="0" rtl="0" algn="l">
              <a:spcBef>
                <a:spcPts val="0"/>
              </a:spcBef>
              <a:spcAft>
                <a:spcPts val="0"/>
              </a:spcAft>
              <a:buClr>
                <a:schemeClr val="dk1"/>
              </a:buClr>
              <a:buFont typeface="Arial"/>
              <a:buNone/>
            </a:pPr>
            <a:r>
              <a:rPr lang="en-US"/>
              <a:t>They will have to take these again at the end of the course. </a:t>
            </a:r>
            <a:endParaRPr/>
          </a:p>
        </p:txBody>
      </p:sp>
      <p:sp>
        <p:nvSpPr>
          <p:cNvPr id="132" name="Shape 132"/>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Background - Teacher’s background with the class</a:t>
            </a:r>
            <a:endParaRPr/>
          </a:p>
          <a:p>
            <a:pPr indent="0" lvl="0" marL="0" marR="0" rtl="0" algn="l">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Communication Intensive (CI)/Class Structure/Syllabus on the following slides</a:t>
            </a:r>
            <a:endParaRPr/>
          </a:p>
        </p:txBody>
      </p:sp>
      <p:sp>
        <p:nvSpPr>
          <p:cNvPr id="138" name="Shape 13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1219200" y="3257550"/>
            <a:ext cx="6705599" cy="3086099"/>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Font typeface="Arial"/>
              <a:buNone/>
            </a:pPr>
            <a:r>
              <a:rPr lang="en-US"/>
              <a:t>Handout Syllabus - found in folder</a:t>
            </a:r>
            <a:endParaRPr/>
          </a:p>
          <a:p>
            <a:pPr indent="0" lvl="0" marL="0" rtl="0">
              <a:spcBef>
                <a:spcPts val="0"/>
              </a:spcBef>
              <a:spcAft>
                <a:spcPts val="0"/>
              </a:spcAft>
              <a:buClr>
                <a:schemeClr val="dk1"/>
              </a:buClr>
              <a:buFont typeface="Arial"/>
              <a:buNone/>
            </a:pPr>
            <a:r>
              <a:rPr lang="en-US"/>
              <a:t>go over the syllabus especially the grading component. It seems like a lot but after a few weeks, it should get easier to understand the expectations. </a:t>
            </a:r>
            <a:endParaRPr/>
          </a:p>
        </p:txBody>
      </p:sp>
      <p:sp>
        <p:nvSpPr>
          <p:cNvPr id="148" name="Shape 148"/>
          <p:cNvSpPr/>
          <p:nvPr>
            <p:ph idx="2" type="sldImg"/>
          </p:nvPr>
        </p:nvSpPr>
        <p:spPr>
          <a:xfrm>
            <a:off x="2857500" y="514350"/>
            <a:ext cx="3429000" cy="257174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1219200" y="3257550"/>
            <a:ext cx="6705600" cy="3086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a:p>
        </p:txBody>
      </p:sp>
      <p:sp>
        <p:nvSpPr>
          <p:cNvPr id="158" name="Shape 158"/>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285750" lvl="0" marL="457200" rtl="0">
              <a:lnSpc>
                <a:spcPct val="115000"/>
              </a:lnSpc>
              <a:spcBef>
                <a:spcPts val="0"/>
              </a:spcBef>
              <a:spcAft>
                <a:spcPts val="0"/>
              </a:spcAft>
              <a:buClr>
                <a:srgbClr val="31331F"/>
              </a:buClr>
              <a:buSzPts val="900"/>
              <a:buAutoNum type="arabicPeriod"/>
            </a:pPr>
            <a:r>
              <a:rPr b="1" lang="en-US" sz="1100">
                <a:solidFill>
                  <a:srgbClr val="31331F"/>
                </a:solidFill>
                <a:highlight>
                  <a:srgbClr val="FFFFFF"/>
                </a:highlight>
                <a:latin typeface="Times New Roman"/>
                <a:ea typeface="Times New Roman"/>
                <a:cs typeface="Times New Roman"/>
                <a:sym typeface="Times New Roman"/>
              </a:rPr>
              <a:t>Actively listen</a:t>
            </a:r>
            <a:r>
              <a:rPr lang="en-US" sz="1100">
                <a:solidFill>
                  <a:srgbClr val="31331F"/>
                </a:solidFill>
                <a:highlight>
                  <a:srgbClr val="FFFFFF"/>
                </a:highlight>
                <a:latin typeface="Times New Roman"/>
                <a:ea typeface="Times New Roman"/>
                <a:cs typeface="Times New Roman"/>
                <a:sym typeface="Times New Roman"/>
              </a:rPr>
              <a:t>– Do not put your head down on your desk, on your arms, or on your backpack.  Do not fall asleep. Your conversation at a mixer, seminar, fundraiser, reception is an important social tool and one in which is necessary for a pleasant and successful event.  However, the minute someone picks up a microphone (or heaven forbid – strikes a glass multiple times) to make an announcement, you should graciously discontinue speaking.  It’s as easy as saying “Oh, hold that thought, let’s listen to the speaker.”  Active listening requires focus on, and eye contact with, the speaker. </a:t>
            </a:r>
            <a:endParaRPr sz="1100">
              <a:solidFill>
                <a:srgbClr val="31331F"/>
              </a:solidFill>
              <a:highlight>
                <a:srgbClr val="FFFFFF"/>
              </a:highlight>
              <a:latin typeface="Times New Roman"/>
              <a:ea typeface="Times New Roman"/>
              <a:cs typeface="Times New Roman"/>
              <a:sym typeface="Times New Roman"/>
            </a:endParaRPr>
          </a:p>
          <a:p>
            <a:pPr indent="-285750" lvl="0" marL="457200" rtl="0">
              <a:lnSpc>
                <a:spcPct val="115000"/>
              </a:lnSpc>
              <a:spcBef>
                <a:spcPts val="0"/>
              </a:spcBef>
              <a:spcAft>
                <a:spcPts val="0"/>
              </a:spcAft>
              <a:buClr>
                <a:srgbClr val="31331F"/>
              </a:buClr>
              <a:buSzPts val="900"/>
              <a:buAutoNum type="arabicPeriod"/>
            </a:pPr>
            <a:r>
              <a:rPr b="1" lang="en-US" sz="1100">
                <a:solidFill>
                  <a:srgbClr val="31331F"/>
                </a:solidFill>
                <a:highlight>
                  <a:srgbClr val="FFFFFF"/>
                </a:highlight>
                <a:latin typeface="Times New Roman"/>
                <a:ea typeface="Times New Roman"/>
                <a:cs typeface="Times New Roman"/>
                <a:sym typeface="Times New Roman"/>
              </a:rPr>
              <a:t>Show interest</a:t>
            </a:r>
            <a:r>
              <a:rPr lang="en-US" sz="1100">
                <a:solidFill>
                  <a:srgbClr val="31331F"/>
                </a:solidFill>
                <a:highlight>
                  <a:srgbClr val="FFFFFF"/>
                </a:highlight>
                <a:latin typeface="Times New Roman"/>
                <a:ea typeface="Times New Roman"/>
                <a:cs typeface="Times New Roman"/>
                <a:sym typeface="Times New Roman"/>
              </a:rPr>
              <a:t> – Nodding in approval (or disapproval depending on the subject matter), applauding at certain key points, and even “oooohing and aaaaahing” over certain remarks, demonstrations, or exhibits is all a way of showing the speaker that you are engaged with his/her content.  Depending on the energy or style of the event, it’s perfectly fine to interject a humorous comment…if the speaker seems to be welcoming a more interactive speech.  That is not to say one should “heckle” and continually interrupt the speaker; but the occasional comment, question, or laughable moment in a casual environment, is usually well-received by the speaker, particularly if it motivates the crowd or encourages them to listen.</a:t>
            </a:r>
            <a:endParaRPr sz="1100">
              <a:solidFill>
                <a:srgbClr val="31331F"/>
              </a:solidFill>
              <a:highlight>
                <a:srgbClr val="FFFFFF"/>
              </a:highlight>
              <a:latin typeface="Times New Roman"/>
              <a:ea typeface="Times New Roman"/>
              <a:cs typeface="Times New Roman"/>
              <a:sym typeface="Times New Roman"/>
            </a:endParaRPr>
          </a:p>
          <a:p>
            <a:pPr indent="-285750" lvl="0" marL="457200" rtl="0">
              <a:lnSpc>
                <a:spcPct val="115000"/>
              </a:lnSpc>
              <a:spcBef>
                <a:spcPts val="0"/>
              </a:spcBef>
              <a:spcAft>
                <a:spcPts val="0"/>
              </a:spcAft>
              <a:buClr>
                <a:srgbClr val="31331F"/>
              </a:buClr>
              <a:buSzPts val="900"/>
              <a:buAutoNum type="arabicPeriod"/>
            </a:pPr>
            <a:r>
              <a:rPr b="1" lang="en-US" sz="1100">
                <a:solidFill>
                  <a:srgbClr val="31331F"/>
                </a:solidFill>
                <a:highlight>
                  <a:srgbClr val="FFFFFF"/>
                </a:highlight>
                <a:latin typeface="Times New Roman"/>
                <a:ea typeface="Times New Roman"/>
                <a:cs typeface="Times New Roman"/>
                <a:sym typeface="Times New Roman"/>
              </a:rPr>
              <a:t>Be free of distractions - </a:t>
            </a:r>
            <a:r>
              <a:rPr lang="en-US" sz="1100">
                <a:solidFill>
                  <a:srgbClr val="31331F"/>
                </a:solidFill>
                <a:highlight>
                  <a:srgbClr val="FFFFFF"/>
                </a:highlight>
                <a:latin typeface="Times New Roman"/>
                <a:ea typeface="Times New Roman"/>
                <a:cs typeface="Times New Roman"/>
                <a:sym typeface="Times New Roman"/>
              </a:rPr>
              <a:t> Do not play on your phone, tablet, or computer.  Do not play with anything in your backpack or at your tables.  </a:t>
            </a:r>
            <a:endParaRPr sz="1100">
              <a:solidFill>
                <a:srgbClr val="31331F"/>
              </a:solidFill>
              <a:highlight>
                <a:srgbClr val="FFFFFF"/>
              </a:highlight>
              <a:latin typeface="Times New Roman"/>
              <a:ea typeface="Times New Roman"/>
              <a:cs typeface="Times New Roman"/>
              <a:sym typeface="Times New Roman"/>
            </a:endParaRPr>
          </a:p>
          <a:p>
            <a:pPr indent="-285750" lvl="0" marL="457200" rtl="0">
              <a:lnSpc>
                <a:spcPct val="115000"/>
              </a:lnSpc>
              <a:spcBef>
                <a:spcPts val="0"/>
              </a:spcBef>
              <a:spcAft>
                <a:spcPts val="0"/>
              </a:spcAft>
              <a:buClr>
                <a:srgbClr val="31331F"/>
              </a:buClr>
              <a:buSzPts val="900"/>
              <a:buAutoNum type="arabicPeriod"/>
            </a:pPr>
            <a:r>
              <a:rPr b="1" lang="en-US" sz="1100">
                <a:solidFill>
                  <a:srgbClr val="31331F"/>
                </a:solidFill>
                <a:highlight>
                  <a:srgbClr val="FFFFFF"/>
                </a:highlight>
                <a:latin typeface="Times New Roman"/>
                <a:ea typeface="Times New Roman"/>
                <a:cs typeface="Times New Roman"/>
                <a:sym typeface="Times New Roman"/>
              </a:rPr>
              <a:t>Remember to applaud</a:t>
            </a:r>
            <a:r>
              <a:rPr lang="en-US" sz="1100">
                <a:solidFill>
                  <a:srgbClr val="31331F"/>
                </a:solidFill>
                <a:highlight>
                  <a:srgbClr val="FFFFFF"/>
                </a:highlight>
                <a:latin typeface="Times New Roman"/>
                <a:ea typeface="Times New Roman"/>
                <a:cs typeface="Times New Roman"/>
                <a:sym typeface="Times New Roman"/>
              </a:rPr>
              <a:t> –  as soon as the speaker has closed their speech, either by announcing so, or by answering the last question asked.  Don’t let the “uncomfortable silence” take place in that first few seconds.  Take the lead and start the applause to encourage others who may be unsure if or when they should applaud.</a:t>
            </a:r>
            <a:endParaRPr sz="1100">
              <a:solidFill>
                <a:srgbClr val="31331F"/>
              </a:solidFill>
              <a:highlight>
                <a:srgbClr val="FFFFFF"/>
              </a:highlight>
              <a:latin typeface="Times New Roman"/>
              <a:ea typeface="Times New Roman"/>
              <a:cs typeface="Times New Roman"/>
              <a:sym typeface="Times New Roman"/>
            </a:endParaRPr>
          </a:p>
          <a:p>
            <a:pPr indent="-285750" lvl="0" marL="457200" rtl="0">
              <a:lnSpc>
                <a:spcPct val="115000"/>
              </a:lnSpc>
              <a:spcBef>
                <a:spcPts val="0"/>
              </a:spcBef>
              <a:spcAft>
                <a:spcPts val="0"/>
              </a:spcAft>
              <a:buClr>
                <a:srgbClr val="31331F"/>
              </a:buClr>
              <a:buSzPts val="900"/>
              <a:buAutoNum type="arabicPeriod"/>
            </a:pPr>
            <a:r>
              <a:rPr b="1" lang="en-US" sz="1100">
                <a:solidFill>
                  <a:srgbClr val="31331F"/>
                </a:solidFill>
                <a:highlight>
                  <a:srgbClr val="FFFFFF"/>
                </a:highlight>
                <a:latin typeface="Times New Roman"/>
                <a:ea typeface="Times New Roman"/>
                <a:cs typeface="Times New Roman"/>
                <a:sym typeface="Times New Roman"/>
              </a:rPr>
              <a:t>Thank the speaker</a:t>
            </a:r>
            <a:r>
              <a:rPr lang="en-US" sz="1100">
                <a:solidFill>
                  <a:srgbClr val="31331F"/>
                </a:solidFill>
                <a:highlight>
                  <a:srgbClr val="FFFFFF"/>
                </a:highlight>
                <a:latin typeface="Times New Roman"/>
                <a:ea typeface="Times New Roman"/>
                <a:cs typeface="Times New Roman"/>
                <a:sym typeface="Times New Roman"/>
              </a:rPr>
              <a:t> – Take a few minutes to go up to the emcee or speaker/s and thank them for their contribution to the event.  Even if it’s basic announcements, a simple “I enjoyed listening to you, thank you for the nice introductions of key members.”, or “Thank you for sharing your thoughts on the community today.  I was very moved by your comment on…..”</a:t>
            </a:r>
            <a:endParaRPr sz="1100">
              <a:solidFill>
                <a:srgbClr val="31331F"/>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67" name="Shape 167"/>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2857500" y="514350"/>
            <a:ext cx="3429000" cy="25716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1219200" y="3257550"/>
            <a:ext cx="6705600" cy="308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Give the students the opportunity to ask any questions about the structure of the class, how grading will be done, or anything else on the syllabus.</a:t>
            </a:r>
            <a:endParaRPr/>
          </a:p>
        </p:txBody>
      </p:sp>
      <p:sp>
        <p:nvSpPr>
          <p:cNvPr id="175" name="Shape 175"/>
          <p:cNvSpPr txBox="1"/>
          <p:nvPr>
            <p:ph idx="12" type="sldNum"/>
          </p:nvPr>
        </p:nvSpPr>
        <p:spPr>
          <a:xfrm>
            <a:off x="5181600" y="6515100"/>
            <a:ext cx="3962400" cy="3429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381000" y="609600"/>
            <a:ext cx="8458200" cy="1143000"/>
          </a:xfrm>
          <a:prstGeom prst="rect">
            <a:avLst/>
          </a:prstGeom>
          <a:noFill/>
          <a:ln>
            <a:noFill/>
          </a:ln>
        </p:spPr>
        <p:txBody>
          <a:bodyPr anchorCtr="0" anchor="ctr" bIns="91425" lIns="91425" spcFirstLastPara="1" rIns="91425" wrap="square" tIns="91425"/>
          <a:lstStyle>
            <a:lvl1pPr indent="0" lvl="0" marL="0" marR="0" rtl="0" algn="r">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8" name="Shape 18"/>
          <p:cNvSpPr txBox="1"/>
          <p:nvPr>
            <p:ph idx="1" type="subTitle"/>
          </p:nvPr>
        </p:nvSpPr>
        <p:spPr>
          <a:xfrm>
            <a:off x="381000" y="2057400"/>
            <a:ext cx="8458200" cy="1219199"/>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480"/>
              </a:spcBef>
              <a:spcAft>
                <a:spcPts val="0"/>
              </a:spcAft>
              <a:buClr>
                <a:schemeClr val="accent1"/>
              </a:buClr>
              <a:buSzPts val="3200"/>
              <a:buFont typeface="Arial"/>
              <a:buNone/>
              <a:defRPr b="0" i="0" sz="2400" u="none" cap="none" strike="noStrike">
                <a:solidFill>
                  <a:schemeClr val="accent1"/>
                </a:solidFill>
                <a:latin typeface="Arial"/>
                <a:ea typeface="Arial"/>
                <a:cs typeface="Arial"/>
                <a:sym typeface="Arial"/>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Shape 19"/>
          <p:cNvSpPr txBox="1"/>
          <p:nvPr>
            <p:ph idx="10" type="dt"/>
          </p:nvPr>
        </p:nvSpPr>
        <p:spPr>
          <a:xfrm>
            <a:off x="381000" y="6248400"/>
            <a:ext cx="2209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accent1"/>
              </a:buClr>
              <a:buSzPts val="1400"/>
              <a:buFont typeface="Arial"/>
              <a:buNone/>
              <a:defRPr b="0" i="0" sz="1200" u="none" cap="none" strike="noStrike">
                <a:solidFill>
                  <a:schemeClr val="accent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0" name="Shape 20"/>
          <p:cNvSpPr txBox="1"/>
          <p:nvPr>
            <p:ph idx="11" type="ftr"/>
          </p:nvPr>
        </p:nvSpPr>
        <p:spPr>
          <a:xfrm>
            <a:off x="2819400" y="6248400"/>
            <a:ext cx="38862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1" name="Shape 21"/>
          <p:cNvSpPr txBox="1"/>
          <p:nvPr>
            <p:ph idx="12" type="sldNum"/>
          </p:nvPr>
        </p:nvSpPr>
        <p:spPr>
          <a:xfrm>
            <a:off x="6934200" y="6248400"/>
            <a:ext cx="19049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Shape 80"/>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81" name="Shape 81"/>
          <p:cNvSpPr txBox="1"/>
          <p:nvPr>
            <p:ph idx="1" type="body"/>
          </p:nvPr>
        </p:nvSpPr>
        <p:spPr>
          <a:xfrm>
            <a:off x="685800" y="1676400"/>
            <a:ext cx="3809999" cy="41148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4648200" y="1676400"/>
            <a:ext cx="3809999" cy="4114800"/>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Shape 87"/>
          <p:cNvSpPr txBox="1"/>
          <p:nvPr>
            <p:ph type="title"/>
          </p:nvPr>
        </p:nvSpPr>
        <p:spPr>
          <a:xfrm>
            <a:off x="722312"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40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88" name="Shape 88"/>
          <p:cNvSpPr txBox="1"/>
          <p:nvPr>
            <p:ph idx="1" type="body"/>
          </p:nvPr>
        </p:nvSpPr>
        <p:spPr>
          <a:xfrm>
            <a:off x="722312"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89" name="Shape 89"/>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over Content" type="txOverObj">
  <p:cSld name="TEXT_OVER_OBJECT">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01" name="Shape 101"/>
          <p:cNvSpPr txBox="1"/>
          <p:nvPr>
            <p:ph idx="1" type="body"/>
          </p:nvPr>
        </p:nvSpPr>
        <p:spPr>
          <a:xfrm>
            <a:off x="457200" y="1600200"/>
            <a:ext cx="8229600" cy="2185988"/>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2" name="Shape 102"/>
          <p:cNvSpPr txBox="1"/>
          <p:nvPr>
            <p:ph idx="2" type="body"/>
          </p:nvPr>
        </p:nvSpPr>
        <p:spPr>
          <a:xfrm>
            <a:off x="457200" y="3938587"/>
            <a:ext cx="8229600" cy="2187574"/>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3" name="Shape 103"/>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Shape 30"/>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31" name="Shape 31"/>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3" name="Shape 33"/>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37" name="Shape 37"/>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Shape 41"/>
          <p:cNvSpPr txBox="1"/>
          <p:nvPr>
            <p:ph type="title"/>
          </p:nvPr>
        </p:nvSpPr>
        <p:spPr>
          <a:xfrm rot="5400000">
            <a:off x="4743450" y="2076449"/>
            <a:ext cx="5486399" cy="1943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42" name="Shape 42"/>
          <p:cNvSpPr txBox="1"/>
          <p:nvPr>
            <p:ph idx="1" type="body"/>
          </p:nvPr>
        </p:nvSpPr>
        <p:spPr>
          <a:xfrm rot="5400000">
            <a:off x="781050" y="209549"/>
            <a:ext cx="5486399" cy="56769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 name="Shape 46"/>
        <p:cNvGrpSpPr/>
        <p:nvPr/>
      </p:nvGrpSpPr>
      <p:grpSpPr>
        <a:xfrm>
          <a:off x="0" y="0"/>
          <a:ext cx="0" cy="0"/>
          <a:chOff x="0" y="0"/>
          <a:chExt cx="0" cy="0"/>
        </a:xfrm>
      </p:grpSpPr>
      <p:sp>
        <p:nvSpPr>
          <p:cNvPr id="47" name="Shape 47"/>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48" name="Shape 48"/>
          <p:cNvSpPr txBox="1"/>
          <p:nvPr>
            <p:ph idx="1" type="body"/>
          </p:nvPr>
        </p:nvSpPr>
        <p:spPr>
          <a:xfrm rot="5400000">
            <a:off x="2514599" y="-152400"/>
            <a:ext cx="4114800" cy="77724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Shape 49"/>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Shape 53"/>
          <p:cNvSpPr txBox="1"/>
          <p:nvPr>
            <p:ph type="title"/>
          </p:nvPr>
        </p:nvSpPr>
        <p:spPr>
          <a:xfrm>
            <a:off x="1792288" y="4800600"/>
            <a:ext cx="5486399" cy="56673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54" name="Shape 54"/>
          <p:cNvSpPr/>
          <p:nvPr>
            <p:ph idx="2" type="pic"/>
          </p:nvPr>
        </p:nvSpPr>
        <p:spPr>
          <a:xfrm>
            <a:off x="1792288" y="612775"/>
            <a:ext cx="5486399" cy="4114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55" name="Shape 55"/>
          <p:cNvSpPr txBox="1"/>
          <p:nvPr>
            <p:ph idx="1" type="body"/>
          </p:nvPr>
        </p:nvSpPr>
        <p:spPr>
          <a:xfrm>
            <a:off x="1792288" y="5367337"/>
            <a:ext cx="5486399" cy="804861"/>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Shape 60"/>
          <p:cNvSpPr txBox="1"/>
          <p:nvPr>
            <p:ph type="title"/>
          </p:nvPr>
        </p:nvSpPr>
        <p:spPr>
          <a:xfrm>
            <a:off x="457200" y="273050"/>
            <a:ext cx="3008313" cy="1162049"/>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3575050" y="273050"/>
            <a:ext cx="5111750" cy="585311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8" name="Shape 68"/>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2" name="Shape 72"/>
          <p:cNvSpPr txBox="1"/>
          <p:nvPr>
            <p:ph idx="1" type="body"/>
          </p:nvPr>
        </p:nvSpPr>
        <p:spPr>
          <a:xfrm>
            <a:off x="457200" y="1535112"/>
            <a:ext cx="4040187"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73" name="Shape 73"/>
          <p:cNvSpPr txBox="1"/>
          <p:nvPr>
            <p:ph idx="2" type="body"/>
          </p:nvPr>
        </p:nvSpPr>
        <p:spPr>
          <a:xfrm>
            <a:off x="457200" y="2174875"/>
            <a:ext cx="4040187"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4" name="Shape 74"/>
          <p:cNvSpPr txBox="1"/>
          <p:nvPr>
            <p:ph idx="3" type="body"/>
          </p:nvPr>
        </p:nvSpPr>
        <p:spPr>
          <a:xfrm>
            <a:off x="4645025" y="1535112"/>
            <a:ext cx="4041774"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75" name="Shape 75"/>
          <p:cNvSpPr txBox="1"/>
          <p:nvPr>
            <p:ph idx="4" type="body"/>
          </p:nvPr>
        </p:nvSpPr>
        <p:spPr>
          <a:xfrm>
            <a:off x="4645025" y="2174875"/>
            <a:ext cx="4041774"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6" name="Shape 76"/>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LSUpp5a"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2" name="Shape 12"/>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Shape 13"/>
          <p:cNvSpPr txBox="1"/>
          <p:nvPr>
            <p:ph idx="10" type="dt"/>
          </p:nvPr>
        </p:nvSpPr>
        <p:spPr>
          <a:xfrm>
            <a:off x="381000" y="6248400"/>
            <a:ext cx="2209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accent1"/>
              </a:buClr>
              <a:buSzPts val="1400"/>
              <a:buFont typeface="Arial"/>
              <a:buNone/>
              <a:defRPr b="0" i="0" sz="1200" u="none" cap="none" strike="noStrike">
                <a:solidFill>
                  <a:schemeClr val="accent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2819400" y="6248400"/>
            <a:ext cx="38862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6934200" y="6248400"/>
            <a:ext cx="19049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chemeClr val="accent1"/>
              </a:buClr>
              <a:buFont typeface="Arial"/>
              <a:buNone/>
              <a:defRPr b="0" i="0" sz="1200" u="none" cap="none" strike="noStrike">
                <a:solidFill>
                  <a:schemeClr val="accen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pic>
        <p:nvPicPr>
          <p:cNvPr descr="LSUpp5b" id="23" name="Shape 2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4" name="Shape 24"/>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25" name="Shape 25"/>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Shape 26"/>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2"/>
              </a:buClr>
              <a:buSzPts val="1400"/>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pic>
        <p:nvPicPr>
          <p:cNvPr descr="LSUpp5b" id="93" name="Shape 9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94" name="Shape 94"/>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1pPr>
            <a:lvl2pPr indent="0" lvl="1"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2pPr>
            <a:lvl3pPr indent="0" lvl="2"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3pPr>
            <a:lvl4pPr indent="0" lvl="3"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4pPr>
            <a:lvl5pPr indent="0" lvl="4" marL="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5pPr>
            <a:lvl6pPr indent="0" lvl="5" marL="4572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6pPr>
            <a:lvl7pPr indent="0" lvl="6" marL="9144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7pPr>
            <a:lvl8pPr indent="0" lvl="7" marL="13716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8pPr>
            <a:lvl9pPr indent="0" lvl="8" marL="1828800" marR="0" rtl="0" algn="l">
              <a:spcBef>
                <a:spcPts val="0"/>
              </a:spcBef>
              <a:spcAft>
                <a:spcPts val="0"/>
              </a:spcAft>
              <a:buClr>
                <a:schemeClr val="dk2"/>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95" name="Shape 95"/>
          <p:cNvSpPr txBox="1"/>
          <p:nvPr>
            <p:ph idx="1" type="body"/>
          </p:nvPr>
        </p:nvSpPr>
        <p:spPr>
          <a:xfrm>
            <a:off x="685800" y="1676400"/>
            <a:ext cx="7772400" cy="4114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Shape 96"/>
          <p:cNvSpPr txBox="1"/>
          <p:nvPr>
            <p:ph idx="10" type="dt"/>
          </p:nvPr>
        </p:nvSpPr>
        <p:spPr>
          <a:xfrm>
            <a:off x="2286000" y="6324600"/>
            <a:ext cx="19049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7" name="Shape 97"/>
          <p:cNvSpPr txBox="1"/>
          <p:nvPr>
            <p:ph idx="11" type="ftr"/>
          </p:nvPr>
        </p:nvSpPr>
        <p:spPr>
          <a:xfrm>
            <a:off x="4419600" y="6324600"/>
            <a:ext cx="28956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98" name="Shape 98"/>
          <p:cNvSpPr txBox="1"/>
          <p:nvPr>
            <p:ph idx="12" type="sldNum"/>
          </p:nvPr>
        </p:nvSpPr>
        <p:spPr>
          <a:xfrm>
            <a:off x="7467600" y="6324600"/>
            <a:ext cx="990599"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youtube.com/watch?v=vj-H_Mbfvu4"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n.wikipedia.org/wiki/Science" TargetMode="External"/><Relationship Id="rId4" Type="http://schemas.openxmlformats.org/officeDocument/2006/relationships/hyperlink" Target="http://en.wikipedia.org/wiki/Mathematics" TargetMode="External"/><Relationship Id="rId5" Type="http://schemas.openxmlformats.org/officeDocument/2006/relationships/hyperlink" Target="http://en.wikipedia.org/wiki/Economics" TargetMode="External"/><Relationship Id="rId6" Type="http://schemas.openxmlformats.org/officeDocument/2006/relationships/hyperlink" Target="http://en.wikipedia.org/wiki/Design" TargetMode="External"/><Relationship Id="rId7" Type="http://schemas.openxmlformats.org/officeDocument/2006/relationships/hyperlink" Target="http://en.wikipedia.org/wiki/Process_(enginee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ZCmA0pZ4YCw" TargetMode="Externa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457200" y="762000"/>
            <a:ext cx="7924799" cy="3505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ENGR 1050 </a:t>
            </a: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Introduction to Engineering (</a:t>
            </a:r>
            <a:r>
              <a:rPr lang="en-US"/>
              <a:t>Communication Intensive</a:t>
            </a:r>
            <a:r>
              <a:rPr b="0" i="0" lang="en-US" sz="4400" u="none" cap="none" strike="noStrike">
                <a:solidFill>
                  <a:schemeClr val="dk2"/>
                </a:solidFill>
                <a:latin typeface="Arial"/>
                <a:ea typeface="Arial"/>
                <a:cs typeface="Arial"/>
                <a:sym typeface="Arial"/>
              </a:rPr>
              <a:t>)</a:t>
            </a:r>
            <a:br>
              <a:rPr b="0" i="0" lang="en-US" sz="2000" u="none" cap="none" strike="noStrike">
                <a:solidFill>
                  <a:schemeClr val="dk2"/>
                </a:solidFill>
                <a:latin typeface="Arial"/>
                <a:ea typeface="Arial"/>
                <a:cs typeface="Arial"/>
                <a:sym typeface="Arial"/>
              </a:rPr>
            </a:br>
            <a:br>
              <a:rPr b="0" i="0" lang="en-US" sz="2000" u="none" cap="none" strike="noStrike">
                <a:solidFill>
                  <a:schemeClr val="dk2"/>
                </a:solidFill>
                <a:latin typeface="Arial"/>
                <a:ea typeface="Arial"/>
                <a:cs typeface="Arial"/>
                <a:sym typeface="Arial"/>
              </a:rPr>
            </a:br>
            <a:endParaRPr b="0" i="0" sz="2000" u="none" cap="none" strike="noStrike">
              <a:solidFill>
                <a:schemeClr val="dk2"/>
              </a:solidFill>
              <a:latin typeface="Arial"/>
              <a:ea typeface="Arial"/>
              <a:cs typeface="Arial"/>
              <a:sym typeface="Arial"/>
            </a:endParaRPr>
          </a:p>
        </p:txBody>
      </p:sp>
      <p:sp>
        <p:nvSpPr>
          <p:cNvPr id="111" name="Shape 111"/>
          <p:cNvSpPr txBox="1"/>
          <p:nvPr/>
        </p:nvSpPr>
        <p:spPr>
          <a:xfrm>
            <a:off x="6934200" y="6248400"/>
            <a:ext cx="19049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80729D"/>
              </a:buClr>
              <a:buFont typeface="Arial"/>
              <a:buNone/>
            </a:pPr>
            <a:fld id="{00000000-1234-1234-1234-123412341234}" type="slidenum">
              <a:rPr b="0" i="0" lang="en-US" sz="1000" u="none" cap="none" strike="noStrike">
                <a:solidFill>
                  <a:srgbClr val="80729D"/>
                </a:solidFill>
                <a:latin typeface="Arial"/>
                <a:ea typeface="Arial"/>
                <a:cs typeface="Arial"/>
                <a:sym typeface="Arial"/>
              </a:rPr>
              <a:t>‹#›</a:t>
            </a:fld>
            <a:endParaRPr b="0" i="0" sz="1000" u="none" cap="none" strike="noStrike">
              <a:solidFill>
                <a:srgbClr val="80729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685800" y="304800"/>
            <a:ext cx="77724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Is Engineering Right For Me?</a:t>
            </a:r>
            <a:endParaRPr/>
          </a:p>
        </p:txBody>
      </p:sp>
      <p:sp>
        <p:nvSpPr>
          <p:cNvPr id="185" name="Shape 185"/>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pic>
        <p:nvPicPr>
          <p:cNvPr descr="Aimed at high school students considering engineering as a career, this video by the University at Buffalo School of Engineering and Applied Sciences describes the unique features of engineering thinking and problem solving." id="186" name="Shape 186" title="Is Engineering Right For Me?">
            <a:hlinkClick r:id="rId3"/>
          </p:cNvPr>
          <p:cNvPicPr preferRelativeResize="0"/>
          <p:nvPr/>
        </p:nvPicPr>
        <p:blipFill>
          <a:blip r:embed="rId4">
            <a:alphaModFix/>
          </a:blip>
          <a:stretch>
            <a:fillRect/>
          </a:stretch>
        </p:blipFill>
        <p:spPr>
          <a:xfrm>
            <a:off x="1683163" y="1447800"/>
            <a:ext cx="5777683" cy="4333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609600" y="228600"/>
            <a:ext cx="6934200" cy="121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What is engineering?</a:t>
            </a:r>
            <a:endParaRPr/>
          </a:p>
        </p:txBody>
      </p:sp>
      <p:sp>
        <p:nvSpPr>
          <p:cNvPr id="192" name="Shape 192"/>
          <p:cNvSpPr txBox="1"/>
          <p:nvPr>
            <p:ph idx="1" type="body"/>
          </p:nvPr>
        </p:nvSpPr>
        <p:spPr>
          <a:xfrm>
            <a:off x="609600" y="1242125"/>
            <a:ext cx="77724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5165D"/>
              </a:buClr>
              <a:buFont typeface="Arial"/>
              <a:buNone/>
            </a:pPr>
            <a:r>
              <a:rPr b="1" i="0" lang="en-US" sz="2000" u="none" cap="none" strike="noStrike">
                <a:solidFill>
                  <a:srgbClr val="35165D"/>
                </a:solidFill>
                <a:latin typeface="Arial"/>
                <a:ea typeface="Arial"/>
                <a:cs typeface="Arial"/>
                <a:sym typeface="Arial"/>
              </a:rPr>
              <a:t>Engineering</a:t>
            </a:r>
            <a:r>
              <a:rPr b="0" i="0" lang="en-US" sz="2000" u="none" cap="none" strike="noStrike">
                <a:solidFill>
                  <a:srgbClr val="35165D"/>
                </a:solidFill>
                <a:latin typeface="Arial"/>
                <a:ea typeface="Arial"/>
                <a:cs typeface="Arial"/>
                <a:sym typeface="Arial"/>
              </a:rPr>
              <a:t> is the discipline, art, skill and profession of acquiring and applying </a:t>
            </a:r>
            <a:r>
              <a:rPr lang="en-US" sz="2000" u="sng">
                <a:solidFill>
                  <a:schemeClr val="hlink"/>
                </a:solidFill>
                <a:hlinkClick r:id="rId3"/>
              </a:rPr>
              <a:t>scientific</a:t>
            </a:r>
            <a:r>
              <a:rPr b="0" i="0" lang="en-US" sz="2000" u="none" cap="none" strike="noStrike">
                <a:solidFill>
                  <a:srgbClr val="35165D"/>
                </a:solidFill>
                <a:latin typeface="Arial"/>
                <a:ea typeface="Arial"/>
                <a:cs typeface="Arial"/>
                <a:sym typeface="Arial"/>
              </a:rPr>
              <a:t>, </a:t>
            </a:r>
            <a:r>
              <a:rPr lang="en-US" sz="2000" u="sng">
                <a:solidFill>
                  <a:schemeClr val="hlink"/>
                </a:solidFill>
                <a:hlinkClick r:id="rId4"/>
              </a:rPr>
              <a:t>mathematical</a:t>
            </a:r>
            <a:r>
              <a:rPr b="0" i="0" lang="en-US" sz="2000" u="none" cap="none" strike="noStrike">
                <a:solidFill>
                  <a:srgbClr val="35165D"/>
                </a:solidFill>
                <a:latin typeface="Arial"/>
                <a:ea typeface="Arial"/>
                <a:cs typeface="Arial"/>
                <a:sym typeface="Arial"/>
              </a:rPr>
              <a:t>, </a:t>
            </a:r>
            <a:r>
              <a:rPr lang="en-US" sz="2000" u="sng">
                <a:solidFill>
                  <a:schemeClr val="hlink"/>
                </a:solidFill>
                <a:hlinkClick r:id="rId5"/>
              </a:rPr>
              <a:t>economic</a:t>
            </a:r>
            <a:r>
              <a:rPr b="0" i="0" lang="en-US" sz="2000" u="none" cap="none" strike="noStrike">
                <a:solidFill>
                  <a:srgbClr val="35165D"/>
                </a:solidFill>
                <a:latin typeface="Arial"/>
                <a:ea typeface="Arial"/>
                <a:cs typeface="Arial"/>
                <a:sym typeface="Arial"/>
              </a:rPr>
              <a:t>, </a:t>
            </a:r>
            <a:r>
              <a:rPr lang="en-US" sz="2000" u="sng">
                <a:solidFill>
                  <a:schemeClr val="hlink"/>
                </a:solidFill>
              </a:rPr>
              <a:t>social</a:t>
            </a:r>
            <a:r>
              <a:rPr b="0" i="0" lang="en-US" sz="2000" u="none" cap="none" strike="noStrike">
                <a:solidFill>
                  <a:srgbClr val="35165D"/>
                </a:solidFill>
                <a:latin typeface="Arial"/>
                <a:ea typeface="Arial"/>
                <a:cs typeface="Arial"/>
                <a:sym typeface="Arial"/>
              </a:rPr>
              <a:t>, and practical knowledge, in order to </a:t>
            </a:r>
            <a:r>
              <a:rPr b="0" i="0" lang="en-US" sz="2000" u="sng" cap="none" strike="noStrike">
                <a:solidFill>
                  <a:schemeClr val="hlink"/>
                </a:solidFill>
                <a:latin typeface="Arial"/>
                <a:ea typeface="Arial"/>
                <a:cs typeface="Arial"/>
                <a:sym typeface="Arial"/>
                <a:hlinkClick r:id="rId6"/>
              </a:rPr>
              <a:t>design</a:t>
            </a:r>
            <a:r>
              <a:rPr b="0" i="0" lang="en-US" sz="2000" u="none" cap="none" strike="noStrike">
                <a:solidFill>
                  <a:srgbClr val="35165D"/>
                </a:solidFill>
                <a:latin typeface="Arial"/>
                <a:ea typeface="Arial"/>
                <a:cs typeface="Arial"/>
                <a:sym typeface="Arial"/>
              </a:rPr>
              <a:t> and build structures, machines, devices, systems, materials and </a:t>
            </a:r>
            <a:r>
              <a:rPr b="0" i="0" lang="en-US" sz="2000" u="sng" cap="none" strike="noStrike">
                <a:solidFill>
                  <a:schemeClr val="hlink"/>
                </a:solidFill>
                <a:latin typeface="Arial"/>
                <a:ea typeface="Arial"/>
                <a:cs typeface="Arial"/>
                <a:sym typeface="Arial"/>
                <a:hlinkClick r:id="rId7"/>
              </a:rPr>
              <a:t>processes</a:t>
            </a:r>
            <a:r>
              <a:rPr b="0" i="0" lang="en-US" sz="2000" u="none" cap="none" strike="noStrike">
                <a:solidFill>
                  <a:srgbClr val="35165D"/>
                </a:solidFill>
                <a:latin typeface="Arial"/>
                <a:ea typeface="Arial"/>
                <a:cs typeface="Arial"/>
                <a:sym typeface="Arial"/>
              </a:rPr>
              <a:t> that safely realize improvements to the lives of people.</a:t>
            </a:r>
            <a:endParaRPr/>
          </a:p>
          <a:p>
            <a:pPr indent="0" lvl="0" marL="0" marR="0" rtl="0" algn="l">
              <a:lnSpc>
                <a:spcPct val="100000"/>
              </a:lnSpc>
              <a:spcBef>
                <a:spcPts val="400"/>
              </a:spcBef>
              <a:spcAft>
                <a:spcPts val="0"/>
              </a:spcAft>
              <a:buClr>
                <a:srgbClr val="35165D"/>
              </a:buClr>
              <a:buFont typeface="Arial"/>
              <a:buNone/>
            </a:pPr>
            <a:r>
              <a:rPr b="0" i="0" lang="en-US" sz="2000" u="none" cap="none" strike="noStrike">
                <a:solidFill>
                  <a:srgbClr val="35165D"/>
                </a:solidFill>
                <a:latin typeface="Arial"/>
                <a:ea typeface="Arial"/>
                <a:cs typeface="Arial"/>
                <a:sym typeface="Arial"/>
              </a:rPr>
              <a:t>				</a:t>
            </a:r>
            <a:r>
              <a:rPr b="0" i="0" lang="en-US" sz="1600" u="none" cap="none" strike="noStrike">
                <a:solidFill>
                  <a:srgbClr val="35165D"/>
                </a:solidFill>
                <a:latin typeface="Arial"/>
                <a:ea typeface="Arial"/>
                <a:cs typeface="Arial"/>
                <a:sym typeface="Arial"/>
              </a:rPr>
              <a:t>http://en.wikipedia.org/wiki/Engineering</a:t>
            </a:r>
            <a:r>
              <a:rPr b="0" i="0" lang="en-US" sz="1600" u="none" cap="none" strike="noStrike">
                <a:solidFill>
                  <a:schemeClr val="dk1"/>
                </a:solidFill>
                <a:latin typeface="Arial"/>
                <a:ea typeface="Arial"/>
                <a:cs typeface="Arial"/>
                <a:sym typeface="Arial"/>
              </a:rPr>
              <a:t>			</a:t>
            </a:r>
            <a:endParaRPr/>
          </a:p>
        </p:txBody>
      </p:sp>
      <p:sp>
        <p:nvSpPr>
          <p:cNvPr id="193" name="Shape 193"/>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194" name="Shape 194"/>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sp>
        <p:nvSpPr>
          <p:cNvPr id="195" name="Shape 195"/>
          <p:cNvSpPr txBox="1"/>
          <p:nvPr/>
        </p:nvSpPr>
        <p:spPr>
          <a:xfrm>
            <a:off x="647700" y="5432425"/>
            <a:ext cx="7848600" cy="89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2400" u="none" cap="none" strike="noStrike">
                <a:solidFill>
                  <a:schemeClr val="dk1"/>
                </a:solidFill>
                <a:latin typeface="Arial"/>
                <a:ea typeface="Arial"/>
                <a:cs typeface="Arial"/>
                <a:sym typeface="Arial"/>
              </a:rPr>
              <a:t>"Science is about what is; engineering is about what can be”                      </a:t>
            </a:r>
            <a:r>
              <a:rPr b="0" i="1" lang="en-US" sz="2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Neil Armstrong</a:t>
            </a:r>
            <a:r>
              <a:rPr b="0" i="1" lang="en-US" sz="2800" u="none" cap="none" strike="noStrik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81000" y="134936"/>
            <a:ext cx="6934199" cy="12191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ABET Definition</a:t>
            </a:r>
            <a:endParaRPr/>
          </a:p>
        </p:txBody>
      </p:sp>
      <p:sp>
        <p:nvSpPr>
          <p:cNvPr id="201" name="Shape 201"/>
          <p:cNvSpPr txBox="1"/>
          <p:nvPr>
            <p:ph idx="1" type="body"/>
          </p:nvPr>
        </p:nvSpPr>
        <p:spPr>
          <a:xfrm>
            <a:off x="565150" y="3962400"/>
            <a:ext cx="8381999"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5165D"/>
              </a:buClr>
              <a:buFont typeface="Arial"/>
              <a:buNone/>
            </a:pPr>
            <a:r>
              <a:rPr b="1" i="0" lang="en-US" sz="2000" u="none" cap="none" strike="noStrike">
                <a:solidFill>
                  <a:srgbClr val="35165D"/>
                </a:solidFill>
                <a:latin typeface="Arial"/>
                <a:ea typeface="Arial"/>
                <a:cs typeface="Arial"/>
                <a:sym typeface="Arial"/>
              </a:rPr>
              <a:t>Engineering</a:t>
            </a:r>
            <a:r>
              <a:rPr b="0" i="0" lang="en-US" sz="2000" u="none" cap="none" strike="noStrike">
                <a:solidFill>
                  <a:srgbClr val="35165D"/>
                </a:solidFill>
                <a:latin typeface="Arial"/>
                <a:ea typeface="Arial"/>
                <a:cs typeface="Arial"/>
                <a:sym typeface="Arial"/>
              </a:rPr>
              <a:t> is the profession in which a knowledge of the mathematical and natural sciences gained by study, experience, and practice is applied with judgment to develop ways to utilize, economically, the materials and forces of nature for the benefit of mankind				</a:t>
            </a:r>
            <a:r>
              <a:rPr b="0" i="0" lang="en-US" sz="1600" u="none" cap="none" strike="noStrike">
                <a:solidFill>
                  <a:schemeClr val="dk1"/>
                </a:solidFill>
                <a:latin typeface="Arial"/>
                <a:ea typeface="Arial"/>
                <a:cs typeface="Arial"/>
                <a:sym typeface="Arial"/>
              </a:rPr>
              <a:t>		</a:t>
            </a:r>
            <a:endParaRPr/>
          </a:p>
        </p:txBody>
      </p:sp>
      <p:sp>
        <p:nvSpPr>
          <p:cNvPr id="202" name="Shape 202"/>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203" name="Shape 203"/>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pic>
        <p:nvPicPr>
          <p:cNvPr id="204" name="Shape 204"/>
          <p:cNvPicPr preferRelativeResize="0"/>
          <p:nvPr/>
        </p:nvPicPr>
        <p:blipFill rotWithShape="1">
          <a:blip r:embed="rId3">
            <a:alphaModFix/>
          </a:blip>
          <a:srcRect b="0" l="0" r="0" t="0"/>
          <a:stretch/>
        </p:blipFill>
        <p:spPr>
          <a:xfrm>
            <a:off x="533400" y="1143000"/>
            <a:ext cx="3962399" cy="2638424"/>
          </a:xfrm>
          <a:prstGeom prst="rect">
            <a:avLst/>
          </a:prstGeom>
          <a:noFill/>
          <a:ln>
            <a:noFill/>
          </a:ln>
        </p:spPr>
      </p:pic>
      <p:sp>
        <p:nvSpPr>
          <p:cNvPr id="205" name="Shape 205"/>
          <p:cNvSpPr txBox="1"/>
          <p:nvPr/>
        </p:nvSpPr>
        <p:spPr>
          <a:xfrm>
            <a:off x="3886200" y="6096000"/>
            <a:ext cx="4800600" cy="2460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Picture from endgaim.info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4400" u="none" cap="none" strike="noStrike">
                <a:solidFill>
                  <a:schemeClr val="dk2"/>
                </a:solidFill>
                <a:latin typeface="Arial"/>
                <a:ea typeface="Arial"/>
                <a:cs typeface="Arial"/>
                <a:sym typeface="Arial"/>
              </a:rPr>
              <a:t>What do Engineers do?</a:t>
            </a:r>
            <a:endParaRPr/>
          </a:p>
        </p:txBody>
      </p:sp>
      <p:sp>
        <p:nvSpPr>
          <p:cNvPr id="211" name="Shape 211"/>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212" name="Shape 212"/>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sp>
        <p:nvSpPr>
          <p:cNvPr id="213" name="Shape 213"/>
          <p:cNvSpPr txBox="1"/>
          <p:nvPr/>
        </p:nvSpPr>
        <p:spPr>
          <a:xfrm>
            <a:off x="3962400" y="6200775"/>
            <a:ext cx="4800600" cy="24764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Adapted from PLTW</a:t>
            </a:r>
            <a:endParaRPr/>
          </a:p>
        </p:txBody>
      </p:sp>
      <p:sp>
        <p:nvSpPr>
          <p:cNvPr id="214" name="Shape 214"/>
          <p:cNvSpPr txBox="1"/>
          <p:nvPr/>
        </p:nvSpPr>
        <p:spPr>
          <a:xfrm>
            <a:off x="420687" y="1447800"/>
            <a:ext cx="86868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Invent</a:t>
            </a:r>
            <a:r>
              <a:rPr b="0" i="0" lang="en-US" sz="3200" u="none" cap="none" strike="noStrike">
                <a:solidFill>
                  <a:schemeClr val="dk1"/>
                </a:solidFill>
                <a:latin typeface="Arial"/>
                <a:ea typeface="Arial"/>
                <a:cs typeface="Arial"/>
                <a:sym typeface="Arial"/>
              </a:rPr>
              <a:t> – Develop a new product, system, or process that has never existed before</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cap="none" strike="noStrike">
                <a:solidFill>
                  <a:schemeClr val="dk1"/>
                </a:solidFill>
                <a:latin typeface="Arial"/>
                <a:ea typeface="Arial"/>
                <a:cs typeface="Arial"/>
                <a:sym typeface="Arial"/>
              </a:rPr>
              <a:t>Innovate</a:t>
            </a:r>
            <a:r>
              <a:rPr b="0" i="0" lang="en-US" sz="3200" u="none" cap="none" strike="noStrike">
                <a:solidFill>
                  <a:schemeClr val="dk1"/>
                </a:solidFill>
                <a:latin typeface="Arial"/>
                <a:ea typeface="Arial"/>
                <a:cs typeface="Arial"/>
                <a:sym typeface="Arial"/>
              </a:rPr>
              <a:t> – Improve an existing technological product, system, or method</a:t>
            </a:r>
            <a:endParaRPr/>
          </a:p>
          <a:p>
            <a:pPr indent="0" lvl="0" marL="0" marR="0" rtl="0" algn="l">
              <a:lnSpc>
                <a:spcPct val="100000"/>
              </a:lnSpc>
              <a:spcBef>
                <a:spcPts val="0"/>
              </a:spcBef>
              <a:spcAft>
                <a:spcPts val="0"/>
              </a:spcAft>
              <a:buClr>
                <a:srgbClr val="000000"/>
              </a:buClr>
              <a:buFont typeface="Arial"/>
              <a:buNone/>
            </a:pPr>
            <a:r>
              <a:t/>
            </a:r>
            <a:endParaRPr b="0" i="0" sz="3200" u="none" cap="none" strike="noStrike">
              <a:solidFill>
                <a:schemeClr val="dk1"/>
              </a:solidFill>
              <a:latin typeface="Arial"/>
              <a:ea typeface="Arial"/>
              <a:cs typeface="Arial"/>
              <a:sym typeface="Arial"/>
            </a:endParaRPr>
          </a:p>
        </p:txBody>
      </p:sp>
      <p:grpSp>
        <p:nvGrpSpPr>
          <p:cNvPr id="215" name="Shape 215"/>
          <p:cNvGrpSpPr/>
          <p:nvPr/>
        </p:nvGrpSpPr>
        <p:grpSpPr>
          <a:xfrm>
            <a:off x="288925" y="3951286"/>
            <a:ext cx="8778875" cy="2617787"/>
            <a:chOff x="0" y="0"/>
            <a:chExt cx="2147483647" cy="2147483647"/>
          </a:xfrm>
        </p:grpSpPr>
        <p:sp>
          <p:nvSpPr>
            <p:cNvPr id="216" name="Shape 216"/>
            <p:cNvSpPr txBox="1"/>
            <p:nvPr/>
          </p:nvSpPr>
          <p:spPr>
            <a:xfrm>
              <a:off x="961901712" y="686509640"/>
              <a:ext cx="466000082"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Create</a:t>
              </a:r>
              <a:endParaRPr/>
            </a:p>
          </p:txBody>
        </p:sp>
        <p:sp>
          <p:nvSpPr>
            <p:cNvPr id="217" name="Shape 217"/>
            <p:cNvSpPr txBox="1"/>
            <p:nvPr/>
          </p:nvSpPr>
          <p:spPr>
            <a:xfrm>
              <a:off x="721523459" y="21383737"/>
              <a:ext cx="652400078"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Build</a:t>
              </a:r>
              <a:endParaRPr/>
            </a:p>
          </p:txBody>
        </p:sp>
        <p:sp>
          <p:nvSpPr>
            <p:cNvPr id="218" name="Shape 218"/>
            <p:cNvSpPr txBox="1"/>
            <p:nvPr/>
          </p:nvSpPr>
          <p:spPr>
            <a:xfrm>
              <a:off x="73783338" y="2630851"/>
              <a:ext cx="577840125"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Design</a:t>
              </a:r>
              <a:endParaRPr/>
            </a:p>
          </p:txBody>
        </p:sp>
        <p:sp>
          <p:nvSpPr>
            <p:cNvPr id="219" name="Shape 219"/>
            <p:cNvSpPr txBox="1"/>
            <p:nvPr/>
          </p:nvSpPr>
          <p:spPr>
            <a:xfrm>
              <a:off x="732241459" y="1394403280"/>
              <a:ext cx="577840125"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Evaluate</a:t>
              </a:r>
              <a:endParaRPr/>
            </a:p>
          </p:txBody>
        </p:sp>
        <p:sp>
          <p:nvSpPr>
            <p:cNvPr id="220" name="Shape 220"/>
            <p:cNvSpPr txBox="1"/>
            <p:nvPr/>
          </p:nvSpPr>
          <p:spPr>
            <a:xfrm>
              <a:off x="1569643521" y="602290941"/>
              <a:ext cx="577840125"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Analyze</a:t>
              </a:r>
              <a:endParaRPr/>
            </a:p>
          </p:txBody>
        </p:sp>
        <p:sp>
          <p:nvSpPr>
            <p:cNvPr id="221" name="Shape 221"/>
            <p:cNvSpPr txBox="1"/>
            <p:nvPr/>
          </p:nvSpPr>
          <p:spPr>
            <a:xfrm>
              <a:off x="0" y="846038788"/>
              <a:ext cx="820160076"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Orchestrate</a:t>
              </a:r>
              <a:endParaRPr/>
            </a:p>
          </p:txBody>
        </p:sp>
        <p:sp>
          <p:nvSpPr>
            <p:cNvPr id="222" name="Shape 222"/>
            <p:cNvSpPr txBox="1"/>
            <p:nvPr/>
          </p:nvSpPr>
          <p:spPr>
            <a:xfrm>
              <a:off x="1280723517" y="0"/>
              <a:ext cx="466000082" cy="4753319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Invent</a:t>
              </a:r>
              <a:endParaRPr/>
            </a:p>
          </p:txBody>
        </p:sp>
        <p:sp>
          <p:nvSpPr>
            <p:cNvPr id="223" name="Shape 223"/>
            <p:cNvSpPr txBox="1"/>
            <p:nvPr/>
          </p:nvSpPr>
          <p:spPr>
            <a:xfrm>
              <a:off x="0" y="1672152476"/>
              <a:ext cx="651623436" cy="4753311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Improve</a:t>
              </a:r>
              <a:endParaRPr/>
            </a:p>
          </p:txBody>
        </p:sp>
      </p:grpSp>
      <p:sp>
        <p:nvSpPr>
          <p:cNvPr id="224" name="Shape 224"/>
          <p:cNvSpPr txBox="1"/>
          <p:nvPr/>
        </p:nvSpPr>
        <p:spPr>
          <a:xfrm>
            <a:off x="6176962" y="5616575"/>
            <a:ext cx="2666999" cy="5794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CC0000"/>
              </a:buClr>
              <a:buFont typeface="Verdana"/>
              <a:buNone/>
            </a:pPr>
            <a:r>
              <a:rPr b="1" i="0" lang="en-US" sz="3800" u="none" cap="none" strike="noStrike">
                <a:solidFill>
                  <a:srgbClr val="CC0000"/>
                </a:solidFill>
                <a:latin typeface="Verdana"/>
                <a:ea typeface="Verdana"/>
                <a:cs typeface="Verdana"/>
                <a:sym typeface="Verdana"/>
              </a:rPr>
              <a:t>Conceive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501650" y="188911"/>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i="0" lang="en-US" sz="4400" u="none" cap="none" strike="noStrike">
                <a:solidFill>
                  <a:schemeClr val="dk2"/>
                </a:solidFill>
                <a:latin typeface="Arial"/>
                <a:ea typeface="Arial"/>
                <a:cs typeface="Arial"/>
                <a:sym typeface="Arial"/>
              </a:rPr>
              <a:t>Many Disciplines</a:t>
            </a:r>
            <a:endParaRPr/>
          </a:p>
        </p:txBody>
      </p:sp>
      <p:sp>
        <p:nvSpPr>
          <p:cNvPr id="230" name="Shape 230"/>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231" name="Shape 231"/>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sp>
        <p:nvSpPr>
          <p:cNvPr id="232" name="Shape 232"/>
          <p:cNvSpPr txBox="1"/>
          <p:nvPr/>
        </p:nvSpPr>
        <p:spPr>
          <a:xfrm>
            <a:off x="3962400" y="6200775"/>
            <a:ext cx="4800600" cy="24764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Adapted from PLTW</a:t>
            </a:r>
            <a:endParaRPr/>
          </a:p>
        </p:txBody>
      </p:sp>
      <p:sp>
        <p:nvSpPr>
          <p:cNvPr id="233" name="Shape 233"/>
          <p:cNvSpPr txBox="1"/>
          <p:nvPr/>
        </p:nvSpPr>
        <p:spPr>
          <a:xfrm>
            <a:off x="736600" y="1157287"/>
            <a:ext cx="8229600" cy="452596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 electrical engineer may design a GPS for your vehicle.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chemical engineer may find a cure for disease.</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computer </a:t>
            </a:r>
            <a:r>
              <a:rPr lang="en-US" sz="2800">
                <a:solidFill>
                  <a:schemeClr val="dk1"/>
                </a:solidFill>
              </a:rPr>
              <a:t>scientist </a:t>
            </a:r>
            <a:r>
              <a:rPr b="0" i="0" lang="en-US" sz="2800" u="none" cap="none" strike="noStrike">
                <a:solidFill>
                  <a:schemeClr val="dk1"/>
                </a:solidFill>
                <a:latin typeface="Arial"/>
                <a:ea typeface="Arial"/>
                <a:cs typeface="Arial"/>
                <a:sym typeface="Arial"/>
              </a:rPr>
              <a:t>may </a:t>
            </a:r>
            <a:r>
              <a:rPr lang="en-US" sz="2800">
                <a:solidFill>
                  <a:schemeClr val="dk1"/>
                </a:solidFill>
              </a:rPr>
              <a:t>write a computer program</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 mechanical engineer may create a robot to discover water on a planet.</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 agricultural engineer may evaluate the effects of global warming on food production.</a:t>
            </a:r>
            <a:endParaRPr/>
          </a:p>
          <a:p>
            <a:pPr indent="-342900" lvl="0" marL="34290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Etc…..</a:t>
            </a:r>
            <a:endParaRPr/>
          </a:p>
          <a:p>
            <a:pPr indent="-342900" lvl="0" marL="342900" marR="0" rtl="0" algn="l">
              <a:lnSpc>
                <a:spcPct val="9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3200" u="none" cap="none" strike="noStrike">
              <a:solidFill>
                <a:schemeClr val="dk1"/>
              </a:solidFill>
              <a:latin typeface="Arial"/>
              <a:ea typeface="Arial"/>
              <a:cs typeface="Arial"/>
              <a:sym typeface="Arial"/>
            </a:endParaRPr>
          </a:p>
        </p:txBody>
      </p:sp>
      <p:sp>
        <p:nvSpPr>
          <p:cNvPr id="234" name="Shape 234"/>
          <p:cNvSpPr txBox="1"/>
          <p:nvPr/>
        </p:nvSpPr>
        <p:spPr>
          <a:xfrm>
            <a:off x="501650" y="55753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86B"/>
              </a:buClr>
              <a:buFont typeface="Arial"/>
              <a:buNone/>
            </a:pPr>
            <a:r>
              <a:rPr b="1" i="0" lang="en-US" sz="3600" u="none" cap="none" strike="noStrike">
                <a:solidFill>
                  <a:srgbClr val="00386B"/>
                </a:solidFill>
                <a:latin typeface="Arial"/>
                <a:ea typeface="Arial"/>
                <a:cs typeface="Arial"/>
                <a:sym typeface="Arial"/>
              </a:rPr>
              <a:t>Engineers make our lives better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1000"/>
                                        <p:tgtEl>
                                          <p:spTgt spid="2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7" st="7"/>
                                            </p:txEl>
                                          </p:spTgt>
                                        </p:tgtEl>
                                        <p:attrNameLst>
                                          <p:attrName>style.visibility</p:attrName>
                                        </p:attrNameLst>
                                      </p:cBhvr>
                                      <p:to>
                                        <p:strVal val="visible"/>
                                      </p:to>
                                    </p:set>
                                    <p:animEffect filter="fade" transition="in">
                                      <p:cBhvr>
                                        <p:cTn dur="1000"/>
                                        <p:tgtEl>
                                          <p:spTgt spid="2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685800" y="304800"/>
            <a:ext cx="7772400" cy="1143000"/>
          </a:xfrm>
          <a:prstGeom prst="rect">
            <a:avLst/>
          </a:prstGeom>
        </p:spPr>
        <p:txBody>
          <a:bodyPr anchorCtr="0" anchor="ctr" bIns="91425" lIns="91425" spcFirstLastPara="1" rIns="91425" wrap="square" tIns="91425">
            <a:noAutofit/>
          </a:bodyPr>
          <a:lstStyle/>
          <a:p>
            <a:pPr indent="63500" lvl="0" marL="342900" rtl="0">
              <a:spcBef>
                <a:spcPts val="640"/>
              </a:spcBef>
              <a:spcAft>
                <a:spcPts val="0"/>
              </a:spcAft>
              <a:buNone/>
            </a:pPr>
            <a:r>
              <a:rPr lang="en-US" sz="3200">
                <a:solidFill>
                  <a:schemeClr val="dk1"/>
                </a:solidFill>
              </a:rPr>
              <a:t>The U.S. government keeps statistics on 17 engineering disciplines</a:t>
            </a:r>
            <a:endParaRPr/>
          </a:p>
        </p:txBody>
      </p:sp>
      <p:sp>
        <p:nvSpPr>
          <p:cNvPr id="241" name="Shape 241"/>
          <p:cNvSpPr txBox="1"/>
          <p:nvPr>
            <p:ph idx="1" type="body"/>
          </p:nvPr>
        </p:nvSpPr>
        <p:spPr>
          <a:xfrm>
            <a:off x="685800" y="1447800"/>
            <a:ext cx="7772400" cy="5172900"/>
          </a:xfrm>
          <a:prstGeom prst="rect">
            <a:avLst/>
          </a:prstGeom>
        </p:spPr>
        <p:txBody>
          <a:bodyPr anchorCtr="0" anchor="t" bIns="91425" lIns="91425" spcFirstLastPara="1" rIns="91425" wrap="square" tIns="91425">
            <a:noAutofit/>
          </a:bodyPr>
          <a:lstStyle/>
          <a:p>
            <a:pPr indent="63500" lvl="0" marL="342900" rtl="0">
              <a:spcBef>
                <a:spcPts val="640"/>
              </a:spcBef>
              <a:spcAft>
                <a:spcPts val="0"/>
              </a:spcAft>
              <a:buNone/>
            </a:pPr>
            <a:r>
              <a:t/>
            </a:r>
            <a:endParaRPr/>
          </a:p>
          <a:p>
            <a:pPr indent="0" lvl="0" marL="0" rtl="0">
              <a:spcBef>
                <a:spcPts val="0"/>
              </a:spcBef>
              <a:spcAft>
                <a:spcPts val="0"/>
              </a:spcAft>
              <a:buClr>
                <a:srgbClr val="000000"/>
              </a:buClr>
              <a:buSzPts val="2800"/>
              <a:buChar char="•"/>
            </a:pPr>
            <a:r>
              <a:rPr lang="en-US" sz="2800">
                <a:solidFill>
                  <a:srgbClr val="000000"/>
                </a:solidFill>
              </a:rPr>
              <a:t> Aerospace</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Health and Safety</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Agricultural</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Industrial</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Biomedical </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Marine and Ocean</a:t>
            </a:r>
            <a:endParaRPr sz="14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Chemical</a:t>
            </a:r>
            <a:endParaRPr sz="2800">
              <a:solidFill>
                <a:srgbClr val="000000"/>
              </a:solidFill>
            </a:endParaRPr>
          </a:p>
          <a:p>
            <a:pPr indent="0" lvl="0" marL="0" rtl="0">
              <a:spcBef>
                <a:spcPts val="0"/>
              </a:spcBef>
              <a:spcAft>
                <a:spcPts val="0"/>
              </a:spcAft>
              <a:buClr>
                <a:srgbClr val="000000"/>
              </a:buClr>
              <a:buSzPts val="2800"/>
              <a:buChar char="•"/>
            </a:pPr>
            <a:r>
              <a:rPr lang="en-US" sz="2800">
                <a:solidFill>
                  <a:srgbClr val="000000"/>
                </a:solidFill>
              </a:rPr>
              <a:t> Materials</a:t>
            </a:r>
            <a:endParaRPr sz="2800">
              <a:solidFill>
                <a:srgbClr val="000000"/>
              </a:solidFill>
            </a:endParaRPr>
          </a:p>
          <a:p>
            <a:pPr indent="63500" lvl="0" marL="342900">
              <a:spcBef>
                <a:spcPts val="640"/>
              </a:spcBef>
              <a:spcAft>
                <a:spcPts val="0"/>
              </a:spcAft>
              <a:buNone/>
            </a:pPr>
            <a:r>
              <a:t/>
            </a:r>
            <a:endParaRPr/>
          </a:p>
        </p:txBody>
      </p:sp>
      <p:sp>
        <p:nvSpPr>
          <p:cNvPr id="242" name="Shape 242"/>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sp>
        <p:nvSpPr>
          <p:cNvPr id="243" name="Shape 243"/>
          <p:cNvSpPr txBox="1"/>
          <p:nvPr/>
        </p:nvSpPr>
        <p:spPr>
          <a:xfrm>
            <a:off x="4511950" y="1685100"/>
            <a:ext cx="4511700" cy="51729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SzPts val="2800"/>
              <a:buChar char="•"/>
            </a:pPr>
            <a:r>
              <a:rPr lang="en-US" sz="2800"/>
              <a:t> </a:t>
            </a:r>
            <a:r>
              <a:rPr lang="en-US" sz="2800"/>
              <a:t>Civil</a:t>
            </a:r>
            <a:endParaRPr/>
          </a:p>
          <a:p>
            <a:pPr indent="0" lvl="0" marL="0" rtl="0">
              <a:spcBef>
                <a:spcPts val="0"/>
              </a:spcBef>
              <a:spcAft>
                <a:spcPts val="0"/>
              </a:spcAft>
              <a:buSzPts val="2800"/>
              <a:buChar char="•"/>
            </a:pPr>
            <a:r>
              <a:rPr lang="en-US" sz="2800"/>
              <a:t> Mechanical</a:t>
            </a:r>
            <a:endParaRPr/>
          </a:p>
          <a:p>
            <a:pPr indent="0" lvl="0" marL="0" rtl="0">
              <a:spcBef>
                <a:spcPts val="0"/>
              </a:spcBef>
              <a:spcAft>
                <a:spcPts val="0"/>
              </a:spcAft>
              <a:buSzPts val="2800"/>
              <a:buChar char="•"/>
            </a:pPr>
            <a:r>
              <a:rPr lang="en-US" sz="2800"/>
              <a:t> Computer Hardware</a:t>
            </a:r>
            <a:endParaRPr/>
          </a:p>
          <a:p>
            <a:pPr indent="0" lvl="0" marL="0" rtl="0">
              <a:spcBef>
                <a:spcPts val="0"/>
              </a:spcBef>
              <a:spcAft>
                <a:spcPts val="0"/>
              </a:spcAft>
              <a:buSzPts val="2800"/>
              <a:buChar char="•"/>
            </a:pPr>
            <a:r>
              <a:rPr lang="en-US" sz="2800"/>
              <a:t> Mining and Geological</a:t>
            </a:r>
            <a:endParaRPr/>
          </a:p>
          <a:p>
            <a:pPr indent="0" lvl="0" marL="0" rtl="0">
              <a:spcBef>
                <a:spcPts val="0"/>
              </a:spcBef>
              <a:spcAft>
                <a:spcPts val="0"/>
              </a:spcAft>
              <a:buSzPts val="2800"/>
              <a:buChar char="•"/>
            </a:pPr>
            <a:r>
              <a:rPr lang="en-US" sz="2800"/>
              <a:t> Electrical</a:t>
            </a:r>
            <a:endParaRPr/>
          </a:p>
          <a:p>
            <a:pPr indent="0" lvl="0" marL="0" rtl="0">
              <a:spcBef>
                <a:spcPts val="0"/>
              </a:spcBef>
              <a:spcAft>
                <a:spcPts val="0"/>
              </a:spcAft>
              <a:buSzPts val="2800"/>
              <a:buChar char="•"/>
            </a:pPr>
            <a:r>
              <a:rPr lang="en-US" sz="2800"/>
              <a:t> Nuclear</a:t>
            </a:r>
            <a:endParaRPr/>
          </a:p>
          <a:p>
            <a:pPr indent="0" lvl="0" marL="0" rtl="0">
              <a:spcBef>
                <a:spcPts val="0"/>
              </a:spcBef>
              <a:spcAft>
                <a:spcPts val="0"/>
              </a:spcAft>
              <a:buSzPts val="2800"/>
              <a:buChar char="•"/>
            </a:pPr>
            <a:r>
              <a:rPr lang="en-US" sz="2800"/>
              <a:t> Electronics</a:t>
            </a:r>
            <a:endParaRPr/>
          </a:p>
          <a:p>
            <a:pPr indent="0" lvl="0" marL="0" rtl="0">
              <a:spcBef>
                <a:spcPts val="0"/>
              </a:spcBef>
              <a:spcAft>
                <a:spcPts val="0"/>
              </a:spcAft>
              <a:buSzPts val="2800"/>
              <a:buChar char="•"/>
            </a:pPr>
            <a:r>
              <a:rPr lang="en-US" sz="2800"/>
              <a:t> Petroleum</a:t>
            </a:r>
            <a:endParaRPr/>
          </a:p>
          <a:p>
            <a:pPr indent="0" lvl="0" marL="0" rtl="0">
              <a:spcBef>
                <a:spcPts val="0"/>
              </a:spcBef>
              <a:spcAft>
                <a:spcPts val="0"/>
              </a:spcAft>
              <a:buSzPts val="2800"/>
              <a:buChar char="•"/>
            </a:pPr>
            <a:r>
              <a:rPr lang="en-US" sz="2800"/>
              <a:t> Environmental</a:t>
            </a:r>
            <a:endParaRPr/>
          </a:p>
          <a:p>
            <a:pPr indent="63500" lvl="0" marL="342900" rtl="0">
              <a:spcBef>
                <a:spcPts val="640"/>
              </a:spcBef>
              <a:spcAft>
                <a:spcPts val="0"/>
              </a:spcAft>
              <a:buNone/>
            </a:pPr>
            <a:r>
              <a:t/>
            </a:r>
            <a:endParaRPr sz="3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22800" y="152400"/>
            <a:ext cx="7239000" cy="990600"/>
          </a:xfrm>
          <a:prstGeom prst="rect">
            <a:avLst/>
          </a:prstGeom>
          <a:noFill/>
          <a:ln>
            <a:noFill/>
          </a:ln>
        </p:spPr>
        <p:txBody>
          <a:bodyPr anchorCtr="0" anchor="ctr" bIns="45700" lIns="91425" spcFirstLastPara="1" rIns="91425" wrap="square" tIns="45700">
            <a:noAutofit/>
          </a:bodyPr>
          <a:lstStyle/>
          <a:p>
            <a:pPr indent="-711200" lvl="0" marL="711200" marR="0" rtl="0" algn="l">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Engineering Disciplines at LSU</a:t>
            </a:r>
            <a:endParaRPr/>
          </a:p>
        </p:txBody>
      </p:sp>
      <p:sp>
        <p:nvSpPr>
          <p:cNvPr id="249" name="Shape 249"/>
          <p:cNvSpPr txBox="1"/>
          <p:nvPr>
            <p:ph idx="1" type="body"/>
          </p:nvPr>
        </p:nvSpPr>
        <p:spPr>
          <a:xfrm>
            <a:off x="88500" y="1740550"/>
            <a:ext cx="5261100" cy="4846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Biological Eng.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Civil Eng</a:t>
            </a:r>
            <a:r>
              <a:rPr lang="en-US"/>
              <a: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Chemical Eng.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Computer/Electrical Eng.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Computer Science</a:t>
            </a:r>
            <a:endParaRPr/>
          </a:p>
          <a:p>
            <a:pPr indent="0" lvl="0" marL="0" marR="0" rtl="0" algn="l">
              <a:lnSpc>
                <a:spcPct val="100000"/>
              </a:lnSpc>
              <a:spcBef>
                <a:spcPts val="640"/>
              </a:spcBef>
              <a:spcAft>
                <a:spcPts val="0"/>
              </a:spcAft>
              <a:buNone/>
            </a:pPr>
            <a:r>
              <a:t/>
            </a:r>
            <a:endParaRPr/>
          </a:p>
        </p:txBody>
      </p:sp>
      <p:sp>
        <p:nvSpPr>
          <p:cNvPr id="250" name="Shape 250"/>
          <p:cNvSpPr txBox="1"/>
          <p:nvPr/>
        </p:nvSpPr>
        <p:spPr>
          <a:xfrm>
            <a:off x="5035025" y="1848325"/>
            <a:ext cx="3960600" cy="3609300"/>
          </a:xfrm>
          <a:prstGeom prst="rect">
            <a:avLst/>
          </a:prstGeom>
          <a:noFill/>
          <a:ln>
            <a:noFill/>
          </a:ln>
        </p:spPr>
        <p:txBody>
          <a:bodyPr anchorCtr="0" anchor="ctr" bIns="91425" lIns="91425" spcFirstLastPara="1" rIns="91425" wrap="square" tIns="91425">
            <a:noAutofit/>
          </a:bodyPr>
          <a:lstStyle/>
          <a:p>
            <a:pPr indent="-342900" lvl="0" marL="342900" rtl="0">
              <a:spcBef>
                <a:spcPts val="640"/>
              </a:spcBef>
              <a:spcAft>
                <a:spcPts val="0"/>
              </a:spcAft>
              <a:buClr>
                <a:schemeClr val="dk1"/>
              </a:buClr>
              <a:buSzPts val="3200"/>
              <a:buChar char="•"/>
            </a:pPr>
            <a:r>
              <a:rPr lang="en-US" sz="3200">
                <a:solidFill>
                  <a:schemeClr val="dk1"/>
                </a:solidFill>
              </a:rPr>
              <a:t>Construction Management</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Environmental Eng.</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Industrial</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Mechanical Eng.</a:t>
            </a:r>
            <a:endParaRPr sz="3200">
              <a:solidFill>
                <a:schemeClr val="dk1"/>
              </a:solidFill>
            </a:endParaRPr>
          </a:p>
          <a:p>
            <a:pPr indent="-342900" lvl="0" marL="342900" rtl="0">
              <a:spcBef>
                <a:spcPts val="640"/>
              </a:spcBef>
              <a:spcAft>
                <a:spcPts val="0"/>
              </a:spcAft>
              <a:buClr>
                <a:schemeClr val="dk1"/>
              </a:buClr>
              <a:buSzPts val="3200"/>
              <a:buChar char="•"/>
            </a:pPr>
            <a:r>
              <a:rPr lang="en-US" sz="3200">
                <a:solidFill>
                  <a:schemeClr val="dk1"/>
                </a:solidFill>
              </a:rPr>
              <a:t>Petroleum Eng.</a:t>
            </a:r>
            <a:endParaRPr sz="3200">
              <a:solidFill>
                <a:schemeClr val="dk1"/>
              </a:solidFill>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44500" y="152400"/>
            <a:ext cx="7239000" cy="990599"/>
          </a:xfrm>
          <a:prstGeom prst="rect">
            <a:avLst/>
          </a:prstGeom>
          <a:noFill/>
          <a:ln>
            <a:noFill/>
          </a:ln>
        </p:spPr>
        <p:txBody>
          <a:bodyPr anchorCtr="0" anchor="ctr" bIns="45700" lIns="91425" spcFirstLastPara="1" rIns="91425" wrap="square" tIns="45700">
            <a:noAutofit/>
          </a:bodyPr>
          <a:lstStyle/>
          <a:p>
            <a:pPr indent="-711200" lvl="0" marL="71120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Career paths for engineers</a:t>
            </a:r>
            <a:endParaRPr/>
          </a:p>
        </p:txBody>
      </p:sp>
      <p:sp>
        <p:nvSpPr>
          <p:cNvPr id="256" name="Shape 256"/>
          <p:cNvSpPr txBox="1"/>
          <p:nvPr>
            <p:ph idx="1" type="body"/>
          </p:nvPr>
        </p:nvSpPr>
        <p:spPr>
          <a:xfrm>
            <a:off x="609600" y="2057400"/>
            <a:ext cx="7239000" cy="4084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Corporate ladder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Independent entrepreneur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Military/government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Engineering and social service abroad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Academia/Professor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Graduate/Research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 mix of above</a:t>
            </a:r>
            <a:endParaRPr/>
          </a:p>
        </p:txBody>
      </p:sp>
      <p:sp>
        <p:nvSpPr>
          <p:cNvPr id="257" name="Shape 257"/>
          <p:cNvSpPr txBox="1"/>
          <p:nvPr/>
        </p:nvSpPr>
        <p:spPr>
          <a:xfrm>
            <a:off x="609600" y="1524000"/>
            <a:ext cx="7239000" cy="4000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2000" u="none" cap="none" strike="noStrike">
                <a:solidFill>
                  <a:schemeClr val="dk2"/>
                </a:solidFill>
                <a:latin typeface="Arial"/>
                <a:ea typeface="Arial"/>
                <a:cs typeface="Arial"/>
                <a:sym typeface="Arial"/>
              </a:rPr>
              <a:t>There are at least seven paths after you graduate:</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85800" y="304800"/>
            <a:ext cx="77724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Keys to a Successful Engineering Career</a:t>
            </a:r>
            <a:endParaRPr/>
          </a:p>
        </p:txBody>
      </p:sp>
      <p:sp>
        <p:nvSpPr>
          <p:cNvPr id="264" name="Shape 264"/>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pic>
        <p:nvPicPr>
          <p:cNvPr descr="DCI-Artform's Chief Operating Officer, Scott Feldner, discusses what it means to be an engineer at DCI and what makes one successful. He also gives recommendations to students pursuing a career in engineering.&#10;&#10;Our InVisionship summer internship program offers students looking to gain real-world work experience a unique opportunity to develop innovative retail solutions for our Fortune 50 clients. For more information about the program or to apply visit www.dci-artform.com/invisionship!" id="265" name="Shape 265" title="Keys to Being a Successful Engineer">
            <a:hlinkClick r:id="rId3"/>
          </p:cNvPr>
          <p:cNvPicPr preferRelativeResize="0"/>
          <p:nvPr/>
        </p:nvPicPr>
        <p:blipFill>
          <a:blip r:embed="rId4">
            <a:alphaModFix/>
          </a:blip>
          <a:stretch>
            <a:fillRect/>
          </a:stretch>
        </p:blipFill>
        <p:spPr>
          <a:xfrm>
            <a:off x="1543050" y="1726275"/>
            <a:ext cx="6408275" cy="480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533400" y="609600"/>
            <a:ext cx="7239000" cy="990599"/>
          </a:xfrm>
          <a:prstGeom prst="rect">
            <a:avLst/>
          </a:prstGeom>
          <a:noFill/>
          <a:ln>
            <a:noFill/>
          </a:ln>
        </p:spPr>
        <p:txBody>
          <a:bodyPr anchorCtr="0" anchor="ctr" bIns="45700" lIns="91425" spcFirstLastPara="1" rIns="91425" wrap="square" tIns="45700">
            <a:noAutofit/>
          </a:bodyPr>
          <a:lstStyle/>
          <a:p>
            <a:pPr indent="-711200" lvl="0" marL="711200" marR="0" rtl="0" algn="l">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Steps to become a professional engineer</a:t>
            </a:r>
            <a:endParaRPr/>
          </a:p>
        </p:txBody>
      </p:sp>
      <p:sp>
        <p:nvSpPr>
          <p:cNvPr id="271" name="Shape 271"/>
          <p:cNvSpPr txBox="1"/>
          <p:nvPr>
            <p:ph idx="1" type="body"/>
          </p:nvPr>
        </p:nvSpPr>
        <p:spPr>
          <a:xfrm>
            <a:off x="530225" y="2362200"/>
            <a:ext cx="8153399" cy="377983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Earn a degree from an ABET-accredited engineering program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Pass the FE exam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Gain acceptable work experience (typically 4 years under supervision of a PE)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Pass the PE exam in the appropriate discipline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Apply for licensure</a:t>
            </a:r>
            <a:endParaRPr/>
          </a:p>
        </p:txBody>
      </p:sp>
      <p:sp>
        <p:nvSpPr>
          <p:cNvPr id="272" name="Shape 272"/>
          <p:cNvSpPr txBox="1"/>
          <p:nvPr/>
        </p:nvSpPr>
        <p:spPr>
          <a:xfrm>
            <a:off x="560387" y="1822450"/>
            <a:ext cx="7239000" cy="4000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2000" u="none" cap="none" strike="noStrike">
                <a:solidFill>
                  <a:schemeClr val="dk2"/>
                </a:solidFill>
                <a:latin typeface="Arial"/>
                <a:ea typeface="Arial"/>
                <a:cs typeface="Arial"/>
                <a:sym typeface="Arial"/>
              </a:rPr>
              <a:t>There are </a:t>
            </a:r>
            <a:r>
              <a:rPr lang="en-US" sz="2000">
                <a:solidFill>
                  <a:schemeClr val="dk2"/>
                </a:solidFill>
              </a:rPr>
              <a:t>5 </a:t>
            </a:r>
            <a:r>
              <a:rPr b="0" i="0" lang="en-US" sz="2000" u="none" cap="none" strike="noStrike">
                <a:solidFill>
                  <a:schemeClr val="dk2"/>
                </a:solidFill>
                <a:latin typeface="Arial"/>
                <a:ea typeface="Arial"/>
                <a:cs typeface="Arial"/>
                <a:sym typeface="Arial"/>
              </a:rPr>
              <a:t>key steps:</a:t>
            </a:r>
            <a:endParaRPr/>
          </a:p>
        </p:txBody>
      </p:sp>
      <p:pic>
        <p:nvPicPr>
          <p:cNvPr id="273" name="Shape 273"/>
          <p:cNvPicPr preferRelativeResize="0"/>
          <p:nvPr/>
        </p:nvPicPr>
        <p:blipFill rotWithShape="1">
          <a:blip r:embed="rId3">
            <a:alphaModFix/>
          </a:blip>
          <a:srcRect b="0" l="0" r="0" t="0"/>
          <a:stretch/>
        </p:blipFill>
        <p:spPr>
          <a:xfrm>
            <a:off x="6248400" y="5105400"/>
            <a:ext cx="1524000" cy="15240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381000" y="609600"/>
            <a:ext cx="84582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Learning Objectives</a:t>
            </a:r>
            <a:endParaRPr/>
          </a:p>
        </p:txBody>
      </p:sp>
      <p:sp>
        <p:nvSpPr>
          <p:cNvPr id="118" name="Shape 118"/>
          <p:cNvSpPr txBox="1"/>
          <p:nvPr>
            <p:ph idx="1" type="subTitle"/>
          </p:nvPr>
        </p:nvSpPr>
        <p:spPr>
          <a:xfrm>
            <a:off x="437425" y="1752600"/>
            <a:ext cx="8458200" cy="1219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US" sz="3000">
                <a:solidFill>
                  <a:srgbClr val="000000"/>
                </a:solidFill>
              </a:rPr>
              <a:t>Define what it is to be an engineer</a:t>
            </a:r>
            <a:endParaRPr sz="3000">
              <a:solidFill>
                <a:srgbClr val="000000"/>
              </a:solidFill>
            </a:endParaRPr>
          </a:p>
          <a:p>
            <a:pPr indent="-419100" lvl="0" marL="457200" rtl="0" algn="l">
              <a:spcBef>
                <a:spcPts val="0"/>
              </a:spcBef>
              <a:spcAft>
                <a:spcPts val="0"/>
              </a:spcAft>
              <a:buClr>
                <a:srgbClr val="000000"/>
              </a:buClr>
              <a:buSzPts val="3000"/>
              <a:buChar char="●"/>
            </a:pPr>
            <a:r>
              <a:rPr lang="en-US" sz="3000">
                <a:solidFill>
                  <a:srgbClr val="000000"/>
                </a:solidFill>
              </a:rPr>
              <a:t>Demonstrate an understanding of all the engineering degrees offered at LSU.</a:t>
            </a:r>
            <a:endParaRPr sz="3000"/>
          </a:p>
        </p:txBody>
      </p:sp>
      <p:sp>
        <p:nvSpPr>
          <p:cNvPr id="119" name="Shape 119"/>
          <p:cNvSpPr txBox="1"/>
          <p:nvPr>
            <p:ph idx="12" type="sldNum"/>
          </p:nvPr>
        </p:nvSpPr>
        <p:spPr>
          <a:xfrm>
            <a:off x="6934200" y="6248400"/>
            <a:ext cx="19050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accent1"/>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609600" y="609600"/>
            <a:ext cx="8229600" cy="50291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	What is </a:t>
            </a:r>
            <a:r>
              <a:rPr b="1" i="0" lang="en-US" sz="5400" u="none" cap="none" strike="noStrike">
                <a:solidFill>
                  <a:schemeClr val="dk2"/>
                </a:solidFill>
                <a:latin typeface="Arial"/>
                <a:ea typeface="Arial"/>
                <a:cs typeface="Arial"/>
                <a:sym typeface="Arial"/>
              </a:rPr>
              <a:t>S</a:t>
            </a:r>
            <a:r>
              <a:rPr b="0" i="0" lang="en-US" sz="4400" u="none" cap="none" strike="noStrike">
                <a:solidFill>
                  <a:schemeClr val="dk2"/>
                </a:solidFill>
                <a:latin typeface="Arial"/>
                <a:ea typeface="Arial"/>
                <a:cs typeface="Arial"/>
                <a:sym typeface="Arial"/>
              </a:rPr>
              <a:t>cience?</a:t>
            </a: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	What is </a:t>
            </a:r>
            <a:r>
              <a:rPr b="1" i="0" lang="en-US" sz="5400" u="none" cap="none" strike="noStrike">
                <a:solidFill>
                  <a:schemeClr val="dk2"/>
                </a:solidFill>
                <a:latin typeface="Arial"/>
                <a:ea typeface="Arial"/>
                <a:cs typeface="Arial"/>
                <a:sym typeface="Arial"/>
              </a:rPr>
              <a:t>T</a:t>
            </a:r>
            <a:r>
              <a:rPr b="0" i="0" lang="en-US" sz="4400" u="none" cap="none" strike="noStrike">
                <a:solidFill>
                  <a:schemeClr val="dk2"/>
                </a:solidFill>
                <a:latin typeface="Arial"/>
                <a:ea typeface="Arial"/>
                <a:cs typeface="Arial"/>
                <a:sym typeface="Arial"/>
              </a:rPr>
              <a:t>echnology?</a:t>
            </a: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	What is </a:t>
            </a:r>
            <a:r>
              <a:rPr b="1" i="0" lang="en-US" sz="5400" u="none" cap="none" strike="noStrike">
                <a:solidFill>
                  <a:schemeClr val="dk2"/>
                </a:solidFill>
                <a:latin typeface="Arial"/>
                <a:ea typeface="Arial"/>
                <a:cs typeface="Arial"/>
                <a:sym typeface="Arial"/>
              </a:rPr>
              <a:t>E</a:t>
            </a:r>
            <a:r>
              <a:rPr b="0" i="0" lang="en-US" sz="4400" u="none" cap="none" strike="noStrike">
                <a:solidFill>
                  <a:schemeClr val="dk2"/>
                </a:solidFill>
                <a:latin typeface="Arial"/>
                <a:ea typeface="Arial"/>
                <a:cs typeface="Arial"/>
                <a:sym typeface="Arial"/>
              </a:rPr>
              <a:t>ngineering?</a:t>
            </a: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	What is </a:t>
            </a:r>
            <a:r>
              <a:rPr b="1" i="0" lang="en-US" sz="5400" u="none" cap="none" strike="noStrike">
                <a:solidFill>
                  <a:schemeClr val="dk2"/>
                </a:solidFill>
                <a:latin typeface="Arial"/>
                <a:ea typeface="Arial"/>
                <a:cs typeface="Arial"/>
                <a:sym typeface="Arial"/>
              </a:rPr>
              <a:t>M</a:t>
            </a:r>
            <a:r>
              <a:rPr b="0" i="0" lang="en-US" sz="4400" u="none" cap="none" strike="noStrike">
                <a:solidFill>
                  <a:schemeClr val="dk2"/>
                </a:solidFill>
                <a:latin typeface="Arial"/>
                <a:ea typeface="Arial"/>
                <a:cs typeface="Arial"/>
                <a:sym typeface="Arial"/>
              </a:rPr>
              <a:t>athematics?</a:t>
            </a:r>
            <a:br>
              <a:rPr b="0" i="0" lang="en-US" sz="4400" u="none" cap="none" strike="noStrike">
                <a:solidFill>
                  <a:schemeClr val="dk2"/>
                </a:solidFill>
                <a:latin typeface="Arial"/>
                <a:ea typeface="Arial"/>
                <a:cs typeface="Arial"/>
                <a:sym typeface="Arial"/>
              </a:rPr>
            </a:br>
            <a:br>
              <a:rPr b="0" i="0" lang="en-US" sz="4400" u="none" cap="none" strike="noStrike">
                <a:solidFill>
                  <a:schemeClr val="dk2"/>
                </a:solidFill>
                <a:latin typeface="Arial"/>
                <a:ea typeface="Arial"/>
                <a:cs typeface="Arial"/>
                <a:sym typeface="Arial"/>
              </a:rPr>
            </a:br>
            <a:r>
              <a:rPr b="0" i="0" lang="en-US" sz="4400" u="none" cap="none" strike="noStrike">
                <a:solidFill>
                  <a:schemeClr val="dk2"/>
                </a:solidFill>
                <a:latin typeface="Arial"/>
                <a:ea typeface="Arial"/>
                <a:cs typeface="Arial"/>
                <a:sym typeface="Arial"/>
              </a:rPr>
              <a:t>	What is </a:t>
            </a:r>
            <a:r>
              <a:rPr b="1" i="0" lang="en-US" sz="5400" u="none" cap="none" strike="noStrike">
                <a:solidFill>
                  <a:schemeClr val="dk2"/>
                </a:solidFill>
                <a:latin typeface="Arial"/>
                <a:ea typeface="Arial"/>
                <a:cs typeface="Arial"/>
                <a:sym typeface="Arial"/>
              </a:rPr>
              <a:t>STEM</a:t>
            </a:r>
            <a:r>
              <a:rPr b="0" i="0" lang="en-US" sz="4400" u="none" cap="none" strike="noStrike">
                <a:solidFill>
                  <a:schemeClr val="dk2"/>
                </a:solidFill>
                <a:latin typeface="Arial"/>
                <a:ea typeface="Arial"/>
                <a:cs typeface="Arial"/>
                <a:sym typeface="Aria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81000" y="134936"/>
            <a:ext cx="6934199" cy="6715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How do Engineers fit in?</a:t>
            </a:r>
            <a:endParaRPr/>
          </a:p>
        </p:txBody>
      </p:sp>
      <p:sp>
        <p:nvSpPr>
          <p:cNvPr id="284" name="Shape 284"/>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285" name="Shape 285"/>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sp>
        <p:nvSpPr>
          <p:cNvPr id="286" name="Shape 286"/>
          <p:cNvSpPr txBox="1"/>
          <p:nvPr/>
        </p:nvSpPr>
        <p:spPr>
          <a:xfrm>
            <a:off x="3962400" y="6200775"/>
            <a:ext cx="4800600" cy="24764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Adapted from PLTW</a:t>
            </a:r>
            <a:endParaRPr/>
          </a:p>
        </p:txBody>
      </p:sp>
      <p:sp>
        <p:nvSpPr>
          <p:cNvPr id="287" name="Shape 287"/>
          <p:cNvSpPr/>
          <p:nvPr/>
        </p:nvSpPr>
        <p:spPr>
          <a:xfrm>
            <a:off x="238182" y="881763"/>
            <a:ext cx="3050631" cy="1643292"/>
          </a:xfrm>
          <a:prstGeom prst="ellipse">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Scientists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Investigate our </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natural world</a:t>
            </a:r>
            <a:endParaRPr/>
          </a:p>
        </p:txBody>
      </p:sp>
      <p:sp>
        <p:nvSpPr>
          <p:cNvPr id="288" name="Shape 288"/>
          <p:cNvSpPr/>
          <p:nvPr/>
        </p:nvSpPr>
        <p:spPr>
          <a:xfrm>
            <a:off x="5654800" y="834713"/>
            <a:ext cx="3452525" cy="1643300"/>
          </a:xfrm>
          <a:prstGeom prst="ellipse">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Technologists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Apply science and </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math to designs</a:t>
            </a:r>
            <a:endParaRPr/>
          </a:p>
        </p:txBody>
      </p:sp>
      <p:sp>
        <p:nvSpPr>
          <p:cNvPr id="289" name="Shape 289"/>
          <p:cNvSpPr/>
          <p:nvPr/>
        </p:nvSpPr>
        <p:spPr>
          <a:xfrm>
            <a:off x="36675" y="4503650"/>
            <a:ext cx="3861750" cy="1792700"/>
          </a:xfrm>
          <a:prstGeom prst="ellipse">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Mathematicians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Use numbers and symbols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 to solve problems</a:t>
            </a:r>
            <a:endParaRPr/>
          </a:p>
        </p:txBody>
      </p:sp>
      <p:sp>
        <p:nvSpPr>
          <p:cNvPr id="290" name="Shape 290"/>
          <p:cNvSpPr/>
          <p:nvPr/>
        </p:nvSpPr>
        <p:spPr>
          <a:xfrm>
            <a:off x="5859532" y="4578356"/>
            <a:ext cx="3050631" cy="1643292"/>
          </a:xfrm>
          <a:prstGeom prst="ellipse">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Engineers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Create our </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designed world</a:t>
            </a:r>
            <a:endParaRPr/>
          </a:p>
        </p:txBody>
      </p:sp>
      <p:sp>
        <p:nvSpPr>
          <p:cNvPr id="291" name="Shape 291"/>
          <p:cNvSpPr/>
          <p:nvPr/>
        </p:nvSpPr>
        <p:spPr>
          <a:xfrm>
            <a:off x="3136412" y="2204600"/>
            <a:ext cx="3201175" cy="2505325"/>
          </a:xfrm>
          <a:prstGeom prst="ellipse">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FF"/>
              </a:buClr>
              <a:buFont typeface="Arial"/>
              <a:buNone/>
            </a:pPr>
            <a:r>
              <a:rPr b="1" i="0" lang="en-US" sz="2800" u="none" cap="none" strike="noStrike">
                <a:solidFill>
                  <a:srgbClr val="0000FF"/>
                </a:solidFill>
                <a:latin typeface="Arial"/>
                <a:ea typeface="Arial"/>
                <a:cs typeface="Arial"/>
                <a:sym typeface="Arial"/>
              </a:rPr>
              <a:t>STEM</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Working together</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to solve problems</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based on societal</a:t>
            </a:r>
            <a:endParaRPr/>
          </a:p>
          <a:p>
            <a:pPr indent="0" lvl="0" marL="0" marR="0" rtl="0" algn="ctr">
              <a:lnSpc>
                <a:spcPct val="100000"/>
              </a:lnSpc>
              <a:spcBef>
                <a:spcPts val="0"/>
              </a:spcBef>
              <a:spcAft>
                <a:spcPts val="0"/>
              </a:spcAft>
              <a:buClr>
                <a:srgbClr val="0000FF"/>
              </a:buClr>
              <a:buFont typeface="Arial"/>
              <a:buNone/>
            </a:pPr>
            <a:r>
              <a:rPr b="1" i="0" lang="en-US" sz="2000" u="none" cap="none" strike="noStrike">
                <a:solidFill>
                  <a:srgbClr val="0000FF"/>
                </a:solidFill>
                <a:latin typeface="Arial"/>
                <a:ea typeface="Arial"/>
                <a:cs typeface="Arial"/>
                <a:sym typeface="Arial"/>
              </a:rPr>
              <a:t>needs and wants</a:t>
            </a:r>
            <a:endParaRPr/>
          </a:p>
        </p:txBody>
      </p:sp>
      <p:cxnSp>
        <p:nvCxnSpPr>
          <p:cNvPr id="292" name="Shape 292"/>
          <p:cNvCxnSpPr>
            <a:stCxn id="289" idx="7"/>
            <a:endCxn id="291" idx="3"/>
          </p:cNvCxnSpPr>
          <p:nvPr/>
        </p:nvCxnSpPr>
        <p:spPr>
          <a:xfrm flipH="1" rot="10800000">
            <a:off x="3332885" y="4342885"/>
            <a:ext cx="272400" cy="423300"/>
          </a:xfrm>
          <a:prstGeom prst="straightConnector1">
            <a:avLst/>
          </a:prstGeom>
          <a:noFill/>
          <a:ln cap="flat" cmpd="sng" w="9525">
            <a:solidFill>
              <a:schemeClr val="dk1"/>
            </a:solidFill>
            <a:prstDash val="solid"/>
            <a:miter lim="8000"/>
            <a:headEnd len="sm" w="sm" type="none"/>
            <a:tailEnd len="lg" w="lg" type="triangle"/>
          </a:ln>
        </p:spPr>
      </p:cxnSp>
      <p:cxnSp>
        <p:nvCxnSpPr>
          <p:cNvPr id="293" name="Shape 293"/>
          <p:cNvCxnSpPr>
            <a:stCxn id="290" idx="1"/>
            <a:endCxn id="291" idx="5"/>
          </p:cNvCxnSpPr>
          <p:nvPr/>
        </p:nvCxnSpPr>
        <p:spPr>
          <a:xfrm rot="10800000">
            <a:off x="5868886" y="4342911"/>
            <a:ext cx="437400" cy="476100"/>
          </a:xfrm>
          <a:prstGeom prst="straightConnector1">
            <a:avLst/>
          </a:prstGeom>
          <a:noFill/>
          <a:ln cap="flat" cmpd="sng" w="9525">
            <a:solidFill>
              <a:schemeClr val="dk1"/>
            </a:solidFill>
            <a:prstDash val="solid"/>
            <a:miter lim="8000"/>
            <a:headEnd len="sm" w="sm" type="none"/>
            <a:tailEnd len="lg" w="lg" type="triangle"/>
          </a:ln>
        </p:spPr>
      </p:cxnSp>
      <p:cxnSp>
        <p:nvCxnSpPr>
          <p:cNvPr id="294" name="Shape 294"/>
          <p:cNvCxnSpPr>
            <a:stCxn id="288" idx="3"/>
            <a:endCxn id="291" idx="7"/>
          </p:cNvCxnSpPr>
          <p:nvPr/>
        </p:nvCxnSpPr>
        <p:spPr>
          <a:xfrm flipH="1">
            <a:off x="5868811" y="2237357"/>
            <a:ext cx="291600" cy="334200"/>
          </a:xfrm>
          <a:prstGeom prst="straightConnector1">
            <a:avLst/>
          </a:prstGeom>
          <a:noFill/>
          <a:ln cap="flat" cmpd="sng" w="9525">
            <a:solidFill>
              <a:schemeClr val="dk1"/>
            </a:solidFill>
            <a:prstDash val="solid"/>
            <a:miter lim="8000"/>
            <a:headEnd len="sm" w="sm" type="none"/>
            <a:tailEnd len="lg" w="lg" type="triangle"/>
          </a:ln>
        </p:spPr>
      </p:cxnSp>
      <p:cxnSp>
        <p:nvCxnSpPr>
          <p:cNvPr id="295" name="Shape 295"/>
          <p:cNvCxnSpPr>
            <a:stCxn id="287" idx="5"/>
            <a:endCxn id="291" idx="1"/>
          </p:cNvCxnSpPr>
          <p:nvPr/>
        </p:nvCxnSpPr>
        <p:spPr>
          <a:xfrm>
            <a:off x="2842058" y="2284400"/>
            <a:ext cx="763200" cy="287100"/>
          </a:xfrm>
          <a:prstGeom prst="straightConnector1">
            <a:avLst/>
          </a:prstGeom>
          <a:noFill/>
          <a:ln cap="flat" cmpd="sng" w="9525">
            <a:solidFill>
              <a:schemeClr val="dk1"/>
            </a:solidFill>
            <a:prstDash val="solid"/>
            <a:miter lim="8000"/>
            <a:headEnd len="sm" w="sm"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idx="1" type="body"/>
          </p:nvPr>
        </p:nvSpPr>
        <p:spPr>
          <a:xfrm>
            <a:off x="2286000" y="2057400"/>
            <a:ext cx="6400799" cy="762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1" i="0" lang="en-US" sz="3200" u="none" cap="none" strike="noStrike">
                <a:solidFill>
                  <a:schemeClr val="dk1"/>
                </a:solidFill>
                <a:latin typeface="Arial"/>
                <a:ea typeface="Arial"/>
                <a:cs typeface="Arial"/>
                <a:sym typeface="Arial"/>
              </a:rPr>
              <a:t>What are our human needs?</a:t>
            </a:r>
            <a:endParaRPr/>
          </a:p>
        </p:txBody>
      </p:sp>
      <p:sp>
        <p:nvSpPr>
          <p:cNvPr id="301" name="Shape 301"/>
          <p:cNvSpPr txBox="1"/>
          <p:nvPr>
            <p:ph type="title"/>
          </p:nvPr>
        </p:nvSpPr>
        <p:spPr>
          <a:xfrm>
            <a:off x="457200" y="302862"/>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Problems That Solve Our </a:t>
            </a:r>
            <a:br>
              <a:rPr b="0" i="0" lang="en-US" sz="4000" u="none" cap="none" strike="noStrike">
                <a:solidFill>
                  <a:schemeClr val="dk2"/>
                </a:solidFill>
                <a:latin typeface="Arial"/>
                <a:ea typeface="Arial"/>
                <a:cs typeface="Arial"/>
                <a:sym typeface="Arial"/>
              </a:rPr>
            </a:br>
            <a:r>
              <a:rPr b="0" i="0" lang="en-US" sz="4800" u="none" cap="none" strike="noStrike">
                <a:solidFill>
                  <a:schemeClr val="dk2"/>
                </a:solidFill>
                <a:latin typeface="Arial"/>
                <a:ea typeface="Arial"/>
                <a:cs typeface="Arial"/>
                <a:sym typeface="Arial"/>
              </a:rPr>
              <a:t>Needs and Wants</a:t>
            </a:r>
            <a:endParaRPr/>
          </a:p>
        </p:txBody>
      </p:sp>
      <p:sp>
        <p:nvSpPr>
          <p:cNvPr id="302" name="Shape 302"/>
          <p:cNvSpPr txBox="1"/>
          <p:nvPr/>
        </p:nvSpPr>
        <p:spPr>
          <a:xfrm>
            <a:off x="6477000" y="2286000"/>
            <a:ext cx="2438399" cy="57943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03" name="Shape 303"/>
          <p:cNvSpPr txBox="1"/>
          <p:nvPr/>
        </p:nvSpPr>
        <p:spPr>
          <a:xfrm>
            <a:off x="228600" y="3200400"/>
            <a:ext cx="8534399" cy="762000"/>
          </a:xfrm>
          <a:prstGeom prst="rect">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grpSp>
        <p:nvGrpSpPr>
          <p:cNvPr id="304" name="Shape 304"/>
          <p:cNvGrpSpPr/>
          <p:nvPr/>
        </p:nvGrpSpPr>
        <p:grpSpPr>
          <a:xfrm>
            <a:off x="228600" y="1524000"/>
            <a:ext cx="2362200" cy="4414837"/>
            <a:chOff x="228600" y="1524000"/>
            <a:chExt cx="2362200" cy="4414837"/>
          </a:xfrm>
        </p:grpSpPr>
        <p:sp>
          <p:nvSpPr>
            <p:cNvPr id="305" name="Shape 305"/>
            <p:cNvSpPr txBox="1"/>
            <p:nvPr/>
          </p:nvSpPr>
          <p:spPr>
            <a:xfrm>
              <a:off x="228600" y="3200400"/>
              <a:ext cx="2362200" cy="2738437"/>
            </a:xfrm>
            <a:prstGeom prst="rect">
              <a:avLst/>
            </a:prstGeom>
            <a:noFill/>
            <a:ln>
              <a:noFill/>
            </a:ln>
          </p:spPr>
          <p:txBody>
            <a:bodyPr anchorCtr="0" anchor="t" bIns="0" lIns="0" spcFirstLastPara="1" rIns="0" wrap="square" tIns="0">
              <a:noAutofit/>
            </a:bodyPr>
            <a:lstStyle/>
            <a:p>
              <a:pPr indent="-180975" lvl="0" marL="231775"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PHYSICAL NEEDS:</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Basic shelter</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Basic clothing</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pic>
          <p:nvPicPr>
            <p:cNvPr descr="MPj04385300000[1]" id="306" name="Shape 306"/>
            <p:cNvPicPr preferRelativeResize="0"/>
            <p:nvPr/>
          </p:nvPicPr>
          <p:blipFill rotWithShape="1">
            <a:blip r:embed="rId3">
              <a:alphaModFix/>
            </a:blip>
            <a:srcRect b="0" l="0" r="0" t="0"/>
            <a:stretch/>
          </p:blipFill>
          <p:spPr>
            <a:xfrm>
              <a:off x="304800" y="1524000"/>
              <a:ext cx="1981199" cy="1487486"/>
            </a:xfrm>
            <a:prstGeom prst="rect">
              <a:avLst/>
            </a:prstGeom>
            <a:noFill/>
            <a:ln>
              <a:noFill/>
            </a:ln>
          </p:spPr>
        </p:pic>
      </p:grpSp>
      <p:sp>
        <p:nvSpPr>
          <p:cNvPr id="307" name="Shape 307"/>
          <p:cNvSpPr txBox="1"/>
          <p:nvPr/>
        </p:nvSpPr>
        <p:spPr>
          <a:xfrm>
            <a:off x="2971800" y="3200400"/>
            <a:ext cx="2362200" cy="2738437"/>
          </a:xfrm>
          <a:prstGeom prst="rect">
            <a:avLst/>
          </a:prstGeom>
          <a:noFill/>
          <a:ln>
            <a:noFill/>
          </a:ln>
        </p:spPr>
        <p:txBody>
          <a:bodyPr anchorCtr="0" anchor="t" bIns="0" lIns="0" spcFirstLastPara="1" rIns="0" wrap="square" tIns="0">
            <a:noAutofit/>
          </a:bodyPr>
          <a:lstStyle/>
          <a:p>
            <a:pPr indent="-169861" lvl="0" marL="284162"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BIOLOGICAL NEEDS:</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Water</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Food</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sp>
        <p:nvSpPr>
          <p:cNvPr id="308" name="Shape 308"/>
          <p:cNvSpPr txBox="1"/>
          <p:nvPr/>
        </p:nvSpPr>
        <p:spPr>
          <a:xfrm>
            <a:off x="5626100" y="3200400"/>
            <a:ext cx="2984500" cy="2738437"/>
          </a:xfrm>
          <a:prstGeom prst="rect">
            <a:avLst/>
          </a:prstGeom>
          <a:noFill/>
          <a:ln>
            <a:noFill/>
          </a:ln>
        </p:spPr>
        <p:txBody>
          <a:bodyPr anchorCtr="0" anchor="t" bIns="0" lIns="0" spcFirstLastPara="1" rIns="0" wrap="square" tIns="0">
            <a:noAutofit/>
          </a:bodyPr>
          <a:lstStyle/>
          <a:p>
            <a:pPr indent="-231775" lvl="0" marL="346075"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PSYCHOLOGICAL NEEDS:</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Family</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Friends</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2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nvSpPr>
        <p:spPr>
          <a:xfrm>
            <a:off x="304800" y="3109911"/>
            <a:ext cx="8534399" cy="762000"/>
          </a:xfrm>
          <a:prstGeom prst="rect">
            <a:avLst/>
          </a:prstGeom>
          <a:solidFill>
            <a:srgbClr val="99CCFF"/>
          </a:solidFill>
          <a:ln cap="flat" cmpd="sng" w="9525">
            <a:solidFill>
              <a:schemeClr val="dk1"/>
            </a:solidFill>
            <a:prstDash val="solid"/>
            <a:miter lim="8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Arial"/>
              <a:ea typeface="Arial"/>
              <a:cs typeface="Arial"/>
              <a:sym typeface="Arial"/>
            </a:endParaRPr>
          </a:p>
        </p:txBody>
      </p:sp>
      <p:sp>
        <p:nvSpPr>
          <p:cNvPr id="314" name="Shape 314"/>
          <p:cNvSpPr txBox="1"/>
          <p:nvPr>
            <p:ph idx="1" type="body"/>
          </p:nvPr>
        </p:nvSpPr>
        <p:spPr>
          <a:xfrm>
            <a:off x="3214686" y="1698625"/>
            <a:ext cx="5714999"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ctr">
              <a:lnSpc>
                <a:spcPct val="90000"/>
              </a:lnSpc>
              <a:spcBef>
                <a:spcPts val="640"/>
              </a:spcBef>
              <a:spcAft>
                <a:spcPts val="0"/>
              </a:spcAft>
              <a:buClr>
                <a:schemeClr val="dk1"/>
              </a:buClr>
              <a:buFont typeface="Arial"/>
              <a:buNone/>
            </a:pPr>
            <a:r>
              <a:rPr b="1" i="0" lang="en-US" sz="3200" u="none" cap="none" strike="noStrike">
                <a:solidFill>
                  <a:schemeClr val="dk1"/>
                </a:solidFill>
                <a:latin typeface="Arial"/>
                <a:ea typeface="Arial"/>
                <a:cs typeface="Arial"/>
                <a:sym typeface="Arial"/>
              </a:rPr>
              <a:t>What are our human wants?</a:t>
            </a:r>
            <a:endParaRPr/>
          </a:p>
        </p:txBody>
      </p:sp>
      <p:sp>
        <p:nvSpPr>
          <p:cNvPr id="315" name="Shape 315"/>
          <p:cNvSpPr txBox="1"/>
          <p:nvPr/>
        </p:nvSpPr>
        <p:spPr>
          <a:xfrm>
            <a:off x="228600" y="3109911"/>
            <a:ext cx="2362200" cy="3286124"/>
          </a:xfrm>
          <a:prstGeom prst="rect">
            <a:avLst/>
          </a:prstGeom>
          <a:noFill/>
          <a:ln>
            <a:noFill/>
          </a:ln>
        </p:spPr>
        <p:txBody>
          <a:bodyPr anchorCtr="0" anchor="t" bIns="0" lIns="0" spcFirstLastPara="1" rIns="0" wrap="square" tIns="0">
            <a:noAutofit/>
          </a:bodyPr>
          <a:lstStyle/>
          <a:p>
            <a:pPr indent="-180975" lvl="0" marL="231775"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PHYSICAL WANTS:</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Nice house</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Nice car</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Nice clothes</a:t>
            </a:r>
            <a:endParaRPr/>
          </a:p>
          <a:p>
            <a:pPr indent="-180975" lvl="0" marL="2317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sp>
        <p:nvSpPr>
          <p:cNvPr id="316" name="Shape 316"/>
          <p:cNvSpPr txBox="1"/>
          <p:nvPr/>
        </p:nvSpPr>
        <p:spPr>
          <a:xfrm>
            <a:off x="2895600" y="3109911"/>
            <a:ext cx="2362200" cy="3286124"/>
          </a:xfrm>
          <a:prstGeom prst="rect">
            <a:avLst/>
          </a:prstGeom>
          <a:noFill/>
          <a:ln>
            <a:noFill/>
          </a:ln>
        </p:spPr>
        <p:txBody>
          <a:bodyPr anchorCtr="0" anchor="t" bIns="0" lIns="0" spcFirstLastPara="1" rIns="0" wrap="square" tIns="0">
            <a:noAutofit/>
          </a:bodyPr>
          <a:lstStyle/>
          <a:p>
            <a:pPr indent="-169861" lvl="0" marL="284162"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BIOLOGICAL WANTS:</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Fresh water</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Fancy food</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Healthy living</a:t>
            </a:r>
            <a:endParaRPr/>
          </a:p>
          <a:p>
            <a:pPr indent="-169861" lvl="0" marL="28416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sp>
        <p:nvSpPr>
          <p:cNvPr id="317" name="Shape 317"/>
          <p:cNvSpPr txBox="1"/>
          <p:nvPr/>
        </p:nvSpPr>
        <p:spPr>
          <a:xfrm>
            <a:off x="5595937" y="3109911"/>
            <a:ext cx="3014662" cy="3286124"/>
          </a:xfrm>
          <a:prstGeom prst="rect">
            <a:avLst/>
          </a:prstGeom>
          <a:noFill/>
          <a:ln>
            <a:noFill/>
          </a:ln>
        </p:spPr>
        <p:txBody>
          <a:bodyPr anchorCtr="0" anchor="t" bIns="0" lIns="0" spcFirstLastPara="1" rIns="0" wrap="square" tIns="0">
            <a:noAutofit/>
          </a:bodyPr>
          <a:lstStyle/>
          <a:p>
            <a:pPr indent="-231775" lvl="0" marL="346075"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  PSYCHOLOGICAL WANTS:</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Talk with family</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See friends</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Entertainment</a:t>
            </a:r>
            <a:endParaRPr/>
          </a:p>
          <a:p>
            <a:pPr indent="-231775" lvl="0" marL="346075"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you think of more?</a:t>
            </a:r>
            <a:endParaRPr/>
          </a:p>
        </p:txBody>
      </p:sp>
      <p:pic>
        <p:nvPicPr>
          <p:cNvPr descr="MPj04387160000[1]" id="318" name="Shape 318"/>
          <p:cNvPicPr preferRelativeResize="0"/>
          <p:nvPr/>
        </p:nvPicPr>
        <p:blipFill rotWithShape="1">
          <a:blip r:embed="rId3">
            <a:alphaModFix/>
          </a:blip>
          <a:srcRect b="0" l="0" r="0" t="0"/>
          <a:stretch/>
        </p:blipFill>
        <p:spPr>
          <a:xfrm>
            <a:off x="228600" y="957262"/>
            <a:ext cx="3048000" cy="2041524"/>
          </a:xfrm>
          <a:prstGeom prst="rect">
            <a:avLst/>
          </a:prstGeom>
          <a:noFill/>
          <a:ln>
            <a:noFill/>
          </a:ln>
        </p:spPr>
      </p:pic>
      <p:sp>
        <p:nvSpPr>
          <p:cNvPr id="319" name="Shape 319"/>
          <p:cNvSpPr txBox="1"/>
          <p:nvPr/>
        </p:nvSpPr>
        <p:spPr>
          <a:xfrm>
            <a:off x="2840036" y="0"/>
            <a:ext cx="6303962" cy="14462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86B"/>
              </a:buClr>
              <a:buFont typeface="Arial"/>
              <a:buNone/>
            </a:pPr>
            <a:r>
              <a:rPr b="0" i="0" lang="en-US" sz="4000" u="none" cap="none" strike="noStrike">
                <a:solidFill>
                  <a:srgbClr val="00386B"/>
                </a:solidFill>
                <a:latin typeface="Arial"/>
                <a:ea typeface="Arial"/>
                <a:cs typeface="Arial"/>
                <a:sym typeface="Arial"/>
              </a:rPr>
              <a:t>Problems That Solve Our</a:t>
            </a:r>
            <a:r>
              <a:rPr b="0" i="0" lang="en-US" sz="2400" u="none" cap="none" strike="noStrike">
                <a:solidFill>
                  <a:srgbClr val="00386B"/>
                </a:solidFill>
                <a:latin typeface="Arial"/>
                <a:ea typeface="Arial"/>
                <a:cs typeface="Arial"/>
                <a:sym typeface="Arial"/>
              </a:rPr>
              <a:t> </a:t>
            </a:r>
            <a:endParaRPr/>
          </a:p>
          <a:p>
            <a:pPr indent="0" lvl="0" marL="0" marR="0" rtl="0" algn="ctr">
              <a:lnSpc>
                <a:spcPct val="100000"/>
              </a:lnSpc>
              <a:spcBef>
                <a:spcPts val="0"/>
              </a:spcBef>
              <a:spcAft>
                <a:spcPts val="0"/>
              </a:spcAft>
              <a:buClr>
                <a:srgbClr val="00386B"/>
              </a:buClr>
              <a:buFont typeface="Arial"/>
              <a:buNone/>
            </a:pPr>
            <a:r>
              <a:rPr b="0" i="0" lang="en-US" sz="4800" u="none" cap="none" strike="noStrike">
                <a:solidFill>
                  <a:srgbClr val="00386B"/>
                </a:solidFill>
                <a:latin typeface="Arial"/>
                <a:ea typeface="Arial"/>
                <a:cs typeface="Arial"/>
                <a:sym typeface="Arial"/>
              </a:rPr>
              <a:t>Needs and Wants</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1" i="0" lang="en-US" sz="4400" u="none" cap="none" strike="noStrike">
                <a:solidFill>
                  <a:schemeClr val="dk2"/>
                </a:solidFill>
                <a:latin typeface="Arial"/>
                <a:ea typeface="Arial"/>
                <a:cs typeface="Arial"/>
                <a:sym typeface="Arial"/>
              </a:rPr>
              <a:t>Discussion Questions</a:t>
            </a:r>
            <a:endParaRPr/>
          </a:p>
        </p:txBody>
      </p:sp>
      <p:sp>
        <p:nvSpPr>
          <p:cNvPr id="325" name="Shape 325"/>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326" name="Shape 326"/>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sp>
        <p:nvSpPr>
          <p:cNvPr id="327" name="Shape 327"/>
          <p:cNvSpPr txBox="1"/>
          <p:nvPr/>
        </p:nvSpPr>
        <p:spPr>
          <a:xfrm>
            <a:off x="3962400" y="6200775"/>
            <a:ext cx="4800600" cy="24764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Arial"/>
              <a:buNone/>
            </a:pPr>
            <a:r>
              <a:rPr b="0" i="0" lang="en-US" sz="1000" u="none" cap="none" strike="noStrike">
                <a:solidFill>
                  <a:schemeClr val="dk1"/>
                </a:solidFill>
                <a:latin typeface="Arial"/>
                <a:ea typeface="Arial"/>
                <a:cs typeface="Arial"/>
                <a:sym typeface="Arial"/>
              </a:rPr>
              <a:t>Adapted from PLTW</a:t>
            </a:r>
            <a:endParaRPr/>
          </a:p>
        </p:txBody>
      </p:sp>
      <p:sp>
        <p:nvSpPr>
          <p:cNvPr id="328" name="Shape 328"/>
          <p:cNvSpPr txBox="1"/>
          <p:nvPr/>
        </p:nvSpPr>
        <p:spPr>
          <a:xfrm>
            <a:off x="2667000" y="1500187"/>
            <a:ext cx="5791200" cy="452596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What product or system would make your life better?</a:t>
            </a:r>
            <a:endParaRPr/>
          </a:p>
          <a:p>
            <a:pPr indent="-342900" lvl="0" marL="342900" marR="0" rtl="0" algn="l">
              <a:lnSpc>
                <a:spcPct val="100000"/>
              </a:lnSpc>
              <a:spcBef>
                <a:spcPts val="18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Is this </a:t>
            </a:r>
            <a:r>
              <a:rPr lang="en-US" sz="3200">
                <a:solidFill>
                  <a:schemeClr val="dk1"/>
                </a:solidFill>
              </a:rPr>
              <a:t>solving a want or a need</a:t>
            </a:r>
            <a:r>
              <a:rPr b="0" i="0" lang="en-US" sz="32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18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What type(s) of </a:t>
            </a:r>
            <a:r>
              <a:rPr lang="en-US" sz="3200">
                <a:solidFill>
                  <a:schemeClr val="dk1"/>
                </a:solidFill>
              </a:rPr>
              <a:t>engineer(s</a:t>
            </a:r>
            <a:r>
              <a:rPr b="0" i="0" lang="en-US" sz="3200" u="none" cap="none" strike="noStrike">
                <a:solidFill>
                  <a:schemeClr val="dk1"/>
                </a:solidFill>
                <a:latin typeface="Arial"/>
                <a:ea typeface="Arial"/>
                <a:cs typeface="Arial"/>
                <a:sym typeface="Arial"/>
              </a:rPr>
              <a:t>) might work on this project?</a:t>
            </a:r>
            <a:endParaRPr/>
          </a:p>
          <a:p>
            <a:pPr indent="0" lvl="0" marL="0" marR="0" rtl="0" algn="l">
              <a:lnSpc>
                <a:spcPct val="100000"/>
              </a:lnSpc>
              <a:spcBef>
                <a:spcPts val="0"/>
              </a:spcBef>
              <a:spcAft>
                <a:spcPts val="0"/>
              </a:spcAft>
              <a:buClr>
                <a:srgbClr val="000000"/>
              </a:buClr>
              <a:buFont typeface="Arial"/>
              <a:buNone/>
            </a:pPr>
            <a:r>
              <a:t/>
            </a:r>
            <a:endParaRPr b="0" i="0" sz="3200" u="none" cap="none" strike="noStrike">
              <a:solidFill>
                <a:schemeClr val="dk1"/>
              </a:solidFill>
              <a:latin typeface="Arial"/>
              <a:ea typeface="Arial"/>
              <a:cs typeface="Arial"/>
              <a:sym typeface="Arial"/>
            </a:endParaRPr>
          </a:p>
        </p:txBody>
      </p:sp>
      <p:pic>
        <p:nvPicPr>
          <p:cNvPr id="329" name="Shape 329"/>
          <p:cNvPicPr preferRelativeResize="0"/>
          <p:nvPr/>
        </p:nvPicPr>
        <p:blipFill rotWithShape="1">
          <a:blip r:embed="rId3">
            <a:alphaModFix/>
          </a:blip>
          <a:srcRect b="0" l="0" r="0" t="0"/>
          <a:stretch/>
        </p:blipFill>
        <p:spPr>
          <a:xfrm>
            <a:off x="195261" y="3581400"/>
            <a:ext cx="2438399" cy="2063750"/>
          </a:xfrm>
          <a:prstGeom prst="rect">
            <a:avLst/>
          </a:prstGeom>
          <a:noFill/>
          <a:ln>
            <a:noFill/>
          </a:ln>
        </p:spPr>
      </p:pic>
      <p:pic>
        <p:nvPicPr>
          <p:cNvPr id="330" name="Shape 330"/>
          <p:cNvPicPr preferRelativeResize="0"/>
          <p:nvPr/>
        </p:nvPicPr>
        <p:blipFill rotWithShape="1">
          <a:blip r:embed="rId4">
            <a:alphaModFix/>
          </a:blip>
          <a:srcRect b="0" l="0" r="0" t="0"/>
          <a:stretch/>
        </p:blipFill>
        <p:spPr>
          <a:xfrm>
            <a:off x="149225" y="1447800"/>
            <a:ext cx="2484437" cy="18462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685800" y="304800"/>
            <a:ext cx="77724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Ice Breaker</a:t>
            </a:r>
            <a:endParaRPr/>
          </a:p>
        </p:txBody>
      </p:sp>
      <p:sp>
        <p:nvSpPr>
          <p:cNvPr id="126" name="Shape 126"/>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27" name="Shape 127"/>
          <p:cNvPicPr preferRelativeResize="0"/>
          <p:nvPr/>
        </p:nvPicPr>
        <p:blipFill rotWithShape="1">
          <a:blip r:embed="rId3">
            <a:alphaModFix/>
          </a:blip>
          <a:srcRect b="0" l="0" r="0" t="0"/>
          <a:stretch/>
        </p:blipFill>
        <p:spPr>
          <a:xfrm>
            <a:off x="2307210" y="2265300"/>
            <a:ext cx="4529599" cy="3454500"/>
          </a:xfrm>
          <a:prstGeom prst="rect">
            <a:avLst/>
          </a:prstGeom>
          <a:noFill/>
          <a:ln>
            <a:noFill/>
          </a:ln>
        </p:spPr>
      </p:pic>
      <p:sp>
        <p:nvSpPr>
          <p:cNvPr id="128" name="Shape 128"/>
          <p:cNvSpPr txBox="1"/>
          <p:nvPr/>
        </p:nvSpPr>
        <p:spPr>
          <a:xfrm>
            <a:off x="2307200" y="5719800"/>
            <a:ext cx="73416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US" sz="800" u="none" cap="none" strike="noStrike">
                <a:solidFill>
                  <a:srgbClr val="000000"/>
                </a:solidFill>
                <a:latin typeface="Arial"/>
                <a:ea typeface="Arial"/>
                <a:cs typeface="Arial"/>
                <a:sym typeface="Arial"/>
              </a:rPr>
              <a:t>Image from http://lin.ca/alf-griggs-icebreakers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985800" y="1978075"/>
            <a:ext cx="5481900" cy="2350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Font typeface="Arial"/>
              <a:buNone/>
            </a:pPr>
            <a:r>
              <a:rPr lang="en-US"/>
              <a:t>Pre-test and Prior Knowledge/Attitude Survey</a:t>
            </a:r>
            <a:endParaRPr/>
          </a:p>
        </p:txBody>
      </p:sp>
      <p:sp>
        <p:nvSpPr>
          <p:cNvPr id="135" name="Shape 135"/>
          <p:cNvSpPr txBox="1"/>
          <p:nvPr>
            <p:ph idx="12" type="sldNum"/>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Overview</a:t>
            </a:r>
            <a:endParaRPr/>
          </a:p>
        </p:txBody>
      </p:sp>
      <p:sp>
        <p:nvSpPr>
          <p:cNvPr id="141" name="Shape 141"/>
          <p:cNvSpPr txBox="1"/>
          <p:nvPr>
            <p:ph idx="1" type="body"/>
          </p:nvPr>
        </p:nvSpPr>
        <p:spPr>
          <a:xfrm>
            <a:off x="685800" y="1828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Background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CI Certified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Class Structure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Syllabus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What do Engineers do?</a:t>
            </a:r>
            <a:endParaRPr/>
          </a:p>
          <a:p>
            <a:pPr indent="-342900" lvl="0" marL="342900" marR="0" rtl="0" algn="l">
              <a:lnSpc>
                <a:spcPct val="100000"/>
              </a:lnSpc>
              <a:spcBef>
                <a:spcPts val="64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
        <p:nvSpPr>
          <p:cNvPr id="142" name="Shape 142"/>
          <p:cNvSpPr txBox="1"/>
          <p:nvPr/>
        </p:nvSpPr>
        <p:spPr>
          <a:xfrm>
            <a:off x="2286000" y="64770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Font typeface="Arial"/>
              <a:buNone/>
            </a:pPr>
            <a:r>
              <a:rPr b="0" i="0" lang="en-US" sz="1200" u="none" cap="none" strike="noStrike">
                <a:solidFill>
                  <a:schemeClr val="lt2"/>
                </a:solidFill>
                <a:latin typeface="Arial"/>
                <a:ea typeface="Arial"/>
                <a:cs typeface="Arial"/>
                <a:sym typeface="Arial"/>
              </a:rPr>
              <a:t>*</a:t>
            </a:r>
            <a:endParaRPr/>
          </a:p>
        </p:txBody>
      </p:sp>
      <p:sp>
        <p:nvSpPr>
          <p:cNvPr id="143" name="Shape 143"/>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fld id="{00000000-1234-1234-1234-123412341234}" type="slidenum">
              <a:rPr b="0" i="0" lang="en-US" sz="1200" u="none" cap="none" strike="noStrike">
                <a:solidFill>
                  <a:schemeClr val="lt2"/>
                </a:solidFill>
                <a:latin typeface="Arial"/>
                <a:ea typeface="Arial"/>
                <a:cs typeface="Arial"/>
                <a:sym typeface="Arial"/>
              </a:rPr>
              <a:t>‹#›</a:t>
            </a:fld>
            <a:endParaRPr b="0" i="0" sz="1200" u="none" cap="none" strike="noStrike">
              <a:solidFill>
                <a:schemeClr val="lt2"/>
              </a:solidFill>
              <a:latin typeface="Arial"/>
              <a:ea typeface="Arial"/>
              <a:cs typeface="Arial"/>
              <a:sym typeface="Arial"/>
            </a:endParaRPr>
          </a:p>
        </p:txBody>
      </p:sp>
      <p:pic>
        <p:nvPicPr>
          <p:cNvPr id="144" name="Shape 144"/>
          <p:cNvPicPr preferRelativeResize="0"/>
          <p:nvPr/>
        </p:nvPicPr>
        <p:blipFill rotWithShape="1">
          <a:blip r:embed="rId3">
            <a:alphaModFix/>
          </a:blip>
          <a:srcRect b="0" l="0" r="0" t="0"/>
          <a:stretch/>
        </p:blipFill>
        <p:spPr>
          <a:xfrm>
            <a:off x="6099175" y="1416050"/>
            <a:ext cx="2390775" cy="1904999"/>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6019800" y="4418012"/>
            <a:ext cx="2666999" cy="1601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Themes of Class - Syllabus</a:t>
            </a:r>
            <a:endParaRPr/>
          </a:p>
        </p:txBody>
      </p:sp>
      <p:sp>
        <p:nvSpPr>
          <p:cNvPr id="151" name="Shape 151"/>
          <p:cNvSpPr txBox="1"/>
          <p:nvPr/>
        </p:nvSpPr>
        <p:spPr>
          <a:xfrm>
            <a:off x="2286000" y="6324600"/>
            <a:ext cx="19049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0729D"/>
              </a:buClr>
              <a:buFont typeface="Arial"/>
              <a:buNone/>
            </a:pPr>
            <a:r>
              <a:rPr b="0" i="0" lang="en-US" sz="1000" u="none" cap="none" strike="noStrike">
                <a:solidFill>
                  <a:srgbClr val="80729D"/>
                </a:solidFill>
                <a:latin typeface="Arial"/>
                <a:ea typeface="Arial"/>
                <a:cs typeface="Arial"/>
                <a:sym typeface="Arial"/>
              </a:rPr>
              <a:t>*</a:t>
            </a:r>
            <a:endParaRPr/>
          </a:p>
        </p:txBody>
      </p:sp>
      <p:sp>
        <p:nvSpPr>
          <p:cNvPr id="152" name="Shape 152"/>
          <p:cNvSpPr txBox="1"/>
          <p:nvPr/>
        </p:nvSpPr>
        <p:spPr>
          <a:xfrm>
            <a:off x="7467600" y="6324600"/>
            <a:ext cx="9905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80729D"/>
              </a:buClr>
              <a:buFont typeface="Arial"/>
              <a:buNone/>
            </a:pPr>
            <a:fld id="{00000000-1234-1234-1234-123412341234}" type="slidenum">
              <a:rPr b="0" i="0" lang="en-US" sz="1000" u="none" cap="none" strike="noStrike">
                <a:solidFill>
                  <a:srgbClr val="80729D"/>
                </a:solidFill>
                <a:latin typeface="Arial"/>
                <a:ea typeface="Arial"/>
                <a:cs typeface="Arial"/>
                <a:sym typeface="Arial"/>
              </a:rPr>
              <a:t>‹#›</a:t>
            </a:fld>
            <a:endParaRPr b="0" i="0" sz="1000" u="none" cap="none" strike="noStrike">
              <a:solidFill>
                <a:srgbClr val="80729D"/>
              </a:solidFill>
              <a:latin typeface="Arial"/>
              <a:ea typeface="Arial"/>
              <a:cs typeface="Arial"/>
              <a:sym typeface="Arial"/>
            </a:endParaRPr>
          </a:p>
        </p:txBody>
      </p:sp>
      <p:pic>
        <p:nvPicPr>
          <p:cNvPr id="153" name="Shape 153"/>
          <p:cNvPicPr preferRelativeResize="0"/>
          <p:nvPr/>
        </p:nvPicPr>
        <p:blipFill rotWithShape="1">
          <a:blip r:embed="rId3">
            <a:alphaModFix/>
          </a:blip>
          <a:srcRect b="0" l="0" r="0" t="0"/>
          <a:stretch/>
        </p:blipFill>
        <p:spPr>
          <a:xfrm>
            <a:off x="8153400" y="228600"/>
            <a:ext cx="685799" cy="677861"/>
          </a:xfrm>
          <a:prstGeom prst="rect">
            <a:avLst/>
          </a:prstGeom>
          <a:noFill/>
          <a:ln>
            <a:noFill/>
          </a:ln>
        </p:spPr>
      </p:pic>
      <p:pic>
        <p:nvPicPr>
          <p:cNvPr id="154" name="Shape 154"/>
          <p:cNvPicPr preferRelativeResize="0"/>
          <p:nvPr/>
        </p:nvPicPr>
        <p:blipFill rotWithShape="1">
          <a:blip r:embed="rId4">
            <a:alphaModFix/>
          </a:blip>
          <a:srcRect b="0" l="0" r="0" t="0"/>
          <a:stretch/>
        </p:blipFill>
        <p:spPr>
          <a:xfrm>
            <a:off x="1785936" y="1377950"/>
            <a:ext cx="5876924" cy="3870324"/>
          </a:xfrm>
          <a:prstGeom prst="rect">
            <a:avLst/>
          </a:prstGeom>
          <a:noFill/>
          <a:ln>
            <a:noFill/>
          </a:ln>
        </p:spPr>
      </p:pic>
      <p:sp>
        <p:nvSpPr>
          <p:cNvPr id="155" name="Shape 155"/>
          <p:cNvSpPr txBox="1"/>
          <p:nvPr/>
        </p:nvSpPr>
        <p:spPr>
          <a:xfrm>
            <a:off x="685800" y="5638800"/>
            <a:ext cx="7315200" cy="7080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1" lang="en-US" sz="2000" u="none" cap="none" strike="noStrike">
                <a:solidFill>
                  <a:schemeClr val="dk1"/>
                </a:solidFill>
                <a:latin typeface="Arial"/>
                <a:ea typeface="Arial"/>
                <a:cs typeface="Arial"/>
                <a:sym typeface="Arial"/>
              </a:rPr>
              <a:t>"A scientist describes what is, and an engineer creates what never was. "</a:t>
            </a:r>
            <a:r>
              <a:rPr b="0" i="0" lang="en-US" sz="1800" u="none" cap="none" strike="noStrike">
                <a:solidFill>
                  <a:schemeClr val="dk1"/>
                </a:solidFill>
                <a:latin typeface="Arial"/>
                <a:ea typeface="Arial"/>
                <a:cs typeface="Arial"/>
                <a:sym typeface="Arial"/>
              </a:rPr>
              <a:t>				Theodore von Karman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62325" y="228600"/>
            <a:ext cx="7239000" cy="117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Arial"/>
              <a:buNone/>
            </a:pPr>
            <a:r>
              <a:rPr b="0" i="0" lang="en-US" sz="4400" u="none" cap="none" strike="noStrike">
                <a:solidFill>
                  <a:schemeClr val="dk2"/>
                </a:solidFill>
                <a:latin typeface="Arial"/>
                <a:ea typeface="Arial"/>
                <a:cs typeface="Arial"/>
                <a:sym typeface="Arial"/>
              </a:rPr>
              <a:t>Class Structure</a:t>
            </a:r>
            <a:endParaRPr/>
          </a:p>
        </p:txBody>
      </p:sp>
      <p:sp>
        <p:nvSpPr>
          <p:cNvPr id="161" name="Shape 161"/>
          <p:cNvSpPr txBox="1"/>
          <p:nvPr>
            <p:ph idx="1" type="body"/>
          </p:nvPr>
        </p:nvSpPr>
        <p:spPr>
          <a:xfrm>
            <a:off x="662325" y="1684225"/>
            <a:ext cx="7239000" cy="3897600"/>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960"/>
              </a:spcBef>
              <a:spcAft>
                <a:spcPts val="0"/>
              </a:spcAft>
              <a:buClr>
                <a:schemeClr val="dk1"/>
              </a:buClr>
              <a:buSzPts val="2400"/>
              <a:buFont typeface="Arial"/>
              <a:buChar char="•"/>
            </a:pPr>
            <a:r>
              <a:rPr lang="en-US" sz="2400"/>
              <a:t>Three weeks of introduction</a:t>
            </a:r>
            <a:endParaRPr sz="2400"/>
          </a:p>
          <a:p>
            <a:pPr indent="-82550" lvl="1" marL="742950" marR="0" rtl="0" algn="l">
              <a:lnSpc>
                <a:spcPct val="100000"/>
              </a:lnSpc>
              <a:spcBef>
                <a:spcPts val="960"/>
              </a:spcBef>
              <a:spcAft>
                <a:spcPts val="0"/>
              </a:spcAft>
              <a:buSzPts val="2400"/>
              <a:buChar char="–"/>
            </a:pPr>
            <a:r>
              <a:rPr lang="en-US" sz="2400"/>
              <a:t>Ethics, Work Ethic, Communication, Teamwork, Design Process</a:t>
            </a:r>
            <a:endParaRPr sz="2400"/>
          </a:p>
          <a:p>
            <a:pPr indent="-381000" lvl="0" marL="342900" marR="0" rtl="0" algn="l">
              <a:lnSpc>
                <a:spcPct val="100000"/>
              </a:lnSpc>
              <a:spcBef>
                <a:spcPts val="960"/>
              </a:spcBef>
              <a:spcAft>
                <a:spcPts val="0"/>
              </a:spcAft>
              <a:buClr>
                <a:schemeClr val="dk1"/>
              </a:buClr>
              <a:buSzPts val="2400"/>
              <a:buFont typeface="Arial"/>
              <a:buChar char="•"/>
            </a:pPr>
            <a:r>
              <a:rPr lang="en-US" sz="2400"/>
              <a:t>Roughly 1 week for each of the major engineering disciplines</a:t>
            </a:r>
            <a:endParaRPr sz="2400"/>
          </a:p>
          <a:p>
            <a:pPr indent="-82550" lvl="1" marL="742950" marR="0" rtl="0" algn="l">
              <a:lnSpc>
                <a:spcPct val="100000"/>
              </a:lnSpc>
              <a:spcBef>
                <a:spcPts val="960"/>
              </a:spcBef>
              <a:spcAft>
                <a:spcPts val="0"/>
              </a:spcAft>
              <a:buSzPts val="2400"/>
              <a:buChar char="–"/>
            </a:pPr>
            <a:r>
              <a:rPr lang="en-US" sz="2400"/>
              <a:t>Guest Speaker</a:t>
            </a:r>
            <a:endParaRPr sz="2400"/>
          </a:p>
          <a:p>
            <a:pPr indent="-82550" lvl="1" marL="742950" marR="0" rtl="0" algn="l">
              <a:lnSpc>
                <a:spcPct val="100000"/>
              </a:lnSpc>
              <a:spcBef>
                <a:spcPts val="960"/>
              </a:spcBef>
              <a:spcAft>
                <a:spcPts val="0"/>
              </a:spcAft>
              <a:buSzPts val="2400"/>
              <a:buChar char="–"/>
            </a:pPr>
            <a:r>
              <a:rPr lang="en-US" sz="2400"/>
              <a:t>Hands on Project with lab report</a:t>
            </a:r>
            <a:endParaRPr sz="2400"/>
          </a:p>
          <a:p>
            <a:pPr indent="-82550" lvl="1" marL="742950" marR="0" rtl="0" algn="l">
              <a:lnSpc>
                <a:spcPct val="100000"/>
              </a:lnSpc>
              <a:spcBef>
                <a:spcPts val="960"/>
              </a:spcBef>
              <a:spcAft>
                <a:spcPts val="0"/>
              </a:spcAft>
              <a:buSzPts val="2400"/>
              <a:buChar char="–"/>
            </a:pPr>
            <a:r>
              <a:rPr lang="en-US" sz="2400"/>
              <a:t>Presentation of results and quiz</a:t>
            </a:r>
            <a:endParaRPr sz="2400"/>
          </a:p>
        </p:txBody>
      </p:sp>
      <p:sp>
        <p:nvSpPr>
          <p:cNvPr id="162" name="Shape 162"/>
          <p:cNvSpPr txBox="1"/>
          <p:nvPr/>
        </p:nvSpPr>
        <p:spPr>
          <a:xfrm>
            <a:off x="2286000" y="63246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80729D"/>
              </a:buClr>
              <a:buFont typeface="Arial"/>
              <a:buNone/>
            </a:pPr>
            <a:r>
              <a:rPr b="0" i="0" lang="en-US" sz="1000" u="none" cap="none" strike="noStrike">
                <a:solidFill>
                  <a:srgbClr val="80729D"/>
                </a:solidFill>
                <a:latin typeface="Arial"/>
                <a:ea typeface="Arial"/>
                <a:cs typeface="Arial"/>
                <a:sym typeface="Arial"/>
              </a:rPr>
              <a:t>*</a:t>
            </a:r>
            <a:endParaRPr/>
          </a:p>
        </p:txBody>
      </p:sp>
      <p:sp>
        <p:nvSpPr>
          <p:cNvPr id="163" name="Shape 163"/>
          <p:cNvSpPr txBox="1"/>
          <p:nvPr/>
        </p:nvSpPr>
        <p:spPr>
          <a:xfrm>
            <a:off x="7467600" y="6324600"/>
            <a:ext cx="990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80729D"/>
              </a:buClr>
              <a:buFont typeface="Arial"/>
              <a:buNone/>
            </a:pPr>
            <a:fld id="{00000000-1234-1234-1234-123412341234}" type="slidenum">
              <a:rPr b="0" i="0" lang="en-US" sz="1000" u="none" cap="none" strike="noStrike">
                <a:solidFill>
                  <a:srgbClr val="80729D"/>
                </a:solidFill>
                <a:latin typeface="Arial"/>
                <a:ea typeface="Arial"/>
                <a:cs typeface="Arial"/>
                <a:sym typeface="Arial"/>
              </a:rPr>
              <a:t>‹#›</a:t>
            </a:fld>
            <a:endParaRPr b="0" i="0" sz="1000" u="none" cap="none" strike="noStrike">
              <a:solidFill>
                <a:srgbClr val="80729D"/>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685800" y="304800"/>
            <a:ext cx="77724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Guest Speaker Etiquette</a:t>
            </a:r>
            <a:endParaRPr/>
          </a:p>
        </p:txBody>
      </p:sp>
      <p:sp>
        <p:nvSpPr>
          <p:cNvPr id="170" name="Shape 170"/>
          <p:cNvSpPr txBox="1"/>
          <p:nvPr>
            <p:ph idx="1" type="body"/>
          </p:nvPr>
        </p:nvSpPr>
        <p:spPr>
          <a:xfrm>
            <a:off x="732775" y="1676400"/>
            <a:ext cx="7772400" cy="48216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US"/>
              <a:t>Actively Listen</a:t>
            </a:r>
            <a:endParaRPr/>
          </a:p>
          <a:p>
            <a:pPr indent="-431800" lvl="0" marL="457200" rtl="0">
              <a:spcBef>
                <a:spcPts val="0"/>
              </a:spcBef>
              <a:spcAft>
                <a:spcPts val="0"/>
              </a:spcAft>
              <a:buSzPts val="3200"/>
              <a:buChar char="•"/>
            </a:pPr>
            <a:r>
              <a:rPr lang="en-US"/>
              <a:t>Show Interest</a:t>
            </a:r>
            <a:endParaRPr/>
          </a:p>
          <a:p>
            <a:pPr indent="-431800" lvl="0" marL="457200" rtl="0">
              <a:spcBef>
                <a:spcPts val="0"/>
              </a:spcBef>
              <a:spcAft>
                <a:spcPts val="0"/>
              </a:spcAft>
              <a:buSzPts val="3200"/>
              <a:buChar char="•"/>
            </a:pPr>
            <a:r>
              <a:rPr lang="en-US"/>
              <a:t>Be free of distractions</a:t>
            </a:r>
            <a:endParaRPr/>
          </a:p>
          <a:p>
            <a:pPr indent="-431800" lvl="0" marL="457200" rtl="0">
              <a:spcBef>
                <a:spcPts val="0"/>
              </a:spcBef>
              <a:spcAft>
                <a:spcPts val="0"/>
              </a:spcAft>
              <a:buSzPts val="3200"/>
              <a:buChar char="•"/>
            </a:pPr>
            <a:r>
              <a:rPr lang="en-US"/>
              <a:t>Applaud where appropriate</a:t>
            </a:r>
            <a:endParaRPr/>
          </a:p>
          <a:p>
            <a:pPr indent="-431800" lvl="0" marL="457200" rtl="0">
              <a:spcBef>
                <a:spcPts val="0"/>
              </a:spcBef>
              <a:spcAft>
                <a:spcPts val="0"/>
              </a:spcAft>
              <a:buSzPts val="3200"/>
              <a:buChar char="•"/>
            </a:pPr>
            <a:r>
              <a:rPr lang="en-US"/>
              <a:t>Thank the guest speaker</a:t>
            </a:r>
            <a:endParaRPr/>
          </a:p>
          <a:p>
            <a:pPr indent="0" lvl="0" marL="0" rtl="0">
              <a:spcBef>
                <a:spcPts val="640"/>
              </a:spcBef>
              <a:spcAft>
                <a:spcPts val="0"/>
              </a:spcAft>
              <a:buNone/>
            </a:pPr>
            <a:r>
              <a:t/>
            </a:r>
            <a:endParaRPr/>
          </a:p>
          <a:p>
            <a:pPr indent="0" lvl="0" marL="0" rtl="0">
              <a:spcBef>
                <a:spcPts val="640"/>
              </a:spcBef>
              <a:spcAft>
                <a:spcPts val="0"/>
              </a:spcAft>
              <a:buNone/>
            </a:pPr>
            <a:r>
              <a:rPr lang="en-US"/>
              <a:t>You are a reflection of your school, of your teacher, and of yourself.  Act respectful and be attentive. </a:t>
            </a:r>
            <a:endParaRPr/>
          </a:p>
        </p:txBody>
      </p:sp>
      <p:sp>
        <p:nvSpPr>
          <p:cNvPr id="171" name="Shape 171"/>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2378600" y="2143025"/>
            <a:ext cx="4750800" cy="111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4400"/>
              <a:t>Any Questions??</a:t>
            </a:r>
            <a:endParaRPr/>
          </a:p>
        </p:txBody>
      </p:sp>
      <p:sp>
        <p:nvSpPr>
          <p:cNvPr id="178" name="Shape 178"/>
          <p:cNvSpPr txBox="1"/>
          <p:nvPr>
            <p:ph idx="12" type="sldNum"/>
          </p:nvPr>
        </p:nvSpPr>
        <p:spPr>
          <a:xfrm>
            <a:off x="7467600" y="6324600"/>
            <a:ext cx="9906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lt2"/>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LSU 2013">
  <a:themeElements>
    <a:clrScheme name="">
      <a:dk1>
        <a:srgbClr val="461D7C"/>
      </a:dk1>
      <a:lt1>
        <a:srgbClr val="FFFFFF"/>
      </a:lt1>
      <a:dk2>
        <a:srgbClr val="461D7C"/>
      </a:dk2>
      <a:lt2>
        <a:srgbClr val="B5AFA3"/>
      </a:lt2>
      <a:accent1>
        <a:srgbClr val="80729D"/>
      </a:accent1>
      <a:accent2>
        <a:srgbClr val="CC9966"/>
      </a:accent2>
      <a:accent3>
        <a:srgbClr val="FFFFFF"/>
      </a:accent3>
      <a:accent4>
        <a:srgbClr val="3A1769"/>
      </a:accent4>
      <a:accent5>
        <a:srgbClr val="C0BCCC"/>
      </a:accent5>
      <a:accent6>
        <a:srgbClr val="B98A5C"/>
      </a:accent6>
      <a:hlink>
        <a:srgbClr val="AC3F4D"/>
      </a:hlink>
      <a:folHlink>
        <a:srgbClr val="E9B2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LSU 2013">
  <a:themeElements>
    <a:clrScheme name="">
      <a:dk1>
        <a:srgbClr val="461D7C"/>
      </a:dk1>
      <a:lt1>
        <a:srgbClr val="FFFFFF"/>
      </a:lt1>
      <a:dk2>
        <a:srgbClr val="461D7C"/>
      </a:dk2>
      <a:lt2>
        <a:srgbClr val="B5AFA3"/>
      </a:lt2>
      <a:accent1>
        <a:srgbClr val="80729D"/>
      </a:accent1>
      <a:accent2>
        <a:srgbClr val="CC9966"/>
      </a:accent2>
      <a:accent3>
        <a:srgbClr val="FFFFFF"/>
      </a:accent3>
      <a:accent4>
        <a:srgbClr val="3A1769"/>
      </a:accent4>
      <a:accent5>
        <a:srgbClr val="C0BCCC"/>
      </a:accent5>
      <a:accent6>
        <a:srgbClr val="B98A5C"/>
      </a:accent6>
      <a:hlink>
        <a:srgbClr val="AC3F4D"/>
      </a:hlink>
      <a:folHlink>
        <a:srgbClr val="E9B2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SU 2013">
  <a:themeElements>
    <a:clrScheme name="">
      <a:dk1>
        <a:srgbClr val="461D7C"/>
      </a:dk1>
      <a:lt1>
        <a:srgbClr val="FFFFFF"/>
      </a:lt1>
      <a:dk2>
        <a:srgbClr val="461D7C"/>
      </a:dk2>
      <a:lt2>
        <a:srgbClr val="B5AFA3"/>
      </a:lt2>
      <a:accent1>
        <a:srgbClr val="80729D"/>
      </a:accent1>
      <a:accent2>
        <a:srgbClr val="CC9966"/>
      </a:accent2>
      <a:accent3>
        <a:srgbClr val="FFFFFF"/>
      </a:accent3>
      <a:accent4>
        <a:srgbClr val="3A1769"/>
      </a:accent4>
      <a:accent5>
        <a:srgbClr val="C0BCCC"/>
      </a:accent5>
      <a:accent6>
        <a:srgbClr val="B98A5C"/>
      </a:accent6>
      <a:hlink>
        <a:srgbClr val="AC3F4D"/>
      </a:hlink>
      <a:folHlink>
        <a:srgbClr val="E9B2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