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Book Antiqu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BookAntiqua-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ookAntiqua-italic.fntdata"/><Relationship Id="rId25" Type="http://schemas.openxmlformats.org/officeDocument/2006/relationships/font" Target="fonts/BookAntiqua-bold.fntdata"/><Relationship Id="rId27" Type="http://schemas.openxmlformats.org/officeDocument/2006/relationships/font" Target="fonts/BookAntiqua-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cerasis.com/wp-content/uploads/2014/01/logistics-collaboration.jpg"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hiverhq.com/blog/wp-content/uploads/2016/04/virtual1.jpg"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ydney.accountantsrc.com.au/student/L04%20Team%20Work/L4%20Team%20Work.pdf"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ydney.accountantsrc.com.au/student/L04%20Team%20Work/L4%20Team%20Work.pdf" TargetMode="External"/><Relationship Id="rId3" Type="http://schemas.openxmlformats.org/officeDocument/2006/relationships/hyperlink" Target="https://www.slideshare.net/ashfaqafridi2/understanding-workteam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tbae.co.za/images/problem-solving-outcome-based-team-building.jp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58" name="Google Shape;5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 Typically 10-15 employees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 Team takes on supervisory responsibilities in addition to job tasks.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 • Select and evaluate members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 Effectiveness is situationally dependent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 Self managed work team are groups of employees who perform highly related jobs and take on many of the responsibilities of their former supervisors.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 Typically this includes planning and scheduling of work, assigning task to members, collective control over the pace of work, making operating decision, taking action on problems and working with suppliers and customers.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http://www.pathways.cu.edu.eg/subpages/training_courses/teams/images/2_3.gif</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Members from diverse areas within and between organizations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 Exchange information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 • Develop new ideas and solve problems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 • Coordinate complex projects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 • Development may be time-consuming due to complexity and diversity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sng" cap="none" strike="noStrike">
                <a:solidFill>
                  <a:schemeClr val="hlink"/>
                </a:solidFill>
                <a:latin typeface="Arial"/>
                <a:ea typeface="Arial"/>
                <a:cs typeface="Arial"/>
                <a:sym typeface="Arial"/>
                <a:hlinkClick r:id="rId2"/>
              </a:rPr>
              <a:t>http://cerasis.com/wp-content/uploads/2014/01/logistics-collaboration.jpg</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 Computer technology ties physically dispersed members together to achieve a common goal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 Differentiating factors from other teams – Absence of non-verbal cues – Limited social context – Ability to overcome time and space constraints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sng" cap="none" strike="noStrike">
                <a:solidFill>
                  <a:schemeClr val="hlink"/>
                </a:solidFill>
                <a:latin typeface="Arial"/>
                <a:ea typeface="Arial"/>
                <a:cs typeface="Arial"/>
                <a:sym typeface="Arial"/>
                <a:hlinkClick r:id="rId2"/>
              </a:rPr>
              <a:t>http://hiverhq.com/blog/wp-content/uploads/2016/04/virtual1.jpg</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2 minutes long: Show video that explains the stages of teams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100" u="none" cap="none" strike="noStrike">
                <a:solidFill>
                  <a:srgbClr val="000000"/>
                </a:solidFill>
                <a:latin typeface="Arial"/>
                <a:ea typeface="Arial"/>
                <a:cs typeface="Arial"/>
                <a:sym typeface="Arial"/>
              </a:rPr>
              <a:t>Forming</a:t>
            </a:r>
            <a:r>
              <a:rPr b="0" i="0" lang="en" sz="1100" u="none" cap="none" strike="noStrike">
                <a:solidFill>
                  <a:srgbClr val="000000"/>
                </a:solidFill>
                <a:latin typeface="Arial"/>
                <a:ea typeface="Arial"/>
                <a:cs typeface="Arial"/>
                <a:sym typeface="Arial"/>
              </a:rPr>
              <a:t>: the team meets and members go through the initial stages of finding out about each other and the leader, learning about what their own role is going to be, and trying to define the team’s task.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100" u="none" cap="none" strike="noStrike">
                <a:solidFill>
                  <a:srgbClr val="000000"/>
                </a:solidFill>
                <a:latin typeface="Arial"/>
                <a:ea typeface="Arial"/>
                <a:cs typeface="Arial"/>
                <a:sym typeface="Arial"/>
              </a:rPr>
              <a:t>Storming</a:t>
            </a:r>
            <a:r>
              <a:rPr b="0" i="0" lang="en" sz="1100" u="none" cap="none" strike="noStrike">
                <a:solidFill>
                  <a:srgbClr val="000000"/>
                </a:solidFill>
                <a:latin typeface="Arial"/>
                <a:ea typeface="Arial"/>
                <a:cs typeface="Arial"/>
                <a:sym typeface="Arial"/>
              </a:rPr>
              <a:t>: once the team has become established, conflict arises as differences in approach, attitude and methodology emerge, and members have to make adjustments to allow for these. Team members also have to adjust to and accept the team leader (if there is one). It is important at this stage for the leader to keep the group focused on its goals and to help it develop ways of working towards these.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100" u="none" cap="none" strike="noStrike">
                <a:solidFill>
                  <a:srgbClr val="000000"/>
                </a:solidFill>
                <a:latin typeface="Arial"/>
                <a:ea typeface="Arial"/>
                <a:cs typeface="Arial"/>
                <a:sym typeface="Arial"/>
              </a:rPr>
              <a:t>Norming</a:t>
            </a:r>
            <a:r>
              <a:rPr b="0" i="0" lang="en" sz="1100" u="none" cap="none" strike="noStrike">
                <a:solidFill>
                  <a:srgbClr val="000000"/>
                </a:solidFill>
                <a:latin typeface="Arial"/>
                <a:ea typeface="Arial"/>
                <a:cs typeface="Arial"/>
                <a:sym typeface="Arial"/>
              </a:rPr>
              <a:t>: after the period of adjustment, team members begin to settle down and work with each other. Relationships develop, and each member begins to feel a sense of belonging and of contributing. Group norms emerge and the team begins to make progress towards achieving its goals.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100" u="none" cap="none" strike="noStrike">
                <a:solidFill>
                  <a:srgbClr val="000000"/>
                </a:solidFill>
                <a:latin typeface="Arial"/>
                <a:ea typeface="Arial"/>
                <a:cs typeface="Arial"/>
                <a:sym typeface="Arial"/>
              </a:rPr>
              <a:t>Performing</a:t>
            </a:r>
            <a:r>
              <a:rPr b="0" i="0" lang="en" sz="1100" u="none" cap="none" strike="noStrike">
                <a:solidFill>
                  <a:srgbClr val="000000"/>
                </a:solidFill>
                <a:latin typeface="Arial"/>
                <a:ea typeface="Arial"/>
                <a:cs typeface="Arial"/>
                <a:sym typeface="Arial"/>
              </a:rPr>
              <a:t>: by now team members are familiar with each other and the leader and their own role, and are seeing some results from their efforts. The team is able to make decisions and solve problems.</a:t>
            </a:r>
            <a:endParaRPr b="0" i="0" sz="1100" u="none" cap="none" strike="noStrike">
              <a:solidFill>
                <a:srgbClr val="000000"/>
              </a:solidFill>
              <a:latin typeface="Arial"/>
              <a:ea typeface="Arial"/>
              <a:cs typeface="Arial"/>
              <a:sym typeface="Arial"/>
            </a:endParaRPr>
          </a:p>
        </p:txBody>
      </p:sp>
      <p:sp>
        <p:nvSpPr>
          <p:cNvPr id="132" name="Google Shape;13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139" name="Google Shape;13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145" name="Google Shape;14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sng" cap="none" strike="noStrike">
                <a:solidFill>
                  <a:schemeClr val="hlink"/>
                </a:solidFill>
                <a:latin typeface="Arial"/>
                <a:ea typeface="Arial"/>
                <a:cs typeface="Arial"/>
                <a:sym typeface="Arial"/>
                <a:hlinkClick r:id="rId2"/>
              </a:rPr>
              <a:t>http://www.sydney.accountantsrc.com.au/student/L04%20Team%20Work/L4%20Team%20Work.pdf</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Based on the new information you have about working in teams, work on this second team activity and apply some of your knowledge. </a:t>
            </a:r>
            <a:endParaRPr b="0" i="0" sz="1100" u="none" cap="none" strike="noStrike">
              <a:solidFill>
                <a:srgbClr val="000000"/>
              </a:solidFill>
              <a:latin typeface="Arial"/>
              <a:ea typeface="Arial"/>
              <a:cs typeface="Arial"/>
              <a:sym typeface="Arial"/>
            </a:endParaRPr>
          </a:p>
        </p:txBody>
      </p:sp>
      <p:sp>
        <p:nvSpPr>
          <p:cNvPr id="170" name="Google Shape;17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Use polleverywhere, have group discussion, post-it notes, team discussions with a designated team leader to give the answers to the class etc.</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Good Teammate options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rgbClr val="666666"/>
                </a:solidFill>
                <a:highlight>
                  <a:srgbClr val="FFFFFF"/>
                </a:highlight>
                <a:latin typeface="Arial"/>
                <a:ea typeface="Arial"/>
                <a:cs typeface="Arial"/>
                <a:sym typeface="Arial"/>
              </a:rPr>
              <a:t>1. Selflessness</a:t>
            </a:r>
            <a:endParaRPr b="0" i="0" sz="1200" u="none" cap="none" strike="noStrike">
              <a:solidFill>
                <a:srgbClr val="666666"/>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rgbClr val="666666"/>
                </a:solidFill>
                <a:highlight>
                  <a:srgbClr val="FFFFFF"/>
                </a:highlight>
                <a:latin typeface="Arial"/>
                <a:ea typeface="Arial"/>
                <a:cs typeface="Arial"/>
                <a:sym typeface="Arial"/>
              </a:rPr>
              <a:t>2. Communication</a:t>
            </a:r>
            <a:endParaRPr b="0" i="0" sz="1200" u="none" cap="none" strike="noStrike">
              <a:solidFill>
                <a:srgbClr val="666666"/>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rgbClr val="666666"/>
                </a:solidFill>
                <a:highlight>
                  <a:srgbClr val="FFFFFF"/>
                </a:highlight>
                <a:latin typeface="Arial"/>
                <a:ea typeface="Arial"/>
                <a:cs typeface="Arial"/>
                <a:sym typeface="Arial"/>
              </a:rPr>
              <a:t>3. Accountability</a:t>
            </a:r>
            <a:endParaRPr b="0" i="0" sz="1200" u="none" cap="none" strike="noStrike">
              <a:solidFill>
                <a:srgbClr val="666666"/>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rgbClr val="666666"/>
                </a:solidFill>
                <a:highlight>
                  <a:srgbClr val="FFFFFF"/>
                </a:highlight>
                <a:latin typeface="Arial"/>
                <a:ea typeface="Arial"/>
                <a:cs typeface="Arial"/>
                <a:sym typeface="Arial"/>
              </a:rPr>
              <a:t>4. Competitiveness</a:t>
            </a:r>
            <a:endParaRPr b="0" i="0" sz="1200" u="none" cap="none" strike="noStrike">
              <a:solidFill>
                <a:srgbClr val="666666"/>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rgbClr val="666666"/>
                </a:solidFill>
                <a:highlight>
                  <a:srgbClr val="FFFFFF"/>
                </a:highlight>
                <a:latin typeface="Arial"/>
                <a:ea typeface="Arial"/>
                <a:cs typeface="Arial"/>
                <a:sym typeface="Arial"/>
              </a:rPr>
              <a:t>5. Confidence</a:t>
            </a:r>
            <a:endParaRPr b="0" i="0" sz="1200" u="none" cap="none" strike="noStrike">
              <a:solidFill>
                <a:srgbClr val="666666"/>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rgbClr val="666666"/>
                </a:solidFill>
                <a:highlight>
                  <a:srgbClr val="FFFFFF"/>
                </a:highlight>
                <a:latin typeface="Arial"/>
                <a:ea typeface="Arial"/>
                <a:cs typeface="Arial"/>
                <a:sym typeface="Arial"/>
              </a:rPr>
              <a:t>6. Be Respectful</a:t>
            </a:r>
            <a:endParaRPr b="0" i="0" sz="1200" u="none" cap="none" strike="noStrike">
              <a:solidFill>
                <a:srgbClr val="666666"/>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rgbClr val="666666"/>
                </a:solidFill>
                <a:highlight>
                  <a:srgbClr val="FFFFFF"/>
                </a:highlight>
                <a:latin typeface="Arial"/>
                <a:ea typeface="Arial"/>
                <a:cs typeface="Arial"/>
                <a:sym typeface="Arial"/>
              </a:rPr>
              <a:t>7. Trusting</a:t>
            </a:r>
            <a:endParaRPr b="0" i="0" sz="1200" u="none" cap="none" strike="noStrike">
              <a:solidFill>
                <a:srgbClr val="666666"/>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rgbClr val="666666"/>
                </a:solidFill>
                <a:highlight>
                  <a:srgbClr val="FFFFFF"/>
                </a:highlight>
                <a:latin typeface="Arial"/>
                <a:ea typeface="Arial"/>
                <a:cs typeface="Arial"/>
                <a:sym typeface="Arial"/>
              </a:rPr>
              <a:t>8. Positive Attitude</a:t>
            </a:r>
            <a:endParaRPr b="0" i="0" sz="1200" u="none" cap="none" strike="noStrike">
              <a:solidFill>
                <a:srgbClr val="666666"/>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rgbClr val="666666"/>
                </a:solidFill>
                <a:highlight>
                  <a:srgbClr val="FFFFFF"/>
                </a:highlight>
                <a:latin typeface="Arial"/>
                <a:ea typeface="Arial"/>
                <a:cs typeface="Arial"/>
                <a:sym typeface="Arial"/>
              </a:rPr>
              <a:t>9. Dependability</a:t>
            </a:r>
            <a:endParaRPr b="0" i="0" sz="1200" u="none" cap="none" strike="noStrike">
              <a:solidFill>
                <a:srgbClr val="666666"/>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rgbClr val="666666"/>
                </a:solidFill>
                <a:highlight>
                  <a:srgbClr val="FFFFFF"/>
                </a:highlight>
                <a:latin typeface="Arial"/>
                <a:ea typeface="Arial"/>
                <a:cs typeface="Arial"/>
                <a:sym typeface="Arial"/>
              </a:rPr>
              <a:t>10. Have Fun</a:t>
            </a:r>
            <a:endParaRPr b="0" i="0" sz="1200" u="none" cap="none" strike="noStrike">
              <a:solidFill>
                <a:srgbClr val="666666"/>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666666"/>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666666"/>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rgbClr val="666666"/>
                </a:solidFill>
                <a:highlight>
                  <a:srgbClr val="FFFFFF"/>
                </a:highlight>
                <a:latin typeface="Arial"/>
                <a:ea typeface="Arial"/>
                <a:cs typeface="Arial"/>
                <a:sym typeface="Arial"/>
              </a:rPr>
              <a:t>Challenging teammate options</a:t>
            </a:r>
            <a:endParaRPr b="0" i="0" sz="1200" u="none" cap="none" strike="noStrike">
              <a:solidFill>
                <a:srgbClr val="666666"/>
              </a:solidFill>
              <a:highlight>
                <a:srgbClr val="FFFFFF"/>
              </a:highlight>
              <a:latin typeface="Arial"/>
              <a:ea typeface="Arial"/>
              <a:cs typeface="Arial"/>
              <a:sym typeface="Arial"/>
            </a:endParaRPr>
          </a:p>
          <a:p>
            <a:pPr indent="0" lvl="0" marL="0" marR="0" rtl="0" algn="l">
              <a:lnSpc>
                <a:spcPct val="130434"/>
              </a:lnSpc>
              <a:spcBef>
                <a:spcPts val="0"/>
              </a:spcBef>
              <a:spcAft>
                <a:spcPts val="0"/>
              </a:spcAft>
              <a:buClr>
                <a:schemeClr val="dk1"/>
              </a:buClr>
              <a:buSzPts val="1100"/>
              <a:buFont typeface="Arial"/>
              <a:buNone/>
            </a:pPr>
            <a:r>
              <a:rPr b="0" i="0" lang="en" sz="1150" u="none" cap="none" strike="noStrike">
                <a:solidFill>
                  <a:schemeClr val="dk1"/>
                </a:solidFill>
                <a:highlight>
                  <a:srgbClr val="FFFFFF"/>
                </a:highlight>
                <a:latin typeface="Times New Roman"/>
                <a:ea typeface="Times New Roman"/>
                <a:cs typeface="Times New Roman"/>
                <a:sym typeface="Times New Roman"/>
              </a:rPr>
              <a:t>Inconsideration</a:t>
            </a:r>
            <a:endParaRPr b="0" i="0" sz="115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30434"/>
              </a:lnSpc>
              <a:spcBef>
                <a:spcPts val="0"/>
              </a:spcBef>
              <a:spcAft>
                <a:spcPts val="0"/>
              </a:spcAft>
              <a:buClr>
                <a:schemeClr val="dk1"/>
              </a:buClr>
              <a:buSzPts val="1100"/>
              <a:buFont typeface="Arial"/>
              <a:buNone/>
            </a:pPr>
            <a:r>
              <a:rPr b="0" i="0" lang="en" sz="1150" u="none" cap="none" strike="noStrike">
                <a:solidFill>
                  <a:schemeClr val="dk1"/>
                </a:solidFill>
                <a:highlight>
                  <a:srgbClr val="FFFFFF"/>
                </a:highlight>
                <a:latin typeface="Times New Roman"/>
                <a:ea typeface="Times New Roman"/>
                <a:cs typeface="Times New Roman"/>
                <a:sym typeface="Times New Roman"/>
              </a:rPr>
              <a:t>Rudeness</a:t>
            </a:r>
            <a:endParaRPr b="0" i="0" sz="115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30434"/>
              </a:lnSpc>
              <a:spcBef>
                <a:spcPts val="0"/>
              </a:spcBef>
              <a:spcAft>
                <a:spcPts val="0"/>
              </a:spcAft>
              <a:buClr>
                <a:schemeClr val="dk1"/>
              </a:buClr>
              <a:buSzPts val="1100"/>
              <a:buFont typeface="Arial"/>
              <a:buNone/>
            </a:pPr>
            <a:r>
              <a:rPr b="0" i="0" lang="en" sz="1150" u="none" cap="none" strike="noStrike">
                <a:solidFill>
                  <a:schemeClr val="dk1"/>
                </a:solidFill>
                <a:highlight>
                  <a:srgbClr val="FFFFFF"/>
                </a:highlight>
                <a:latin typeface="Times New Roman"/>
                <a:ea typeface="Times New Roman"/>
                <a:cs typeface="Times New Roman"/>
                <a:sym typeface="Times New Roman"/>
              </a:rPr>
              <a:t>Apathy</a:t>
            </a:r>
            <a:endParaRPr b="0" i="0" sz="115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30434"/>
              </a:lnSpc>
              <a:spcBef>
                <a:spcPts val="0"/>
              </a:spcBef>
              <a:spcAft>
                <a:spcPts val="0"/>
              </a:spcAft>
              <a:buClr>
                <a:schemeClr val="dk1"/>
              </a:buClr>
              <a:buSzPts val="1100"/>
              <a:buFont typeface="Arial"/>
              <a:buNone/>
            </a:pPr>
            <a:r>
              <a:rPr b="0" i="0" lang="en" sz="1150" u="none" cap="none" strike="noStrike">
                <a:solidFill>
                  <a:schemeClr val="dk1"/>
                </a:solidFill>
                <a:highlight>
                  <a:srgbClr val="FFFFFF"/>
                </a:highlight>
                <a:latin typeface="Times New Roman"/>
                <a:ea typeface="Times New Roman"/>
                <a:cs typeface="Times New Roman"/>
                <a:sym typeface="Times New Roman"/>
              </a:rPr>
              <a:t>Domination</a:t>
            </a:r>
            <a:endParaRPr b="0" i="0" sz="115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30434"/>
              </a:lnSpc>
              <a:spcBef>
                <a:spcPts val="0"/>
              </a:spcBef>
              <a:spcAft>
                <a:spcPts val="0"/>
              </a:spcAft>
              <a:buClr>
                <a:schemeClr val="dk1"/>
              </a:buClr>
              <a:buSzPts val="1100"/>
              <a:buFont typeface="Arial"/>
              <a:buNone/>
            </a:pPr>
            <a:r>
              <a:rPr b="0" i="0" lang="en" sz="1150" u="none" cap="none" strike="noStrike">
                <a:solidFill>
                  <a:schemeClr val="dk1"/>
                </a:solidFill>
                <a:highlight>
                  <a:srgbClr val="FFFFFF"/>
                </a:highlight>
                <a:latin typeface="Times New Roman"/>
                <a:ea typeface="Times New Roman"/>
                <a:cs typeface="Times New Roman"/>
                <a:sym typeface="Times New Roman"/>
              </a:rPr>
              <a:t>Irresponsibility</a:t>
            </a:r>
            <a:endParaRPr b="0" i="0" sz="115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666666"/>
              </a:solidFill>
              <a:highlight>
                <a:srgbClr val="FFFFFF"/>
              </a:highlight>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The students should be in the same groups that they were in the previous class period where they learned about work ethic. Tell them to consider the traits of a good teammate and a challenging teammate that they just listed and try to be a good teammate during the “build a shelter” exercise.</a:t>
            </a:r>
            <a:endParaRPr b="0" i="0" sz="1100" u="none" cap="none" strike="noStrike">
              <a:solidFill>
                <a:srgbClr val="000000"/>
              </a:solidFill>
              <a:latin typeface="Arial"/>
              <a:ea typeface="Arial"/>
              <a:cs typeface="Arial"/>
              <a:sym typeface="Arial"/>
            </a:endParaRPr>
          </a:p>
        </p:txBody>
      </p:sp>
      <p:sp>
        <p:nvSpPr>
          <p:cNvPr id="75" name="Google Shape;7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The students should be in the same groups that they were in the previous class period where they learned about work ethic. Tell them to consider the traits of a good teammate and a challenging teammate that they just listed and try to be a good teammate during the “build a shelter” exercise.</a:t>
            </a:r>
            <a:endParaRPr b="0" i="0" sz="1100" u="none" cap="none" strike="noStrike">
              <a:solidFill>
                <a:srgbClr val="000000"/>
              </a:solidFill>
              <a:latin typeface="Arial"/>
              <a:ea typeface="Arial"/>
              <a:cs typeface="Arial"/>
              <a:sym typeface="Arial"/>
            </a:endParaRPr>
          </a:p>
        </p:txBody>
      </p:sp>
      <p:sp>
        <p:nvSpPr>
          <p:cNvPr id="81" name="Google Shape;8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Allow 1-2 minutes. After they have discussed them in their groups, ask a few of them to share with the class. Did these challenges matchup to those you identified in your bell ringer? How did the inability to talk to your team members affect the difficulty of the project. </a:t>
            </a:r>
            <a:endParaRPr b="0" i="0" sz="1100" u="none" cap="none" strike="noStrike">
              <a:solidFill>
                <a:srgbClr val="000000"/>
              </a:solidFill>
              <a:latin typeface="Arial"/>
              <a:ea typeface="Arial"/>
              <a:cs typeface="Arial"/>
              <a:sym typeface="Arial"/>
            </a:endParaRPr>
          </a:p>
        </p:txBody>
      </p:sp>
      <p:sp>
        <p:nvSpPr>
          <p:cNvPr id="87" name="Google Shape;8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93" name="Google Shape;9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sng" cap="none" strike="noStrike">
                <a:solidFill>
                  <a:schemeClr val="hlink"/>
                </a:solidFill>
                <a:latin typeface="Arial"/>
                <a:ea typeface="Arial"/>
                <a:cs typeface="Arial"/>
                <a:sym typeface="Arial"/>
                <a:hlinkClick r:id="rId2"/>
              </a:rPr>
              <a:t>http://www.sydney.accountantsrc.com.au/student/L04%20Team%20Work/L4%20Team%20Work.pdf</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sng" cap="none" strike="noStrike">
                <a:solidFill>
                  <a:schemeClr val="hlink"/>
                </a:solidFill>
                <a:latin typeface="Arial"/>
                <a:ea typeface="Arial"/>
                <a:cs typeface="Arial"/>
                <a:sym typeface="Arial"/>
                <a:hlinkClick r:id="rId3"/>
              </a:rPr>
              <a:t>https://www.slideshare.net/ashfaqafridi2/understanding-workteams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Share ideas or offer suggestions on how work processes and methods can be improved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Rarely given authority to implement any of their suggested actions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100" u="sng" cap="none" strike="noStrike">
                <a:solidFill>
                  <a:schemeClr val="hlink"/>
                </a:solidFill>
                <a:latin typeface="Arial"/>
                <a:ea typeface="Arial"/>
                <a:cs typeface="Arial"/>
                <a:sym typeface="Arial"/>
                <a:hlinkClick r:id="rId2"/>
              </a:rPr>
              <a:t>http://www.tbae.co.za/images/problem-solving-outcome-based-team-building.jpg</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 name="Shape 9"/>
        <p:cNvGrpSpPr/>
        <p:nvPr/>
      </p:nvGrpSpPr>
      <p:grpSpPr>
        <a:xfrm>
          <a:off x="0" y="0"/>
          <a:ext cx="0" cy="0"/>
          <a:chOff x="0" y="0"/>
          <a:chExt cx="0" cy="0"/>
        </a:xfrm>
      </p:grpSpPr>
      <p:sp>
        <p:nvSpPr>
          <p:cNvPr id="10" name="Google Shape;1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1" name="Google Shape;11;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7" name="Shape 47"/>
        <p:cNvGrpSpPr/>
        <p:nvPr/>
      </p:nvGrpSpPr>
      <p:grpSpPr>
        <a:xfrm>
          <a:off x="0" y="0"/>
          <a:ext cx="0" cy="0"/>
          <a:chOff x="0" y="0"/>
          <a:chExt cx="0" cy="0"/>
        </a:xfrm>
      </p:grpSpPr>
      <p:sp>
        <p:nvSpPr>
          <p:cNvPr id="48" name="Google Shape;48;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0" name="Shape 50"/>
        <p:cNvGrpSpPr/>
        <p:nvPr/>
      </p:nvGrpSpPr>
      <p:grpSpPr>
        <a:xfrm>
          <a:off x="0" y="0"/>
          <a:ext cx="0" cy="0"/>
          <a:chOff x="0" y="0"/>
          <a:chExt cx="0" cy="0"/>
        </a:xfrm>
      </p:grpSpPr>
      <p:sp>
        <p:nvSpPr>
          <p:cNvPr id="51" name="Google Shape;51;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52" name="Google Shape;52;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2" name="Shape 12"/>
        <p:cNvGrpSpPr/>
        <p:nvPr/>
      </p:nvGrpSpPr>
      <p:grpSpPr>
        <a:xfrm>
          <a:off x="0" y="0"/>
          <a:ext cx="0" cy="0"/>
          <a:chOff x="0" y="0"/>
          <a:chExt cx="0" cy="0"/>
        </a:xfrm>
      </p:grpSpPr>
      <p:sp>
        <p:nvSpPr>
          <p:cNvPr id="13" name="Google Shape;13;p3"/>
          <p:cNvSpPr txBox="1"/>
          <p:nvPr>
            <p:ph type="title"/>
          </p:nvPr>
        </p:nvSpPr>
        <p:spPr>
          <a:xfrm>
            <a:off x="685800" y="228600"/>
            <a:ext cx="7772400" cy="8574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44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44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44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44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44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44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44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44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4400" u="none" cap="none" strike="noStrike">
                <a:solidFill>
                  <a:schemeClr val="dk2"/>
                </a:solidFill>
                <a:latin typeface="Arial"/>
                <a:ea typeface="Arial"/>
                <a:cs typeface="Arial"/>
                <a:sym typeface="Arial"/>
              </a:defRPr>
            </a:lvl9pPr>
          </a:lstStyle>
          <a:p/>
        </p:txBody>
      </p:sp>
      <p:sp>
        <p:nvSpPr>
          <p:cNvPr id="14" name="Google Shape;14;p3"/>
          <p:cNvSpPr txBox="1"/>
          <p:nvPr>
            <p:ph idx="1" type="body"/>
          </p:nvPr>
        </p:nvSpPr>
        <p:spPr>
          <a:xfrm>
            <a:off x="685800" y="1257300"/>
            <a:ext cx="7772400" cy="3086100"/>
          </a:xfrm>
          <a:prstGeom prst="rect">
            <a:avLst/>
          </a:prstGeom>
          <a:noFill/>
          <a:ln>
            <a:noFill/>
          </a:ln>
        </p:spPr>
        <p:txBody>
          <a:bodyPr anchorCtr="0" anchor="t" bIns="91425" lIns="91425" spcFirstLastPara="1" rIns="91425" wrap="square" tIns="91425"/>
          <a:lstStyle>
            <a:lvl1pPr indent="-431800" lvl="0" marL="457200" marR="0" rtl="0" algn="l">
              <a:lnSpc>
                <a:spcPct val="115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15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15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15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15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15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15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15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15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5" name="Google Shape;15;p3"/>
          <p:cNvSpPr txBox="1"/>
          <p:nvPr>
            <p:ph idx="10" type="dt"/>
          </p:nvPr>
        </p:nvSpPr>
        <p:spPr>
          <a:xfrm>
            <a:off x="2286000" y="4743450"/>
            <a:ext cx="1905000" cy="3429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3"/>
          <p:cNvSpPr txBox="1"/>
          <p:nvPr>
            <p:ph idx="11" type="ftr"/>
          </p:nvPr>
        </p:nvSpPr>
        <p:spPr>
          <a:xfrm>
            <a:off x="4419600" y="4743450"/>
            <a:ext cx="2895600" cy="3429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7" name="Google Shape;17;p3"/>
          <p:cNvSpPr txBox="1"/>
          <p:nvPr>
            <p:ph idx="12" type="sldNum"/>
          </p:nvPr>
        </p:nvSpPr>
        <p:spPr>
          <a:xfrm>
            <a:off x="7467600" y="4743450"/>
            <a:ext cx="990600" cy="3429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200"/>
              <a:buFont typeface="Arial"/>
              <a:buNone/>
              <a:defRPr b="0" i="0" sz="12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chemeClr val="lt2"/>
              </a:buClr>
              <a:buSzPts val="1200"/>
              <a:buFont typeface="Arial"/>
              <a:buNone/>
              <a:defRPr b="0" i="0" sz="12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chemeClr val="lt2"/>
              </a:buClr>
              <a:buSzPts val="1200"/>
              <a:buFont typeface="Arial"/>
              <a:buNone/>
              <a:defRPr b="0" i="0" sz="12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chemeClr val="lt2"/>
              </a:buClr>
              <a:buSzPts val="1200"/>
              <a:buFont typeface="Arial"/>
              <a:buNone/>
              <a:defRPr b="0" i="0" sz="12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chemeClr val="lt2"/>
              </a:buClr>
              <a:buSzPts val="1200"/>
              <a:buFont typeface="Arial"/>
              <a:buNone/>
              <a:defRPr b="0" i="0" sz="12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chemeClr val="lt2"/>
              </a:buClr>
              <a:buSzPts val="1200"/>
              <a:buFont typeface="Arial"/>
              <a:buNone/>
              <a:defRPr b="0" i="0" sz="12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chemeClr val="lt2"/>
              </a:buClr>
              <a:buSzPts val="1200"/>
              <a:buFont typeface="Arial"/>
              <a:buNone/>
              <a:defRPr b="0" i="0" sz="12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chemeClr val="lt2"/>
              </a:buClr>
              <a:buSzPts val="1200"/>
              <a:buFont typeface="Arial"/>
              <a:buNone/>
              <a:defRPr b="0" i="0" sz="12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chemeClr val="lt2"/>
              </a:buClr>
              <a:buSzPts val="1200"/>
              <a:buFont typeface="Arial"/>
              <a:buNone/>
              <a:defRPr b="0" i="0" sz="12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 name="Shape 18"/>
        <p:cNvGrpSpPr/>
        <p:nvPr/>
      </p:nvGrpSpPr>
      <p:grpSpPr>
        <a:xfrm>
          <a:off x="0" y="0"/>
          <a:ext cx="0" cy="0"/>
          <a:chOff x="0" y="0"/>
          <a:chExt cx="0" cy="0"/>
        </a:xfrm>
      </p:grpSpPr>
      <p:sp>
        <p:nvSpPr>
          <p:cNvPr id="19" name="Google Shape;19;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20" name="Google Shape;20;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2" name="Shape 22"/>
        <p:cNvGrpSpPr/>
        <p:nvPr/>
      </p:nvGrpSpPr>
      <p:grpSpPr>
        <a:xfrm>
          <a:off x="0" y="0"/>
          <a:ext cx="0" cy="0"/>
          <a:chOff x="0" y="0"/>
          <a:chExt cx="0" cy="0"/>
        </a:xfrm>
      </p:grpSpPr>
      <p:sp>
        <p:nvSpPr>
          <p:cNvPr id="23" name="Google Shape;23;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7" name="Google Shape;27;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9" name="Shape 29"/>
        <p:cNvGrpSpPr/>
        <p:nvPr/>
      </p:nvGrpSpPr>
      <p:grpSpPr>
        <a:xfrm>
          <a:off x="0" y="0"/>
          <a:ext cx="0" cy="0"/>
          <a:chOff x="0" y="0"/>
          <a:chExt cx="0" cy="0"/>
        </a:xfrm>
      </p:grpSpPr>
      <p:sp>
        <p:nvSpPr>
          <p:cNvPr id="30" name="Google Shape;30;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31" name="Google Shape;31;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2" name="Google Shape;32;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3" name="Google Shape;3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sp>
        <p:nvSpPr>
          <p:cNvPr id="35" name="Google Shape;35;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36" name="Google Shape;36;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7" name="Google Shape;3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8" name="Shape 38"/>
        <p:cNvGrpSpPr/>
        <p:nvPr/>
      </p:nvGrpSpPr>
      <p:grpSpPr>
        <a:xfrm>
          <a:off x="0" y="0"/>
          <a:ext cx="0" cy="0"/>
          <a:chOff x="0" y="0"/>
          <a:chExt cx="0" cy="0"/>
        </a:xfrm>
      </p:grpSpPr>
      <p:sp>
        <p:nvSpPr>
          <p:cNvPr id="39" name="Google Shape;39;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44" name="Google Shape;44;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45" name="Google Shape;45;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6" name="Google Shape;4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youtube.com/watch?v=nFE8IaoInQU" TargetMode="External"/><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ted.com/talks/tom_wujec_build_a_tow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2057400" y="1714500"/>
            <a:ext cx="4953000" cy="1943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9900"/>
              </a:buClr>
              <a:buSzPts val="2800"/>
              <a:buFont typeface="Book Antiqua"/>
              <a:buNone/>
            </a:pPr>
            <a:r>
              <a:rPr b="1" i="0" lang="en" sz="6600" u="none" cap="none" strike="noStrike">
                <a:solidFill>
                  <a:srgbClr val="CC9900"/>
                </a:solidFill>
                <a:latin typeface="Book Antiqua"/>
                <a:ea typeface="Book Antiqua"/>
                <a:cs typeface="Book Antiqua"/>
                <a:sym typeface="Book Antiqua"/>
              </a:rPr>
              <a:t>Team Work</a:t>
            </a:r>
            <a:br>
              <a:rPr b="1" i="0" lang="en" sz="6600" u="none" cap="none" strike="noStrike">
                <a:solidFill>
                  <a:srgbClr val="CC9900"/>
                </a:solidFill>
                <a:latin typeface="Book Antiqua"/>
                <a:ea typeface="Book Antiqua"/>
                <a:cs typeface="Book Antiqua"/>
                <a:sym typeface="Book Antiqua"/>
              </a:rPr>
            </a:b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685800" y="228600"/>
            <a:ext cx="7772400" cy="85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4400" u="none" cap="none" strike="noStrike">
                <a:solidFill>
                  <a:schemeClr val="dk2"/>
                </a:solidFill>
                <a:latin typeface="Arial"/>
                <a:ea typeface="Arial"/>
                <a:cs typeface="Arial"/>
                <a:sym typeface="Arial"/>
              </a:rPr>
              <a:t>Self-Managed Teams</a:t>
            </a:r>
            <a:endParaRPr b="0" i="0" sz="4400" u="none" cap="none" strike="noStrike">
              <a:solidFill>
                <a:schemeClr val="dk2"/>
              </a:solidFill>
              <a:latin typeface="Arial"/>
              <a:ea typeface="Arial"/>
              <a:cs typeface="Arial"/>
              <a:sym typeface="Arial"/>
            </a:endParaRPr>
          </a:p>
        </p:txBody>
      </p:sp>
      <p:sp>
        <p:nvSpPr>
          <p:cNvPr id="114" name="Google Shape;114;p23"/>
          <p:cNvSpPr txBox="1"/>
          <p:nvPr>
            <p:ph idx="1" type="body"/>
          </p:nvPr>
        </p:nvSpPr>
        <p:spPr>
          <a:xfrm>
            <a:off x="268175" y="1257300"/>
            <a:ext cx="3795900" cy="3086100"/>
          </a:xfrm>
          <a:prstGeom prst="rect">
            <a:avLst/>
          </a:prstGeom>
          <a:noFill/>
          <a:ln>
            <a:noFill/>
          </a:ln>
        </p:spPr>
        <p:txBody>
          <a:bodyPr anchorCtr="0" anchor="t" bIns="91425" lIns="91425" spcFirstLastPara="1" rIns="91425" wrap="square" tIns="91425">
            <a:noAutofit/>
          </a:bodyPr>
          <a:lstStyle/>
          <a:p>
            <a:pPr indent="-139700" lvl="0" marL="342900" marR="0" rtl="0" algn="l">
              <a:lnSpc>
                <a:spcPct val="115000"/>
              </a:lnSpc>
              <a:spcBef>
                <a:spcPts val="640"/>
              </a:spcBef>
              <a:spcAft>
                <a:spcPts val="0"/>
              </a:spcAft>
              <a:buClr>
                <a:schemeClr val="dk1"/>
              </a:buClr>
              <a:buSzPts val="3200"/>
              <a:buFont typeface="Arial"/>
              <a:buNone/>
            </a:pPr>
            <a:r>
              <a:rPr b="0" i="0" lang="en" sz="3200" u="none" cap="none" strike="noStrike">
                <a:solidFill>
                  <a:schemeClr val="dk1"/>
                </a:solidFill>
                <a:latin typeface="Arial"/>
                <a:ea typeface="Arial"/>
                <a:cs typeface="Arial"/>
                <a:sym typeface="Arial"/>
              </a:rPr>
              <a:t>A team of people who take on a project with autonomy from their Supervisor or Manager.</a:t>
            </a:r>
            <a:endParaRPr b="0" i="0" sz="3200" u="none" cap="none" strike="noStrike">
              <a:solidFill>
                <a:schemeClr val="dk1"/>
              </a:solidFill>
              <a:latin typeface="Arial"/>
              <a:ea typeface="Arial"/>
              <a:cs typeface="Arial"/>
              <a:sym typeface="Arial"/>
            </a:endParaRPr>
          </a:p>
        </p:txBody>
      </p:sp>
      <p:pic>
        <p:nvPicPr>
          <p:cNvPr id="115" name="Google Shape;115;p23"/>
          <p:cNvPicPr preferRelativeResize="0"/>
          <p:nvPr/>
        </p:nvPicPr>
        <p:blipFill rotWithShape="1">
          <a:blip r:embed="rId3">
            <a:alphaModFix/>
          </a:blip>
          <a:srcRect b="15318" l="0" r="0" t="0"/>
          <a:stretch/>
        </p:blipFill>
        <p:spPr>
          <a:xfrm>
            <a:off x="3995000" y="1200450"/>
            <a:ext cx="5101375" cy="2921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685800" y="228600"/>
            <a:ext cx="7772400" cy="85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4400" u="none" cap="none" strike="noStrike">
                <a:solidFill>
                  <a:schemeClr val="dk2"/>
                </a:solidFill>
                <a:latin typeface="Arial"/>
                <a:ea typeface="Arial"/>
                <a:cs typeface="Arial"/>
                <a:sym typeface="Arial"/>
              </a:rPr>
              <a:t>Cross-functional Teams</a:t>
            </a:r>
            <a:endParaRPr b="0" i="0" sz="4400" u="none" cap="none" strike="noStrike">
              <a:solidFill>
                <a:schemeClr val="dk2"/>
              </a:solidFill>
              <a:latin typeface="Arial"/>
              <a:ea typeface="Arial"/>
              <a:cs typeface="Arial"/>
              <a:sym typeface="Arial"/>
            </a:endParaRPr>
          </a:p>
        </p:txBody>
      </p:sp>
      <p:sp>
        <p:nvSpPr>
          <p:cNvPr id="121" name="Google Shape;121;p24"/>
          <p:cNvSpPr txBox="1"/>
          <p:nvPr>
            <p:ph idx="1" type="body"/>
          </p:nvPr>
        </p:nvSpPr>
        <p:spPr>
          <a:xfrm>
            <a:off x="4662075" y="1050950"/>
            <a:ext cx="4386900" cy="3581700"/>
          </a:xfrm>
          <a:prstGeom prst="rect">
            <a:avLst/>
          </a:prstGeom>
          <a:noFill/>
          <a:ln>
            <a:noFill/>
          </a:ln>
        </p:spPr>
        <p:txBody>
          <a:bodyPr anchorCtr="0" anchor="t" bIns="91425" lIns="91425" spcFirstLastPara="1" rIns="91425" wrap="square" tIns="91425">
            <a:noAutofit/>
          </a:bodyPr>
          <a:lstStyle/>
          <a:p>
            <a:pPr indent="-139700" lvl="0" marL="342900" marR="0" rtl="0" algn="l">
              <a:lnSpc>
                <a:spcPct val="115000"/>
              </a:lnSpc>
              <a:spcBef>
                <a:spcPts val="640"/>
              </a:spcBef>
              <a:spcAft>
                <a:spcPts val="0"/>
              </a:spcAft>
              <a:buClr>
                <a:schemeClr val="dk1"/>
              </a:buClr>
              <a:buSzPts val="3200"/>
              <a:buFont typeface="Arial"/>
              <a:buNone/>
            </a:pPr>
            <a:r>
              <a:rPr b="0" i="0" lang="en" sz="3200" u="none" cap="none" strike="noStrike">
                <a:solidFill>
                  <a:schemeClr val="dk1"/>
                </a:solidFill>
                <a:latin typeface="Arial"/>
                <a:ea typeface="Arial"/>
                <a:cs typeface="Arial"/>
                <a:sym typeface="Arial"/>
              </a:rPr>
              <a:t> Employees from same hierarchical level, but different work areas, who come together to accomplish a specific task.</a:t>
            </a:r>
            <a:endParaRPr b="0" i="0" sz="3200" u="none" cap="none" strike="noStrike">
              <a:solidFill>
                <a:schemeClr val="dk1"/>
              </a:solidFill>
              <a:latin typeface="Arial"/>
              <a:ea typeface="Arial"/>
              <a:cs typeface="Arial"/>
              <a:sym typeface="Arial"/>
            </a:endParaRPr>
          </a:p>
        </p:txBody>
      </p:sp>
      <p:pic>
        <p:nvPicPr>
          <p:cNvPr id="122" name="Google Shape;122;p24"/>
          <p:cNvPicPr preferRelativeResize="0"/>
          <p:nvPr/>
        </p:nvPicPr>
        <p:blipFill rotWithShape="1">
          <a:blip r:embed="rId3">
            <a:alphaModFix/>
          </a:blip>
          <a:srcRect b="0" l="0" r="0" t="0"/>
          <a:stretch/>
        </p:blipFill>
        <p:spPr>
          <a:xfrm>
            <a:off x="0" y="1017575"/>
            <a:ext cx="4088825" cy="4088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685800" y="179200"/>
            <a:ext cx="7772400" cy="85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4400" u="none" cap="none" strike="noStrike">
                <a:solidFill>
                  <a:schemeClr val="dk2"/>
                </a:solidFill>
                <a:latin typeface="Arial"/>
                <a:ea typeface="Arial"/>
                <a:cs typeface="Arial"/>
                <a:sym typeface="Arial"/>
              </a:rPr>
              <a:t>Virtual Teams</a:t>
            </a:r>
            <a:endParaRPr b="0" i="0" sz="4400" u="none" cap="none" strike="noStrike">
              <a:solidFill>
                <a:schemeClr val="dk2"/>
              </a:solidFill>
              <a:latin typeface="Arial"/>
              <a:ea typeface="Arial"/>
              <a:cs typeface="Arial"/>
              <a:sym typeface="Arial"/>
            </a:endParaRPr>
          </a:p>
        </p:txBody>
      </p:sp>
      <p:sp>
        <p:nvSpPr>
          <p:cNvPr id="128" name="Google Shape;128;p25"/>
          <p:cNvSpPr txBox="1"/>
          <p:nvPr>
            <p:ph idx="1" type="body"/>
          </p:nvPr>
        </p:nvSpPr>
        <p:spPr>
          <a:xfrm>
            <a:off x="817025" y="944875"/>
            <a:ext cx="7772400" cy="1899600"/>
          </a:xfrm>
          <a:prstGeom prst="rect">
            <a:avLst/>
          </a:prstGeom>
          <a:noFill/>
          <a:ln>
            <a:noFill/>
          </a:ln>
        </p:spPr>
        <p:txBody>
          <a:bodyPr anchorCtr="0" anchor="t" bIns="91425" lIns="91425" spcFirstLastPara="1" rIns="91425" wrap="square" tIns="91425">
            <a:noAutofit/>
          </a:bodyPr>
          <a:lstStyle/>
          <a:p>
            <a:pPr indent="-139700" lvl="0" marL="342900" marR="0" rtl="0" algn="l">
              <a:lnSpc>
                <a:spcPct val="115000"/>
              </a:lnSpc>
              <a:spcBef>
                <a:spcPts val="640"/>
              </a:spcBef>
              <a:spcAft>
                <a:spcPts val="0"/>
              </a:spcAft>
              <a:buClr>
                <a:schemeClr val="dk1"/>
              </a:buClr>
              <a:buSzPts val="3200"/>
              <a:buFont typeface="Arial"/>
              <a:buNone/>
            </a:pPr>
            <a:r>
              <a:rPr b="0" i="0" lang="en" sz="3200" u="none" cap="none" strike="noStrike">
                <a:solidFill>
                  <a:schemeClr val="dk1"/>
                </a:solidFill>
                <a:latin typeface="Arial"/>
                <a:ea typeface="Arial"/>
                <a:cs typeface="Arial"/>
                <a:sym typeface="Arial"/>
              </a:rPr>
              <a:t> Teams that use computer technology to tie together physically dispersed members to achieve a common goal.</a:t>
            </a:r>
            <a:endParaRPr b="0" i="0" sz="3200" u="none" cap="none" strike="noStrike">
              <a:solidFill>
                <a:schemeClr val="dk1"/>
              </a:solidFill>
              <a:latin typeface="Arial"/>
              <a:ea typeface="Arial"/>
              <a:cs typeface="Arial"/>
              <a:sym typeface="Arial"/>
            </a:endParaRPr>
          </a:p>
        </p:txBody>
      </p:sp>
      <p:pic>
        <p:nvPicPr>
          <p:cNvPr id="129" name="Google Shape;129;p25"/>
          <p:cNvPicPr preferRelativeResize="0"/>
          <p:nvPr/>
        </p:nvPicPr>
        <p:blipFill rotWithShape="1">
          <a:blip r:embed="rId3">
            <a:alphaModFix/>
          </a:blip>
          <a:srcRect b="0" l="0" r="0" t="0"/>
          <a:stretch/>
        </p:blipFill>
        <p:spPr>
          <a:xfrm>
            <a:off x="2328374" y="2780121"/>
            <a:ext cx="4579001" cy="23633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685800" y="228600"/>
            <a:ext cx="7772400" cy="857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800"/>
              <a:buFont typeface="Arial"/>
              <a:buNone/>
            </a:pPr>
            <a:r>
              <a:rPr b="0" i="0" lang="en" sz="4400" u="none" cap="none" strike="noStrike">
                <a:solidFill>
                  <a:schemeClr val="dk2"/>
                </a:solidFill>
                <a:latin typeface="Arial"/>
                <a:ea typeface="Arial"/>
                <a:cs typeface="Arial"/>
                <a:sym typeface="Arial"/>
              </a:rPr>
              <a:t>Stages of Teams</a:t>
            </a:r>
            <a:endParaRPr b="0" i="0" sz="4400" u="none" cap="none" strike="noStrike">
              <a:solidFill>
                <a:schemeClr val="dk2"/>
              </a:solidFill>
              <a:latin typeface="Arial"/>
              <a:ea typeface="Arial"/>
              <a:cs typeface="Arial"/>
              <a:sym typeface="Arial"/>
            </a:endParaRPr>
          </a:p>
        </p:txBody>
      </p:sp>
      <p:sp>
        <p:nvSpPr>
          <p:cNvPr id="135" name="Google Shape;135;p26"/>
          <p:cNvSpPr txBox="1"/>
          <p:nvPr>
            <p:ph idx="1" type="body"/>
          </p:nvPr>
        </p:nvSpPr>
        <p:spPr>
          <a:xfrm>
            <a:off x="685800" y="1257300"/>
            <a:ext cx="2687400" cy="308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 sz="3200" u="none" cap="none" strike="noStrike">
                <a:solidFill>
                  <a:schemeClr val="dk1"/>
                </a:solidFill>
                <a:latin typeface="Arial"/>
                <a:ea typeface="Arial"/>
                <a:cs typeface="Arial"/>
                <a:sym typeface="Arial"/>
              </a:rPr>
              <a:t>Forming</a:t>
            </a:r>
            <a:endParaRPr b="0" i="0" sz="3200" u="none" cap="none" strike="noStrike">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SzPts val="3200"/>
              <a:buFont typeface="Arial"/>
              <a:buChar char="•"/>
            </a:pPr>
            <a:r>
              <a:rPr b="0" i="0" lang="en" sz="3200" u="none" cap="none" strike="noStrike">
                <a:solidFill>
                  <a:schemeClr val="dk1"/>
                </a:solidFill>
                <a:latin typeface="Arial"/>
                <a:ea typeface="Arial"/>
                <a:cs typeface="Arial"/>
                <a:sym typeface="Arial"/>
              </a:rPr>
              <a:t>Storming </a:t>
            </a:r>
            <a:endParaRPr b="0" i="0" sz="3200" u="none" cap="none" strike="noStrike">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SzPts val="3200"/>
              <a:buFont typeface="Arial"/>
              <a:buChar char="•"/>
            </a:pPr>
            <a:r>
              <a:rPr b="0" i="0" lang="en" sz="3200" u="none" cap="none" strike="noStrike">
                <a:solidFill>
                  <a:schemeClr val="dk1"/>
                </a:solidFill>
                <a:latin typeface="Arial"/>
                <a:ea typeface="Arial"/>
                <a:cs typeface="Arial"/>
                <a:sym typeface="Arial"/>
              </a:rPr>
              <a:t>Norming</a:t>
            </a:r>
            <a:endParaRPr b="0" i="0" sz="3200" u="none" cap="none" strike="noStrike">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dk1"/>
              </a:buClr>
              <a:buSzPts val="3200"/>
              <a:buFont typeface="Arial"/>
              <a:buChar char="•"/>
            </a:pPr>
            <a:r>
              <a:rPr b="0" i="0" lang="en" sz="3200" u="none" cap="none" strike="noStrike">
                <a:solidFill>
                  <a:schemeClr val="dk1"/>
                </a:solidFill>
                <a:latin typeface="Arial"/>
                <a:ea typeface="Arial"/>
                <a:cs typeface="Arial"/>
                <a:sym typeface="Arial"/>
              </a:rPr>
              <a:t>Performing</a:t>
            </a:r>
            <a:endParaRPr b="0" i="0" sz="3200" u="none" cap="none" strike="noStrike">
              <a:solidFill>
                <a:schemeClr val="dk1"/>
              </a:solidFill>
              <a:latin typeface="Arial"/>
              <a:ea typeface="Arial"/>
              <a:cs typeface="Arial"/>
              <a:sym typeface="Arial"/>
            </a:endParaRPr>
          </a:p>
        </p:txBody>
      </p:sp>
      <p:pic>
        <p:nvPicPr>
          <p:cNvPr descr="Get a free team-building ebook and learn more about Tuckman's Forming, Storming, Norming, and Performing model at http://www.mindtools.com/pages/article/newLDR_86.htm&#10;&#10;We can't expect our new teams to perform well when team members first come together. It takes time to get people working together effectively, and team members often go through recognizable stages as they change from being collections of strangers to united groups with common goals. &#10;&#10;Psychologist Bruce Tuckman's Forming, Storming, Norming, and Performing model describes these stages. When you understand it, you can help your new team become effective more quickly. He first came up with the memorable phrase &quot;forming, storming, norming, and performing&quot; in his 1965 article, &quot;Developmental Sequence in Small Groups.&quot; He used it to describe the path that most teams follow on their way to high performance. Later, he added a fifth stage, &quot;adjourning&quot; (which is sometimes known as &quot;mourning&quot;).&#10;&#10;We look at how you can use this model to build a highly-productive team, in the video." id="136" name="Google Shape;136;p26" title="Forming, Storming, Norming, and Performing: Bruce Tuckman's Team Stages Model Explained">
            <a:hlinkClick r:id="rId3"/>
          </p:cNvPr>
          <p:cNvPicPr preferRelativeResize="0"/>
          <p:nvPr/>
        </p:nvPicPr>
        <p:blipFill rotWithShape="1">
          <a:blip r:embed="rId4">
            <a:alphaModFix/>
          </a:blip>
          <a:srcRect b="0" l="0" r="0" t="0"/>
          <a:stretch/>
        </p:blipFill>
        <p:spPr>
          <a:xfrm>
            <a:off x="4100325" y="1121475"/>
            <a:ext cx="4572000" cy="342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7"/>
          <p:cNvSpPr txBox="1"/>
          <p:nvPr>
            <p:ph idx="1" type="body"/>
          </p:nvPr>
        </p:nvSpPr>
        <p:spPr>
          <a:xfrm>
            <a:off x="838200" y="1200150"/>
            <a:ext cx="8077200" cy="38319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 sz="3200" u="none" cap="none" strike="noStrike">
                <a:solidFill>
                  <a:schemeClr val="dk1"/>
                </a:solidFill>
                <a:latin typeface="Arial"/>
                <a:ea typeface="Arial"/>
                <a:cs typeface="Arial"/>
                <a:sym typeface="Arial"/>
              </a:rPr>
              <a:t>Build Constructive relationships</a:t>
            </a:r>
            <a:endParaRPr b="0" i="0" sz="3200" u="none" cap="none" strike="noStrike">
              <a:solidFill>
                <a:schemeClr val="dk1"/>
              </a:solidFill>
              <a:latin typeface="Arial"/>
              <a:ea typeface="Arial"/>
              <a:cs typeface="Arial"/>
              <a:sym typeface="Arial"/>
            </a:endParaRPr>
          </a:p>
          <a:p>
            <a:pPr indent="-285750" lvl="1" marL="742950" marR="0" rtl="0" algn="l">
              <a:lnSpc>
                <a:spcPct val="100000"/>
              </a:lnSpc>
              <a:spcBef>
                <a:spcPts val="480"/>
              </a:spcBef>
              <a:spcAft>
                <a:spcPts val="0"/>
              </a:spcAft>
              <a:buClr>
                <a:srgbClr val="533EA9"/>
              </a:buClr>
              <a:buSzPts val="2400"/>
              <a:buFont typeface="Arial"/>
              <a:buChar char="–"/>
            </a:pPr>
            <a:r>
              <a:rPr b="0" i="0" lang="en" sz="2400" u="none" cap="none" strike="noStrike">
                <a:solidFill>
                  <a:srgbClr val="533EA9"/>
                </a:solidFill>
                <a:latin typeface="Arial"/>
                <a:ea typeface="Arial"/>
                <a:cs typeface="Arial"/>
                <a:sym typeface="Arial"/>
              </a:rPr>
              <a:t>Open exchange of ideas, opinions, and perspectives</a:t>
            </a:r>
            <a:endParaRPr b="0" i="0" sz="2800" u="none" cap="none" strike="noStrike">
              <a:solidFill>
                <a:schemeClr val="dk1"/>
              </a:solidFill>
              <a:latin typeface="Arial"/>
              <a:ea typeface="Arial"/>
              <a:cs typeface="Arial"/>
              <a:sym typeface="Arial"/>
            </a:endParaRPr>
          </a:p>
          <a:p>
            <a:pPr indent="-285750" lvl="1" marL="742950" marR="0" rtl="0" algn="l">
              <a:lnSpc>
                <a:spcPct val="100000"/>
              </a:lnSpc>
              <a:spcBef>
                <a:spcPts val="480"/>
              </a:spcBef>
              <a:spcAft>
                <a:spcPts val="0"/>
              </a:spcAft>
              <a:buClr>
                <a:srgbClr val="533EA9"/>
              </a:buClr>
              <a:buSzPts val="2400"/>
              <a:buFont typeface="Arial"/>
              <a:buChar char="–"/>
            </a:pPr>
            <a:r>
              <a:rPr b="0" i="0" lang="en" sz="2400" u="none" cap="none" strike="noStrike">
                <a:solidFill>
                  <a:srgbClr val="533EA9"/>
                </a:solidFill>
                <a:latin typeface="Arial"/>
                <a:ea typeface="Arial"/>
                <a:cs typeface="Arial"/>
                <a:sym typeface="Arial"/>
              </a:rPr>
              <a:t>Show mutual respect, develop trust and support</a:t>
            </a:r>
            <a:endParaRPr b="0" i="0" sz="2800" u="none" cap="none" strike="noStrike">
              <a:solidFill>
                <a:schemeClr val="dk1"/>
              </a:solidFill>
              <a:latin typeface="Arial"/>
              <a:ea typeface="Arial"/>
              <a:cs typeface="Arial"/>
              <a:sym typeface="Arial"/>
            </a:endParaRPr>
          </a:p>
          <a:p>
            <a:pPr indent="-285750" lvl="1" marL="742950" marR="0" rtl="0" algn="l">
              <a:lnSpc>
                <a:spcPct val="100000"/>
              </a:lnSpc>
              <a:spcBef>
                <a:spcPts val="480"/>
              </a:spcBef>
              <a:spcAft>
                <a:spcPts val="0"/>
              </a:spcAft>
              <a:buClr>
                <a:srgbClr val="533EA9"/>
              </a:buClr>
              <a:buSzPts val="2400"/>
              <a:buFont typeface="Arial"/>
              <a:buChar char="–"/>
            </a:pPr>
            <a:r>
              <a:rPr b="0" i="0" lang="en" sz="2400" u="none" cap="none" strike="noStrike">
                <a:solidFill>
                  <a:srgbClr val="533EA9"/>
                </a:solidFill>
                <a:latin typeface="Arial"/>
                <a:ea typeface="Arial"/>
                <a:cs typeface="Arial"/>
                <a:sym typeface="Arial"/>
              </a:rPr>
              <a:t>Mutually influence one another</a:t>
            </a:r>
            <a:endParaRPr b="0" i="0" sz="2800" u="none" cap="none" strike="noStrike">
              <a:solidFill>
                <a:schemeClr val="dk1"/>
              </a:solidFill>
              <a:latin typeface="Arial"/>
              <a:ea typeface="Arial"/>
              <a:cs typeface="Arial"/>
              <a:sym typeface="Arial"/>
            </a:endParaRPr>
          </a:p>
          <a:p>
            <a:pPr indent="-285750" lvl="1" marL="742950" marR="0" rtl="0" algn="l">
              <a:lnSpc>
                <a:spcPct val="100000"/>
              </a:lnSpc>
              <a:spcBef>
                <a:spcPts val="480"/>
              </a:spcBef>
              <a:spcAft>
                <a:spcPts val="0"/>
              </a:spcAft>
              <a:buClr>
                <a:srgbClr val="533EA9"/>
              </a:buClr>
              <a:buSzPts val="2400"/>
              <a:buFont typeface="Arial"/>
              <a:buChar char="–"/>
            </a:pPr>
            <a:r>
              <a:rPr b="1" i="1" lang="en" sz="2400" u="none" cap="none" strike="noStrike">
                <a:solidFill>
                  <a:srgbClr val="533EA9"/>
                </a:solidFill>
                <a:latin typeface="Arial"/>
                <a:ea typeface="Arial"/>
                <a:cs typeface="Arial"/>
                <a:sym typeface="Arial"/>
              </a:rPr>
              <a:t>Manage differences successfully</a:t>
            </a:r>
            <a:endParaRPr b="0" i="0" sz="2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3200"/>
              <a:buFont typeface="Arial"/>
              <a:buChar char="•"/>
            </a:pPr>
            <a:r>
              <a:rPr b="0" i="0" lang="en" sz="3200" u="none" cap="none" strike="noStrike">
                <a:solidFill>
                  <a:schemeClr val="dk1"/>
                </a:solidFill>
                <a:latin typeface="Arial"/>
                <a:ea typeface="Arial"/>
                <a:cs typeface="Arial"/>
                <a:sym typeface="Arial"/>
              </a:rPr>
              <a:t>Spend time and effort on the ‘</a:t>
            </a:r>
            <a:r>
              <a:rPr b="0" i="1" lang="en" sz="3200" u="none" cap="none" strike="noStrike">
                <a:solidFill>
                  <a:schemeClr val="dk1"/>
                </a:solidFill>
                <a:latin typeface="Arial"/>
                <a:ea typeface="Arial"/>
                <a:cs typeface="Arial"/>
                <a:sym typeface="Arial"/>
              </a:rPr>
              <a:t>people’</a:t>
            </a:r>
            <a:r>
              <a:rPr b="0" i="0" lang="en" sz="3200" u="none" cap="none" strike="noStrike">
                <a:solidFill>
                  <a:schemeClr val="dk1"/>
                </a:solidFill>
                <a:latin typeface="Arial"/>
                <a:ea typeface="Arial"/>
                <a:cs typeface="Arial"/>
                <a:sym typeface="Arial"/>
              </a:rPr>
              <a:t>  or team aspects just as you plan to spend time on actual design tasks</a:t>
            </a:r>
            <a:endParaRPr b="0" i="0" sz="3200" u="none" cap="none" strike="noStrike">
              <a:solidFill>
                <a:schemeClr val="dk1"/>
              </a:solidFill>
              <a:latin typeface="Arial"/>
              <a:ea typeface="Arial"/>
              <a:cs typeface="Arial"/>
              <a:sym typeface="Arial"/>
            </a:endParaRPr>
          </a:p>
        </p:txBody>
      </p:sp>
      <p:sp>
        <p:nvSpPr>
          <p:cNvPr id="142" name="Google Shape;142;p27"/>
          <p:cNvSpPr txBox="1"/>
          <p:nvPr/>
        </p:nvSpPr>
        <p:spPr>
          <a:xfrm>
            <a:off x="1066800" y="342900"/>
            <a:ext cx="7351800" cy="628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Lucida Sans"/>
              <a:buNone/>
            </a:pPr>
            <a:r>
              <a:rPr b="0" i="0" lang="en" sz="4400" u="none" cap="none" strike="noStrike">
                <a:solidFill>
                  <a:schemeClr val="dk1"/>
                </a:solidFill>
                <a:latin typeface="Lucida Sans"/>
                <a:ea typeface="Lucida Sans"/>
                <a:cs typeface="Lucida Sans"/>
                <a:sym typeface="Lucida Sans"/>
              </a:rPr>
              <a:t>Effective Teams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685800" y="228600"/>
            <a:ext cx="77724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Lucida Sans"/>
              <a:buNone/>
            </a:pPr>
            <a:r>
              <a:rPr b="0" i="0" lang="en" sz="4400" u="none" cap="none" strike="noStrike">
                <a:solidFill>
                  <a:schemeClr val="dk1"/>
                </a:solidFill>
                <a:latin typeface="Lucida Sans"/>
                <a:ea typeface="Lucida Sans"/>
                <a:cs typeface="Lucida Sans"/>
                <a:sym typeface="Lucida Sans"/>
              </a:rPr>
              <a:t>Effective Teams</a:t>
            </a:r>
            <a:endParaRPr b="0" i="0" sz="4400" u="none" cap="none" strike="noStrike">
              <a:solidFill>
                <a:schemeClr val="dk2"/>
              </a:solidFill>
              <a:latin typeface="Arial"/>
              <a:ea typeface="Arial"/>
              <a:cs typeface="Arial"/>
              <a:sym typeface="Arial"/>
            </a:endParaRPr>
          </a:p>
        </p:txBody>
      </p:sp>
      <p:sp>
        <p:nvSpPr>
          <p:cNvPr id="148" name="Google Shape;148;p28"/>
          <p:cNvSpPr txBox="1"/>
          <p:nvPr>
            <p:ph idx="1" type="body"/>
          </p:nvPr>
        </p:nvSpPr>
        <p:spPr>
          <a:xfrm>
            <a:off x="685800" y="1257300"/>
            <a:ext cx="7772400" cy="308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600"/>
              <a:buFont typeface="Arial"/>
              <a:buChar char="•"/>
            </a:pPr>
            <a:r>
              <a:rPr b="1" i="0" lang="en" sz="2600" u="none" cap="none" strike="noStrike">
                <a:solidFill>
                  <a:schemeClr val="dk1"/>
                </a:solidFill>
                <a:latin typeface="Arial"/>
                <a:ea typeface="Arial"/>
                <a:cs typeface="Arial"/>
                <a:sym typeface="Arial"/>
              </a:rPr>
              <a:t>Establish clear rules of behavior (must communicate &amp; agree to accept them)</a:t>
            </a:r>
            <a:endParaRPr b="0" i="0" sz="3200" u="none" cap="none" strike="noStrike">
              <a:solidFill>
                <a:schemeClr val="dk1"/>
              </a:solidFill>
              <a:latin typeface="Arial"/>
              <a:ea typeface="Arial"/>
              <a:cs typeface="Arial"/>
              <a:sym typeface="Arial"/>
            </a:endParaRPr>
          </a:p>
          <a:p>
            <a:pPr indent="-285750" lvl="1" marL="742950" marR="0" rtl="0" algn="l">
              <a:lnSpc>
                <a:spcPct val="90000"/>
              </a:lnSpc>
              <a:spcBef>
                <a:spcPts val="400"/>
              </a:spcBef>
              <a:spcAft>
                <a:spcPts val="0"/>
              </a:spcAft>
              <a:buClr>
                <a:srgbClr val="533EA9"/>
              </a:buClr>
              <a:buSzPts val="2000"/>
              <a:buFont typeface="Arial"/>
              <a:buChar char="–"/>
            </a:pPr>
            <a:r>
              <a:rPr b="0" i="0" lang="en" sz="2000" u="none" cap="none" strike="noStrike">
                <a:solidFill>
                  <a:srgbClr val="533EA9"/>
                </a:solidFill>
                <a:latin typeface="Arial"/>
                <a:ea typeface="Arial"/>
                <a:cs typeface="Arial"/>
                <a:sym typeface="Arial"/>
              </a:rPr>
              <a:t>Work towards consensus</a:t>
            </a:r>
            <a:endParaRPr b="0" i="0" sz="2800" u="none" cap="none" strike="noStrike">
              <a:solidFill>
                <a:schemeClr val="dk1"/>
              </a:solidFill>
              <a:latin typeface="Arial"/>
              <a:ea typeface="Arial"/>
              <a:cs typeface="Arial"/>
              <a:sym typeface="Arial"/>
            </a:endParaRPr>
          </a:p>
          <a:p>
            <a:pPr indent="-285750" lvl="1" marL="742950" marR="0" rtl="0" algn="l">
              <a:lnSpc>
                <a:spcPct val="90000"/>
              </a:lnSpc>
              <a:spcBef>
                <a:spcPts val="400"/>
              </a:spcBef>
              <a:spcAft>
                <a:spcPts val="0"/>
              </a:spcAft>
              <a:buClr>
                <a:srgbClr val="533EA9"/>
              </a:buClr>
              <a:buSzPts val="2000"/>
              <a:buFont typeface="Arial"/>
              <a:buChar char="–"/>
            </a:pPr>
            <a:r>
              <a:rPr b="0" i="0" lang="en" sz="2000" u="none" cap="none" strike="noStrike">
                <a:solidFill>
                  <a:srgbClr val="533EA9"/>
                </a:solidFill>
                <a:latin typeface="Arial"/>
                <a:ea typeface="Arial"/>
                <a:cs typeface="Arial"/>
                <a:sym typeface="Arial"/>
              </a:rPr>
              <a:t>Define a process to resolve conflicting goals, objectives and/or requirements  (</a:t>
            </a:r>
            <a:r>
              <a:rPr b="0" i="1" lang="en" sz="2000" u="none" cap="none" strike="noStrike">
                <a:solidFill>
                  <a:srgbClr val="533EA9"/>
                </a:solidFill>
                <a:latin typeface="Arial"/>
                <a:ea typeface="Arial"/>
                <a:cs typeface="Arial"/>
                <a:sym typeface="Arial"/>
              </a:rPr>
              <a:t>a priori</a:t>
            </a:r>
            <a:r>
              <a:rPr b="0" i="0" lang="en" sz="2000" u="none" cap="none" strike="noStrike">
                <a:solidFill>
                  <a:srgbClr val="533EA9"/>
                </a:solidFill>
                <a:latin typeface="Arial"/>
                <a:ea typeface="Arial"/>
                <a:cs typeface="Arial"/>
                <a:sym typeface="Arial"/>
              </a:rPr>
              <a:t> --- not after problems exist!)</a:t>
            </a:r>
            <a:endParaRPr b="0" i="0" sz="2800" u="none" cap="none" strike="noStrike">
              <a:solidFill>
                <a:schemeClr val="dk1"/>
              </a:solidFill>
              <a:latin typeface="Arial"/>
              <a:ea typeface="Arial"/>
              <a:cs typeface="Arial"/>
              <a:sym typeface="Arial"/>
            </a:endParaRPr>
          </a:p>
          <a:p>
            <a:pPr indent="-285750" lvl="1" marL="742950" marR="0" rtl="0" algn="l">
              <a:lnSpc>
                <a:spcPct val="90000"/>
              </a:lnSpc>
              <a:spcBef>
                <a:spcPts val="400"/>
              </a:spcBef>
              <a:spcAft>
                <a:spcPts val="0"/>
              </a:spcAft>
              <a:buClr>
                <a:srgbClr val="533EA9"/>
              </a:buClr>
              <a:buSzPts val="2000"/>
              <a:buFont typeface="Arial"/>
              <a:buChar char="–"/>
            </a:pPr>
            <a:r>
              <a:rPr b="0" i="0" lang="en" sz="2000" u="none" cap="none" strike="noStrike">
                <a:solidFill>
                  <a:srgbClr val="533EA9"/>
                </a:solidFill>
                <a:latin typeface="Arial"/>
                <a:ea typeface="Arial"/>
                <a:cs typeface="Arial"/>
                <a:sym typeface="Arial"/>
              </a:rPr>
              <a:t>Ensure/allow/require everyone to participate </a:t>
            </a:r>
            <a:endParaRPr b="0" i="0" sz="2800" u="none" cap="none" strike="noStrike">
              <a:solidFill>
                <a:schemeClr val="dk1"/>
              </a:solidFill>
              <a:latin typeface="Arial"/>
              <a:ea typeface="Arial"/>
              <a:cs typeface="Arial"/>
              <a:sym typeface="Arial"/>
            </a:endParaRPr>
          </a:p>
          <a:p>
            <a:pPr indent="-342900" lvl="0" marL="342900" marR="0" rtl="0" algn="l">
              <a:lnSpc>
                <a:spcPct val="90000"/>
              </a:lnSpc>
              <a:spcBef>
                <a:spcPts val="500"/>
              </a:spcBef>
              <a:spcAft>
                <a:spcPts val="0"/>
              </a:spcAft>
              <a:buClr>
                <a:schemeClr val="dk1"/>
              </a:buClr>
              <a:buSzPts val="2500"/>
              <a:buFont typeface="Arial"/>
              <a:buChar char="•"/>
            </a:pPr>
            <a:r>
              <a:rPr b="1" i="0" lang="en" sz="2500" u="none" cap="none" strike="noStrike">
                <a:solidFill>
                  <a:schemeClr val="dk1"/>
                </a:solidFill>
                <a:latin typeface="Arial"/>
                <a:ea typeface="Arial"/>
                <a:cs typeface="Arial"/>
                <a:sym typeface="Arial"/>
              </a:rPr>
              <a:t>Effective Communication is the key!</a:t>
            </a:r>
            <a:endParaRPr b="0" i="0" sz="2500" u="none" cap="none" strike="noStrike">
              <a:solidFill>
                <a:schemeClr val="dk1"/>
              </a:solidFill>
              <a:latin typeface="Arial"/>
              <a:ea typeface="Arial"/>
              <a:cs typeface="Arial"/>
              <a:sym typeface="Arial"/>
            </a:endParaRPr>
          </a:p>
          <a:p>
            <a:pPr indent="-285750" lvl="1" marL="742950" marR="0" rtl="0" algn="l">
              <a:lnSpc>
                <a:spcPct val="90000"/>
              </a:lnSpc>
              <a:spcBef>
                <a:spcPts val="400"/>
              </a:spcBef>
              <a:spcAft>
                <a:spcPts val="0"/>
              </a:spcAft>
              <a:buClr>
                <a:srgbClr val="533EA9"/>
              </a:buClr>
              <a:buSzPts val="2000"/>
              <a:buFont typeface="Arial"/>
              <a:buChar char="–"/>
            </a:pPr>
            <a:r>
              <a:rPr b="0" i="0" lang="en" sz="2000" u="none" cap="none" strike="noStrike">
                <a:solidFill>
                  <a:srgbClr val="533EA9"/>
                </a:solidFill>
                <a:latin typeface="Arial"/>
                <a:ea typeface="Arial"/>
                <a:cs typeface="Arial"/>
                <a:sym typeface="Arial"/>
              </a:rPr>
              <a:t>Active conformation of ideas, assignments etc</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685800" y="228600"/>
            <a:ext cx="7772400" cy="85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4400" u="none" cap="none" strike="noStrike">
                <a:solidFill>
                  <a:schemeClr val="dk2"/>
                </a:solidFill>
                <a:latin typeface="Arial"/>
                <a:ea typeface="Arial"/>
                <a:cs typeface="Arial"/>
                <a:sym typeface="Arial"/>
              </a:rPr>
              <a:t>Advantages of Teamwork</a:t>
            </a:r>
            <a:endParaRPr b="0" i="0" sz="4400" u="none" cap="none" strike="noStrike">
              <a:solidFill>
                <a:schemeClr val="dk2"/>
              </a:solidFill>
              <a:latin typeface="Arial"/>
              <a:ea typeface="Arial"/>
              <a:cs typeface="Arial"/>
              <a:sym typeface="Arial"/>
            </a:endParaRPr>
          </a:p>
        </p:txBody>
      </p:sp>
      <p:sp>
        <p:nvSpPr>
          <p:cNvPr id="154" name="Google Shape;154;p29"/>
          <p:cNvSpPr txBox="1"/>
          <p:nvPr>
            <p:ph idx="1" type="body"/>
          </p:nvPr>
        </p:nvSpPr>
        <p:spPr>
          <a:xfrm>
            <a:off x="685800" y="1257300"/>
            <a:ext cx="7772400" cy="3086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Large problems need more people to resolve  </a:t>
            </a:r>
            <a:endParaRPr b="0" i="0" sz="2400" u="none" cap="none" strike="noStrike">
              <a:solidFill>
                <a:schemeClr val="dk1"/>
              </a:solidFill>
              <a:latin typeface="Arial"/>
              <a:ea typeface="Arial"/>
              <a:cs typeface="Arial"/>
              <a:sym typeface="Arial"/>
            </a:endParaRPr>
          </a:p>
          <a:p>
            <a:pPr indent="-381000" lvl="0" marL="457200" marR="0" rtl="0" algn="l">
              <a:lnSpc>
                <a:spcPct val="115000"/>
              </a:lnSpc>
              <a:spcBef>
                <a:spcPts val="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Where a range of specialist skills needed  </a:t>
            </a:r>
            <a:endParaRPr b="0" i="0" sz="2400" u="none" cap="none" strike="noStrike">
              <a:solidFill>
                <a:schemeClr val="dk1"/>
              </a:solidFill>
              <a:latin typeface="Arial"/>
              <a:ea typeface="Arial"/>
              <a:cs typeface="Arial"/>
              <a:sym typeface="Arial"/>
            </a:endParaRPr>
          </a:p>
          <a:p>
            <a:pPr indent="-381000" lvl="0" marL="457200" marR="0" rtl="0" algn="l">
              <a:lnSpc>
                <a:spcPct val="115000"/>
              </a:lnSpc>
              <a:spcBef>
                <a:spcPts val="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More ideas generated  </a:t>
            </a:r>
            <a:endParaRPr b="0" i="0" sz="2400" u="none" cap="none" strike="noStrike">
              <a:solidFill>
                <a:schemeClr val="dk1"/>
              </a:solidFill>
              <a:latin typeface="Arial"/>
              <a:ea typeface="Arial"/>
              <a:cs typeface="Arial"/>
              <a:sym typeface="Arial"/>
            </a:endParaRPr>
          </a:p>
          <a:p>
            <a:pPr indent="-381000" lvl="0" marL="457200" marR="0" rtl="0" algn="l">
              <a:lnSpc>
                <a:spcPct val="115000"/>
              </a:lnSpc>
              <a:spcBef>
                <a:spcPts val="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Teams can provide support  </a:t>
            </a:r>
            <a:endParaRPr b="0" i="0" sz="2400" u="none" cap="none" strike="noStrike">
              <a:solidFill>
                <a:schemeClr val="dk1"/>
              </a:solidFill>
              <a:latin typeface="Arial"/>
              <a:ea typeface="Arial"/>
              <a:cs typeface="Arial"/>
              <a:sym typeface="Arial"/>
            </a:endParaRPr>
          </a:p>
          <a:p>
            <a:pPr indent="-381000" lvl="0" marL="457200" marR="0" rtl="0" algn="l">
              <a:lnSpc>
                <a:spcPct val="115000"/>
              </a:lnSpc>
              <a:spcBef>
                <a:spcPts val="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More resources available  </a:t>
            </a:r>
            <a:endParaRPr b="0" i="0" sz="2400" u="none" cap="none" strike="noStrike">
              <a:solidFill>
                <a:schemeClr val="dk1"/>
              </a:solidFill>
              <a:latin typeface="Arial"/>
              <a:ea typeface="Arial"/>
              <a:cs typeface="Arial"/>
              <a:sym typeface="Arial"/>
            </a:endParaRPr>
          </a:p>
          <a:p>
            <a:pPr indent="-381000" lvl="0" marL="457200" marR="0" rtl="0" algn="l">
              <a:lnSpc>
                <a:spcPct val="115000"/>
              </a:lnSpc>
              <a:spcBef>
                <a:spcPts val="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Increased networking opportunity  </a:t>
            </a:r>
            <a:endParaRPr b="0" i="0" sz="2400" u="none" cap="none" strike="noStrike">
              <a:solidFill>
                <a:schemeClr val="dk1"/>
              </a:solidFill>
              <a:latin typeface="Arial"/>
              <a:ea typeface="Arial"/>
              <a:cs typeface="Arial"/>
              <a:sym typeface="Arial"/>
            </a:endParaRPr>
          </a:p>
          <a:p>
            <a:pPr indent="-381000" lvl="0" marL="457200" marR="0" rtl="0" algn="l">
              <a:lnSpc>
                <a:spcPct val="115000"/>
              </a:lnSpc>
              <a:spcBef>
                <a:spcPts val="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Increased professional development</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685800" y="228600"/>
            <a:ext cx="7772400" cy="85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4400" u="none" cap="none" strike="noStrike">
                <a:solidFill>
                  <a:schemeClr val="dk2"/>
                </a:solidFill>
                <a:latin typeface="Arial"/>
                <a:ea typeface="Arial"/>
                <a:cs typeface="Arial"/>
                <a:sym typeface="Arial"/>
              </a:rPr>
              <a:t>Disadvantages of Teamwork</a:t>
            </a:r>
            <a:endParaRPr b="0" i="0" sz="4400" u="none" cap="none" strike="noStrike">
              <a:solidFill>
                <a:schemeClr val="dk2"/>
              </a:solidFill>
              <a:latin typeface="Arial"/>
              <a:ea typeface="Arial"/>
              <a:cs typeface="Arial"/>
              <a:sym typeface="Arial"/>
            </a:endParaRPr>
          </a:p>
        </p:txBody>
      </p:sp>
      <p:sp>
        <p:nvSpPr>
          <p:cNvPr id="160" name="Google Shape;160;p30"/>
          <p:cNvSpPr txBox="1"/>
          <p:nvPr>
            <p:ph idx="1" type="body"/>
          </p:nvPr>
        </p:nvSpPr>
        <p:spPr>
          <a:xfrm>
            <a:off x="647575" y="1196150"/>
            <a:ext cx="7772400" cy="3086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64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Split decisions may cause divisions or resentment  </a:t>
            </a:r>
            <a:endParaRPr b="0" i="0" sz="2400" u="none" cap="none" strike="noStrike">
              <a:solidFill>
                <a:schemeClr val="dk1"/>
              </a:solidFill>
              <a:latin typeface="Arial"/>
              <a:ea typeface="Arial"/>
              <a:cs typeface="Arial"/>
              <a:sym typeface="Arial"/>
            </a:endParaRPr>
          </a:p>
          <a:p>
            <a:pPr indent="-381000" lvl="0" marL="457200" marR="0" rtl="0" algn="l">
              <a:lnSpc>
                <a:spcPct val="115000"/>
              </a:lnSpc>
              <a:spcBef>
                <a:spcPts val="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Costs – may take time and resources to get set up  </a:t>
            </a:r>
            <a:endParaRPr b="0" i="0" sz="2400" u="none" cap="none" strike="noStrike">
              <a:solidFill>
                <a:schemeClr val="dk1"/>
              </a:solidFill>
              <a:latin typeface="Arial"/>
              <a:ea typeface="Arial"/>
              <a:cs typeface="Arial"/>
              <a:sym typeface="Arial"/>
            </a:endParaRPr>
          </a:p>
          <a:p>
            <a:pPr indent="-381000" lvl="0" marL="457200" marR="0" rtl="0" algn="l">
              <a:lnSpc>
                <a:spcPct val="115000"/>
              </a:lnSpc>
              <a:spcBef>
                <a:spcPts val="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Slowness - may take more time to make decisions  </a:t>
            </a:r>
            <a:endParaRPr b="0" i="0" sz="2400" u="none" cap="none" strike="noStrike">
              <a:solidFill>
                <a:schemeClr val="dk1"/>
              </a:solidFill>
              <a:latin typeface="Arial"/>
              <a:ea typeface="Arial"/>
              <a:cs typeface="Arial"/>
              <a:sym typeface="Arial"/>
            </a:endParaRPr>
          </a:p>
          <a:p>
            <a:pPr indent="-381000" lvl="0" marL="457200" marR="0" rtl="0" algn="l">
              <a:lnSpc>
                <a:spcPct val="115000"/>
              </a:lnSpc>
              <a:spcBef>
                <a:spcPts val="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Groupthink – less open to new ideas  </a:t>
            </a:r>
            <a:endParaRPr b="0" i="0" sz="2400" u="none" cap="none" strike="noStrike">
              <a:solidFill>
                <a:schemeClr val="dk1"/>
              </a:solidFill>
              <a:latin typeface="Arial"/>
              <a:ea typeface="Arial"/>
              <a:cs typeface="Arial"/>
              <a:sym typeface="Arial"/>
            </a:endParaRPr>
          </a:p>
          <a:p>
            <a:pPr indent="-381000" lvl="0" marL="457200" marR="0" rtl="0" algn="l">
              <a:lnSpc>
                <a:spcPct val="115000"/>
              </a:lnSpc>
              <a:spcBef>
                <a:spcPts val="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Conflict – may occur between team members  </a:t>
            </a:r>
            <a:endParaRPr b="0" i="0" sz="2400" u="none" cap="none" strike="noStrike">
              <a:solidFill>
                <a:schemeClr val="dk1"/>
              </a:solidFill>
              <a:latin typeface="Arial"/>
              <a:ea typeface="Arial"/>
              <a:cs typeface="Arial"/>
              <a:sym typeface="Arial"/>
            </a:endParaRPr>
          </a:p>
          <a:p>
            <a:pPr indent="-381000" lvl="0" marL="457200" marR="0" rtl="0" algn="l">
              <a:lnSpc>
                <a:spcPct val="115000"/>
              </a:lnSpc>
              <a:spcBef>
                <a:spcPts val="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Compromise – may not be the best possible solution</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685800" y="228600"/>
            <a:ext cx="7772400" cy="85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t/>
            </a:r>
            <a:endParaRPr b="0" i="0" sz="4400" u="none" cap="none" strike="noStrike">
              <a:solidFill>
                <a:schemeClr val="dk2"/>
              </a:solidFill>
              <a:latin typeface="Arial"/>
              <a:ea typeface="Arial"/>
              <a:cs typeface="Arial"/>
              <a:sym typeface="Arial"/>
            </a:endParaRPr>
          </a:p>
        </p:txBody>
      </p:sp>
      <p:sp>
        <p:nvSpPr>
          <p:cNvPr id="166" name="Google Shape;166;p31"/>
          <p:cNvSpPr txBox="1"/>
          <p:nvPr>
            <p:ph idx="1" type="body"/>
          </p:nvPr>
        </p:nvSpPr>
        <p:spPr>
          <a:xfrm>
            <a:off x="685800" y="1257300"/>
            <a:ext cx="7772400" cy="3086100"/>
          </a:xfrm>
          <a:prstGeom prst="rect">
            <a:avLst/>
          </a:prstGeom>
          <a:noFill/>
          <a:ln>
            <a:noFill/>
          </a:ln>
        </p:spPr>
        <p:txBody>
          <a:bodyPr anchorCtr="0" anchor="t" bIns="91425" lIns="91425" spcFirstLastPara="1" rIns="91425" wrap="square" tIns="91425">
            <a:noAutofit/>
          </a:bodyPr>
          <a:lstStyle/>
          <a:p>
            <a:pPr indent="-139700" lvl="0" marL="342900" marR="0" rtl="0" algn="l">
              <a:lnSpc>
                <a:spcPct val="115000"/>
              </a:lnSpc>
              <a:spcBef>
                <a:spcPts val="64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pic>
        <p:nvPicPr>
          <p:cNvPr id="167" name="Google Shape;167;p31"/>
          <p:cNvPicPr preferRelativeResize="0"/>
          <p:nvPr/>
        </p:nvPicPr>
        <p:blipFill rotWithShape="1">
          <a:blip r:embed="rId3">
            <a:alphaModFix/>
          </a:blip>
          <a:srcRect b="0" l="0" r="0" t="0"/>
          <a:stretch/>
        </p:blipFill>
        <p:spPr>
          <a:xfrm>
            <a:off x="0" y="73647"/>
            <a:ext cx="9144001" cy="499620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685800" y="228600"/>
            <a:ext cx="7772400" cy="857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800"/>
              <a:buFont typeface="Arial"/>
              <a:buNone/>
            </a:pPr>
            <a:r>
              <a:rPr b="0" i="0" lang="en" sz="4400" u="none" cap="none" strike="noStrike">
                <a:solidFill>
                  <a:schemeClr val="dk2"/>
                </a:solidFill>
                <a:latin typeface="Arial"/>
                <a:ea typeface="Arial"/>
                <a:cs typeface="Arial"/>
                <a:sym typeface="Arial"/>
              </a:rPr>
              <a:t>In your teams…</a:t>
            </a:r>
            <a:endParaRPr b="0" i="0" sz="4400" u="none" cap="none" strike="noStrike">
              <a:solidFill>
                <a:schemeClr val="dk2"/>
              </a:solidFill>
              <a:latin typeface="Arial"/>
              <a:ea typeface="Arial"/>
              <a:cs typeface="Arial"/>
              <a:sym typeface="Arial"/>
            </a:endParaRPr>
          </a:p>
        </p:txBody>
      </p:sp>
      <p:sp>
        <p:nvSpPr>
          <p:cNvPr id="173" name="Google Shape;173;p32"/>
          <p:cNvSpPr txBox="1"/>
          <p:nvPr>
            <p:ph idx="1" type="body"/>
          </p:nvPr>
        </p:nvSpPr>
        <p:spPr>
          <a:xfrm>
            <a:off x="685800" y="1257300"/>
            <a:ext cx="7772400" cy="308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600"/>
              <a:buFont typeface="Arial"/>
              <a:buChar char="•"/>
            </a:pPr>
            <a:r>
              <a:rPr b="1" i="0" lang="en" sz="2600" u="none" cap="none" strike="noStrike">
                <a:solidFill>
                  <a:schemeClr val="dk1"/>
                </a:solidFill>
                <a:latin typeface="Arial"/>
                <a:ea typeface="Arial"/>
                <a:cs typeface="Arial"/>
                <a:sym typeface="Arial"/>
              </a:rPr>
              <a:t>Kinex bridge building challenge. </a:t>
            </a:r>
            <a:endParaRPr b="1" i="0" sz="2600" u="none" cap="none" strike="noStrike">
              <a:solidFill>
                <a:schemeClr val="dk1"/>
              </a:solidFill>
              <a:latin typeface="Arial"/>
              <a:ea typeface="Arial"/>
              <a:cs typeface="Arial"/>
              <a:sym typeface="Arial"/>
            </a:endParaRPr>
          </a:p>
          <a:p>
            <a:pPr indent="-342900" lvl="0" marL="342900" marR="0" rtl="0" algn="l">
              <a:lnSpc>
                <a:spcPct val="90000"/>
              </a:lnSpc>
              <a:spcBef>
                <a:spcPts val="0"/>
              </a:spcBef>
              <a:spcAft>
                <a:spcPts val="0"/>
              </a:spcAft>
              <a:buClr>
                <a:schemeClr val="dk1"/>
              </a:buClr>
              <a:buSzPts val="2600"/>
              <a:buFont typeface="Arial"/>
              <a:buChar char="•"/>
            </a:pPr>
            <a:r>
              <a:rPr b="1" i="0" lang="en" sz="2600" u="none" cap="none" strike="noStrike">
                <a:solidFill>
                  <a:schemeClr val="dk1"/>
                </a:solidFill>
                <a:latin typeface="Arial"/>
                <a:ea typeface="Arial"/>
                <a:cs typeface="Arial"/>
                <a:sym typeface="Arial"/>
              </a:rPr>
              <a:t>The Marshmellow Challenge-- </a:t>
            </a:r>
            <a:r>
              <a:rPr b="1" i="0" lang="en" sz="2600" u="sng" cap="none" strike="noStrike">
                <a:solidFill>
                  <a:schemeClr val="hlink"/>
                </a:solidFill>
                <a:latin typeface="Arial"/>
                <a:ea typeface="Arial"/>
                <a:cs typeface="Arial"/>
                <a:sym typeface="Arial"/>
                <a:hlinkClick r:id="rId3"/>
              </a:rPr>
              <a:t>https://www.ted.com/talks/tom_wujec_build_a_tower</a:t>
            </a:r>
            <a:endParaRPr b="1" i="0" sz="2600" u="none" cap="none" strike="noStrike">
              <a:solidFill>
                <a:schemeClr val="dk1"/>
              </a:solidFill>
              <a:latin typeface="Arial"/>
              <a:ea typeface="Arial"/>
              <a:cs typeface="Arial"/>
              <a:sym typeface="Arial"/>
            </a:endParaRPr>
          </a:p>
          <a:p>
            <a:pPr indent="-342900" lvl="0" marL="342900" marR="0" rtl="0" algn="l">
              <a:lnSpc>
                <a:spcPct val="90000"/>
              </a:lnSpc>
              <a:spcBef>
                <a:spcPts val="0"/>
              </a:spcBef>
              <a:spcAft>
                <a:spcPts val="0"/>
              </a:spcAft>
              <a:buClr>
                <a:schemeClr val="dk1"/>
              </a:buClr>
              <a:buSzPts val="2600"/>
              <a:buFont typeface="Arial"/>
              <a:buChar char="•"/>
            </a:pPr>
            <a:r>
              <a:rPr b="1" i="0" lang="en" sz="2600" u="none" cap="none" strike="noStrike">
                <a:solidFill>
                  <a:schemeClr val="dk1"/>
                </a:solidFill>
                <a:latin typeface="Arial"/>
                <a:ea typeface="Arial"/>
                <a:cs typeface="Arial"/>
                <a:sym typeface="Arial"/>
              </a:rPr>
              <a:t>Marker Challenge</a:t>
            </a:r>
            <a:endParaRPr b="1" i="0" sz="2600" u="none" cap="none" strike="noStrike">
              <a:solidFill>
                <a:schemeClr val="dk1"/>
              </a:solidFill>
              <a:latin typeface="Arial"/>
              <a:ea typeface="Arial"/>
              <a:cs typeface="Arial"/>
              <a:sym typeface="Arial"/>
            </a:endParaRPr>
          </a:p>
          <a:p>
            <a:pPr indent="-342900" lvl="0" marL="342900" marR="0" rtl="0" algn="l">
              <a:lnSpc>
                <a:spcPct val="90000"/>
              </a:lnSpc>
              <a:spcBef>
                <a:spcPts val="0"/>
              </a:spcBef>
              <a:spcAft>
                <a:spcPts val="0"/>
              </a:spcAft>
              <a:buClr>
                <a:schemeClr val="dk1"/>
              </a:buClr>
              <a:buSzPts val="2600"/>
              <a:buFont typeface="Arial"/>
              <a:buChar char="•"/>
            </a:pPr>
            <a:r>
              <a:rPr b="1" i="0" lang="en" sz="2600" u="none" cap="none" strike="noStrike">
                <a:solidFill>
                  <a:schemeClr val="dk1"/>
                </a:solidFill>
                <a:latin typeface="Arial"/>
                <a:ea typeface="Arial"/>
                <a:cs typeface="Arial"/>
                <a:sym typeface="Arial"/>
              </a:rPr>
              <a:t>Paper Airplane Challenge</a:t>
            </a:r>
            <a:endParaRPr b="1" i="0" sz="26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3200"/>
              <a:buFont typeface="Arial"/>
              <a:buNone/>
            </a:pPr>
            <a:r>
              <a:t/>
            </a:r>
            <a:endParaRPr b="1" i="0" sz="26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4400" u="none" cap="none" strike="noStrike">
                <a:solidFill>
                  <a:schemeClr val="dk2"/>
                </a:solidFill>
                <a:latin typeface="Arial"/>
                <a:ea typeface="Arial"/>
                <a:cs typeface="Arial"/>
                <a:sym typeface="Arial"/>
              </a:rPr>
              <a:t>Teamwork Learning Objectives</a:t>
            </a:r>
            <a:endParaRPr b="0" i="0" sz="2800" u="none" cap="none" strike="noStrike">
              <a:solidFill>
                <a:schemeClr val="dk1"/>
              </a:solidFill>
              <a:latin typeface="Arial"/>
              <a:ea typeface="Arial"/>
              <a:cs typeface="Arial"/>
              <a:sym typeface="Arial"/>
            </a:endParaRPr>
          </a:p>
        </p:txBody>
      </p:sp>
      <p:sp>
        <p:nvSpPr>
          <p:cNvPr id="66" name="Google Shape;66;p15"/>
          <p:cNvSpPr txBox="1"/>
          <p:nvPr/>
        </p:nvSpPr>
        <p:spPr>
          <a:xfrm>
            <a:off x="663275" y="1509900"/>
            <a:ext cx="7789500" cy="3000000"/>
          </a:xfrm>
          <a:prstGeom prst="rect">
            <a:avLst/>
          </a:prstGeom>
          <a:noFill/>
          <a:ln>
            <a:noFill/>
          </a:ln>
        </p:spPr>
        <p:txBody>
          <a:bodyPr anchorCtr="0" anchor="ctr" bIns="91425" lIns="91425" spcFirstLastPara="1" rIns="91425" wrap="square" tIns="91425">
            <a:noAutofit/>
          </a:bodyPr>
          <a:lstStyle/>
          <a:p>
            <a:pPr indent="-381000" lvl="0" marL="457200" marR="0" rtl="0" algn="l">
              <a:lnSpc>
                <a:spcPct val="100000"/>
              </a:lnSpc>
              <a:spcBef>
                <a:spcPts val="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Define teamwork.</a:t>
            </a:r>
            <a:endParaRPr b="0" i="0" sz="2400" u="none" cap="none" strike="noStrike">
              <a:solidFill>
                <a:schemeClr val="dk1"/>
              </a:solidFill>
              <a:latin typeface="Arial"/>
              <a:ea typeface="Arial"/>
              <a:cs typeface="Arial"/>
              <a:sym typeface="Arial"/>
            </a:endParaRPr>
          </a:p>
          <a:p>
            <a:pPr indent="-381000" lvl="0" marL="457200" marR="0" rtl="0" algn="l">
              <a:lnSpc>
                <a:spcPct val="100000"/>
              </a:lnSpc>
              <a:spcBef>
                <a:spcPts val="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Identify traits of a good and poor teammate</a:t>
            </a:r>
            <a:endParaRPr b="0" i="0" sz="2400" u="none" cap="none" strike="noStrike">
              <a:solidFill>
                <a:schemeClr val="dk1"/>
              </a:solidFill>
              <a:latin typeface="Arial"/>
              <a:ea typeface="Arial"/>
              <a:cs typeface="Arial"/>
              <a:sym typeface="Arial"/>
            </a:endParaRPr>
          </a:p>
          <a:p>
            <a:pPr indent="-381000" lvl="0" marL="457200" marR="0" rtl="0" algn="l">
              <a:lnSpc>
                <a:spcPct val="100000"/>
              </a:lnSpc>
              <a:spcBef>
                <a:spcPts val="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Recognize how to communicate effectively in teams.</a:t>
            </a:r>
            <a:endParaRPr b="0" i="0" sz="2400" u="none" cap="none" strike="noStrike">
              <a:solidFill>
                <a:schemeClr val="dk1"/>
              </a:solidFill>
              <a:latin typeface="Arial"/>
              <a:ea typeface="Arial"/>
              <a:cs typeface="Arial"/>
              <a:sym typeface="Arial"/>
            </a:endParaRPr>
          </a:p>
          <a:p>
            <a:pPr indent="-381000" lvl="0" marL="457200" marR="0" rtl="0" algn="l">
              <a:lnSpc>
                <a:spcPct val="100000"/>
              </a:lnSpc>
              <a:spcBef>
                <a:spcPts val="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Demonstrate positive group communication exchanges.</a:t>
            </a:r>
            <a:endParaRPr b="0" i="0" sz="2400" u="none" cap="none" strike="noStrike">
              <a:solidFill>
                <a:schemeClr val="dk1"/>
              </a:solidFill>
              <a:latin typeface="Arial"/>
              <a:ea typeface="Arial"/>
              <a:cs typeface="Arial"/>
              <a:sym typeface="Arial"/>
            </a:endParaRPr>
          </a:p>
          <a:p>
            <a:pPr indent="-381000" lvl="0" marL="457200" marR="0" rtl="0" algn="l">
              <a:lnSpc>
                <a:spcPct val="100000"/>
              </a:lnSpc>
              <a:spcBef>
                <a:spcPts val="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Understand the advantages and disadvantages of teamwork</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685800" y="228600"/>
            <a:ext cx="7772400" cy="85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4400" u="none" cap="none" strike="noStrike">
                <a:solidFill>
                  <a:schemeClr val="dk2"/>
                </a:solidFill>
                <a:latin typeface="Arial"/>
                <a:ea typeface="Arial"/>
                <a:cs typeface="Arial"/>
                <a:sym typeface="Arial"/>
              </a:rPr>
              <a:t>Buzzer Beater</a:t>
            </a:r>
            <a:endParaRPr b="0" i="0" sz="4400" u="none" cap="none" strike="noStrike">
              <a:solidFill>
                <a:schemeClr val="dk2"/>
              </a:solidFill>
              <a:latin typeface="Arial"/>
              <a:ea typeface="Arial"/>
              <a:cs typeface="Arial"/>
              <a:sym typeface="Arial"/>
            </a:endParaRPr>
          </a:p>
        </p:txBody>
      </p:sp>
      <p:sp>
        <p:nvSpPr>
          <p:cNvPr id="72" name="Google Shape;72;p16"/>
          <p:cNvSpPr txBox="1"/>
          <p:nvPr>
            <p:ph idx="1" type="body"/>
          </p:nvPr>
        </p:nvSpPr>
        <p:spPr>
          <a:xfrm>
            <a:off x="685800" y="1236150"/>
            <a:ext cx="7772400" cy="38097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64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What is teamwork? </a:t>
            </a:r>
            <a:endParaRPr b="0" i="0" sz="2000" u="none" cap="none" strike="noStrike">
              <a:solidFill>
                <a:schemeClr val="dk1"/>
              </a:solidFill>
              <a:latin typeface="Arial"/>
              <a:ea typeface="Arial"/>
              <a:cs typeface="Arial"/>
              <a:sym typeface="Arial"/>
            </a:endParaRPr>
          </a:p>
          <a:p>
            <a:pPr indent="-355600" lvl="0" marL="457200" marR="0" rtl="0" algn="l">
              <a:lnSpc>
                <a:spcPct val="115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Think of a time when you’ve been part of a team:</a:t>
            </a:r>
            <a:endParaRPr b="0" i="0" sz="2000" u="none" cap="none" strike="noStrike">
              <a:solidFill>
                <a:schemeClr val="dk1"/>
              </a:solidFill>
              <a:latin typeface="Arial"/>
              <a:ea typeface="Arial"/>
              <a:cs typeface="Arial"/>
              <a:sym typeface="Arial"/>
            </a:endParaRPr>
          </a:p>
          <a:p>
            <a:pPr indent="-355600" lvl="1" marL="914400" marR="0" rtl="0" algn="l">
              <a:lnSpc>
                <a:spcPct val="115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What are 3 traits that make a good teammate? Poor teammate?</a:t>
            </a:r>
            <a:endParaRPr b="0" i="0" sz="2000" u="none" cap="none" strike="noStrike">
              <a:solidFill>
                <a:schemeClr val="dk1"/>
              </a:solidFill>
              <a:latin typeface="Arial"/>
              <a:ea typeface="Arial"/>
              <a:cs typeface="Arial"/>
              <a:sym typeface="Arial"/>
            </a:endParaRPr>
          </a:p>
          <a:p>
            <a:pPr indent="-355600" lvl="1" marL="914400" marR="0" rtl="0" algn="l">
              <a:lnSpc>
                <a:spcPct val="115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Identify some decisions the group had made, and the method used to make them. </a:t>
            </a:r>
            <a:endParaRPr b="0" i="0" sz="2000" u="none" cap="none" strike="noStrike">
              <a:solidFill>
                <a:schemeClr val="dk1"/>
              </a:solidFill>
              <a:latin typeface="Arial"/>
              <a:ea typeface="Arial"/>
              <a:cs typeface="Arial"/>
              <a:sym typeface="Arial"/>
            </a:endParaRPr>
          </a:p>
          <a:p>
            <a:pPr indent="-355600" lvl="1" marL="914400" marR="0" rtl="0" algn="l">
              <a:lnSpc>
                <a:spcPct val="115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Identify some roles that members of the group have played. </a:t>
            </a:r>
            <a:endParaRPr b="0" i="0" sz="2000" u="none" cap="none" strike="noStrike">
              <a:solidFill>
                <a:schemeClr val="dk1"/>
              </a:solidFill>
              <a:latin typeface="Arial"/>
              <a:ea typeface="Arial"/>
              <a:cs typeface="Arial"/>
              <a:sym typeface="Arial"/>
            </a:endParaRPr>
          </a:p>
          <a:p>
            <a:pPr indent="-355600" lvl="1" marL="914400" marR="0" rtl="0" algn="l">
              <a:lnSpc>
                <a:spcPct val="115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Did the group have a leader? If so, what style did the leader have?</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685800" y="228600"/>
            <a:ext cx="7772400" cy="857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800"/>
              <a:buFont typeface="Lucida Sans"/>
              <a:buNone/>
            </a:pPr>
            <a:r>
              <a:rPr b="0" i="0" lang="en" sz="4400" u="none" cap="none" strike="noStrike">
                <a:solidFill>
                  <a:schemeClr val="dk2"/>
                </a:solidFill>
                <a:latin typeface="Lucida Sans"/>
                <a:ea typeface="Lucida Sans"/>
                <a:cs typeface="Lucida Sans"/>
                <a:sym typeface="Lucida Sans"/>
              </a:rPr>
              <a:t>Team Challenge</a:t>
            </a:r>
            <a:endParaRPr b="0" i="0" sz="4400" u="none" cap="none" strike="noStrike">
              <a:solidFill>
                <a:schemeClr val="dk2"/>
              </a:solidFill>
              <a:latin typeface="Arial"/>
              <a:ea typeface="Arial"/>
              <a:cs typeface="Arial"/>
              <a:sym typeface="Arial"/>
            </a:endParaRPr>
          </a:p>
        </p:txBody>
      </p:sp>
      <p:sp>
        <p:nvSpPr>
          <p:cNvPr id="78" name="Google Shape;78;p17"/>
          <p:cNvSpPr txBox="1"/>
          <p:nvPr>
            <p:ph idx="1" type="body"/>
          </p:nvPr>
        </p:nvSpPr>
        <p:spPr>
          <a:xfrm>
            <a:off x="273750" y="1028700"/>
            <a:ext cx="8588100" cy="3840600"/>
          </a:xfrm>
          <a:prstGeom prst="rect">
            <a:avLst/>
          </a:prstGeom>
          <a:noFill/>
          <a:ln>
            <a:noFill/>
          </a:ln>
        </p:spPr>
        <p:txBody>
          <a:bodyPr anchorCtr="0" anchor="t" bIns="45700" lIns="91425" spcFirstLastPara="1" rIns="91425" wrap="square" tIns="45700">
            <a:noAutofit/>
          </a:bodyPr>
          <a:lstStyle/>
          <a:p>
            <a:pPr indent="0" lvl="0" marL="0" marR="0" rtl="0" algn="l">
              <a:lnSpc>
                <a:spcPct val="107916"/>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You are stuck on a deserted island. In order to protect you from the elements, you will need to build a shelter big enough to house the entire team. The structure must be free standing and be built with only the newspaper and tape provided.</a:t>
            </a:r>
            <a:br>
              <a:rPr b="0" i="0" lang="en" sz="1800" u="none" cap="none" strike="noStrike">
                <a:solidFill>
                  <a:schemeClr val="dk1"/>
                </a:solidFill>
                <a:latin typeface="Arial"/>
                <a:ea typeface="Arial"/>
                <a:cs typeface="Arial"/>
                <a:sym typeface="Arial"/>
              </a:rPr>
            </a:br>
            <a:br>
              <a:rPr b="0" i="0" lang="en" sz="1800" u="none" cap="none" strike="noStrike">
                <a:solidFill>
                  <a:schemeClr val="dk1"/>
                </a:solidFill>
                <a:latin typeface="Arial"/>
                <a:ea typeface="Arial"/>
                <a:cs typeface="Arial"/>
                <a:sym typeface="Arial"/>
              </a:rPr>
            </a:br>
            <a:r>
              <a:rPr b="0" i="0" lang="en" sz="1800" u="none" cap="none" strike="noStrike">
                <a:solidFill>
                  <a:schemeClr val="dk1"/>
                </a:solidFill>
                <a:latin typeface="Arial"/>
                <a:ea typeface="Arial"/>
                <a:cs typeface="Arial"/>
                <a:sym typeface="Arial"/>
              </a:rPr>
              <a:t>You will have 3 minutes to plan how you are going to build the structure. Immediately when the time is up, you have 10 minutes to build the group shelter. When the 10 minutes expires, all members need to be in/under the shelter.</a:t>
            </a:r>
            <a:endParaRPr b="0" i="0" sz="1800" u="none" cap="none" strike="noStrike">
              <a:solidFill>
                <a:schemeClr val="dk1"/>
              </a:solidFill>
              <a:latin typeface="Arial"/>
              <a:ea typeface="Arial"/>
              <a:cs typeface="Arial"/>
              <a:sym typeface="Arial"/>
            </a:endParaRPr>
          </a:p>
          <a:p>
            <a:pPr indent="0" lvl="0" marL="0" marR="0" rtl="0" algn="ctr">
              <a:lnSpc>
                <a:spcPct val="107916"/>
              </a:lnSpc>
              <a:spcBef>
                <a:spcPts val="1200"/>
              </a:spcBef>
              <a:spcAft>
                <a:spcPts val="0"/>
              </a:spcAft>
              <a:buClr>
                <a:schemeClr val="dk1"/>
              </a:buClr>
              <a:buSzPts val="1100"/>
              <a:buFont typeface="Arial"/>
              <a:buNone/>
            </a:pPr>
            <a:r>
              <a:rPr b="1" i="0" lang="en" sz="1800" u="none" cap="none" strike="noStrike">
                <a:solidFill>
                  <a:schemeClr val="dk1"/>
                </a:solidFill>
                <a:latin typeface="Arial"/>
                <a:ea typeface="Arial"/>
                <a:cs typeface="Arial"/>
                <a:sym typeface="Arial"/>
              </a:rPr>
              <a:t>HERE IS THE CATCH: </a:t>
            </a:r>
            <a:endParaRPr b="0" i="0" sz="1800" u="none" cap="none" strike="noStrike">
              <a:solidFill>
                <a:schemeClr val="dk1"/>
              </a:solidFill>
              <a:latin typeface="Arial"/>
              <a:ea typeface="Arial"/>
              <a:cs typeface="Arial"/>
              <a:sym typeface="Arial"/>
            </a:endParaRPr>
          </a:p>
          <a:p>
            <a:pPr indent="0" lvl="0" marL="0" marR="0" rtl="0" algn="ctr">
              <a:lnSpc>
                <a:spcPct val="107916"/>
              </a:lnSpc>
              <a:spcBef>
                <a:spcPts val="0"/>
              </a:spcBef>
              <a:spcAft>
                <a:spcPts val="0"/>
              </a:spcAft>
              <a:buClr>
                <a:schemeClr val="dk1"/>
              </a:buClr>
              <a:buSzPts val="1100"/>
              <a:buFont typeface="Arial"/>
              <a:buNone/>
            </a:pPr>
            <a:r>
              <a:rPr b="1" i="0" lang="en" sz="1800" u="none" cap="none" strike="noStrike">
                <a:solidFill>
                  <a:schemeClr val="dk1"/>
                </a:solidFill>
                <a:latin typeface="Arial"/>
                <a:ea typeface="Arial"/>
                <a:cs typeface="Arial"/>
                <a:sym typeface="Arial"/>
              </a:rPr>
              <a:t>After the 3 minutes is up, NO TALKING IS ALLOWED</a:t>
            </a:r>
            <a:endParaRPr b="0" i="0" sz="1800" u="none" cap="none" strike="noStrike">
              <a:solidFill>
                <a:schemeClr val="dk1"/>
              </a:solidFill>
              <a:latin typeface="Arial"/>
              <a:ea typeface="Arial"/>
              <a:cs typeface="Arial"/>
              <a:sym typeface="Arial"/>
            </a:endParaRPr>
          </a:p>
          <a:p>
            <a:pPr indent="0" lvl="0" marL="0" marR="0" rtl="0" algn="ctr">
              <a:lnSpc>
                <a:spcPct val="107916"/>
              </a:lnSpc>
              <a:spcBef>
                <a:spcPts val="0"/>
              </a:spcBef>
              <a:spcAft>
                <a:spcPts val="0"/>
              </a:spcAft>
              <a:buClr>
                <a:schemeClr val="dk1"/>
              </a:buClr>
              <a:buSzPts val="11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7916"/>
              </a:lnSpc>
              <a:spcBef>
                <a:spcPts val="0"/>
              </a:spcBef>
              <a:spcAft>
                <a:spcPts val="0"/>
              </a:spcAft>
              <a:buClr>
                <a:schemeClr val="dk1"/>
              </a:buClr>
              <a:buSzPts val="1100"/>
              <a:buFont typeface="Arial"/>
              <a:buNone/>
            </a:pPr>
            <a:r>
              <a:rPr b="1" i="0" lang="en" sz="1800" u="none" cap="none" strike="noStrike">
                <a:solidFill>
                  <a:schemeClr val="dk1"/>
                </a:solidFill>
                <a:latin typeface="Arial"/>
                <a:ea typeface="Arial"/>
                <a:cs typeface="Arial"/>
                <a:sym typeface="Arial"/>
              </a:rPr>
              <a:t>Yep...no talking. </a:t>
            </a:r>
            <a:endParaRPr b="0" i="0" sz="1800" u="none" cap="none" strike="noStrike">
              <a:solidFill>
                <a:schemeClr val="dk1"/>
              </a:solidFill>
              <a:latin typeface="Arial"/>
              <a:ea typeface="Arial"/>
              <a:cs typeface="Arial"/>
              <a:sym typeface="Arial"/>
            </a:endParaRPr>
          </a:p>
          <a:p>
            <a:pPr indent="-165100" lvl="0" marL="342900" marR="0" rtl="0" algn="l">
              <a:lnSpc>
                <a:spcPct val="115000"/>
              </a:lnSpc>
              <a:spcBef>
                <a:spcPts val="560"/>
              </a:spcBef>
              <a:spcAft>
                <a:spcPts val="0"/>
              </a:spcAft>
              <a:buClr>
                <a:schemeClr val="dk1"/>
              </a:buClr>
              <a:buSzPts val="28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685800" y="228600"/>
            <a:ext cx="7772400" cy="857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800"/>
              <a:buFont typeface="Lucida Sans"/>
              <a:buNone/>
            </a:pPr>
            <a:r>
              <a:rPr b="0" i="0" lang="en" sz="4400" u="none" cap="none" strike="noStrike">
                <a:solidFill>
                  <a:schemeClr val="dk2"/>
                </a:solidFill>
                <a:latin typeface="Lucida Sans"/>
                <a:ea typeface="Lucida Sans"/>
                <a:cs typeface="Lucida Sans"/>
                <a:sym typeface="Lucida Sans"/>
              </a:rPr>
              <a:t>Team Challenge</a:t>
            </a:r>
            <a:endParaRPr b="0" i="0" sz="4400" u="none" cap="none" strike="noStrike">
              <a:solidFill>
                <a:schemeClr val="dk2"/>
              </a:solidFill>
              <a:latin typeface="Arial"/>
              <a:ea typeface="Arial"/>
              <a:cs typeface="Arial"/>
              <a:sym typeface="Arial"/>
            </a:endParaRPr>
          </a:p>
        </p:txBody>
      </p:sp>
      <p:sp>
        <p:nvSpPr>
          <p:cNvPr id="84" name="Google Shape;84;p18"/>
          <p:cNvSpPr txBox="1"/>
          <p:nvPr>
            <p:ph idx="1" type="body"/>
          </p:nvPr>
        </p:nvSpPr>
        <p:spPr>
          <a:xfrm>
            <a:off x="273750" y="1028700"/>
            <a:ext cx="8588100" cy="3840600"/>
          </a:xfrm>
          <a:prstGeom prst="rect">
            <a:avLst/>
          </a:prstGeom>
          <a:noFill/>
          <a:ln>
            <a:noFill/>
          </a:ln>
        </p:spPr>
        <p:txBody>
          <a:bodyPr anchorCtr="0" anchor="t" bIns="45700" lIns="91425" spcFirstLastPara="1" rIns="91425" wrap="square" tIns="45700">
            <a:noAutofit/>
          </a:bodyPr>
          <a:lstStyle/>
          <a:p>
            <a:pPr indent="0" lvl="0" marL="0" marR="0" rtl="0" algn="l">
              <a:lnSpc>
                <a:spcPct val="107916"/>
              </a:lnSpc>
              <a:spcBef>
                <a:spcPts val="0"/>
              </a:spcBef>
              <a:spcAft>
                <a:spcPts val="0"/>
              </a:spcAft>
              <a:buClr>
                <a:schemeClr val="dk1"/>
              </a:buClr>
              <a:buSzPts val="1100"/>
              <a:buFont typeface="Arial"/>
              <a:buNone/>
            </a:pPr>
            <a:r>
              <a:rPr b="0" i="0" lang="en" sz="1800" u="none" cap="none" strike="noStrike">
                <a:solidFill>
                  <a:schemeClr val="dk1"/>
                </a:solidFill>
                <a:latin typeface="Arial"/>
                <a:ea typeface="Arial"/>
                <a:cs typeface="Arial"/>
                <a:sym typeface="Arial"/>
              </a:rPr>
              <a:t>You are stuck on a deserted island. In order to protect you from the elements, you will need to build a shelter big enough to house the entire team. The structure must be free standing and be built with only the newspaper and tape provided.</a:t>
            </a:r>
            <a:br>
              <a:rPr b="0" i="0" lang="en" sz="1800" u="none" cap="none" strike="noStrike">
                <a:solidFill>
                  <a:schemeClr val="dk1"/>
                </a:solidFill>
                <a:latin typeface="Arial"/>
                <a:ea typeface="Arial"/>
                <a:cs typeface="Arial"/>
                <a:sym typeface="Arial"/>
              </a:rPr>
            </a:br>
            <a:br>
              <a:rPr b="0" i="0" lang="en" sz="1800" u="none" cap="none" strike="noStrike">
                <a:solidFill>
                  <a:schemeClr val="dk1"/>
                </a:solidFill>
                <a:latin typeface="Arial"/>
                <a:ea typeface="Arial"/>
                <a:cs typeface="Arial"/>
                <a:sym typeface="Arial"/>
              </a:rPr>
            </a:br>
            <a:r>
              <a:rPr b="0" i="0" lang="en" sz="1800" u="none" cap="none" strike="noStrike">
                <a:solidFill>
                  <a:schemeClr val="dk1"/>
                </a:solidFill>
                <a:latin typeface="Arial"/>
                <a:ea typeface="Arial"/>
                <a:cs typeface="Arial"/>
                <a:sym typeface="Arial"/>
              </a:rPr>
              <a:t>You will have 3 minutes to plan how you are going to build the structure. Immediately when the time is up, you have 10 minutes to build the group shelter. When the 10 minutes expires, all members need to be in/under the shelter.</a:t>
            </a:r>
            <a:endParaRPr b="0" i="0" sz="1800" u="none" cap="none" strike="noStrike">
              <a:solidFill>
                <a:schemeClr val="dk1"/>
              </a:solidFill>
              <a:latin typeface="Arial"/>
              <a:ea typeface="Arial"/>
              <a:cs typeface="Arial"/>
              <a:sym typeface="Arial"/>
            </a:endParaRPr>
          </a:p>
          <a:p>
            <a:pPr indent="0" lvl="0" marL="0" marR="0" rtl="0" algn="ctr">
              <a:lnSpc>
                <a:spcPct val="107916"/>
              </a:lnSpc>
              <a:spcBef>
                <a:spcPts val="1200"/>
              </a:spcBef>
              <a:spcAft>
                <a:spcPts val="0"/>
              </a:spcAft>
              <a:buClr>
                <a:schemeClr val="dk1"/>
              </a:buClr>
              <a:buSzPts val="1100"/>
              <a:buFont typeface="Arial"/>
              <a:buNone/>
            </a:pPr>
            <a:r>
              <a:rPr b="1" i="0" lang="en" sz="1800" u="none" cap="none" strike="noStrike">
                <a:solidFill>
                  <a:schemeClr val="dk1"/>
                </a:solidFill>
                <a:latin typeface="Arial"/>
                <a:ea typeface="Arial"/>
                <a:cs typeface="Arial"/>
                <a:sym typeface="Arial"/>
              </a:rPr>
              <a:t>HERE IS THE CATCH: </a:t>
            </a:r>
            <a:endParaRPr b="0" i="0" sz="1800" u="none" cap="none" strike="noStrike">
              <a:solidFill>
                <a:schemeClr val="dk1"/>
              </a:solidFill>
              <a:latin typeface="Arial"/>
              <a:ea typeface="Arial"/>
              <a:cs typeface="Arial"/>
              <a:sym typeface="Arial"/>
            </a:endParaRPr>
          </a:p>
          <a:p>
            <a:pPr indent="0" lvl="0" marL="0" marR="0" rtl="0" algn="ctr">
              <a:lnSpc>
                <a:spcPct val="107916"/>
              </a:lnSpc>
              <a:spcBef>
                <a:spcPts val="0"/>
              </a:spcBef>
              <a:spcAft>
                <a:spcPts val="0"/>
              </a:spcAft>
              <a:buClr>
                <a:schemeClr val="dk1"/>
              </a:buClr>
              <a:buSzPts val="1100"/>
              <a:buFont typeface="Arial"/>
              <a:buNone/>
            </a:pPr>
            <a:r>
              <a:rPr b="1" i="0" lang="en" sz="1800" u="none" cap="none" strike="noStrike">
                <a:solidFill>
                  <a:schemeClr val="dk1"/>
                </a:solidFill>
                <a:latin typeface="Arial"/>
                <a:ea typeface="Arial"/>
                <a:cs typeface="Arial"/>
                <a:sym typeface="Arial"/>
              </a:rPr>
              <a:t>After the 3 minutes is up, NO TALKING IS ALLOWED</a:t>
            </a:r>
            <a:endParaRPr b="0" i="0" sz="1800" u="none" cap="none" strike="noStrike">
              <a:solidFill>
                <a:schemeClr val="dk1"/>
              </a:solidFill>
              <a:latin typeface="Arial"/>
              <a:ea typeface="Arial"/>
              <a:cs typeface="Arial"/>
              <a:sym typeface="Arial"/>
            </a:endParaRPr>
          </a:p>
          <a:p>
            <a:pPr indent="0" lvl="0" marL="0" marR="0" rtl="0" algn="ctr">
              <a:lnSpc>
                <a:spcPct val="107916"/>
              </a:lnSpc>
              <a:spcBef>
                <a:spcPts val="0"/>
              </a:spcBef>
              <a:spcAft>
                <a:spcPts val="0"/>
              </a:spcAft>
              <a:buClr>
                <a:schemeClr val="dk1"/>
              </a:buClr>
              <a:buSzPts val="11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7916"/>
              </a:lnSpc>
              <a:spcBef>
                <a:spcPts val="0"/>
              </a:spcBef>
              <a:spcAft>
                <a:spcPts val="0"/>
              </a:spcAft>
              <a:buClr>
                <a:schemeClr val="dk1"/>
              </a:buClr>
              <a:buSzPts val="1100"/>
              <a:buFont typeface="Arial"/>
              <a:buNone/>
            </a:pPr>
            <a:r>
              <a:rPr b="1" i="0" lang="en" sz="1800" u="none" cap="none" strike="noStrike">
                <a:solidFill>
                  <a:schemeClr val="dk1"/>
                </a:solidFill>
                <a:latin typeface="Arial"/>
                <a:ea typeface="Arial"/>
                <a:cs typeface="Arial"/>
                <a:sym typeface="Arial"/>
              </a:rPr>
              <a:t>Yep...no talking. </a:t>
            </a:r>
            <a:endParaRPr b="0" i="0" sz="1800" u="none" cap="none" strike="noStrike">
              <a:solidFill>
                <a:schemeClr val="dk1"/>
              </a:solidFill>
              <a:latin typeface="Arial"/>
              <a:ea typeface="Arial"/>
              <a:cs typeface="Arial"/>
              <a:sym typeface="Arial"/>
            </a:endParaRPr>
          </a:p>
          <a:p>
            <a:pPr indent="-165100" lvl="0" marL="342900" marR="0" rtl="0" algn="l">
              <a:lnSpc>
                <a:spcPct val="115000"/>
              </a:lnSpc>
              <a:spcBef>
                <a:spcPts val="560"/>
              </a:spcBef>
              <a:spcAft>
                <a:spcPts val="0"/>
              </a:spcAft>
              <a:buClr>
                <a:schemeClr val="dk1"/>
              </a:buClr>
              <a:buSzPts val="28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685800" y="228600"/>
            <a:ext cx="7772400" cy="857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800"/>
              <a:buFont typeface="Lucida Sans"/>
              <a:buNone/>
            </a:pPr>
            <a:r>
              <a:rPr b="0" i="0" lang="en" sz="4400" u="none" cap="none" strike="noStrike">
                <a:solidFill>
                  <a:schemeClr val="dk2"/>
                </a:solidFill>
                <a:latin typeface="Lucida Sans"/>
                <a:ea typeface="Lucida Sans"/>
                <a:cs typeface="Lucida Sans"/>
                <a:sym typeface="Lucida Sans"/>
              </a:rPr>
              <a:t>Team Challenges</a:t>
            </a:r>
            <a:endParaRPr b="0" i="0" sz="4400" u="none" cap="none" strike="noStrike">
              <a:solidFill>
                <a:schemeClr val="dk2"/>
              </a:solidFill>
              <a:latin typeface="Arial"/>
              <a:ea typeface="Arial"/>
              <a:cs typeface="Arial"/>
              <a:sym typeface="Arial"/>
            </a:endParaRPr>
          </a:p>
        </p:txBody>
      </p:sp>
      <p:sp>
        <p:nvSpPr>
          <p:cNvPr id="90" name="Google Shape;90;p19"/>
          <p:cNvSpPr txBox="1"/>
          <p:nvPr>
            <p:ph idx="1" type="body"/>
          </p:nvPr>
        </p:nvSpPr>
        <p:spPr>
          <a:xfrm>
            <a:off x="838200" y="1144025"/>
            <a:ext cx="8001000" cy="3313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 sz="3200" u="none" cap="none" strike="noStrike">
                <a:solidFill>
                  <a:schemeClr val="dk1"/>
                </a:solidFill>
                <a:latin typeface="Arial"/>
                <a:ea typeface="Arial"/>
                <a:cs typeface="Arial"/>
                <a:sym typeface="Arial"/>
              </a:rPr>
              <a:t>In your teams:</a:t>
            </a:r>
            <a:endParaRPr b="0" i="0" sz="3200" u="none" cap="none" strike="noStrike">
              <a:solidFill>
                <a:schemeClr val="dk1"/>
              </a:solidFill>
              <a:latin typeface="Arial"/>
              <a:ea typeface="Arial"/>
              <a:cs typeface="Arial"/>
              <a:sym typeface="Arial"/>
            </a:endParaRPr>
          </a:p>
          <a:p>
            <a:pPr indent="-285750" lvl="1" marL="742950" marR="0" rtl="0" algn="l">
              <a:lnSpc>
                <a:spcPct val="100000"/>
              </a:lnSpc>
              <a:spcBef>
                <a:spcPts val="560"/>
              </a:spcBef>
              <a:spcAft>
                <a:spcPts val="0"/>
              </a:spcAft>
              <a:buClr>
                <a:srgbClr val="533EA9"/>
              </a:buClr>
              <a:buSzPts val="2800"/>
              <a:buFont typeface="Arial"/>
              <a:buChar char="–"/>
            </a:pPr>
            <a:r>
              <a:rPr b="0" i="0" lang="en" sz="2800" u="none" cap="none" strike="noStrike">
                <a:solidFill>
                  <a:srgbClr val="533EA9"/>
                </a:solidFill>
                <a:latin typeface="Arial"/>
                <a:ea typeface="Arial"/>
                <a:cs typeface="Arial"/>
                <a:sym typeface="Arial"/>
              </a:rPr>
              <a:t>Discuss and list 3-5 </a:t>
            </a:r>
            <a:r>
              <a:rPr b="1" i="0" lang="en" sz="2800" u="sng" cap="none" strike="noStrike">
                <a:solidFill>
                  <a:srgbClr val="533EA9"/>
                </a:solidFill>
                <a:latin typeface="Arial"/>
                <a:ea typeface="Arial"/>
                <a:cs typeface="Arial"/>
                <a:sym typeface="Arial"/>
              </a:rPr>
              <a:t>ways your team worked well together</a:t>
            </a:r>
            <a:r>
              <a:rPr b="0" i="0" lang="en" sz="2800" u="none" cap="none" strike="noStrike">
                <a:solidFill>
                  <a:srgbClr val="533EA9"/>
                </a:solidFill>
                <a:latin typeface="Arial"/>
                <a:ea typeface="Arial"/>
                <a:cs typeface="Arial"/>
                <a:sym typeface="Arial"/>
              </a:rPr>
              <a:t> during the “build a shelter” exercise</a:t>
            </a:r>
            <a:endParaRPr b="0" i="0" sz="2800" u="none" cap="none" strike="noStrike">
              <a:solidFill>
                <a:srgbClr val="533EA9"/>
              </a:solidFill>
              <a:latin typeface="Arial"/>
              <a:ea typeface="Arial"/>
              <a:cs typeface="Arial"/>
              <a:sym typeface="Arial"/>
            </a:endParaRPr>
          </a:p>
          <a:p>
            <a:pPr indent="-285750" lvl="1" marL="742950" marR="0" rtl="0" algn="l">
              <a:lnSpc>
                <a:spcPct val="100000"/>
              </a:lnSpc>
              <a:spcBef>
                <a:spcPts val="560"/>
              </a:spcBef>
              <a:spcAft>
                <a:spcPts val="0"/>
              </a:spcAft>
              <a:buClr>
                <a:srgbClr val="533EA9"/>
              </a:buClr>
              <a:buSzPts val="2800"/>
              <a:buFont typeface="Arial"/>
              <a:buChar char="–"/>
            </a:pPr>
            <a:r>
              <a:rPr b="0" i="0" lang="en" sz="2800" u="none" cap="none" strike="noStrike">
                <a:solidFill>
                  <a:srgbClr val="533EA9"/>
                </a:solidFill>
                <a:latin typeface="Arial"/>
                <a:ea typeface="Arial"/>
                <a:cs typeface="Arial"/>
                <a:sym typeface="Arial"/>
              </a:rPr>
              <a:t>Discuss and list 3-5 </a:t>
            </a:r>
            <a:r>
              <a:rPr b="1" i="0" lang="en" sz="2800" u="sng" cap="none" strike="noStrike">
                <a:solidFill>
                  <a:srgbClr val="533EA9"/>
                </a:solidFill>
                <a:latin typeface="Arial"/>
                <a:ea typeface="Arial"/>
                <a:cs typeface="Arial"/>
                <a:sym typeface="Arial"/>
              </a:rPr>
              <a:t>challenges/difficulties</a:t>
            </a:r>
            <a:r>
              <a:rPr b="0" i="0" lang="en" sz="2800" u="none" cap="none" strike="noStrike">
                <a:solidFill>
                  <a:srgbClr val="533EA9"/>
                </a:solidFill>
                <a:latin typeface="Arial"/>
                <a:ea typeface="Arial"/>
                <a:cs typeface="Arial"/>
                <a:sym typeface="Arial"/>
              </a:rPr>
              <a:t> that you faced during the “build a shelter” exercise</a:t>
            </a:r>
            <a:endParaRPr b="0" i="0" sz="2800" u="none" cap="none" strike="noStrike">
              <a:solidFill>
                <a:schemeClr val="dk1"/>
              </a:solidFill>
              <a:latin typeface="Arial"/>
              <a:ea typeface="Arial"/>
              <a:cs typeface="Arial"/>
              <a:sym typeface="Arial"/>
            </a:endParaRPr>
          </a:p>
          <a:p>
            <a:pPr indent="0" lvl="0" marL="177800" marR="0" rtl="0" algn="l">
              <a:lnSpc>
                <a:spcPct val="115000"/>
              </a:lnSpc>
              <a:spcBef>
                <a:spcPts val="560"/>
              </a:spcBef>
              <a:spcAft>
                <a:spcPts val="0"/>
              </a:spcAft>
              <a:buClr>
                <a:schemeClr val="dk1"/>
              </a:buClr>
              <a:buSzPts val="2800"/>
              <a:buFont typeface="Arial"/>
              <a:buNone/>
            </a:pPr>
            <a:r>
              <a:t/>
            </a:r>
            <a:endParaRPr b="0" i="0" sz="2800" u="none" cap="none" strike="noStrike">
              <a:solidFill>
                <a:srgbClr val="533EA9"/>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type="title"/>
          </p:nvPr>
        </p:nvSpPr>
        <p:spPr>
          <a:xfrm>
            <a:off x="685800" y="228600"/>
            <a:ext cx="7772400" cy="857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2800"/>
              <a:buFont typeface="Lucida Sans"/>
              <a:buNone/>
            </a:pPr>
            <a:r>
              <a:rPr b="0" i="0" lang="en" sz="4400" u="none" cap="none" strike="noStrike">
                <a:solidFill>
                  <a:schemeClr val="dk2"/>
                </a:solidFill>
                <a:latin typeface="Lucida Sans"/>
                <a:ea typeface="Lucida Sans"/>
                <a:cs typeface="Lucida Sans"/>
                <a:sym typeface="Lucida Sans"/>
              </a:rPr>
              <a:t>Teamwork</a:t>
            </a:r>
            <a:endParaRPr b="0" i="0" sz="4400" u="none" cap="none" strike="noStrike">
              <a:solidFill>
                <a:schemeClr val="dk2"/>
              </a:solidFill>
              <a:latin typeface="Arial"/>
              <a:ea typeface="Arial"/>
              <a:cs typeface="Arial"/>
              <a:sym typeface="Arial"/>
            </a:endParaRPr>
          </a:p>
        </p:txBody>
      </p:sp>
      <p:sp>
        <p:nvSpPr>
          <p:cNvPr id="96" name="Google Shape;96;p20"/>
          <p:cNvSpPr txBox="1"/>
          <p:nvPr>
            <p:ph idx="1" type="body"/>
          </p:nvPr>
        </p:nvSpPr>
        <p:spPr>
          <a:xfrm>
            <a:off x="685800" y="1257300"/>
            <a:ext cx="7772400" cy="308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 sz="3200" u="none" cap="none" strike="noStrike">
                <a:solidFill>
                  <a:schemeClr val="dk1"/>
                </a:solidFill>
                <a:latin typeface="Arial"/>
                <a:ea typeface="Arial"/>
                <a:cs typeface="Arial"/>
                <a:sym typeface="Arial"/>
              </a:rPr>
              <a:t>Definition (Otto and Wood, 2000)</a:t>
            </a:r>
            <a:endParaRPr b="0" i="0" sz="3200" u="none" cap="none" strike="noStrike">
              <a:solidFill>
                <a:schemeClr val="dk1"/>
              </a:solidFill>
              <a:latin typeface="Arial"/>
              <a:ea typeface="Arial"/>
              <a:cs typeface="Arial"/>
              <a:sym typeface="Arial"/>
            </a:endParaRPr>
          </a:p>
          <a:p>
            <a:pPr indent="-285750" lvl="1" marL="742950" marR="0" rtl="0" algn="just">
              <a:lnSpc>
                <a:spcPct val="100000"/>
              </a:lnSpc>
              <a:spcBef>
                <a:spcPts val="560"/>
              </a:spcBef>
              <a:spcAft>
                <a:spcPts val="0"/>
              </a:spcAft>
              <a:buClr>
                <a:srgbClr val="533EA9"/>
              </a:buClr>
              <a:buSzPts val="2800"/>
              <a:buFont typeface="Arial"/>
              <a:buChar char="–"/>
            </a:pPr>
            <a:r>
              <a:rPr b="0" i="0" lang="en" sz="2800" u="none" cap="none" strike="noStrike">
                <a:solidFill>
                  <a:srgbClr val="533EA9"/>
                </a:solidFill>
                <a:latin typeface="Arial"/>
                <a:ea typeface="Arial"/>
                <a:cs typeface="Arial"/>
                <a:sym typeface="Arial"/>
              </a:rPr>
              <a:t>A </a:t>
            </a:r>
            <a:r>
              <a:rPr b="1" i="1" lang="en" sz="2800" u="sng" cap="none" strike="noStrike">
                <a:solidFill>
                  <a:srgbClr val="533EA9"/>
                </a:solidFill>
                <a:latin typeface="Arial"/>
                <a:ea typeface="Arial"/>
                <a:cs typeface="Arial"/>
                <a:sym typeface="Arial"/>
              </a:rPr>
              <a:t>team</a:t>
            </a:r>
            <a:r>
              <a:rPr b="0" i="0" lang="en" sz="2800" u="none" cap="none" strike="noStrike">
                <a:solidFill>
                  <a:srgbClr val="533EA9"/>
                </a:solidFill>
                <a:latin typeface="Arial"/>
                <a:ea typeface="Arial"/>
                <a:cs typeface="Arial"/>
                <a:sym typeface="Arial"/>
              </a:rPr>
              <a:t> is “… two or more persons engaged in a </a:t>
            </a:r>
            <a:r>
              <a:rPr b="1" i="1" lang="en" sz="2800" u="none" cap="none" strike="noStrike">
                <a:solidFill>
                  <a:srgbClr val="533EA9"/>
                </a:solidFill>
                <a:latin typeface="Arial"/>
                <a:ea typeface="Arial"/>
                <a:cs typeface="Arial"/>
                <a:sym typeface="Arial"/>
              </a:rPr>
              <a:t>common goal</a:t>
            </a:r>
            <a:r>
              <a:rPr b="0" i="0" lang="en" sz="2800" u="none" cap="none" strike="noStrike">
                <a:solidFill>
                  <a:srgbClr val="533EA9"/>
                </a:solidFill>
                <a:latin typeface="Arial"/>
                <a:ea typeface="Arial"/>
                <a:cs typeface="Arial"/>
                <a:sym typeface="Arial"/>
              </a:rPr>
              <a:t>, who are </a:t>
            </a:r>
            <a:r>
              <a:rPr b="1" i="1" lang="en" sz="2800" u="none" cap="none" strike="noStrike">
                <a:solidFill>
                  <a:srgbClr val="533EA9"/>
                </a:solidFill>
                <a:latin typeface="Arial"/>
                <a:ea typeface="Arial"/>
                <a:cs typeface="Arial"/>
                <a:sym typeface="Arial"/>
              </a:rPr>
              <a:t>dependent upon one</a:t>
            </a:r>
            <a:r>
              <a:rPr b="0" i="0" lang="en" sz="2800" u="none" cap="none" strike="noStrike">
                <a:solidFill>
                  <a:srgbClr val="533EA9"/>
                </a:solidFill>
                <a:latin typeface="Arial"/>
                <a:ea typeface="Arial"/>
                <a:cs typeface="Arial"/>
                <a:sym typeface="Arial"/>
              </a:rPr>
              <a:t> another for results, and who have </a:t>
            </a:r>
            <a:r>
              <a:rPr b="1" i="1" lang="en" sz="2800" u="none" cap="none" strike="noStrike">
                <a:solidFill>
                  <a:srgbClr val="533EA9"/>
                </a:solidFill>
                <a:latin typeface="Arial"/>
                <a:ea typeface="Arial"/>
                <a:cs typeface="Arial"/>
                <a:sym typeface="Arial"/>
              </a:rPr>
              <a:t>joint accountability</a:t>
            </a:r>
            <a:r>
              <a:rPr b="0" i="0" lang="en" sz="2800" u="none" cap="none" strike="noStrike">
                <a:solidFill>
                  <a:srgbClr val="533EA9"/>
                </a:solidFill>
                <a:latin typeface="Arial"/>
                <a:ea typeface="Arial"/>
                <a:cs typeface="Arial"/>
                <a:sym typeface="Arial"/>
              </a:rPr>
              <a:t> for the outcomes.”</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685800" y="228600"/>
            <a:ext cx="7772400" cy="85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4400" u="none" cap="none" strike="noStrike">
                <a:solidFill>
                  <a:schemeClr val="dk2"/>
                </a:solidFill>
                <a:latin typeface="Arial"/>
                <a:ea typeface="Arial"/>
                <a:cs typeface="Arial"/>
                <a:sym typeface="Arial"/>
              </a:rPr>
              <a:t>Type of Teams</a:t>
            </a:r>
            <a:endParaRPr b="0" i="0" sz="4400" u="none" cap="none" strike="noStrike">
              <a:solidFill>
                <a:schemeClr val="dk2"/>
              </a:solidFill>
              <a:latin typeface="Arial"/>
              <a:ea typeface="Arial"/>
              <a:cs typeface="Arial"/>
              <a:sym typeface="Arial"/>
            </a:endParaRPr>
          </a:p>
        </p:txBody>
      </p:sp>
      <p:pic>
        <p:nvPicPr>
          <p:cNvPr id="102" name="Google Shape;102;p21"/>
          <p:cNvPicPr preferRelativeResize="0"/>
          <p:nvPr/>
        </p:nvPicPr>
        <p:blipFill rotWithShape="1">
          <a:blip r:embed="rId3">
            <a:alphaModFix/>
          </a:blip>
          <a:srcRect b="6655" l="0" r="0" t="29840"/>
          <a:stretch/>
        </p:blipFill>
        <p:spPr>
          <a:xfrm>
            <a:off x="764025" y="1086000"/>
            <a:ext cx="7846374" cy="374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2"/>
          <p:cNvSpPr txBox="1"/>
          <p:nvPr>
            <p:ph idx="1" type="body"/>
          </p:nvPr>
        </p:nvSpPr>
        <p:spPr>
          <a:xfrm>
            <a:off x="474125" y="3144850"/>
            <a:ext cx="7772400" cy="2014800"/>
          </a:xfrm>
          <a:prstGeom prst="rect">
            <a:avLst/>
          </a:prstGeom>
          <a:noFill/>
          <a:ln>
            <a:noFill/>
          </a:ln>
        </p:spPr>
        <p:txBody>
          <a:bodyPr anchorCtr="0" anchor="t" bIns="91425" lIns="91425" spcFirstLastPara="1" rIns="91425" wrap="square" tIns="91425">
            <a:noAutofit/>
          </a:bodyPr>
          <a:lstStyle/>
          <a:p>
            <a:pPr indent="-139700" lvl="0" marL="342900" marR="0" rtl="0" algn="l">
              <a:lnSpc>
                <a:spcPct val="115000"/>
              </a:lnSpc>
              <a:spcBef>
                <a:spcPts val="640"/>
              </a:spcBef>
              <a:spcAft>
                <a:spcPts val="0"/>
              </a:spcAft>
              <a:buClr>
                <a:schemeClr val="dk1"/>
              </a:buClr>
              <a:buSzPts val="3200"/>
              <a:buFont typeface="Arial"/>
              <a:buNone/>
            </a:pPr>
            <a:r>
              <a:rPr b="0" i="0" lang="en" sz="3200" u="none" cap="none" strike="noStrike">
                <a:solidFill>
                  <a:schemeClr val="dk1"/>
                </a:solidFill>
                <a:latin typeface="Arial"/>
                <a:ea typeface="Arial"/>
                <a:cs typeface="Arial"/>
                <a:sym typeface="Arial"/>
              </a:rPr>
              <a:t> A team of employees from the same department who meet each week to discuss how to improve service quality.</a:t>
            </a:r>
            <a:endParaRPr b="0" i="0" sz="3200" u="none" cap="none" strike="noStrike">
              <a:solidFill>
                <a:schemeClr val="dk1"/>
              </a:solidFill>
              <a:latin typeface="Arial"/>
              <a:ea typeface="Arial"/>
              <a:cs typeface="Arial"/>
              <a:sym typeface="Arial"/>
            </a:endParaRPr>
          </a:p>
        </p:txBody>
      </p:sp>
      <p:pic>
        <p:nvPicPr>
          <p:cNvPr id="108" name="Google Shape;108;p22"/>
          <p:cNvPicPr preferRelativeResize="0"/>
          <p:nvPr/>
        </p:nvPicPr>
        <p:blipFill rotWithShape="1">
          <a:blip r:embed="rId3">
            <a:alphaModFix/>
          </a:blip>
          <a:srcRect b="0" l="0" r="0" t="0"/>
          <a:stretch/>
        </p:blipFill>
        <p:spPr>
          <a:xfrm>
            <a:off x="2025463" y="29247"/>
            <a:ext cx="4669725" cy="3115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