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2" r:id="rId14"/>
    <p:sldId id="271" r:id="rId15"/>
    <p:sldId id="274" r:id="rId16"/>
    <p:sldId id="275" r:id="rId17"/>
    <p:sldId id="277" r:id="rId18"/>
    <p:sldId id="278" r:id="rId19"/>
    <p:sldId id="281" r:id="rId20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6"/>
    <p:restoredTop sz="94719"/>
  </p:normalViewPr>
  <p:slideViewPr>
    <p:cSldViewPr snapToGrid="0" snapToObjects="1">
      <p:cViewPr varScale="1">
        <p:scale>
          <a:sx n="104" d="100"/>
          <a:sy n="104" d="100"/>
        </p:scale>
        <p:origin x="24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803" y="2543579"/>
            <a:ext cx="8918645" cy="2984144"/>
          </a:xfrm>
        </p:spPr>
        <p:txBody>
          <a:bodyPr anchor="b">
            <a:noAutofit/>
          </a:bodyPr>
          <a:lstStyle>
            <a:lvl1pPr algn="ctr">
              <a:defRPr sz="8533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8568" y="5626710"/>
            <a:ext cx="7287118" cy="154487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560"/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049" y="9178149"/>
            <a:ext cx="1715140" cy="5754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326" y="9178149"/>
            <a:ext cx="7491602" cy="57545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6062" y="9178149"/>
            <a:ext cx="1702711" cy="5754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03048" y="1058801"/>
            <a:ext cx="11385727" cy="760842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48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3264749"/>
            <a:ext cx="1024128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6023" y="887689"/>
            <a:ext cx="2120462" cy="7457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1" y="887689"/>
            <a:ext cx="8141547" cy="7457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 sz="3000"/>
            </a:lvl1pPr>
            <a:lvl2pPr>
              <a:spcBef>
                <a:spcPts val="2400"/>
              </a:spcBef>
              <a:defRPr sz="2800"/>
            </a:lvl2pPr>
            <a:lvl3pPr>
              <a:spcBef>
                <a:spcPts val="2400"/>
              </a:spcBef>
              <a:defRPr sz="2400"/>
            </a:lvl3pPr>
            <a:lvl4pPr>
              <a:spcBef>
                <a:spcPts val="2400"/>
              </a:spcBef>
              <a:defRPr sz="2200"/>
            </a:lvl4pPr>
            <a:lvl5pPr>
              <a:spcBef>
                <a:spcPts val="2400"/>
              </a:spcBef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31630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27" y="1850825"/>
            <a:ext cx="10253835" cy="4057226"/>
          </a:xfrm>
        </p:spPr>
        <p:txBody>
          <a:bodyPr anchor="b">
            <a:normAutofit/>
          </a:bodyPr>
          <a:lstStyle>
            <a:lvl1pPr algn="r">
              <a:defRPr sz="8533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027" y="5996555"/>
            <a:ext cx="10253835" cy="1626061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560">
                <a:solidFill>
                  <a:schemeClr val="tx2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8169" y="9178149"/>
            <a:ext cx="1730570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600" y="9178149"/>
            <a:ext cx="7491602" cy="57545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6062" y="9178149"/>
            <a:ext cx="170271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695427" y="2397372"/>
            <a:ext cx="3493348" cy="626985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8695427" y="2397372"/>
            <a:ext cx="3493348" cy="626985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1362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3251201"/>
            <a:ext cx="4744306" cy="509354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0429" y="3251201"/>
            <a:ext cx="4744306" cy="50935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328327"/>
            <a:ext cx="4744306" cy="1171786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413" b="0" baseline="0">
                <a:solidFill>
                  <a:schemeClr val="tx2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1" y="4700741"/>
            <a:ext cx="4744304" cy="364400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0014" y="3341872"/>
            <a:ext cx="4744306" cy="1171786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413" b="0" baseline="0">
                <a:solidFill>
                  <a:schemeClr val="tx2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0014" y="4700741"/>
            <a:ext cx="4744306" cy="364400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4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35"/>
            <a:ext cx="5657088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975360"/>
            <a:ext cx="4112768" cy="3068991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6258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3088" y="975361"/>
            <a:ext cx="5559552" cy="7360356"/>
          </a:xfrm>
        </p:spPr>
        <p:txBody>
          <a:bodyPr/>
          <a:lstStyle>
            <a:lvl1pPr>
              <a:defRPr sz="2133"/>
            </a:lvl1pPr>
            <a:lvl2pPr>
              <a:defRPr sz="2133"/>
            </a:lvl2pPr>
            <a:lvl3pPr>
              <a:defRPr sz="1920"/>
            </a:lvl3pPr>
            <a:lvl4pPr>
              <a:defRPr sz="1920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2160" y="4062356"/>
            <a:ext cx="4112768" cy="4282391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1" y="9178149"/>
            <a:ext cx="1284877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3008" y="9178149"/>
            <a:ext cx="2531920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42017" y="9178149"/>
            <a:ext cx="170271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708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65708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416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35"/>
            <a:ext cx="5657088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975360"/>
            <a:ext cx="4112768" cy="3068991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62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00928" y="2"/>
            <a:ext cx="7103872" cy="9753599"/>
          </a:xfrm>
        </p:spPr>
        <p:txBody>
          <a:bodyPr anchor="t">
            <a:normAutofit/>
          </a:bodyPr>
          <a:lstStyle>
            <a:lvl1pPr marL="0" indent="0">
              <a:buNone/>
              <a:defRPr sz="2133"/>
            </a:lvl1pPr>
            <a:lvl2pPr marL="487672" indent="0">
              <a:buNone/>
              <a:defRPr sz="2133"/>
            </a:lvl2pPr>
            <a:lvl3pPr marL="975345" indent="0">
              <a:buNone/>
              <a:defRPr sz="2133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2160" y="4061821"/>
            <a:ext cx="4112768" cy="428292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1" y="9178149"/>
            <a:ext cx="1284877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C4C9A-3960-41CF-A4E9-2A8FB932454B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3008" y="9178149"/>
            <a:ext cx="2531920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42017" y="9178149"/>
            <a:ext cx="170271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708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65708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59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251200"/>
            <a:ext cx="10241280" cy="509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360" y="9178149"/>
            <a:ext cx="1284877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aseline="0"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469" y="9178149"/>
            <a:ext cx="6699553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4253" y="9178149"/>
            <a:ext cx="1702711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96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50996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0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75345" rtl="0" eaLnBrk="1" latinLnBrk="0" hangingPunct="1">
        <a:lnSpc>
          <a:spcPct val="89000"/>
        </a:lnSpc>
        <a:spcBef>
          <a:spcPct val="0"/>
        </a:spcBef>
        <a:buNone/>
        <a:defRPr sz="6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46193" indent="-546193" algn="l" defTabSz="975345" rtl="0" eaLnBrk="1" latinLnBrk="0" hangingPunct="1">
        <a:lnSpc>
          <a:spcPct val="94000"/>
        </a:lnSpc>
        <a:spcBef>
          <a:spcPts val="1422"/>
        </a:spcBef>
        <a:spcAft>
          <a:spcPts val="284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00460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950690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60091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2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25114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90137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276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55160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20183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1991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85206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pc.gehennom.org/2015/06/second-iteration-usbmidi2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commons.wikimedia.org/wiki/File:Kurzweil_K2000R.png" TargetMode="External"/><Relationship Id="rId7" Type="http://schemas.openxmlformats.org/officeDocument/2006/relationships/hyperlink" Target="http://createdigitalmusic.com/2014/11/novations-launchcontrol-xl-faders-knobs-need-ableton-midi-obsessive-review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hyperlink" Target="https://www.flickr.com/photos/8491225@N08/508872271" TargetMode="External"/><Relationship Id="rId4" Type="http://schemas.openxmlformats.org/officeDocument/2006/relationships/image" Target="../media/image6.jpg"/><Relationship Id="rId9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idi_ports_and_cable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polytropia/2448281959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 descr="Music sheet">
            <a:extLst>
              <a:ext uri="{FF2B5EF4-FFF2-40B4-BE49-F238E27FC236}">
                <a16:creationId xmlns:a16="http://schemas.microsoft.com/office/drawing/2014/main" id="{7F45E4F7-8805-47A8-9C2D-3C0632AE2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16" b="-1"/>
          <a:stretch/>
        </p:blipFill>
        <p:spPr>
          <a:xfrm>
            <a:off x="20" y="10"/>
            <a:ext cx="13004780" cy="975545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803048" y="1058800"/>
            <a:ext cx="3494046" cy="6269849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95426" y="2397371"/>
            <a:ext cx="3493347" cy="626985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7" name="Representing Musical Information"/>
          <p:cNvSpPr txBox="1">
            <a:spLocks noGrp="1"/>
          </p:cNvSpPr>
          <p:nvPr>
            <p:ph type="ctrTitle"/>
          </p:nvPr>
        </p:nvSpPr>
        <p:spPr>
          <a:xfrm>
            <a:off x="2042803" y="2543579"/>
            <a:ext cx="8918644" cy="29841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/>
              <a:t>Representing Musical Information</a:t>
            </a:r>
          </a:p>
        </p:txBody>
      </p:sp>
      <p:sp>
        <p:nvSpPr>
          <p:cNvPr id="138" name="Double-click to edit"/>
          <p:cNvSpPr txBox="1">
            <a:spLocks noGrp="1"/>
          </p:cNvSpPr>
          <p:nvPr>
            <p:ph type="subTitle" idx="1"/>
          </p:nvPr>
        </p:nvSpPr>
        <p:spPr>
          <a:xfrm>
            <a:off x="2858566" y="5626707"/>
            <a:ext cx="7287118" cy="15448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191B0E"/>
                </a:solidFill>
              </a:rPr>
              <a:t>MUS 4745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y MID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MIDI?</a:t>
            </a:r>
          </a:p>
        </p:txBody>
      </p:sp>
      <p:sp>
        <p:nvSpPr>
          <p:cNvPr id="168" name="Competitive pressure on instrument manufacturers forced them to collabora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1982</a:t>
            </a:r>
          </a:p>
          <a:p>
            <a:pPr lvl="1"/>
            <a:r>
              <a:rPr lang="en-US" dirty="0"/>
              <a:t>Roland, Yamaha, Kawai, </a:t>
            </a:r>
            <a:r>
              <a:rPr lang="en-US" dirty="0" err="1"/>
              <a:t>Korg</a:t>
            </a:r>
            <a:r>
              <a:rPr lang="en-US" dirty="0"/>
              <a:t>, Sequential Circuits agreed to collaborate on a method to connect their devices</a:t>
            </a:r>
          </a:p>
          <a:p>
            <a:r>
              <a:rPr dirty="0"/>
              <a:t>1983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dirty="0"/>
              <a:t>ublished Musical Instrument Digital Interface (MIDI)</a:t>
            </a:r>
          </a:p>
          <a:p>
            <a:pPr lvl="1"/>
            <a:r>
              <a:rPr dirty="0"/>
              <a:t>Designed for communication between instruments of different manufacturers</a:t>
            </a:r>
            <a:endParaRPr lang="en-US" dirty="0"/>
          </a:p>
          <a:p>
            <a:pPr lvl="1"/>
            <a:r>
              <a:rPr lang="en-US" dirty="0"/>
              <a:t>Demonstration of connected devices at the Jan 1983 NAMM show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MIDI Hardware"/>
          <p:cNvSpPr txBox="1">
            <a:spLocks noGrp="1"/>
          </p:cNvSpPr>
          <p:nvPr>
            <p:ph type="title"/>
          </p:nvPr>
        </p:nvSpPr>
        <p:spPr>
          <a:xfrm>
            <a:off x="837059" y="975360"/>
            <a:ext cx="6179706" cy="2113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/>
              <a:t>MIDI Hardware</a:t>
            </a:r>
          </a:p>
        </p:txBody>
      </p:sp>
      <p:sp>
        <p:nvSpPr>
          <p:cNvPr id="177" name="Hardware specifications…"/>
          <p:cNvSpPr txBox="1">
            <a:spLocks noGrp="1"/>
          </p:cNvSpPr>
          <p:nvPr>
            <p:ph type="body" idx="1"/>
          </p:nvPr>
        </p:nvSpPr>
        <p:spPr>
          <a:xfrm>
            <a:off x="837059" y="3251200"/>
            <a:ext cx="6179706" cy="5093546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Hardware specifications</a:t>
            </a:r>
            <a:endParaRPr lang="en-US"/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Uni-directional communication</a:t>
            </a:r>
            <a:endParaRPr lang="en-US"/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MIDI In, MIDI Out, MIDI Thru</a:t>
            </a:r>
            <a:endParaRPr lang="en-US"/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DIN 5-pin connections</a:t>
            </a:r>
            <a:endParaRPr lang="en-US"/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31,250 kbits / second</a:t>
            </a: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5905" y="0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 descr="A picture containing red, electronics&#10;&#10;Description automatically generated">
            <a:extLst>
              <a:ext uri="{FF2B5EF4-FFF2-40B4-BE49-F238E27FC236}">
                <a16:creationId xmlns:a16="http://schemas.microsoft.com/office/drawing/2014/main" id="{FE0CF93C-8B31-E742-BB67-852E56CDB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5692" r="16744"/>
          <a:stretch/>
        </p:blipFill>
        <p:spPr>
          <a:xfrm>
            <a:off x="8119744" y="10"/>
            <a:ext cx="4885054" cy="97535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517741-A825-F648-82AF-6A8837019F73}"/>
              </a:ext>
            </a:extLst>
          </p:cNvPr>
          <p:cNvSpPr txBox="1"/>
          <p:nvPr/>
        </p:nvSpPr>
        <p:spPr>
          <a:xfrm>
            <a:off x="10643254" y="95535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rpc.gehennom.org/2015/06/second-iteration-usbmidi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4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MIDI Hardware"/>
          <p:cNvSpPr txBox="1">
            <a:spLocks noGrp="1"/>
          </p:cNvSpPr>
          <p:nvPr>
            <p:ph type="title"/>
          </p:nvPr>
        </p:nvSpPr>
        <p:spPr>
          <a:xfrm>
            <a:off x="1483360" y="975360"/>
            <a:ext cx="6588560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/>
              <a:t>MIDI Hardware</a:t>
            </a:r>
          </a:p>
        </p:txBody>
      </p:sp>
      <p:pic>
        <p:nvPicPr>
          <p:cNvPr id="15" name="Picture 14" descr="A picture containing text, monitor, electronics, hand&#10;&#10;Description automatically generated">
            <a:extLst>
              <a:ext uri="{FF2B5EF4-FFF2-40B4-BE49-F238E27FC236}">
                <a16:creationId xmlns:a16="http://schemas.microsoft.com/office/drawing/2014/main" id="{3FF3076F-C219-C54B-8526-197730340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69" r="49485"/>
          <a:stretch/>
        </p:blipFill>
        <p:spPr>
          <a:xfrm>
            <a:off x="8592638" y="835956"/>
            <a:ext cx="3431822" cy="2350801"/>
          </a:xfrm>
          <a:prstGeom prst="rect">
            <a:avLst/>
          </a:prstGeom>
        </p:spPr>
      </p:pic>
      <p:sp>
        <p:nvSpPr>
          <p:cNvPr id="180" name="MIDI Interfaces…"/>
          <p:cNvSpPr txBox="1">
            <a:spLocks noGrp="1"/>
          </p:cNvSpPr>
          <p:nvPr>
            <p:ph type="body" idx="1"/>
          </p:nvPr>
        </p:nvSpPr>
        <p:spPr>
          <a:xfrm>
            <a:off x="1483358" y="3251200"/>
            <a:ext cx="6588562" cy="509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/>
              <a:t>MIDI Interfaces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/>
              <a:t>MIDI Controllers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/>
              <a:t>Keyboards, Wind Controllers, Percussion controllers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/>
              <a:t>Non-traditional controllers (gloves, theremin)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/>
              <a:t>MIDI Synthesizers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BC0DA9-B2C9-854A-9885-E700107A7F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39" r="3" b="40389"/>
          <a:stretch/>
        </p:blipFill>
        <p:spPr>
          <a:xfrm>
            <a:off x="8598866" y="3415546"/>
            <a:ext cx="3425594" cy="235080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AD24539-8697-9647-A254-E5CE2CB49D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3861" r="1" b="1"/>
          <a:stretch/>
        </p:blipFill>
        <p:spPr>
          <a:xfrm>
            <a:off x="8598866" y="5995136"/>
            <a:ext cx="3425594" cy="2350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D83C3-679B-4444-AFB0-90C1DEB61621}"/>
              </a:ext>
            </a:extLst>
          </p:cNvPr>
          <p:cNvSpPr txBox="1"/>
          <p:nvPr/>
        </p:nvSpPr>
        <p:spPr>
          <a:xfrm>
            <a:off x="9662916" y="8145882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://createdigitalmusic.com/2014/11/novations-launchcontrol-xl-faders-knobs-need-ableton-midi-obsessive-revie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79FED-4B99-B742-A68F-3D742BA5AC07}"/>
              </a:ext>
            </a:extLst>
          </p:cNvPr>
          <p:cNvSpPr txBox="1"/>
          <p:nvPr/>
        </p:nvSpPr>
        <p:spPr>
          <a:xfrm>
            <a:off x="9651696" y="5566292"/>
            <a:ext cx="237276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flickr.com/photos/8491225@N08/50887227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2E2C1-C4DF-EC47-A4FF-0A2582C07D85}"/>
              </a:ext>
            </a:extLst>
          </p:cNvPr>
          <p:cNvSpPr txBox="1"/>
          <p:nvPr/>
        </p:nvSpPr>
        <p:spPr>
          <a:xfrm>
            <a:off x="9662916" y="2986702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Kurzweil_K2000R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its &amp; Bytes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 dirty="0"/>
              <a:t>Bits &amp; Bytes</a:t>
            </a:r>
          </a:p>
        </p:txBody>
      </p:sp>
      <p:sp>
        <p:nvSpPr>
          <p:cNvPr id="186" name="Byt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>
            <a:normAutofit/>
          </a:bodyPr>
          <a:lstStyle/>
          <a:p>
            <a:r>
              <a:rPr lang="en-US" dirty="0"/>
              <a:t>Bits</a:t>
            </a:r>
          </a:p>
          <a:p>
            <a:pPr lvl="1"/>
            <a:r>
              <a:rPr lang="en-US" dirty="0"/>
              <a:t>Bits are binary digit spaces (0 or 1)</a:t>
            </a:r>
          </a:p>
          <a:p>
            <a:r>
              <a:rPr lang="en-US" dirty="0"/>
              <a:t>Byte</a:t>
            </a:r>
          </a:p>
          <a:p>
            <a:pPr lvl="1"/>
            <a:r>
              <a:rPr lang="en-US" dirty="0"/>
              <a:t>a single piece of data (datum)</a:t>
            </a:r>
          </a:p>
          <a:p>
            <a:pPr lvl="1"/>
            <a:r>
              <a:rPr lang="en-US" dirty="0"/>
              <a:t>Each byte is sized by the number of bits</a:t>
            </a:r>
          </a:p>
          <a:p>
            <a:pPr lvl="1"/>
            <a:r>
              <a:rPr lang="en-US" dirty="0"/>
              <a:t>8-bit datum can represent 256 states (2^8)</a:t>
            </a:r>
          </a:p>
          <a:p>
            <a:pPr lvl="1"/>
            <a:r>
              <a:rPr lang="en-US" dirty="0"/>
              <a:t>16-bit datum can represent 65,536 states (2^16)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IDI Protocol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MIDI Protocol</a:t>
            </a:r>
          </a:p>
        </p:txBody>
      </p:sp>
      <p:sp>
        <p:nvSpPr>
          <p:cNvPr id="183" name="8-bit data structur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 dirty="0"/>
              <a:t>8-bit data structure</a:t>
            </a:r>
          </a:p>
          <a:p>
            <a:r>
              <a:rPr lang="en-US" dirty="0"/>
              <a:t>Standardized set of “message” types</a:t>
            </a:r>
          </a:p>
          <a:p>
            <a:pPr lvl="1"/>
            <a:r>
              <a:rPr lang="en-US" dirty="0"/>
              <a:t>Note On</a:t>
            </a:r>
          </a:p>
          <a:p>
            <a:pPr lvl="1"/>
            <a:r>
              <a:rPr lang="en-US" dirty="0"/>
              <a:t>Note Off</a:t>
            </a:r>
          </a:p>
          <a:p>
            <a:pPr lvl="1"/>
            <a:r>
              <a:rPr lang="en-US" dirty="0"/>
              <a:t>Continuous Controller</a:t>
            </a:r>
          </a:p>
          <a:p>
            <a:pPr lvl="1"/>
            <a:r>
              <a:rPr lang="en-US" dirty="0"/>
              <a:t>Program Change</a:t>
            </a:r>
          </a:p>
          <a:p>
            <a:r>
              <a:rPr lang="en-US" dirty="0"/>
              <a:t>Each message type consists of one, two or three bytes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IDI Protocol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MIDI Protocol</a:t>
            </a:r>
          </a:p>
        </p:txBody>
      </p:sp>
      <p:sp>
        <p:nvSpPr>
          <p:cNvPr id="192" name="Hexadecimal Representation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>
            <a:normAutofit/>
          </a:bodyPr>
          <a:lstStyle/>
          <a:p>
            <a:r>
              <a:rPr lang="en-US" dirty="0"/>
              <a:t>Messaging is best represented in Hexadecimal (base 16)</a:t>
            </a:r>
          </a:p>
          <a:p>
            <a:pPr lvl="1"/>
            <a:r>
              <a:rPr lang="en-US" dirty="0"/>
              <a:t>Base 16</a:t>
            </a:r>
          </a:p>
          <a:p>
            <a:pPr lvl="1"/>
            <a:r>
              <a:rPr lang="en-US" dirty="0"/>
              <a:t>0, 1, 2, 3, 4, 5, 6, 7, 8, 9, A, B, C, D, E, F</a:t>
            </a:r>
          </a:p>
          <a:p>
            <a:pPr lvl="1"/>
            <a:r>
              <a:rPr lang="en-US" dirty="0"/>
              <a:t>Use $ or 0x as prefix</a:t>
            </a:r>
          </a:p>
          <a:p>
            <a:pPr lvl="1"/>
            <a:r>
              <a:rPr lang="en-US" dirty="0"/>
              <a:t>$90 = 1001 0000 = 2^7 + 2^4 = 128 + 16 = 144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IDI Messages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 dirty="0"/>
              <a:t>MIDI Messages</a:t>
            </a:r>
          </a:p>
        </p:txBody>
      </p:sp>
      <p:sp>
        <p:nvSpPr>
          <p:cNvPr id="195" name="MIDI messages contain a status byte (or command byte) and data byte(s)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>
            <a:normAutofit/>
          </a:bodyPr>
          <a:lstStyle/>
          <a:p>
            <a:r>
              <a:rPr lang="en-US" dirty="0"/>
              <a:t>MIDI messages contain a status byte (or command byte) and data byte(s)</a:t>
            </a:r>
          </a:p>
          <a:p>
            <a:r>
              <a:rPr lang="en-US" dirty="0"/>
              <a:t>Status bytes have two components</a:t>
            </a:r>
          </a:p>
          <a:p>
            <a:pPr lvl="1"/>
            <a:r>
              <a:rPr lang="en-US" dirty="0"/>
              <a:t>MSB = MIDI Command</a:t>
            </a:r>
          </a:p>
          <a:p>
            <a:pPr lvl="1"/>
            <a:r>
              <a:rPr lang="en-US" dirty="0"/>
              <a:t>LSB = MIDI “channel”</a:t>
            </a:r>
          </a:p>
          <a:p>
            <a:r>
              <a:rPr lang="en-US" dirty="0"/>
              <a:t>Generic message structure is:</a:t>
            </a:r>
          </a:p>
          <a:p>
            <a:pPr marL="0" indent="0" algn="ctr">
              <a:buNone/>
            </a:pPr>
            <a:r>
              <a:rPr lang="en-US" sz="2000" dirty="0">
                <a:latin typeface="Monaco" pitchFamily="2" charset="77"/>
              </a:rPr>
              <a:t>$command-channel $data1 $data2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5C9C0-FFF5-5E4F-B319-B68A3517BBD2}"/>
              </a:ext>
            </a:extLst>
          </p:cNvPr>
          <p:cNvSpPr txBox="1"/>
          <p:nvPr/>
        </p:nvSpPr>
        <p:spPr>
          <a:xfrm>
            <a:off x="8184630" y="4769450"/>
            <a:ext cx="363192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1001</a:t>
            </a:r>
            <a:r>
              <a:rPr lang="en-US" sz="2000" dirty="0"/>
              <a:t> 0000 = 9 =&gt; MSB </a:t>
            </a:r>
          </a:p>
          <a:p>
            <a:r>
              <a:rPr lang="en-US" sz="2000" dirty="0"/>
              <a:t>1001 </a:t>
            </a:r>
            <a:r>
              <a:rPr lang="en-US" sz="2000" b="1" dirty="0">
                <a:solidFill>
                  <a:srgbClr val="FF0000"/>
                </a:solidFill>
              </a:rPr>
              <a:t>0000</a:t>
            </a:r>
            <a:r>
              <a:rPr lang="en-US" sz="2000" dirty="0"/>
              <a:t> = 0 =&gt; LSB</a:t>
            </a:r>
          </a:p>
          <a:p>
            <a:endParaRPr lang="en-US" sz="2000" dirty="0"/>
          </a:p>
          <a:p>
            <a:r>
              <a:rPr lang="en-US" sz="2000" dirty="0"/>
              <a:t>$90 =&gt; </a:t>
            </a:r>
            <a:r>
              <a:rPr lang="en-US" sz="2000" dirty="0" err="1"/>
              <a:t>NoteOn</a:t>
            </a:r>
            <a:r>
              <a:rPr lang="en-US" sz="2000" dirty="0"/>
              <a:t>, channel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Note On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Note On</a:t>
            </a:r>
          </a:p>
        </p:txBody>
      </p:sp>
      <p:sp>
        <p:nvSpPr>
          <p:cNvPr id="201" name="Note On - $9x $kk $vv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/>
              <a:t>Note On - $9x $kk $vv</a:t>
            </a:r>
          </a:p>
          <a:p>
            <a:pPr lvl="1"/>
            <a:r>
              <a:rPr lang="en-US"/>
              <a:t>x = channel number</a:t>
            </a:r>
          </a:p>
          <a:p>
            <a:pPr lvl="1"/>
            <a:r>
              <a:rPr lang="en-US"/>
              <a:t>kk = MIDI key (0 - 127)</a:t>
            </a:r>
          </a:p>
          <a:p>
            <a:pPr lvl="2"/>
            <a:r>
              <a:rPr lang="en-US"/>
              <a:t>Middle C = 60</a:t>
            </a:r>
          </a:p>
          <a:p>
            <a:pPr lvl="1"/>
            <a:r>
              <a:rPr lang="en-US"/>
              <a:t>vv = Velocity (0 - 127)</a:t>
            </a:r>
          </a:p>
          <a:p>
            <a:pPr lvl="2"/>
            <a:r>
              <a:rPr lang="en-US"/>
              <a:t>Velocity 0 =&gt; silent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ote Off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Note Off</a:t>
            </a:r>
          </a:p>
        </p:txBody>
      </p:sp>
      <p:sp>
        <p:nvSpPr>
          <p:cNvPr id="204" name="Note Off - $8x $kk $vv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/>
              <a:t>Note Off - $8x $kk $vv</a:t>
            </a:r>
          </a:p>
          <a:p>
            <a:pPr lvl="1"/>
            <a:r>
              <a:rPr lang="en-US"/>
              <a:t>x = channel number</a:t>
            </a:r>
          </a:p>
          <a:p>
            <a:pPr lvl="1"/>
            <a:r>
              <a:rPr lang="en-US"/>
              <a:t>kk = MIDI note number</a:t>
            </a:r>
          </a:p>
          <a:p>
            <a:pPr lvl="1"/>
            <a:r>
              <a:rPr lang="en-US"/>
              <a:t>vv = velocity</a:t>
            </a:r>
          </a:p>
          <a:p>
            <a:pPr lvl="2"/>
            <a:r>
              <a:rPr lang="en-US"/>
              <a:t>assumed to be zero, usually ignored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rogram Change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Program Change</a:t>
            </a:r>
          </a:p>
        </p:txBody>
      </p:sp>
      <p:sp>
        <p:nvSpPr>
          <p:cNvPr id="213" name="Program Change = $Cx $pp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/>
              <a:t>Program Change = $Cx $pp</a:t>
            </a:r>
          </a:p>
          <a:p>
            <a:pPr lvl="1"/>
            <a:r>
              <a:rPr lang="en-US"/>
              <a:t>x = channel number</a:t>
            </a:r>
          </a:p>
          <a:p>
            <a:pPr lvl="1"/>
            <a:r>
              <a:rPr lang="en-US"/>
              <a:t>pp = program number</a:t>
            </a:r>
          </a:p>
          <a:p>
            <a:r>
              <a:rPr lang="en-US"/>
              <a:t>Recall saved synthesis patch to synthesizer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What is Musical Data?"/>
          <p:cNvSpPr txBox="1">
            <a:spLocks noGrp="1"/>
          </p:cNvSpPr>
          <p:nvPr>
            <p:ph type="title"/>
          </p:nvPr>
        </p:nvSpPr>
        <p:spPr>
          <a:xfrm>
            <a:off x="837059" y="975360"/>
            <a:ext cx="6179706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What is Musical Data?</a:t>
            </a:r>
          </a:p>
        </p:txBody>
      </p:sp>
      <p:sp>
        <p:nvSpPr>
          <p:cNvPr id="141" name="Notes…"/>
          <p:cNvSpPr txBox="1">
            <a:spLocks noGrp="1"/>
          </p:cNvSpPr>
          <p:nvPr>
            <p:ph type="body" idx="1"/>
          </p:nvPr>
        </p:nvSpPr>
        <p:spPr>
          <a:xfrm>
            <a:off x="837059" y="3251200"/>
            <a:ext cx="6179706" cy="509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Notes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Pitch, dynamics, duration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Instrument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Timbre, range, color, location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5905" y="0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" name="Picture 142" descr="Music sheet">
            <a:extLst>
              <a:ext uri="{FF2B5EF4-FFF2-40B4-BE49-F238E27FC236}">
                <a16:creationId xmlns:a16="http://schemas.microsoft.com/office/drawing/2014/main" id="{D3EEE6AA-85AB-4C79-89C1-EEEEF340C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68" b="-1"/>
          <a:stretch/>
        </p:blipFill>
        <p:spPr>
          <a:xfrm>
            <a:off x="8119744" y="10"/>
            <a:ext cx="4885054" cy="9753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hat is Musical Data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Musical Data?</a:t>
            </a:r>
          </a:p>
        </p:txBody>
      </p:sp>
      <p:sp>
        <p:nvSpPr>
          <p:cNvPr id="144" name="Meta &amp; Time-variant information…"/>
          <p:cNvSpPr txBox="1">
            <a:spLocks noGrp="1"/>
          </p:cNvSpPr>
          <p:nvPr>
            <p:ph type="body" idx="1"/>
          </p:nvPr>
        </p:nvSpPr>
        <p:spPr>
          <a:xfrm>
            <a:off x="1130300" y="2692400"/>
            <a:ext cx="10464800" cy="60858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Time-variant information</a:t>
            </a:r>
          </a:p>
          <a:p>
            <a:pPr lvl="1"/>
            <a:r>
              <a:rPr dirty="0"/>
              <a:t>Phrasing, crescendo/decrescendo</a:t>
            </a:r>
          </a:p>
          <a:p>
            <a:pPr lvl="1"/>
            <a:r>
              <a:rPr dirty="0"/>
              <a:t>Tempo, articulations</a:t>
            </a:r>
          </a:p>
          <a:p>
            <a:pPr lvl="1"/>
            <a:r>
              <a:rPr dirty="0"/>
              <a:t>Information that ties multiple notes together</a:t>
            </a:r>
            <a:endParaRPr lang="en-US" dirty="0"/>
          </a:p>
          <a:p>
            <a:r>
              <a:rPr lang="en-US" dirty="0"/>
              <a:t>Language information</a:t>
            </a:r>
          </a:p>
          <a:p>
            <a:pPr lvl="1"/>
            <a:r>
              <a:rPr lang="en-US" dirty="0"/>
              <a:t>Lyrics</a:t>
            </a:r>
          </a:p>
          <a:p>
            <a:pPr lvl="1"/>
            <a:r>
              <a:rPr lang="en-US" dirty="0"/>
              <a:t>Stage directions</a:t>
            </a:r>
          </a:p>
          <a:p>
            <a:r>
              <a:rPr lang="en-US" dirty="0"/>
              <a:t>Meta information</a:t>
            </a:r>
          </a:p>
          <a:p>
            <a:pPr lvl="1"/>
            <a:r>
              <a:rPr lang="en-US" dirty="0"/>
              <a:t>Composer, year of composition, instrumentation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What is MIDI?"/>
          <p:cNvSpPr txBox="1">
            <a:spLocks noGrp="1"/>
          </p:cNvSpPr>
          <p:nvPr>
            <p:ph type="title"/>
          </p:nvPr>
        </p:nvSpPr>
        <p:spPr>
          <a:xfrm>
            <a:off x="5440878" y="975360"/>
            <a:ext cx="6588562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What is MIDI?</a:t>
            </a:r>
          </a:p>
        </p:txBody>
      </p:sp>
      <p:pic>
        <p:nvPicPr>
          <p:cNvPr id="6" name="Picture 5" descr="A close up of a device&#10;&#10;Description automatically generated with low confidence">
            <a:extLst>
              <a:ext uri="{FF2B5EF4-FFF2-40B4-BE49-F238E27FC236}">
                <a16:creationId xmlns:a16="http://schemas.microsoft.com/office/drawing/2014/main" id="{A988A6ED-D9B1-124C-A2CF-245295EC3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582" r="35654"/>
          <a:stretch/>
        </p:blipFill>
        <p:spPr>
          <a:xfrm>
            <a:off x="-1" y="10"/>
            <a:ext cx="4665115" cy="975359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5114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Musical Information Digital Interface…"/>
          <p:cNvSpPr txBox="1">
            <a:spLocks noGrp="1"/>
          </p:cNvSpPr>
          <p:nvPr>
            <p:ph type="body" idx="1"/>
          </p:nvPr>
        </p:nvSpPr>
        <p:spPr>
          <a:xfrm>
            <a:off x="5440878" y="3251200"/>
            <a:ext cx="6588562" cy="509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 b="1" u="sng" dirty="0"/>
              <a:t>M</a:t>
            </a:r>
            <a:r>
              <a:rPr lang="en-US" dirty="0"/>
              <a:t>usical </a:t>
            </a:r>
            <a:r>
              <a:rPr lang="en-US" b="1" u="sng" dirty="0"/>
              <a:t>I</a:t>
            </a:r>
            <a:r>
              <a:rPr lang="en-US" dirty="0"/>
              <a:t>nformation </a:t>
            </a:r>
            <a:r>
              <a:rPr lang="en-US" b="1" u="sng" dirty="0"/>
              <a:t>D</a:t>
            </a:r>
            <a:r>
              <a:rPr lang="en-US" dirty="0"/>
              <a:t>igital </a:t>
            </a:r>
            <a:r>
              <a:rPr lang="en-US" b="1" u="sng" dirty="0"/>
              <a:t>I</a:t>
            </a:r>
            <a:r>
              <a:rPr lang="en-US" dirty="0"/>
              <a:t>nterface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Hardware specification for interface devices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Standard communication protocol for musical information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Standard storage format for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1D629-4B80-224B-93DA-7C7539020D71}"/>
              </a:ext>
            </a:extLst>
          </p:cNvPr>
          <p:cNvSpPr txBox="1"/>
          <p:nvPr/>
        </p:nvSpPr>
        <p:spPr>
          <a:xfrm>
            <a:off x="2303570" y="95535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n.wikipedia.org/wiki/file:midi_ports_and_cabl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What is MIDI good for?"/>
          <p:cNvSpPr txBox="1">
            <a:spLocks noGrp="1"/>
          </p:cNvSpPr>
          <p:nvPr>
            <p:ph type="title"/>
          </p:nvPr>
        </p:nvSpPr>
        <p:spPr>
          <a:xfrm>
            <a:off x="837059" y="975360"/>
            <a:ext cx="6179706" cy="2113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 dirty="0"/>
              <a:t>Why use MIDI?</a:t>
            </a:r>
          </a:p>
        </p:txBody>
      </p:sp>
      <p:sp>
        <p:nvSpPr>
          <p:cNvPr id="150" name="Sending control messages from musical instrument analogs (keyboards, percussion, wind controllers) to synthesizers and computers…"/>
          <p:cNvSpPr txBox="1">
            <a:spLocks noGrp="1"/>
          </p:cNvSpPr>
          <p:nvPr>
            <p:ph type="body" idx="1"/>
          </p:nvPr>
        </p:nvSpPr>
        <p:spPr>
          <a:xfrm>
            <a:off x="837059" y="3251200"/>
            <a:ext cx="6179706" cy="5093546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Sending control messages from musical instrument analogs (keyboards, percussion, wind controllers) to synthesizers and computers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Recording and playback of musical performance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5905" y="0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text, indoor, computer, white&#10;&#10;Description automatically generated">
            <a:extLst>
              <a:ext uri="{FF2B5EF4-FFF2-40B4-BE49-F238E27FC236}">
                <a16:creationId xmlns:a16="http://schemas.microsoft.com/office/drawing/2014/main" id="{A6D10954-09B2-0C4F-8990-91CFD95A5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926" r="29511"/>
          <a:stretch/>
        </p:blipFill>
        <p:spPr>
          <a:xfrm>
            <a:off x="8119744" y="10"/>
            <a:ext cx="4885054" cy="9753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78E5B-3202-A44F-8A98-C6F3D81CA2C3}"/>
              </a:ext>
            </a:extLst>
          </p:cNvPr>
          <p:cNvSpPr txBox="1"/>
          <p:nvPr/>
        </p:nvSpPr>
        <p:spPr>
          <a:xfrm>
            <a:off x="10492572" y="9553545"/>
            <a:ext cx="25122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polytropia/244828195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y not MIDI?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Why not MIDI?</a:t>
            </a:r>
          </a:p>
        </p:txBody>
      </p:sp>
      <p:sp>
        <p:nvSpPr>
          <p:cNvPr id="153" name="Not a complete representation of musical information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 dirty="0"/>
              <a:t>Not a complete representation of musical information</a:t>
            </a:r>
          </a:p>
          <a:p>
            <a:pPr lvl="1"/>
            <a:r>
              <a:rPr lang="en-US" dirty="0"/>
              <a:t>It only represents musical performance information</a:t>
            </a:r>
          </a:p>
          <a:p>
            <a:pPr lvl="1"/>
            <a:r>
              <a:rPr lang="en-US" dirty="0"/>
              <a:t>Does not address musical meta- or global information</a:t>
            </a:r>
          </a:p>
          <a:p>
            <a:r>
              <a:rPr lang="en-US" dirty="0"/>
              <a:t>It is NOT a medium for digital audio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y MID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MIDI?</a:t>
            </a:r>
          </a:p>
        </p:txBody>
      </p:sp>
      <p:sp>
        <p:nvSpPr>
          <p:cNvPr id="159" name="A little history of digital instruments in necessa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A little history of digital instruments i</a:t>
            </a:r>
            <a:r>
              <a:rPr lang="en-US" dirty="0"/>
              <a:t>s</a:t>
            </a:r>
            <a:r>
              <a:rPr dirty="0"/>
              <a:t> necessary</a:t>
            </a:r>
            <a:endParaRPr lang="en-US" dirty="0"/>
          </a:p>
          <a:p>
            <a:pPr lvl="1"/>
            <a:r>
              <a:rPr lang="en-US" dirty="0"/>
              <a:t>Analog Synthesizers (1960s-70s)</a:t>
            </a:r>
          </a:p>
          <a:p>
            <a:pPr lvl="2"/>
            <a:r>
              <a:rPr lang="en-US" dirty="0"/>
              <a:t>Moog, Roland, </a:t>
            </a:r>
            <a:r>
              <a:rPr lang="en-US" dirty="0" err="1"/>
              <a:t>Oberheim</a:t>
            </a:r>
            <a:endParaRPr lang="en-US" dirty="0"/>
          </a:p>
          <a:p>
            <a:pPr lvl="2"/>
            <a:r>
              <a:rPr lang="en-US" dirty="0"/>
              <a:t>Voltage-controlled oscillators, amplifiers</a:t>
            </a:r>
            <a:endParaRPr dirty="0"/>
          </a:p>
          <a:p>
            <a:pPr lvl="1"/>
            <a:r>
              <a:rPr lang="en-US" dirty="0"/>
              <a:t>Late 1970s - </a:t>
            </a:r>
            <a:r>
              <a:rPr dirty="0"/>
              <a:t>Early 1980</a:t>
            </a:r>
            <a:r>
              <a:rPr lang="en-US" dirty="0"/>
              <a:t>s</a:t>
            </a:r>
          </a:p>
          <a:p>
            <a:pPr lvl="2"/>
            <a:r>
              <a:rPr lang="en-US" dirty="0"/>
              <a:t>Digital control of analog synthesizers</a:t>
            </a:r>
          </a:p>
          <a:p>
            <a:pPr lvl="2"/>
            <a:r>
              <a:rPr lang="en-US" dirty="0"/>
              <a:t>Sequential Circuits (Prophet 5), </a:t>
            </a:r>
            <a:r>
              <a:rPr lang="en-US" dirty="0" err="1"/>
              <a:t>Korg</a:t>
            </a:r>
            <a:r>
              <a:rPr lang="en-US" dirty="0"/>
              <a:t>, Roland, </a:t>
            </a:r>
            <a:r>
              <a:rPr lang="en-US" dirty="0" err="1"/>
              <a:t>Oberheim</a:t>
            </a:r>
            <a:r>
              <a:rPr lang="en-US" dirty="0"/>
              <a:t>, Yamaha</a:t>
            </a:r>
          </a:p>
          <a:p>
            <a:pPr lvl="1"/>
            <a:r>
              <a:rPr lang="en-US" dirty="0"/>
              <a:t>Interoperability was a problem</a:t>
            </a:r>
          </a:p>
          <a:p>
            <a:pPr lvl="2"/>
            <a:r>
              <a:rPr lang="en-US" dirty="0"/>
              <a:t>CV values for each manufacturer were different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y MID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MIDI?</a:t>
            </a:r>
          </a:p>
        </p:txBody>
      </p:sp>
      <p:sp>
        <p:nvSpPr>
          <p:cNvPr id="162" name="Yamaha DX7 released in 198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Digital Synthesizers were on the way!</a:t>
            </a:r>
          </a:p>
          <a:p>
            <a:pPr lvl="1"/>
            <a:r>
              <a:rPr dirty="0"/>
              <a:t>Yamaha DX7 released in 1983</a:t>
            </a:r>
          </a:p>
          <a:p>
            <a:pPr lvl="1"/>
            <a:r>
              <a:rPr dirty="0"/>
              <a:t>First mass-produced digital synthesizer</a:t>
            </a:r>
          </a:p>
          <a:p>
            <a:pPr lvl="2"/>
            <a:r>
              <a:rPr dirty="0"/>
              <a:t>Most successful synthesizer EVER!</a:t>
            </a:r>
          </a:p>
          <a:p>
            <a:r>
              <a:rPr dirty="0"/>
              <a:t>Everybody else tried to compete</a:t>
            </a:r>
          </a:p>
          <a:p>
            <a:pPr lvl="1"/>
            <a:r>
              <a:rPr dirty="0"/>
              <a:t>Casio, </a:t>
            </a:r>
            <a:r>
              <a:rPr dirty="0" err="1"/>
              <a:t>Oberheim</a:t>
            </a:r>
            <a:r>
              <a:rPr dirty="0"/>
              <a:t>, </a:t>
            </a:r>
            <a:r>
              <a:rPr dirty="0" err="1"/>
              <a:t>Korg</a:t>
            </a:r>
            <a:r>
              <a:rPr dirty="0"/>
              <a:t>, Kawai, Prophet, Akai, </a:t>
            </a:r>
            <a:r>
              <a:rPr dirty="0" err="1"/>
              <a:t>Ensoniq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y MID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MIDI?</a:t>
            </a:r>
          </a:p>
        </p:txBody>
      </p:sp>
      <p:sp>
        <p:nvSpPr>
          <p:cNvPr id="165" name="Musicians wanted to connect synths together so you could play one of many synths with one keyboard…"/>
          <p:cNvSpPr txBox="1">
            <a:spLocks noGrp="1"/>
          </p:cNvSpPr>
          <p:nvPr>
            <p:ph type="body" idx="1"/>
          </p:nvPr>
        </p:nvSpPr>
        <p:spPr>
          <a:xfrm>
            <a:off x="1270000" y="2843551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Economic Pressure</a:t>
            </a:r>
          </a:p>
          <a:p>
            <a:pPr lvl="1"/>
            <a:r>
              <a:rPr dirty="0"/>
              <a:t>Musicians wanted to connect synths together so you could play one of many synths with one keyboard</a:t>
            </a:r>
          </a:p>
          <a:p>
            <a:pPr lvl="1"/>
            <a:r>
              <a:rPr dirty="0"/>
              <a:t>Manufacturers had proprietary communication systems</a:t>
            </a:r>
          </a:p>
          <a:p>
            <a:pPr lvl="2"/>
            <a:r>
              <a:rPr dirty="0"/>
              <a:t>You had to buy all your synths from the same manufacturer</a:t>
            </a:r>
            <a:endParaRPr lang="en-US" dirty="0"/>
          </a:p>
          <a:p>
            <a:pPr lvl="1"/>
            <a:r>
              <a:rPr lang="en-US" dirty="0"/>
              <a:t>Competitive pressure on instrument manufacturers drove the collaboration</a:t>
            </a:r>
          </a:p>
          <a:p>
            <a:pPr lvl="1"/>
            <a:r>
              <a:rPr lang="en-US" dirty="0"/>
              <a:t>Universal Synthesizer Interface…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{781B5BEF-E625-954B-8677-2EB4F5582953}tf10001072</Template>
  <TotalTime>147</TotalTime>
  <Words>757</Words>
  <Application>Microsoft Macintosh PowerPoint</Application>
  <PresentationFormat>Custom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Franklin Gothic Book</vt:lpstr>
      <vt:lpstr>Lucida Grande</vt:lpstr>
      <vt:lpstr>Monaco</vt:lpstr>
      <vt:lpstr>Crop</vt:lpstr>
      <vt:lpstr>Representing Musical Information</vt:lpstr>
      <vt:lpstr>What is Musical Data?</vt:lpstr>
      <vt:lpstr>What is Musical Data?</vt:lpstr>
      <vt:lpstr>What is MIDI?</vt:lpstr>
      <vt:lpstr>Why use MIDI?</vt:lpstr>
      <vt:lpstr>Why not MIDI?</vt:lpstr>
      <vt:lpstr>Why MIDI?</vt:lpstr>
      <vt:lpstr>Why MIDI?</vt:lpstr>
      <vt:lpstr>Why MIDI?</vt:lpstr>
      <vt:lpstr>Why MIDI?</vt:lpstr>
      <vt:lpstr>MIDI Hardware</vt:lpstr>
      <vt:lpstr>MIDI Hardware</vt:lpstr>
      <vt:lpstr>Bits &amp; Bytes</vt:lpstr>
      <vt:lpstr>MIDI Protocol</vt:lpstr>
      <vt:lpstr>MIDI Protocol</vt:lpstr>
      <vt:lpstr>MIDI Messages</vt:lpstr>
      <vt:lpstr>Note On</vt:lpstr>
      <vt:lpstr>Note Off</vt:lpstr>
      <vt:lpstr>Program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Musical Information</dc:title>
  <cp:lastModifiedBy>Microsoft Office User</cp:lastModifiedBy>
  <cp:revision>13</cp:revision>
  <dcterms:modified xsi:type="dcterms:W3CDTF">2022-09-13T13:47:50Z</dcterms:modified>
</cp:coreProperties>
</file>