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7"/>
  </p:normalViewPr>
  <p:slideViewPr>
    <p:cSldViewPr snapToGrid="0" snapToObjects="1">
      <p:cViewPr varScale="1">
        <p:scale>
          <a:sx n="75" d="100"/>
          <a:sy n="75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803" y="2543579"/>
            <a:ext cx="8918645" cy="2984144"/>
          </a:xfrm>
        </p:spPr>
        <p:txBody>
          <a:bodyPr anchor="b">
            <a:noAutofit/>
          </a:bodyPr>
          <a:lstStyle>
            <a:lvl1pPr algn="ct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8568" y="5626710"/>
            <a:ext cx="7287118" cy="154487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/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049" y="9178149"/>
            <a:ext cx="1715140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326" y="9178149"/>
            <a:ext cx="7491602" cy="57545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178149"/>
            <a:ext cx="1702711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3048" y="1058801"/>
            <a:ext cx="11385727" cy="760842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4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3264749"/>
            <a:ext cx="1024128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6023" y="887689"/>
            <a:ext cx="2120462" cy="7457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1" y="887689"/>
            <a:ext cx="8141547" cy="7457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sz="3000"/>
            </a:lvl1pPr>
            <a:lvl2pPr>
              <a:spcBef>
                <a:spcPts val="2400"/>
              </a:spcBef>
              <a:defRPr sz="2800"/>
            </a:lvl2pPr>
            <a:lvl3pPr>
              <a:spcBef>
                <a:spcPts val="2400"/>
              </a:spcBef>
              <a:defRPr sz="2400"/>
            </a:lvl3pPr>
            <a:lvl4pPr>
              <a:spcBef>
                <a:spcPts val="2400"/>
              </a:spcBef>
              <a:defRPr sz="2200"/>
            </a:lvl4pPr>
            <a:lvl5pPr>
              <a:spcBef>
                <a:spcPts val="2400"/>
              </a:spcBef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1630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27" y="1850825"/>
            <a:ext cx="10253835" cy="4057226"/>
          </a:xfrm>
        </p:spPr>
        <p:txBody>
          <a:bodyPr anchor="b">
            <a:normAutofit/>
          </a:bodyPr>
          <a:lstStyle>
            <a:lvl1pPr algn="r">
              <a:defRPr sz="8533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027" y="5996555"/>
            <a:ext cx="10253835" cy="1626061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60">
                <a:solidFill>
                  <a:schemeClr val="tx2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8169" y="9178149"/>
            <a:ext cx="173057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600" y="9178149"/>
            <a:ext cx="7491602" cy="57545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062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695427" y="2397372"/>
            <a:ext cx="3493348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695427" y="2397372"/>
            <a:ext cx="3493348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362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3251201"/>
            <a:ext cx="4744306" cy="50935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0429" y="3251201"/>
            <a:ext cx="4744306" cy="50935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328327"/>
            <a:ext cx="474430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4700741"/>
            <a:ext cx="4744304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0014" y="3341872"/>
            <a:ext cx="474430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413" b="0" baseline="0">
                <a:solidFill>
                  <a:schemeClr val="tx2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0014" y="4700741"/>
            <a:ext cx="474430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5657088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975360"/>
            <a:ext cx="4112768" cy="3068991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258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088" y="975361"/>
            <a:ext cx="5559552" cy="736035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>
              <a:defRPr sz="1920"/>
            </a:lvl3pPr>
            <a:lvl4pPr>
              <a:defRPr sz="1920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062356"/>
            <a:ext cx="4112768" cy="4282391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178149"/>
            <a:ext cx="128487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178149"/>
            <a:ext cx="253192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41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5657088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975360"/>
            <a:ext cx="4112768" cy="3068991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2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0928" y="2"/>
            <a:ext cx="7103872" cy="9753599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487672" indent="0">
              <a:buNone/>
              <a:defRPr sz="2133"/>
            </a:lvl2pPr>
            <a:lvl3pPr marL="975345" indent="0">
              <a:buNone/>
              <a:defRPr sz="2133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160" y="4061821"/>
            <a:ext cx="4112768" cy="428292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1" y="9178149"/>
            <a:ext cx="128487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3008" y="9178149"/>
            <a:ext cx="2531920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42017" y="9178149"/>
            <a:ext cx="170271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65708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5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51200"/>
            <a:ext cx="10241280" cy="509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360" y="9178149"/>
            <a:ext cx="1284877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469" y="9178149"/>
            <a:ext cx="6699553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253" y="9178149"/>
            <a:ext cx="170271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96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509968" y="535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75345" rtl="0" eaLnBrk="1" latinLnBrk="0" hangingPunct="1">
        <a:lnSpc>
          <a:spcPct val="89000"/>
        </a:lnSpc>
        <a:spcBef>
          <a:spcPct val="0"/>
        </a:spcBef>
        <a:buNone/>
        <a:defRPr sz="6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46193" indent="-546193" algn="l" defTabSz="975345" rtl="0" eaLnBrk="1" latinLnBrk="0" hangingPunct="1">
        <a:lnSpc>
          <a:spcPct val="94000"/>
        </a:lnSpc>
        <a:spcBef>
          <a:spcPts val="1422"/>
        </a:spcBef>
        <a:spcAft>
          <a:spcPts val="284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0046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950690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60091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25114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0137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7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55160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20183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199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852069" indent="-546193" algn="l" defTabSz="975345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pc.gehennom.org/2015/06/second-iteration-usbmidi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commons.wikimedia.org/wiki/File:Kurzweil_K2000R.png" TargetMode="External"/><Relationship Id="rId7" Type="http://schemas.openxmlformats.org/officeDocument/2006/relationships/hyperlink" Target="http://createdigitalmusic.com/2014/11/novations-launchcontrol-xl-faders-knobs-need-ableton-midi-obsessive-review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8491225@N08/508872271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idi_ports_and_cable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lytropia/244828195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 descr="Music sheet">
            <a:extLst>
              <a:ext uri="{FF2B5EF4-FFF2-40B4-BE49-F238E27FC236}">
                <a16:creationId xmlns:a16="http://schemas.microsoft.com/office/drawing/2014/main" id="{7F45E4F7-8805-47A8-9C2D-3C0632AE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16" b="-1"/>
          <a:stretch/>
        </p:blipFill>
        <p:spPr>
          <a:xfrm>
            <a:off x="20" y="10"/>
            <a:ext cx="13004780" cy="975545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03048" y="1058800"/>
            <a:ext cx="3494046" cy="6269849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95426" y="2397371"/>
            <a:ext cx="3493347" cy="626985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presenting Musical Information"/>
          <p:cNvSpPr txBox="1">
            <a:spLocks noGrp="1"/>
          </p:cNvSpPr>
          <p:nvPr>
            <p:ph type="ctrTitle"/>
          </p:nvPr>
        </p:nvSpPr>
        <p:spPr>
          <a:xfrm>
            <a:off x="2042803" y="2543579"/>
            <a:ext cx="8918644" cy="29841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/>
              <a:t>Representing Musical Information</a:t>
            </a:r>
          </a:p>
        </p:txBody>
      </p:sp>
      <p:sp>
        <p:nvSpPr>
          <p:cNvPr id="138" name="Double-click to edit"/>
          <p:cNvSpPr txBox="1">
            <a:spLocks noGrp="1"/>
          </p:cNvSpPr>
          <p:nvPr>
            <p:ph type="subTitle" idx="1"/>
          </p:nvPr>
        </p:nvSpPr>
        <p:spPr>
          <a:xfrm>
            <a:off x="2858566" y="5626707"/>
            <a:ext cx="7287118" cy="15448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MUS 4745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8" name="Competitive pressure on instrument manufacturers forced them to collabor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1982</a:t>
            </a:r>
          </a:p>
          <a:p>
            <a:pPr lvl="1"/>
            <a:r>
              <a:rPr lang="en-US" dirty="0"/>
              <a:t>Roland, Yamaha, Kawai, </a:t>
            </a:r>
            <a:r>
              <a:rPr lang="en-US" dirty="0" err="1"/>
              <a:t>Korg</a:t>
            </a:r>
            <a:r>
              <a:rPr lang="en-US" dirty="0"/>
              <a:t>, Sequential Circuits agreed to collaborate on a method to connect their devices</a:t>
            </a:r>
          </a:p>
          <a:p>
            <a:r>
              <a:rPr dirty="0"/>
              <a:t>1983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dirty="0"/>
              <a:t>ublished Musical Instrument Digital Interface (MIDI)</a:t>
            </a:r>
          </a:p>
          <a:p>
            <a:pPr lvl="1"/>
            <a:r>
              <a:rPr dirty="0"/>
              <a:t>Designed for communication between instruments of different manufacturers</a:t>
            </a:r>
            <a:endParaRPr lang="en-US" dirty="0"/>
          </a:p>
          <a:p>
            <a:pPr lvl="1"/>
            <a:r>
              <a:rPr lang="en-US" dirty="0"/>
              <a:t>Demonstration of connected devices at the Jan 1983 NAMM show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71" name="1984 - Macintosh compu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1984 - Macintosh computer</a:t>
            </a:r>
          </a:p>
          <a:p>
            <a:r>
              <a:t>1985 - MIDI protocol</a:t>
            </a:r>
          </a:p>
          <a:p>
            <a:pPr lvl="1"/>
            <a:r>
              <a:t>people realized that computers could “read” MIDI data</a:t>
            </a:r>
          </a:p>
          <a:p>
            <a:pPr lvl="1"/>
            <a:r>
              <a:t>new kind of music software - the “sequencer”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y MIDI?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Why MIDI?</a:t>
            </a:r>
          </a:p>
        </p:txBody>
      </p:sp>
      <p:sp>
        <p:nvSpPr>
          <p:cNvPr id="174" name="MIDI Sequencers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MIDI Sequencers</a:t>
            </a:r>
          </a:p>
          <a:p>
            <a:pPr lvl="1"/>
            <a:r>
              <a:rPr lang="en-US"/>
              <a:t>Read, write, playback MIDI data in time synchronous fashion</a:t>
            </a:r>
          </a:p>
          <a:p>
            <a:pPr lvl="1"/>
            <a:r>
              <a:rPr lang="en-US"/>
              <a:t>Tape deck metaphor</a:t>
            </a:r>
          </a:p>
          <a:p>
            <a:r>
              <a:rPr lang="en-US"/>
              <a:t>In late 1980s, computer chips became fast enough to handle real-time digital audio</a:t>
            </a:r>
          </a:p>
          <a:p>
            <a:pPr lvl="1"/>
            <a:r>
              <a:rPr lang="en-US"/>
              <a:t>Digital audio recording and editing apps</a:t>
            </a:r>
          </a:p>
          <a:p>
            <a:pPr lvl="1"/>
            <a:r>
              <a:rPr lang="en-US"/>
              <a:t>By late 1990s, DAR and MIDI apps merged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IDI Hardware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MIDI Hardware</a:t>
            </a:r>
          </a:p>
        </p:txBody>
      </p:sp>
      <p:sp>
        <p:nvSpPr>
          <p:cNvPr id="177" name="Hardware specification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Hardware specifications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Uni-directional communication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MIDI In, MIDI Out, MIDI Thru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DIN 5-pin connections</a:t>
            </a:r>
            <a:endParaRPr lang="en-US"/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31,250 kbits / second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picture containing red, electronics&#10;&#10;Description automatically generated">
            <a:extLst>
              <a:ext uri="{FF2B5EF4-FFF2-40B4-BE49-F238E27FC236}">
                <a16:creationId xmlns:a16="http://schemas.microsoft.com/office/drawing/2014/main" id="{FE0CF93C-8B31-E742-BB67-852E56CD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692" r="16744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517741-A825-F648-82AF-6A8837019F73}"/>
              </a:ext>
            </a:extLst>
          </p:cNvPr>
          <p:cNvSpPr txBox="1"/>
          <p:nvPr/>
        </p:nvSpPr>
        <p:spPr>
          <a:xfrm>
            <a:off x="10643254" y="95535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rpc.gehennom.org/2015/06/second-iteration-usbmidi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4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MIDI Hardware"/>
          <p:cNvSpPr txBox="1">
            <a:spLocks noGrp="1"/>
          </p:cNvSpPr>
          <p:nvPr>
            <p:ph type="title"/>
          </p:nvPr>
        </p:nvSpPr>
        <p:spPr>
          <a:xfrm>
            <a:off x="1483360" y="975360"/>
            <a:ext cx="6588560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MIDI Hardware</a:t>
            </a:r>
          </a:p>
        </p:txBody>
      </p:sp>
      <p:pic>
        <p:nvPicPr>
          <p:cNvPr id="15" name="Picture 14" descr="A picture containing text, monitor, electronics, hand&#10;&#10;Description automatically generated">
            <a:extLst>
              <a:ext uri="{FF2B5EF4-FFF2-40B4-BE49-F238E27FC236}">
                <a16:creationId xmlns:a16="http://schemas.microsoft.com/office/drawing/2014/main" id="{3FF3076F-C219-C54B-8526-197730340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69" r="49485"/>
          <a:stretch/>
        </p:blipFill>
        <p:spPr>
          <a:xfrm>
            <a:off x="8592638" y="835956"/>
            <a:ext cx="3431822" cy="2350801"/>
          </a:xfrm>
          <a:prstGeom prst="rect">
            <a:avLst/>
          </a:prstGeom>
        </p:spPr>
      </p:pic>
      <p:sp>
        <p:nvSpPr>
          <p:cNvPr id="180" name="MIDI Interfaces…"/>
          <p:cNvSpPr txBox="1">
            <a:spLocks noGrp="1"/>
          </p:cNvSpPr>
          <p:nvPr>
            <p:ph type="body" idx="1"/>
          </p:nvPr>
        </p:nvSpPr>
        <p:spPr>
          <a:xfrm>
            <a:off x="1483358" y="3251200"/>
            <a:ext cx="6588562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/>
              <a:t>MIDI Interfaces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MIDI Controllers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/>
              <a:t>Keyboards, Wind Controllers, Percussion controllers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/>
              <a:t>Non-traditional controllers (gloves, theremin)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MIDI Synthesizers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BC0DA9-B2C9-854A-9885-E700107A7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39" r="3" b="40389"/>
          <a:stretch/>
        </p:blipFill>
        <p:spPr>
          <a:xfrm>
            <a:off x="8598866" y="3415546"/>
            <a:ext cx="3425594" cy="235080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AD24539-8697-9647-A254-E5CE2CB49D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861" r="1" b="1"/>
          <a:stretch/>
        </p:blipFill>
        <p:spPr>
          <a:xfrm>
            <a:off x="8598866" y="5995136"/>
            <a:ext cx="3425594" cy="2350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D83C3-679B-4444-AFB0-90C1DEB61621}"/>
              </a:ext>
            </a:extLst>
          </p:cNvPr>
          <p:cNvSpPr txBox="1"/>
          <p:nvPr/>
        </p:nvSpPr>
        <p:spPr>
          <a:xfrm>
            <a:off x="9662916" y="8145882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createdigitalmusic.com/2014/11/novations-launchcontrol-xl-faders-knobs-need-ableton-midi-obsessive-revie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79FED-4B99-B742-A68F-3D742BA5AC07}"/>
              </a:ext>
            </a:extLst>
          </p:cNvPr>
          <p:cNvSpPr txBox="1"/>
          <p:nvPr/>
        </p:nvSpPr>
        <p:spPr>
          <a:xfrm>
            <a:off x="9651696" y="5566292"/>
            <a:ext cx="237276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8491225@N08/5088722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2E2C1-C4DF-EC47-A4FF-0A2582C07D85}"/>
              </a:ext>
            </a:extLst>
          </p:cNvPr>
          <p:cNvSpPr txBox="1"/>
          <p:nvPr/>
        </p:nvSpPr>
        <p:spPr>
          <a:xfrm>
            <a:off x="9662916" y="2986702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Kurzweil_K2000R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its &amp; Bytes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 dirty="0"/>
              <a:t>Bits &amp; Bytes</a:t>
            </a:r>
          </a:p>
        </p:txBody>
      </p:sp>
      <p:sp>
        <p:nvSpPr>
          <p:cNvPr id="186" name="Byt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Bits</a:t>
            </a:r>
          </a:p>
          <a:p>
            <a:pPr lvl="1"/>
            <a:r>
              <a:rPr lang="en-US" dirty="0"/>
              <a:t>Bits are binary digit spaces (0 or 1)</a:t>
            </a:r>
          </a:p>
          <a:p>
            <a:r>
              <a:rPr lang="en-US" dirty="0"/>
              <a:t>Byte</a:t>
            </a:r>
          </a:p>
          <a:p>
            <a:pPr lvl="1"/>
            <a:r>
              <a:rPr lang="en-US" dirty="0"/>
              <a:t>a single piece of data (datum)</a:t>
            </a:r>
          </a:p>
          <a:p>
            <a:pPr lvl="1"/>
            <a:r>
              <a:rPr lang="en-US" dirty="0"/>
              <a:t>Each byte is sized by the number of bits</a:t>
            </a:r>
          </a:p>
          <a:p>
            <a:pPr lvl="1"/>
            <a:r>
              <a:rPr lang="en-US" dirty="0"/>
              <a:t>8-bit datum can represent 256 states (2^8)</a:t>
            </a:r>
          </a:p>
          <a:p>
            <a:pPr lvl="1"/>
            <a:r>
              <a:rPr lang="en-US" dirty="0"/>
              <a:t>16-bit datum can represent 65,536 states (2^16)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IDI Protocol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MIDI Protocol</a:t>
            </a:r>
          </a:p>
        </p:txBody>
      </p:sp>
      <p:sp>
        <p:nvSpPr>
          <p:cNvPr id="183" name="8-bit data structur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 dirty="0"/>
              <a:t>8-bit data structure</a:t>
            </a:r>
          </a:p>
          <a:p>
            <a:r>
              <a:rPr lang="en-US" dirty="0"/>
              <a:t>Standardized set of “message” types</a:t>
            </a:r>
          </a:p>
          <a:p>
            <a:pPr lvl="1"/>
            <a:r>
              <a:rPr lang="en-US" dirty="0"/>
              <a:t>Note On</a:t>
            </a:r>
          </a:p>
          <a:p>
            <a:pPr lvl="1"/>
            <a:r>
              <a:rPr lang="en-US" dirty="0"/>
              <a:t>Note Off</a:t>
            </a:r>
          </a:p>
          <a:p>
            <a:pPr lvl="1"/>
            <a:r>
              <a:rPr lang="en-US" dirty="0"/>
              <a:t>Continuous Controller</a:t>
            </a:r>
          </a:p>
          <a:p>
            <a:pPr lvl="1"/>
            <a:r>
              <a:rPr lang="en-US" dirty="0"/>
              <a:t>Program Change</a:t>
            </a:r>
          </a:p>
          <a:p>
            <a:r>
              <a:rPr lang="en-US" dirty="0"/>
              <a:t>Each message type consists of one, two or three bytes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IDI Protocol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MIDI Protocol</a:t>
            </a:r>
          </a:p>
        </p:txBody>
      </p:sp>
      <p:sp>
        <p:nvSpPr>
          <p:cNvPr id="192" name="Hexadecimal Representation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Messaging is best represented in Hexadecimal (base 16)</a:t>
            </a:r>
          </a:p>
          <a:p>
            <a:pPr lvl="1"/>
            <a:r>
              <a:rPr lang="en-US" dirty="0"/>
              <a:t>Base 16</a:t>
            </a:r>
          </a:p>
          <a:p>
            <a:pPr lvl="1"/>
            <a:r>
              <a:rPr lang="en-US" dirty="0"/>
              <a:t>0, 1, 2, 3, 4, 5, 6, 7, 8, 9, A, B, C, D, E, F</a:t>
            </a:r>
          </a:p>
          <a:p>
            <a:pPr lvl="1"/>
            <a:r>
              <a:rPr lang="en-US" dirty="0"/>
              <a:t>Use $ or 0x as prefix</a:t>
            </a:r>
          </a:p>
          <a:p>
            <a:pPr lvl="1"/>
            <a:r>
              <a:rPr lang="en-US" dirty="0"/>
              <a:t>$90 = 1001 0000 = 2^7 + 2^4 = 128 + 16 = 144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IDI Messages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 dirty="0"/>
              <a:t>MIDI Messages</a:t>
            </a:r>
          </a:p>
        </p:txBody>
      </p:sp>
      <p:sp>
        <p:nvSpPr>
          <p:cNvPr id="195" name="MIDI messages contain a status byte (or command byte) and data byte(s)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MIDI messages contain a status byte (or command byte) and data byte(s)</a:t>
            </a:r>
          </a:p>
          <a:p>
            <a:r>
              <a:rPr lang="en-US" dirty="0"/>
              <a:t>Status bytes have two components</a:t>
            </a:r>
          </a:p>
          <a:p>
            <a:pPr lvl="1"/>
            <a:r>
              <a:rPr lang="en-US" dirty="0"/>
              <a:t>MSB = MIDI Command</a:t>
            </a:r>
          </a:p>
          <a:p>
            <a:pPr lvl="1"/>
            <a:r>
              <a:rPr lang="en-US" dirty="0"/>
              <a:t>LSB = MIDI “channel”</a:t>
            </a:r>
          </a:p>
          <a:p>
            <a:r>
              <a:rPr lang="en-US" dirty="0"/>
              <a:t>Generic message structure is:</a:t>
            </a:r>
          </a:p>
          <a:p>
            <a:pPr marL="0" indent="0" algn="ctr">
              <a:buNone/>
            </a:pPr>
            <a:r>
              <a:rPr lang="en-US" sz="2000" dirty="0">
                <a:latin typeface="Monaco" pitchFamily="2" charset="77"/>
              </a:rPr>
              <a:t>$command-channel $data1 $data2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5C9C0-FFF5-5E4F-B319-B68A3517BBD2}"/>
              </a:ext>
            </a:extLst>
          </p:cNvPr>
          <p:cNvSpPr txBox="1"/>
          <p:nvPr/>
        </p:nvSpPr>
        <p:spPr>
          <a:xfrm>
            <a:off x="8184630" y="4769450"/>
            <a:ext cx="363192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1001</a:t>
            </a:r>
            <a:r>
              <a:rPr lang="en-US" sz="2000" dirty="0"/>
              <a:t> 0000 = 9 =&gt; MSB </a:t>
            </a:r>
          </a:p>
          <a:p>
            <a:r>
              <a:rPr lang="en-US" sz="2000" dirty="0"/>
              <a:t>1001 </a:t>
            </a:r>
            <a:r>
              <a:rPr lang="en-US" sz="2000" b="1" dirty="0">
                <a:solidFill>
                  <a:srgbClr val="FF0000"/>
                </a:solidFill>
              </a:rPr>
              <a:t>0000</a:t>
            </a:r>
            <a:r>
              <a:rPr lang="en-US" sz="2000" dirty="0"/>
              <a:t> = 0 =&gt; LSB</a:t>
            </a:r>
          </a:p>
          <a:p>
            <a:endParaRPr lang="en-US" sz="2000" dirty="0"/>
          </a:p>
          <a:p>
            <a:r>
              <a:rPr lang="en-US" sz="2000" dirty="0"/>
              <a:t>$90 =&gt; </a:t>
            </a:r>
            <a:r>
              <a:rPr lang="en-US" sz="2000" dirty="0" err="1"/>
              <a:t>NoteOn</a:t>
            </a:r>
            <a:r>
              <a:rPr lang="en-US" sz="2000" dirty="0"/>
              <a:t>, channel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ote On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Note On</a:t>
            </a:r>
          </a:p>
        </p:txBody>
      </p:sp>
      <p:sp>
        <p:nvSpPr>
          <p:cNvPr id="201" name="Note On - $9x $kk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Note On - $9x $kk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kk = MIDI key (0 - 127)</a:t>
            </a:r>
          </a:p>
          <a:p>
            <a:pPr lvl="2"/>
            <a:r>
              <a:rPr lang="en-US"/>
              <a:t>Middle C = 60</a:t>
            </a:r>
          </a:p>
          <a:p>
            <a:pPr lvl="1"/>
            <a:r>
              <a:rPr lang="en-US"/>
              <a:t>vv = Velocity (0 - 127)</a:t>
            </a:r>
          </a:p>
          <a:p>
            <a:pPr lvl="2"/>
            <a:r>
              <a:rPr lang="en-US"/>
              <a:t>Velocity 0 =&gt; silent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What is Musical Data?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What is Musical Data?</a:t>
            </a:r>
          </a:p>
        </p:txBody>
      </p:sp>
      <p:sp>
        <p:nvSpPr>
          <p:cNvPr id="141" name="Note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Notes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Pitch, dynamics, duration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Instrument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Timbre, range, color, location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" name="Picture 142" descr="Music sheet">
            <a:extLst>
              <a:ext uri="{FF2B5EF4-FFF2-40B4-BE49-F238E27FC236}">
                <a16:creationId xmlns:a16="http://schemas.microsoft.com/office/drawing/2014/main" id="{D3EEE6AA-85AB-4C79-89C1-EEEEF340C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68" b="-1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ote Off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Note Off</a:t>
            </a:r>
          </a:p>
        </p:txBody>
      </p:sp>
      <p:sp>
        <p:nvSpPr>
          <p:cNvPr id="204" name="Note Off - $8x $kk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Note Off - $8x $kk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kk = MIDI note number</a:t>
            </a:r>
          </a:p>
          <a:p>
            <a:pPr lvl="1"/>
            <a:r>
              <a:rPr lang="en-US"/>
              <a:t>vv = velocity</a:t>
            </a:r>
          </a:p>
          <a:p>
            <a:pPr lvl="2"/>
            <a:r>
              <a:rPr lang="en-US"/>
              <a:t>assumed to be zero, usually ignored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ftertouch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Aftertouch</a:t>
            </a:r>
          </a:p>
        </p:txBody>
      </p:sp>
      <p:sp>
        <p:nvSpPr>
          <p:cNvPr id="207" name="Aftertouch = $Ax $kk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Aftertouch = $Ax $kk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kk = key number</a:t>
            </a:r>
          </a:p>
          <a:p>
            <a:pPr lvl="1"/>
            <a:r>
              <a:rPr lang="en-US"/>
              <a:t>vv = velocity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inuous Control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Continuous Control</a:t>
            </a:r>
          </a:p>
        </p:txBody>
      </p:sp>
      <p:sp>
        <p:nvSpPr>
          <p:cNvPr id="210" name="Control change = $Bx $cc $vv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Control change = $Bx $cc $vv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cc = controller (0 - 119)</a:t>
            </a:r>
          </a:p>
          <a:p>
            <a:pPr lvl="1"/>
            <a:r>
              <a:rPr lang="en-US"/>
              <a:t>vv = control value</a:t>
            </a:r>
          </a:p>
          <a:p>
            <a:r>
              <a:rPr lang="en-US"/>
              <a:t>Used to change synthesis parameters during execution (i.e. vibrato, timbre shift)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ogram Change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Program Change</a:t>
            </a:r>
          </a:p>
        </p:txBody>
      </p:sp>
      <p:sp>
        <p:nvSpPr>
          <p:cNvPr id="213" name="Program Change = $Cx $pp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/>
              <a:t>Program Change = $Cx $pp</a:t>
            </a:r>
          </a:p>
          <a:p>
            <a:pPr lvl="1"/>
            <a:r>
              <a:rPr lang="en-US"/>
              <a:t>x = channel number</a:t>
            </a:r>
          </a:p>
          <a:p>
            <a:pPr lvl="1"/>
            <a:r>
              <a:rPr lang="en-US"/>
              <a:t>pp = program number</a:t>
            </a:r>
          </a:p>
          <a:p>
            <a:r>
              <a:rPr lang="en-US"/>
              <a:t>Recall saved synthesis patch to synthesizer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itch Be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Bend</a:t>
            </a:r>
          </a:p>
        </p:txBody>
      </p:sp>
      <p:sp>
        <p:nvSpPr>
          <p:cNvPr id="216" name="Pitch bend = $Dx $aa $b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bend = $Dx $aa $bb</a:t>
            </a:r>
          </a:p>
          <a:p>
            <a:pPr lvl="1"/>
            <a:r>
              <a:t>14-bit number up or down</a:t>
            </a:r>
          </a:p>
          <a:p>
            <a:pPr lvl="1"/>
            <a:r>
              <a:t>$aa = least significant byte ($00 - $EF)</a:t>
            </a:r>
          </a:p>
          <a:p>
            <a:pPr lvl="1"/>
            <a:r>
              <a:t>$bb = most significant byte ($00 - $EF)</a:t>
            </a:r>
          </a:p>
          <a:p>
            <a:pPr lvl="1"/>
            <a:r>
              <a:t>Pitch bend value = $bbaa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ystem Exclus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Exclusive</a:t>
            </a:r>
          </a:p>
        </p:txBody>
      </p:sp>
      <p:sp>
        <p:nvSpPr>
          <p:cNvPr id="219" name="System Exclusi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System Exclusive</a:t>
            </a:r>
          </a:p>
          <a:p>
            <a:r>
              <a:rPr dirty="0"/>
              <a:t>End of Exclusive Message</a:t>
            </a:r>
          </a:p>
          <a:p>
            <a:r>
              <a:rPr dirty="0"/>
              <a:t>Sends manufacturer-specific information to the synthesizer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al-time Messages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Real-time Messages</a:t>
            </a:r>
          </a:p>
        </p:txBody>
      </p:sp>
      <p:sp>
        <p:nvSpPr>
          <p:cNvPr id="222" name="Timing Clock - $F7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>
            <a:normAutofit/>
          </a:bodyPr>
          <a:lstStyle/>
          <a:p>
            <a:r>
              <a:rPr lang="en-US" dirty="0"/>
              <a:t>Timing Clock - $F7</a:t>
            </a:r>
          </a:p>
          <a:p>
            <a:pPr lvl="1"/>
            <a:r>
              <a:rPr lang="en-US" dirty="0"/>
              <a:t>24 times per quarter note when in synch mode</a:t>
            </a:r>
          </a:p>
          <a:p>
            <a:r>
              <a:rPr lang="en-US" dirty="0"/>
              <a:t>Active Sensing - $FE</a:t>
            </a:r>
          </a:p>
          <a:p>
            <a:pPr lvl="1"/>
            <a:r>
              <a:rPr lang="en-US" dirty="0"/>
              <a:t>sent up to 300 </a:t>
            </a:r>
            <a:r>
              <a:rPr lang="en-US" dirty="0" err="1"/>
              <a:t>ms</a:t>
            </a:r>
            <a:r>
              <a:rPr lang="en-US" dirty="0"/>
              <a:t> apart</a:t>
            </a:r>
          </a:p>
          <a:p>
            <a:r>
              <a:rPr lang="en-US" dirty="0"/>
              <a:t>Reset - $FF</a:t>
            </a:r>
          </a:p>
          <a:p>
            <a:pPr lvl="1"/>
            <a:r>
              <a:rPr lang="en-US" dirty="0"/>
              <a:t>Return all values to zero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ax Ob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MIDI &amp; </a:t>
            </a:r>
            <a:r>
              <a:rPr lang="en-US" dirty="0" err="1"/>
              <a:t>Csound</a:t>
            </a:r>
            <a:endParaRPr dirty="0"/>
          </a:p>
        </p:txBody>
      </p:sp>
      <p:sp>
        <p:nvSpPr>
          <p:cNvPr id="225" name="midiin, midiout - raw midi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MIDI is a universal protocol and can be used with </a:t>
            </a:r>
            <a:r>
              <a:rPr lang="en-US" dirty="0" err="1"/>
              <a:t>Csound</a:t>
            </a:r>
            <a:endParaRPr lang="en-US" dirty="0"/>
          </a:p>
          <a:p>
            <a:r>
              <a:rPr lang="en-US" dirty="0" err="1"/>
              <a:t>Csound</a:t>
            </a:r>
            <a:r>
              <a:rPr lang="en-US" dirty="0"/>
              <a:t> can</a:t>
            </a:r>
          </a:p>
          <a:p>
            <a:pPr lvl="1"/>
            <a:r>
              <a:rPr lang="en-US" dirty="0"/>
              <a:t>Read MIDI files to control its virtual synthesizers</a:t>
            </a:r>
          </a:p>
          <a:p>
            <a:pPr lvl="1"/>
            <a:r>
              <a:rPr lang="en-US" dirty="0"/>
              <a:t>Use MIDI representation as score values</a:t>
            </a:r>
          </a:p>
          <a:p>
            <a:pPr lvl="1"/>
            <a:r>
              <a:rPr lang="en-US" dirty="0"/>
              <a:t>Send MIDI information to other applications or off-board synthesizers (but why?)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is Musical Dat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Musical Data?</a:t>
            </a:r>
          </a:p>
        </p:txBody>
      </p:sp>
      <p:sp>
        <p:nvSpPr>
          <p:cNvPr id="144" name="Meta &amp; Time-variant information…"/>
          <p:cNvSpPr txBox="1">
            <a:spLocks noGrp="1"/>
          </p:cNvSpPr>
          <p:nvPr>
            <p:ph type="body" idx="1"/>
          </p:nvPr>
        </p:nvSpPr>
        <p:spPr>
          <a:xfrm>
            <a:off x="1130300" y="2692400"/>
            <a:ext cx="10464800" cy="6085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Time-variant information</a:t>
            </a:r>
          </a:p>
          <a:p>
            <a:pPr lvl="1"/>
            <a:r>
              <a:rPr dirty="0"/>
              <a:t>Phrasing, crescendo/decrescendo</a:t>
            </a:r>
          </a:p>
          <a:p>
            <a:pPr lvl="1"/>
            <a:r>
              <a:rPr dirty="0"/>
              <a:t>Tempo, articulations</a:t>
            </a:r>
          </a:p>
          <a:p>
            <a:pPr lvl="1"/>
            <a:r>
              <a:rPr dirty="0"/>
              <a:t>Information that ties multiple notes together</a:t>
            </a:r>
            <a:endParaRPr lang="en-US" dirty="0"/>
          </a:p>
          <a:p>
            <a:r>
              <a:rPr lang="en-US" dirty="0"/>
              <a:t>Language information</a:t>
            </a:r>
          </a:p>
          <a:p>
            <a:pPr lvl="1"/>
            <a:r>
              <a:rPr lang="en-US" dirty="0"/>
              <a:t>Lyrics</a:t>
            </a:r>
          </a:p>
          <a:p>
            <a:pPr lvl="1"/>
            <a:r>
              <a:rPr lang="en-US" dirty="0"/>
              <a:t>Stage directions</a:t>
            </a:r>
          </a:p>
          <a:p>
            <a:r>
              <a:rPr lang="en-US" dirty="0"/>
              <a:t>Meta information</a:t>
            </a:r>
          </a:p>
          <a:p>
            <a:pPr lvl="1"/>
            <a:r>
              <a:rPr lang="en-US" dirty="0"/>
              <a:t>Composer, year of composition, instrumentation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What is MIDI?"/>
          <p:cNvSpPr txBox="1">
            <a:spLocks noGrp="1"/>
          </p:cNvSpPr>
          <p:nvPr>
            <p:ph type="title"/>
          </p:nvPr>
        </p:nvSpPr>
        <p:spPr>
          <a:xfrm>
            <a:off x="5440878" y="975360"/>
            <a:ext cx="6588562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What is MIDI?</a:t>
            </a:r>
          </a:p>
        </p:txBody>
      </p:sp>
      <p:pic>
        <p:nvPicPr>
          <p:cNvPr id="6" name="Picture 5" descr="A close up of a device&#10;&#10;Description automatically generated with low confidence">
            <a:extLst>
              <a:ext uri="{FF2B5EF4-FFF2-40B4-BE49-F238E27FC236}">
                <a16:creationId xmlns:a16="http://schemas.microsoft.com/office/drawing/2014/main" id="{A988A6ED-D9B1-124C-A2CF-245295EC3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582" r="35654"/>
          <a:stretch/>
        </p:blipFill>
        <p:spPr>
          <a:xfrm>
            <a:off x="-1" y="10"/>
            <a:ext cx="4665115" cy="97535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5114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Musical Information Digital Interface…"/>
          <p:cNvSpPr txBox="1">
            <a:spLocks noGrp="1"/>
          </p:cNvSpPr>
          <p:nvPr>
            <p:ph type="body" idx="1"/>
          </p:nvPr>
        </p:nvSpPr>
        <p:spPr>
          <a:xfrm>
            <a:off x="5440878" y="3251200"/>
            <a:ext cx="6588562" cy="5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b="1" u="sng" dirty="0"/>
              <a:t>M</a:t>
            </a:r>
            <a:r>
              <a:rPr lang="en-US" dirty="0"/>
              <a:t>usical </a:t>
            </a:r>
            <a:r>
              <a:rPr lang="en-US" b="1" u="sng" dirty="0"/>
              <a:t>I</a:t>
            </a:r>
            <a:r>
              <a:rPr lang="en-US" dirty="0"/>
              <a:t>nformation </a:t>
            </a:r>
            <a:r>
              <a:rPr lang="en-US" b="1" u="sng" dirty="0"/>
              <a:t>D</a:t>
            </a:r>
            <a:r>
              <a:rPr lang="en-US" dirty="0"/>
              <a:t>igital </a:t>
            </a:r>
            <a:r>
              <a:rPr lang="en-US" b="1" u="sng" dirty="0"/>
              <a:t>I</a:t>
            </a:r>
            <a:r>
              <a:rPr lang="en-US" dirty="0"/>
              <a:t>nterface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Hardware specification for interface devices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Standard communication protocol for musical information</a:t>
            </a:r>
          </a:p>
          <a:p>
            <a:pPr marL="384048" lvl="1" indent="-384048" defTabSz="914400">
              <a:spcAft>
                <a:spcPts val="200"/>
              </a:spcAft>
            </a:pPr>
            <a:r>
              <a:rPr lang="en-US" dirty="0"/>
              <a:t>Standard storage format for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1D629-4B80-224B-93DA-7C7539020D71}"/>
              </a:ext>
            </a:extLst>
          </p:cNvPr>
          <p:cNvSpPr txBox="1"/>
          <p:nvPr/>
        </p:nvSpPr>
        <p:spPr>
          <a:xfrm>
            <a:off x="2303570" y="95535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midi_ports_and_cabl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68" y="534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What is MIDI good for?"/>
          <p:cNvSpPr txBox="1">
            <a:spLocks noGrp="1"/>
          </p:cNvSpPr>
          <p:nvPr>
            <p:ph type="title"/>
          </p:nvPr>
        </p:nvSpPr>
        <p:spPr>
          <a:xfrm>
            <a:off x="837059" y="975360"/>
            <a:ext cx="6179706" cy="211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dirty="0"/>
              <a:t>Why use MIDI?</a:t>
            </a:r>
          </a:p>
        </p:txBody>
      </p:sp>
      <p:sp>
        <p:nvSpPr>
          <p:cNvPr id="150" name="Sending control messages from musical instrument analogs (keyboards, percussion, wind controllers) to synthesizers and computers…"/>
          <p:cNvSpPr txBox="1">
            <a:spLocks noGrp="1"/>
          </p:cNvSpPr>
          <p:nvPr>
            <p:ph type="body" idx="1"/>
          </p:nvPr>
        </p:nvSpPr>
        <p:spPr>
          <a:xfrm>
            <a:off x="837059" y="3251200"/>
            <a:ext cx="6179706" cy="5093546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Sending control messages from musical instrument analogs (keyboards, percussion, wind controllers) to synthesizers and computers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/>
              <a:t>Recording and playback of musical performance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5905" y="0"/>
            <a:ext cx="24384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text, indoor, computer, white&#10;&#10;Description automatically generated">
            <a:extLst>
              <a:ext uri="{FF2B5EF4-FFF2-40B4-BE49-F238E27FC236}">
                <a16:creationId xmlns:a16="http://schemas.microsoft.com/office/drawing/2014/main" id="{A6D10954-09B2-0C4F-8990-91CFD95A5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926" r="29511"/>
          <a:stretch/>
        </p:blipFill>
        <p:spPr>
          <a:xfrm>
            <a:off x="8119744" y="10"/>
            <a:ext cx="4885054" cy="9753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78E5B-3202-A44F-8A98-C6F3D81CA2C3}"/>
              </a:ext>
            </a:extLst>
          </p:cNvPr>
          <p:cNvSpPr txBox="1"/>
          <p:nvPr/>
        </p:nvSpPr>
        <p:spPr>
          <a:xfrm>
            <a:off x="10492572" y="9553545"/>
            <a:ext cx="25122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polytropia/244828195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y not MIDI?"/>
          <p:cNvSpPr txBox="1">
            <a:spLocks noGrp="1"/>
          </p:cNvSpPr>
          <p:nvPr>
            <p:ph type="title"/>
          </p:nvPr>
        </p:nvSpPr>
        <p:spPr>
          <a:xfrm>
            <a:off x="1463040" y="975360"/>
            <a:ext cx="10241280" cy="2113280"/>
          </a:xfrm>
        </p:spPr>
        <p:txBody>
          <a:bodyPr/>
          <a:lstStyle/>
          <a:p>
            <a:r>
              <a:rPr lang="en-US"/>
              <a:t>Why not MIDI?</a:t>
            </a:r>
          </a:p>
        </p:txBody>
      </p:sp>
      <p:sp>
        <p:nvSpPr>
          <p:cNvPr id="153" name="Not a complete representation of musical information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</p:spPr>
        <p:txBody>
          <a:bodyPr/>
          <a:lstStyle/>
          <a:p>
            <a:r>
              <a:rPr lang="en-US" dirty="0"/>
              <a:t>Not a complete representation of musical information</a:t>
            </a:r>
          </a:p>
          <a:p>
            <a:pPr lvl="1"/>
            <a:r>
              <a:rPr lang="en-US" dirty="0"/>
              <a:t>It only represents musical performance information</a:t>
            </a:r>
          </a:p>
          <a:p>
            <a:pPr lvl="1"/>
            <a:r>
              <a:rPr lang="en-US" dirty="0"/>
              <a:t>Does not address musical meta- or global information</a:t>
            </a:r>
          </a:p>
          <a:p>
            <a:r>
              <a:rPr lang="en-US" dirty="0"/>
              <a:t>It is NOT a medium for digital audio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59" name="A little history of digital instruments in necessa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 little history of digital instruments in necessary</a:t>
            </a:r>
            <a:endParaRPr lang="en-US" dirty="0"/>
          </a:p>
          <a:p>
            <a:pPr lvl="1"/>
            <a:r>
              <a:rPr lang="en-US" dirty="0"/>
              <a:t>Analog Synthesizers (1960s-70s)</a:t>
            </a:r>
          </a:p>
          <a:p>
            <a:pPr lvl="2"/>
            <a:r>
              <a:rPr lang="en-US" dirty="0"/>
              <a:t>Moog, Roland, </a:t>
            </a:r>
            <a:r>
              <a:rPr lang="en-US" dirty="0" err="1"/>
              <a:t>Oberheim</a:t>
            </a:r>
            <a:endParaRPr lang="en-US" dirty="0"/>
          </a:p>
          <a:p>
            <a:pPr lvl="2"/>
            <a:r>
              <a:rPr lang="en-US" dirty="0"/>
              <a:t>Voltage-controlled oscillators, amplifiers</a:t>
            </a:r>
            <a:endParaRPr dirty="0"/>
          </a:p>
          <a:p>
            <a:pPr lvl="1"/>
            <a:r>
              <a:rPr lang="en-US" dirty="0"/>
              <a:t>Late 1970s - </a:t>
            </a:r>
            <a:r>
              <a:rPr dirty="0"/>
              <a:t>Early 1980</a:t>
            </a:r>
            <a:r>
              <a:rPr lang="en-US" dirty="0"/>
              <a:t>s</a:t>
            </a:r>
          </a:p>
          <a:p>
            <a:pPr lvl="2"/>
            <a:r>
              <a:rPr lang="en-US" dirty="0"/>
              <a:t>Digital control of analog synthesizers</a:t>
            </a:r>
          </a:p>
          <a:p>
            <a:pPr lvl="2"/>
            <a:r>
              <a:rPr lang="en-US" dirty="0"/>
              <a:t>Sequential Circuits (Prophet 5), </a:t>
            </a:r>
            <a:r>
              <a:rPr lang="en-US" dirty="0" err="1"/>
              <a:t>Korg</a:t>
            </a:r>
            <a:r>
              <a:rPr lang="en-US" dirty="0"/>
              <a:t>, Roland, </a:t>
            </a:r>
            <a:r>
              <a:rPr lang="en-US" dirty="0" err="1"/>
              <a:t>Oberheim</a:t>
            </a:r>
            <a:r>
              <a:rPr lang="en-US" dirty="0"/>
              <a:t>, Yamaha</a:t>
            </a:r>
          </a:p>
          <a:p>
            <a:pPr lvl="1"/>
            <a:r>
              <a:rPr lang="en-US" dirty="0"/>
              <a:t>Interoperability was a problem</a:t>
            </a:r>
          </a:p>
          <a:p>
            <a:pPr lvl="2"/>
            <a:r>
              <a:rPr lang="en-US" dirty="0"/>
              <a:t>CV values for each manufacturer were different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2" name="Yamaha DX7 released in 198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Digital Synthesizers were on the way!</a:t>
            </a:r>
          </a:p>
          <a:p>
            <a:pPr lvl="1"/>
            <a:r>
              <a:rPr dirty="0"/>
              <a:t>Yamaha DX7 released in 1983</a:t>
            </a:r>
          </a:p>
          <a:p>
            <a:pPr lvl="1"/>
            <a:r>
              <a:rPr dirty="0"/>
              <a:t>First mass-produced digital synthesizer</a:t>
            </a:r>
          </a:p>
          <a:p>
            <a:pPr lvl="2"/>
            <a:r>
              <a:rPr dirty="0"/>
              <a:t>Most successful synthesizer EVER!</a:t>
            </a:r>
          </a:p>
          <a:p>
            <a:r>
              <a:rPr dirty="0"/>
              <a:t>Everybody else tried to compete</a:t>
            </a:r>
          </a:p>
          <a:p>
            <a:pPr lvl="1"/>
            <a:r>
              <a:rPr dirty="0"/>
              <a:t>Casio, </a:t>
            </a:r>
            <a:r>
              <a:rPr dirty="0" err="1"/>
              <a:t>Oberheim</a:t>
            </a:r>
            <a:r>
              <a:rPr dirty="0"/>
              <a:t>, </a:t>
            </a:r>
            <a:r>
              <a:rPr dirty="0" err="1"/>
              <a:t>Korg</a:t>
            </a:r>
            <a:r>
              <a:rPr dirty="0"/>
              <a:t>, Kawai, Prophet, Akai, </a:t>
            </a:r>
            <a:r>
              <a:rPr dirty="0" err="1"/>
              <a:t>Ensoniq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 MID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MIDI?</a:t>
            </a:r>
          </a:p>
        </p:txBody>
      </p:sp>
      <p:sp>
        <p:nvSpPr>
          <p:cNvPr id="165" name="Musicians wanted to connect synths together so you could play one of many synths with one keyboard…"/>
          <p:cNvSpPr txBox="1">
            <a:spLocks noGrp="1"/>
          </p:cNvSpPr>
          <p:nvPr>
            <p:ph type="body" idx="1"/>
          </p:nvPr>
        </p:nvSpPr>
        <p:spPr>
          <a:xfrm>
            <a:off x="1270000" y="2843551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Economic Pressure</a:t>
            </a:r>
          </a:p>
          <a:p>
            <a:pPr lvl="1"/>
            <a:r>
              <a:rPr dirty="0"/>
              <a:t>Musicians wanted to connect synths together so you could play one of many synths with one keyboard</a:t>
            </a:r>
          </a:p>
          <a:p>
            <a:pPr lvl="1"/>
            <a:r>
              <a:rPr dirty="0"/>
              <a:t>Manufacturers had proprietary communication systems</a:t>
            </a:r>
          </a:p>
          <a:p>
            <a:pPr lvl="2"/>
            <a:r>
              <a:rPr dirty="0"/>
              <a:t>You had to buy all your synths from the same manufacturer</a:t>
            </a:r>
            <a:endParaRPr lang="en-US" dirty="0"/>
          </a:p>
          <a:p>
            <a:pPr lvl="1"/>
            <a:r>
              <a:rPr lang="en-US" dirty="0"/>
              <a:t>Competitive pressure on instrument manufacturers drove the collaboration</a:t>
            </a:r>
          </a:p>
          <a:p>
            <a:pPr lvl="1"/>
            <a:r>
              <a:rPr lang="en-US" dirty="0"/>
              <a:t>Universal Synthesizer Interface…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{781B5BEF-E625-954B-8677-2EB4F5582953}tf10001072</Template>
  <TotalTime>138</TotalTime>
  <Words>1038</Words>
  <Application>Microsoft Macintosh PowerPoint</Application>
  <PresentationFormat>Custom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Franklin Gothic Book</vt:lpstr>
      <vt:lpstr>Lucida Grande</vt:lpstr>
      <vt:lpstr>Monaco</vt:lpstr>
      <vt:lpstr>Crop</vt:lpstr>
      <vt:lpstr>Representing Musical Information</vt:lpstr>
      <vt:lpstr>What is Musical Data?</vt:lpstr>
      <vt:lpstr>What is Musical Data?</vt:lpstr>
      <vt:lpstr>What is MIDI?</vt:lpstr>
      <vt:lpstr>Why use MIDI?</vt:lpstr>
      <vt:lpstr>Why not MIDI?</vt:lpstr>
      <vt:lpstr>Why MIDI?</vt:lpstr>
      <vt:lpstr>Why MIDI?</vt:lpstr>
      <vt:lpstr>Why MIDI?</vt:lpstr>
      <vt:lpstr>Why MIDI?</vt:lpstr>
      <vt:lpstr>Why MIDI?</vt:lpstr>
      <vt:lpstr>Why MIDI?</vt:lpstr>
      <vt:lpstr>MIDI Hardware</vt:lpstr>
      <vt:lpstr>MIDI Hardware</vt:lpstr>
      <vt:lpstr>Bits &amp; Bytes</vt:lpstr>
      <vt:lpstr>MIDI Protocol</vt:lpstr>
      <vt:lpstr>MIDI Protocol</vt:lpstr>
      <vt:lpstr>MIDI Messages</vt:lpstr>
      <vt:lpstr>Note On</vt:lpstr>
      <vt:lpstr>Note Off</vt:lpstr>
      <vt:lpstr>Aftertouch</vt:lpstr>
      <vt:lpstr>Continuous Control</vt:lpstr>
      <vt:lpstr>Program Change</vt:lpstr>
      <vt:lpstr>Pitch Bend</vt:lpstr>
      <vt:lpstr>System Exclusive</vt:lpstr>
      <vt:lpstr>Real-time Messages</vt:lpstr>
      <vt:lpstr>MIDI &amp; Csound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Musical Information</dc:title>
  <cp:lastModifiedBy>Stephen D Beck</cp:lastModifiedBy>
  <cp:revision>11</cp:revision>
  <dcterms:modified xsi:type="dcterms:W3CDTF">2021-08-16T18:18:30Z</dcterms:modified>
</cp:coreProperties>
</file>