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0" r:id="rId3"/>
    <p:sldId id="259" r:id="rId4"/>
    <p:sldId id="256" r:id="rId5"/>
    <p:sldId id="269" r:id="rId6"/>
    <p:sldId id="270" r:id="rId7"/>
    <p:sldId id="262" r:id="rId8"/>
    <p:sldId id="258" r:id="rId9"/>
    <p:sldId id="263" r:id="rId10"/>
    <p:sldId id="264" r:id="rId11"/>
    <p:sldId id="265" r:id="rId12"/>
    <p:sldId id="266" r:id="rId13"/>
    <p:sldId id="268" r:id="rId14"/>
    <p:sldId id="267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84E291"/>
    <a:srgbClr val="FFFFFF"/>
    <a:srgbClr val="E59EDD"/>
    <a:srgbClr val="AEAEAE"/>
    <a:srgbClr val="D9D9D9"/>
    <a:srgbClr val="C1E5F5"/>
    <a:srgbClr val="F2AA84"/>
    <a:srgbClr val="BDBDBD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E072E-BCF3-4762-BBF4-FE8C5F0CA22F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6C544-47EB-43C3-AE20-88893B510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타이틀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97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타이틀 화면의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화면의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3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마을 메인 화면의 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5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상점</a:t>
            </a:r>
            <a:r>
              <a:rPr lang="en-US" altLang="ko-KR" dirty="0"/>
              <a:t>, </a:t>
            </a:r>
            <a:r>
              <a:rPr lang="ko-KR" altLang="en-US" dirty="0"/>
              <a:t>퀘스트 목록</a:t>
            </a:r>
            <a:r>
              <a:rPr lang="en-US" altLang="ko-KR" dirty="0"/>
              <a:t>, </a:t>
            </a:r>
            <a:r>
              <a:rPr lang="ko-KR" altLang="en-US" dirty="0"/>
              <a:t>던전의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7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보관함의 </a:t>
            </a:r>
            <a:r>
              <a:rPr lang="en-US" altLang="ko-KR" dirty="0"/>
              <a:t>UI </a:t>
            </a:r>
            <a:r>
              <a:rPr lang="ko-KR" altLang="en-US" dirty="0"/>
              <a:t>와이어프레임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전투 시의 </a:t>
            </a:r>
            <a:r>
              <a:rPr lang="en-US" altLang="ko-KR" dirty="0"/>
              <a:t>UI </a:t>
            </a:r>
            <a:r>
              <a:rPr lang="ko-KR" altLang="en-US" dirty="0"/>
              <a:t>와이어프레임 </a:t>
            </a:r>
            <a:r>
              <a:rPr lang="en-US" altLang="ko-KR" dirty="0"/>
              <a:t>[</a:t>
            </a:r>
            <a:r>
              <a:rPr lang="ko-KR" altLang="en-US" dirty="0"/>
              <a:t>아군 턴 행동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8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6C544-47EB-43C3-AE20-88893B510A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A1623-1555-FA8D-6FCC-A070A3F8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88863-E75C-A93A-B833-296487E8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D7804-F818-BB12-444B-127818F6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590D-0596-E349-A966-80DCFA8F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A5EC-2F19-EFC5-BB7C-76E62CF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88B8-AB3C-50DC-3DF9-4033C915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EEBE5F-5C8E-0595-7E2D-6412997E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79B96-083F-2EA6-461D-7ED48B6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E7B46-7E00-F931-6054-76D23BC5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09A8-6465-D988-4A94-C6F44645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4EDA0-814C-8942-2AC1-FCFD3523B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969A38-BB01-1534-5A98-574CE08C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1FCCD-50C2-CD26-B6A3-A726382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EE49-5FAF-86B6-6DFB-02E868A9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512EB-8FA0-7413-A2E6-C85056A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2A77-5E10-9758-28F3-340ED78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86A49-57E2-6949-144C-AC8725ED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6A36C-72F9-5140-5CEC-4460863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96536-CBCE-6943-E594-37386E3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C71DA-D9D2-1677-382D-BE58E6F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8B0E-8E48-5C58-539E-2F534B5E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F7A7-2E10-48DB-DD85-D62F9A41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7BF27-F8EC-AB95-1AAF-782211AE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10F4-CCD6-4BC4-82C8-3CB5B2C7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9E035-8446-944E-CF65-83492E8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4D08-F383-9F62-23B9-FD25E2C2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63033-C6E2-F6EC-8A71-4D998A3F9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C616F-9B1F-FEEF-1D7A-B499BD93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26E75-175E-3F2D-A386-AA42C08D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1B1C6-4D0D-CA05-9230-E69F1EE3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EB437-8933-2E17-75AC-A0B8E67C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2113-2945-74D9-F1B3-8D197F7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692-FA45-44AC-1AB5-A1AF38C8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830AC-43E7-B707-E57C-B7FCD97F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F26B0-038E-B367-AB7C-BF9C751C8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350089-4D51-8690-934D-DE5C8875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C3839F-5E7F-D10F-4E9A-FB564DDB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6EFDF-D693-E462-92AA-7A6D19BE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AB12A-65DB-608E-36EE-EC6D327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2A64-614A-D062-091A-DB6F6060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50744-0DAC-83B9-37A1-A5BC804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E0287-410F-C8DE-2A73-ACF07EF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44179-5189-143E-760C-58F42AC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6154A-F892-C24E-470C-74C96CB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BF14F-C46F-5B70-07DE-D940638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29A59-8A52-4F73-03A1-68418CF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E772-54FA-40D6-B997-52463D6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1B37-B458-B2F9-2EA6-AA1AEB70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473D8-3896-4D42-6887-C6745C943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1513B-2AF4-AF0C-C647-150EA24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70DAE-E53F-FBDD-E68C-7A64EA2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511FC-747A-B04A-0E53-7996F71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801C-946B-F825-C6B0-9BB2B762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5EC4E-2D72-2629-6E0D-6216FC88F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1A297-4B76-894B-275C-1E6A4C1C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A2948-5A6B-A728-F9CB-EB7400DD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0C7D2-0B9E-E703-F2A1-2518CB3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3A85-A227-9E35-DA67-991CF50A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68989-182E-1FB8-8EAD-1327CBF4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D9F5B-1ED6-0FBB-6890-09308A2E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434C-F39D-663B-704F-E2296A81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66EB-5EC5-42D4-833D-B3D8B52983C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A8F1-6BB7-210A-825B-66BD5172F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4E85-7C51-B5F2-0662-00E6E9B03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0BA9B-AE09-4F4F-BAA7-5D74E9F7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394658" y="1809176"/>
            <a:ext cx="0" cy="36012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394658" y="2778897"/>
            <a:ext cx="0" cy="460661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179491" y="-2015592"/>
            <a:ext cx="346317" cy="6084017"/>
          </a:xfrm>
          <a:prstGeom prst="bentConnector3">
            <a:avLst>
              <a:gd name="adj1" fmla="val 3454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018636" y="-3854737"/>
            <a:ext cx="346317" cy="9762307"/>
          </a:xfrm>
          <a:prstGeom prst="bentConnector3">
            <a:avLst>
              <a:gd name="adj1" fmla="val 34469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10641" y="1809176"/>
            <a:ext cx="0" cy="36012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5399843" y="3849159"/>
            <a:ext cx="0" cy="160839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243659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663265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199576"/>
            <a:ext cx="15240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슬롯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6632658" y="2169297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361110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206981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종료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6632658" y="3239558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4637843" y="3239559"/>
            <a:ext cx="1524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없음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463784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16200000" flipH="1">
            <a:off x="3124911" y="964627"/>
            <a:ext cx="460662" cy="4089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16200000" flipH="1">
            <a:off x="1944461" y="3215339"/>
            <a:ext cx="559523" cy="18271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310641" y="2778897"/>
            <a:ext cx="0" cy="46066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C2895AE-B3A0-F206-018D-7DCECFA16D9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8028553" y="2145002"/>
            <a:ext cx="460662" cy="1728452"/>
          </a:xfrm>
          <a:prstGeom prst="bentConnector3">
            <a:avLst>
              <a:gd name="adj1" fmla="val 50000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5F49806-A6F9-604F-B030-414702B80B8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 flipH="1">
            <a:off x="7418953" y="2145002"/>
            <a:ext cx="1679862" cy="1728452"/>
          </a:xfrm>
          <a:prstGeom prst="bentConnector5">
            <a:avLst>
              <a:gd name="adj1" fmla="val -13608"/>
              <a:gd name="adj2" fmla="val -61511"/>
              <a:gd name="adj3" fmla="val 113608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BBD5A1-3ED2-5B0B-8161-E3A21AF9E888}"/>
              </a:ext>
            </a:extLst>
          </p:cNvPr>
          <p:cNvSpPr/>
          <p:nvPr/>
        </p:nvSpPr>
        <p:spPr>
          <a:xfrm>
            <a:off x="6632658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세이브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6573D-E2FC-FE34-D6B4-AF6241279FE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7394658" y="3849158"/>
            <a:ext cx="0" cy="160839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8B768-3076-7674-0386-4A5ED2C5E162}"/>
              </a:ext>
            </a:extLst>
          </p:cNvPr>
          <p:cNvSpPr/>
          <p:nvPr/>
        </p:nvSpPr>
        <p:spPr>
          <a:xfrm>
            <a:off x="10310948" y="6054453"/>
            <a:ext cx="15240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시작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AEEE05A-BAD8-CA74-E385-C3BF11F01A3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D967FD6-C63B-C195-B1DD-DD10A9E1F47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B4457A6-6E5C-7E06-9EF7-EFD46FE60BD6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187424-D149-EFD3-4994-1E6BBEAF1E4D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F0DE467-094B-CD29-8C13-6210997906ED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764215-5EA8-283F-5EF5-D237C9FBF6E8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E05157-48AC-3F83-48E8-D0C1F7A3DF7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27C0A2-2017-0FFF-CAA4-C6CF9F7AD75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10641" y="853259"/>
            <a:ext cx="0" cy="346317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F934A1-4A0D-4189-9C63-47585F3542D7}"/>
              </a:ext>
            </a:extLst>
          </p:cNvPr>
          <p:cNvSpPr/>
          <p:nvPr/>
        </p:nvSpPr>
        <p:spPr>
          <a:xfrm>
            <a:off x="548641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4BEE65-2EB7-B035-8EF7-EA5D31D51678}"/>
              </a:ext>
            </a:extLst>
          </p:cNvPr>
          <p:cNvSpPr/>
          <p:nvPr/>
        </p:nvSpPr>
        <p:spPr>
          <a:xfrm>
            <a:off x="2375803" y="4408682"/>
            <a:ext cx="15240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B1696A6-8444-A53C-C018-039A0D74962F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1310641" y="3849159"/>
            <a:ext cx="0" cy="559523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2D1D61-F3CC-8525-4FF2-03DC1D27A432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 rot="5400000" flipH="1">
            <a:off x="-113852" y="3593790"/>
            <a:ext cx="2848985" cy="12700"/>
          </a:xfrm>
          <a:prstGeom prst="bentConnector5">
            <a:avLst>
              <a:gd name="adj1" fmla="val -8024"/>
              <a:gd name="adj2" fmla="val 7800000"/>
              <a:gd name="adj3" fmla="val 10802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6C4433-F56D-BC0C-776A-127687FA7EB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1072948" y="1809176"/>
            <a:ext cx="0" cy="397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F327081-B2DC-FAA7-624C-7780AF59F3DF}"/>
              </a:ext>
            </a:extLst>
          </p:cNvPr>
          <p:cNvSpPr/>
          <p:nvPr/>
        </p:nvSpPr>
        <p:spPr>
          <a:xfrm>
            <a:off x="2375803" y="5457553"/>
            <a:ext cx="1524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세이브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덮어 씌우기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F920CB4-B586-C1BE-279A-009DF46D0F64}"/>
              </a:ext>
            </a:extLst>
          </p:cNvPr>
          <p:cNvCxnSpPr>
            <a:cxnSpLocks/>
            <a:stCxn id="28" idx="2"/>
            <a:endCxn id="177" idx="0"/>
          </p:cNvCxnSpPr>
          <p:nvPr/>
        </p:nvCxnSpPr>
        <p:spPr>
          <a:xfrm>
            <a:off x="3137803" y="5018282"/>
            <a:ext cx="0" cy="43927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DE4BC339-B503-DBF8-D07E-A5282424AF68}"/>
              </a:ext>
            </a:extLst>
          </p:cNvPr>
          <p:cNvSpPr/>
          <p:nvPr/>
        </p:nvSpPr>
        <p:spPr>
          <a:xfrm>
            <a:off x="5312756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E59E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C9E88677-24ED-8B8D-84B4-CA70DAD6DA11}"/>
              </a:ext>
            </a:extLst>
          </p:cNvPr>
          <p:cNvSpPr/>
          <p:nvPr/>
        </p:nvSpPr>
        <p:spPr>
          <a:xfrm>
            <a:off x="7307572" y="627216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49CC9746-E050-5D21-2167-CC774DBD67CD}"/>
              </a:ext>
            </a:extLst>
          </p:cNvPr>
          <p:cNvCxnSpPr>
            <a:cxnSpLocks/>
            <a:stCxn id="177" idx="2"/>
            <a:endCxn id="181" idx="2"/>
          </p:cNvCxnSpPr>
          <p:nvPr/>
        </p:nvCxnSpPr>
        <p:spPr>
          <a:xfrm rot="16200000" flipH="1">
            <a:off x="4079229" y="5125726"/>
            <a:ext cx="292101" cy="2174953"/>
          </a:xfrm>
          <a:prstGeom prst="bentConnector2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119DA9CC-C673-9F34-C957-136695F55352}"/>
              </a:ext>
            </a:extLst>
          </p:cNvPr>
          <p:cNvCxnSpPr>
            <a:cxnSpLocks/>
            <a:stCxn id="46" idx="2"/>
            <a:endCxn id="181" idx="0"/>
          </p:cNvCxnSpPr>
          <p:nvPr/>
        </p:nvCxnSpPr>
        <p:spPr>
          <a:xfrm flipH="1">
            <a:off x="5399842" y="6067153"/>
            <a:ext cx="1" cy="205015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6ABFA0E3-4764-ACC7-AAF9-FB8575F2A83F}"/>
              </a:ext>
            </a:extLst>
          </p:cNvPr>
          <p:cNvCxnSpPr>
            <a:cxnSpLocks/>
            <a:stCxn id="181" idx="6"/>
            <a:endCxn id="183" idx="2"/>
          </p:cNvCxnSpPr>
          <p:nvPr/>
        </p:nvCxnSpPr>
        <p:spPr>
          <a:xfrm>
            <a:off x="5486927" y="6359254"/>
            <a:ext cx="18206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035F89E-76E5-6DA0-7E23-4AD4ACE175AD}"/>
              </a:ext>
            </a:extLst>
          </p:cNvPr>
          <p:cNvCxnSpPr>
            <a:cxnSpLocks/>
            <a:stCxn id="30" idx="2"/>
            <a:endCxn id="183" idx="0"/>
          </p:cNvCxnSpPr>
          <p:nvPr/>
        </p:nvCxnSpPr>
        <p:spPr>
          <a:xfrm>
            <a:off x="7394658" y="6067153"/>
            <a:ext cx="0" cy="20501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DF1C4F04-BD75-4AAD-984B-5F32CC1B614D}"/>
              </a:ext>
            </a:extLst>
          </p:cNvPr>
          <p:cNvCxnSpPr>
            <a:cxnSpLocks/>
            <a:stCxn id="183" idx="6"/>
            <a:endCxn id="44" idx="1"/>
          </p:cNvCxnSpPr>
          <p:nvPr/>
        </p:nvCxnSpPr>
        <p:spPr>
          <a:xfrm flipV="1">
            <a:off x="7481743" y="6359253"/>
            <a:ext cx="2829205" cy="1"/>
          </a:xfrm>
          <a:prstGeom prst="straightConnector1">
            <a:avLst/>
          </a:prstGeom>
          <a:ln w="38100">
            <a:solidFill>
              <a:srgbClr val="AEAEA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5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8234D3-76BA-40E8-B674-7CA9A597111B}"/>
              </a:ext>
            </a:extLst>
          </p:cNvPr>
          <p:cNvSpPr txBox="1"/>
          <p:nvPr/>
        </p:nvSpPr>
        <p:spPr>
          <a:xfrm>
            <a:off x="528918" y="5289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989C5-A48C-D71D-0A85-E8852031CAFA}"/>
              </a:ext>
            </a:extLst>
          </p:cNvPr>
          <p:cNvSpPr txBox="1"/>
          <p:nvPr/>
        </p:nvSpPr>
        <p:spPr>
          <a:xfrm>
            <a:off x="1195509" y="1747545"/>
            <a:ext cx="859394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밝고 가벼운 판타지 모험담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다종다양하고 커스텀 폭이 넓은 장비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장비 만큼이나 다양한 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49F98-495D-F7A1-2DD1-7F29924E01A3}"/>
              </a:ext>
            </a:extLst>
          </p:cNvPr>
          <p:cNvSpPr txBox="1"/>
          <p:nvPr/>
        </p:nvSpPr>
        <p:spPr>
          <a:xfrm>
            <a:off x="3777345" y="3896045"/>
            <a:ext cx="7604967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기타 컨셉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NPC</a:t>
            </a:r>
            <a:r>
              <a:rPr lang="ko-KR" altLang="en-US" sz="1400" dirty="0"/>
              <a:t>와의 대화가 재미있는 게임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베이스 아이템에 스킬과 특성을 부여하는 특유의 장비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특성 뿐만이 아니라 스킬도 랜덤하게 붙어서 같은 적도 다른 느낌이 드는 특유의 시스템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/>
              <a:t>간단하고 직관적인 구성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44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418411"/>
            <a:ext cx="340029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캐릭터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872703"/>
            <a:ext cx="5751896" cy="4953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캐릭터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BP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최소 </a:t>
            </a:r>
            <a:r>
              <a:rPr lang="en-US" altLang="ko-KR" sz="1400" dirty="0"/>
              <a:t>BP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 </a:t>
            </a:r>
            <a:r>
              <a:rPr lang="en-US" altLang="ko-KR" sz="1400" dirty="0"/>
              <a:t>[</a:t>
            </a:r>
            <a:r>
              <a:rPr lang="ko-KR" altLang="en-US" sz="1400" dirty="0"/>
              <a:t>데미지를 방어력으로 나눈다</a:t>
            </a:r>
            <a:r>
              <a:rPr lang="en-US" altLang="ko-KR" sz="1400" dirty="0"/>
              <a:t>.]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스텟</a:t>
            </a:r>
            <a:r>
              <a:rPr lang="ko-KR" altLang="en-US" sz="1400" dirty="0"/>
              <a:t> 랭크 </a:t>
            </a:r>
            <a:r>
              <a:rPr lang="en-US" altLang="ko-KR" sz="1400" dirty="0"/>
              <a:t>[</a:t>
            </a:r>
            <a:r>
              <a:rPr lang="ko-KR" altLang="en-US" sz="1400" dirty="0"/>
              <a:t>공격력 </a:t>
            </a:r>
            <a:r>
              <a:rPr lang="en-US" altLang="ko-KR" sz="1400" dirty="0"/>
              <a:t>/ </a:t>
            </a:r>
            <a:r>
              <a:rPr lang="ko-KR" altLang="en-US" sz="1400" dirty="0"/>
              <a:t>방어력 </a:t>
            </a:r>
            <a:r>
              <a:rPr lang="en-US" altLang="ko-KR" sz="1400" dirty="0"/>
              <a:t>/ </a:t>
            </a:r>
            <a:r>
              <a:rPr lang="ko-KR" altLang="en-US" sz="1400" dirty="0"/>
              <a:t>명중률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회피율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치명타 확률</a:t>
            </a:r>
            <a:r>
              <a:rPr lang="en-US" altLang="ko-KR" sz="1400" dirty="0"/>
              <a:t>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(Ref. </a:t>
            </a:r>
            <a:r>
              <a:rPr lang="ko-KR" altLang="en-US" sz="1100" dirty="0"/>
              <a:t>포켓몬스터</a:t>
            </a:r>
            <a:r>
              <a:rPr lang="en-US" altLang="ko-KR" sz="11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랭크 </a:t>
            </a:r>
            <a:r>
              <a:rPr lang="en-US" altLang="ko-KR" sz="1100" dirty="0"/>
              <a:t>+1 </a:t>
            </a:r>
            <a:r>
              <a:rPr lang="ko-KR" altLang="en-US" sz="1100" dirty="0"/>
              <a:t>당 능력치의 효과가 </a:t>
            </a:r>
            <a:r>
              <a:rPr lang="en-US" altLang="ko-KR" sz="1100" dirty="0"/>
              <a:t>25% </a:t>
            </a:r>
            <a:r>
              <a:rPr lang="ko-KR" altLang="en-US" sz="1100" dirty="0"/>
              <a:t>증가한다</a:t>
            </a:r>
            <a:r>
              <a:rPr lang="en-US" altLang="ko-KR" sz="1100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랭크 </a:t>
            </a:r>
            <a:r>
              <a:rPr lang="en-US" altLang="ko-KR" sz="1100" dirty="0"/>
              <a:t>-1</a:t>
            </a:r>
            <a:r>
              <a:rPr lang="ko-KR" altLang="en-US" sz="1100" dirty="0"/>
              <a:t> 당 능력치의 효율이 </a:t>
            </a:r>
            <a:r>
              <a:rPr lang="en-US" altLang="ko-KR" sz="1100" dirty="0"/>
              <a:t>25% </a:t>
            </a:r>
            <a:r>
              <a:rPr lang="ko-KR" altLang="en-US" sz="1100" dirty="0"/>
              <a:t>감소한다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[</a:t>
            </a:r>
            <a:r>
              <a:rPr lang="ko-KR" altLang="en-US" sz="1100" dirty="0"/>
              <a:t>능력치 적용 시 </a:t>
            </a:r>
            <a:r>
              <a:rPr lang="en-US" altLang="ko-KR" sz="1100" dirty="0"/>
              <a:t>Max(1, 1 + 0.25 * Rank) / Max(1, 1 – 0.25 * Rank) </a:t>
            </a:r>
            <a:r>
              <a:rPr lang="ko-KR" altLang="en-US" sz="1100" dirty="0"/>
              <a:t>곱하기</a:t>
            </a:r>
            <a:r>
              <a:rPr lang="en-US" altLang="ko-KR" sz="1100" dirty="0"/>
              <a:t>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7027817" y="792957"/>
            <a:ext cx="2092239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몬스터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몬스터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드랍 확률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드랍 아이템 리스트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아이템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금액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9031092" y="4398836"/>
            <a:ext cx="215475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플레이어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(</a:t>
            </a:r>
            <a:r>
              <a:rPr lang="ko-KR" altLang="en-US" sz="1400" dirty="0"/>
              <a:t>직업 개념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 업 요구 경험치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무기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방어구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B930-EBAF-64C2-5A76-0FCCD8A538F9}"/>
              </a:ext>
            </a:extLst>
          </p:cNvPr>
          <p:cNvSpPr txBox="1"/>
          <p:nvPr/>
        </p:nvSpPr>
        <p:spPr>
          <a:xfrm>
            <a:off x="10108470" y="1395288"/>
            <a:ext cx="1491114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종족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종족 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기본 </a:t>
            </a:r>
            <a:r>
              <a:rPr lang="ko-KR" altLang="en-US" sz="1400" dirty="0" err="1"/>
              <a:t>행동력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175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아이템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14179" y="1525424"/>
            <a:ext cx="3304110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아이템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타입</a:t>
            </a:r>
            <a:r>
              <a:rPr lang="en-US" altLang="ko-KR" sz="1400" dirty="0"/>
              <a:t> (</a:t>
            </a:r>
            <a:r>
              <a:rPr lang="ko-KR" altLang="en-US" sz="1400" dirty="0"/>
              <a:t>무기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방어구</a:t>
            </a:r>
            <a:r>
              <a:rPr lang="en-US" altLang="ko-KR" sz="1400" dirty="0"/>
              <a:t>, </a:t>
            </a:r>
            <a:r>
              <a:rPr lang="ko-KR" altLang="en-US" sz="1400" dirty="0"/>
              <a:t>소모품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습득처</a:t>
            </a:r>
            <a:r>
              <a:rPr lang="ko-KR" altLang="en-US" sz="1400" dirty="0"/>
              <a:t> 구분 </a:t>
            </a:r>
            <a:r>
              <a:rPr lang="en-US" altLang="ko-KR" sz="1400" dirty="0"/>
              <a:t>(</a:t>
            </a:r>
            <a:r>
              <a:rPr lang="ko-KR" altLang="en-US" sz="1400" dirty="0"/>
              <a:t>상점</a:t>
            </a:r>
            <a:r>
              <a:rPr lang="en-US" altLang="ko-KR" sz="1400" dirty="0"/>
              <a:t>, </a:t>
            </a:r>
            <a:r>
              <a:rPr lang="ko-KR" altLang="en-US" sz="1400" dirty="0"/>
              <a:t>드랍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구매 가격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가격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557E-6A12-FF18-E904-041B49AAF955}"/>
              </a:ext>
            </a:extLst>
          </p:cNvPr>
          <p:cNvSpPr txBox="1"/>
          <p:nvPr/>
        </p:nvSpPr>
        <p:spPr>
          <a:xfrm>
            <a:off x="5947954" y="1093196"/>
            <a:ext cx="3113353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무기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 행동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리스트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F1A14-5A48-C791-0FF7-CD0D2ABE6A1D}"/>
              </a:ext>
            </a:extLst>
          </p:cNvPr>
          <p:cNvSpPr txBox="1"/>
          <p:nvPr/>
        </p:nvSpPr>
        <p:spPr>
          <a:xfrm>
            <a:off x="2881828" y="3135572"/>
            <a:ext cx="313579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/>
              <a:t>방어구</a:t>
            </a:r>
            <a:r>
              <a:rPr lang="ko-KR" altLang="en-US" sz="1400" b="1" dirty="0"/>
              <a:t>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방어력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행동력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– </a:t>
            </a:r>
            <a:r>
              <a:rPr lang="ko-KR" altLang="en-US" sz="1400" dirty="0"/>
              <a:t>되는 구성</a:t>
            </a:r>
            <a:r>
              <a:rPr lang="en-US" altLang="ko-KR" sz="1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881D7-3AA2-8A39-23BE-AF5A53DB284C}"/>
              </a:ext>
            </a:extLst>
          </p:cNvPr>
          <p:cNvSpPr txBox="1"/>
          <p:nvPr/>
        </p:nvSpPr>
        <p:spPr>
          <a:xfrm>
            <a:off x="7504630" y="3199205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축적 가능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</a:t>
            </a:r>
            <a:r>
              <a:rPr lang="ko-KR" altLang="en-US" sz="1400" dirty="0" err="1"/>
              <a:t>소지량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5DA8-B90B-59A7-234D-41FEC0EDD5D4}"/>
              </a:ext>
            </a:extLst>
          </p:cNvPr>
          <p:cNvSpPr txBox="1"/>
          <p:nvPr/>
        </p:nvSpPr>
        <p:spPr>
          <a:xfrm>
            <a:off x="7658289" y="4624304"/>
            <a:ext cx="4065537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소모품은 다음 인터페이스의 조합으로 구성한다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축적 가능 인터페이스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인터페이스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3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속성 정리 </a:t>
            </a:r>
            <a:r>
              <a:rPr lang="en-US" altLang="ko-KR" dirty="0"/>
              <a:t>– </a:t>
            </a:r>
            <a:r>
              <a:rPr lang="ko-KR" altLang="en-US" dirty="0"/>
              <a:t>스킬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E9DA8-B5AF-4ADA-9368-BE9A7C7F1ED2}"/>
              </a:ext>
            </a:extLst>
          </p:cNvPr>
          <p:cNvSpPr txBox="1"/>
          <p:nvPr/>
        </p:nvSpPr>
        <p:spPr>
          <a:xfrm>
            <a:off x="1523524" y="2919647"/>
            <a:ext cx="215475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행동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대상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자신 랭크 변동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가능 여부 판정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행동 효과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72259-FFD2-F9A0-E764-8E4C583FC13E}"/>
              </a:ext>
            </a:extLst>
          </p:cNvPr>
          <p:cNvSpPr txBox="1"/>
          <p:nvPr/>
        </p:nvSpPr>
        <p:spPr>
          <a:xfrm>
            <a:off x="1523524" y="1253101"/>
            <a:ext cx="2443298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스킬 인터페이스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스킬</a:t>
            </a:r>
            <a:r>
              <a:rPr lang="en-US" altLang="ko-KR" sz="1400" dirty="0"/>
              <a:t> </a:t>
            </a:r>
            <a:r>
              <a:rPr lang="ko-KR" altLang="en-US" sz="1400" dirty="0"/>
              <a:t>타입</a:t>
            </a:r>
            <a:r>
              <a:rPr lang="en-US" altLang="ko-KR" sz="1400" dirty="0"/>
              <a:t>(</a:t>
            </a:r>
            <a:r>
              <a:rPr lang="ko-KR" altLang="en-US" sz="1400" dirty="0"/>
              <a:t>용도 별 구성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4046-42AD-7656-0E6E-BB101E46051D}"/>
              </a:ext>
            </a:extLst>
          </p:cNvPr>
          <p:cNvSpPr txBox="1"/>
          <p:nvPr/>
        </p:nvSpPr>
        <p:spPr>
          <a:xfrm>
            <a:off x="6245151" y="4746376"/>
            <a:ext cx="2666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상태이상 </a:t>
            </a:r>
            <a:r>
              <a:rPr lang="en-US" altLang="ko-KR" sz="1400" b="1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버프 인터페이스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상태이상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이름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위력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초기 턴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D4524-D1DC-349A-EDAA-C70FC246BEB4}"/>
              </a:ext>
            </a:extLst>
          </p:cNvPr>
          <p:cNvSpPr txBox="1"/>
          <p:nvPr/>
        </p:nvSpPr>
        <p:spPr>
          <a:xfrm>
            <a:off x="9092963" y="5069541"/>
            <a:ext cx="251703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90000"/>
                  </a:schemeClr>
                </a:solidFill>
              </a:rPr>
              <a:t>상태이상 공격력 구조체</a:t>
            </a:r>
            <a:endParaRPr lang="en-US" altLang="ko-KR" sz="1400" b="1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상태이상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인수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위력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초기 턴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적용 확률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9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E207E-56CB-76AE-2106-43FD4CD482AA}"/>
              </a:ext>
            </a:extLst>
          </p:cNvPr>
          <p:cNvSpPr txBox="1"/>
          <p:nvPr/>
        </p:nvSpPr>
        <p:spPr>
          <a:xfrm>
            <a:off x="528918" y="34797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및 클래스 속성 정리 </a:t>
            </a:r>
            <a:r>
              <a:rPr lang="en-US" altLang="ko-KR" dirty="0"/>
              <a:t>– </a:t>
            </a:r>
            <a:r>
              <a:rPr lang="ko-KR" altLang="en-US" dirty="0"/>
              <a:t>기타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479EE-4B72-730A-D4A4-0E1F8FF5B645}"/>
              </a:ext>
            </a:extLst>
          </p:cNvPr>
          <p:cNvSpPr txBox="1"/>
          <p:nvPr/>
        </p:nvSpPr>
        <p:spPr>
          <a:xfrm>
            <a:off x="801063" y="1242492"/>
            <a:ext cx="1912703" cy="2959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던전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맵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등장 몬스터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보스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화톳불 발생 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최대 층 수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32B08-0A6E-B114-DF9A-A22D8D7E618B}"/>
              </a:ext>
            </a:extLst>
          </p:cNvPr>
          <p:cNvSpPr txBox="1"/>
          <p:nvPr/>
        </p:nvSpPr>
        <p:spPr>
          <a:xfrm>
            <a:off x="3564620" y="1242492"/>
            <a:ext cx="2856872" cy="2636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퀘스트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퀘스트 </a:t>
            </a:r>
            <a:r>
              <a:rPr lang="en-US" altLang="ko-KR" sz="1400" dirty="0"/>
              <a:t>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퀘스트 타입 </a:t>
            </a:r>
            <a:r>
              <a:rPr lang="en-US" altLang="ko-KR" sz="1400" dirty="0"/>
              <a:t>(</a:t>
            </a:r>
            <a:r>
              <a:rPr lang="ko-KR" altLang="en-US" sz="1400" dirty="0"/>
              <a:t>몬스터 </a:t>
            </a:r>
            <a:r>
              <a:rPr lang="en-US" altLang="ko-KR" sz="1400" dirty="0"/>
              <a:t>or </a:t>
            </a:r>
            <a:r>
              <a:rPr lang="ko-KR" altLang="en-US" sz="1400" dirty="0"/>
              <a:t>던전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설명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만족 횟수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 카운터 증가 판정 함수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20048-D7A9-D5A5-C2DD-C68DD8448FB7}"/>
              </a:ext>
            </a:extLst>
          </p:cNvPr>
          <p:cNvSpPr txBox="1"/>
          <p:nvPr/>
        </p:nvSpPr>
        <p:spPr>
          <a:xfrm>
            <a:off x="6888355" y="1242492"/>
            <a:ext cx="1491114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보관함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아이템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습득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손실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E1630-2914-CB2F-9F1B-FC4745C6CFC4}"/>
              </a:ext>
            </a:extLst>
          </p:cNvPr>
          <p:cNvSpPr txBox="1"/>
          <p:nvPr/>
        </p:nvSpPr>
        <p:spPr>
          <a:xfrm>
            <a:off x="6888355" y="3429000"/>
            <a:ext cx="1733167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상점 클래스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목록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판매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초기화 함수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상품 추가 함수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458EA-186E-8CC6-F035-5A929FC1E61A}"/>
              </a:ext>
            </a:extLst>
          </p:cNvPr>
          <p:cNvSpPr txBox="1"/>
          <p:nvPr/>
        </p:nvSpPr>
        <p:spPr>
          <a:xfrm>
            <a:off x="8895222" y="1242492"/>
            <a:ext cx="2735044" cy="194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던전 매니저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※ </a:t>
            </a:r>
            <a:r>
              <a:rPr lang="ko-KR" altLang="en-US" sz="1200" dirty="0"/>
              <a:t>던전 나가거나 게임오버 시 초기화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던전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불 길들이기 횟수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현제 적 구성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0D042-5F0E-A53E-9769-8A5C4D9CE0D4}"/>
              </a:ext>
            </a:extLst>
          </p:cNvPr>
          <p:cNvSpPr txBox="1"/>
          <p:nvPr/>
        </p:nvSpPr>
        <p:spPr>
          <a:xfrm>
            <a:off x="9210213" y="3429000"/>
            <a:ext cx="2105063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플레이어 데이터 매니저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소지금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보관함 클래스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수주 퀘스트 목록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E83FD-CA99-8816-6F6A-00E1C910D4B9}"/>
              </a:ext>
            </a:extLst>
          </p:cNvPr>
          <p:cNvSpPr txBox="1"/>
          <p:nvPr/>
        </p:nvSpPr>
        <p:spPr>
          <a:xfrm>
            <a:off x="3564620" y="4262273"/>
            <a:ext cx="2451312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게임 매니저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화면 종류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세이브 슬롯 정보</a:t>
            </a:r>
            <a:r>
              <a:rPr lang="en-US" altLang="ko-KR" sz="1400" dirty="0"/>
              <a:t>(int)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던전 매니저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프레이어</a:t>
            </a:r>
            <a:r>
              <a:rPr lang="ko-KR" altLang="en-US" sz="1400" dirty="0"/>
              <a:t> 데이터 매니저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720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0AD4C-D837-F80E-E9F0-18F4ECB5C7F3}"/>
              </a:ext>
            </a:extLst>
          </p:cNvPr>
          <p:cNvSpPr txBox="1"/>
          <p:nvPr/>
        </p:nvSpPr>
        <p:spPr>
          <a:xfrm>
            <a:off x="1622611" y="3765177"/>
            <a:ext cx="909095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매니저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UI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관련 큰 틀 제작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임시로 더미 값으로 제작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파일 매니저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플레이어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아이템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몬스터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던전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스킬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퀘스트 정보 입출력 관련 기능 구현</a:t>
            </a:r>
            <a:endParaRPr lang="en-US" altLang="ko-KR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전투 방식 구현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/ 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F7FD1-C8F8-ECA1-C9DD-3B3D49599EBB}"/>
              </a:ext>
            </a:extLst>
          </p:cNvPr>
          <p:cNvSpPr txBox="1"/>
          <p:nvPr/>
        </p:nvSpPr>
        <p:spPr>
          <a:xfrm>
            <a:off x="510987" y="375645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이선욱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전투방식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퀘스트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43779-D287-528B-274C-41560EE47866}"/>
              </a:ext>
            </a:extLst>
          </p:cNvPr>
          <p:cNvSpPr txBox="1"/>
          <p:nvPr/>
        </p:nvSpPr>
        <p:spPr>
          <a:xfrm>
            <a:off x="510987" y="976281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이민석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전체적인 다이어그램 로직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C4B4-EB57-2E14-E86C-64531A845FBE}"/>
              </a:ext>
            </a:extLst>
          </p:cNvPr>
          <p:cNvSpPr txBox="1"/>
          <p:nvPr/>
        </p:nvSpPr>
        <p:spPr>
          <a:xfrm>
            <a:off x="510987" y="157782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김나영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파일 입출력 매니저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6462-2963-CDAB-784D-3D7EA6D4634D}"/>
              </a:ext>
            </a:extLst>
          </p:cNvPr>
          <p:cNvSpPr txBox="1"/>
          <p:nvPr/>
        </p:nvSpPr>
        <p:spPr>
          <a:xfrm>
            <a:off x="510987" y="217936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최   빈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: UI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매니저 작성</a:t>
            </a:r>
          </a:p>
        </p:txBody>
      </p:sp>
    </p:spTree>
    <p:extLst>
      <p:ext uri="{BB962C8B-B14F-4D97-AF65-F5344CB8AC3E}">
        <p14:creationId xmlns:p14="http://schemas.microsoft.com/office/powerpoint/2010/main" val="27443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92ADEC-7FF4-7766-7C23-9C6C3487ECAD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게임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7380F-B86A-37E2-F22A-7A501843FBD3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</p:spTree>
    <p:extLst>
      <p:ext uri="{BB962C8B-B14F-4D97-AF65-F5344CB8AC3E}">
        <p14:creationId xmlns:p14="http://schemas.microsoft.com/office/powerpoint/2010/main" val="416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252857" y="2281646"/>
            <a:ext cx="0" cy="43543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D61D32-4935-A678-27AA-880C78918A54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7615648" y="2281646"/>
            <a:ext cx="0" cy="4267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9D3D6-276D-79A5-91DD-18F9E72740F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615648" y="4245433"/>
            <a:ext cx="0" cy="3309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94C567F-8BBA-5103-8EDC-5A45386CC6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4097384" y="-1846218"/>
            <a:ext cx="548640" cy="6487888"/>
          </a:xfrm>
          <a:prstGeom prst="bentConnector3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915988" y="-2664823"/>
            <a:ext cx="548640" cy="812509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A184B9-DF55-68EF-9C74-7308BF793D4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5734593" y="-3483428"/>
            <a:ext cx="548640" cy="97623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 rot="16200000" flipH="1">
            <a:off x="1608906" y="1800500"/>
            <a:ext cx="435431" cy="13977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127760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127760" y="2281646"/>
            <a:ext cx="0" cy="43543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9E6A09C-B0FC-AB03-446F-E7647AF9562B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2525482" y="4245433"/>
            <a:ext cx="0" cy="330922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548641" y="51380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548641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 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D16B9-ED36-4EC6-7D7A-5B4F71E2836B}"/>
              </a:ext>
            </a:extLst>
          </p:cNvPr>
          <p:cNvSpPr/>
          <p:nvPr/>
        </p:nvSpPr>
        <p:spPr>
          <a:xfrm>
            <a:off x="7036529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867373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  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6FF27-82CF-3225-C81F-F5D077905044}"/>
              </a:ext>
            </a:extLst>
          </p:cNvPr>
          <p:cNvSpPr/>
          <p:nvPr/>
        </p:nvSpPr>
        <p:spPr>
          <a:xfrm>
            <a:off x="10310948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  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548641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  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A15C28-43D1-BAE3-2691-5973E91788E6}"/>
              </a:ext>
            </a:extLst>
          </p:cNvPr>
          <p:cNvSpPr/>
          <p:nvPr/>
        </p:nvSpPr>
        <p:spPr>
          <a:xfrm>
            <a:off x="7036529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8673738" y="3635833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던전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진입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10310948" y="2717077"/>
            <a:ext cx="1158237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696EA-C5EF-0F32-CFFD-87CD3DCA46E6}"/>
              </a:ext>
            </a:extLst>
          </p:cNvPr>
          <p:cNvSpPr/>
          <p:nvPr/>
        </p:nvSpPr>
        <p:spPr>
          <a:xfrm>
            <a:off x="8673738" y="2717077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9F8EB-ABE2-5B23-8724-369604F227EB}"/>
              </a:ext>
            </a:extLst>
          </p:cNvPr>
          <p:cNvSpPr/>
          <p:nvPr/>
        </p:nvSpPr>
        <p:spPr>
          <a:xfrm>
            <a:off x="7036529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548641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548641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946363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946363" y="457635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품목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71A45D37-A77E-08D8-6B08-C17136903189}"/>
              </a:ext>
            </a:extLst>
          </p:cNvPr>
          <p:cNvCxnSpPr>
            <a:cxnSpLocks/>
            <a:stCxn id="25" idx="2"/>
            <a:endCxn id="4" idx="1"/>
          </p:cNvCxnSpPr>
          <p:nvPr/>
        </p:nvCxnSpPr>
        <p:spPr>
          <a:xfrm rot="5400000" flipH="1">
            <a:off x="5721534" y="3291842"/>
            <a:ext cx="3209109" cy="579119"/>
          </a:xfrm>
          <a:prstGeom prst="bentConnector4">
            <a:avLst>
              <a:gd name="adj1" fmla="val -7123"/>
              <a:gd name="adj2" fmla="val 139474"/>
            </a:avLst>
          </a:prstGeom>
          <a:ln w="38100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9D9F2D9-3CFA-5ADC-CB87-E472F26D731E}"/>
              </a:ext>
            </a:extLst>
          </p:cNvPr>
          <p:cNvCxnSpPr>
            <a:cxnSpLocks/>
            <a:stCxn id="46" idx="2"/>
            <a:endCxn id="92" idx="3"/>
          </p:cNvCxnSpPr>
          <p:nvPr/>
        </p:nvCxnSpPr>
        <p:spPr>
          <a:xfrm rot="5400000" flipH="1" flipV="1">
            <a:off x="1733002" y="3814357"/>
            <a:ext cx="2164078" cy="579118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20FFE1B-617D-4EED-0C48-EC07F241317A}"/>
              </a:ext>
            </a:extLst>
          </p:cNvPr>
          <p:cNvCxnSpPr>
            <a:cxnSpLocks/>
            <a:stCxn id="35" idx="2"/>
            <a:endCxn id="7" idx="1"/>
          </p:cNvCxnSpPr>
          <p:nvPr/>
        </p:nvCxnSpPr>
        <p:spPr>
          <a:xfrm rot="5400000" flipH="1">
            <a:off x="-243838" y="3814357"/>
            <a:ext cx="2164078" cy="579119"/>
          </a:xfrm>
          <a:prstGeom prst="bentConnector4">
            <a:avLst>
              <a:gd name="adj1" fmla="val -10563"/>
              <a:gd name="adj2" fmla="val 13947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6E88C1-6AB4-D90F-ECD6-E7C41C533E58}"/>
              </a:ext>
            </a:extLst>
          </p:cNvPr>
          <p:cNvSpPr/>
          <p:nvPr/>
        </p:nvSpPr>
        <p:spPr>
          <a:xfrm>
            <a:off x="1946363" y="2717077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  매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127760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5302575-2D16-BDE1-0342-CDDFEE697743}"/>
              </a:ext>
            </a:extLst>
          </p:cNvPr>
          <p:cNvCxnSpPr>
            <a:cxnSpLocks/>
            <a:stCxn id="92" idx="2"/>
            <a:endCxn id="43" idx="0"/>
          </p:cNvCxnSpPr>
          <p:nvPr/>
        </p:nvCxnSpPr>
        <p:spPr>
          <a:xfrm>
            <a:off x="2525482" y="3326677"/>
            <a:ext cx="0" cy="30915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778046-E7FC-46A2-AD0D-A9EA8649EB06}"/>
              </a:ext>
            </a:extLst>
          </p:cNvPr>
          <p:cNvSpPr/>
          <p:nvPr/>
        </p:nvSpPr>
        <p:spPr>
          <a:xfrm>
            <a:off x="7036529" y="2708364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127760" y="1123406"/>
            <a:ext cx="0" cy="54864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B652F82-199D-0D90-58FF-292A7DF355C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7615648" y="3317964"/>
            <a:ext cx="0" cy="31786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D7802A-FE47-5E74-4DC9-428D2098742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0890067" y="2281646"/>
            <a:ext cx="0" cy="4354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2F488B-3CCE-0E62-38D8-8A78AA7511A9}"/>
              </a:ext>
            </a:extLst>
          </p:cNvPr>
          <p:cNvSpPr/>
          <p:nvPr/>
        </p:nvSpPr>
        <p:spPr>
          <a:xfrm>
            <a:off x="3997235" y="1672046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FB5C4C1-7E25-D3F7-62D0-9D39EAADFE39}"/>
              </a:ext>
            </a:extLst>
          </p:cNvPr>
          <p:cNvSpPr/>
          <p:nvPr/>
        </p:nvSpPr>
        <p:spPr>
          <a:xfrm>
            <a:off x="3997235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41A85D1-1E71-A672-F746-AA7984129A21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9252857" y="3326677"/>
            <a:ext cx="0" cy="30915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4B2678-9CA4-3CCC-6CFE-15F5DA1A2B2F}"/>
              </a:ext>
            </a:extLst>
          </p:cNvPr>
          <p:cNvSpPr/>
          <p:nvPr/>
        </p:nvSpPr>
        <p:spPr>
          <a:xfrm>
            <a:off x="5429793" y="4572004"/>
            <a:ext cx="1158237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수행된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FC7CB779-4548-8DBD-3C66-D9395EDF79F6}"/>
              </a:ext>
            </a:extLst>
          </p:cNvPr>
          <p:cNvCxnSpPr>
            <a:cxnSpLocks/>
            <a:stCxn id="104" idx="2"/>
            <a:endCxn id="226" idx="0"/>
          </p:cNvCxnSpPr>
          <p:nvPr/>
        </p:nvCxnSpPr>
        <p:spPr>
          <a:xfrm>
            <a:off x="4576354" y="2281646"/>
            <a:ext cx="0" cy="4267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9F11D415-4A8A-C906-28C8-AA54C866FFA9}"/>
              </a:ext>
            </a:extLst>
          </p:cNvPr>
          <p:cNvCxnSpPr>
            <a:cxnSpLocks/>
            <a:stCxn id="104" idx="2"/>
            <a:endCxn id="227" idx="0"/>
          </p:cNvCxnSpPr>
          <p:nvPr/>
        </p:nvCxnSpPr>
        <p:spPr>
          <a:xfrm rot="16200000" flipH="1">
            <a:off x="5079274" y="1778725"/>
            <a:ext cx="426718" cy="1432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3C72F68-F9EB-076A-78E5-03FF15C4F7CE}"/>
              </a:ext>
            </a:extLst>
          </p:cNvPr>
          <p:cNvCxnSpPr>
            <a:cxnSpLocks/>
            <a:stCxn id="226" idx="2"/>
            <a:endCxn id="108" idx="0"/>
          </p:cNvCxnSpPr>
          <p:nvPr/>
        </p:nvCxnSpPr>
        <p:spPr>
          <a:xfrm>
            <a:off x="4576354" y="3317964"/>
            <a:ext cx="0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97B0BD3-E226-09DE-9080-31A0F4C7F7A6}"/>
              </a:ext>
            </a:extLst>
          </p:cNvPr>
          <p:cNvSpPr/>
          <p:nvPr/>
        </p:nvSpPr>
        <p:spPr>
          <a:xfrm>
            <a:off x="5429791" y="5429795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671974-C9EC-5ABD-6FE4-7DC6956F151F}"/>
              </a:ext>
            </a:extLst>
          </p:cNvPr>
          <p:cNvSpPr/>
          <p:nvPr/>
        </p:nvSpPr>
        <p:spPr>
          <a:xfrm>
            <a:off x="3997234" y="4572004"/>
            <a:ext cx="1158237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수령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A9EBB4A-1078-A980-C221-68C61655D126}"/>
              </a:ext>
            </a:extLst>
          </p:cNvPr>
          <p:cNvSpPr/>
          <p:nvPr/>
        </p:nvSpPr>
        <p:spPr>
          <a:xfrm>
            <a:off x="3997235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수주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00E7C23-A5F2-4720-CF09-595397DBD725}"/>
              </a:ext>
            </a:extLst>
          </p:cNvPr>
          <p:cNvSpPr/>
          <p:nvPr/>
        </p:nvSpPr>
        <p:spPr>
          <a:xfrm>
            <a:off x="5429794" y="2708364"/>
            <a:ext cx="1158237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보고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2F891E5-C8C8-5AA5-6DB2-478B7FEAEB06}"/>
              </a:ext>
            </a:extLst>
          </p:cNvPr>
          <p:cNvSpPr/>
          <p:nvPr/>
        </p:nvSpPr>
        <p:spPr>
          <a:xfrm>
            <a:off x="5429792" y="3635833"/>
            <a:ext cx="1158237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</a:t>
            </a: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C8186451-B47D-8A04-234E-65FE57AE2AB2}"/>
              </a:ext>
            </a:extLst>
          </p:cNvPr>
          <p:cNvCxnSpPr>
            <a:cxnSpLocks/>
            <a:stCxn id="227" idx="2"/>
            <a:endCxn id="233" idx="0"/>
          </p:cNvCxnSpPr>
          <p:nvPr/>
        </p:nvCxnSpPr>
        <p:spPr>
          <a:xfrm flipH="1">
            <a:off x="6008911" y="3317964"/>
            <a:ext cx="2" cy="31786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F88D3036-CAD4-7D9F-7A92-CDFAB51292F4}"/>
              </a:ext>
            </a:extLst>
          </p:cNvPr>
          <p:cNvCxnSpPr>
            <a:cxnSpLocks/>
            <a:stCxn id="108" idx="2"/>
            <a:endCxn id="220" idx="0"/>
          </p:cNvCxnSpPr>
          <p:nvPr/>
        </p:nvCxnSpPr>
        <p:spPr>
          <a:xfrm flipH="1">
            <a:off x="4576353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6EE3739-56CD-11BE-84E2-20B10CE46E81}"/>
              </a:ext>
            </a:extLst>
          </p:cNvPr>
          <p:cNvCxnSpPr>
            <a:cxnSpLocks/>
            <a:stCxn id="233" idx="2"/>
            <a:endCxn id="191" idx="0"/>
          </p:cNvCxnSpPr>
          <p:nvPr/>
        </p:nvCxnSpPr>
        <p:spPr>
          <a:xfrm>
            <a:off x="6008911" y="4245433"/>
            <a:ext cx="1" cy="32657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9B125FBE-3CDD-B1B2-36A1-B6451A33E579}"/>
              </a:ext>
            </a:extLst>
          </p:cNvPr>
          <p:cNvCxnSpPr>
            <a:cxnSpLocks/>
            <a:stCxn id="191" idx="2"/>
            <a:endCxn id="219" idx="0"/>
          </p:cNvCxnSpPr>
          <p:nvPr/>
        </p:nvCxnSpPr>
        <p:spPr>
          <a:xfrm flipH="1">
            <a:off x="6008910" y="5181604"/>
            <a:ext cx="2" cy="24819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C7C6AB0B-F5B9-4D85-D935-BCB686CDB0DA}"/>
              </a:ext>
            </a:extLst>
          </p:cNvPr>
          <p:cNvCxnSpPr>
            <a:cxnSpLocks/>
            <a:stCxn id="258" idx="2"/>
            <a:endCxn id="104" idx="1"/>
          </p:cNvCxnSpPr>
          <p:nvPr/>
        </p:nvCxnSpPr>
        <p:spPr>
          <a:xfrm rot="10800000">
            <a:off x="3997236" y="1976846"/>
            <a:ext cx="492031" cy="4421768"/>
          </a:xfrm>
          <a:prstGeom prst="bentConnector3">
            <a:avLst>
              <a:gd name="adj1" fmla="val 146460"/>
            </a:avLst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순서도: 연결자 257">
            <a:extLst>
              <a:ext uri="{FF2B5EF4-FFF2-40B4-BE49-F238E27FC236}">
                <a16:creationId xmlns:a16="http://schemas.microsoft.com/office/drawing/2014/main" id="{FFFAB268-B374-4C7F-6BC2-B61B7D4958DB}"/>
              </a:ext>
            </a:extLst>
          </p:cNvPr>
          <p:cNvSpPr/>
          <p:nvPr/>
        </p:nvSpPr>
        <p:spPr>
          <a:xfrm>
            <a:off x="4489266" y="6311528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E272BAE5-5303-B3FB-616F-0BCFFB542977}"/>
              </a:ext>
            </a:extLst>
          </p:cNvPr>
          <p:cNvCxnSpPr>
            <a:cxnSpLocks/>
            <a:stCxn id="220" idx="2"/>
            <a:endCxn id="258" idx="0"/>
          </p:cNvCxnSpPr>
          <p:nvPr/>
        </p:nvCxnSpPr>
        <p:spPr>
          <a:xfrm flipH="1">
            <a:off x="4576352" y="5181604"/>
            <a:ext cx="1" cy="112992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0D60982-29AB-DD7C-4EE5-28E017EF2E98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2E5AAE2B-4EE7-5B7B-53D8-375BC9AC6360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348F36BE-9E36-AFEA-B9A4-345E2E14B12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303A1CE-B6AD-D66C-9947-66A3946C0B13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5545D72-4C6F-A179-3ED5-D1E6FE3E96E3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CE746F6B-891A-EA7C-0D51-6CA0CC9ABEBD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DB58F40-7B60-EBAE-0D40-FA5478CF11C5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CA7F9F-5628-52AE-EF5D-7A0AF9DA7BDE}"/>
              </a:ext>
            </a:extLst>
          </p:cNvPr>
          <p:cNvCxnSpPr>
            <a:cxnSpLocks/>
            <a:stCxn id="2" idx="2"/>
            <a:endCxn id="104" idx="0"/>
          </p:cNvCxnSpPr>
          <p:nvPr/>
        </p:nvCxnSpPr>
        <p:spPr>
          <a:xfrm rot="16200000" flipH="1">
            <a:off x="2577737" y="-326571"/>
            <a:ext cx="548640" cy="344859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816913-44F1-AF58-9A25-2D53003F1F54}"/>
              </a:ext>
            </a:extLst>
          </p:cNvPr>
          <p:cNvCxnSpPr>
            <a:stCxn id="219" idx="2"/>
            <a:endCxn id="258" idx="6"/>
          </p:cNvCxnSpPr>
          <p:nvPr/>
        </p:nvCxnSpPr>
        <p:spPr>
          <a:xfrm rot="5400000">
            <a:off x="5156565" y="5546268"/>
            <a:ext cx="359219" cy="1345473"/>
          </a:xfrm>
          <a:prstGeom prst="bentConnector2">
            <a:avLst/>
          </a:prstGeom>
          <a:ln w="38100">
            <a:solidFill>
              <a:srgbClr val="84E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828185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화면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</p:spTree>
    <p:extLst>
      <p:ext uri="{BB962C8B-B14F-4D97-AF65-F5344CB8AC3E}">
        <p14:creationId xmlns:p14="http://schemas.microsoft.com/office/powerpoint/2010/main" val="5128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1227908"/>
            <a:ext cx="2336202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목록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1227908"/>
            <a:ext cx="5673121" cy="53906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퀘스트 설명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설명</a:t>
            </a:r>
          </a:p>
        </p:txBody>
      </p:sp>
    </p:spTree>
    <p:extLst>
      <p:ext uri="{BB962C8B-B14F-4D97-AF65-F5344CB8AC3E}">
        <p14:creationId xmlns:p14="http://schemas.microsoft.com/office/powerpoint/2010/main" val="91890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2A001-DC16-8800-65D4-C99F6A44996C}"/>
              </a:ext>
            </a:extLst>
          </p:cNvPr>
          <p:cNvSpPr/>
          <p:nvPr/>
        </p:nvSpPr>
        <p:spPr>
          <a:xfrm>
            <a:off x="182880" y="174171"/>
            <a:ext cx="8281851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타이틀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현재 화면 이름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0E445-EFAC-BBDF-EE99-9FD7C4E34385}"/>
              </a:ext>
            </a:extLst>
          </p:cNvPr>
          <p:cNvSpPr/>
          <p:nvPr/>
        </p:nvSpPr>
        <p:spPr>
          <a:xfrm>
            <a:off x="182880" y="2088776"/>
            <a:ext cx="2336202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보관함 아이템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F00A71-1B63-0A8F-ADAD-95040E36ECDC}"/>
              </a:ext>
            </a:extLst>
          </p:cNvPr>
          <p:cNvSpPr/>
          <p:nvPr/>
        </p:nvSpPr>
        <p:spPr>
          <a:xfrm>
            <a:off x="8647611" y="174171"/>
            <a:ext cx="3361509" cy="64443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캐릭터 정보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2CAB4-5523-B25C-8C19-0CC2DACE5DF4}"/>
              </a:ext>
            </a:extLst>
          </p:cNvPr>
          <p:cNvSpPr/>
          <p:nvPr/>
        </p:nvSpPr>
        <p:spPr>
          <a:xfrm>
            <a:off x="2791609" y="2088776"/>
            <a:ext cx="5673121" cy="4529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설명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028C10-A50D-7300-13B7-9A8EB83A7709}"/>
              </a:ext>
            </a:extLst>
          </p:cNvPr>
          <p:cNvSpPr/>
          <p:nvPr/>
        </p:nvSpPr>
        <p:spPr>
          <a:xfrm>
            <a:off x="182880" y="1131473"/>
            <a:ext cx="8281850" cy="827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아이템 카테고리 목록</a:t>
            </a:r>
          </a:p>
        </p:txBody>
      </p:sp>
    </p:spTree>
    <p:extLst>
      <p:ext uri="{BB962C8B-B14F-4D97-AF65-F5344CB8AC3E}">
        <p14:creationId xmlns:p14="http://schemas.microsoft.com/office/powerpoint/2010/main" val="402585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682E07-E925-0CC0-B227-F38D18709D17}"/>
              </a:ext>
            </a:extLst>
          </p:cNvPr>
          <p:cNvCxnSpPr>
            <a:cxnSpLocks/>
            <a:stCxn id="5" idx="2"/>
            <a:endCxn id="156" idx="0"/>
          </p:cNvCxnSpPr>
          <p:nvPr/>
        </p:nvCxnSpPr>
        <p:spPr>
          <a:xfrm>
            <a:off x="6497652" y="2311827"/>
            <a:ext cx="0" cy="1911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0ED6439-B5B8-433A-9B5F-2DB5E8A6EA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4865343" y="146632"/>
            <a:ext cx="356536" cy="2908082"/>
          </a:xfrm>
          <a:prstGeom prst="bentConnector3">
            <a:avLst>
              <a:gd name="adj1" fmla="val 42457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819087F-4820-2EA0-EC67-E733FB67076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2070243" y="1784522"/>
            <a:ext cx="281051" cy="2757604"/>
          </a:xfrm>
          <a:prstGeom prst="bentConnector3">
            <a:avLst>
              <a:gd name="adj1" fmla="val 36444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E31EF7-E9C6-2A11-3AB2-DEFDB3287FE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589570" y="3836736"/>
            <a:ext cx="0" cy="22444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121D889-D7CD-2E7C-E0EB-FAB565F5BD3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589570" y="2311827"/>
            <a:ext cx="0" cy="17808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1A3C40-6A67-1FD5-FFC2-FEDB2E3A9B11}"/>
              </a:ext>
            </a:extLst>
          </p:cNvPr>
          <p:cNvSpPr/>
          <p:nvPr/>
        </p:nvSpPr>
        <p:spPr>
          <a:xfrm>
            <a:off x="2923462" y="889519"/>
            <a:ext cx="1332215" cy="532886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층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DA1D8-D81F-8FCC-4079-86B47A98FB2A}"/>
              </a:ext>
            </a:extLst>
          </p:cNvPr>
          <p:cNvSpPr/>
          <p:nvPr/>
        </p:nvSpPr>
        <p:spPr>
          <a:xfrm>
            <a:off x="2923462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527C2-7E0D-AE82-642D-C4C5EF9BE718}"/>
              </a:ext>
            </a:extLst>
          </p:cNvPr>
          <p:cNvSpPr/>
          <p:nvPr/>
        </p:nvSpPr>
        <p:spPr>
          <a:xfrm>
            <a:off x="5831544" y="1778941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화톳불 발견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FD9CFE-9B73-AFAD-FDCA-900CD4EE5F20}"/>
              </a:ext>
            </a:extLst>
          </p:cNvPr>
          <p:cNvSpPr/>
          <p:nvPr/>
        </p:nvSpPr>
        <p:spPr>
          <a:xfrm>
            <a:off x="2923462" y="2489913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E26028-E594-E1C7-19FE-5D4D42B72691}"/>
              </a:ext>
            </a:extLst>
          </p:cNvPr>
          <p:cNvSpPr/>
          <p:nvPr/>
        </p:nvSpPr>
        <p:spPr>
          <a:xfrm>
            <a:off x="5831544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체력 회복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E87EC9-882E-215D-0739-C98B9E93143C}"/>
              </a:ext>
            </a:extLst>
          </p:cNvPr>
          <p:cNvSpPr/>
          <p:nvPr/>
        </p:nvSpPr>
        <p:spPr>
          <a:xfrm>
            <a:off x="4569385" y="6169127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마을 화면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ADC52-3F55-2CD4-60A3-5B0DBEF14038}"/>
              </a:ext>
            </a:extLst>
          </p:cNvPr>
          <p:cNvSpPr/>
          <p:nvPr/>
        </p:nvSpPr>
        <p:spPr>
          <a:xfrm>
            <a:off x="2923462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승리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AEB080-1EA1-CBF3-D59B-01F88F04046E}"/>
              </a:ext>
            </a:extLst>
          </p:cNvPr>
          <p:cNvSpPr/>
          <p:nvPr/>
        </p:nvSpPr>
        <p:spPr>
          <a:xfrm>
            <a:off x="2923462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보상 습득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895804-62A4-47DB-9E07-373C1F648264}"/>
              </a:ext>
            </a:extLst>
          </p:cNvPr>
          <p:cNvSpPr/>
          <p:nvPr/>
        </p:nvSpPr>
        <p:spPr>
          <a:xfrm>
            <a:off x="165858" y="3303850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전투 패배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F8C370-B9B5-6A66-B0A6-A7D93AFAB289}"/>
              </a:ext>
            </a:extLst>
          </p:cNvPr>
          <p:cNvSpPr/>
          <p:nvPr/>
        </p:nvSpPr>
        <p:spPr>
          <a:xfrm>
            <a:off x="165858" y="6169126"/>
            <a:ext cx="1332215" cy="532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게임 오버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BC085ED-3662-B805-0DA7-C14D2DE051C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589570" y="3022799"/>
            <a:ext cx="0" cy="281051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894E5B-0A99-4A57-EDB0-217CAB60126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589570" y="1422405"/>
            <a:ext cx="0" cy="356536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8CA46-09A6-C442-37DE-0E6CCC12A58E}"/>
              </a:ext>
            </a:extLst>
          </p:cNvPr>
          <p:cNvSpPr/>
          <p:nvPr/>
        </p:nvSpPr>
        <p:spPr>
          <a:xfrm>
            <a:off x="2923462" y="116251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E71C17F-222B-4041-56D2-746F1E9CCFFC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>
            <a:off x="3589570" y="649137"/>
            <a:ext cx="0" cy="24038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EC5B8944-1B59-0226-6357-32B105EF582F}"/>
              </a:ext>
            </a:extLst>
          </p:cNvPr>
          <p:cNvSpPr/>
          <p:nvPr/>
        </p:nvSpPr>
        <p:spPr>
          <a:xfrm>
            <a:off x="3502483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6D09B7B-C0E7-9563-3E29-480794EED937}"/>
              </a:ext>
            </a:extLst>
          </p:cNvPr>
          <p:cNvCxnSpPr>
            <a:cxnSpLocks/>
            <a:stCxn id="35" idx="2"/>
            <a:endCxn id="113" idx="0"/>
          </p:cNvCxnSpPr>
          <p:nvPr/>
        </p:nvCxnSpPr>
        <p:spPr>
          <a:xfrm flipH="1">
            <a:off x="3589569" y="4594063"/>
            <a:ext cx="1" cy="198306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19A60C2-7FBB-DD32-4C2A-ECAA39CEC72D}"/>
              </a:ext>
            </a:extLst>
          </p:cNvPr>
          <p:cNvCxnSpPr>
            <a:cxnSpLocks/>
            <a:stCxn id="176" idx="2"/>
            <a:endCxn id="174" idx="6"/>
          </p:cNvCxnSpPr>
          <p:nvPr/>
        </p:nvCxnSpPr>
        <p:spPr>
          <a:xfrm rot="5400000">
            <a:off x="7413335" y="3765465"/>
            <a:ext cx="285392" cy="1942589"/>
          </a:xfrm>
          <a:prstGeom prst="bentConnector2">
            <a:avLst/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7911FA-B63F-1F97-9742-C512B1AB3CB4}"/>
              </a:ext>
            </a:extLst>
          </p:cNvPr>
          <p:cNvSpPr/>
          <p:nvPr/>
        </p:nvSpPr>
        <p:spPr>
          <a:xfrm>
            <a:off x="5831544" y="2502979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행동 선택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5742BA8-12ED-122E-9A0C-C8D046C566C8}"/>
              </a:ext>
            </a:extLst>
          </p:cNvPr>
          <p:cNvSpPr/>
          <p:nvPr/>
        </p:nvSpPr>
        <p:spPr>
          <a:xfrm>
            <a:off x="583154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휴식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42FCC9C-5E8C-FA3F-99FC-26F69485D035}"/>
              </a:ext>
            </a:extLst>
          </p:cNvPr>
          <p:cNvSpPr/>
          <p:nvPr/>
        </p:nvSpPr>
        <p:spPr>
          <a:xfrm>
            <a:off x="7856864" y="3303850"/>
            <a:ext cx="1332215" cy="532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불 길들이기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1022BC4-7027-9FDF-1CBB-6E621D6414DA}"/>
              </a:ext>
            </a:extLst>
          </p:cNvPr>
          <p:cNvCxnSpPr>
            <a:cxnSpLocks/>
            <a:stCxn id="156" idx="2"/>
            <a:endCxn id="166" idx="0"/>
          </p:cNvCxnSpPr>
          <p:nvPr/>
        </p:nvCxnSpPr>
        <p:spPr>
          <a:xfrm>
            <a:off x="6497652" y="3035865"/>
            <a:ext cx="0" cy="26798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순서도: 연결자 173">
            <a:extLst>
              <a:ext uri="{FF2B5EF4-FFF2-40B4-BE49-F238E27FC236}">
                <a16:creationId xmlns:a16="http://schemas.microsoft.com/office/drawing/2014/main" id="{6766370E-94C2-67DA-5BC8-27446C172F95}"/>
              </a:ext>
            </a:extLst>
          </p:cNvPr>
          <p:cNvSpPr/>
          <p:nvPr/>
        </p:nvSpPr>
        <p:spPr>
          <a:xfrm>
            <a:off x="6410565" y="4792369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F5ABD3-B91B-9181-F6D4-DAE717B8C95C}"/>
              </a:ext>
            </a:extLst>
          </p:cNvPr>
          <p:cNvSpPr/>
          <p:nvPr/>
        </p:nvSpPr>
        <p:spPr>
          <a:xfrm>
            <a:off x="7861217" y="4061177"/>
            <a:ext cx="1332215" cy="532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스킬 강화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해당 </a:t>
            </a:r>
            <a:r>
              <a:rPr lang="ko-KR" altLang="en-US" sz="1200" dirty="0" err="1">
                <a:solidFill>
                  <a:schemeClr val="tx1"/>
                </a:solidFill>
              </a:rPr>
              <a:t>주회</a:t>
            </a:r>
            <a:r>
              <a:rPr lang="ko-KR" altLang="en-US" sz="1200" dirty="0">
                <a:solidFill>
                  <a:schemeClr val="tx1"/>
                </a:solidFill>
              </a:rPr>
              <a:t> 한정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251CEE15-DC7E-A40A-CDF8-8EFCFE461C2E}"/>
              </a:ext>
            </a:extLst>
          </p:cNvPr>
          <p:cNvCxnSpPr>
            <a:cxnSpLocks/>
            <a:stCxn id="166" idx="2"/>
            <a:endCxn id="9" idx="0"/>
          </p:cNvCxnSpPr>
          <p:nvPr/>
        </p:nvCxnSpPr>
        <p:spPr>
          <a:xfrm>
            <a:off x="6497652" y="3836736"/>
            <a:ext cx="0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2424F41-4C2F-4F8B-E139-8DDFAC939A3A}"/>
              </a:ext>
            </a:extLst>
          </p:cNvPr>
          <p:cNvCxnSpPr>
            <a:cxnSpLocks/>
            <a:stCxn id="9" idx="2"/>
            <a:endCxn id="174" idx="0"/>
          </p:cNvCxnSpPr>
          <p:nvPr/>
        </p:nvCxnSpPr>
        <p:spPr>
          <a:xfrm flipH="1">
            <a:off x="6497651" y="4594063"/>
            <a:ext cx="1" cy="19830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301CCAA2-673A-72D2-DBC5-D6BA16B5C794}"/>
              </a:ext>
            </a:extLst>
          </p:cNvPr>
          <p:cNvCxnSpPr>
            <a:cxnSpLocks/>
            <a:stCxn id="156" idx="2"/>
            <a:endCxn id="167" idx="0"/>
          </p:cNvCxnSpPr>
          <p:nvPr/>
        </p:nvCxnSpPr>
        <p:spPr>
          <a:xfrm rot="16200000" flipH="1">
            <a:off x="7376320" y="2157197"/>
            <a:ext cx="267985" cy="2025320"/>
          </a:xfrm>
          <a:prstGeom prst="bentConnector3">
            <a:avLst>
              <a:gd name="adj1" fmla="val 36618"/>
            </a:avLst>
          </a:prstGeom>
          <a:ln w="38100">
            <a:solidFill>
              <a:srgbClr val="F2AA8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8E947EE-5983-1BF1-34C3-E6129D7651EB}"/>
              </a:ext>
            </a:extLst>
          </p:cNvPr>
          <p:cNvCxnSpPr>
            <a:cxnSpLocks/>
            <a:stCxn id="167" idx="2"/>
            <a:endCxn id="176" idx="0"/>
          </p:cNvCxnSpPr>
          <p:nvPr/>
        </p:nvCxnSpPr>
        <p:spPr>
          <a:xfrm>
            <a:off x="8522972" y="3836736"/>
            <a:ext cx="4353" cy="2244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2F5E12F-A131-577F-4FA3-E0037975460B}"/>
              </a:ext>
            </a:extLst>
          </p:cNvPr>
          <p:cNvSpPr/>
          <p:nvPr/>
        </p:nvSpPr>
        <p:spPr>
          <a:xfrm>
            <a:off x="456938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클리어</a:t>
            </a: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7521165-E969-146E-8D26-ADADE621BBD7}"/>
              </a:ext>
            </a:extLst>
          </p:cNvPr>
          <p:cNvSpPr/>
          <p:nvPr/>
        </p:nvSpPr>
        <p:spPr>
          <a:xfrm>
            <a:off x="2923465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남음</a:t>
            </a: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74EC96E-E94E-C25F-9E58-877326FEDA22}"/>
              </a:ext>
            </a:extLst>
          </p:cNvPr>
          <p:cNvCxnSpPr>
            <a:cxnSpLocks/>
            <a:stCxn id="113" idx="4"/>
            <a:endCxn id="208" idx="0"/>
          </p:cNvCxnSpPr>
          <p:nvPr/>
        </p:nvCxnSpPr>
        <p:spPr>
          <a:xfrm rot="16200000" flipH="1">
            <a:off x="4285882" y="4270227"/>
            <a:ext cx="253298" cy="1645924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4DEB5CC7-967F-181B-32FA-113DB1C0D621}"/>
              </a:ext>
            </a:extLst>
          </p:cNvPr>
          <p:cNvCxnSpPr>
            <a:cxnSpLocks/>
            <a:stCxn id="113" idx="4"/>
            <a:endCxn id="302" idx="0"/>
          </p:cNvCxnSpPr>
          <p:nvPr/>
        </p:nvCxnSpPr>
        <p:spPr>
          <a:xfrm>
            <a:off x="3589569" y="4966540"/>
            <a:ext cx="4" cy="253298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F705CF2C-7D9A-7064-8468-20DB0A4CA6ED}"/>
              </a:ext>
            </a:extLst>
          </p:cNvPr>
          <p:cNvSpPr/>
          <p:nvPr/>
        </p:nvSpPr>
        <p:spPr>
          <a:xfrm>
            <a:off x="1277541" y="5219838"/>
            <a:ext cx="1332215" cy="532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플레이어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전멸</a:t>
            </a:r>
          </a:p>
        </p:txBody>
      </p:sp>
      <p:cxnSp>
        <p:nvCxnSpPr>
          <p:cNvPr id="355" name="연결선: 꺾임 354">
            <a:extLst>
              <a:ext uri="{FF2B5EF4-FFF2-40B4-BE49-F238E27FC236}">
                <a16:creationId xmlns:a16="http://schemas.microsoft.com/office/drawing/2014/main" id="{2CA855C3-03F8-3976-96D6-51CA48B9652B}"/>
              </a:ext>
            </a:extLst>
          </p:cNvPr>
          <p:cNvCxnSpPr>
            <a:cxnSpLocks/>
            <a:stCxn id="113" idx="4"/>
            <a:endCxn id="353" idx="0"/>
          </p:cNvCxnSpPr>
          <p:nvPr/>
        </p:nvCxnSpPr>
        <p:spPr>
          <a:xfrm rot="5400000">
            <a:off x="2639960" y="4270229"/>
            <a:ext cx="253298" cy="1645920"/>
          </a:xfrm>
          <a:prstGeom prst="bentConnector3">
            <a:avLst>
              <a:gd name="adj1" fmla="val 31198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연결선: 꺾임 358">
            <a:extLst>
              <a:ext uri="{FF2B5EF4-FFF2-40B4-BE49-F238E27FC236}">
                <a16:creationId xmlns:a16="http://schemas.microsoft.com/office/drawing/2014/main" id="{712B8B6C-A611-BD71-936B-0D4AD478357F}"/>
              </a:ext>
            </a:extLst>
          </p:cNvPr>
          <p:cNvCxnSpPr>
            <a:cxnSpLocks/>
            <a:stCxn id="353" idx="2"/>
            <a:endCxn id="42" idx="6"/>
          </p:cNvCxnSpPr>
          <p:nvPr/>
        </p:nvCxnSpPr>
        <p:spPr>
          <a:xfrm rot="5400000">
            <a:off x="1356487" y="5315288"/>
            <a:ext cx="149727" cy="1024599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그룹 408">
            <a:extLst>
              <a:ext uri="{FF2B5EF4-FFF2-40B4-BE49-F238E27FC236}">
                <a16:creationId xmlns:a16="http://schemas.microsoft.com/office/drawing/2014/main" id="{D9234015-68DE-111C-87A6-F823ED773BCB}"/>
              </a:ext>
            </a:extLst>
          </p:cNvPr>
          <p:cNvGrpSpPr/>
          <p:nvPr/>
        </p:nvGrpSpPr>
        <p:grpSpPr>
          <a:xfrm>
            <a:off x="4686374" y="154707"/>
            <a:ext cx="7363727" cy="534166"/>
            <a:chOff x="4686374" y="154707"/>
            <a:chExt cx="7363727" cy="534166"/>
          </a:xfrm>
        </p:grpSpPr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DBED12F6-10FC-30EF-7609-D7B2C24A1FB3}"/>
                </a:ext>
              </a:extLst>
            </p:cNvPr>
            <p:cNvSpPr/>
            <p:nvPr/>
          </p:nvSpPr>
          <p:spPr>
            <a:xfrm>
              <a:off x="5923797" y="154707"/>
              <a:ext cx="1140428" cy="532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화면 구성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선택지 포함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16C45D4D-48B1-FBDF-D3CB-340C278F72DA}"/>
                </a:ext>
              </a:extLst>
            </p:cNvPr>
            <p:cNvSpPr/>
            <p:nvPr/>
          </p:nvSpPr>
          <p:spPr>
            <a:xfrm>
              <a:off x="7170266" y="154707"/>
              <a:ext cx="1140428" cy="532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플레이어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행동</a:t>
              </a: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2EF5749-BF44-ACDC-72A0-7C5D1006622B}"/>
                </a:ext>
              </a:extLst>
            </p:cNvPr>
            <p:cNvSpPr/>
            <p:nvPr/>
          </p:nvSpPr>
          <p:spPr>
            <a:xfrm>
              <a:off x="8416735" y="155987"/>
              <a:ext cx="1140428" cy="5328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상황 판정</a:t>
              </a: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5ABC44E6-FDF5-A690-F0E9-EDB40DE93DA8}"/>
                </a:ext>
              </a:extLst>
            </p:cNvPr>
            <p:cNvSpPr/>
            <p:nvPr/>
          </p:nvSpPr>
          <p:spPr>
            <a:xfrm>
              <a:off x="9663204" y="154707"/>
              <a:ext cx="1140428" cy="532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시스템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작동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C888F60-AB4E-3DB8-45A1-B394AB0EC4D3}"/>
                </a:ext>
              </a:extLst>
            </p:cNvPr>
            <p:cNvSpPr/>
            <p:nvPr/>
          </p:nvSpPr>
          <p:spPr>
            <a:xfrm>
              <a:off x="10909673" y="154707"/>
              <a:ext cx="1140428" cy="53288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장면 이동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(or </a:t>
              </a:r>
              <a:r>
                <a:rPr lang="ko-KR" altLang="en-US" sz="1200" dirty="0">
                  <a:solidFill>
                    <a:schemeClr val="bg1"/>
                  </a:solidFill>
                </a:rPr>
                <a:t>게임 종료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7831CC9E-49E7-FD58-D385-BF3A6F95536E}"/>
                </a:ext>
              </a:extLst>
            </p:cNvPr>
            <p:cNvSpPr txBox="1"/>
            <p:nvPr/>
          </p:nvSpPr>
          <p:spPr>
            <a:xfrm>
              <a:off x="4686374" y="243659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항목 설명</a:t>
              </a:r>
              <a:r>
                <a:rPr lang="en-US" altLang="ko-KR" dirty="0"/>
                <a:t>: 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E2735E2-4B34-2793-C817-490DB3ABFE60}"/>
              </a:ext>
            </a:extLst>
          </p:cNvPr>
          <p:cNvCxnSpPr>
            <a:cxnSpLocks/>
            <a:stCxn id="113" idx="6"/>
            <a:endCxn id="174" idx="2"/>
          </p:cNvCxnSpPr>
          <p:nvPr/>
        </p:nvCxnSpPr>
        <p:spPr>
          <a:xfrm>
            <a:off x="3676654" y="4879455"/>
            <a:ext cx="2733911" cy="0"/>
          </a:xfrm>
          <a:prstGeom prst="line">
            <a:avLst/>
          </a:prstGeom>
          <a:ln w="38100">
            <a:solidFill>
              <a:srgbClr val="AEAE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FC759B1B-A297-EB7B-B839-60D9A0CEFF60}"/>
              </a:ext>
            </a:extLst>
          </p:cNvPr>
          <p:cNvSpPr/>
          <p:nvPr/>
        </p:nvSpPr>
        <p:spPr>
          <a:xfrm>
            <a:off x="744879" y="5815365"/>
            <a:ext cx="174171" cy="174171"/>
          </a:xfrm>
          <a:prstGeom prst="flowChartConnector">
            <a:avLst/>
          </a:prstGeom>
          <a:solidFill>
            <a:schemeClr val="bg1"/>
          </a:solidFill>
          <a:ln w="38100">
            <a:solidFill>
              <a:srgbClr val="AEAE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2A427F9-9116-2393-12D3-203245B74B3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831965" y="3836736"/>
            <a:ext cx="1" cy="197862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360CA3-BB35-64A7-4745-5F180365A25F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>
            <a:off x="831965" y="5989536"/>
            <a:ext cx="1" cy="179590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E0247B-55FE-DB16-04B8-97C56CF79386}"/>
              </a:ext>
            </a:extLst>
          </p:cNvPr>
          <p:cNvSpPr/>
          <p:nvPr/>
        </p:nvSpPr>
        <p:spPr>
          <a:xfrm>
            <a:off x="2923462" y="6169126"/>
            <a:ext cx="1332215" cy="532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던전 화면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시작 노드로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654565C-4E53-D01C-4AA1-67CEBEC8AEE4}"/>
              </a:ext>
            </a:extLst>
          </p:cNvPr>
          <p:cNvCxnSpPr>
            <a:cxnSpLocks/>
            <a:stCxn id="302" idx="2"/>
            <a:endCxn id="67" idx="0"/>
          </p:cNvCxnSpPr>
          <p:nvPr/>
        </p:nvCxnSpPr>
        <p:spPr>
          <a:xfrm flipH="1">
            <a:off x="3589570" y="5752724"/>
            <a:ext cx="3" cy="416402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F50675-8A32-44CF-22F0-10437F364F8F}"/>
              </a:ext>
            </a:extLst>
          </p:cNvPr>
          <p:cNvCxnSpPr>
            <a:cxnSpLocks/>
            <a:stCxn id="208" idx="2"/>
            <a:endCxn id="10" idx="0"/>
          </p:cNvCxnSpPr>
          <p:nvPr/>
        </p:nvCxnSpPr>
        <p:spPr>
          <a:xfrm>
            <a:off x="5235493" y="5752724"/>
            <a:ext cx="0" cy="416403"/>
          </a:xfrm>
          <a:prstGeom prst="straightConnector1">
            <a:avLst/>
          </a:prstGeom>
          <a:ln w="38100">
            <a:solidFill>
              <a:srgbClr val="BDBDB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9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AEAC1B-C679-9157-088A-E442B4773A9D}"/>
              </a:ext>
            </a:extLst>
          </p:cNvPr>
          <p:cNvSpPr/>
          <p:nvPr/>
        </p:nvSpPr>
        <p:spPr>
          <a:xfrm>
            <a:off x="7600407" y="248194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AB44F9-E9E9-66BB-0D1F-7A80673BBB22}"/>
              </a:ext>
            </a:extLst>
          </p:cNvPr>
          <p:cNvSpPr/>
          <p:nvPr/>
        </p:nvSpPr>
        <p:spPr>
          <a:xfrm>
            <a:off x="5168538" y="248194"/>
            <a:ext cx="1854926" cy="783772"/>
          </a:xfrm>
          <a:prstGeom prst="rect">
            <a:avLst/>
          </a:prstGeom>
          <a:solidFill>
            <a:srgbClr val="F6C6AD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3 (</a:t>
            </a:r>
            <a:r>
              <a:rPr lang="ko-KR" altLang="en-US" b="1" dirty="0">
                <a:solidFill>
                  <a:schemeClr val="tx1"/>
                </a:solidFill>
              </a:rPr>
              <a:t>사망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4E8FC5-7503-943A-D730-ED8EEDD6E8FE}"/>
              </a:ext>
            </a:extLst>
          </p:cNvPr>
          <p:cNvSpPr/>
          <p:nvPr/>
        </p:nvSpPr>
        <p:spPr>
          <a:xfrm>
            <a:off x="10032273" y="5826034"/>
            <a:ext cx="1854926" cy="783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캐릭터 이름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][</a:t>
            </a:r>
            <a:r>
              <a:rPr lang="ko-KR" altLang="en-US" sz="1000" b="1" dirty="0">
                <a:solidFill>
                  <a:schemeClr val="tx1"/>
                </a:solidFill>
              </a:rPr>
              <a:t>경험치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47B35-F65C-B444-3D46-061DA2E803B1}"/>
              </a:ext>
            </a:extLst>
          </p:cNvPr>
          <p:cNvSpPr/>
          <p:nvPr/>
        </p:nvSpPr>
        <p:spPr>
          <a:xfrm>
            <a:off x="304800" y="1458687"/>
            <a:ext cx="6923313" cy="515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이벤트 로그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5C034C-5ABF-CE03-D2FC-9119522751E9}"/>
              </a:ext>
            </a:extLst>
          </p:cNvPr>
          <p:cNvSpPr/>
          <p:nvPr/>
        </p:nvSpPr>
        <p:spPr>
          <a:xfrm>
            <a:off x="7489370" y="1458687"/>
            <a:ext cx="2309053" cy="5151120"/>
          </a:xfrm>
          <a:prstGeom prst="rect">
            <a:avLst/>
          </a:prstGeom>
          <a:solidFill>
            <a:srgbClr val="FFFF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커맨드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FCBE2-A4E0-C843-A4A9-007F9FD85648}"/>
              </a:ext>
            </a:extLst>
          </p:cNvPr>
          <p:cNvSpPr/>
          <p:nvPr/>
        </p:nvSpPr>
        <p:spPr>
          <a:xfrm>
            <a:off x="304800" y="248194"/>
            <a:ext cx="1854926" cy="783772"/>
          </a:xfrm>
          <a:prstGeom prst="rect">
            <a:avLst/>
          </a:prstGeom>
          <a:solidFill>
            <a:srgbClr val="F6C6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몬스터 이름              </a:t>
            </a:r>
            <a:r>
              <a:rPr lang="en-US" altLang="ko-KR" sz="1000" b="1" dirty="0">
                <a:solidFill>
                  <a:schemeClr val="tx1"/>
                </a:solidFill>
              </a:rPr>
              <a:t>[</a:t>
            </a:r>
            <a:r>
              <a:rPr lang="ko-KR" altLang="en-US" sz="1000" b="1" dirty="0">
                <a:solidFill>
                  <a:schemeClr val="tx1"/>
                </a:solidFill>
              </a:rPr>
              <a:t>레벨</a:t>
            </a:r>
            <a:r>
              <a:rPr lang="en-US" altLang="ko-KR" sz="1000" b="1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HP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0000/0000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AP 00   BP: 00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0771F-67DA-9AAD-0C62-D601D4206760}"/>
              </a:ext>
            </a:extLst>
          </p:cNvPr>
          <p:cNvSpPr txBox="1"/>
          <p:nvPr/>
        </p:nvSpPr>
        <p:spPr>
          <a:xfrm>
            <a:off x="7598356" y="4841965"/>
            <a:ext cx="1508746" cy="1620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▶ 액션 </a:t>
            </a:r>
            <a:r>
              <a:rPr lang="en-US" altLang="ko-KR" dirty="0"/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액션 </a:t>
            </a:r>
            <a:r>
              <a:rPr lang="en-US" altLang="ko-KR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Z: OK  X: </a:t>
            </a:r>
            <a:r>
              <a:rPr lang="en-US" altLang="ko-KR" sz="1400" dirty="0" err="1"/>
              <a:t>Cancle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1DA4C-19B6-DFA2-CCFA-81131F7A1A56}"/>
              </a:ext>
            </a:extLst>
          </p:cNvPr>
          <p:cNvSpPr txBox="1"/>
          <p:nvPr/>
        </p:nvSpPr>
        <p:spPr>
          <a:xfrm>
            <a:off x="2736667" y="1045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F0678-9089-A017-3CC3-3C90AE3722E3}"/>
              </a:ext>
            </a:extLst>
          </p:cNvPr>
          <p:cNvSpPr txBox="1"/>
          <p:nvPr/>
        </p:nvSpPr>
        <p:spPr>
          <a:xfrm>
            <a:off x="4176096" y="10450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27E06-E935-66E5-17AD-12EC7E5C276A}"/>
              </a:ext>
            </a:extLst>
          </p:cNvPr>
          <p:cNvSpPr txBox="1"/>
          <p:nvPr/>
        </p:nvSpPr>
        <p:spPr>
          <a:xfrm>
            <a:off x="8908063" y="4881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358574-E9B8-A1A4-39AB-BB99C327845F}"/>
              </a:ext>
            </a:extLst>
          </p:cNvPr>
          <p:cNvSpPr txBox="1"/>
          <p:nvPr/>
        </p:nvSpPr>
        <p:spPr>
          <a:xfrm>
            <a:off x="8899353" y="5745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F0F537-65D9-79B3-60CE-75525D8EA8E6}"/>
              </a:ext>
            </a:extLst>
          </p:cNvPr>
          <p:cNvSpPr/>
          <p:nvPr/>
        </p:nvSpPr>
        <p:spPr>
          <a:xfrm>
            <a:off x="2736669" y="473835"/>
            <a:ext cx="1854926" cy="783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적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C450A-E72A-93E3-5078-A263F3902418}"/>
              </a:ext>
            </a:extLst>
          </p:cNvPr>
          <p:cNvSpPr/>
          <p:nvPr/>
        </p:nvSpPr>
        <p:spPr>
          <a:xfrm>
            <a:off x="10032274" y="248194"/>
            <a:ext cx="1854926" cy="1210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던전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정보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(ex.</a:t>
            </a:r>
            <a:r>
              <a:rPr lang="ko-KR" altLang="en-US" sz="1200" b="1" dirty="0">
                <a:solidFill>
                  <a:schemeClr val="tx1"/>
                </a:solidFill>
              </a:rPr>
              <a:t> 현재 턴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BF52D-21A0-EE1A-ACD2-6E03BB8F3712}"/>
              </a:ext>
            </a:extLst>
          </p:cNvPr>
          <p:cNvSpPr txBox="1"/>
          <p:nvPr/>
        </p:nvSpPr>
        <p:spPr>
          <a:xfrm>
            <a:off x="493058" y="1715864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1290A-5FE5-D16A-AFA7-C22608B2FEDC}"/>
              </a:ext>
            </a:extLst>
          </p:cNvPr>
          <p:cNvSpPr txBox="1"/>
          <p:nvPr/>
        </p:nvSpPr>
        <p:spPr>
          <a:xfrm>
            <a:off x="493058" y="2967335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7B36C-6E23-B9A0-73F5-20B6DA284B93}"/>
              </a:ext>
            </a:extLst>
          </p:cNvPr>
          <p:cNvSpPr txBox="1"/>
          <p:nvPr/>
        </p:nvSpPr>
        <p:spPr>
          <a:xfrm>
            <a:off x="493058" y="4240247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901-C595-567D-AC1C-B00A776C5B17}"/>
              </a:ext>
            </a:extLst>
          </p:cNvPr>
          <p:cNvSpPr txBox="1"/>
          <p:nvPr/>
        </p:nvSpPr>
        <p:spPr>
          <a:xfrm>
            <a:off x="493058" y="5468426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몬스터</a:t>
            </a:r>
            <a:r>
              <a:rPr lang="en-US" altLang="ko-KR" dirty="0"/>
              <a:t>1]</a:t>
            </a:r>
            <a:r>
              <a:rPr lang="ko-KR" altLang="en-US" dirty="0"/>
              <a:t>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[</a:t>
            </a:r>
            <a:r>
              <a:rPr lang="ko-KR" altLang="en-US" dirty="0"/>
              <a:t>사용 스킬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(</a:t>
            </a:r>
            <a:r>
              <a:rPr lang="ko-KR" altLang="en-US" dirty="0"/>
              <a:t>를</a:t>
            </a:r>
            <a:r>
              <a:rPr lang="en-US" altLang="ko-KR" dirty="0"/>
              <a:t>) </a:t>
            </a:r>
            <a:r>
              <a:rPr lang="ko-KR" altLang="en-US" dirty="0"/>
              <a:t>사용하였다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</a:t>
            </a:r>
            <a:r>
              <a:rPr lang="en-US" altLang="ko-KR" dirty="0"/>
              <a:t>]</a:t>
            </a:r>
            <a:r>
              <a:rPr lang="ko-KR" altLang="en-US" dirty="0"/>
              <a:t>에게 </a:t>
            </a:r>
            <a:r>
              <a:rPr lang="en-US" altLang="ko-KR" dirty="0"/>
              <a:t>[</a:t>
            </a:r>
            <a:r>
              <a:rPr lang="ko-KR" altLang="en-US" dirty="0"/>
              <a:t>데미지</a:t>
            </a:r>
            <a:r>
              <a:rPr lang="en-US" altLang="ko-KR" dirty="0"/>
              <a:t>]</a:t>
            </a:r>
            <a:r>
              <a:rPr lang="ko-KR" altLang="en-US" dirty="0"/>
              <a:t>의 피해를 입혔다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플레이어가</a:t>
            </a:r>
            <a:r>
              <a:rPr lang="en-US" altLang="ko-KR" dirty="0"/>
              <a:t>] [</a:t>
            </a:r>
            <a:r>
              <a:rPr lang="ko-KR" altLang="en-US" dirty="0"/>
              <a:t>효과</a:t>
            </a:r>
            <a:r>
              <a:rPr lang="en-US" altLang="ko-KR" dirty="0"/>
              <a:t>1], [</a:t>
            </a:r>
            <a:r>
              <a:rPr lang="ko-KR" altLang="en-US" dirty="0"/>
              <a:t>효과</a:t>
            </a:r>
            <a:r>
              <a:rPr lang="en-US" altLang="ko-KR" dirty="0"/>
              <a:t>2], [</a:t>
            </a:r>
            <a:r>
              <a:rPr lang="ko-KR" altLang="en-US" dirty="0"/>
              <a:t>효과</a:t>
            </a:r>
            <a:r>
              <a:rPr lang="en-US" altLang="ko-KR" dirty="0"/>
              <a:t>3]</a:t>
            </a:r>
            <a:r>
              <a:rPr lang="ko-KR" altLang="en-US" dirty="0"/>
              <a:t> 효과를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44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B1DED-72E3-37F6-532D-510B54C6BECC}"/>
              </a:ext>
            </a:extLst>
          </p:cNvPr>
          <p:cNvSpPr txBox="1"/>
          <p:nvPr/>
        </p:nvSpPr>
        <p:spPr>
          <a:xfrm>
            <a:off x="349624" y="28240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전투 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7856-CCA8-7C76-81CA-A409706D48E5}"/>
              </a:ext>
            </a:extLst>
          </p:cNvPr>
          <p:cNvSpPr txBox="1"/>
          <p:nvPr/>
        </p:nvSpPr>
        <p:spPr>
          <a:xfrm>
            <a:off x="2537012" y="432553"/>
            <a:ext cx="9530173" cy="6271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적과 플레이어 캐릭터 모두 동일한 방식을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[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적은 턴 행동 전체를 묶어서 하나 패턴으로 구성한 뒤 임의 패턴을 사용합니다</a:t>
            </a:r>
            <a:r>
              <a:rPr lang="en-US" altLang="ko-KR" dirty="0"/>
              <a:t>.]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각 캐릭터는 매 턴 마다 지정된 </a:t>
            </a:r>
            <a:r>
              <a:rPr lang="en-US" altLang="ko-KR" b="1" dirty="0"/>
              <a:t>AP(</a:t>
            </a:r>
            <a:r>
              <a:rPr lang="ko-KR" altLang="en-US" b="1" dirty="0"/>
              <a:t>행동 포인트</a:t>
            </a:r>
            <a:r>
              <a:rPr lang="en-US" altLang="ko-KR" b="1" dirty="0"/>
              <a:t>)</a:t>
            </a:r>
            <a:r>
              <a:rPr lang="ko-KR" altLang="en-US" b="1" dirty="0"/>
              <a:t>를 소비하여 행동한다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포인트는 </a:t>
            </a:r>
            <a:r>
              <a:rPr lang="en-US" altLang="ko-KR" dirty="0"/>
              <a:t>0 </a:t>
            </a:r>
            <a:r>
              <a:rPr lang="ko-KR" altLang="en-US" dirty="0"/>
              <a:t>이하가 될 때 까지</a:t>
            </a:r>
            <a:r>
              <a:rPr lang="en-US" altLang="ko-KR" dirty="0"/>
              <a:t> </a:t>
            </a:r>
            <a:r>
              <a:rPr lang="ko-KR" altLang="en-US" dirty="0"/>
              <a:t>쓸 수 있다</a:t>
            </a:r>
            <a:r>
              <a:rPr lang="en-US" altLang="ko-KR" dirty="0"/>
              <a:t>. [</a:t>
            </a:r>
            <a:r>
              <a:rPr lang="ko-KR" altLang="en-US" dirty="0"/>
              <a:t>음수가 가능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음수 </a:t>
            </a:r>
            <a:r>
              <a:rPr lang="en-US" altLang="ko-KR" dirty="0"/>
              <a:t>AP</a:t>
            </a:r>
            <a:r>
              <a:rPr lang="ko-KR" altLang="en-US" dirty="0"/>
              <a:t>는 다음 턴으로 이월된다</a:t>
            </a:r>
            <a:r>
              <a:rPr lang="en-US" altLang="ko-KR" dirty="0"/>
              <a:t>. 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다음 턴의 </a:t>
            </a:r>
            <a:r>
              <a:rPr lang="en-US" altLang="ko-KR" dirty="0"/>
              <a:t>AP</a:t>
            </a:r>
            <a:r>
              <a:rPr lang="ko-KR" altLang="en-US" dirty="0"/>
              <a:t>를 </a:t>
            </a:r>
            <a:r>
              <a:rPr lang="ko-KR" altLang="en-US" dirty="0" err="1"/>
              <a:t>땡겨서</a:t>
            </a:r>
            <a:r>
              <a:rPr lang="en-US" altLang="ko-KR" dirty="0"/>
              <a:t> </a:t>
            </a:r>
            <a:r>
              <a:rPr lang="ko-KR" altLang="en-US" dirty="0"/>
              <a:t>사용하는 구성</a:t>
            </a:r>
            <a:r>
              <a:rPr lang="en-US" altLang="ko-KR" dirty="0"/>
              <a:t>.]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턴의 끝에 남은 </a:t>
            </a:r>
            <a:r>
              <a:rPr lang="en-US" altLang="ko-KR" b="1" dirty="0"/>
              <a:t>AP</a:t>
            </a:r>
            <a:r>
              <a:rPr lang="ko-KR" altLang="en-US" b="1" dirty="0"/>
              <a:t>는 </a:t>
            </a:r>
            <a:r>
              <a:rPr lang="en-US" altLang="ko-KR" b="1" dirty="0"/>
              <a:t>BP</a:t>
            </a:r>
            <a:r>
              <a:rPr lang="ko-KR" altLang="en-US" b="1" dirty="0"/>
              <a:t>로 환원된다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턴 동안 만 지속되며</a:t>
            </a:r>
            <a:r>
              <a:rPr lang="en-US" altLang="ko-KR" dirty="0"/>
              <a:t>, </a:t>
            </a:r>
            <a:r>
              <a:rPr lang="ko-KR" altLang="en-US" dirty="0"/>
              <a:t>사용한 스킬의 효과를 증가시킨다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정확히는 스킬 별로 </a:t>
            </a:r>
            <a:r>
              <a:rPr lang="en-US" altLang="ko-KR" dirty="0"/>
              <a:t>BP</a:t>
            </a:r>
            <a:r>
              <a:rPr lang="ko-KR" altLang="en-US" dirty="0"/>
              <a:t>에 따라서 발동되는 별도 효과가 존재하는 방식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던전 탐색 중 </a:t>
            </a:r>
            <a:r>
              <a:rPr lang="en-US" altLang="ko-KR" dirty="0"/>
              <a:t>[</a:t>
            </a:r>
            <a:r>
              <a:rPr lang="ko-KR" altLang="en-US" dirty="0"/>
              <a:t>불 길들이기</a:t>
            </a:r>
            <a:r>
              <a:rPr lang="en-US" altLang="ko-KR" dirty="0"/>
              <a:t>]</a:t>
            </a:r>
            <a:r>
              <a:rPr lang="ko-KR" altLang="en-US" dirty="0"/>
              <a:t>를 하면 </a:t>
            </a:r>
            <a:r>
              <a:rPr lang="en-US" altLang="ko-KR" dirty="0"/>
              <a:t>BP</a:t>
            </a:r>
            <a:r>
              <a:rPr lang="ko-KR" altLang="en-US" dirty="0"/>
              <a:t>의 최소값이 증가한다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해당 던전 </a:t>
            </a:r>
            <a:r>
              <a:rPr lang="ko-KR" altLang="en-US" dirty="0" err="1"/>
              <a:t>주회</a:t>
            </a:r>
            <a:r>
              <a:rPr lang="ko-KR" altLang="en-US" dirty="0"/>
              <a:t> 한정</a:t>
            </a:r>
            <a:r>
              <a:rPr lang="en-US" altLang="ko-KR" dirty="0"/>
              <a:t>. </a:t>
            </a:r>
            <a:r>
              <a:rPr lang="ko-KR" altLang="en-US" dirty="0"/>
              <a:t>마을 귀환이나 던전 클리어</a:t>
            </a:r>
            <a:r>
              <a:rPr lang="en-US" altLang="ko-KR" dirty="0"/>
              <a:t>, </a:t>
            </a:r>
            <a:r>
              <a:rPr lang="ko-KR" altLang="en-US" dirty="0"/>
              <a:t>게임 오버 시 초기화됨</a:t>
            </a:r>
            <a:r>
              <a:rPr lang="en-US" altLang="ko-KR" dirty="0"/>
              <a:t>.]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몬스터의 경우</a:t>
            </a:r>
            <a:r>
              <a:rPr lang="en-US" altLang="ko-KR" dirty="0"/>
              <a:t>, </a:t>
            </a:r>
            <a:r>
              <a:rPr lang="ko-KR" altLang="en-US" dirty="0"/>
              <a:t>몬스터의 단계에 따라서 </a:t>
            </a:r>
            <a:r>
              <a:rPr lang="en-US" altLang="ko-KR" dirty="0"/>
              <a:t>BP</a:t>
            </a:r>
            <a:r>
              <a:rPr lang="ko-KR" altLang="en-US" dirty="0"/>
              <a:t>의 최소값이 달라진다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사용할 수 있는 액션은 공격</a:t>
            </a:r>
            <a:r>
              <a:rPr lang="en-US" altLang="ko-KR" b="1" dirty="0"/>
              <a:t>, </a:t>
            </a:r>
            <a:r>
              <a:rPr lang="ko-KR" altLang="en-US" b="1" dirty="0"/>
              <a:t>스킬</a:t>
            </a:r>
            <a:r>
              <a:rPr lang="en-US" altLang="ko-KR" b="1" dirty="0"/>
              <a:t>, </a:t>
            </a:r>
            <a:r>
              <a:rPr lang="ko-KR" altLang="en-US" b="1" dirty="0"/>
              <a:t>아이템 </a:t>
            </a:r>
            <a:r>
              <a:rPr lang="en-US" altLang="ko-KR" b="1" dirty="0"/>
              <a:t>3</a:t>
            </a:r>
            <a:r>
              <a:rPr lang="ko-KR" altLang="en-US" b="1" dirty="0"/>
              <a:t>종류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공격은 입력 즉시 실행된다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스킬과 아이템은 입력 이후 목록이 나오고</a:t>
            </a:r>
            <a:r>
              <a:rPr lang="en-US" altLang="ko-KR" dirty="0"/>
              <a:t>, </a:t>
            </a:r>
            <a:r>
              <a:rPr lang="ko-KR" altLang="en-US" dirty="0"/>
              <a:t>목록을 선택하면 해당 항목을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1236</Words>
  <Application>Microsoft Office PowerPoint</Application>
  <PresentationFormat>와이드스크린</PresentationFormat>
  <Paragraphs>349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선욱 이</dc:creator>
  <cp:lastModifiedBy>선욱 이</cp:lastModifiedBy>
  <cp:revision>139</cp:revision>
  <dcterms:created xsi:type="dcterms:W3CDTF">2024-09-26T01:09:17Z</dcterms:created>
  <dcterms:modified xsi:type="dcterms:W3CDTF">2024-09-27T02:49:29Z</dcterms:modified>
</cp:coreProperties>
</file>