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7"/>
  </p:notesMasterIdLst>
  <p:sldIdLst>
    <p:sldId id="257" r:id="rId2"/>
    <p:sldId id="274" r:id="rId3"/>
    <p:sldId id="275" r:id="rId4"/>
    <p:sldId id="277" r:id="rId5"/>
    <p:sldId id="256" r:id="rId6"/>
    <p:sldId id="268" r:id="rId7"/>
    <p:sldId id="259" r:id="rId8"/>
    <p:sldId id="279" r:id="rId9"/>
    <p:sldId id="260" r:id="rId10"/>
    <p:sldId id="261" r:id="rId11"/>
    <p:sldId id="264" r:id="rId12"/>
    <p:sldId id="265" r:id="rId13"/>
    <p:sldId id="314" r:id="rId14"/>
    <p:sldId id="270" r:id="rId15"/>
    <p:sldId id="267" r:id="rId16"/>
    <p:sldId id="271" r:id="rId17"/>
    <p:sldId id="272" r:id="rId18"/>
    <p:sldId id="273" r:id="rId19"/>
    <p:sldId id="290" r:id="rId20"/>
    <p:sldId id="281" r:id="rId21"/>
    <p:sldId id="282" r:id="rId22"/>
    <p:sldId id="283" r:id="rId23"/>
    <p:sldId id="284" r:id="rId24"/>
    <p:sldId id="278" r:id="rId25"/>
    <p:sldId id="285" r:id="rId26"/>
    <p:sldId id="286" r:id="rId27"/>
    <p:sldId id="287" r:id="rId28"/>
    <p:sldId id="288" r:id="rId29"/>
    <p:sldId id="289" r:id="rId30"/>
    <p:sldId id="291" r:id="rId31"/>
    <p:sldId id="293" r:id="rId32"/>
    <p:sldId id="298" r:id="rId33"/>
    <p:sldId id="326" r:id="rId34"/>
    <p:sldId id="292" r:id="rId35"/>
    <p:sldId id="299" r:id="rId36"/>
    <p:sldId id="300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3" r:id="rId48"/>
    <p:sldId id="315" r:id="rId49"/>
    <p:sldId id="316" r:id="rId50"/>
    <p:sldId id="317" r:id="rId51"/>
    <p:sldId id="318" r:id="rId52"/>
    <p:sldId id="319" r:id="rId53"/>
    <p:sldId id="320" r:id="rId54"/>
    <p:sldId id="325" r:id="rId55"/>
    <p:sldId id="323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FA00"/>
    <a:srgbClr val="52657F"/>
    <a:srgbClr val="806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72"/>
    <p:restoredTop sz="58252"/>
  </p:normalViewPr>
  <p:slideViewPr>
    <p:cSldViewPr snapToGrid="0">
      <p:cViewPr varScale="1">
        <p:scale>
          <a:sx n="70" d="100"/>
          <a:sy n="70" d="100"/>
        </p:scale>
        <p:origin x="2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DB42D5-E18B-4FA3-ADF5-599B79AE6FF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FAD9672-E88F-44CE-B73A-DAFD3410D6E6}">
      <dgm:prSet custT="1"/>
      <dgm:spPr/>
      <dgm:t>
        <a:bodyPr/>
        <a:lstStyle/>
        <a:p>
          <a:pPr>
            <a:defRPr cap="all"/>
          </a:pPr>
          <a:r>
            <a:rPr lang="en-US" sz="2800" b="0" cap="none" baseline="0" dirty="0"/>
            <a:t>Issues with translating Japanese numbers</a:t>
          </a:r>
        </a:p>
      </dgm:t>
    </dgm:pt>
    <dgm:pt modelId="{B701B388-B7D7-4466-902A-494FFD07B3CD}" type="parTrans" cxnId="{967F67DD-D3AE-48CA-8560-6AE60E07785D}">
      <dgm:prSet/>
      <dgm:spPr/>
      <dgm:t>
        <a:bodyPr/>
        <a:lstStyle/>
        <a:p>
          <a:endParaRPr lang="en-US"/>
        </a:p>
      </dgm:t>
    </dgm:pt>
    <dgm:pt modelId="{F07B9D71-521D-4C4C-84DD-80FB47DB90CF}" type="sibTrans" cxnId="{967F67DD-D3AE-48CA-8560-6AE60E07785D}">
      <dgm:prSet/>
      <dgm:spPr/>
      <dgm:t>
        <a:bodyPr/>
        <a:lstStyle/>
        <a:p>
          <a:endParaRPr lang="en-US"/>
        </a:p>
      </dgm:t>
    </dgm:pt>
    <dgm:pt modelId="{CD62891F-4083-4D0E-98DB-7944A32FEF0E}">
      <dgm:prSet custT="1"/>
      <dgm:spPr/>
      <dgm:t>
        <a:bodyPr/>
        <a:lstStyle/>
        <a:p>
          <a:pPr>
            <a:defRPr cap="all"/>
          </a:pPr>
          <a:r>
            <a:rPr lang="en-US" sz="2400" b="0" kern="1200" cap="none" baseline="0" dirty="0"/>
            <a:t>Rewrite systems and applications to arithmetic</a:t>
          </a:r>
        </a:p>
      </dgm:t>
    </dgm:pt>
    <dgm:pt modelId="{282699B2-3D14-40FF-BC57-5DA080DE88FD}" type="parTrans" cxnId="{913C5B1E-E330-4339-9E3B-E5E8FC51F027}">
      <dgm:prSet/>
      <dgm:spPr/>
      <dgm:t>
        <a:bodyPr/>
        <a:lstStyle/>
        <a:p>
          <a:endParaRPr lang="en-US"/>
        </a:p>
      </dgm:t>
    </dgm:pt>
    <dgm:pt modelId="{A7205415-088B-42DF-B99B-47A20D61ED1F}" type="sibTrans" cxnId="{913C5B1E-E330-4339-9E3B-E5E8FC51F027}">
      <dgm:prSet/>
      <dgm:spPr/>
      <dgm:t>
        <a:bodyPr/>
        <a:lstStyle/>
        <a:p>
          <a:endParaRPr lang="en-US"/>
        </a:p>
      </dgm:t>
    </dgm:pt>
    <dgm:pt modelId="{CB0F3A6D-40FA-4CF5-8F80-4CA683117905}">
      <dgm:prSet custT="1"/>
      <dgm:spPr/>
      <dgm:t>
        <a:bodyPr/>
        <a:lstStyle/>
        <a:p>
          <a:pPr>
            <a:defRPr cap="all"/>
          </a:pPr>
          <a:r>
            <a:rPr lang="en-US" sz="2400" b="0" cap="none" baseline="0" dirty="0"/>
            <a:t>Using rewrite systems to rewrite Japanese and English text</a:t>
          </a:r>
        </a:p>
      </dgm:t>
    </dgm:pt>
    <dgm:pt modelId="{51B1F308-44D3-4B1E-A490-BC49B7B8EFA1}" type="parTrans" cxnId="{42C04191-7338-4523-8B00-319900DF5B31}">
      <dgm:prSet/>
      <dgm:spPr/>
      <dgm:t>
        <a:bodyPr/>
        <a:lstStyle/>
        <a:p>
          <a:endParaRPr lang="en-US"/>
        </a:p>
      </dgm:t>
    </dgm:pt>
    <dgm:pt modelId="{C003F589-205A-477C-8911-5FFE79D3DD48}" type="sibTrans" cxnId="{42C04191-7338-4523-8B00-319900DF5B31}">
      <dgm:prSet/>
      <dgm:spPr/>
      <dgm:t>
        <a:bodyPr/>
        <a:lstStyle/>
        <a:p>
          <a:endParaRPr lang="en-US"/>
        </a:p>
      </dgm:t>
    </dgm:pt>
    <dgm:pt modelId="{F3602E6E-C2C3-4924-B1C3-1DF81C721343}" type="pres">
      <dgm:prSet presAssocID="{BFDB42D5-E18B-4FA3-ADF5-599B79AE6FF7}" presName="root" presStyleCnt="0">
        <dgm:presLayoutVars>
          <dgm:dir/>
          <dgm:resizeHandles val="exact"/>
        </dgm:presLayoutVars>
      </dgm:prSet>
      <dgm:spPr/>
    </dgm:pt>
    <dgm:pt modelId="{E9E86D66-2F7A-4E23-8CB9-EABC44962D69}" type="pres">
      <dgm:prSet presAssocID="{9FAD9672-E88F-44CE-B73A-DAFD3410D6E6}" presName="compNode" presStyleCnt="0"/>
      <dgm:spPr/>
    </dgm:pt>
    <dgm:pt modelId="{16475DCB-35D5-4F5C-8184-CC47ABC880B6}" type="pres">
      <dgm:prSet presAssocID="{9FAD9672-E88F-44CE-B73A-DAFD3410D6E6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BDAF269-53A0-4E36-B700-0ED223D08603}" type="pres">
      <dgm:prSet presAssocID="{9FAD9672-E88F-44CE-B73A-DAFD3410D6E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ED84FB8-7BE3-4E6A-8842-DDBF0FE97471}" type="pres">
      <dgm:prSet presAssocID="{9FAD9672-E88F-44CE-B73A-DAFD3410D6E6}" presName="spaceRect" presStyleCnt="0"/>
      <dgm:spPr/>
    </dgm:pt>
    <dgm:pt modelId="{79B4B319-3392-4D9B-AEAC-24506DA3F267}" type="pres">
      <dgm:prSet presAssocID="{9FAD9672-E88F-44CE-B73A-DAFD3410D6E6}" presName="textRect" presStyleLbl="revTx" presStyleIdx="0" presStyleCnt="3">
        <dgm:presLayoutVars>
          <dgm:chMax val="1"/>
          <dgm:chPref val="1"/>
        </dgm:presLayoutVars>
      </dgm:prSet>
      <dgm:spPr/>
    </dgm:pt>
    <dgm:pt modelId="{D0B17694-9951-4FAE-BC0D-F9F7382992FD}" type="pres">
      <dgm:prSet presAssocID="{F07B9D71-521D-4C4C-84DD-80FB47DB90CF}" presName="sibTrans" presStyleCnt="0"/>
      <dgm:spPr/>
    </dgm:pt>
    <dgm:pt modelId="{B31E203C-B6C0-4D1D-A951-0F33BB873E3A}" type="pres">
      <dgm:prSet presAssocID="{CD62891F-4083-4D0E-98DB-7944A32FEF0E}" presName="compNode" presStyleCnt="0"/>
      <dgm:spPr/>
    </dgm:pt>
    <dgm:pt modelId="{918E4EBD-E9BA-4672-B487-E8D2FE9F591D}" type="pres">
      <dgm:prSet presAssocID="{CD62891F-4083-4D0E-98DB-7944A32FEF0E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  <a:solidFill>
          <a:srgbClr val="80687A"/>
        </a:solidFill>
      </dgm:spPr>
    </dgm:pt>
    <dgm:pt modelId="{18B4DA8C-8682-48A8-AF66-3379220F38BE}" type="pres">
      <dgm:prSet presAssocID="{CD62891F-4083-4D0E-98DB-7944A32FEF0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8CFD522-DC62-4043-98D8-C9209291D077}" type="pres">
      <dgm:prSet presAssocID="{CD62891F-4083-4D0E-98DB-7944A32FEF0E}" presName="spaceRect" presStyleCnt="0"/>
      <dgm:spPr/>
    </dgm:pt>
    <dgm:pt modelId="{CAD46F72-DC76-4E2B-A6A2-9B10A01CECA0}" type="pres">
      <dgm:prSet presAssocID="{CD62891F-4083-4D0E-98DB-7944A32FEF0E}" presName="textRect" presStyleLbl="revTx" presStyleIdx="1" presStyleCnt="3">
        <dgm:presLayoutVars>
          <dgm:chMax val="1"/>
          <dgm:chPref val="1"/>
        </dgm:presLayoutVars>
      </dgm:prSet>
      <dgm:spPr/>
    </dgm:pt>
    <dgm:pt modelId="{349702F3-0E25-4271-9021-80B65887D263}" type="pres">
      <dgm:prSet presAssocID="{A7205415-088B-42DF-B99B-47A20D61ED1F}" presName="sibTrans" presStyleCnt="0"/>
      <dgm:spPr/>
    </dgm:pt>
    <dgm:pt modelId="{6C6A1F6E-DA8E-49E1-8696-BD4AB25BC99A}" type="pres">
      <dgm:prSet presAssocID="{CB0F3A6D-40FA-4CF5-8F80-4CA683117905}" presName="compNode" presStyleCnt="0"/>
      <dgm:spPr/>
    </dgm:pt>
    <dgm:pt modelId="{2CB56FC5-AFBA-47D6-AC9E-941134E6F2C0}" type="pres">
      <dgm:prSet presAssocID="{CB0F3A6D-40FA-4CF5-8F80-4CA683117905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  <a:solidFill>
          <a:srgbClr val="52657F"/>
        </a:solidFill>
      </dgm:spPr>
    </dgm:pt>
    <dgm:pt modelId="{C29C2582-054A-47E8-8DCC-8F7B6F1BEC1A}" type="pres">
      <dgm:prSet presAssocID="{CB0F3A6D-40FA-4CF5-8F80-4CA68311790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C2FE087-013E-4DAE-85FE-414585E7B2F5}" type="pres">
      <dgm:prSet presAssocID="{CB0F3A6D-40FA-4CF5-8F80-4CA683117905}" presName="spaceRect" presStyleCnt="0"/>
      <dgm:spPr/>
    </dgm:pt>
    <dgm:pt modelId="{27EC2F1F-CC0B-45E6-875A-3205A1DB244B}" type="pres">
      <dgm:prSet presAssocID="{CB0F3A6D-40FA-4CF5-8F80-4CA68311790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13C5B1E-E330-4339-9E3B-E5E8FC51F027}" srcId="{BFDB42D5-E18B-4FA3-ADF5-599B79AE6FF7}" destId="{CD62891F-4083-4D0E-98DB-7944A32FEF0E}" srcOrd="1" destOrd="0" parTransId="{282699B2-3D14-40FF-BC57-5DA080DE88FD}" sibTransId="{A7205415-088B-42DF-B99B-47A20D61ED1F}"/>
    <dgm:cxn modelId="{42C04191-7338-4523-8B00-319900DF5B31}" srcId="{BFDB42D5-E18B-4FA3-ADF5-599B79AE6FF7}" destId="{CB0F3A6D-40FA-4CF5-8F80-4CA683117905}" srcOrd="2" destOrd="0" parTransId="{51B1F308-44D3-4B1E-A490-BC49B7B8EFA1}" sibTransId="{C003F589-205A-477C-8911-5FFE79D3DD48}"/>
    <dgm:cxn modelId="{02414CAA-3F67-42D6-842A-2BA9C9FE0A8E}" type="presOf" srcId="{CB0F3A6D-40FA-4CF5-8F80-4CA683117905}" destId="{27EC2F1F-CC0B-45E6-875A-3205A1DB244B}" srcOrd="0" destOrd="0" presId="urn:microsoft.com/office/officeart/2018/5/layout/IconLeafLabelList"/>
    <dgm:cxn modelId="{F432A4B0-50A1-483E-A285-410360619886}" type="presOf" srcId="{CD62891F-4083-4D0E-98DB-7944A32FEF0E}" destId="{CAD46F72-DC76-4E2B-A6A2-9B10A01CECA0}" srcOrd="0" destOrd="0" presId="urn:microsoft.com/office/officeart/2018/5/layout/IconLeafLabelList"/>
    <dgm:cxn modelId="{D51CD5CA-F38B-4D1C-AF7E-4325129F3854}" type="presOf" srcId="{BFDB42D5-E18B-4FA3-ADF5-599B79AE6FF7}" destId="{F3602E6E-C2C3-4924-B1C3-1DF81C721343}" srcOrd="0" destOrd="0" presId="urn:microsoft.com/office/officeart/2018/5/layout/IconLeafLabelList"/>
    <dgm:cxn modelId="{967F67DD-D3AE-48CA-8560-6AE60E07785D}" srcId="{BFDB42D5-E18B-4FA3-ADF5-599B79AE6FF7}" destId="{9FAD9672-E88F-44CE-B73A-DAFD3410D6E6}" srcOrd="0" destOrd="0" parTransId="{B701B388-B7D7-4466-902A-494FFD07B3CD}" sibTransId="{F07B9D71-521D-4C4C-84DD-80FB47DB90CF}"/>
    <dgm:cxn modelId="{C3DA7BFC-120A-4547-A35E-EE2AFF1CA2A9}" type="presOf" srcId="{9FAD9672-E88F-44CE-B73A-DAFD3410D6E6}" destId="{79B4B319-3392-4D9B-AEAC-24506DA3F267}" srcOrd="0" destOrd="0" presId="urn:microsoft.com/office/officeart/2018/5/layout/IconLeafLabelList"/>
    <dgm:cxn modelId="{FD2FE295-581A-4AE0-B867-838F49704E2D}" type="presParOf" srcId="{F3602E6E-C2C3-4924-B1C3-1DF81C721343}" destId="{E9E86D66-2F7A-4E23-8CB9-EABC44962D69}" srcOrd="0" destOrd="0" presId="urn:microsoft.com/office/officeart/2018/5/layout/IconLeafLabelList"/>
    <dgm:cxn modelId="{3D40355A-D8DF-4295-BB08-3BA776D00E88}" type="presParOf" srcId="{E9E86D66-2F7A-4E23-8CB9-EABC44962D69}" destId="{16475DCB-35D5-4F5C-8184-CC47ABC880B6}" srcOrd="0" destOrd="0" presId="urn:microsoft.com/office/officeart/2018/5/layout/IconLeafLabelList"/>
    <dgm:cxn modelId="{B88EBB7F-0B2D-4275-968F-4E3E10650893}" type="presParOf" srcId="{E9E86D66-2F7A-4E23-8CB9-EABC44962D69}" destId="{2BDAF269-53A0-4E36-B700-0ED223D08603}" srcOrd="1" destOrd="0" presId="urn:microsoft.com/office/officeart/2018/5/layout/IconLeafLabelList"/>
    <dgm:cxn modelId="{DE511BD5-5EF3-49D9-882A-5A7F4AF9BED1}" type="presParOf" srcId="{E9E86D66-2F7A-4E23-8CB9-EABC44962D69}" destId="{FED84FB8-7BE3-4E6A-8842-DDBF0FE97471}" srcOrd="2" destOrd="0" presId="urn:microsoft.com/office/officeart/2018/5/layout/IconLeafLabelList"/>
    <dgm:cxn modelId="{C5ED2ACE-F21F-4134-AD06-6AFA6FB5CA72}" type="presParOf" srcId="{E9E86D66-2F7A-4E23-8CB9-EABC44962D69}" destId="{79B4B319-3392-4D9B-AEAC-24506DA3F267}" srcOrd="3" destOrd="0" presId="urn:microsoft.com/office/officeart/2018/5/layout/IconLeafLabelList"/>
    <dgm:cxn modelId="{E4B92494-EAFB-4F36-A223-FD7EDCCF9C87}" type="presParOf" srcId="{F3602E6E-C2C3-4924-B1C3-1DF81C721343}" destId="{D0B17694-9951-4FAE-BC0D-F9F7382992FD}" srcOrd="1" destOrd="0" presId="urn:microsoft.com/office/officeart/2018/5/layout/IconLeafLabelList"/>
    <dgm:cxn modelId="{03E712B2-E849-4147-8F55-6D3AEA4D54AF}" type="presParOf" srcId="{F3602E6E-C2C3-4924-B1C3-1DF81C721343}" destId="{B31E203C-B6C0-4D1D-A951-0F33BB873E3A}" srcOrd="2" destOrd="0" presId="urn:microsoft.com/office/officeart/2018/5/layout/IconLeafLabelList"/>
    <dgm:cxn modelId="{B4CB1851-5438-4BDC-8C47-43A14870FA67}" type="presParOf" srcId="{B31E203C-B6C0-4D1D-A951-0F33BB873E3A}" destId="{918E4EBD-E9BA-4672-B487-E8D2FE9F591D}" srcOrd="0" destOrd="0" presId="urn:microsoft.com/office/officeart/2018/5/layout/IconLeafLabelList"/>
    <dgm:cxn modelId="{D06117B3-1248-472F-993C-5D77E27DAD99}" type="presParOf" srcId="{B31E203C-B6C0-4D1D-A951-0F33BB873E3A}" destId="{18B4DA8C-8682-48A8-AF66-3379220F38BE}" srcOrd="1" destOrd="0" presId="urn:microsoft.com/office/officeart/2018/5/layout/IconLeafLabelList"/>
    <dgm:cxn modelId="{3492334E-DA4D-424A-BE07-B0E3CBAB863E}" type="presParOf" srcId="{B31E203C-B6C0-4D1D-A951-0F33BB873E3A}" destId="{28CFD522-DC62-4043-98D8-C9209291D077}" srcOrd="2" destOrd="0" presId="urn:microsoft.com/office/officeart/2018/5/layout/IconLeafLabelList"/>
    <dgm:cxn modelId="{5E0305DD-8D86-4663-9527-FEF32D236F28}" type="presParOf" srcId="{B31E203C-B6C0-4D1D-A951-0F33BB873E3A}" destId="{CAD46F72-DC76-4E2B-A6A2-9B10A01CECA0}" srcOrd="3" destOrd="0" presId="urn:microsoft.com/office/officeart/2018/5/layout/IconLeafLabelList"/>
    <dgm:cxn modelId="{07A84670-CB5C-47D8-8A0A-102187D8A0D7}" type="presParOf" srcId="{F3602E6E-C2C3-4924-B1C3-1DF81C721343}" destId="{349702F3-0E25-4271-9021-80B65887D263}" srcOrd="3" destOrd="0" presId="urn:microsoft.com/office/officeart/2018/5/layout/IconLeafLabelList"/>
    <dgm:cxn modelId="{38271137-D95A-4703-868E-FF13C5A807DA}" type="presParOf" srcId="{F3602E6E-C2C3-4924-B1C3-1DF81C721343}" destId="{6C6A1F6E-DA8E-49E1-8696-BD4AB25BC99A}" srcOrd="4" destOrd="0" presId="urn:microsoft.com/office/officeart/2018/5/layout/IconLeafLabelList"/>
    <dgm:cxn modelId="{18AECC43-4025-46A1-BBE1-18ACB7AEE45C}" type="presParOf" srcId="{6C6A1F6E-DA8E-49E1-8696-BD4AB25BC99A}" destId="{2CB56FC5-AFBA-47D6-AC9E-941134E6F2C0}" srcOrd="0" destOrd="0" presId="urn:microsoft.com/office/officeart/2018/5/layout/IconLeafLabelList"/>
    <dgm:cxn modelId="{DD7B8487-C074-4940-9194-B74C0E5F73FA}" type="presParOf" srcId="{6C6A1F6E-DA8E-49E1-8696-BD4AB25BC99A}" destId="{C29C2582-054A-47E8-8DCC-8F7B6F1BEC1A}" srcOrd="1" destOrd="0" presId="urn:microsoft.com/office/officeart/2018/5/layout/IconLeafLabelList"/>
    <dgm:cxn modelId="{06D3DD80-9E65-492B-8139-F198BE753399}" type="presParOf" srcId="{6C6A1F6E-DA8E-49E1-8696-BD4AB25BC99A}" destId="{DC2FE087-013E-4DAE-85FE-414585E7B2F5}" srcOrd="2" destOrd="0" presId="urn:microsoft.com/office/officeart/2018/5/layout/IconLeafLabelList"/>
    <dgm:cxn modelId="{418E90DB-ACE7-42E6-B315-FE926C16E723}" type="presParOf" srcId="{6C6A1F6E-DA8E-49E1-8696-BD4AB25BC99A}" destId="{27EC2F1F-CC0B-45E6-875A-3205A1DB244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75DCB-35D5-4F5C-8184-CC47ABC880B6}">
      <dsp:nvSpPr>
        <dsp:cNvPr id="0" name=""/>
        <dsp:cNvSpPr/>
      </dsp:nvSpPr>
      <dsp:spPr>
        <a:xfrm>
          <a:off x="679050" y="341919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AF269-53A0-4E36-B700-0ED223D08603}">
      <dsp:nvSpPr>
        <dsp:cNvPr id="0" name=""/>
        <dsp:cNvSpPr/>
      </dsp:nvSpPr>
      <dsp:spPr>
        <a:xfrm>
          <a:off x="1081237" y="74410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4B319-3392-4D9B-AEAC-24506DA3F267}">
      <dsp:nvSpPr>
        <dsp:cNvPr id="0" name=""/>
        <dsp:cNvSpPr/>
      </dsp:nvSpPr>
      <dsp:spPr>
        <a:xfrm>
          <a:off x="75768" y="2816919"/>
          <a:ext cx="3093750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0" kern="1200" cap="none" baseline="0" dirty="0"/>
            <a:t>Issues with translating Japanese numbers</a:t>
          </a:r>
        </a:p>
      </dsp:txBody>
      <dsp:txXfrm>
        <a:off x="75768" y="2816919"/>
        <a:ext cx="3093750" cy="1192500"/>
      </dsp:txXfrm>
    </dsp:sp>
    <dsp:sp modelId="{918E4EBD-E9BA-4672-B487-E8D2FE9F591D}">
      <dsp:nvSpPr>
        <dsp:cNvPr id="0" name=""/>
        <dsp:cNvSpPr/>
      </dsp:nvSpPr>
      <dsp:spPr>
        <a:xfrm>
          <a:off x="4314206" y="341919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rgbClr val="80687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B4DA8C-8682-48A8-AF66-3379220F38BE}">
      <dsp:nvSpPr>
        <dsp:cNvPr id="0" name=""/>
        <dsp:cNvSpPr/>
      </dsp:nvSpPr>
      <dsp:spPr>
        <a:xfrm>
          <a:off x="4716393" y="74410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46F72-DC76-4E2B-A6A2-9B10A01CECA0}">
      <dsp:nvSpPr>
        <dsp:cNvPr id="0" name=""/>
        <dsp:cNvSpPr/>
      </dsp:nvSpPr>
      <dsp:spPr>
        <a:xfrm>
          <a:off x="3710925" y="2816919"/>
          <a:ext cx="3093750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0" kern="1200" cap="none" baseline="0" dirty="0"/>
            <a:t>Rewrite systems and applications to arithmetic</a:t>
          </a:r>
        </a:p>
      </dsp:txBody>
      <dsp:txXfrm>
        <a:off x="3710925" y="2816919"/>
        <a:ext cx="3093750" cy="1192500"/>
      </dsp:txXfrm>
    </dsp:sp>
    <dsp:sp modelId="{2CB56FC5-AFBA-47D6-AC9E-941134E6F2C0}">
      <dsp:nvSpPr>
        <dsp:cNvPr id="0" name=""/>
        <dsp:cNvSpPr/>
      </dsp:nvSpPr>
      <dsp:spPr>
        <a:xfrm>
          <a:off x="7949362" y="341919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rgbClr val="52657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9C2582-054A-47E8-8DCC-8F7B6F1BEC1A}">
      <dsp:nvSpPr>
        <dsp:cNvPr id="0" name=""/>
        <dsp:cNvSpPr/>
      </dsp:nvSpPr>
      <dsp:spPr>
        <a:xfrm>
          <a:off x="8351550" y="74410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C2F1F-CC0B-45E6-875A-3205A1DB244B}">
      <dsp:nvSpPr>
        <dsp:cNvPr id="0" name=""/>
        <dsp:cNvSpPr/>
      </dsp:nvSpPr>
      <dsp:spPr>
        <a:xfrm>
          <a:off x="7346081" y="2816919"/>
          <a:ext cx="3093750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0" kern="1200" cap="none" baseline="0" dirty="0"/>
            <a:t>Using rewrite systems to rewrite Japanese and English text</a:t>
          </a:r>
        </a:p>
      </dsp:txBody>
      <dsp:txXfrm>
        <a:off x="7346081" y="2816919"/>
        <a:ext cx="3093750" cy="119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896B9-088A-3448-812D-87C637C368F1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145F5-5F2F-BD45-8FAF-12D2CAFD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0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145F5-5F2F-BD45-8FAF-12D2CAFD79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03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In TRS, the process is often described as a series of </a:t>
            </a:r>
            <a:r>
              <a:rPr lang="en-GB" b="1" dirty="0"/>
              <a:t>rewrite steps</a:t>
            </a:r>
            <a:r>
              <a:rPr lang="en-GB" dirty="0"/>
              <a:t>, where one term is transformed into another by applying rewrite rules. </a:t>
            </a:r>
          </a:p>
          <a:p>
            <a:endParaRPr lang="en-GB" dirty="0"/>
          </a:p>
          <a:p>
            <a:r>
              <a:rPr lang="en-GB" dirty="0"/>
              <a:t>A rule generally looks like:</a:t>
            </a:r>
          </a:p>
          <a:p>
            <a:r>
              <a:rPr lang="en-GB" dirty="0"/>
              <a:t>where LHS is a pattern to match, and RHS is the result of applying the rewrite.</a:t>
            </a:r>
          </a:p>
          <a:p>
            <a:r>
              <a:rPr lang="en-GB" dirty="0"/>
              <a:t>For instance, a rewrite rule could be something like: indicating that any term of the form x + 0 can be rewritten to just x. The process of applying this rule to a term is called </a:t>
            </a:r>
            <a:r>
              <a:rPr lang="en-GB" b="1" dirty="0"/>
              <a:t>rewriting</a:t>
            </a:r>
            <a:r>
              <a:rPr lang="en-GB" dirty="0"/>
              <a:t>.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term rewriting system consists of a set of rules that transform terms (expressions) into other terms. Each term is made of function symbols and variables, and rules specify how specific patterns in a term should be rewritten. This process of applying rules to transform terms is </a:t>
            </a:r>
            <a:r>
              <a:rPr lang="en-GB" b="1" dirty="0"/>
              <a:t>very similar to the way functions are applied</a:t>
            </a:r>
            <a:r>
              <a:rPr lang="en-GB" dirty="0"/>
              <a:t> in functional programming to reduce expressions.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145F5-5F2F-BD45-8FAF-12D2CAFD79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40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animation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145F5-5F2F-BD45-8FAF-12D2CAFD79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60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145F5-5F2F-BD45-8FAF-12D2CAFD790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82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145F5-5F2F-BD45-8FAF-12D2CAFD790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69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145F5-5F2F-BD45-8FAF-12D2CAFD790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25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145F5-5F2F-BD45-8FAF-12D2CAFD790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30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  <a:p>
            <a:endParaRPr lang="en-US" dirty="0"/>
          </a:p>
          <a:p>
            <a:r>
              <a:rPr lang="en-US" dirty="0"/>
              <a:t>named entity recognition ensure termination by not expanding</a:t>
            </a:r>
          </a:p>
          <a:p>
            <a:endParaRPr lang="en-US" dirty="0"/>
          </a:p>
          <a:p>
            <a:r>
              <a:rPr lang="en-US" dirty="0"/>
              <a:t>In this section we'll use rewrite systems to perform [named entity</a:t>
            </a:r>
          </a:p>
          <a:p>
            <a:r>
              <a:rPr lang="en-US" dirty="0"/>
              <a:t>// recognition](https://</a:t>
            </a:r>
            <a:r>
              <a:rPr lang="en-US" dirty="0" err="1"/>
              <a:t>en.wikipedia.org</a:t>
            </a:r>
            <a:r>
              <a:rPr lang="en-US" dirty="0"/>
              <a:t>/wiki/Named-</a:t>
            </a:r>
            <a:r>
              <a:rPr lang="en-US" dirty="0" err="1"/>
              <a:t>entity_recognition</a:t>
            </a:r>
            <a:r>
              <a:rPr lang="en-US" dirty="0"/>
              <a:t>). This is</a:t>
            </a:r>
          </a:p>
          <a:p>
            <a:r>
              <a:rPr lang="en-US" dirty="0"/>
              <a:t>// a natural language processing task where we attempt to extract particular</a:t>
            </a:r>
          </a:p>
          <a:p>
            <a:r>
              <a:rPr lang="en-US" dirty="0"/>
              <a:t>// items (entities) of interest from text. In our case we're interested in</a:t>
            </a:r>
          </a:p>
          <a:p>
            <a:r>
              <a:rPr lang="en-US" dirty="0"/>
              <a:t>// extracting numeric entities, such as number and dates.</a:t>
            </a:r>
          </a:p>
          <a:p>
            <a:endParaRPr lang="en-US" dirty="0"/>
          </a:p>
          <a:p>
            <a:r>
              <a:rPr lang="en-US" dirty="0"/>
              <a:t>// How would we implement this as code? Conceptually there are two parts to a</a:t>
            </a:r>
          </a:p>
          <a:p>
            <a:r>
              <a:rPr lang="en-US" dirty="0"/>
              <a:t>// rewrite:</a:t>
            </a:r>
          </a:p>
          <a:p>
            <a:r>
              <a:rPr lang="en-US" dirty="0"/>
              <a:t>//</a:t>
            </a:r>
          </a:p>
          <a:p>
            <a:r>
              <a:rPr lang="en-US" dirty="0"/>
              <a:t>// 1. the *pattern* it matches, which is the left hand side of the rule; and</a:t>
            </a:r>
          </a:p>
          <a:p>
            <a:r>
              <a:rPr lang="en-US" dirty="0"/>
              <a:t>// 2. the output it produces, if it successfully matches.</a:t>
            </a:r>
          </a:p>
          <a:p>
            <a:r>
              <a:rPr lang="en-US" dirty="0"/>
              <a:t>//</a:t>
            </a:r>
          </a:p>
          <a:p>
            <a:r>
              <a:rPr lang="en-US" dirty="0"/>
              <a:t>// The input and output are of the same type in the example above, but this is</a:t>
            </a:r>
          </a:p>
          <a:p>
            <a:r>
              <a:rPr lang="en-US" dirty="0"/>
              <a:t>// not always the case. So in Scala we can write.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145F5-5F2F-BD45-8FAF-12D2CAFD790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65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GB" dirty="0"/>
              <a:t>apply Method:</a:t>
            </a:r>
            <a:endParaRPr lang="en-US" dirty="0"/>
          </a:p>
          <a:p>
            <a:r>
              <a:rPr lang="en-GB" dirty="0"/>
              <a:t>This method takes a list of elements, where each element is either of type A or Char, and returns an Option[List[A | Char]].If the rewrite operation succeeds, it returns Some(</a:t>
            </a:r>
            <a:r>
              <a:rPr lang="en-GB" dirty="0" err="1"/>
              <a:t>rewrittenList</a:t>
            </a:r>
            <a:r>
              <a:rPr lang="en-GB" dirty="0"/>
              <a:t>). If it fails (i.e., no rewrite is possible), it returns None.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orElse</a:t>
            </a:r>
            <a:r>
              <a:rPr lang="en-US" dirty="0"/>
              <a:t>:</a:t>
            </a:r>
          </a:p>
          <a:p>
            <a:r>
              <a:rPr lang="en-GB" dirty="0"/>
              <a:t>This method defines an </a:t>
            </a:r>
            <a:r>
              <a:rPr lang="en-GB" dirty="0" err="1"/>
              <a:t>orElse</a:t>
            </a:r>
            <a:r>
              <a:rPr lang="en-GB" dirty="0"/>
              <a:t> mechanism, which allows chaining two Rewrite[A] instances.</a:t>
            </a:r>
          </a:p>
          <a:p>
            <a:r>
              <a:rPr lang="en-GB" dirty="0"/>
              <a:t>If the current rewrite (self) does not succeed (i.e., returns None), it tries the alternative rewrite (that).</a:t>
            </a:r>
          </a:p>
          <a:p>
            <a:r>
              <a:rPr lang="en-GB" dirty="0"/>
              <a:t>In other words, it combines two rewrite strategies so that if the first one (self) fails to rewrite the input, the second one (that) is tried.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145F5-5F2F-BD45-8FAF-12D2CAFD790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5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Lift method:</a:t>
            </a:r>
            <a:br>
              <a:rPr lang="en-US" dirty="0"/>
            </a:br>
            <a:r>
              <a:rPr lang="en-GB" dirty="0"/>
              <a:t>This method takes a </a:t>
            </a:r>
            <a:r>
              <a:rPr lang="en-GB" dirty="0" err="1"/>
              <a:t>PartialFunction</a:t>
            </a:r>
            <a:r>
              <a:rPr lang="en-GB" dirty="0"/>
              <a:t>[List[A | Char], List[A | Char]] and converts it into a Rewrite[A]. (A </a:t>
            </a:r>
            <a:r>
              <a:rPr lang="en-GB" dirty="0" err="1"/>
              <a:t>PartialFunction</a:t>
            </a:r>
            <a:r>
              <a:rPr lang="en-GB" dirty="0"/>
              <a:t> is a function that is not necessarily defined for all possible inputs. It may be defined only for certain cases.)</a:t>
            </a:r>
          </a:p>
          <a:p>
            <a:endParaRPr lang="en-GB" dirty="0"/>
          </a:p>
          <a:p>
            <a:r>
              <a:rPr lang="en-GB" dirty="0"/>
              <a:t>The partial function represents the pattern we are matching in our rewrite rule</a:t>
            </a:r>
          </a:p>
          <a:p>
            <a:r>
              <a:rPr lang="en-GB" dirty="0"/>
              <a:t>The .lift method converts this </a:t>
            </a:r>
            <a:r>
              <a:rPr lang="en-GB" dirty="0" err="1"/>
              <a:t>PartialFunction</a:t>
            </a:r>
            <a:r>
              <a:rPr lang="en-GB" dirty="0"/>
              <a:t> into a total function that returns an Option. If the input matches the cases defined in the </a:t>
            </a:r>
            <a:r>
              <a:rPr lang="en-GB" dirty="0" err="1"/>
              <a:t>PartialFunction</a:t>
            </a:r>
            <a:r>
              <a:rPr lang="en-GB" dirty="0"/>
              <a:t>, it returns Some(output). If not, it returns </a:t>
            </a:r>
            <a:r>
              <a:rPr lang="en-GB" dirty="0" err="1"/>
              <a:t>None.It</a:t>
            </a:r>
            <a:r>
              <a:rPr lang="en-GB" dirty="0"/>
              <a:t> creates a new instance of Rewrite[A] and assigns the lifted version of the function to the apply method.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145F5-5F2F-BD45-8FAF-12D2CAFD790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65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now we need a method for applying a rewrite</a:t>
            </a:r>
            <a:br>
              <a:rPr lang="en-US" dirty="0"/>
            </a:br>
            <a:br>
              <a:rPr lang="en-US" dirty="0"/>
            </a:br>
            <a:r>
              <a:rPr lang="en-GB" dirty="0"/>
              <a:t>The function attempts to apply the rewrite rule rule(text) to the list text. This call returns an Option[List[Char | A]], which can be Some(list) if the rule was successfully applied, or None if the rule didn't match.</a:t>
            </a:r>
          </a:p>
          <a:p>
            <a:endParaRPr lang="en-US" dirty="0"/>
          </a:p>
          <a:p>
            <a:r>
              <a:rPr lang="en-GB" b="1" dirty="0"/>
              <a:t>Case None:</a:t>
            </a:r>
            <a:r>
              <a:rPr lang="en-GB" dirty="0"/>
              <a:t> If the rewrite rule returns None, the rule was not applicable, so the function keeps the first element head unchanged and recursively processes the rest of the list rest.</a:t>
            </a:r>
            <a:endParaRPr lang="en-US" dirty="0"/>
          </a:p>
          <a:p>
            <a:endParaRPr lang="en-US" dirty="0"/>
          </a:p>
          <a:p>
            <a:r>
              <a:rPr lang="en-GB" b="1" dirty="0"/>
              <a:t>Case Some(head :: rest):</a:t>
            </a:r>
            <a:r>
              <a:rPr lang="en-GB" dirty="0"/>
              <a:t> If the rule succeeds and returns Some(head :: rest), it replaces the first part of the list with this new head :: rest and recursively applies the rewrite to the rest of the list.</a:t>
            </a:r>
            <a:endParaRPr lang="en-US" dirty="0"/>
          </a:p>
          <a:p>
            <a:endParaRPr lang="en-US" dirty="0"/>
          </a:p>
          <a:p>
            <a:r>
              <a:rPr lang="en-GB" b="1" dirty="0"/>
              <a:t>Case Some(Nil):</a:t>
            </a:r>
            <a:r>
              <a:rPr lang="en-GB" dirty="0"/>
              <a:t> If the rule returns Some(Nil), it indicates that the rewrite rule unexpectedly erased the entire list. This is considered an error, and the function throws an exception.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145F5-5F2F-BD45-8FAF-12D2CAFD790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05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145F5-5F2F-BD45-8FAF-12D2CAFD79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43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145F5-5F2F-BD45-8FAF-12D2CAFD790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545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145F5-5F2F-BD45-8FAF-12D2CAFD790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379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a shorter sample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145F5-5F2F-BD45-8FAF-12D2CAFD790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42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145F5-5F2F-BD45-8FAF-12D2CAFD790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374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7BCF5-1CEE-6866-448A-C9C4A8559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64995C-52C7-308F-CC5D-651A33251A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2EE1EB-8116-A6A5-89E0-26D4D3477A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35550-B729-34F8-5637-29218F77BA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145F5-5F2F-BD45-8FAF-12D2CAFD790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74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final piece of our puzzle is the iterate function, which builds on the previous rewrite function, introducing a looping mechanism to repeatedly apply a rewrite rule until the list no longer changes.</a:t>
            </a:r>
          </a:p>
          <a:p>
            <a:endParaRPr lang="en-GB" dirty="0"/>
          </a:p>
          <a:p>
            <a:r>
              <a:rPr lang="en-GB" dirty="0"/>
              <a:t>(The iterate function repeatedly applies a rewrite rule (Rewrite[A]) until no further changes occur, meaning the rule can no longer alter the list. This process is often called "normalization" or "fixpoint iteration" because the goal is to reach a "fixed point" where further applications of the rule do not change the input.)</a:t>
            </a:r>
          </a:p>
          <a:p>
            <a:endParaRPr lang="en-GB" dirty="0"/>
          </a:p>
          <a:p>
            <a:r>
              <a:rPr lang="en-GB" dirty="0"/>
              <a:t>This is useful in cases where applying the rule once is not enough and multiple passes are required to fully transform the list.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145F5-5F2F-BD45-8FAF-12D2CAFD790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421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145F5-5F2F-BD45-8FAF-12D2CAFD790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577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145F5-5F2F-BD45-8FAF-12D2CAFD790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63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145F5-5F2F-BD45-8FAF-12D2CAFD790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850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145F5-5F2F-BD45-8FAF-12D2CAFD790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88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145F5-5F2F-BD45-8FAF-12D2CAFD79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913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145F5-5F2F-BD45-8FAF-12D2CAFD790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361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145F5-5F2F-BD45-8FAF-12D2CAFD790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505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145F5-5F2F-BD45-8FAF-12D2CAFD790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40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145F5-5F2F-BD45-8FAF-12D2CAFD790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268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145F5-5F2F-BD45-8FAF-12D2CAFD790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278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145F5-5F2F-BD45-8FAF-12D2CAFD790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300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497C4-0972-7263-FAB7-DE8DB08BB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3FC8CE-68C5-00F9-9395-10D03D0608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755E63-0259-4B53-BF59-5612025132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584A8-7B98-5073-C991-A07B7C833D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145F5-5F2F-BD45-8FAF-12D2CAFD790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778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9C8F2-E0DA-DC11-D955-1D415A12C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7ECAB6-E580-4B80-5116-359AD6716E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C5C99B-5AFC-F505-3CE2-1828DC643A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35436-7B84-946C-55B8-5CF3D91D57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145F5-5F2F-BD45-8FAF-12D2CAFD790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955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2D13A-C87D-CBAD-3B69-71E2EE70A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6B0001-C45C-FDC5-33F2-54EC65B898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195EC1-A140-6090-071F-5959DCA244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04B0F-9724-1C81-E4F1-6D42BAB027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145F5-5F2F-BD45-8FAF-12D2CAFD790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143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B7D2-6F18-AFCF-0737-7AA6554D9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038626-A2B5-CBAA-B7E0-E058847C2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72C070-9548-77C0-F590-60AAA1D0A3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D2009-1D33-C6D8-4C0D-522571C503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145F5-5F2F-BD45-8FAF-12D2CAFD790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56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>
                    <a:alpha val="80000"/>
                  </a:schemeClr>
                </a:solidFill>
                <a:latin typeface="Helvetica" pitchFamily="2" charset="0"/>
              </a:rPr>
              <a:t>This is a simple example of a rewrite system.</a:t>
            </a:r>
          </a:p>
          <a:p>
            <a:r>
              <a:rPr lang="en-US" sz="1200" dirty="0">
                <a:solidFill>
                  <a:schemeClr val="tx1">
                    <a:alpha val="80000"/>
                  </a:schemeClr>
                </a:solidFill>
                <a:latin typeface="Helvetica" pitchFamily="2" charset="0"/>
              </a:rPr>
              <a:t>A rewrite system is something that takes an input and systematically transforms it into something else.</a:t>
            </a:r>
          </a:p>
          <a:p>
            <a:r>
              <a:rPr lang="en-US" sz="1200" dirty="0">
                <a:solidFill>
                  <a:schemeClr val="tx1">
                    <a:alpha val="80000"/>
                  </a:schemeClr>
                </a:solidFill>
                <a:latin typeface="Helvetica" pitchFamily="2" charset="0"/>
              </a:rPr>
              <a:t>In this case,  from Japanese characters to alphabet, to English.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145F5-5F2F-BD45-8FAF-12D2CAFD79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848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FE942-69A3-1791-A999-0B14AA7D7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A6487-9E08-BA28-9C79-114428B505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1F7F17-5EE1-0FC8-FC80-CE2196295F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C07A9-BFFD-EFEB-B350-A9241B75B7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145F5-5F2F-BD45-8FAF-12D2CAFD790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852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58618-88E6-C47F-98C4-76A76E20A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AAA67A-C0D2-448B-3C92-5495509D40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26B620-7938-5A97-C872-CACD506590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663B2-6671-9246-EB79-8BB03649E9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145F5-5F2F-BD45-8FAF-12D2CAFD790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178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A253B-0F2A-FFA4-6B69-247401970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B6B1EE-166B-4780-20EF-59AE88B929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795A8B-A58B-DE1B-7CD5-E8380C5D02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8DCEE-8740-E14F-FD55-30C9EADEF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145F5-5F2F-BD45-8FAF-12D2CAFD790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069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8A12B-959A-0FB3-9DCB-7CF0CD118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AC3562-0B7C-CE24-D7B6-9F809C39F6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3612E4-8B70-D284-B217-310BB1B59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BF76F-AC2F-B5B1-2647-843D1EEA9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145F5-5F2F-BD45-8FAF-12D2CAFD790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459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B4612-98C8-CC39-1D6A-62FBBAA6F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96CB8A-7D5D-1BE2-1520-528C6EA22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865220-41CB-19BE-77EE-368253A469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B4400-20A1-D4C8-29AE-4B0846DC37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145F5-5F2F-BD45-8FAF-12D2CAFD790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500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C749F-A5AB-91F7-5650-41460B927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D8C660-1864-B655-2EBB-2947EC9C29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1095C2-2811-9FF7-C58F-73673EA83B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A84AC-834C-9B12-D0A2-FD8170BA40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145F5-5F2F-BD45-8FAF-12D2CAFD790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077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38125-4075-3C38-29BA-AB6E9CD2E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4330C4-B29A-0F99-DD25-F14C031B05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69CDCA-600C-28F5-76FC-8CA806D514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804A5-EB90-D1C3-99B5-E5F79924D5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145F5-5F2F-BD45-8FAF-12D2CAFD790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96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145F5-5F2F-BD45-8FAF-12D2CAFD79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55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145F5-5F2F-BD45-8FAF-12D2CAFD79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08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145F5-5F2F-BD45-8FAF-12D2CAFD79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36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99185-0564-12FB-882A-81F6CD808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365CD0-AC56-684A-92FF-426DF6B5BD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AB09B8-EE6C-E3B0-9126-137DC61675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DA51D-D9D5-9C3A-EE84-5936EA331E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145F5-5F2F-BD45-8FAF-12D2CAFD79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49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145F5-5F2F-BD45-8FAF-12D2CAFD79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0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9382-85C3-7191-3D69-9E7CA863B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A33D6-C91D-9EF0-FF3F-B9E670E01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6291D-764A-70C3-F190-591C60FA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2491-23AE-164D-A78F-30F608D0076D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A4431-92DC-AC85-5313-E2A62035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FD59-457B-EE5E-5BEA-C43FB664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8673-EEAD-C442-BA6A-A90B558D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2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EB2F-9102-E9BB-9355-0E9AD2D0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B6243-DE36-FE8F-8629-7A11A9A89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288BF-F67B-7563-3B50-551A5F84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2491-23AE-164D-A78F-30F608D0076D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52951-457A-78C3-2A5A-5152BB09C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9B061-D95E-5F9A-8B81-9C537893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8673-EEAD-C442-BA6A-A90B558D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5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BCE6D2-575A-35BE-252A-171A949C0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CB409-AAFD-2EA8-7127-F7D2F0C82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46BDE-BF30-08F5-D29B-5B61E1EC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2491-23AE-164D-A78F-30F608D0076D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703DB-D011-195E-B0CA-19874961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5FEBB-E0C2-5926-D94A-5DF615E99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8673-EEAD-C442-BA6A-A90B558D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3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F71C-2696-ABA0-F822-70F39126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6B981-F7DF-7003-84F7-A8F24B51D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DE4B5-A7B8-EA3B-05CA-897FF197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2491-23AE-164D-A78F-30F608D0076D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96476-CA03-F3F2-E813-057D7C44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66487-29EF-4C13-FA54-44185755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8673-EEAD-C442-BA6A-A90B558D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6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6D1C-09CC-BBB9-6DF0-21F0D2AC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66D81-8323-D09A-DC8A-C3DD3AA1D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C4DD2-B527-E805-4B5E-8D4CB614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2491-23AE-164D-A78F-30F608D0076D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4B77E-09B8-9333-E4BD-BB2ED4331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FF9B7-0EDC-0629-124F-4C080900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8673-EEAD-C442-BA6A-A90B558D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2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CBB5-9759-15EF-5DF2-A6E55B48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4A14-FF1A-C5A4-6A6A-BD49AFCBE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B9579-4A13-EBEC-89AA-163C08CD5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48216-2B51-5B86-9825-FD78E5FB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2491-23AE-164D-A78F-30F608D0076D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60463-F075-84F1-6387-32ACF53B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97C62-625D-7CA5-2741-05431A18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8673-EEAD-C442-BA6A-A90B558D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7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0007-6910-6326-0066-9BEDF8AD2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8252A-5ABE-F62E-19AD-C04668247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A7540-47E3-6B33-2436-676717654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DF352-0D95-3CEA-13CE-D4834068E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C4F54-4FA7-FA55-FD66-87AF3DAD6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6152B-846A-C4FB-299A-43064F72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2491-23AE-164D-A78F-30F608D0076D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2FE89-33AE-0981-44B8-97CBF81A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027A1-58F7-9E33-4F2D-AE7B02FC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8673-EEAD-C442-BA6A-A90B558D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4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DF02-D359-06FB-DB28-FBB297F7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EE736E-123C-1ECF-5DA7-124235A4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2491-23AE-164D-A78F-30F608D0076D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3395F-CA3B-5D8C-21FE-1E5A325E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E24B1-F950-FD20-37D6-E6C83C09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8673-EEAD-C442-BA6A-A90B558D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6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CFEA1F-5D00-FAD1-BA64-B23218E2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2491-23AE-164D-A78F-30F608D0076D}" type="datetimeFigureOut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C7A3A-2979-D308-5147-DF09E0EED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6E81A-D174-A542-A8EF-04772663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8673-EEAD-C442-BA6A-A90B558D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9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366C-7B4B-858A-BC10-9C02ABE8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83139-7342-AA18-FBC6-2402918B4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0B6CA-D84B-D295-ABC1-B9E90911B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15653-3016-5DF0-51BD-03630A6E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2491-23AE-164D-A78F-30F608D0076D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8ECDB-0992-C36B-03F7-E3559310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603DF-0C29-5572-B550-C1C390C8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8673-EEAD-C442-BA6A-A90B558D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0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6CDDD-2C88-2839-E760-0A149FDD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D5535C-1FA1-319C-4A10-932060D42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E1FBD-BF26-CB9E-D351-249B3706C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5F41B-D16D-48BD-7AD8-3D7343D4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2491-23AE-164D-A78F-30F608D0076D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1C317-14D3-37C1-E8C2-8AC3B663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61CFD-0947-0F09-78F5-EF8E3FE2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8673-EEAD-C442-BA6A-A90B558D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6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E2E3B7-8487-AD09-34BE-86D9C66DC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3D4D5-B960-92B9-BAF7-C232C5B6F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BEF22-8972-ECF6-63BD-D1EE59633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6A2491-23AE-164D-A78F-30F608D0076D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98FBD-85C2-439C-15E1-225E328F0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1CE88-1CD0-6AB2-1036-9D93806C9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CE8673-EEAD-C442-BA6A-A90B558D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4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CC5C2-22E5-01DA-75EF-EE11C6393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803" y="2005471"/>
            <a:ext cx="11835999" cy="28470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kern="1200" dirty="0" err="1">
                <a:solidFill>
                  <a:srgbClr val="FFFFFF"/>
                </a:solidFill>
              </a:rPr>
              <a:t>こんにちは</a:t>
            </a:r>
            <a:r>
              <a:rPr lang="en-US" sz="7200" dirty="0" err="1">
                <a:solidFill>
                  <a:srgbClr val="FFFFFF"/>
                </a:solidFill>
              </a:rPr>
              <a:t>、ロンドン</a:t>
            </a:r>
            <a:r>
              <a:rPr lang="en-US" sz="7200" kern="1200" dirty="0">
                <a:solidFill>
                  <a:srgbClr val="FFFFFF"/>
                </a:solidFill>
              </a:rPr>
              <a:t>！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93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7E2DA-313E-F68F-4AB0-83B5D330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300580"/>
            <a:ext cx="10297887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Difficulties comparing Japanese and English numbers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57D3E1-28FC-2879-9FFD-FF6A4A92A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155"/>
            <a:ext cx="10515600" cy="31829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b="1" dirty="0"/>
              <a:t>Months</a:t>
            </a:r>
          </a:p>
          <a:p>
            <a:pPr marL="0" indent="0">
              <a:buNone/>
            </a:pPr>
            <a:endParaRPr lang="en-US" sz="4000" b="1" dirty="0"/>
          </a:p>
          <a:p>
            <a:pPr lvl="1"/>
            <a:r>
              <a:rPr lang="en-US" sz="2800" dirty="0"/>
              <a:t>Number + </a:t>
            </a:r>
            <a:r>
              <a:rPr lang="en-US" sz="2800" dirty="0" err="1"/>
              <a:t>月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1 </a:t>
            </a:r>
            <a:r>
              <a:rPr lang="en-US" sz="2800" dirty="0" err="1"/>
              <a:t>月</a:t>
            </a:r>
            <a:r>
              <a:rPr lang="en-US" sz="2800" dirty="0"/>
              <a:t> = January, 2 </a:t>
            </a:r>
            <a:r>
              <a:rPr lang="en-US" sz="2800" dirty="0" err="1"/>
              <a:t>月</a:t>
            </a:r>
            <a:r>
              <a:rPr lang="en-US" sz="2800" dirty="0"/>
              <a:t> = February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CAT tool will complain of missing number!</a:t>
            </a:r>
          </a:p>
        </p:txBody>
      </p:sp>
      <p:pic>
        <p:nvPicPr>
          <p:cNvPr id="3" name="Picture 2" descr="A close-up of a message&#10;&#10;Description automatically generated">
            <a:extLst>
              <a:ext uri="{FF2B5EF4-FFF2-40B4-BE49-F238E27FC236}">
                <a16:creationId xmlns:a16="http://schemas.microsoft.com/office/drawing/2014/main" id="{BF5A22C6-704E-C4EC-BB46-17A06F94E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135" y="2067136"/>
            <a:ext cx="8678865" cy="1690688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4C7BAC57-985E-CD7D-6154-29FC2E6BF086}"/>
              </a:ext>
            </a:extLst>
          </p:cNvPr>
          <p:cNvSpPr/>
          <p:nvPr/>
        </p:nvSpPr>
        <p:spPr>
          <a:xfrm>
            <a:off x="5118100" y="2067136"/>
            <a:ext cx="635000" cy="752264"/>
          </a:xfrm>
          <a:prstGeom prst="fram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07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7E2DA-313E-F68F-4AB0-83B5D330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300580"/>
            <a:ext cx="10297887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Difficulties comparing Japanese and English numbers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57D3E1-28FC-2879-9FFD-FF6A4A92A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2281"/>
            <a:ext cx="10515600" cy="34545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b="1" dirty="0"/>
              <a:t>Years</a:t>
            </a:r>
          </a:p>
          <a:p>
            <a:pPr marL="0" indent="0">
              <a:buNone/>
            </a:pPr>
            <a:endParaRPr lang="en-US" sz="4000" b="1" dirty="0"/>
          </a:p>
          <a:p>
            <a:pPr lvl="1"/>
            <a:r>
              <a:rPr lang="en-US" sz="2800" dirty="0">
                <a:solidFill>
                  <a:schemeClr val="tx1">
                    <a:alpha val="80000"/>
                  </a:schemeClr>
                </a:solidFill>
              </a:rPr>
              <a:t>Japanese imperial year system</a:t>
            </a:r>
          </a:p>
          <a:p>
            <a:pPr lvl="1"/>
            <a:endParaRPr lang="en-US" sz="28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tx1">
                    <a:alpha val="80000"/>
                  </a:schemeClr>
                </a:solidFill>
              </a:rPr>
              <a:t>E.g., Reiwa started in 2019</a:t>
            </a:r>
          </a:p>
          <a:p>
            <a:pPr lvl="1"/>
            <a:endParaRPr lang="en-US" sz="28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tx1">
                    <a:alpha val="80000"/>
                  </a:schemeClr>
                </a:solidFill>
              </a:rPr>
              <a:t>2024 = Reiwa 6</a:t>
            </a:r>
          </a:p>
          <a:p>
            <a:pPr lvl="1"/>
            <a:endParaRPr lang="en-US" sz="28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tx1">
                    <a:alpha val="80000"/>
                  </a:schemeClr>
                </a:solidFill>
              </a:rPr>
              <a:t>Missing “6” in the source and extra “2024” in the translation!</a:t>
            </a:r>
          </a:p>
        </p:txBody>
      </p:sp>
      <p:pic>
        <p:nvPicPr>
          <p:cNvPr id="3" name="Picture 2" descr="A close-up of a message&#10;&#10;Description automatically generated">
            <a:extLst>
              <a:ext uri="{FF2B5EF4-FFF2-40B4-BE49-F238E27FC236}">
                <a16:creationId xmlns:a16="http://schemas.microsoft.com/office/drawing/2014/main" id="{9C50B9A5-C785-1B4B-1D47-B9B9666D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135" y="2067136"/>
            <a:ext cx="8678865" cy="1690688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8A72591D-4C65-CB4C-F097-62DA0AE83979}"/>
              </a:ext>
            </a:extLst>
          </p:cNvPr>
          <p:cNvSpPr/>
          <p:nvPr/>
        </p:nvSpPr>
        <p:spPr>
          <a:xfrm>
            <a:off x="4597400" y="2090650"/>
            <a:ext cx="584200" cy="739564"/>
          </a:xfrm>
          <a:prstGeom prst="fram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B0F28D66-2CA6-F970-DB9E-79E6533319FB}"/>
              </a:ext>
            </a:extLst>
          </p:cNvPr>
          <p:cNvSpPr/>
          <p:nvPr/>
        </p:nvSpPr>
        <p:spPr>
          <a:xfrm>
            <a:off x="6946900" y="2894930"/>
            <a:ext cx="1041400" cy="739564"/>
          </a:xfrm>
          <a:prstGeom prst="fram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35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7E2DA-313E-F68F-4AB0-83B5D330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300580"/>
            <a:ext cx="10297887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Difficulties comparing Japanese and English numbers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57D3E1-28FC-2879-9FFD-FF6A4A92A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471" y="2211233"/>
            <a:ext cx="10853057" cy="4116822"/>
          </a:xfrm>
        </p:spPr>
        <p:txBody>
          <a:bodyPr lIns="90000"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b="1" dirty="0"/>
              <a:t>Numbers</a:t>
            </a:r>
          </a:p>
          <a:p>
            <a:pPr marL="0" indent="0">
              <a:buNone/>
            </a:pPr>
            <a:endParaRPr lang="en-US" sz="28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tx1">
                    <a:alpha val="80000"/>
                  </a:schemeClr>
                </a:solidFill>
              </a:rPr>
              <a:t>Arabic numerals: 1, 2, 3</a:t>
            </a:r>
          </a:p>
          <a:p>
            <a:pPr lvl="1"/>
            <a:endParaRPr lang="en-US" sz="28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tx1">
                    <a:alpha val="80000"/>
                  </a:schemeClr>
                </a:solidFill>
              </a:rPr>
              <a:t>Kanji characters: </a:t>
            </a:r>
            <a:r>
              <a:rPr lang="en-US" sz="2800" dirty="0" err="1">
                <a:solidFill>
                  <a:schemeClr val="tx1">
                    <a:alpha val="80000"/>
                  </a:schemeClr>
                </a:solidFill>
              </a:rPr>
              <a:t>一、二、三</a:t>
            </a:r>
            <a:endParaRPr lang="en-US" sz="28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endParaRPr lang="en-US" sz="28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tx1">
                    <a:alpha val="80000"/>
                  </a:schemeClr>
                </a:solidFill>
              </a:rPr>
              <a:t>Combination: 3千 (3,000)</a:t>
            </a:r>
          </a:p>
          <a:p>
            <a:pPr lvl="1"/>
            <a:endParaRPr lang="en-US" sz="28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tx1">
                    <a:alpha val="80000"/>
                  </a:schemeClr>
                </a:solidFill>
              </a:rPr>
              <a:t>Different units to English: </a:t>
            </a:r>
            <a:r>
              <a:rPr lang="en-US" sz="2800" dirty="0" err="1">
                <a:solidFill>
                  <a:schemeClr val="tx1">
                    <a:alpha val="80000"/>
                  </a:schemeClr>
                </a:solidFill>
              </a:rPr>
              <a:t>万</a:t>
            </a:r>
            <a:r>
              <a:rPr lang="en-US" sz="2800" dirty="0">
                <a:solidFill>
                  <a:schemeClr val="tx1">
                    <a:alpha val="80000"/>
                  </a:schemeClr>
                </a:solidFill>
              </a:rPr>
              <a:t> (10,000), </a:t>
            </a:r>
            <a:r>
              <a:rPr lang="en-US" sz="2800" dirty="0" err="1">
                <a:solidFill>
                  <a:schemeClr val="tx1">
                    <a:alpha val="80000"/>
                  </a:schemeClr>
                </a:solidFill>
              </a:rPr>
              <a:t>億</a:t>
            </a:r>
            <a:r>
              <a:rPr lang="en-US" sz="2800" dirty="0">
                <a:solidFill>
                  <a:schemeClr val="tx1">
                    <a:alpha val="80000"/>
                  </a:schemeClr>
                </a:solidFill>
              </a:rPr>
              <a:t> (100 million)</a:t>
            </a:r>
          </a:p>
          <a:p>
            <a:pPr lvl="1"/>
            <a:endParaRPr lang="en-US" sz="28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tx1">
                    <a:alpha val="80000"/>
                  </a:schemeClr>
                </a:solidFill>
              </a:rPr>
              <a:t>10 </a:t>
            </a:r>
            <a:r>
              <a:rPr lang="en-US" sz="2800" dirty="0" err="1">
                <a:solidFill>
                  <a:schemeClr val="tx1">
                    <a:alpha val="80000"/>
                  </a:schemeClr>
                </a:solidFill>
              </a:rPr>
              <a:t>万</a:t>
            </a:r>
            <a:r>
              <a:rPr lang="en-US" sz="2800" dirty="0">
                <a:solidFill>
                  <a:schemeClr val="tx1">
                    <a:alpha val="80000"/>
                  </a:schemeClr>
                </a:solidFill>
              </a:rPr>
              <a:t> = 100 thousand</a:t>
            </a:r>
          </a:p>
          <a:p>
            <a:pPr lvl="1"/>
            <a:endParaRPr lang="en-US" sz="28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tx1">
                    <a:alpha val="80000"/>
                  </a:schemeClr>
                </a:solidFill>
              </a:rPr>
              <a:t>CAT: missing numbers from source and extra in translation!</a:t>
            </a:r>
          </a:p>
          <a:p>
            <a:pPr lvl="1"/>
            <a:endParaRPr lang="en-US" sz="28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" name="Picture 2" descr="A close-up of a message&#10;&#10;Description automatically generated">
            <a:extLst>
              <a:ext uri="{FF2B5EF4-FFF2-40B4-BE49-F238E27FC236}">
                <a16:creationId xmlns:a16="http://schemas.microsoft.com/office/drawing/2014/main" id="{A1651114-57EC-86C7-D3F1-3F9438AD2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135" y="1738312"/>
            <a:ext cx="8678865" cy="1690688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C3DEE14C-180D-ABD2-DBBC-7F0B50797AF2}"/>
              </a:ext>
            </a:extLst>
          </p:cNvPr>
          <p:cNvSpPr/>
          <p:nvPr/>
        </p:nvSpPr>
        <p:spPr>
          <a:xfrm>
            <a:off x="4178300" y="2228542"/>
            <a:ext cx="584200" cy="739564"/>
          </a:xfrm>
          <a:prstGeom prst="fram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3DD12E1-85C2-5089-8F22-20BC246DB972}"/>
              </a:ext>
            </a:extLst>
          </p:cNvPr>
          <p:cNvSpPr/>
          <p:nvPr/>
        </p:nvSpPr>
        <p:spPr>
          <a:xfrm>
            <a:off x="7558314" y="1793827"/>
            <a:ext cx="1166586" cy="739564"/>
          </a:xfrm>
          <a:prstGeom prst="fram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33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D24CAA-AC33-0CBF-BCF7-24E1104BD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A45F759-AEFD-1FCA-7827-6F5648219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BFA69-3007-8CB6-3BA6-DBCB5B8EA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300580"/>
            <a:ext cx="10297887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Parsing Japanese words difficult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F29CD355-CA7D-56C2-FF29-5CEA97F39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EABDA33D-ED99-FDFA-6A7B-F2BF75619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91F19244-A64E-0B59-13E0-B7778DB97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6CD069-A451-2161-249D-A04EADA0A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471" y="2211233"/>
            <a:ext cx="10853057" cy="4116822"/>
          </a:xfrm>
        </p:spPr>
        <p:txBody>
          <a:bodyPr lIns="90000"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tx1">
                    <a:alpha val="80000"/>
                  </a:schemeClr>
                </a:solidFill>
              </a:rPr>
              <a:t>No spaces used in Japanese</a:t>
            </a:r>
          </a:p>
          <a:p>
            <a:pPr lvl="1"/>
            <a:endParaRPr lang="en-US" sz="28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en-US" sz="2800" dirty="0" err="1">
                <a:solidFill>
                  <a:schemeClr val="tx1">
                    <a:alpha val="80000"/>
                  </a:schemeClr>
                </a:solidFill>
              </a:rPr>
              <a:t>昨日はビールを百杯飲んでしまった</a:t>
            </a:r>
            <a:endParaRPr lang="en-US" sz="28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endParaRPr lang="en-US" sz="28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en-US" sz="2800" dirty="0" err="1">
                <a:solidFill>
                  <a:srgbClr val="FF0000">
                    <a:alpha val="80000"/>
                  </a:srgbClr>
                </a:solidFill>
              </a:rPr>
              <a:t>昨日</a:t>
            </a:r>
            <a:r>
              <a:rPr lang="en-US" sz="2800" dirty="0" err="1">
                <a:solidFill>
                  <a:srgbClr val="0432FF">
                    <a:alpha val="80000"/>
                  </a:srgbClr>
                </a:solidFill>
              </a:rPr>
              <a:t>は</a:t>
            </a:r>
            <a:r>
              <a:rPr lang="en-US" sz="2800" dirty="0" err="1">
                <a:solidFill>
                  <a:srgbClr val="FF0000">
                    <a:alpha val="80000"/>
                  </a:srgbClr>
                </a:solidFill>
              </a:rPr>
              <a:t>ビール</a:t>
            </a:r>
            <a:r>
              <a:rPr lang="en-US" sz="2800" dirty="0" err="1">
                <a:solidFill>
                  <a:srgbClr val="0432FF">
                    <a:alpha val="80000"/>
                  </a:srgbClr>
                </a:solidFill>
              </a:rPr>
              <a:t>を</a:t>
            </a:r>
            <a:r>
              <a:rPr lang="en-US" sz="2800" dirty="0" err="1">
                <a:solidFill>
                  <a:srgbClr val="FF0000">
                    <a:alpha val="80000"/>
                  </a:srgbClr>
                </a:solidFill>
              </a:rPr>
              <a:t>百杯</a:t>
            </a:r>
            <a:r>
              <a:rPr lang="en-US" sz="2800" dirty="0" err="1">
                <a:solidFill>
                  <a:srgbClr val="0432FF">
                    <a:alpha val="80000"/>
                  </a:srgbClr>
                </a:solidFill>
              </a:rPr>
              <a:t>飲んで</a:t>
            </a:r>
            <a:r>
              <a:rPr lang="en-US" sz="2800" dirty="0" err="1">
                <a:solidFill>
                  <a:srgbClr val="FF0000">
                    <a:alpha val="80000"/>
                  </a:srgbClr>
                </a:solidFill>
              </a:rPr>
              <a:t>しまった</a:t>
            </a:r>
            <a:endParaRPr lang="en-US" sz="2800" dirty="0">
              <a:solidFill>
                <a:srgbClr val="FF0000">
                  <a:alpha val="80000"/>
                </a:srgbClr>
              </a:solidFill>
            </a:endParaRPr>
          </a:p>
          <a:p>
            <a:pPr marL="457200" lvl="1" indent="0">
              <a:buNone/>
            </a:pPr>
            <a:endParaRPr lang="en-US" sz="28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14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7E2DA-313E-F68F-4AB0-83B5D330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My struggle</a:t>
            </a:r>
          </a:p>
        </p:txBody>
      </p:sp>
      <p:pic>
        <p:nvPicPr>
          <p:cNvPr id="1026" name="Picture 2" descr="First World Problems Blank Meme Template - Imgflip">
            <a:extLst>
              <a:ext uri="{FF2B5EF4-FFF2-40B4-BE49-F238E27FC236}">
                <a16:creationId xmlns:a16="http://schemas.microsoft.com/office/drawing/2014/main" id="{0504DFC6-1652-E4B7-3687-E7761B948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5" r="27445" b="2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57D3E1-28FC-2879-9FFD-FF6A4A92A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lIns="90000">
            <a:noAutofit/>
          </a:bodyPr>
          <a:lstStyle/>
          <a:p>
            <a:r>
              <a:rPr lang="en-US" sz="2400" dirty="0"/>
              <a:t>CAT tool number checks useless</a:t>
            </a:r>
          </a:p>
          <a:p>
            <a:endParaRPr lang="en-US" sz="2400" dirty="0"/>
          </a:p>
          <a:p>
            <a:r>
              <a:rPr lang="en-US" sz="2400" dirty="0"/>
              <a:t>Very easy to make a careless mistake</a:t>
            </a:r>
          </a:p>
          <a:p>
            <a:endParaRPr lang="en-US" sz="2400" dirty="0"/>
          </a:p>
          <a:p>
            <a:r>
              <a:rPr lang="en-US" sz="2400" dirty="0"/>
              <a:t>Checking numbers VERY important in financial translation</a:t>
            </a:r>
          </a:p>
          <a:p>
            <a:endParaRPr lang="en-US" sz="2400" dirty="0"/>
          </a:p>
          <a:p>
            <a:r>
              <a:rPr lang="en-US" sz="2400" dirty="0"/>
              <a:t>Hours spent clicking through false errors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7E2DA-313E-F68F-4AB0-83B5D330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300580"/>
            <a:ext cx="10297887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Transformation to a common format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58B49E9-2F9D-36A5-B595-53B7FDD38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2211181"/>
            <a:ext cx="10515600" cy="24356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/>
              <a:t>令和6年9月13日に3万円稼ぎました</a:t>
            </a:r>
          </a:p>
          <a:p>
            <a:pPr marL="0" indent="0" algn="ctr">
              <a:buNone/>
            </a:pPr>
            <a:r>
              <a:rPr lang="en-US" sz="3200" b="1" dirty="0"/>
              <a:t>↓</a:t>
            </a:r>
          </a:p>
          <a:p>
            <a:pPr marL="0" indent="0" algn="ctr">
              <a:buNone/>
            </a:pPr>
            <a:r>
              <a:rPr lang="en-US" sz="3200" dirty="0"/>
              <a:t>List(Year(2024), Month(9), Number(13), Number(30,000))</a:t>
            </a:r>
          </a:p>
          <a:p>
            <a:pPr marL="0" indent="0" algn="ctr">
              <a:buNone/>
            </a:pPr>
            <a:endParaRPr lang="en-US" sz="32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200" dirty="0"/>
              <a:t>List(Year(2024), Month(9), Number(13), Number(30,000))</a:t>
            </a:r>
          </a:p>
          <a:p>
            <a:pPr marL="0" indent="0" algn="ctr">
              <a:buNone/>
            </a:pPr>
            <a:r>
              <a:rPr lang="en-US" sz="3200" b="1" dirty="0"/>
              <a:t>↑</a:t>
            </a:r>
          </a:p>
          <a:p>
            <a:pPr marL="0" indent="0" algn="ctr">
              <a:buNone/>
            </a:pPr>
            <a:r>
              <a:rPr lang="en-US" sz="3200" b="1" dirty="0"/>
              <a:t>On September 13, 2024, I earned 30,000 yen</a:t>
            </a:r>
            <a:endParaRPr lang="en-US" sz="32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B57F114-84F6-E93B-7F32-1BF1BF7597C4}"/>
              </a:ext>
            </a:extLst>
          </p:cNvPr>
          <p:cNvSpPr/>
          <p:nvPr/>
        </p:nvSpPr>
        <p:spPr>
          <a:xfrm>
            <a:off x="10591800" y="3429000"/>
            <a:ext cx="296542" cy="154577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95C88CA9-EF23-6FAB-C720-BC47A432C0CB}"/>
              </a:ext>
            </a:extLst>
          </p:cNvPr>
          <p:cNvSpPr/>
          <p:nvPr/>
        </p:nvSpPr>
        <p:spPr>
          <a:xfrm>
            <a:off x="11042921" y="3739242"/>
            <a:ext cx="892628" cy="925286"/>
          </a:xfrm>
          <a:prstGeom prst="smileyFac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0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CC5C2-22E5-01DA-75EF-EE11C6393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817" y="1870196"/>
            <a:ext cx="9679449" cy="28470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Rewrite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0C613-9847-3BBF-5B82-1D53EC16D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4361" y="3966995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54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7E2DA-313E-F68F-4AB0-83B5D330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300580"/>
            <a:ext cx="10297887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What is a rewrite system?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57D3E1-28FC-2879-9FFD-FF6A4A92A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43" y="2248530"/>
            <a:ext cx="10853057" cy="4116822"/>
          </a:xfrm>
        </p:spPr>
        <p:txBody>
          <a:bodyPr lIns="90000">
            <a:normAutofit/>
          </a:bodyPr>
          <a:lstStyle/>
          <a:p>
            <a:r>
              <a:rPr lang="en-US" sz="2800" dirty="0">
                <a:solidFill>
                  <a:schemeClr val="tx1">
                    <a:alpha val="80000"/>
                  </a:schemeClr>
                </a:solidFill>
              </a:rPr>
              <a:t>Set of rules that transforms one term into another</a:t>
            </a:r>
          </a:p>
          <a:p>
            <a:endParaRPr lang="en-US" sz="28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Process described in a series of </a:t>
            </a:r>
            <a:r>
              <a:rPr lang="en-US" b="1" dirty="0">
                <a:solidFill>
                  <a:schemeClr val="tx1">
                    <a:alpha val="80000"/>
                  </a:schemeClr>
                </a:solidFill>
              </a:rPr>
              <a:t>rewrite steps</a:t>
            </a:r>
          </a:p>
          <a:p>
            <a:endParaRPr lang="en-US" b="1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LHS → RHS</a:t>
            </a:r>
          </a:p>
          <a:p>
            <a:endParaRPr lang="en-US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x + 0 → x</a:t>
            </a:r>
            <a:endParaRPr lang="en-US" sz="28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26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7E2DA-313E-F68F-4AB0-83B5D330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300580"/>
            <a:ext cx="10297887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Symbolic differentiation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057D3E1-28FC-2879-9FFD-FF6A4A92A4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3215" y="3429000"/>
                <a:ext cx="11144480" cy="1513741"/>
              </a:xfrm>
            </p:spPr>
            <p:txBody>
              <a:bodyPr lIns="90000">
                <a:norm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400" i="1" smtClean="0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400" b="0" i="1" smtClean="0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5400" b="0" i="1" smtClean="0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p>
                        <m:sSupPr>
                          <m:ctrlPr>
                            <a:rPr lang="en-GB" sz="5400" b="0" i="1" smtClean="0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b="0" i="1" smtClean="0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5400" b="0" i="1" smtClean="0"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5400" b="0" i="1" smtClean="0">
                          <a:solidFill>
                            <a:schemeClr val="tx1">
                              <a:alpha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sz="5400" b="0" i="1" smtClean="0">
                          <a:solidFill>
                            <a:schemeClr val="tx1">
                              <a:alpha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5400" dirty="0">
                  <a:solidFill>
                    <a:schemeClr val="tx1">
                      <a:alpha val="80000"/>
                    </a:schemeClr>
                  </a:solidFill>
                </a:endParaRPr>
              </a:p>
              <a:p>
                <a:pPr lvl="1"/>
                <a:endParaRPr lang="en-US" sz="5400" dirty="0">
                  <a:solidFill>
                    <a:schemeClr val="tx1">
                      <a:alpha val="80000"/>
                    </a:schemeClr>
                  </a:solidFill>
                </a:endParaRPr>
              </a:p>
              <a:p>
                <a:pPr lvl="1"/>
                <a:endParaRPr lang="en-GB" sz="5400" b="0" dirty="0">
                  <a:solidFill>
                    <a:schemeClr val="tx1">
                      <a:alpha val="8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1"/>
                <a:endParaRPr lang="en-GB" sz="5400" b="0" dirty="0">
                  <a:solidFill>
                    <a:schemeClr val="tx1">
                      <a:alpha val="8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1"/>
                <a:endParaRPr lang="en-US" sz="5400" dirty="0">
                  <a:solidFill>
                    <a:schemeClr val="tx1">
                      <a:alpha val="80000"/>
                    </a:schemeClr>
                  </a:solidFill>
                </a:endParaRPr>
              </a:p>
              <a:p>
                <a:pPr lvl="1"/>
                <a:endParaRPr lang="en-US" sz="5400" dirty="0">
                  <a:solidFill>
                    <a:schemeClr val="tx1">
                      <a:alpha val="80000"/>
                    </a:schemeClr>
                  </a:solidFill>
                </a:endParaRPr>
              </a:p>
              <a:p>
                <a:pPr lvl="1"/>
                <a:endParaRPr lang="en-US" sz="5400" dirty="0">
                  <a:solidFill>
                    <a:schemeClr val="tx1">
                      <a:alpha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057D3E1-28FC-2879-9FFD-FF6A4A92A4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3215" y="3429000"/>
                <a:ext cx="11144480" cy="1513741"/>
              </a:xfrm>
              <a:blipFill>
                <a:blip r:embed="rId2"/>
                <a:stretch>
                  <a:fillRect t="-6667" b="-1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818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7E2DA-313E-F68F-4AB0-83B5D330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300580"/>
            <a:ext cx="10297887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Symbolic differentiation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057D3E1-28FC-2879-9FFD-FF6A4A92A4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9321" y="1836717"/>
                <a:ext cx="6084601" cy="4116822"/>
              </a:xfrm>
            </p:spPr>
            <p:txBody>
              <a:bodyPr lIns="90000">
                <a:normAutofit/>
              </a:bodyPr>
              <a:lstStyle/>
              <a:p>
                <a:pPr marL="457200" lvl="1" indent="0">
                  <a:buNone/>
                </a:pPr>
                <a:endParaRPr lang="en-US" sz="2800" dirty="0">
                  <a:solidFill>
                    <a:schemeClr val="tx1">
                      <a:alpha val="80000"/>
                    </a:schemeClr>
                  </a:solidFill>
                </a:endParaRPr>
              </a:p>
              <a:p>
                <a:pPr lvl="1"/>
                <a:endParaRPr lang="en-US" sz="2800" dirty="0">
                  <a:solidFill>
                    <a:schemeClr val="tx1">
                      <a:alpha val="80000"/>
                    </a:schemeClr>
                  </a:solidFill>
                </a:endParaRPr>
              </a:p>
              <a:p>
                <a:pPr lvl="1"/>
                <a:r>
                  <a:rPr lang="en-US" sz="2800" dirty="0">
                    <a:solidFill>
                      <a:srgbClr val="FF0000">
                        <a:alpha val="80000"/>
                      </a:srgbClr>
                    </a:solidFill>
                  </a:rPr>
                  <a:t>R1: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FF0000">
                                <a:alpha val="8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rgbClr val="FF0000">
                                <a:alpha val="8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rgbClr val="FF0000">
                                <a:alpha val="8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sz="2800" b="0" i="1" smtClean="0">
                        <a:solidFill>
                          <a:srgbClr val="FF0000">
                            <a:alpha val="80000"/>
                          </a:srgb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solidFill>
                          <a:srgbClr val="FF0000">
                            <a:alpha val="80000"/>
                          </a:srgbClr>
                        </a:solidFill>
                        <a:latin typeface="Cambria Math" panose="02040503050406030204" pitchFamily="18" charset="0"/>
                      </a:rPr>
                      <m:t> →1</m:t>
                    </m:r>
                  </m:oMath>
                </a14:m>
                <a:endParaRPr lang="en-GB" sz="2800" b="0" dirty="0">
                  <a:solidFill>
                    <a:srgbClr val="FF0000">
                      <a:alpha val="80000"/>
                    </a:srgbClr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800" dirty="0">
                    <a:solidFill>
                      <a:srgbClr val="0070C0">
                        <a:alpha val="80000"/>
                      </a:srgbClr>
                    </a:solidFill>
                  </a:rPr>
                  <a:t>R2: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0070C0">
                                <a:alpha val="8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rgbClr val="0070C0">
                                <a:alpha val="8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rgbClr val="0070C0">
                                <a:alpha val="8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sz="2800" b="0" i="1" smtClean="0">
                        <a:solidFill>
                          <a:srgbClr val="0070C0">
                            <a:alpha val="80000"/>
                          </a:srgb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800" b="0" i="1" smtClean="0">
                        <a:solidFill>
                          <a:srgbClr val="0070C0">
                            <a:alpha val="80000"/>
                          </a:srgbClr>
                        </a:solidFill>
                        <a:latin typeface="Cambria Math" panose="02040503050406030204" pitchFamily="18" charset="0"/>
                      </a:rPr>
                      <m:t> →0</m:t>
                    </m:r>
                  </m:oMath>
                </a14:m>
                <a:endParaRPr lang="en-GB" sz="2800" b="0" dirty="0">
                  <a:solidFill>
                    <a:srgbClr val="0070C0">
                      <a:alpha val="80000"/>
                    </a:srgbClr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800" dirty="0">
                    <a:solidFill>
                      <a:srgbClr val="00B050">
                        <a:alpha val="80000"/>
                      </a:srgbClr>
                    </a:solidFill>
                  </a:rPr>
                  <a:t>R3: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00B050">
                                <a:alpha val="8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rgbClr val="00B050">
                                <a:alpha val="8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rgbClr val="00B050">
                                <a:alpha val="8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GB" sz="2800" b="0" i="1" smtClean="0">
                            <a:solidFill>
                              <a:srgbClr val="00B050">
                                <a:alpha val="8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rgbClr val="00B050">
                                <a:alpha val="8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GB" sz="2800" b="0" i="1" smtClean="0">
                            <a:solidFill>
                              <a:srgbClr val="00B050">
                                <a:alpha val="8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800" b="0" i="1" smtClean="0">
                            <a:solidFill>
                              <a:srgbClr val="00B050">
                                <a:alpha val="8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sz="2800" b="0" i="1" smtClean="0">
                        <a:solidFill>
                          <a:srgbClr val="00B050">
                            <a:alpha val="80000"/>
                          </a:srgb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rgbClr val="00B050">
                                <a:alpha val="8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rgbClr val="00B050">
                                <a:alpha val="8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rgbClr val="00B050">
                                <a:alpha val="8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sz="2800" b="0" i="1" smtClean="0">
                        <a:solidFill>
                          <a:srgbClr val="00B050">
                            <a:alpha val="80000"/>
                          </a:srgb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2800" b="0" i="1" smtClean="0">
                        <a:solidFill>
                          <a:srgbClr val="00B050">
                            <a:alpha val="80000"/>
                          </a:srgb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rgbClr val="00B050">
                                <a:alpha val="8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rgbClr val="00B050">
                                <a:alpha val="8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rgbClr val="00B050">
                                <a:alpha val="8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sz="2800" b="0" i="1" smtClean="0">
                        <a:solidFill>
                          <a:srgbClr val="00B050">
                            <a:alpha val="80000"/>
                          </a:srgb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GB" sz="2800" b="0" dirty="0">
                  <a:solidFill>
                    <a:srgbClr val="00B050">
                      <a:alpha val="80000"/>
                    </a:srgbClr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GB" sz="2800" b="0" dirty="0">
                    <a:solidFill>
                      <a:schemeClr val="accent5">
                        <a:lumMod val="60000"/>
                        <a:lumOff val="40000"/>
                        <a:alpha val="80000"/>
                      </a:schemeClr>
                    </a:solidFill>
                    <a:ea typeface="Cambria Math" panose="02040503050406030204" pitchFamily="18" charset="0"/>
                  </a:rPr>
                  <a:t>R4: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accent5">
                                <a:lumMod val="60000"/>
                                <a:lumOff val="40000"/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accent5">
                                <a:lumMod val="60000"/>
                                <a:lumOff val="40000"/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accent5">
                                <a:lumMod val="60000"/>
                                <a:lumOff val="40000"/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GB" sz="2800" b="0" i="1" smtClean="0">
                            <a:solidFill>
                              <a:schemeClr val="accent5">
                                <a:lumMod val="60000"/>
                                <a:lumOff val="40000"/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accent5">
                                <a:lumMod val="60000"/>
                                <a:lumOff val="40000"/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GB" sz="2800" b="0" i="1" smtClean="0">
                            <a:solidFill>
                              <a:schemeClr val="accent5">
                                <a:lumMod val="60000"/>
                                <a:lumOff val="40000"/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GB" sz="2800" b="0" i="1" smtClean="0">
                            <a:solidFill>
                              <a:schemeClr val="accent5">
                                <a:lumMod val="60000"/>
                                <a:lumOff val="40000"/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sz="2800" b="0" i="1" smtClean="0">
                        <a:solidFill>
                          <a:schemeClr val="accent5">
                            <a:lumMod val="60000"/>
                            <a:lumOff val="40000"/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800" b="0" i="1" smtClean="0">
                        <a:solidFill>
                          <a:schemeClr val="accent5">
                            <a:lumMod val="60000"/>
                            <a:lumOff val="40000"/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chemeClr val="accent5">
                                <a:lumMod val="60000"/>
                                <a:lumOff val="40000"/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accent5">
                                <a:lumMod val="60000"/>
                                <a:lumOff val="40000"/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accent5">
                                <a:lumMod val="60000"/>
                                <a:lumOff val="40000"/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accent5">
                            <a:lumMod val="60000"/>
                            <a:lumOff val="40000"/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2800" b="0" i="1" smtClean="0">
                        <a:solidFill>
                          <a:schemeClr val="accent5">
                            <a:lumMod val="60000"/>
                            <a:lumOff val="40000"/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800" b="0" i="1" smtClean="0">
                        <a:solidFill>
                          <a:schemeClr val="accent5">
                            <a:lumMod val="60000"/>
                            <a:lumOff val="40000"/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chemeClr val="accent5">
                                <a:lumMod val="60000"/>
                                <a:lumOff val="40000"/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accent5">
                                <a:lumMod val="60000"/>
                                <a:lumOff val="40000"/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accent5">
                                <a:lumMod val="60000"/>
                                <a:lumOff val="40000"/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accent5">
                            <a:lumMod val="60000"/>
                            <a:lumOff val="40000"/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GB" sz="2800" b="0" dirty="0">
                  <a:solidFill>
                    <a:schemeClr val="accent5">
                      <a:lumMod val="60000"/>
                      <a:lumOff val="40000"/>
                      <a:alpha val="8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1"/>
                <a:endParaRPr lang="en-GB" sz="2800" b="0" dirty="0">
                  <a:solidFill>
                    <a:schemeClr val="tx1">
                      <a:alpha val="8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1"/>
                <a:endParaRPr lang="en-GB" sz="2800" b="0" dirty="0">
                  <a:solidFill>
                    <a:schemeClr val="tx1">
                      <a:alpha val="8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1"/>
                <a:endParaRPr lang="en-US" sz="2800" dirty="0">
                  <a:solidFill>
                    <a:schemeClr val="tx1">
                      <a:alpha val="80000"/>
                    </a:schemeClr>
                  </a:solidFill>
                </a:endParaRPr>
              </a:p>
              <a:p>
                <a:pPr lvl="1"/>
                <a:endParaRPr lang="en-US" sz="2800" dirty="0">
                  <a:solidFill>
                    <a:schemeClr val="tx1">
                      <a:alpha val="80000"/>
                    </a:schemeClr>
                  </a:solidFill>
                </a:endParaRPr>
              </a:p>
              <a:p>
                <a:pPr lvl="1"/>
                <a:endParaRPr lang="en-US" sz="2800" dirty="0">
                  <a:solidFill>
                    <a:schemeClr val="tx1">
                      <a:alpha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057D3E1-28FC-2879-9FFD-FF6A4A92A4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321" y="1836717"/>
                <a:ext cx="6084601" cy="411682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418DB3-AA12-EE83-3C69-EA9DC1AE8E77}"/>
                  </a:ext>
                </a:extLst>
              </p:cNvPr>
              <p:cNvSpPr txBox="1"/>
              <p:nvPr/>
            </p:nvSpPr>
            <p:spPr>
              <a:xfrm>
                <a:off x="7094863" y="1836717"/>
                <a:ext cx="4516915" cy="4781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sz="2400" b="0" dirty="0"/>
              </a:p>
              <a:p>
                <a:pPr algn="ctr"/>
                <a:endParaRPr lang="en-GB" sz="2400" b="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pPr algn="ctr"/>
                <a:r>
                  <a:rPr lang="en-GB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↓ (R4)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sz="2400" b="0" dirty="0"/>
              </a:p>
              <a:p>
                <a:pPr algn="ctr"/>
                <a:endParaRPr lang="en-GB" sz="2400" b="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GB" sz="2400" b="0" dirty="0">
                    <a:solidFill>
                      <a:srgbClr val="FF0000"/>
                    </a:solidFill>
                  </a:rPr>
                  <a:t>↓ (R1)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∗1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		</a:t>
                </a:r>
              </a:p>
              <a:p>
                <a:pPr algn="ctr"/>
                <a:r>
                  <a:rPr lang="en-GB" sz="2400" b="0" dirty="0">
                    <a:solidFill>
                      <a:srgbClr val="FF0000"/>
                    </a:solidFill>
                  </a:rPr>
                  <a:t>↓ (R1)</a:t>
                </a:r>
                <a:endParaRPr lang="en-US" sz="24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∗1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∗1</m:t>
                          </m:r>
                        </m:e>
                      </m:d>
                    </m:oMath>
                  </m:oMathPara>
                </a14:m>
                <a:endParaRPr lang="en-GB" sz="2400" b="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418DB3-AA12-EE83-3C69-EA9DC1AE8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863" y="1836717"/>
                <a:ext cx="4516915" cy="4781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84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CC5C2-22E5-01DA-75EF-EE11C6393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614" y="1771997"/>
            <a:ext cx="11835999" cy="28470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Konnichiwa</a:t>
            </a:r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8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rondon</a:t>
            </a:r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256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7E2DA-313E-F68F-4AB0-83B5D330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300580"/>
            <a:ext cx="10297887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Termination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057D3E1-28FC-2879-9FFD-FF6A4A92A4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760" y="2449449"/>
                <a:ext cx="11144480" cy="3098840"/>
              </a:xfrm>
            </p:spPr>
            <p:txBody>
              <a:bodyPr lIns="90000">
                <a:normAutofit lnSpcReduction="10000"/>
              </a:bodyPr>
              <a:lstStyle/>
              <a:p>
                <a:pPr lvl="1"/>
                <a:r>
                  <a:rPr lang="en-US" sz="2800" dirty="0">
                    <a:solidFill>
                      <a:schemeClr val="tx1">
                        <a:alpha val="80000"/>
                      </a:schemeClr>
                    </a:solidFill>
                  </a:rPr>
                  <a:t>Do we always reach an expression where no more rules apply?</a:t>
                </a:r>
              </a:p>
              <a:p>
                <a:pPr lvl="2">
                  <a:buFont typeface="Wingdings" pitchFamily="2" charset="2"/>
                  <a:buChar char="Ø"/>
                </a:pPr>
                <a:r>
                  <a:rPr lang="en-US" sz="2400" dirty="0">
                    <a:solidFill>
                      <a:schemeClr val="tx1">
                        <a:alpha val="80000"/>
                      </a:schemeClr>
                    </a:solidFill>
                  </a:rPr>
                  <a:t> Rule is </a:t>
                </a:r>
                <a:r>
                  <a:rPr lang="en-US" sz="2400" b="1" dirty="0">
                    <a:solidFill>
                      <a:schemeClr val="tx1">
                        <a:alpha val="80000"/>
                      </a:schemeClr>
                    </a:solidFill>
                  </a:rPr>
                  <a:t>terminating</a:t>
                </a:r>
              </a:p>
              <a:p>
                <a:pPr lvl="2">
                  <a:buFont typeface="Wingdings" pitchFamily="2" charset="2"/>
                  <a:buChar char="Ø"/>
                </a:pPr>
                <a:r>
                  <a:rPr lang="en-US" sz="2200" b="1" dirty="0">
                    <a:solidFill>
                      <a:schemeClr val="tx1">
                        <a:alpha val="80000"/>
                      </a:schemeClr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>
                        <a:alpha val="80000"/>
                      </a:schemeClr>
                    </a:solidFill>
                  </a:rPr>
                  <a:t>Normal form</a:t>
                </a:r>
              </a:p>
              <a:p>
                <a:pPr lvl="2">
                  <a:buFont typeface="Wingdings" pitchFamily="2" charset="2"/>
                  <a:buChar char="Ø"/>
                </a:pPr>
                <a:endParaRPr lang="en-US" sz="2400" b="1" dirty="0">
                  <a:solidFill>
                    <a:schemeClr val="tx1">
                      <a:alpha val="80000"/>
                    </a:schemeClr>
                  </a:solidFill>
                </a:endParaRPr>
              </a:p>
              <a:p>
                <a:pPr lvl="1"/>
                <a:r>
                  <a:rPr lang="en-US" sz="2800" dirty="0">
                    <a:solidFill>
                      <a:schemeClr val="tx1">
                        <a:alpha val="80000"/>
                      </a:schemeClr>
                    </a:solidFill>
                  </a:rPr>
                  <a:t>Non-terminating rule: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2800" b="0" i="1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800" b="0" i="1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2800" b="0" i="1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GB" sz="2800" b="0" i="1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GB" sz="2800" b="0" i="1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sz="2800" b="0" i="1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GB" sz="2800" b="0" dirty="0">
                  <a:solidFill>
                    <a:schemeClr val="tx1">
                      <a:alpha val="8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2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 1+2</m:t>
                    </m:r>
                    <m:r>
                      <a:rPr lang="en-GB" sz="2400" b="0" i="1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→2+1→1+2→2+1→1+2…</m:t>
                    </m:r>
                  </m:oMath>
                </a14:m>
                <a:endParaRPr lang="en-US" sz="2400" dirty="0">
                  <a:solidFill>
                    <a:schemeClr val="tx1">
                      <a:alpha val="80000"/>
                    </a:schemeClr>
                  </a:solidFill>
                </a:endParaRPr>
              </a:p>
              <a:p>
                <a:pPr lvl="2"/>
                <a:endParaRPr lang="en-US" sz="2400" dirty="0">
                  <a:solidFill>
                    <a:schemeClr val="tx1">
                      <a:alpha val="80000"/>
                    </a:schemeClr>
                  </a:solidFill>
                </a:endParaRPr>
              </a:p>
              <a:p>
                <a:pPr lvl="1"/>
                <a:r>
                  <a:rPr lang="en-GB" sz="2800" dirty="0">
                    <a:solidFill>
                      <a:schemeClr val="tx1">
                        <a:alpha val="80000"/>
                      </a:schemeClr>
                    </a:solidFill>
                    <a:ea typeface="Cambria Math" panose="02040503050406030204" pitchFamily="18" charset="0"/>
                  </a:rPr>
                  <a:t>We want our rules to be terminating</a:t>
                </a:r>
                <a:endParaRPr lang="en-GB" sz="2800" b="0" dirty="0">
                  <a:solidFill>
                    <a:schemeClr val="tx1">
                      <a:alpha val="8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1"/>
                <a:endParaRPr lang="en-GB" sz="2800" b="0" dirty="0">
                  <a:solidFill>
                    <a:schemeClr val="tx1">
                      <a:alpha val="8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1"/>
                <a:endParaRPr lang="en-US" sz="2800" dirty="0">
                  <a:solidFill>
                    <a:schemeClr val="tx1">
                      <a:alpha val="80000"/>
                    </a:schemeClr>
                  </a:solidFill>
                </a:endParaRPr>
              </a:p>
              <a:p>
                <a:pPr lvl="1"/>
                <a:endParaRPr lang="en-US" sz="2800" dirty="0">
                  <a:solidFill>
                    <a:schemeClr val="tx1">
                      <a:alpha val="80000"/>
                    </a:schemeClr>
                  </a:solidFill>
                </a:endParaRPr>
              </a:p>
              <a:p>
                <a:pPr lvl="1"/>
                <a:endParaRPr lang="en-US" sz="2800" dirty="0">
                  <a:solidFill>
                    <a:schemeClr val="tx1">
                      <a:alpha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057D3E1-28FC-2879-9FFD-FF6A4A92A4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760" y="2449449"/>
                <a:ext cx="11144480" cy="3098840"/>
              </a:xfrm>
              <a:blipFill>
                <a:blip r:embed="rId3"/>
                <a:stretch>
                  <a:fillRect t="-4490" b="-3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55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7E2DA-313E-F68F-4AB0-83B5D330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300580"/>
            <a:ext cx="10297887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Confluence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57D3E1-28FC-2879-9FFD-FF6A4A92A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14" y="1826687"/>
            <a:ext cx="11144480" cy="4274903"/>
          </a:xfrm>
        </p:spPr>
        <p:txBody>
          <a:bodyPr lIns="90000">
            <a:normAutofit/>
          </a:bodyPr>
          <a:lstStyle/>
          <a:p>
            <a:pPr lvl="1"/>
            <a:r>
              <a:rPr lang="en-GB" sz="2800" dirty="0">
                <a:solidFill>
                  <a:schemeClr val="tx1">
                    <a:alpha val="80000"/>
                  </a:schemeClr>
                </a:solidFill>
              </a:rPr>
              <a:t>If there are different ways of applying the rule, does it always lead to the same output?</a:t>
            </a:r>
            <a:endParaRPr lang="en-GB" sz="2800" b="0" dirty="0">
              <a:solidFill>
                <a:schemeClr val="tx1">
                  <a:alpha val="80000"/>
                </a:schemeClr>
              </a:solidFill>
              <a:ea typeface="Cambria Math" panose="02040503050406030204" pitchFamily="18" charset="0"/>
            </a:endParaRPr>
          </a:p>
          <a:p>
            <a:pPr lvl="1"/>
            <a:endParaRPr lang="en-GB" sz="2800" b="0" dirty="0">
              <a:solidFill>
                <a:schemeClr val="tx1">
                  <a:alpha val="80000"/>
                </a:schemeClr>
              </a:solidFill>
              <a:ea typeface="Cambria Math" panose="02040503050406030204" pitchFamily="18" charset="0"/>
            </a:endParaRPr>
          </a:p>
          <a:p>
            <a:pPr lvl="1"/>
            <a:endParaRPr lang="en-US" sz="28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endParaRPr lang="en-US" sz="28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endParaRPr lang="en-US" sz="2800" dirty="0">
              <a:solidFill>
                <a:schemeClr val="tx1">
                  <a:alpha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5E6C67-BACA-09CD-7EF4-9C930168BF05}"/>
                  </a:ext>
                </a:extLst>
              </p:cNvPr>
              <p:cNvSpPr txBox="1"/>
              <p:nvPr/>
            </p:nvSpPr>
            <p:spPr>
              <a:xfrm>
                <a:off x="1002142" y="2685016"/>
                <a:ext cx="4516915" cy="3673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sz="2400" b="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pPr algn="ctr"/>
                <a:r>
                  <a:rPr lang="en-GB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↓ (R4)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sz="2400" b="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GB" sz="2400" b="0" dirty="0">
                    <a:solidFill>
                      <a:srgbClr val="FF0000"/>
                    </a:solidFill>
                  </a:rPr>
                  <a:t>↓ (R1)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∗1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GB" sz="2400" b="0" dirty="0">
                    <a:solidFill>
                      <a:srgbClr val="FF0000"/>
                    </a:solidFill>
                  </a:rPr>
                  <a:t>↓ (R1)</a:t>
                </a:r>
                <a:endParaRPr lang="en-US" sz="24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∗1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∗1</m:t>
                          </m:r>
                        </m:e>
                      </m:d>
                    </m:oMath>
                  </m:oMathPara>
                </a14:m>
                <a:endParaRPr lang="en-GB" sz="2400" b="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5E6C67-BACA-09CD-7EF4-9C930168B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42" y="2685016"/>
                <a:ext cx="4516915" cy="3673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E6F46D-F732-B1A8-D609-6A1AC33C708C}"/>
                  </a:ext>
                </a:extLst>
              </p:cNvPr>
              <p:cNvSpPr txBox="1"/>
              <p:nvPr/>
            </p:nvSpPr>
            <p:spPr>
              <a:xfrm>
                <a:off x="6258368" y="2685016"/>
                <a:ext cx="4516915" cy="3673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sz="2400" b="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pPr algn="ctr"/>
                <a:r>
                  <a:rPr lang="en-GB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↓ (R4)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sz="2400" b="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GB" sz="2400" b="0" dirty="0">
                    <a:solidFill>
                      <a:srgbClr val="FF0000"/>
                    </a:solidFill>
                  </a:rPr>
                  <a:t>↓ (R1)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)+(</m:t>
                      </m:r>
                      <m:r>
                        <a:rPr lang="en-GB" sz="24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 ∗1)</m:t>
                      </m:r>
                    </m:oMath>
                  </m:oMathPara>
                </a14:m>
                <a:endParaRPr lang="en-US" sz="2400" dirty="0">
                  <a:highlight>
                    <a:srgbClr val="FFFF00"/>
                  </a:highlight>
                </a:endParaRPr>
              </a:p>
              <a:p>
                <a:pPr algn="ctr"/>
                <a:r>
                  <a:rPr lang="en-GB" sz="2400" b="0" dirty="0">
                    <a:solidFill>
                      <a:srgbClr val="FF0000"/>
                    </a:solidFill>
                  </a:rPr>
                  <a:t>↓ (R1)</a:t>
                </a:r>
                <a:endParaRPr lang="en-US" sz="24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∗1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∗1</m:t>
                          </m:r>
                        </m:e>
                      </m:d>
                    </m:oMath>
                  </m:oMathPara>
                </a14:m>
                <a:endParaRPr lang="en-GB" sz="24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E6F46D-F732-B1A8-D609-6A1AC33C7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368" y="2685016"/>
                <a:ext cx="4516915" cy="3673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miley Face 5">
            <a:extLst>
              <a:ext uri="{FF2B5EF4-FFF2-40B4-BE49-F238E27FC236}">
                <a16:creationId xmlns:a16="http://schemas.microsoft.com/office/drawing/2014/main" id="{EA230147-2B58-6968-5BB1-75ADD3E5DDDD}"/>
              </a:ext>
            </a:extLst>
          </p:cNvPr>
          <p:cNvSpPr/>
          <p:nvPr/>
        </p:nvSpPr>
        <p:spPr>
          <a:xfrm>
            <a:off x="5435381" y="5598953"/>
            <a:ext cx="1013945" cy="958467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7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7E2DA-313E-F68F-4AB0-83B5D330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300580"/>
            <a:ext cx="10297887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Confluence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057D3E1-28FC-2879-9FFD-FF6A4A92A4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0114" y="1826687"/>
                <a:ext cx="11144480" cy="4730733"/>
              </a:xfrm>
            </p:spPr>
            <p:txBody>
              <a:bodyPr lIns="90000">
                <a:normAutofit/>
              </a:bodyPr>
              <a:lstStyle/>
              <a:p>
                <a:pPr lvl="1"/>
                <a:r>
                  <a:rPr lang="en-GB" sz="2800" b="0" dirty="0">
                    <a:solidFill>
                      <a:schemeClr val="accent2">
                        <a:lumMod val="75000"/>
                        <a:alpha val="80000"/>
                      </a:schemeClr>
                    </a:solidFill>
                    <a:ea typeface="Cambria Math" panose="02040503050406030204" pitchFamily="18" charset="0"/>
                  </a:rPr>
                  <a:t>R5: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accent2">
                            <a:lumMod val="75000"/>
                            <a:alpha val="8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solidFill>
                          <a:schemeClr val="accent2">
                            <a:lumMod val="75000"/>
                            <a:alpha val="8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+0→</m:t>
                    </m:r>
                    <m:r>
                      <a:rPr lang="en-GB" sz="2800" b="0" i="1" smtClean="0">
                        <a:solidFill>
                          <a:schemeClr val="accent2">
                            <a:lumMod val="75000"/>
                            <a:alpha val="8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2800" b="0" dirty="0">
                  <a:solidFill>
                    <a:schemeClr val="accent2">
                      <a:lumMod val="75000"/>
                      <a:alpha val="8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1"/>
                <a:endParaRPr lang="en-US" sz="2800" dirty="0">
                  <a:solidFill>
                    <a:schemeClr val="tx1">
                      <a:alpha val="80000"/>
                    </a:schemeClr>
                  </a:solidFill>
                </a:endParaRPr>
              </a:p>
              <a:p>
                <a:pPr lvl="1"/>
                <a:endParaRPr lang="en-US" sz="2800" dirty="0">
                  <a:solidFill>
                    <a:schemeClr val="tx1">
                      <a:alpha val="80000"/>
                    </a:schemeClr>
                  </a:solidFill>
                </a:endParaRPr>
              </a:p>
              <a:p>
                <a:pPr lvl="1"/>
                <a:endParaRPr lang="en-US" sz="2800" dirty="0">
                  <a:solidFill>
                    <a:schemeClr val="tx1">
                      <a:alpha val="80000"/>
                    </a:schemeClr>
                  </a:solidFill>
                </a:endParaRPr>
              </a:p>
              <a:p>
                <a:pPr lvl="1"/>
                <a:endParaRPr lang="en-US" sz="2800" dirty="0">
                  <a:solidFill>
                    <a:schemeClr val="tx1">
                      <a:alpha val="80000"/>
                    </a:schemeClr>
                  </a:solidFill>
                </a:endParaRPr>
              </a:p>
              <a:p>
                <a:pPr lvl="1"/>
                <a:endParaRPr lang="en-US" sz="2800" dirty="0">
                  <a:solidFill>
                    <a:schemeClr val="tx1">
                      <a:alpha val="80000"/>
                    </a:schemeClr>
                  </a:solidFill>
                </a:endParaRPr>
              </a:p>
              <a:p>
                <a:pPr lvl="1"/>
                <a:endParaRPr lang="en-US" sz="2800" dirty="0">
                  <a:solidFill>
                    <a:schemeClr val="tx1">
                      <a:alpha val="80000"/>
                    </a:schemeClr>
                  </a:solidFill>
                </a:endParaRPr>
              </a:p>
              <a:p>
                <a:pPr lvl="1"/>
                <a:endParaRPr lang="en-US" sz="2800" dirty="0">
                  <a:solidFill>
                    <a:schemeClr val="tx1">
                      <a:alpha val="80000"/>
                    </a:schemeClr>
                  </a:solidFill>
                </a:endParaRPr>
              </a:p>
              <a:p>
                <a:pPr lvl="1"/>
                <a:r>
                  <a:rPr lang="en-US" sz="2800" dirty="0">
                    <a:solidFill>
                      <a:schemeClr val="tx1">
                        <a:alpha val="80000"/>
                      </a:schemeClr>
                    </a:solidFill>
                  </a:rPr>
                  <a:t>No longer confluent</a:t>
                </a:r>
              </a:p>
              <a:p>
                <a:pPr lvl="1"/>
                <a:r>
                  <a:rPr lang="en-US" sz="2800" dirty="0">
                    <a:solidFill>
                      <a:schemeClr val="tx1">
                        <a:alpha val="80000"/>
                      </a:schemeClr>
                    </a:solidFill>
                  </a:rPr>
                  <a:t>Need to add extra rule: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1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tx1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tx1">
                                <a:alpha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sz="2800" b="0" i="1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(0)</m:t>
                    </m:r>
                    <m:r>
                      <a:rPr lang="en-GB" sz="2800" b="0" i="1" smtClean="0">
                        <a:solidFill>
                          <a:schemeClr val="tx1">
                            <a:alpha val="8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800" dirty="0">
                    <a:solidFill>
                      <a:schemeClr val="tx1">
                        <a:alpha val="80000"/>
                      </a:schemeClr>
                    </a:solidFill>
                  </a:rPr>
                  <a:t> </a:t>
                </a:r>
              </a:p>
              <a:p>
                <a:pPr lvl="1"/>
                <a:endParaRPr lang="en-US" sz="2800" dirty="0">
                  <a:solidFill>
                    <a:schemeClr val="tx1">
                      <a:alpha val="80000"/>
                    </a:schemeClr>
                  </a:solidFill>
                </a:endParaRPr>
              </a:p>
              <a:p>
                <a:pPr lvl="1"/>
                <a:endParaRPr lang="en-US" sz="2800" dirty="0">
                  <a:solidFill>
                    <a:schemeClr val="tx1">
                      <a:alpha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057D3E1-28FC-2879-9FFD-FF6A4A92A4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0114" y="1826687"/>
                <a:ext cx="11144480" cy="4730733"/>
              </a:xfrm>
              <a:blipFill>
                <a:blip r:embed="rId3"/>
                <a:stretch>
                  <a:fillRect t="-2413" b="-1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156865-F309-8FFA-889A-2A3540DD1082}"/>
                  </a:ext>
                </a:extLst>
              </p:cNvPr>
              <p:cNvSpPr txBox="1"/>
              <p:nvPr/>
            </p:nvSpPr>
            <p:spPr>
              <a:xfrm>
                <a:off x="1288974" y="2428816"/>
                <a:ext cx="3216925" cy="2529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  <a:p>
                <a:endParaRPr lang="en-GB" b="0" dirty="0"/>
              </a:p>
              <a:p>
                <a:pPr algn="ctr"/>
                <a:r>
                  <a:rPr lang="en-GB" b="0" dirty="0">
                    <a:solidFill>
                      <a:schemeClr val="accent2">
                        <a:lumMod val="75000"/>
                      </a:schemeClr>
                    </a:solidFill>
                  </a:rPr>
                  <a:t>↓ (R5)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  <a:p>
                <a:pPr algn="ctr"/>
                <a:r>
                  <a:rPr lang="en-GB" b="0" dirty="0">
                    <a:solidFill>
                      <a:srgbClr val="FF0000"/>
                    </a:solidFill>
                  </a:rPr>
                  <a:t>↓ (R1)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156865-F309-8FFA-889A-2A3540DD1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974" y="2428816"/>
                <a:ext cx="3216925" cy="2529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A3B977-4C42-B7C7-4C0C-57EC1261B0A8}"/>
                  </a:ext>
                </a:extLst>
              </p:cNvPr>
              <p:cNvSpPr txBox="1"/>
              <p:nvPr/>
            </p:nvSpPr>
            <p:spPr>
              <a:xfrm>
                <a:off x="5324374" y="2296087"/>
                <a:ext cx="3216925" cy="27946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  <a:p>
                <a:endParaRPr lang="en-GB" b="0" dirty="0"/>
              </a:p>
              <a:p>
                <a:pPr algn="ctr"/>
                <a:r>
                  <a:rPr lang="en-GB" b="0" dirty="0">
                    <a:solidFill>
                      <a:srgbClr val="00B050"/>
                    </a:solidFill>
                  </a:rPr>
                  <a:t>↓ (R3)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  <a:p>
                <a:pPr algn="ctr"/>
                <a:r>
                  <a:rPr lang="en-GB" b="0" dirty="0">
                    <a:solidFill>
                      <a:srgbClr val="FF0000"/>
                    </a:solidFill>
                  </a:rPr>
                  <a:t>↓ (R1)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A3B977-4C42-B7C7-4C0C-57EC1261B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374" y="2296087"/>
                <a:ext cx="3216925" cy="27946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62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7E2DA-313E-F68F-4AB0-83B5D330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300580"/>
            <a:ext cx="10297887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57D3E1-28FC-2879-9FFD-FF6A4A92A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14" y="2257824"/>
            <a:ext cx="11144480" cy="3411456"/>
          </a:xfrm>
        </p:spPr>
        <p:txBody>
          <a:bodyPr lIns="90000">
            <a:normAutofit/>
          </a:bodyPr>
          <a:lstStyle/>
          <a:p>
            <a:pPr lvl="1"/>
            <a:r>
              <a:rPr lang="en-GB" sz="2800" dirty="0">
                <a:ea typeface="Cambria Math" panose="02040503050406030204" pitchFamily="18" charset="0"/>
              </a:rPr>
              <a:t>System of rules for transforming input to output</a:t>
            </a:r>
          </a:p>
          <a:p>
            <a:pPr marL="457200" lvl="1" indent="0">
              <a:buNone/>
            </a:pPr>
            <a:endParaRPr lang="en-GB" sz="2800" dirty="0">
              <a:ea typeface="Cambria Math" panose="02040503050406030204" pitchFamily="18" charset="0"/>
            </a:endParaRPr>
          </a:p>
          <a:p>
            <a:pPr lvl="1"/>
            <a:r>
              <a:rPr lang="en-GB" sz="2800" b="1" dirty="0">
                <a:ea typeface="Cambria Math" panose="02040503050406030204" pitchFamily="18" charset="0"/>
              </a:rPr>
              <a:t>Termination</a:t>
            </a:r>
            <a:r>
              <a:rPr lang="en-GB" sz="2800" dirty="0">
                <a:ea typeface="Cambria Math" panose="02040503050406030204" pitchFamily="18" charset="0"/>
              </a:rPr>
              <a:t>: Converges to </a:t>
            </a:r>
            <a:r>
              <a:rPr lang="en-GB" sz="2800" b="1" dirty="0">
                <a:ea typeface="Cambria Math" panose="02040503050406030204" pitchFamily="18" charset="0"/>
              </a:rPr>
              <a:t>normal form </a:t>
            </a:r>
            <a:r>
              <a:rPr lang="en-GB" sz="2800" dirty="0">
                <a:ea typeface="Cambria Math" panose="02040503050406030204" pitchFamily="18" charset="0"/>
              </a:rPr>
              <a:t>in finite number of steps</a:t>
            </a:r>
          </a:p>
          <a:p>
            <a:pPr lvl="1"/>
            <a:endParaRPr lang="en-GB" sz="2800" dirty="0">
              <a:ea typeface="Cambria Math" panose="02040503050406030204" pitchFamily="18" charset="0"/>
            </a:endParaRPr>
          </a:p>
          <a:p>
            <a:pPr lvl="1"/>
            <a:r>
              <a:rPr lang="en-GB" sz="2800" b="1" dirty="0">
                <a:ea typeface="Cambria Math" panose="02040503050406030204" pitchFamily="18" charset="0"/>
              </a:rPr>
              <a:t>Confluence</a:t>
            </a:r>
            <a:r>
              <a:rPr lang="en-GB" sz="2800" dirty="0">
                <a:ea typeface="Cambria Math" panose="02040503050406030204" pitchFamily="18" charset="0"/>
              </a:rPr>
              <a:t>: Result is same regardless of evaluation strategy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179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CC5C2-22E5-01DA-75EF-EE11C6393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817" y="1870196"/>
            <a:ext cx="9679449" cy="28470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Rewrite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0C613-9847-3BBF-5B82-1D53EC16D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4361" y="3966995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Solving the Japanese number issue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54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7E2DA-313E-F68F-4AB0-83B5D330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300580"/>
            <a:ext cx="10297887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Rewrite rules in Scala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57D3E1-28FC-2879-9FFD-FF6A4A92A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14" y="1991267"/>
            <a:ext cx="11144480" cy="4274903"/>
          </a:xfrm>
        </p:spPr>
        <p:txBody>
          <a:bodyPr lIns="90000">
            <a:normAutofit/>
          </a:bodyPr>
          <a:lstStyle/>
          <a:p>
            <a:pPr lvl="1"/>
            <a:r>
              <a:rPr lang="en-GB" sz="2800" dirty="0">
                <a:ea typeface="Cambria Math" panose="02040503050406030204" pitchFamily="18" charset="0"/>
              </a:rPr>
              <a:t>Named entity recognition</a:t>
            </a:r>
          </a:p>
          <a:p>
            <a:pPr lvl="1"/>
            <a:endParaRPr lang="en-GB" sz="2800" dirty="0">
              <a:ea typeface="Cambria Math" panose="02040503050406030204" pitchFamily="18" charset="0"/>
            </a:endParaRPr>
          </a:p>
          <a:p>
            <a:pPr lvl="1"/>
            <a:r>
              <a:rPr lang="en-GB" sz="2800" dirty="0">
                <a:ea typeface="Cambria Math" panose="02040503050406030204" pitchFamily="18" charset="0"/>
              </a:rPr>
              <a:t>Input a rule matches</a:t>
            </a:r>
          </a:p>
          <a:p>
            <a:pPr marL="457200" lvl="1" indent="0">
              <a:buNone/>
            </a:pPr>
            <a:endParaRPr lang="en-GB" sz="2800" dirty="0">
              <a:ea typeface="Cambria Math" panose="02040503050406030204" pitchFamily="18" charset="0"/>
            </a:endParaRPr>
          </a:p>
          <a:p>
            <a:pPr marL="457200" lvl="1" indent="0">
              <a:buNone/>
            </a:pPr>
            <a:endParaRPr lang="en-GB" sz="2800" dirty="0">
              <a:ea typeface="Cambria Math" panose="02040503050406030204" pitchFamily="18" charset="0"/>
            </a:endParaRPr>
          </a:p>
          <a:p>
            <a:pPr lvl="1"/>
            <a:endParaRPr lang="en-GB" sz="2800" dirty="0">
              <a:ea typeface="Cambria Math" panose="02040503050406030204" pitchFamily="18" charset="0"/>
            </a:endParaRPr>
          </a:p>
          <a:p>
            <a:pPr lvl="1"/>
            <a:r>
              <a:rPr lang="en-GB" sz="2800" dirty="0">
                <a:ea typeface="Cambria Math" panose="02040503050406030204" pitchFamily="18" charset="0"/>
              </a:rPr>
              <a:t>Output produced upon match</a:t>
            </a:r>
            <a:endParaRPr lang="en-US" sz="2800" dirty="0"/>
          </a:p>
          <a:p>
            <a:pPr lvl="1"/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7EE82-1CED-11F6-0467-ADEEEA416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30" y="3404818"/>
            <a:ext cx="11210246" cy="1135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DF5AFA-12A4-97FE-0A8F-4B2421A2A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330" y="5190897"/>
            <a:ext cx="11210238" cy="66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7E2DA-313E-F68F-4AB0-83B5D330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300580"/>
            <a:ext cx="10297887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Rewrite rules in Scala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5" name="Picture 1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86D2185-B497-99C6-F7F4-EF15ACACC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02" y="2182367"/>
            <a:ext cx="10823195" cy="408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9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7E2DA-313E-F68F-4AB0-83B5D330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300580"/>
            <a:ext cx="10297887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Rewrite rules in Scala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FBA5AFE0-B168-3D3A-ED16-6216AD831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90" y="2248530"/>
            <a:ext cx="11536820" cy="398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18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7E2DA-313E-F68F-4AB0-83B5D330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300580"/>
            <a:ext cx="10297887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Rewrite rules in Scala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FA128-C356-2246-906F-E2609F4E6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350" y="1892300"/>
            <a:ext cx="8673802" cy="475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25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7E2DA-313E-F68F-4AB0-83B5D330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300580"/>
            <a:ext cx="10297887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Rewrite rules in Scala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Picture 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E1FA2831-3B6B-FAE1-5779-5FE0FC9E1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650" y="3204620"/>
            <a:ext cx="6388100" cy="3352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10BAE5-1560-DFD3-91D9-288DB2A7E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650" y="1991268"/>
            <a:ext cx="6150610" cy="73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4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CC5C2-22E5-01DA-75EF-EE11C6393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27" y="1882165"/>
            <a:ext cx="11835999" cy="28470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Hello, London!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670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7E2DA-313E-F68F-4AB0-83B5D330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300580"/>
            <a:ext cx="10297887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Rewrite rules in Scala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F59F0B-BFBE-379B-8CA8-F1805D996D8D}"/>
              </a:ext>
            </a:extLst>
          </p:cNvPr>
          <p:cNvCxnSpPr/>
          <p:nvPr/>
        </p:nvCxnSpPr>
        <p:spPr>
          <a:xfrm>
            <a:off x="6004560" y="3017520"/>
            <a:ext cx="0" cy="1214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9E80565-2258-22A8-6808-7A4433595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126" y="4447379"/>
            <a:ext cx="9770073" cy="1367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4FC1A2-DE9E-67A2-88DF-8681EEAFB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126" y="1930556"/>
            <a:ext cx="9770073" cy="86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6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7E2DA-313E-F68F-4AB0-83B5D330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300580"/>
            <a:ext cx="10297887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Rewrite rules in Scala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F59F0B-BFBE-379B-8CA8-F1805D996D8D}"/>
              </a:ext>
            </a:extLst>
          </p:cNvPr>
          <p:cNvCxnSpPr/>
          <p:nvPr/>
        </p:nvCxnSpPr>
        <p:spPr>
          <a:xfrm>
            <a:off x="6096000" y="3122023"/>
            <a:ext cx="0" cy="1214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535D076-6603-3DA1-94AF-9BA025071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08" y="4635096"/>
            <a:ext cx="11659784" cy="11291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A3ED5D-15C7-B694-415F-034252B7A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099" y="2036905"/>
            <a:ext cx="9243031" cy="78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7E2DA-313E-F68F-4AB0-83B5D330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300580"/>
            <a:ext cx="10297887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Rewrite rules in Scala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C21169B7-1037-4B8A-C943-176D3D6BA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335" y="2343795"/>
            <a:ext cx="10068327" cy="379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9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460CAD-6E5B-9B69-540E-B6ED0AFC0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04039F2-0B28-77F8-BDF8-19CBCFA3D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4CC81C-A953-405F-4BF9-A34C0428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300580"/>
            <a:ext cx="10297887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Rewrite rules in Scala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28F71B6B-42A5-AEE0-5C43-5F34FB190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4E5CD863-D08E-CF27-7C1A-EDAC00B03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20FF8257-FF15-36E1-E285-CC2F8EDF6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16685E-F8D8-AEB4-DBE8-90DDD893E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48" y="4152900"/>
            <a:ext cx="10904904" cy="1193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94E606-7D8C-DA0A-EFA5-B88595582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00" y="2067135"/>
            <a:ext cx="11887200" cy="54463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2F5232-E983-6011-EFA7-A3BC15F6A656}"/>
              </a:ext>
            </a:extLst>
          </p:cNvPr>
          <p:cNvCxnSpPr/>
          <p:nvPr/>
        </p:nvCxnSpPr>
        <p:spPr>
          <a:xfrm>
            <a:off x="5778500" y="2821577"/>
            <a:ext cx="0" cy="1214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54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7E2DA-313E-F68F-4AB0-83B5D330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300580"/>
            <a:ext cx="10297887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Rewrite rules in Scala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4DDBF745-DEEB-1C72-D6A1-4336F2591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20" y="2751777"/>
            <a:ext cx="11226359" cy="21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68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7E2DA-313E-F68F-4AB0-83B5D330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300580"/>
            <a:ext cx="10297887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Rewrite rules in Scala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621AAB0F-C65F-B18C-4AC3-7B1D06DC4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69" y="3679552"/>
            <a:ext cx="10995568" cy="2015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F0D26-4AA4-B894-EDE1-FE5D58FC1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9221" y="1873225"/>
            <a:ext cx="8533557" cy="53639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1251AD-26E1-8BA0-D853-0D152B98D9A2}"/>
              </a:ext>
            </a:extLst>
          </p:cNvPr>
          <p:cNvCxnSpPr>
            <a:cxnSpLocks/>
          </p:cNvCxnSpPr>
          <p:nvPr/>
        </p:nvCxnSpPr>
        <p:spPr>
          <a:xfrm>
            <a:off x="5952309" y="2507591"/>
            <a:ext cx="0" cy="9214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47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7E2DA-313E-F68F-4AB0-83B5D330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300580"/>
            <a:ext cx="10297887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Rewrite rules in Scala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A black background with text&#10;&#10;Description automatically generated">
            <a:extLst>
              <a:ext uri="{FF2B5EF4-FFF2-40B4-BE49-F238E27FC236}">
                <a16:creationId xmlns:a16="http://schemas.microsoft.com/office/drawing/2014/main" id="{EF788BE0-6585-67E5-27DB-A88A4879D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207" y="1991267"/>
            <a:ext cx="5727700" cy="954617"/>
          </a:xfrm>
          <a:prstGeom prst="rect">
            <a:avLst/>
          </a:prstGeom>
        </p:spPr>
      </p:pic>
      <p:pic>
        <p:nvPicPr>
          <p:cNvPr id="9" name="Picture 8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B5FAA1A6-2C5A-C50D-692C-0D1E4532B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849" y="3806984"/>
            <a:ext cx="6410416" cy="197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95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7E2DA-313E-F68F-4AB0-83B5D330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300580"/>
            <a:ext cx="10297887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Rewrite rules in Scala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" name="Picture 9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C81A9A84-1C34-C1F8-9DFB-EE96FC9E1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964" y="2135958"/>
            <a:ext cx="9677037" cy="425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7053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7E2DA-313E-F68F-4AB0-83B5D330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300580"/>
            <a:ext cx="10297887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Rewrite rules in Scala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EA837CA-AAAD-9D5A-982F-C8C5C0B06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591" y="4885545"/>
            <a:ext cx="8074817" cy="1401041"/>
          </a:xfrm>
          <a:prstGeom prst="rect">
            <a:avLst/>
          </a:prstGeom>
        </p:spPr>
      </p:pic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96E5DC4-9F3D-7662-57D0-F7240FA69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297" y="1728193"/>
            <a:ext cx="4029015" cy="227593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21E839-7BB3-AC8C-153B-DB5407EAB564}"/>
              </a:ext>
            </a:extLst>
          </p:cNvPr>
          <p:cNvCxnSpPr>
            <a:cxnSpLocks/>
          </p:cNvCxnSpPr>
          <p:nvPr/>
        </p:nvCxnSpPr>
        <p:spPr>
          <a:xfrm>
            <a:off x="5809805" y="3964136"/>
            <a:ext cx="0" cy="9214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7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7E2DA-313E-F68F-4AB0-83B5D330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300580"/>
            <a:ext cx="10297887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Rewrite rules in Scala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1A7DCA9-950E-E709-7BE9-DEE07A58B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79" y="1744850"/>
            <a:ext cx="11661569" cy="4824034"/>
          </a:xfrm>
        </p:spPr>
        <p:txBody>
          <a:bodyPr lIns="90000">
            <a:normAutofit/>
          </a:bodyPr>
          <a:lstStyle/>
          <a:p>
            <a:pPr marL="457200" lvl="1" indent="0" algn="ctr">
              <a:buNone/>
            </a:pPr>
            <a:r>
              <a:rPr lang="en-US" sz="11500" dirty="0" err="1"/>
              <a:t>一</a:t>
            </a:r>
            <a:endParaRPr lang="en-US" sz="11500" dirty="0"/>
          </a:p>
          <a:p>
            <a:pPr marL="457200" lvl="1" indent="0" algn="ctr">
              <a:buNone/>
            </a:pPr>
            <a:r>
              <a:rPr lang="en-US" sz="11500" dirty="0"/>
              <a:t>one</a:t>
            </a:r>
          </a:p>
          <a:p>
            <a:pPr marL="457200" lvl="1" indent="0" algn="ctr">
              <a:buNone/>
            </a:pPr>
            <a:r>
              <a:rPr lang="en-US" sz="8800" dirty="0"/>
              <a:t>（</a:t>
            </a:r>
            <a:r>
              <a:rPr lang="en-US" sz="8800" dirty="0" err="1"/>
              <a:t>一、二、三、四</a:t>
            </a:r>
            <a:r>
              <a:rPr lang="en-US" sz="8800" dirty="0"/>
              <a:t>…）</a:t>
            </a:r>
          </a:p>
          <a:p>
            <a:pPr marL="457200" lvl="1" indent="0" algn="ctr">
              <a:buNone/>
            </a:pP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44155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2FEDBE6-38A4-667C-F300-5108E598F54B}"/>
              </a:ext>
            </a:extLst>
          </p:cNvPr>
          <p:cNvSpPr txBox="1">
            <a:spLocks/>
          </p:cNvSpPr>
          <p:nvPr/>
        </p:nvSpPr>
        <p:spPr>
          <a:xfrm>
            <a:off x="178000" y="1211865"/>
            <a:ext cx="11835999" cy="5244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 err="1">
                <a:solidFill>
                  <a:srgbClr val="FFFFFF"/>
                </a:solidFill>
              </a:rPr>
              <a:t>こんにちは、ロンドン</a:t>
            </a:r>
            <a:r>
              <a:rPr lang="en-US" sz="8000" dirty="0">
                <a:solidFill>
                  <a:srgbClr val="FFFFFF"/>
                </a:solidFill>
              </a:rPr>
              <a:t>！</a:t>
            </a:r>
          </a:p>
          <a:p>
            <a:pPr algn="ctr"/>
            <a:r>
              <a:rPr lang="en-US" sz="8000" dirty="0">
                <a:solidFill>
                  <a:srgbClr val="FFFFFF"/>
                </a:solidFill>
              </a:rPr>
              <a:t>↓</a:t>
            </a:r>
          </a:p>
          <a:p>
            <a:pPr algn="ctr"/>
            <a:r>
              <a:rPr lang="en-US" sz="8000" dirty="0" err="1">
                <a:solidFill>
                  <a:srgbClr val="FFFFFF"/>
                </a:solidFill>
              </a:rPr>
              <a:t>Konnichiwa</a:t>
            </a:r>
            <a:r>
              <a:rPr lang="en-US" sz="8000" dirty="0">
                <a:solidFill>
                  <a:srgbClr val="FFFFFF"/>
                </a:solidFill>
              </a:rPr>
              <a:t>, </a:t>
            </a:r>
            <a:r>
              <a:rPr lang="en-US" sz="8000" dirty="0" err="1">
                <a:solidFill>
                  <a:srgbClr val="FFFFFF"/>
                </a:solidFill>
              </a:rPr>
              <a:t>rondon</a:t>
            </a:r>
            <a:r>
              <a:rPr lang="en-US" sz="8000" dirty="0">
                <a:solidFill>
                  <a:srgbClr val="FFFFFF"/>
                </a:solidFill>
              </a:rPr>
              <a:t>!</a:t>
            </a:r>
          </a:p>
          <a:p>
            <a:pPr algn="ctr"/>
            <a:r>
              <a:rPr lang="en-US" sz="8000" dirty="0">
                <a:solidFill>
                  <a:srgbClr val="FFFFFF"/>
                </a:solidFill>
              </a:rPr>
              <a:t>↓</a:t>
            </a:r>
          </a:p>
          <a:p>
            <a:pPr algn="ctr"/>
            <a:r>
              <a:rPr lang="en-US" sz="8000" dirty="0">
                <a:solidFill>
                  <a:srgbClr val="FFFFFF"/>
                </a:solidFill>
              </a:rPr>
              <a:t>Hello, London!</a:t>
            </a:r>
          </a:p>
        </p:txBody>
      </p:sp>
    </p:spTree>
    <p:extLst>
      <p:ext uri="{BB962C8B-B14F-4D97-AF65-F5344CB8AC3E}">
        <p14:creationId xmlns:p14="http://schemas.microsoft.com/office/powerpoint/2010/main" val="29329510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7E2DA-313E-F68F-4AB0-83B5D330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300580"/>
            <a:ext cx="10297887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Rewrite rules in Scala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C703E-E7F5-A50F-9771-7BC05E04E9DB}"/>
              </a:ext>
            </a:extLst>
          </p:cNvPr>
          <p:cNvSpPr txBox="1"/>
          <p:nvPr/>
        </p:nvSpPr>
        <p:spPr>
          <a:xfrm>
            <a:off x="9629515" y="2067136"/>
            <a:ext cx="1389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err="1">
                <a:solidFill>
                  <a:srgbClr val="0432FF"/>
                </a:solidFill>
              </a:rPr>
              <a:t>一</a:t>
            </a:r>
            <a:endParaRPr lang="en-US" sz="9600" dirty="0">
              <a:solidFill>
                <a:srgbClr val="0432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6D508-4837-67AD-A880-DC4B2677C24F}"/>
              </a:ext>
            </a:extLst>
          </p:cNvPr>
          <p:cNvSpPr txBox="1"/>
          <p:nvPr/>
        </p:nvSpPr>
        <p:spPr>
          <a:xfrm>
            <a:off x="7887808" y="2067136"/>
            <a:ext cx="1389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err="1">
                <a:solidFill>
                  <a:srgbClr val="FF0000"/>
                </a:solidFill>
              </a:rPr>
              <a:t>十</a:t>
            </a:r>
            <a:endParaRPr lang="en-US" sz="96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67EE9C-1DF9-FB79-617F-CD2FF41BB303}"/>
              </a:ext>
            </a:extLst>
          </p:cNvPr>
          <p:cNvSpPr txBox="1"/>
          <p:nvPr/>
        </p:nvSpPr>
        <p:spPr>
          <a:xfrm>
            <a:off x="6102441" y="2079011"/>
            <a:ext cx="1389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err="1">
                <a:solidFill>
                  <a:srgbClr val="0432FF"/>
                </a:solidFill>
              </a:rPr>
              <a:t>二</a:t>
            </a:r>
            <a:endParaRPr lang="en-US" sz="9600" dirty="0">
              <a:solidFill>
                <a:srgbClr val="0432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CF4585-35AD-4AAC-244A-16FCD906D5EE}"/>
              </a:ext>
            </a:extLst>
          </p:cNvPr>
          <p:cNvSpPr txBox="1"/>
          <p:nvPr/>
        </p:nvSpPr>
        <p:spPr>
          <a:xfrm>
            <a:off x="4404395" y="2090886"/>
            <a:ext cx="1389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err="1">
                <a:solidFill>
                  <a:srgbClr val="FF0000"/>
                </a:solidFill>
              </a:rPr>
              <a:t>百</a:t>
            </a:r>
            <a:endParaRPr lang="en-US" sz="96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3047E0-9D39-4C88-9B94-8ABF87DD9820}"/>
              </a:ext>
            </a:extLst>
          </p:cNvPr>
          <p:cNvSpPr txBox="1"/>
          <p:nvPr/>
        </p:nvSpPr>
        <p:spPr>
          <a:xfrm>
            <a:off x="2609907" y="2079011"/>
            <a:ext cx="1389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err="1">
                <a:solidFill>
                  <a:srgbClr val="0432FF"/>
                </a:solidFill>
              </a:rPr>
              <a:t>三</a:t>
            </a:r>
            <a:endParaRPr lang="en-US" sz="9600" dirty="0">
              <a:solidFill>
                <a:srgbClr val="0432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B70354-AC5F-6DE1-6A96-595881D7D953}"/>
              </a:ext>
            </a:extLst>
          </p:cNvPr>
          <p:cNvSpPr txBox="1"/>
          <p:nvPr/>
        </p:nvSpPr>
        <p:spPr>
          <a:xfrm>
            <a:off x="830723" y="2067136"/>
            <a:ext cx="1389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err="1">
                <a:solidFill>
                  <a:srgbClr val="FF0000"/>
                </a:solidFill>
              </a:rPr>
              <a:t>千</a:t>
            </a:r>
            <a:endParaRPr lang="en-US" sz="96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DB9C44-2CF2-F8AD-9DF6-B906CA76CA4D}"/>
              </a:ext>
            </a:extLst>
          </p:cNvPr>
          <p:cNvSpPr txBox="1"/>
          <p:nvPr/>
        </p:nvSpPr>
        <p:spPr>
          <a:xfrm>
            <a:off x="9629515" y="3490831"/>
            <a:ext cx="1389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0432FF"/>
                </a:solidFill>
              </a:rPr>
              <a:t>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738A24-D9A4-6A00-B5FE-07509582C59F}"/>
              </a:ext>
            </a:extLst>
          </p:cNvPr>
          <p:cNvSpPr txBox="1"/>
          <p:nvPr/>
        </p:nvSpPr>
        <p:spPr>
          <a:xfrm>
            <a:off x="7887808" y="3613941"/>
            <a:ext cx="13894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AF5878-FB11-81C6-1801-64B7D464F7CD}"/>
              </a:ext>
            </a:extLst>
          </p:cNvPr>
          <p:cNvSpPr txBox="1"/>
          <p:nvPr/>
        </p:nvSpPr>
        <p:spPr>
          <a:xfrm>
            <a:off x="6409210" y="3636796"/>
            <a:ext cx="7758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0432FF"/>
                </a:solidFill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19B89B-7C59-2D8F-D4DB-2F77F53B4FDC}"/>
              </a:ext>
            </a:extLst>
          </p:cNvPr>
          <p:cNvSpPr txBox="1"/>
          <p:nvPr/>
        </p:nvSpPr>
        <p:spPr>
          <a:xfrm>
            <a:off x="4404395" y="3898406"/>
            <a:ext cx="1389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5B6E1D-D738-71A1-D043-7B8072793880}"/>
              </a:ext>
            </a:extLst>
          </p:cNvPr>
          <p:cNvSpPr txBox="1"/>
          <p:nvPr/>
        </p:nvSpPr>
        <p:spPr>
          <a:xfrm>
            <a:off x="2916676" y="3552386"/>
            <a:ext cx="7758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0432FF"/>
                </a:solidFill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98BF29-C705-0D69-F60C-B010EC33971E}"/>
              </a:ext>
            </a:extLst>
          </p:cNvPr>
          <p:cNvSpPr txBox="1"/>
          <p:nvPr/>
        </p:nvSpPr>
        <p:spPr>
          <a:xfrm>
            <a:off x="683122" y="3875551"/>
            <a:ext cx="1684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51AF022-F384-DEA7-57C0-3382C2FD3F93}"/>
              </a:ext>
            </a:extLst>
          </p:cNvPr>
          <p:cNvSpPr/>
          <p:nvPr/>
        </p:nvSpPr>
        <p:spPr>
          <a:xfrm rot="5400000">
            <a:off x="9491605" y="4309087"/>
            <a:ext cx="272333" cy="1921628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8A6FF4-1E4D-5639-DF34-6B1267462CC8}"/>
              </a:ext>
            </a:extLst>
          </p:cNvPr>
          <p:cNvSpPr txBox="1"/>
          <p:nvPr/>
        </p:nvSpPr>
        <p:spPr>
          <a:xfrm>
            <a:off x="8934808" y="5277615"/>
            <a:ext cx="13894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11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E121DE05-9D1B-128D-655E-7DBCA521A93E}"/>
              </a:ext>
            </a:extLst>
          </p:cNvPr>
          <p:cNvSpPr/>
          <p:nvPr/>
        </p:nvSpPr>
        <p:spPr>
          <a:xfrm rot="5400000">
            <a:off x="8509321" y="3338915"/>
            <a:ext cx="272335" cy="3886196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47D3A5-2A3B-06CC-D89F-E1A53F4EC79F}"/>
              </a:ext>
            </a:extLst>
          </p:cNvPr>
          <p:cNvSpPr txBox="1"/>
          <p:nvPr/>
        </p:nvSpPr>
        <p:spPr>
          <a:xfrm>
            <a:off x="7972249" y="5347898"/>
            <a:ext cx="13894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21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BF850B7F-E3BC-1315-C030-401BA7BA523C}"/>
              </a:ext>
            </a:extLst>
          </p:cNvPr>
          <p:cNvSpPr/>
          <p:nvPr/>
        </p:nvSpPr>
        <p:spPr>
          <a:xfrm rot="5400000">
            <a:off x="6628602" y="1662016"/>
            <a:ext cx="412513" cy="7060490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37315D-78B7-9B54-E67E-8A056FC4FE00}"/>
              </a:ext>
            </a:extLst>
          </p:cNvPr>
          <p:cNvSpPr txBox="1"/>
          <p:nvPr/>
        </p:nvSpPr>
        <p:spPr>
          <a:xfrm>
            <a:off x="5869346" y="5324031"/>
            <a:ext cx="21267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321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4F8B92B4-F2A2-60CE-B8D1-CBD907959119}"/>
              </a:ext>
            </a:extLst>
          </p:cNvPr>
          <p:cNvSpPr/>
          <p:nvPr/>
        </p:nvSpPr>
        <p:spPr>
          <a:xfrm rot="5400000">
            <a:off x="5339640" y="358528"/>
            <a:ext cx="412513" cy="9725548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743318-4D23-AC98-4FBF-72CBF0E74A1C}"/>
              </a:ext>
            </a:extLst>
          </p:cNvPr>
          <p:cNvSpPr txBox="1"/>
          <p:nvPr/>
        </p:nvSpPr>
        <p:spPr>
          <a:xfrm>
            <a:off x="3973704" y="5335965"/>
            <a:ext cx="27415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1321</a:t>
            </a:r>
          </a:p>
        </p:txBody>
      </p:sp>
    </p:spTree>
    <p:extLst>
      <p:ext uri="{BB962C8B-B14F-4D97-AF65-F5344CB8AC3E}">
        <p14:creationId xmlns:p14="http://schemas.microsoft.com/office/powerpoint/2010/main" val="285146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 animBg="1"/>
      <p:bldP spid="18" grpId="1" animBg="1"/>
      <p:bldP spid="19" grpId="0"/>
      <p:bldP spid="19" grpId="1"/>
      <p:bldP spid="20" grpId="0" animBg="1"/>
      <p:bldP spid="20" grpId="1" animBg="1"/>
      <p:bldP spid="21" grpId="0"/>
      <p:bldP spid="21" grpId="1"/>
      <p:bldP spid="22" grpId="0" animBg="1"/>
      <p:bldP spid="22" grpId="1" animBg="1"/>
      <p:bldP spid="25" grpId="0"/>
      <p:bldP spid="25" grpId="1"/>
      <p:bldP spid="27" grpId="0" animBg="1"/>
      <p:bldP spid="2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7E2DA-313E-F68F-4AB0-83B5D330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300580"/>
            <a:ext cx="10297887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Rewrite rules in Scala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C703E-E7F5-A50F-9771-7BC05E04E9DB}"/>
              </a:ext>
            </a:extLst>
          </p:cNvPr>
          <p:cNvSpPr txBox="1"/>
          <p:nvPr/>
        </p:nvSpPr>
        <p:spPr>
          <a:xfrm>
            <a:off x="8748112" y="1990983"/>
            <a:ext cx="11880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>
                <a:solidFill>
                  <a:srgbClr val="0432FF"/>
                </a:solidFill>
              </a:rPr>
              <a:t>二</a:t>
            </a:r>
            <a:endParaRPr lang="en-US" sz="8000" dirty="0">
              <a:solidFill>
                <a:srgbClr val="0432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6D508-4837-67AD-A880-DC4B2677C24F}"/>
              </a:ext>
            </a:extLst>
          </p:cNvPr>
          <p:cNvSpPr txBox="1"/>
          <p:nvPr/>
        </p:nvSpPr>
        <p:spPr>
          <a:xfrm>
            <a:off x="7139277" y="1983005"/>
            <a:ext cx="11880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>
                <a:solidFill>
                  <a:srgbClr val="FF0000"/>
                </a:solidFill>
              </a:rPr>
              <a:t>万</a:t>
            </a: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67EE9C-1DF9-FB79-617F-CD2FF41BB303}"/>
              </a:ext>
            </a:extLst>
          </p:cNvPr>
          <p:cNvSpPr txBox="1"/>
          <p:nvPr/>
        </p:nvSpPr>
        <p:spPr>
          <a:xfrm>
            <a:off x="5326723" y="2007585"/>
            <a:ext cx="11880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>
                <a:solidFill>
                  <a:srgbClr val="FF0000"/>
                </a:solidFill>
              </a:rPr>
              <a:t>百</a:t>
            </a: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CF4585-35AD-4AAC-244A-16FCD906D5EE}"/>
              </a:ext>
            </a:extLst>
          </p:cNvPr>
          <p:cNvSpPr txBox="1"/>
          <p:nvPr/>
        </p:nvSpPr>
        <p:spPr>
          <a:xfrm>
            <a:off x="3661794" y="1990595"/>
            <a:ext cx="11880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>
                <a:solidFill>
                  <a:srgbClr val="0432FF"/>
                </a:solidFill>
              </a:rPr>
              <a:t>二</a:t>
            </a:r>
            <a:endParaRPr lang="en-US" sz="8000" dirty="0">
              <a:solidFill>
                <a:srgbClr val="0432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3047E0-9D39-4C88-9B94-8ABF87DD9820}"/>
              </a:ext>
            </a:extLst>
          </p:cNvPr>
          <p:cNvSpPr txBox="1"/>
          <p:nvPr/>
        </p:nvSpPr>
        <p:spPr>
          <a:xfrm>
            <a:off x="1966354" y="1983005"/>
            <a:ext cx="11880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>
                <a:solidFill>
                  <a:srgbClr val="FF0000"/>
                </a:solidFill>
              </a:rPr>
              <a:t>千</a:t>
            </a: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B70354-AC5F-6DE1-6A96-595881D7D953}"/>
              </a:ext>
            </a:extLst>
          </p:cNvPr>
          <p:cNvSpPr txBox="1"/>
          <p:nvPr/>
        </p:nvSpPr>
        <p:spPr>
          <a:xfrm>
            <a:off x="270917" y="1990595"/>
            <a:ext cx="11880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>
                <a:solidFill>
                  <a:srgbClr val="0432FF"/>
                </a:solidFill>
              </a:rPr>
              <a:t>三</a:t>
            </a:r>
            <a:endParaRPr lang="en-US" sz="8000" dirty="0">
              <a:solidFill>
                <a:srgbClr val="0432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738A24-D9A4-6A00-B5FE-07509582C59F}"/>
              </a:ext>
            </a:extLst>
          </p:cNvPr>
          <p:cNvSpPr txBox="1"/>
          <p:nvPr/>
        </p:nvSpPr>
        <p:spPr>
          <a:xfrm>
            <a:off x="6718524" y="3676684"/>
            <a:ext cx="2029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10000</a:t>
            </a:r>
            <a:endParaRPr lang="en-US" sz="88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AF5878-FB11-81C6-1801-64B7D464F7CD}"/>
              </a:ext>
            </a:extLst>
          </p:cNvPr>
          <p:cNvSpPr txBox="1"/>
          <p:nvPr/>
        </p:nvSpPr>
        <p:spPr>
          <a:xfrm>
            <a:off x="3867899" y="3415074"/>
            <a:ext cx="7758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0432FF"/>
                </a:solidFill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19B89B-7C59-2D8F-D4DB-2F77F53B4FDC}"/>
              </a:ext>
            </a:extLst>
          </p:cNvPr>
          <p:cNvSpPr txBox="1"/>
          <p:nvPr/>
        </p:nvSpPr>
        <p:spPr>
          <a:xfrm>
            <a:off x="5226059" y="3676684"/>
            <a:ext cx="1389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5B6E1D-D738-71A1-D043-7B8072793880}"/>
              </a:ext>
            </a:extLst>
          </p:cNvPr>
          <p:cNvSpPr txBox="1"/>
          <p:nvPr/>
        </p:nvSpPr>
        <p:spPr>
          <a:xfrm>
            <a:off x="477021" y="3415074"/>
            <a:ext cx="7758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0432FF"/>
                </a:solidFill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98BF29-C705-0D69-F60C-B010EC33971E}"/>
              </a:ext>
            </a:extLst>
          </p:cNvPr>
          <p:cNvSpPr txBox="1"/>
          <p:nvPr/>
        </p:nvSpPr>
        <p:spPr>
          <a:xfrm>
            <a:off x="1718088" y="3676684"/>
            <a:ext cx="1684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A0D0B2-F750-787D-99DC-72F620856742}"/>
              </a:ext>
            </a:extLst>
          </p:cNvPr>
          <p:cNvSpPr txBox="1"/>
          <p:nvPr/>
        </p:nvSpPr>
        <p:spPr>
          <a:xfrm>
            <a:off x="10344420" y="1959817"/>
            <a:ext cx="11880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>
                <a:solidFill>
                  <a:srgbClr val="FF0000"/>
                </a:solidFill>
              </a:rPr>
              <a:t>千</a:t>
            </a: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3B964-8AC3-230C-6A6C-22B590FB9EE0}"/>
              </a:ext>
            </a:extLst>
          </p:cNvPr>
          <p:cNvSpPr txBox="1"/>
          <p:nvPr/>
        </p:nvSpPr>
        <p:spPr>
          <a:xfrm>
            <a:off x="8954216" y="3415074"/>
            <a:ext cx="7758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0432FF"/>
                </a:solidFill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CAFD1C-FF69-0F84-ABAC-8E2E68B2CC55}"/>
              </a:ext>
            </a:extLst>
          </p:cNvPr>
          <p:cNvSpPr txBox="1"/>
          <p:nvPr/>
        </p:nvSpPr>
        <p:spPr>
          <a:xfrm>
            <a:off x="10096154" y="3676684"/>
            <a:ext cx="1684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D6E9689E-56F5-0E64-A95C-30EF5DEAF95A}"/>
              </a:ext>
            </a:extLst>
          </p:cNvPr>
          <p:cNvSpPr/>
          <p:nvPr/>
        </p:nvSpPr>
        <p:spPr>
          <a:xfrm rot="5400000">
            <a:off x="3195448" y="2502721"/>
            <a:ext cx="388227" cy="5412877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1A8739-9DBD-040B-862B-24FCC7BAA001}"/>
              </a:ext>
            </a:extLst>
          </p:cNvPr>
          <p:cNvSpPr txBox="1"/>
          <p:nvPr/>
        </p:nvSpPr>
        <p:spPr>
          <a:xfrm>
            <a:off x="2020082" y="5411450"/>
            <a:ext cx="31626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3,200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80C18A5B-1FD4-0423-A894-1C0483BB9694}"/>
              </a:ext>
            </a:extLst>
          </p:cNvPr>
          <p:cNvSpPr/>
          <p:nvPr/>
        </p:nvSpPr>
        <p:spPr>
          <a:xfrm rot="5400000">
            <a:off x="4202871" y="1662368"/>
            <a:ext cx="235827" cy="7275324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05A194-B255-6C8A-460A-3ACC34CB157E}"/>
              </a:ext>
            </a:extLst>
          </p:cNvPr>
          <p:cNvSpPr txBox="1"/>
          <p:nvPr/>
        </p:nvSpPr>
        <p:spPr>
          <a:xfrm>
            <a:off x="2933329" y="5379513"/>
            <a:ext cx="57000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32,000,000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2FE5AD37-741C-B15A-B3D2-431E3775D11C}"/>
              </a:ext>
            </a:extLst>
          </p:cNvPr>
          <p:cNvSpPr/>
          <p:nvPr/>
        </p:nvSpPr>
        <p:spPr>
          <a:xfrm rot="5400000">
            <a:off x="5941362" y="-171121"/>
            <a:ext cx="244898" cy="10397706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EA3E4A-F7E8-70E6-9A20-DF9546EDFCE7}"/>
              </a:ext>
            </a:extLst>
          </p:cNvPr>
          <p:cNvSpPr txBox="1"/>
          <p:nvPr/>
        </p:nvSpPr>
        <p:spPr>
          <a:xfrm>
            <a:off x="3111291" y="5370523"/>
            <a:ext cx="57000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32,002,000</a:t>
            </a:r>
          </a:p>
        </p:txBody>
      </p:sp>
    </p:spTree>
    <p:extLst>
      <p:ext uri="{BB962C8B-B14F-4D97-AF65-F5344CB8AC3E}">
        <p14:creationId xmlns:p14="http://schemas.microsoft.com/office/powerpoint/2010/main" val="36202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3" grpId="0"/>
      <p:bldP spid="4" grpId="0"/>
      <p:bldP spid="5" grpId="0"/>
      <p:bldP spid="31" grpId="0" animBg="1"/>
      <p:bldP spid="31" grpId="1" animBg="1"/>
      <p:bldP spid="32" grpId="0"/>
      <p:bldP spid="32" grpId="1"/>
      <p:bldP spid="34" grpId="0" animBg="1"/>
      <p:bldP spid="34" grpId="1" animBg="1"/>
      <p:bldP spid="35" grpId="0"/>
      <p:bldP spid="35" grpId="1"/>
      <p:bldP spid="36" grpId="0" animBg="1"/>
      <p:bldP spid="3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7E2DA-313E-F68F-4AB0-83B5D330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300580"/>
            <a:ext cx="10297887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Rewrite rules in Scala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E2A379-419B-B9CE-44C4-DD16833370BC}"/>
              </a:ext>
            </a:extLst>
          </p:cNvPr>
          <p:cNvSpPr txBox="1"/>
          <p:nvPr/>
        </p:nvSpPr>
        <p:spPr>
          <a:xfrm>
            <a:off x="169223" y="1830754"/>
            <a:ext cx="111845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rgbClr val="0432FF"/>
                </a:solidFill>
              </a:rPr>
              <a:t>三</a:t>
            </a:r>
            <a:r>
              <a:rPr lang="en-US" sz="4800" dirty="0" err="1">
                <a:solidFill>
                  <a:srgbClr val="FF0000"/>
                </a:solidFill>
              </a:rPr>
              <a:t>千</a:t>
            </a:r>
            <a:r>
              <a:rPr lang="en-US" sz="4800" dirty="0" err="1">
                <a:solidFill>
                  <a:srgbClr val="0432FF"/>
                </a:solidFill>
              </a:rPr>
              <a:t>二</a:t>
            </a:r>
            <a:r>
              <a:rPr lang="en-US" sz="4800" dirty="0" err="1">
                <a:solidFill>
                  <a:srgbClr val="FF0000"/>
                </a:solidFill>
              </a:rPr>
              <a:t>百</a:t>
            </a:r>
            <a:r>
              <a:rPr lang="en-US" sz="4800" dirty="0" err="1">
                <a:solidFill>
                  <a:srgbClr val="0432FF"/>
                </a:solidFill>
              </a:rPr>
              <a:t>三</a:t>
            </a:r>
            <a:r>
              <a:rPr lang="en-US" sz="4800" dirty="0" err="1">
                <a:solidFill>
                  <a:srgbClr val="FF0000"/>
                </a:solidFill>
              </a:rPr>
              <a:t>十</a:t>
            </a:r>
            <a:r>
              <a:rPr lang="en-US" sz="4800" dirty="0" err="1">
                <a:solidFill>
                  <a:srgbClr val="0432FF"/>
                </a:solidFill>
              </a:rPr>
              <a:t>一</a:t>
            </a:r>
            <a:r>
              <a:rPr lang="en-US" sz="4800" dirty="0" err="1">
                <a:solidFill>
                  <a:srgbClr val="FF0000"/>
                </a:solidFill>
              </a:rPr>
              <a:t>万</a:t>
            </a:r>
            <a:r>
              <a:rPr lang="en-US" sz="4800" dirty="0" err="1">
                <a:solidFill>
                  <a:srgbClr val="0432FF"/>
                </a:solidFill>
              </a:rPr>
              <a:t>二</a:t>
            </a:r>
            <a:r>
              <a:rPr lang="en-US" sz="4800" dirty="0" err="1">
                <a:solidFill>
                  <a:srgbClr val="FF0000"/>
                </a:solidFill>
              </a:rPr>
              <a:t>千</a:t>
            </a:r>
            <a:r>
              <a:rPr lang="en-US" sz="4800" dirty="0" err="1">
                <a:solidFill>
                  <a:srgbClr val="0432FF"/>
                </a:solidFill>
              </a:rPr>
              <a:t>三</a:t>
            </a:r>
            <a:r>
              <a:rPr lang="en-US" sz="4800" dirty="0" err="1">
                <a:solidFill>
                  <a:srgbClr val="FF0000"/>
                </a:solidFill>
              </a:rPr>
              <a:t>百</a:t>
            </a:r>
            <a:r>
              <a:rPr lang="en-US" sz="4800" dirty="0" err="1">
                <a:solidFill>
                  <a:srgbClr val="0432FF"/>
                </a:solidFill>
              </a:rPr>
              <a:t>二</a:t>
            </a:r>
            <a:r>
              <a:rPr lang="en-US" sz="4800" dirty="0" err="1">
                <a:solidFill>
                  <a:srgbClr val="FF0000"/>
                </a:solidFill>
              </a:rPr>
              <a:t>十</a:t>
            </a:r>
            <a:r>
              <a:rPr lang="en-US" sz="4800" dirty="0" err="1">
                <a:solidFill>
                  <a:srgbClr val="0432FF"/>
                </a:solidFill>
              </a:rPr>
              <a:t>二</a:t>
            </a:r>
            <a:endParaRPr lang="en-US" sz="4800" dirty="0">
              <a:solidFill>
                <a:srgbClr val="0432FF"/>
              </a:solidFill>
            </a:endParaRPr>
          </a:p>
          <a:p>
            <a:pPr algn="ctr"/>
            <a:r>
              <a:rPr lang="en-US" sz="4800" dirty="0">
                <a:highlight>
                  <a:srgbClr val="FFFF00"/>
                </a:highlight>
              </a:rPr>
              <a:t>3</a:t>
            </a:r>
            <a:r>
              <a:rPr lang="en-US" sz="4800" dirty="0">
                <a:solidFill>
                  <a:srgbClr val="FF0000"/>
                </a:solidFill>
              </a:rPr>
              <a:t>千</a:t>
            </a:r>
            <a:r>
              <a:rPr lang="en-US" sz="4800" dirty="0">
                <a:highlight>
                  <a:srgbClr val="FFFF00"/>
                </a:highlight>
              </a:rPr>
              <a:t>2</a:t>
            </a:r>
            <a:r>
              <a:rPr lang="en-US" sz="4800" dirty="0">
                <a:solidFill>
                  <a:srgbClr val="FF0000"/>
                </a:solidFill>
              </a:rPr>
              <a:t>百</a:t>
            </a:r>
            <a:r>
              <a:rPr lang="en-US" sz="4800" dirty="0">
                <a:highlight>
                  <a:srgbClr val="FFFF00"/>
                </a:highlight>
              </a:rPr>
              <a:t>3</a:t>
            </a:r>
            <a:r>
              <a:rPr lang="en-US" sz="4800" dirty="0">
                <a:solidFill>
                  <a:srgbClr val="FF0000"/>
                </a:solidFill>
              </a:rPr>
              <a:t>十</a:t>
            </a:r>
            <a:r>
              <a:rPr lang="en-US" sz="4800" dirty="0">
                <a:highlight>
                  <a:srgbClr val="FFFF00"/>
                </a:highlight>
              </a:rPr>
              <a:t>1</a:t>
            </a:r>
            <a:r>
              <a:rPr lang="en-US" sz="4800" dirty="0">
                <a:solidFill>
                  <a:srgbClr val="FF0000"/>
                </a:solidFill>
              </a:rPr>
              <a:t>万</a:t>
            </a:r>
            <a:r>
              <a:rPr lang="en-US" sz="4800" dirty="0">
                <a:highlight>
                  <a:srgbClr val="FFFF00"/>
                </a:highlight>
              </a:rPr>
              <a:t>2</a:t>
            </a:r>
            <a:r>
              <a:rPr lang="en-US" sz="4800" dirty="0">
                <a:solidFill>
                  <a:srgbClr val="FF0000"/>
                </a:solidFill>
              </a:rPr>
              <a:t>千</a:t>
            </a:r>
            <a:r>
              <a:rPr lang="en-US" sz="4800" dirty="0">
                <a:highlight>
                  <a:srgbClr val="FFFF00"/>
                </a:highlight>
              </a:rPr>
              <a:t>3</a:t>
            </a:r>
            <a:r>
              <a:rPr lang="en-US" sz="4800" dirty="0">
                <a:solidFill>
                  <a:srgbClr val="FF0000"/>
                </a:solidFill>
              </a:rPr>
              <a:t>百</a:t>
            </a:r>
            <a:r>
              <a:rPr lang="en-US" sz="4800" dirty="0">
                <a:highlight>
                  <a:srgbClr val="FFFF00"/>
                </a:highlight>
              </a:rPr>
              <a:t>2</a:t>
            </a:r>
            <a:r>
              <a:rPr lang="en-US" sz="4800" dirty="0">
                <a:solidFill>
                  <a:srgbClr val="FF0000"/>
                </a:solidFill>
              </a:rPr>
              <a:t>十</a:t>
            </a:r>
            <a:r>
              <a:rPr lang="en-US" sz="4800" dirty="0">
                <a:highlight>
                  <a:srgbClr val="FFFF00"/>
                </a:highlight>
              </a:rPr>
              <a:t>2</a:t>
            </a:r>
          </a:p>
          <a:p>
            <a:pPr algn="ctr"/>
            <a:r>
              <a:rPr lang="en-US" sz="4800" dirty="0"/>
              <a:t>3</a:t>
            </a:r>
            <a:r>
              <a:rPr lang="en-US" sz="4800" dirty="0">
                <a:solidFill>
                  <a:srgbClr val="FF0000"/>
                </a:solidFill>
              </a:rPr>
              <a:t>千</a:t>
            </a:r>
            <a:r>
              <a:rPr lang="en-US" sz="4800" dirty="0"/>
              <a:t>2</a:t>
            </a:r>
            <a:r>
              <a:rPr lang="en-US" sz="4800" dirty="0">
                <a:solidFill>
                  <a:srgbClr val="FF0000"/>
                </a:solidFill>
              </a:rPr>
              <a:t>百</a:t>
            </a:r>
            <a:r>
              <a:rPr lang="en-US" sz="4800" dirty="0">
                <a:highlight>
                  <a:srgbClr val="FFFF00"/>
                </a:highlight>
              </a:rPr>
              <a:t>31</a:t>
            </a:r>
            <a:r>
              <a:rPr lang="en-US" sz="4800" dirty="0">
                <a:solidFill>
                  <a:srgbClr val="FF0000"/>
                </a:solidFill>
              </a:rPr>
              <a:t>万</a:t>
            </a:r>
            <a:r>
              <a:rPr lang="en-US" sz="4800" dirty="0"/>
              <a:t>2</a:t>
            </a:r>
            <a:r>
              <a:rPr lang="en-US" sz="4800" dirty="0">
                <a:solidFill>
                  <a:srgbClr val="FF0000"/>
                </a:solidFill>
              </a:rPr>
              <a:t>千</a:t>
            </a:r>
            <a:r>
              <a:rPr lang="en-US" sz="4800" dirty="0"/>
              <a:t>3</a:t>
            </a:r>
            <a:r>
              <a:rPr lang="en-US" sz="4800" dirty="0">
                <a:solidFill>
                  <a:srgbClr val="FF0000"/>
                </a:solidFill>
              </a:rPr>
              <a:t>百</a:t>
            </a:r>
            <a:r>
              <a:rPr lang="en-US" sz="4800" dirty="0">
                <a:highlight>
                  <a:srgbClr val="FFFF00"/>
                </a:highlight>
              </a:rPr>
              <a:t>22</a:t>
            </a:r>
          </a:p>
          <a:p>
            <a:pPr algn="ctr"/>
            <a:r>
              <a:rPr lang="en-US" sz="4800" dirty="0"/>
              <a:t>3</a:t>
            </a:r>
            <a:r>
              <a:rPr lang="en-US" sz="4800" dirty="0">
                <a:solidFill>
                  <a:srgbClr val="FF0000"/>
                </a:solidFill>
              </a:rPr>
              <a:t>千</a:t>
            </a:r>
            <a:r>
              <a:rPr lang="en-US" sz="4800" dirty="0">
                <a:highlight>
                  <a:srgbClr val="FFFF00"/>
                </a:highlight>
              </a:rPr>
              <a:t>231</a:t>
            </a:r>
            <a:r>
              <a:rPr lang="en-US" sz="4800" dirty="0">
                <a:solidFill>
                  <a:srgbClr val="FF0000"/>
                </a:solidFill>
              </a:rPr>
              <a:t>万</a:t>
            </a:r>
            <a:r>
              <a:rPr lang="en-US" sz="4800" dirty="0"/>
              <a:t>2</a:t>
            </a:r>
            <a:r>
              <a:rPr lang="en-US" sz="4800" dirty="0">
                <a:solidFill>
                  <a:srgbClr val="FF0000"/>
                </a:solidFill>
              </a:rPr>
              <a:t>千</a:t>
            </a:r>
            <a:r>
              <a:rPr lang="en-US" sz="4800" dirty="0">
                <a:highlight>
                  <a:srgbClr val="FFFF00"/>
                </a:highlight>
              </a:rPr>
              <a:t>322</a:t>
            </a:r>
          </a:p>
          <a:p>
            <a:pPr algn="ctr"/>
            <a:r>
              <a:rPr lang="en-US" sz="4800" dirty="0">
                <a:highlight>
                  <a:srgbClr val="FFFF00"/>
                </a:highlight>
              </a:rPr>
              <a:t>3,231</a:t>
            </a:r>
            <a:r>
              <a:rPr lang="en-US" sz="4800" dirty="0">
                <a:solidFill>
                  <a:srgbClr val="FF0000"/>
                </a:solidFill>
              </a:rPr>
              <a:t> 万</a:t>
            </a:r>
            <a:r>
              <a:rPr lang="en-US" sz="4800" dirty="0">
                <a:highlight>
                  <a:srgbClr val="FFFF00"/>
                </a:highlight>
              </a:rPr>
              <a:t>2,322</a:t>
            </a:r>
          </a:p>
          <a:p>
            <a:pPr algn="ctr"/>
            <a:r>
              <a:rPr lang="en-GB" sz="4800" dirty="0">
                <a:highlight>
                  <a:srgbClr val="FFFF00"/>
                </a:highlight>
              </a:rPr>
              <a:t>32,312,322</a:t>
            </a:r>
            <a:endParaRPr lang="en-US" sz="4800" dirty="0">
              <a:highlight>
                <a:srgbClr val="FFFF00"/>
              </a:highlight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BCFE7420-1C57-496F-3836-9670DB599C2A}"/>
              </a:ext>
            </a:extLst>
          </p:cNvPr>
          <p:cNvSpPr/>
          <p:nvPr/>
        </p:nvSpPr>
        <p:spPr>
          <a:xfrm>
            <a:off x="4114800" y="2527300"/>
            <a:ext cx="1473200" cy="901700"/>
          </a:xfrm>
          <a:prstGeom prst="fram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15533136-9FA1-837E-529F-1DBBDF49E7FB}"/>
              </a:ext>
            </a:extLst>
          </p:cNvPr>
          <p:cNvSpPr/>
          <p:nvPr/>
        </p:nvSpPr>
        <p:spPr>
          <a:xfrm>
            <a:off x="7848600" y="2527300"/>
            <a:ext cx="1473200" cy="901700"/>
          </a:xfrm>
          <a:prstGeom prst="fram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63D8DCB6-34C4-397E-623A-CBACDA7C5A2B}"/>
              </a:ext>
            </a:extLst>
          </p:cNvPr>
          <p:cNvSpPr/>
          <p:nvPr/>
        </p:nvSpPr>
        <p:spPr>
          <a:xfrm>
            <a:off x="3810000" y="3223846"/>
            <a:ext cx="1778000" cy="901700"/>
          </a:xfrm>
          <a:prstGeom prst="fram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F87994E1-26F9-5879-541E-9274ADD7E324}"/>
              </a:ext>
            </a:extLst>
          </p:cNvPr>
          <p:cNvSpPr/>
          <p:nvPr/>
        </p:nvSpPr>
        <p:spPr>
          <a:xfrm>
            <a:off x="6807200" y="3223846"/>
            <a:ext cx="1943100" cy="901700"/>
          </a:xfrm>
          <a:prstGeom prst="fram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D7D4E40A-A18B-CFAB-7ACC-00DE29CFD7B8}"/>
              </a:ext>
            </a:extLst>
          </p:cNvPr>
          <p:cNvSpPr/>
          <p:nvPr/>
        </p:nvSpPr>
        <p:spPr>
          <a:xfrm>
            <a:off x="3416300" y="3920392"/>
            <a:ext cx="2171700" cy="901700"/>
          </a:xfrm>
          <a:prstGeom prst="fram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3DBFBF8A-D75A-9664-6689-D39469236849}"/>
              </a:ext>
            </a:extLst>
          </p:cNvPr>
          <p:cNvSpPr/>
          <p:nvPr/>
        </p:nvSpPr>
        <p:spPr>
          <a:xfrm>
            <a:off x="5981700" y="3990334"/>
            <a:ext cx="2260600" cy="901700"/>
          </a:xfrm>
          <a:prstGeom prst="frame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3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7E2DA-313E-F68F-4AB0-83B5D330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300580"/>
            <a:ext cx="10297887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Rewrite rules in Scala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1190F6D-B50D-B006-09E9-9B0C2DB93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584" y="1991268"/>
            <a:ext cx="5735782" cy="43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544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7E2DA-313E-F68F-4AB0-83B5D330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300580"/>
            <a:ext cx="10297887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Rewrite rules in Scala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A computer screen shot of numbers&#10;&#10;Description automatically generated">
            <a:extLst>
              <a:ext uri="{FF2B5EF4-FFF2-40B4-BE49-F238E27FC236}">
                <a16:creationId xmlns:a16="http://schemas.microsoft.com/office/drawing/2014/main" id="{A53D58E0-E486-10D1-0AE6-1A3E84D6F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0" y="2235200"/>
            <a:ext cx="6908800" cy="4038600"/>
          </a:xfrm>
          <a:prstGeom prst="rect">
            <a:avLst/>
          </a:prstGeom>
        </p:spPr>
      </p:pic>
      <p:pic>
        <p:nvPicPr>
          <p:cNvPr id="6" name="Picture 5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E448C7B9-4C54-F570-555D-FE244E113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600" y="2235200"/>
            <a:ext cx="68453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029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E14F6E-4B99-B1E0-E26A-55144E3F5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176087A-70D4-E7EF-56B7-D7B82CD8D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A850A-1D0E-1B30-38FF-EC479419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300580"/>
            <a:ext cx="10297887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Rewrite rules in Scala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FA19B181-9F44-C1E7-56A5-D944807BF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86F92C40-D550-DAE5-360A-815060FBC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A5788FF5-07CE-85EB-2BC9-70076601A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A computer screen shot of numbers&#10;&#10;Description automatically generated">
            <a:extLst>
              <a:ext uri="{FF2B5EF4-FFF2-40B4-BE49-F238E27FC236}">
                <a16:creationId xmlns:a16="http://schemas.microsoft.com/office/drawing/2014/main" id="{51448927-CE4A-E5C0-889D-A3B6821A3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0" y="2235200"/>
            <a:ext cx="6908800" cy="4038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64D5F8-2C9A-B876-B357-B214F4E87F64}"/>
              </a:ext>
            </a:extLst>
          </p:cNvPr>
          <p:cNvSpPr txBox="1"/>
          <p:nvPr/>
        </p:nvSpPr>
        <p:spPr>
          <a:xfrm>
            <a:off x="9799005" y="3654335"/>
            <a:ext cx="1737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and so on…</a:t>
            </a:r>
          </a:p>
        </p:txBody>
      </p:sp>
    </p:spTree>
    <p:extLst>
      <p:ext uri="{BB962C8B-B14F-4D97-AF65-F5344CB8AC3E}">
        <p14:creationId xmlns:p14="http://schemas.microsoft.com/office/powerpoint/2010/main" val="20776953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DA8C83-7783-F310-E998-E713BDA41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CDE89F9-C6E9-3D92-1170-8417F79E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BF2FB-1BA8-6205-2987-252FC368C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300580"/>
            <a:ext cx="10297887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Rewrite rules in Scala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141A3CBF-129D-13EC-27EC-474334D9B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2C05895D-001F-3A2C-0C18-0F27D160D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20303FF9-F0E1-E874-7E88-07786C9AC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2404DC6-E662-5D4C-C046-5EC48E932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67" y="1307573"/>
            <a:ext cx="4789483" cy="27115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2B1902-E9BA-E062-6A6F-C7D1186A3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70821"/>
            <a:ext cx="12190535" cy="97680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84DF72-6EF7-6017-B111-C3D7369F510F}"/>
              </a:ext>
            </a:extLst>
          </p:cNvPr>
          <p:cNvCxnSpPr>
            <a:cxnSpLocks/>
          </p:cNvCxnSpPr>
          <p:nvPr/>
        </p:nvCxnSpPr>
        <p:spPr>
          <a:xfrm>
            <a:off x="5537662" y="4171557"/>
            <a:ext cx="0" cy="9214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21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B65B61-4CFA-A8BA-4C92-7AAF91501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7DDBB12-CDE1-E763-DC0C-610AEBA8E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60B68-83BE-3121-B26F-237894656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300580"/>
            <a:ext cx="10297887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Rewrite rules in Scala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5D1D6038-A2FD-7EBA-6AE8-9BCE5DDE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2802FE65-09C4-FAB7-9E73-7CFB8BC26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D764E543-E0DF-FDBE-E11E-FA65D039E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0EC3A-283A-175C-BC53-55D9338A3BCB}"/>
              </a:ext>
            </a:extLst>
          </p:cNvPr>
          <p:cNvSpPr txBox="1"/>
          <p:nvPr/>
        </p:nvSpPr>
        <p:spPr>
          <a:xfrm>
            <a:off x="169223" y="2726377"/>
            <a:ext cx="111845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rgbClr val="0432FF"/>
                </a:solidFill>
              </a:rPr>
              <a:t>三</a:t>
            </a:r>
            <a:r>
              <a:rPr lang="en-US" sz="4800" dirty="0" err="1">
                <a:solidFill>
                  <a:srgbClr val="FF0000"/>
                </a:solidFill>
              </a:rPr>
              <a:t>千</a:t>
            </a:r>
            <a:r>
              <a:rPr lang="en-US" sz="4800" dirty="0" err="1">
                <a:solidFill>
                  <a:srgbClr val="0432FF"/>
                </a:solidFill>
              </a:rPr>
              <a:t>二</a:t>
            </a:r>
            <a:r>
              <a:rPr lang="en-US" sz="4800" dirty="0" err="1">
                <a:solidFill>
                  <a:srgbClr val="FF0000"/>
                </a:solidFill>
              </a:rPr>
              <a:t>百</a:t>
            </a:r>
            <a:r>
              <a:rPr lang="en-US" sz="4800" dirty="0" err="1">
                <a:solidFill>
                  <a:srgbClr val="0432FF"/>
                </a:solidFill>
              </a:rPr>
              <a:t>三</a:t>
            </a:r>
            <a:r>
              <a:rPr lang="en-US" sz="4800" dirty="0" err="1">
                <a:solidFill>
                  <a:srgbClr val="FF0000"/>
                </a:solidFill>
              </a:rPr>
              <a:t>十</a:t>
            </a:r>
            <a:r>
              <a:rPr lang="en-US" sz="4800" dirty="0" err="1">
                <a:solidFill>
                  <a:srgbClr val="0432FF"/>
                </a:solidFill>
              </a:rPr>
              <a:t>一</a:t>
            </a:r>
            <a:r>
              <a:rPr lang="en-US" sz="4800" dirty="0" err="1">
                <a:solidFill>
                  <a:srgbClr val="FF0000"/>
                </a:solidFill>
              </a:rPr>
              <a:t>万</a:t>
            </a:r>
            <a:r>
              <a:rPr lang="en-US" sz="4800" dirty="0" err="1">
                <a:solidFill>
                  <a:srgbClr val="0432FF"/>
                </a:solidFill>
              </a:rPr>
              <a:t>二</a:t>
            </a:r>
            <a:r>
              <a:rPr lang="en-US" sz="4800" dirty="0" err="1">
                <a:solidFill>
                  <a:srgbClr val="FF0000"/>
                </a:solidFill>
              </a:rPr>
              <a:t>千</a:t>
            </a:r>
            <a:r>
              <a:rPr lang="en-US" sz="4800" dirty="0" err="1">
                <a:solidFill>
                  <a:srgbClr val="0432FF"/>
                </a:solidFill>
              </a:rPr>
              <a:t>三</a:t>
            </a:r>
            <a:r>
              <a:rPr lang="en-US" sz="4800" dirty="0" err="1">
                <a:solidFill>
                  <a:srgbClr val="FF0000"/>
                </a:solidFill>
              </a:rPr>
              <a:t>百</a:t>
            </a:r>
            <a:r>
              <a:rPr lang="en-US" sz="4800" dirty="0" err="1">
                <a:solidFill>
                  <a:srgbClr val="0432FF"/>
                </a:solidFill>
              </a:rPr>
              <a:t>二</a:t>
            </a:r>
            <a:r>
              <a:rPr lang="en-US" sz="4800" dirty="0" err="1">
                <a:solidFill>
                  <a:srgbClr val="FF0000"/>
                </a:solidFill>
              </a:rPr>
              <a:t>十</a:t>
            </a:r>
            <a:r>
              <a:rPr lang="en-US" sz="4800" dirty="0" err="1">
                <a:solidFill>
                  <a:srgbClr val="0432FF"/>
                </a:solidFill>
              </a:rPr>
              <a:t>二</a:t>
            </a:r>
            <a:endParaRPr lang="en-US" sz="4800" dirty="0">
              <a:solidFill>
                <a:srgbClr val="0432FF"/>
              </a:solidFill>
            </a:endParaRPr>
          </a:p>
          <a:p>
            <a:pPr algn="ctr"/>
            <a:r>
              <a:rPr lang="en-US" sz="4800" dirty="0">
                <a:highlight>
                  <a:srgbClr val="FFFF00"/>
                </a:highlight>
              </a:rPr>
              <a:t>3</a:t>
            </a:r>
            <a:r>
              <a:rPr lang="en-US" sz="4800" dirty="0">
                <a:solidFill>
                  <a:srgbClr val="FF0000"/>
                </a:solidFill>
              </a:rPr>
              <a:t>千</a:t>
            </a:r>
            <a:r>
              <a:rPr lang="en-US" sz="4800" dirty="0">
                <a:highlight>
                  <a:srgbClr val="FFFF00"/>
                </a:highlight>
              </a:rPr>
              <a:t>2</a:t>
            </a:r>
            <a:r>
              <a:rPr lang="en-US" sz="4800" dirty="0">
                <a:solidFill>
                  <a:srgbClr val="FF0000"/>
                </a:solidFill>
              </a:rPr>
              <a:t>百</a:t>
            </a:r>
            <a:r>
              <a:rPr lang="en-US" sz="4800" dirty="0">
                <a:highlight>
                  <a:srgbClr val="FFFF00"/>
                </a:highlight>
              </a:rPr>
              <a:t>3</a:t>
            </a:r>
            <a:r>
              <a:rPr lang="en-US" sz="4800" dirty="0">
                <a:solidFill>
                  <a:srgbClr val="FF0000"/>
                </a:solidFill>
              </a:rPr>
              <a:t>十</a:t>
            </a:r>
            <a:r>
              <a:rPr lang="en-US" sz="4800" dirty="0">
                <a:highlight>
                  <a:srgbClr val="FFFF00"/>
                </a:highlight>
              </a:rPr>
              <a:t>1</a:t>
            </a:r>
            <a:r>
              <a:rPr lang="en-US" sz="4800" dirty="0">
                <a:solidFill>
                  <a:srgbClr val="FF0000"/>
                </a:solidFill>
              </a:rPr>
              <a:t>万</a:t>
            </a:r>
            <a:r>
              <a:rPr lang="en-US" sz="4800" dirty="0">
                <a:highlight>
                  <a:srgbClr val="FFFF00"/>
                </a:highlight>
              </a:rPr>
              <a:t>2</a:t>
            </a:r>
            <a:r>
              <a:rPr lang="en-US" sz="4800" dirty="0">
                <a:solidFill>
                  <a:srgbClr val="FF0000"/>
                </a:solidFill>
              </a:rPr>
              <a:t>千</a:t>
            </a:r>
            <a:r>
              <a:rPr lang="en-US" sz="4800" dirty="0">
                <a:highlight>
                  <a:srgbClr val="FFFF00"/>
                </a:highlight>
              </a:rPr>
              <a:t>3</a:t>
            </a:r>
            <a:r>
              <a:rPr lang="en-US" sz="4800" dirty="0">
                <a:solidFill>
                  <a:srgbClr val="FF0000"/>
                </a:solidFill>
              </a:rPr>
              <a:t>百</a:t>
            </a:r>
            <a:r>
              <a:rPr lang="en-US" sz="4800" dirty="0">
                <a:highlight>
                  <a:srgbClr val="FFFF00"/>
                </a:highlight>
              </a:rPr>
              <a:t>2</a:t>
            </a:r>
            <a:r>
              <a:rPr lang="en-US" sz="4800" dirty="0">
                <a:solidFill>
                  <a:srgbClr val="FF0000"/>
                </a:solidFill>
              </a:rPr>
              <a:t>十</a:t>
            </a:r>
            <a:r>
              <a:rPr lang="en-US" sz="4800" dirty="0">
                <a:highlight>
                  <a:srgbClr val="FFFF00"/>
                </a:highlight>
              </a:rPr>
              <a:t>2</a:t>
            </a:r>
          </a:p>
          <a:p>
            <a:pPr algn="ctr"/>
            <a:endParaRPr lang="en-US" sz="4800" dirty="0">
              <a:highlight>
                <a:srgbClr val="FFFF00"/>
              </a:highlight>
            </a:endParaRPr>
          </a:p>
          <a:p>
            <a:pPr algn="ctr"/>
            <a:r>
              <a:rPr lang="en-US" sz="4800" dirty="0"/>
              <a:t>3,002, 103, 11, 10,002, 1,003, 102, 12</a:t>
            </a:r>
          </a:p>
          <a:p>
            <a:pPr algn="ctr"/>
            <a:r>
              <a:rPr lang="en-US" sz="4800" dirty="0"/>
              <a:t>Not </a:t>
            </a:r>
            <a:r>
              <a:rPr lang="en-US" sz="4800" b="1" dirty="0"/>
              <a:t>confluent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24D40AF-8FBC-C7FD-78E0-F06D6F5A5104}"/>
              </a:ext>
            </a:extLst>
          </p:cNvPr>
          <p:cNvSpPr/>
          <p:nvPr/>
        </p:nvSpPr>
        <p:spPr>
          <a:xfrm rot="16200000">
            <a:off x="2755900" y="3956050"/>
            <a:ext cx="311150" cy="933450"/>
          </a:xfrm>
          <a:prstGeom prst="leftBrace">
            <a:avLst>
              <a:gd name="adj1" fmla="val 8333"/>
              <a:gd name="adj2" fmla="val 513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FAF16-7897-A0E4-2536-7178DD77263C}"/>
              </a:ext>
            </a:extLst>
          </p:cNvPr>
          <p:cNvSpPr txBox="1"/>
          <p:nvPr/>
        </p:nvSpPr>
        <p:spPr>
          <a:xfrm>
            <a:off x="2517775" y="4623166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3,002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14AD563C-B193-19BB-CAF4-2D87193A5DD7}"/>
              </a:ext>
            </a:extLst>
          </p:cNvPr>
          <p:cNvSpPr/>
          <p:nvPr/>
        </p:nvSpPr>
        <p:spPr>
          <a:xfrm rot="16200000">
            <a:off x="3851275" y="3956048"/>
            <a:ext cx="311150" cy="933450"/>
          </a:xfrm>
          <a:prstGeom prst="leftBrace">
            <a:avLst>
              <a:gd name="adj1" fmla="val 8333"/>
              <a:gd name="adj2" fmla="val 513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1A1B55C8-A345-0EB0-CD74-44C3A2274D55}"/>
              </a:ext>
            </a:extLst>
          </p:cNvPr>
          <p:cNvSpPr/>
          <p:nvPr/>
        </p:nvSpPr>
        <p:spPr>
          <a:xfrm rot="16200000">
            <a:off x="4858657" y="3956048"/>
            <a:ext cx="311150" cy="933450"/>
          </a:xfrm>
          <a:prstGeom prst="leftBrace">
            <a:avLst>
              <a:gd name="adj1" fmla="val 8333"/>
              <a:gd name="adj2" fmla="val 513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9741B7BB-388D-6689-5C6D-913B1D922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283" y="133706"/>
            <a:ext cx="4438379" cy="25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2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A4D3B9-AF63-9AB4-991A-F91027DE9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592308A-8257-CE29-E854-DDD13782E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7B829-0A44-B476-BEF5-FB495C82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300580"/>
            <a:ext cx="10297887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Rewrite rules in Scala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1E5F7C55-8C35-6E66-A938-7F24E1E74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E2DB8432-1271-03B4-CB49-1AEE4D99D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73558145-5FD4-BC5A-EAEE-01DA9138A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A17473-F25A-38A0-4B19-E21343906A2E}"/>
              </a:ext>
            </a:extLst>
          </p:cNvPr>
          <p:cNvSpPr txBox="1"/>
          <p:nvPr/>
        </p:nvSpPr>
        <p:spPr>
          <a:xfrm>
            <a:off x="254000" y="2005224"/>
            <a:ext cx="11938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Change the implementation of the system to strictly apply one rule at a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Make non-confluent rules confluent by embedding additional info into our case classes</a:t>
            </a:r>
          </a:p>
        </p:txBody>
      </p:sp>
      <p:pic>
        <p:nvPicPr>
          <p:cNvPr id="13" name="Picture 12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33E2A560-4D48-BE02-87D2-021CDA6C2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690002"/>
            <a:ext cx="7620000" cy="1308100"/>
          </a:xfrm>
          <a:prstGeom prst="rect">
            <a:avLst/>
          </a:prstGeom>
        </p:spPr>
      </p:pic>
      <p:pic>
        <p:nvPicPr>
          <p:cNvPr id="17" name="Picture 1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10A38A8-8B9E-CBA3-750A-EF43CE714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903" y="4729517"/>
            <a:ext cx="7022193" cy="182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2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8B0D92-08EE-24D9-2D74-24CE71F0E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7CC3370-2941-231F-DE05-752665BE1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FD29B-B03E-0DEB-39AF-B8759FA4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300580"/>
            <a:ext cx="10297887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Rewrite rules in Scala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3D275375-042D-0155-A30F-0355D3881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2B460EE4-C60F-8615-6675-1EF5EA471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41DA9879-43DF-9284-6E36-3D7852695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4AF2BF48-2C47-EB70-24FA-C6340704A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550" y="2317749"/>
            <a:ext cx="6946900" cy="385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5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5B1C2-8830-EADC-B27E-02D00C817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6200">
                <a:solidFill>
                  <a:srgbClr val="FFFFFF"/>
                </a:solidFill>
              </a:rPr>
              <a:t>Cracking the code: Translating Japanese numbers with rewrite systems</a:t>
            </a:r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8346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A1222B-DB72-75A4-778F-DDD826EB4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DCA03BA-2F82-79FF-821C-8D7D7B683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981D2-A2C4-26F0-6073-1C2449DD4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300580"/>
            <a:ext cx="10297887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Rewrite rules in Scala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D34DCDB5-6D24-36E1-CFD1-93CEFE67F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7F8A6ECF-50A5-00CD-A01A-AF9F16DD9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33151191-17B9-6280-F2D5-3D17C612A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7" name="Picture 1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275FF39-4DB3-FFFE-F6D4-A6FF23F60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402" y="1400125"/>
            <a:ext cx="74549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115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B9BDDC-2D84-174E-86BC-FB703BA54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C11A9B9-A326-61E1-F19A-0C18D1FA1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C2BE6-C5D5-F685-E415-654B59E21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300580"/>
            <a:ext cx="10297887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Rewrite rules in Scala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684EDCC1-6042-4D9C-1077-5893F912D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CCEF69DA-A6EF-A8B7-101B-4C475BC84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7AAF68BA-ECD7-E5DD-4F8E-49E6F665F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5" name="Picture 14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57791469-EB15-C123-3998-9E01F5E02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850" y="1197750"/>
            <a:ext cx="77597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128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502469-3179-53AE-0001-D446F5EE9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0FA8D77-4E8F-FFB5-FD20-65215F698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413D93-E4D7-F983-1D20-2B6573E0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300580"/>
            <a:ext cx="10297887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Rewrite rules in Scala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757B938D-50D6-4F66-A86E-7766852CD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5C81F16F-E280-7E16-1550-AE9543B16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6D81576D-C4A9-8838-1EA5-5107BFD64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B04D3531-294B-3EA2-B636-20165B5EB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11874"/>
            <a:ext cx="12461006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828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2DB879-8EF2-4DE3-ADFC-2A5AC2A70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5BA5544-249F-111C-8D1C-246A2F187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B36AC-D60D-D7FE-D251-49AE65E6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300580"/>
            <a:ext cx="10297887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Rewrite rules in Scala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BD226276-C801-046F-B620-E2B78FA6A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BA660EA1-9F73-0017-18FE-F4F895A19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797506B9-EFF2-68BB-72E8-FB4193249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F8BF41EF-FFC5-4834-BBDF-B67A967B1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1"/>
            <a:ext cx="10515600" cy="42080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b="1" dirty="0"/>
          </a:p>
          <a:p>
            <a:pPr lvl="1"/>
            <a:r>
              <a:rPr lang="en-US" sz="2800" dirty="0">
                <a:solidFill>
                  <a:schemeClr val="tx1">
                    <a:alpha val="80000"/>
                  </a:schemeClr>
                </a:solidFill>
              </a:rPr>
              <a:t>English word numbers: One hundred and twenty-one</a:t>
            </a:r>
          </a:p>
          <a:p>
            <a:pPr lvl="2"/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Similar approach to kanji numbers</a:t>
            </a:r>
          </a:p>
          <a:p>
            <a:pPr lvl="1"/>
            <a:endParaRPr lang="en-US" sz="28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tx1">
                    <a:alpha val="80000"/>
                  </a:schemeClr>
                </a:solidFill>
              </a:rPr>
              <a:t>Mixed Arabic &amp; kanji numbers: 12万</a:t>
            </a:r>
          </a:p>
          <a:p>
            <a:pPr lvl="2"/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Similar approach to kanji numbers</a:t>
            </a:r>
          </a:p>
          <a:p>
            <a:pPr lvl="1"/>
            <a:endParaRPr lang="en-US" sz="28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tx1">
                    <a:alpha val="80000"/>
                  </a:schemeClr>
                </a:solidFill>
              </a:rPr>
              <a:t>English months: January</a:t>
            </a:r>
          </a:p>
          <a:p>
            <a:pPr lvl="2"/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Trivial</a:t>
            </a:r>
          </a:p>
        </p:txBody>
      </p:sp>
    </p:spTree>
    <p:extLst>
      <p:ext uri="{BB962C8B-B14F-4D97-AF65-F5344CB8AC3E}">
        <p14:creationId xmlns:p14="http://schemas.microsoft.com/office/powerpoint/2010/main" val="286586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A0F90C-E877-887C-2769-DEAA2F40B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E99D420-0FC0-766D-68C4-9494B7FDD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0D6DC-C6F2-C6ED-7928-97BF1F1C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300580"/>
            <a:ext cx="10297887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Rewrite rules in Scala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22D24D0B-3C9E-D26B-66A1-EDD56D2BC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5578F291-F9FD-A07A-6649-98F889846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89AF21DB-BB17-2119-8A4E-967896860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C8D8EF-D507-3668-E82A-BBB35307F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0" y="1991268"/>
            <a:ext cx="5156006" cy="4979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56E8B7-7D90-DE64-7DB8-428E00EE337B}"/>
              </a:ext>
            </a:extLst>
          </p:cNvPr>
          <p:cNvSpPr txBox="1"/>
          <p:nvPr/>
        </p:nvSpPr>
        <p:spPr>
          <a:xfrm>
            <a:off x="839107" y="2905193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 September 13, 2024, I earned 30,000 yen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BA5C7-DBDB-F239-6E11-970B0A108277}"/>
              </a:ext>
            </a:extLst>
          </p:cNvPr>
          <p:cNvSpPr txBox="1"/>
          <p:nvPr/>
        </p:nvSpPr>
        <p:spPr>
          <a:xfrm>
            <a:off x="928007" y="4489030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令和6年9月13日に3万円を稼ぎました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69BC5C-96F9-066F-F22F-FD0F21D4F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701" y="5090557"/>
            <a:ext cx="6540597" cy="3909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5AD571-BB4F-22E0-3E85-7D989A965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701" y="3690517"/>
            <a:ext cx="6055549" cy="40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3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5292C5-8645-5F6C-5C7F-73C7FE989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85894A0-D8ED-5142-6D37-6EF95AF9F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1E0C1-5906-FF5A-842C-3091261E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300580"/>
            <a:ext cx="10297887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Summary and next steps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E4EEB6F8-80E5-41C4-E077-546970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27A9DD34-19B6-159B-6832-C573CED25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66CD84C2-B6FF-2237-8CFA-8FF58043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92E845-57A0-F592-83DB-3E264956601F}"/>
              </a:ext>
            </a:extLst>
          </p:cNvPr>
          <p:cNvSpPr txBox="1"/>
          <p:nvPr/>
        </p:nvSpPr>
        <p:spPr>
          <a:xfrm>
            <a:off x="711200" y="1991268"/>
            <a:ext cx="1076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Rewrite system applied to named entity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Exploring other solutions: parser combinators?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Create an add on for CAT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In any case, in less than an hour we have already written a better system!</a:t>
            </a:r>
          </a:p>
        </p:txBody>
      </p:sp>
    </p:spTree>
    <p:extLst>
      <p:ext uri="{BB962C8B-B14F-4D97-AF65-F5344CB8AC3E}">
        <p14:creationId xmlns:p14="http://schemas.microsoft.com/office/powerpoint/2010/main" val="74839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AB26BA98-BD35-BC35-67A3-B4500458F6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2599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53041011-B372-321A-2AC7-0DF86F978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344" y="321928"/>
            <a:ext cx="10297887" cy="1089529"/>
          </a:xfrm>
        </p:spPr>
        <p:txBody>
          <a:bodyPr>
            <a:normAutofit/>
          </a:bodyPr>
          <a:lstStyle/>
          <a:p>
            <a:r>
              <a:rPr lang="en-US" sz="36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84476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58BC6-6099-E397-F6CC-1E500C4BD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So, why am I talking about this?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26A91-E2FD-8165-F9D9-19F5AA5FE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572" y="557461"/>
            <a:ext cx="5288929" cy="5837949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tx1">
                    <a:alpha val="80000"/>
                  </a:schemeClr>
                </a:solidFill>
              </a:rPr>
              <a:t>Bsc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</a:rPr>
              <a:t>Maths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 with Japanese</a:t>
            </a:r>
          </a:p>
          <a:p>
            <a:endParaRPr lang="en-US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2014-2021: Japanese translator</a:t>
            </a:r>
          </a:p>
          <a:p>
            <a:endParaRPr lang="en-US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2021: Transitioned to software engineering</a:t>
            </a:r>
          </a:p>
          <a:p>
            <a:endParaRPr lang="en-US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Frustrations with translation software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89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88224" y="2325422"/>
            <a:ext cx="465458" cy="872153"/>
            <a:chOff x="11388224" y="2325422"/>
            <a:chExt cx="465458" cy="872153"/>
          </a:xfrm>
        </p:grpSpPr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Picture 5" descr="A television screen with cartoon characters&#10;&#10;Description automatically generated">
            <a:extLst>
              <a:ext uri="{FF2B5EF4-FFF2-40B4-BE49-F238E27FC236}">
                <a16:creationId xmlns:a16="http://schemas.microsoft.com/office/drawing/2014/main" id="{5E441097-D10A-DD3F-D217-D1575499E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96" y="1145540"/>
            <a:ext cx="9386343" cy="524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00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64D08-E346-FB23-8A7D-8436188A4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05" y="625200"/>
            <a:ext cx="10550025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Issues with translation tools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A80F1-1E7E-6016-E279-BF83264223FD}"/>
              </a:ext>
            </a:extLst>
          </p:cNvPr>
          <p:cNvSpPr txBox="1">
            <a:spLocks/>
          </p:cNvSpPr>
          <p:nvPr/>
        </p:nvSpPr>
        <p:spPr>
          <a:xfrm>
            <a:off x="817067" y="1959315"/>
            <a:ext cx="10550025" cy="36773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Computer Assisted Translation (CAT) tools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Quality checks before client submission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Below is a perfectly translated sentence. Why so many errors?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88224" y="2325422"/>
            <a:ext cx="465458" cy="872153"/>
            <a:chOff x="11388224" y="2325422"/>
            <a:chExt cx="465458" cy="872153"/>
          </a:xfrm>
        </p:grpSpPr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Picture 12" descr="A screenshot of a white table&#10;&#10;Description automatically generated">
            <a:extLst>
              <a:ext uri="{FF2B5EF4-FFF2-40B4-BE49-F238E27FC236}">
                <a16:creationId xmlns:a16="http://schemas.microsoft.com/office/drawing/2014/main" id="{6F2B7F2B-3128-4CE8-51C0-B2E060E74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890" y="3356184"/>
            <a:ext cx="4686300" cy="3187700"/>
          </a:xfrm>
          <a:prstGeom prst="rect">
            <a:avLst/>
          </a:prstGeom>
        </p:spPr>
      </p:pic>
      <p:pic>
        <p:nvPicPr>
          <p:cNvPr id="17" name="Picture 16" descr="A close-up of a message&#10;&#10;Description automatically generated">
            <a:extLst>
              <a:ext uri="{FF2B5EF4-FFF2-40B4-BE49-F238E27FC236}">
                <a16:creationId xmlns:a16="http://schemas.microsoft.com/office/drawing/2014/main" id="{E6D5B27D-B804-43B0-FCCE-1CDA384EA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11" y="4066447"/>
            <a:ext cx="6072307" cy="118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47242</TotalTime>
  <Words>2039</Words>
  <Application>Microsoft Macintosh PowerPoint</Application>
  <PresentationFormat>Widescreen</PresentationFormat>
  <Paragraphs>394</Paragraphs>
  <Slides>55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Aptos</vt:lpstr>
      <vt:lpstr>Aptos Display</vt:lpstr>
      <vt:lpstr>Arial</vt:lpstr>
      <vt:lpstr>Cambria Math</vt:lpstr>
      <vt:lpstr>Helvetica</vt:lpstr>
      <vt:lpstr>Wingdings</vt:lpstr>
      <vt:lpstr>Office Theme</vt:lpstr>
      <vt:lpstr>こんにちは、ロンドン！</vt:lpstr>
      <vt:lpstr>Konnichiwa, rondon!</vt:lpstr>
      <vt:lpstr>Hello, London!</vt:lpstr>
      <vt:lpstr>PowerPoint Presentation</vt:lpstr>
      <vt:lpstr>Cracking the code: Translating Japanese numbers with rewrite systems</vt:lpstr>
      <vt:lpstr>Overview</vt:lpstr>
      <vt:lpstr>So, why am I talking about this?</vt:lpstr>
      <vt:lpstr>PowerPoint Presentation</vt:lpstr>
      <vt:lpstr>Issues with translation tools</vt:lpstr>
      <vt:lpstr>Difficulties comparing Japanese and English numbers</vt:lpstr>
      <vt:lpstr>Difficulties comparing Japanese and English numbers</vt:lpstr>
      <vt:lpstr>Difficulties comparing Japanese and English numbers</vt:lpstr>
      <vt:lpstr>Parsing Japanese words difficult</vt:lpstr>
      <vt:lpstr>My struggle</vt:lpstr>
      <vt:lpstr>Transformation to a common format</vt:lpstr>
      <vt:lpstr>Rewrite systems</vt:lpstr>
      <vt:lpstr>What is a rewrite system?</vt:lpstr>
      <vt:lpstr>Symbolic differentiation</vt:lpstr>
      <vt:lpstr>Symbolic differentiation</vt:lpstr>
      <vt:lpstr>Termination</vt:lpstr>
      <vt:lpstr>Confluence</vt:lpstr>
      <vt:lpstr>Confluence</vt:lpstr>
      <vt:lpstr>Summary</vt:lpstr>
      <vt:lpstr>Rewrite systems</vt:lpstr>
      <vt:lpstr>Rewrite rules in Scala</vt:lpstr>
      <vt:lpstr>Rewrite rules in Scala</vt:lpstr>
      <vt:lpstr>Rewrite rules in Scala</vt:lpstr>
      <vt:lpstr>Rewrite rules in Scala</vt:lpstr>
      <vt:lpstr>Rewrite rules in Scala</vt:lpstr>
      <vt:lpstr>Rewrite rules in Scala</vt:lpstr>
      <vt:lpstr>Rewrite rules in Scala</vt:lpstr>
      <vt:lpstr>Rewrite rules in Scala</vt:lpstr>
      <vt:lpstr>Rewrite rules in Scala</vt:lpstr>
      <vt:lpstr>Rewrite rules in Scala</vt:lpstr>
      <vt:lpstr>Rewrite rules in Scala</vt:lpstr>
      <vt:lpstr>Rewrite rules in Scala</vt:lpstr>
      <vt:lpstr>Rewrite rules in Scala</vt:lpstr>
      <vt:lpstr>Rewrite rules in Scala</vt:lpstr>
      <vt:lpstr>Rewrite rules in Scala</vt:lpstr>
      <vt:lpstr>Rewrite rules in Scala</vt:lpstr>
      <vt:lpstr>Rewrite rules in Scala</vt:lpstr>
      <vt:lpstr>Rewrite rules in Scala</vt:lpstr>
      <vt:lpstr>Rewrite rules in Scala</vt:lpstr>
      <vt:lpstr>Rewrite rules in Scala</vt:lpstr>
      <vt:lpstr>Rewrite rules in Scala</vt:lpstr>
      <vt:lpstr>Rewrite rules in Scala</vt:lpstr>
      <vt:lpstr>Rewrite rules in Scala</vt:lpstr>
      <vt:lpstr>Rewrite rules in Scala</vt:lpstr>
      <vt:lpstr>Rewrite rules in Scala</vt:lpstr>
      <vt:lpstr>Rewrite rules in Scala</vt:lpstr>
      <vt:lpstr>Rewrite rules in Scala</vt:lpstr>
      <vt:lpstr>Rewrite rules in Scala</vt:lpstr>
      <vt:lpstr>Rewrite rules in Scala</vt:lpstr>
      <vt:lpstr>Rewrite rules in Scala</vt:lpstr>
      <vt:lpstr>Summary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Kim Morgan</dc:creator>
  <cp:lastModifiedBy>Kimberley Morgan</cp:lastModifiedBy>
  <cp:revision>18</cp:revision>
  <dcterms:created xsi:type="dcterms:W3CDTF">2024-09-13T07:23:18Z</dcterms:created>
  <dcterms:modified xsi:type="dcterms:W3CDTF">2024-10-18T09:56:11Z</dcterms:modified>
</cp:coreProperties>
</file>