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oppins"/>
      <p:regular r:id="rId32"/>
      <p:bold r:id="rId33"/>
      <p:italic r:id="rId34"/>
      <p:boldItalic r:id="rId35"/>
    </p:embeddedFont>
    <p:embeddedFont>
      <p:font typeface="La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4" roundtripDataSignature="AMtx7mhDxV23+XPSqlIKyuJWmYFNNt42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oppins-bold.fntdata"/><Relationship Id="rId10" Type="http://schemas.openxmlformats.org/officeDocument/2006/relationships/slide" Target="slides/slide5.xml"/><Relationship Id="rId32" Type="http://schemas.openxmlformats.org/officeDocument/2006/relationships/font" Target="fonts/Poppins-regular.fntdata"/><Relationship Id="rId13" Type="http://schemas.openxmlformats.org/officeDocument/2006/relationships/slide" Target="slides/slide8.xml"/><Relationship Id="rId35" Type="http://schemas.openxmlformats.org/officeDocument/2006/relationships/font" Target="fonts/Poppins-boldItalic.fntdata"/><Relationship Id="rId12" Type="http://schemas.openxmlformats.org/officeDocument/2006/relationships/slide" Target="slides/slide7.xml"/><Relationship Id="rId34" Type="http://schemas.openxmlformats.org/officeDocument/2006/relationships/font" Target="fonts/Poppins-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dae51db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dae51db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dc8b8c50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dc8b8c50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dc8b8c50c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edc8b8c50c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dc8b8c50c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edc8b8c50c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dc8b8c50c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edc8b8c50c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dc8b8c50c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edc8b8c50c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dc8b8c50c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edc8b8c50c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dc8b8c50c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edc8b8c50c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dc8b8c50c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edc8b8c50c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dc8b8c50c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edc8b8c50c_2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dc8b8c50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dc8b8c50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sz="7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dc8b8c50c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edc8b8c50c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i="1" sz="10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50000"/>
              </a:lnSpc>
              <a:spcBef>
                <a:spcPts val="0"/>
              </a:spcBef>
              <a:spcAft>
                <a:spcPts val="0"/>
              </a:spcAft>
              <a:buClr>
                <a:schemeClr val="dk1"/>
              </a:buClr>
              <a:buSzPts val="1400"/>
              <a:buFont typeface="Arial"/>
              <a:buNone/>
            </a:pPr>
            <a:r>
              <a:t/>
            </a:r>
            <a:endParaRPr sz="1000">
              <a:solidFill>
                <a:schemeClr val="dk1"/>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dc8b8c50c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edc8b8c50c_2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dc8b8c50c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edc8b8c50c_2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e17f9af2a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e17f9af2a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dc8b8c50c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dc8b8c50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e672e197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e672e19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e17f9af2a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e17f9af2a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dc8b8c50c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dc8b8c50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dc8b8c50c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dc8b8c50c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dc8b8c50c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dc8b8c50c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1F2328"/>
              </a:solidFill>
              <a:highlight>
                <a:srgbClr val="FFFFFF"/>
              </a:highlight>
            </a:endParaRPr>
          </a:p>
          <a:p>
            <a:pPr indent="0" lvl="0" marL="0" rtl="0" algn="l">
              <a:lnSpc>
                <a:spcPct val="115000"/>
              </a:lnSpc>
              <a:spcBef>
                <a:spcPts val="0"/>
              </a:spcBef>
              <a:spcAft>
                <a:spcPts val="0"/>
              </a:spcAft>
              <a:buNone/>
            </a:pPr>
            <a:r>
              <a:t/>
            </a:r>
            <a:endParaRPr sz="1200">
              <a:solidFill>
                <a:srgbClr val="1F2328"/>
              </a:solidFill>
              <a:highlight>
                <a:srgbClr val="FFFFFF"/>
              </a:highlight>
            </a:endParaRPr>
          </a:p>
          <a:p>
            <a:pPr indent="0" lvl="0" marL="0" rtl="0" algn="l">
              <a:lnSpc>
                <a:spcPct val="115000"/>
              </a:lnSpc>
              <a:spcBef>
                <a:spcPts val="0"/>
              </a:spcBef>
              <a:spcAft>
                <a:spcPts val="0"/>
              </a:spcAft>
              <a:buNone/>
            </a:pPr>
            <a:r>
              <a:t/>
            </a:r>
            <a:endParaRPr sz="1200">
              <a:solidFill>
                <a:srgbClr val="1F2328"/>
              </a:solidFill>
              <a:highlight>
                <a:srgbClr val="FFFFFF"/>
              </a:highlight>
            </a:endParaRPr>
          </a:p>
          <a:p>
            <a:pPr indent="0" lvl="0" marL="0" rtl="0" algn="l">
              <a:lnSpc>
                <a:spcPct val="115000"/>
              </a:lnSpc>
              <a:spcBef>
                <a:spcPts val="0"/>
              </a:spcBef>
              <a:spcAft>
                <a:spcPts val="0"/>
              </a:spcAft>
              <a:buNone/>
            </a:pPr>
            <a:r>
              <a:t/>
            </a:r>
            <a:endParaRPr sz="1200">
              <a:solidFill>
                <a:srgbClr val="1F2328"/>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e404441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e404441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dc8b8c50c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dc8b8c50c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b="1" sz="10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4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e17f9af2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e17f9af2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000">
              <a:solidFill>
                <a:schemeClr val="dk1"/>
              </a:solidFill>
              <a:highlight>
                <a:srgbClr val="FFFFFF"/>
              </a:highlight>
            </a:endParaRPr>
          </a:p>
          <a:p>
            <a:pPr indent="0" lvl="0" marL="457200" rtl="0" algn="l">
              <a:spcBef>
                <a:spcPts val="0"/>
              </a:spcBef>
              <a:spcAft>
                <a:spcPts val="0"/>
              </a:spcAft>
              <a:buNone/>
            </a:pPr>
            <a:r>
              <a:t/>
            </a:r>
            <a:endParaRPr sz="10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dc8b8c50c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dc8b8c50c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0" y="1024313"/>
            <a:ext cx="8520600" cy="832500"/>
          </a:xfrm>
          <a:prstGeom prst="rect">
            <a:avLst/>
          </a:prstGeom>
          <a:noFill/>
          <a:ln>
            <a:noFill/>
          </a:ln>
        </p:spPr>
        <p:txBody>
          <a:bodyPr anchorCtr="0" anchor="t" bIns="91425" lIns="91425" spcFirstLastPara="1" rIns="91425" wrap="square" tIns="91425">
            <a:normAutofit/>
          </a:bodyPr>
          <a:lstStyle>
            <a:lvl1pPr lvl="0" algn="ctr">
              <a:lnSpc>
                <a:spcPct val="120000"/>
              </a:lnSpc>
              <a:spcBef>
                <a:spcPts val="0"/>
              </a:spcBef>
              <a:spcAft>
                <a:spcPts val="0"/>
              </a:spcAft>
              <a:buSzPts val="5200"/>
              <a:buNone/>
              <a:defRPr b="1" sz="4000">
                <a:solidFill>
                  <a:srgbClr val="F1592A"/>
                </a:solidFill>
                <a:latin typeface="Poppins"/>
                <a:ea typeface="Poppins"/>
                <a:cs typeface="Poppins"/>
                <a:sym typeface="Poppi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r>
              <a:rPr lang="fr"/>
              <a:t>/45</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SECTION_HEADER_1">
    <p:spTree>
      <p:nvGrpSpPr>
        <p:cNvPr id="50" name="Shape 50"/>
        <p:cNvGrpSpPr/>
        <p:nvPr/>
      </p:nvGrpSpPr>
      <p:grpSpPr>
        <a:xfrm>
          <a:off x="0" y="0"/>
          <a:ext cx="0" cy="0"/>
          <a:chOff x="0" y="0"/>
          <a:chExt cx="0" cy="0"/>
        </a:xfrm>
      </p:grpSpPr>
      <p:sp>
        <p:nvSpPr>
          <p:cNvPr id="51" name="Google Shape;51;p29"/>
          <p:cNvSpPr txBox="1"/>
          <p:nvPr>
            <p:ph type="title"/>
          </p:nvPr>
        </p:nvSpPr>
        <p:spPr>
          <a:xfrm>
            <a:off x="530750" y="446344"/>
            <a:ext cx="6241800" cy="73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F26527"/>
              </a:buClr>
              <a:buSzPts val="2400"/>
              <a:buFont typeface="Lato"/>
              <a:buNone/>
              <a:defRPr b="1" sz="2400">
                <a:solidFill>
                  <a:srgbClr val="F26527"/>
                </a:solidFill>
                <a:latin typeface="Lato"/>
                <a:ea typeface="Lato"/>
                <a:cs typeface="Lato"/>
                <a:sym typeface="Lato"/>
              </a:defRPr>
            </a:lvl1pPr>
            <a:lvl2pPr lvl="1" algn="l">
              <a:lnSpc>
                <a:spcPct val="100000"/>
              </a:lnSpc>
              <a:spcBef>
                <a:spcPts val="0"/>
              </a:spcBef>
              <a:spcAft>
                <a:spcPts val="0"/>
              </a:spcAft>
              <a:buClr>
                <a:srgbClr val="F26527"/>
              </a:buClr>
              <a:buSzPts val="3600"/>
              <a:buFont typeface="Lato"/>
              <a:buNone/>
              <a:defRPr b="1" sz="3600">
                <a:solidFill>
                  <a:srgbClr val="F26527"/>
                </a:solidFill>
                <a:latin typeface="Lato"/>
                <a:ea typeface="Lato"/>
                <a:cs typeface="Lato"/>
                <a:sym typeface="Lato"/>
              </a:defRPr>
            </a:lvl2pPr>
            <a:lvl3pPr lvl="2" algn="l">
              <a:lnSpc>
                <a:spcPct val="100000"/>
              </a:lnSpc>
              <a:spcBef>
                <a:spcPts val="0"/>
              </a:spcBef>
              <a:spcAft>
                <a:spcPts val="0"/>
              </a:spcAft>
              <a:buClr>
                <a:srgbClr val="F26527"/>
              </a:buClr>
              <a:buSzPts val="3600"/>
              <a:buFont typeface="Lato"/>
              <a:buNone/>
              <a:defRPr b="1" sz="3600">
                <a:solidFill>
                  <a:srgbClr val="F26527"/>
                </a:solidFill>
                <a:latin typeface="Lato"/>
                <a:ea typeface="Lato"/>
                <a:cs typeface="Lato"/>
                <a:sym typeface="Lato"/>
              </a:defRPr>
            </a:lvl3pPr>
            <a:lvl4pPr lvl="3" algn="l">
              <a:lnSpc>
                <a:spcPct val="100000"/>
              </a:lnSpc>
              <a:spcBef>
                <a:spcPts val="0"/>
              </a:spcBef>
              <a:spcAft>
                <a:spcPts val="0"/>
              </a:spcAft>
              <a:buClr>
                <a:srgbClr val="F26527"/>
              </a:buClr>
              <a:buSzPts val="3600"/>
              <a:buFont typeface="Lato"/>
              <a:buNone/>
              <a:defRPr b="1" sz="3600">
                <a:solidFill>
                  <a:srgbClr val="F26527"/>
                </a:solidFill>
                <a:latin typeface="Lato"/>
                <a:ea typeface="Lato"/>
                <a:cs typeface="Lato"/>
                <a:sym typeface="Lato"/>
              </a:defRPr>
            </a:lvl4pPr>
            <a:lvl5pPr lvl="4" algn="l">
              <a:lnSpc>
                <a:spcPct val="100000"/>
              </a:lnSpc>
              <a:spcBef>
                <a:spcPts val="0"/>
              </a:spcBef>
              <a:spcAft>
                <a:spcPts val="0"/>
              </a:spcAft>
              <a:buClr>
                <a:srgbClr val="F26527"/>
              </a:buClr>
              <a:buSzPts val="3600"/>
              <a:buFont typeface="Lato"/>
              <a:buNone/>
              <a:defRPr b="1" sz="3600">
                <a:solidFill>
                  <a:srgbClr val="F26527"/>
                </a:solidFill>
                <a:latin typeface="Lato"/>
                <a:ea typeface="Lato"/>
                <a:cs typeface="Lato"/>
                <a:sym typeface="Lato"/>
              </a:defRPr>
            </a:lvl5pPr>
            <a:lvl6pPr lvl="5" algn="l">
              <a:lnSpc>
                <a:spcPct val="100000"/>
              </a:lnSpc>
              <a:spcBef>
                <a:spcPts val="0"/>
              </a:spcBef>
              <a:spcAft>
                <a:spcPts val="0"/>
              </a:spcAft>
              <a:buClr>
                <a:srgbClr val="F26527"/>
              </a:buClr>
              <a:buSzPts val="3600"/>
              <a:buFont typeface="Lato"/>
              <a:buNone/>
              <a:defRPr b="1" sz="3600">
                <a:solidFill>
                  <a:srgbClr val="F26527"/>
                </a:solidFill>
                <a:latin typeface="Lato"/>
                <a:ea typeface="Lato"/>
                <a:cs typeface="Lato"/>
                <a:sym typeface="Lato"/>
              </a:defRPr>
            </a:lvl6pPr>
            <a:lvl7pPr lvl="6" algn="l">
              <a:lnSpc>
                <a:spcPct val="100000"/>
              </a:lnSpc>
              <a:spcBef>
                <a:spcPts val="0"/>
              </a:spcBef>
              <a:spcAft>
                <a:spcPts val="0"/>
              </a:spcAft>
              <a:buClr>
                <a:srgbClr val="F26527"/>
              </a:buClr>
              <a:buSzPts val="3600"/>
              <a:buFont typeface="Lato"/>
              <a:buNone/>
              <a:defRPr b="1" sz="3600">
                <a:solidFill>
                  <a:srgbClr val="F26527"/>
                </a:solidFill>
                <a:latin typeface="Lato"/>
                <a:ea typeface="Lato"/>
                <a:cs typeface="Lato"/>
                <a:sym typeface="Lato"/>
              </a:defRPr>
            </a:lvl7pPr>
            <a:lvl8pPr lvl="7" algn="l">
              <a:lnSpc>
                <a:spcPct val="100000"/>
              </a:lnSpc>
              <a:spcBef>
                <a:spcPts val="0"/>
              </a:spcBef>
              <a:spcAft>
                <a:spcPts val="0"/>
              </a:spcAft>
              <a:buClr>
                <a:srgbClr val="F26527"/>
              </a:buClr>
              <a:buSzPts val="3600"/>
              <a:buFont typeface="Lato"/>
              <a:buNone/>
              <a:defRPr b="1" sz="3600">
                <a:solidFill>
                  <a:srgbClr val="F26527"/>
                </a:solidFill>
                <a:latin typeface="Lato"/>
                <a:ea typeface="Lato"/>
                <a:cs typeface="Lato"/>
                <a:sym typeface="Lato"/>
              </a:defRPr>
            </a:lvl8pPr>
            <a:lvl9pPr lvl="8" algn="l">
              <a:lnSpc>
                <a:spcPct val="100000"/>
              </a:lnSpc>
              <a:spcBef>
                <a:spcPts val="0"/>
              </a:spcBef>
              <a:spcAft>
                <a:spcPts val="0"/>
              </a:spcAft>
              <a:buClr>
                <a:srgbClr val="F26527"/>
              </a:buClr>
              <a:buSzPts val="3600"/>
              <a:buFont typeface="Lato"/>
              <a:buNone/>
              <a:defRPr b="1" sz="3600">
                <a:solidFill>
                  <a:srgbClr val="F26527"/>
                </a:solidFill>
                <a:latin typeface="Lato"/>
                <a:ea typeface="Lato"/>
                <a:cs typeface="Lato"/>
                <a:sym typeface="Lato"/>
              </a:defRPr>
            </a:lvl9pPr>
          </a:lstStyle>
          <a:p/>
        </p:txBody>
      </p:sp>
      <p:sp>
        <p:nvSpPr>
          <p:cNvPr id="52" name="Google Shape;52;p29"/>
          <p:cNvSpPr txBox="1"/>
          <p:nvPr/>
        </p:nvSpPr>
        <p:spPr>
          <a:xfrm>
            <a:off x="1450550" y="1534188"/>
            <a:ext cx="7202400" cy="27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9"/>
          <p:cNvSpPr txBox="1"/>
          <p:nvPr>
            <p:ph idx="1" type="body"/>
          </p:nvPr>
        </p:nvSpPr>
        <p:spPr>
          <a:xfrm>
            <a:off x="530750" y="1390825"/>
            <a:ext cx="8088600" cy="3007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1pPr>
            <a:lvl2pPr indent="-317500" lvl="1" marL="9144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2pPr>
            <a:lvl3pPr indent="-317500" lvl="2" marL="13716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3pPr>
            <a:lvl4pPr indent="-317500" lvl="3" marL="18288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4pPr>
            <a:lvl5pPr indent="-317500" lvl="4" marL="22860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5pPr>
            <a:lvl6pPr indent="-317500" lvl="5" marL="27432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6pPr>
            <a:lvl7pPr indent="-317500" lvl="6" marL="32004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7pPr>
            <a:lvl8pPr indent="-317500" lvl="7" marL="36576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8pPr>
            <a:lvl9pPr indent="-317500" lvl="8" marL="4114800" algn="l">
              <a:lnSpc>
                <a:spcPct val="115000"/>
              </a:lnSpc>
              <a:spcBef>
                <a:spcPts val="0"/>
              </a:spcBef>
              <a:spcAft>
                <a:spcPts val="0"/>
              </a:spcAft>
              <a:buClr>
                <a:schemeClr val="accent2"/>
              </a:buClr>
              <a:buSzPts val="1400"/>
              <a:buFont typeface="Lato"/>
              <a:buChar char="■"/>
              <a:defRPr sz="1400">
                <a:solidFill>
                  <a:schemeClr val="accent2"/>
                </a:solidFill>
                <a:latin typeface="Lato"/>
                <a:ea typeface="Lato"/>
                <a:cs typeface="Lato"/>
                <a:sym typeface="Lato"/>
              </a:defRPr>
            </a:lvl9pPr>
          </a:lstStyle>
          <a:p/>
        </p:txBody>
      </p:sp>
      <p:sp>
        <p:nvSpPr>
          <p:cNvPr id="54" name="Google Shape;54;p29"/>
          <p:cNvSpPr txBox="1"/>
          <p:nvPr>
            <p:ph idx="12" type="sldNum"/>
          </p:nvPr>
        </p:nvSpPr>
        <p:spPr>
          <a:xfrm>
            <a:off x="8273671" y="4568375"/>
            <a:ext cx="440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pic>
        <p:nvPicPr>
          <p:cNvPr id="55" name="Google Shape;55;p29"/>
          <p:cNvPicPr preferRelativeResize="0"/>
          <p:nvPr/>
        </p:nvPicPr>
        <p:blipFill rotWithShape="1">
          <a:blip r:embed="rId2">
            <a:alphaModFix/>
          </a:blip>
          <a:srcRect b="-10" l="0" r="85650" t="0"/>
          <a:stretch/>
        </p:blipFill>
        <p:spPr>
          <a:xfrm>
            <a:off x="8588200" y="241331"/>
            <a:ext cx="218876" cy="246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76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b="1" sz="4000">
                <a:solidFill>
                  <a:srgbClr val="F1592A"/>
                </a:solidFill>
                <a:latin typeface="Poppins"/>
                <a:ea typeface="Poppins"/>
                <a:cs typeface="Poppins"/>
                <a:sym typeface="Poppi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413350"/>
            <a:ext cx="8520600" cy="3155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2800">
                <a:solidFill>
                  <a:schemeClr val="dk1"/>
                </a:solidFill>
                <a:latin typeface="Arial"/>
                <a:ea typeface="Arial"/>
                <a:cs typeface="Arial"/>
                <a:sym typeface="Aria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r>
              <a:rPr lang="fr"/>
              <a:t>/45</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2B36"/>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r>
              <a:rPr lang="fr"/>
              <a:t>/45</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jp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repo1.maven.org/maven2/" TargetMode="External"/><Relationship Id="rId4" Type="http://schemas.openxmlformats.org/officeDocument/2006/relationships/hyperlink" Target="https://repo1.maven.org/maven2/com/google/code/gson/gson/2.11.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mver.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index.scala-lang.org/admi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pgadmin.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index.scala-lang.org/" TargetMode="External"/><Relationship Id="rId4" Type="http://schemas.openxmlformats.org/officeDocument/2006/relationships/hyperlink" Target="https://github.com/scalacenter/scaladex" TargetMode="External"/><Relationship Id="rId5" Type="http://schemas.openxmlformats.org/officeDocument/2006/relationships/hyperlink" Target="https://github.com/scalacenter/scaladex/blob/main/CONTRIBUTING.md" TargetMode="External"/><Relationship Id="rId6" Type="http://schemas.openxmlformats.org/officeDocument/2006/relationships/hyperlink" Target="https://github.com/scalacenter/scaladex/pulls?q=is%3Aopen+is%3Ap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github.com/scala/docs.scala-lang" TargetMode="External"/><Relationship Id="rId4" Type="http://schemas.openxmlformats.org/officeDocument/2006/relationships/hyperlink" Target="https://github.com/scalacenter" TargetMode="External"/><Relationship Id="rId5" Type="http://schemas.openxmlformats.org/officeDocument/2006/relationships/hyperlink" Target="https://docs.scala-lang.org/contribute/guid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g.co/gsoc" TargetMode="External"/><Relationship Id="rId9" Type="http://schemas.openxmlformats.org/officeDocument/2006/relationships/hyperlink" Target="https://summerofcode.withgoogle.com/programs/2024/organizations/scala-center" TargetMode="External"/><Relationship Id="rId5" Type="http://schemas.openxmlformats.org/officeDocument/2006/relationships/hyperlink" Target="http://g.co/gsoc/resources/manual" TargetMode="External"/><Relationship Id="rId6" Type="http://schemas.openxmlformats.org/officeDocument/2006/relationships/hyperlink" Target="https://opensource.googleblog.com/" TargetMode="External"/><Relationship Id="rId7" Type="http://schemas.openxmlformats.org/officeDocument/2006/relationships/hyperlink" Target="https://github.com/scalacenter/GoogleSummerOfCode/?tab=readme-ov-file" TargetMode="External"/><Relationship Id="rId8" Type="http://schemas.openxmlformats.org/officeDocument/2006/relationships/hyperlink" Target="https://typelevel.org/gsoc/idea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edae51db4a_0_0"/>
          <p:cNvSpPr txBox="1"/>
          <p:nvPr>
            <p:ph type="ctrTitle"/>
          </p:nvPr>
        </p:nvSpPr>
        <p:spPr>
          <a:xfrm>
            <a:off x="253250" y="664413"/>
            <a:ext cx="8520600" cy="83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4200">
                <a:latin typeface="Calibri"/>
                <a:ea typeface="Calibri"/>
                <a:cs typeface="Calibri"/>
                <a:sym typeface="Calibri"/>
              </a:rPr>
              <a:t>Anatomy</a:t>
            </a:r>
            <a:r>
              <a:rPr lang="fr" sz="4200">
                <a:latin typeface="Calibri"/>
                <a:ea typeface="Calibri"/>
                <a:cs typeface="Calibri"/>
                <a:sym typeface="Calibri"/>
              </a:rPr>
              <a:t> Of </a:t>
            </a:r>
            <a:r>
              <a:rPr lang="fr" sz="4200">
                <a:latin typeface="Calibri"/>
                <a:ea typeface="Calibri"/>
                <a:cs typeface="Calibri"/>
                <a:sym typeface="Calibri"/>
              </a:rPr>
              <a:t>Scaladex</a:t>
            </a:r>
            <a:endParaRPr sz="4200">
              <a:latin typeface="Calibri"/>
              <a:ea typeface="Calibri"/>
              <a:cs typeface="Calibri"/>
              <a:sym typeface="Calibri"/>
            </a:endParaRPr>
          </a:p>
        </p:txBody>
      </p:sp>
      <p:sp>
        <p:nvSpPr>
          <p:cNvPr id="61" name="Google Shape;61;g2edae51db4a_0_0"/>
          <p:cNvSpPr txBox="1"/>
          <p:nvPr>
            <p:ph idx="1" type="subTitle"/>
          </p:nvPr>
        </p:nvSpPr>
        <p:spPr>
          <a:xfrm>
            <a:off x="2197350" y="1718838"/>
            <a:ext cx="4749300" cy="1152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018"/>
              <a:buNone/>
            </a:pPr>
            <a:r>
              <a:rPr lang="fr" sz="1787">
                <a:solidFill>
                  <a:schemeClr val="dk1"/>
                </a:solidFill>
                <a:latin typeface="Calibri"/>
                <a:ea typeface="Calibri"/>
                <a:cs typeface="Calibri"/>
                <a:sym typeface="Calibri"/>
              </a:rPr>
              <a:t>My Open Source Adventure</a:t>
            </a:r>
            <a:br>
              <a:rPr lang="fr" sz="1787">
                <a:solidFill>
                  <a:schemeClr val="dk1"/>
                </a:solidFill>
                <a:latin typeface="Calibri"/>
                <a:ea typeface="Calibri"/>
                <a:cs typeface="Calibri"/>
                <a:sym typeface="Calibri"/>
              </a:rPr>
            </a:br>
            <a:r>
              <a:rPr lang="fr" sz="1787">
                <a:solidFill>
                  <a:schemeClr val="dk1"/>
                </a:solidFill>
                <a:latin typeface="Calibri"/>
                <a:ea typeface="Calibri"/>
                <a:cs typeface="Calibri"/>
                <a:sym typeface="Calibri"/>
              </a:rPr>
              <a:t> &amp;</a:t>
            </a:r>
            <a:br>
              <a:rPr lang="fr" sz="1787">
                <a:solidFill>
                  <a:schemeClr val="dk1"/>
                </a:solidFill>
                <a:latin typeface="Calibri"/>
                <a:ea typeface="Calibri"/>
                <a:cs typeface="Calibri"/>
                <a:sym typeface="Calibri"/>
              </a:rPr>
            </a:br>
            <a:r>
              <a:rPr lang="fr" sz="1787">
                <a:solidFill>
                  <a:schemeClr val="dk1"/>
                </a:solidFill>
                <a:latin typeface="Calibri"/>
                <a:ea typeface="Calibri"/>
                <a:cs typeface="Calibri"/>
                <a:sym typeface="Calibri"/>
              </a:rPr>
              <a:t>GSoC Mentorship with Scala Center</a:t>
            </a:r>
            <a:endParaRPr sz="1787">
              <a:solidFill>
                <a:schemeClr val="dk1"/>
              </a:solidFill>
              <a:latin typeface="Calibri"/>
              <a:ea typeface="Calibri"/>
              <a:cs typeface="Calibri"/>
              <a:sym typeface="Calibri"/>
            </a:endParaRPr>
          </a:p>
        </p:txBody>
      </p:sp>
      <p:pic>
        <p:nvPicPr>
          <p:cNvPr id="62" name="Google Shape;62;g2edae51db4a_0_0"/>
          <p:cNvPicPr preferRelativeResize="0"/>
          <p:nvPr/>
        </p:nvPicPr>
        <p:blipFill>
          <a:blip r:embed="rId3">
            <a:alphaModFix/>
          </a:blip>
          <a:stretch>
            <a:fillRect/>
          </a:stretch>
        </p:blipFill>
        <p:spPr>
          <a:xfrm>
            <a:off x="5054273" y="4671550"/>
            <a:ext cx="1295343" cy="337350"/>
          </a:xfrm>
          <a:prstGeom prst="rect">
            <a:avLst/>
          </a:prstGeom>
          <a:noFill/>
          <a:ln>
            <a:noFill/>
          </a:ln>
        </p:spPr>
      </p:pic>
      <p:grpSp>
        <p:nvGrpSpPr>
          <p:cNvPr id="63" name="Google Shape;63;g2edae51db4a_0_0"/>
          <p:cNvGrpSpPr/>
          <p:nvPr/>
        </p:nvGrpSpPr>
        <p:grpSpPr>
          <a:xfrm>
            <a:off x="2794377" y="4647000"/>
            <a:ext cx="2374660" cy="386450"/>
            <a:chOff x="171165" y="4588550"/>
            <a:chExt cx="2374660" cy="386450"/>
          </a:xfrm>
        </p:grpSpPr>
        <p:pic>
          <p:nvPicPr>
            <p:cNvPr id="64" name="Google Shape;64;g2edae51db4a_0_0"/>
            <p:cNvPicPr preferRelativeResize="0"/>
            <p:nvPr/>
          </p:nvPicPr>
          <p:blipFill rotWithShape="1">
            <a:blip r:embed="rId4">
              <a:alphaModFix/>
            </a:blip>
            <a:srcRect b="0" l="0" r="85694" t="0"/>
            <a:stretch/>
          </p:blipFill>
          <p:spPr>
            <a:xfrm>
              <a:off x="171165" y="4588550"/>
              <a:ext cx="397375" cy="386450"/>
            </a:xfrm>
            <a:prstGeom prst="rect">
              <a:avLst/>
            </a:prstGeom>
            <a:noFill/>
            <a:ln>
              <a:noFill/>
            </a:ln>
          </p:spPr>
        </p:pic>
        <p:sp>
          <p:nvSpPr>
            <p:cNvPr id="65" name="Google Shape;65;g2edae51db4a_0_0"/>
            <p:cNvSpPr txBox="1"/>
            <p:nvPr/>
          </p:nvSpPr>
          <p:spPr>
            <a:xfrm>
              <a:off x="568525" y="4597125"/>
              <a:ext cx="197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100">
                  <a:solidFill>
                    <a:schemeClr val="dk1"/>
                  </a:solidFill>
                </a:rPr>
                <a:t>Google </a:t>
              </a:r>
              <a:r>
                <a:rPr lang="fr" sz="1100">
                  <a:solidFill>
                    <a:schemeClr val="dk1"/>
                  </a:solidFill>
                </a:rPr>
                <a:t>Summer of Code @</a:t>
              </a:r>
              <a:endParaRPr sz="1100">
                <a:solidFill>
                  <a:schemeClr val="dk1"/>
                </a:solidFill>
              </a:endParaRPr>
            </a:p>
          </p:txBody>
        </p:sp>
      </p:grpSp>
      <p:sp>
        <p:nvSpPr>
          <p:cNvPr id="66" name="Google Shape;66;g2edae51db4a_0_0"/>
          <p:cNvSpPr txBox="1"/>
          <p:nvPr/>
        </p:nvSpPr>
        <p:spPr>
          <a:xfrm>
            <a:off x="3153650" y="3275688"/>
            <a:ext cx="3000000" cy="777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fr" sz="1200">
                <a:solidFill>
                  <a:srgbClr val="B7B7B7"/>
                </a:solidFill>
                <a:latin typeface="Calibri"/>
                <a:ea typeface="Calibri"/>
                <a:cs typeface="Calibri"/>
                <a:sym typeface="Calibri"/>
              </a:rPr>
              <a:t>Presented </a:t>
            </a:r>
            <a:r>
              <a:rPr b="1" lang="fr" sz="1200">
                <a:solidFill>
                  <a:srgbClr val="B7B7B7"/>
                </a:solidFill>
                <a:latin typeface="Calibri"/>
                <a:ea typeface="Calibri"/>
                <a:cs typeface="Calibri"/>
                <a:sym typeface="Calibri"/>
              </a:rPr>
              <a:t>B</a:t>
            </a:r>
            <a:r>
              <a:rPr b="1" lang="fr" sz="1200">
                <a:solidFill>
                  <a:srgbClr val="B7B7B7"/>
                </a:solidFill>
                <a:latin typeface="Calibri"/>
                <a:ea typeface="Calibri"/>
                <a:cs typeface="Calibri"/>
                <a:sym typeface="Calibri"/>
              </a:rPr>
              <a:t>y</a:t>
            </a:r>
            <a:r>
              <a:rPr b="1" lang="fr" sz="1500">
                <a:solidFill>
                  <a:srgbClr val="EFEFEF"/>
                </a:solidFill>
                <a:latin typeface="Calibri"/>
                <a:ea typeface="Calibri"/>
                <a:cs typeface="Calibri"/>
                <a:sym typeface="Calibri"/>
              </a:rPr>
              <a:t> </a:t>
            </a:r>
            <a:br>
              <a:rPr b="1" lang="fr" sz="1600">
                <a:solidFill>
                  <a:schemeClr val="dk1"/>
                </a:solidFill>
                <a:latin typeface="Calibri"/>
                <a:ea typeface="Calibri"/>
                <a:cs typeface="Calibri"/>
                <a:sym typeface="Calibri"/>
              </a:rPr>
            </a:br>
            <a:r>
              <a:rPr b="1" lang="fr" sz="1600">
                <a:solidFill>
                  <a:schemeClr val="dk1"/>
                </a:solidFill>
                <a:latin typeface="Calibri"/>
                <a:ea typeface="Calibri"/>
                <a:cs typeface="Calibri"/>
                <a:sym typeface="Calibri"/>
              </a:rPr>
              <a:t>Kannupriya Kalra</a:t>
            </a:r>
            <a:endParaRPr b="1" sz="1600">
              <a:solidFill>
                <a:schemeClr val="dk1"/>
              </a:solidFill>
              <a:latin typeface="Calibri"/>
              <a:ea typeface="Calibri"/>
              <a:cs typeface="Calibri"/>
              <a:sym typeface="Calibri"/>
            </a:endParaRPr>
          </a:p>
        </p:txBody>
      </p:sp>
      <p:sp>
        <p:nvSpPr>
          <p:cNvPr id="67" name="Google Shape;67;g2edae51db4a_0_0"/>
          <p:cNvSpPr txBox="1"/>
          <p:nvPr/>
        </p:nvSpPr>
        <p:spPr>
          <a:xfrm>
            <a:off x="2496600" y="250500"/>
            <a:ext cx="1503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idx="1" type="subTitle"/>
          </p:nvPr>
        </p:nvSpPr>
        <p:spPr>
          <a:xfrm>
            <a:off x="311700" y="2629550"/>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fr"/>
              <a:t>Index of Scala open-source libraries.</a:t>
            </a:r>
            <a:endParaRPr/>
          </a:p>
        </p:txBody>
      </p:sp>
      <p:pic>
        <p:nvPicPr>
          <p:cNvPr id="129" name="Google Shape;129;p1"/>
          <p:cNvPicPr preferRelativeResize="0"/>
          <p:nvPr/>
        </p:nvPicPr>
        <p:blipFill rotWithShape="1">
          <a:blip r:embed="rId3">
            <a:alphaModFix/>
          </a:blip>
          <a:srcRect b="0" l="0" r="0" t="0"/>
          <a:stretch/>
        </p:blipFill>
        <p:spPr>
          <a:xfrm>
            <a:off x="2789000" y="1653007"/>
            <a:ext cx="3271150" cy="83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edc8b8c50c_3_5"/>
          <p:cNvSpPr txBox="1"/>
          <p:nvPr>
            <p:ph type="ctrTitle"/>
          </p:nvPr>
        </p:nvSpPr>
        <p:spPr>
          <a:xfrm>
            <a:off x="311700" y="242263"/>
            <a:ext cx="8520600" cy="8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Calibri"/>
                <a:ea typeface="Calibri"/>
                <a:cs typeface="Calibri"/>
                <a:sym typeface="Calibri"/>
              </a:rPr>
              <a:t>Intro to Scaladex</a:t>
            </a:r>
            <a:endParaRPr>
              <a:latin typeface="Calibri"/>
              <a:ea typeface="Calibri"/>
              <a:cs typeface="Calibri"/>
              <a:sym typeface="Calibri"/>
            </a:endParaRPr>
          </a:p>
        </p:txBody>
      </p:sp>
      <p:sp>
        <p:nvSpPr>
          <p:cNvPr id="135" name="Google Shape;135;g2edc8b8c50c_3_5"/>
          <p:cNvSpPr txBox="1"/>
          <p:nvPr/>
        </p:nvSpPr>
        <p:spPr>
          <a:xfrm>
            <a:off x="434900" y="1631606"/>
            <a:ext cx="78204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Char char="●"/>
            </a:pPr>
            <a:r>
              <a:rPr lang="fr" sz="1800">
                <a:solidFill>
                  <a:schemeClr val="dk1"/>
                </a:solidFill>
              </a:rPr>
              <a:t>Website for indexed open source Scala libraries. </a:t>
            </a:r>
            <a:br>
              <a:rPr lang="fr" sz="1800">
                <a:solidFill>
                  <a:schemeClr val="dk1"/>
                </a:solidFill>
              </a:rPr>
            </a:b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fr" sz="1800">
                <a:solidFill>
                  <a:schemeClr val="dk1"/>
                </a:solidFill>
              </a:rPr>
              <a:t>Used to find</a:t>
            </a:r>
            <a:r>
              <a:rPr lang="fr" sz="1800">
                <a:solidFill>
                  <a:schemeClr val="dk1"/>
                </a:solidFill>
              </a:rPr>
              <a:t> and discover useful libraries with its multiple search filters.</a:t>
            </a:r>
            <a:br>
              <a:rPr lang="fr" sz="1800">
                <a:solidFill>
                  <a:schemeClr val="dk1"/>
                </a:solidFill>
              </a:rPr>
            </a:b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fr" sz="1800">
                <a:solidFill>
                  <a:schemeClr val="dk1"/>
                </a:solidFill>
              </a:rPr>
              <a:t>Helps library authors to promote their libraries.</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edc8b8c50c_2_102"/>
          <p:cNvSpPr txBox="1"/>
          <p:nvPr/>
        </p:nvSpPr>
        <p:spPr>
          <a:xfrm rot="-1226973">
            <a:off x="4128320" y="1868138"/>
            <a:ext cx="2285747" cy="47928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FFFFFF"/>
                </a:solidFill>
                <a:latin typeface="Lato"/>
                <a:ea typeface="Lato"/>
                <a:cs typeface="Lato"/>
                <a:sym typeface="Lato"/>
              </a:rPr>
              <a:t>Push Scala artifacts (pom)</a:t>
            </a:r>
            <a:br>
              <a:rPr b="0" i="0" lang="fr" sz="1800" u="none" cap="none" strike="noStrike">
                <a:solidFill>
                  <a:srgbClr val="FFFFFF"/>
                </a:solidFill>
                <a:latin typeface="Lato"/>
                <a:ea typeface="Lato"/>
                <a:cs typeface="Lato"/>
                <a:sym typeface="Lato"/>
              </a:rPr>
            </a:br>
            <a:endParaRPr b="0" i="0" sz="1800" u="none" cap="none" strike="noStrike">
              <a:solidFill>
                <a:srgbClr val="FFFFFF"/>
              </a:solidFill>
              <a:latin typeface="Lato"/>
              <a:ea typeface="Lato"/>
              <a:cs typeface="Lato"/>
              <a:sym typeface="Lato"/>
            </a:endParaRPr>
          </a:p>
        </p:txBody>
      </p:sp>
      <p:sp>
        <p:nvSpPr>
          <p:cNvPr id="141" name="Google Shape;141;g2edc8b8c50c_2_102"/>
          <p:cNvSpPr txBox="1"/>
          <p:nvPr>
            <p:ph type="title"/>
          </p:nvPr>
        </p:nvSpPr>
        <p:spPr>
          <a:xfrm>
            <a:off x="311700" y="445025"/>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Scaladex behavior</a:t>
            </a:r>
            <a:endParaRPr/>
          </a:p>
        </p:txBody>
      </p:sp>
      <p:pic>
        <p:nvPicPr>
          <p:cNvPr id="142" name="Google Shape;142;g2edc8b8c50c_2_102"/>
          <p:cNvPicPr preferRelativeResize="0"/>
          <p:nvPr/>
        </p:nvPicPr>
        <p:blipFill rotWithShape="1">
          <a:blip r:embed="rId3">
            <a:alphaModFix/>
          </a:blip>
          <a:srcRect b="0" l="0" r="0" t="0"/>
          <a:stretch/>
        </p:blipFill>
        <p:spPr>
          <a:xfrm>
            <a:off x="1150150" y="2395601"/>
            <a:ext cx="2756074" cy="705375"/>
          </a:xfrm>
          <a:prstGeom prst="rect">
            <a:avLst/>
          </a:prstGeom>
          <a:noFill/>
          <a:ln>
            <a:noFill/>
          </a:ln>
        </p:spPr>
      </p:pic>
      <p:pic>
        <p:nvPicPr>
          <p:cNvPr id="143" name="Google Shape;143;g2edc8b8c50c_2_102"/>
          <p:cNvPicPr preferRelativeResize="0"/>
          <p:nvPr/>
        </p:nvPicPr>
        <p:blipFill rotWithShape="1">
          <a:blip r:embed="rId4">
            <a:alphaModFix/>
          </a:blip>
          <a:srcRect b="0" l="0" r="0" t="0"/>
          <a:stretch/>
        </p:blipFill>
        <p:spPr>
          <a:xfrm>
            <a:off x="6596363" y="1416000"/>
            <a:ext cx="1397500" cy="838500"/>
          </a:xfrm>
          <a:prstGeom prst="rect">
            <a:avLst/>
          </a:prstGeom>
          <a:noFill/>
          <a:ln>
            <a:noFill/>
          </a:ln>
        </p:spPr>
      </p:pic>
      <p:cxnSp>
        <p:nvCxnSpPr>
          <p:cNvPr id="144" name="Google Shape;144;g2edc8b8c50c_2_102"/>
          <p:cNvCxnSpPr/>
          <p:nvPr/>
        </p:nvCxnSpPr>
        <p:spPr>
          <a:xfrm flipH="1">
            <a:off x="4216813" y="1958925"/>
            <a:ext cx="2082000" cy="772800"/>
          </a:xfrm>
          <a:prstGeom prst="straightConnector1">
            <a:avLst/>
          </a:prstGeom>
          <a:noFill/>
          <a:ln cap="flat" cmpd="sng" w="28575">
            <a:solidFill>
              <a:srgbClr val="FFFFFF"/>
            </a:solidFill>
            <a:prstDash val="solid"/>
            <a:round/>
            <a:headEnd len="sm" w="sm" type="none"/>
            <a:tailEnd len="med" w="med" type="triangle"/>
          </a:ln>
        </p:spPr>
      </p:cxnSp>
      <p:pic>
        <p:nvPicPr>
          <p:cNvPr id="145" name="Google Shape;145;g2edc8b8c50c_2_102"/>
          <p:cNvPicPr preferRelativeResize="0"/>
          <p:nvPr/>
        </p:nvPicPr>
        <p:blipFill rotWithShape="1">
          <a:blip r:embed="rId5">
            <a:alphaModFix/>
          </a:blip>
          <a:srcRect b="0" l="0" r="0" t="0"/>
          <a:stretch/>
        </p:blipFill>
        <p:spPr>
          <a:xfrm>
            <a:off x="6406539" y="3380025"/>
            <a:ext cx="961500" cy="961500"/>
          </a:xfrm>
          <a:prstGeom prst="rect">
            <a:avLst/>
          </a:prstGeom>
          <a:noFill/>
          <a:ln>
            <a:noFill/>
          </a:ln>
        </p:spPr>
      </p:pic>
      <p:cxnSp>
        <p:nvCxnSpPr>
          <p:cNvPr id="146" name="Google Shape;146;g2edc8b8c50c_2_102"/>
          <p:cNvCxnSpPr/>
          <p:nvPr/>
        </p:nvCxnSpPr>
        <p:spPr>
          <a:xfrm>
            <a:off x="4116538" y="3032175"/>
            <a:ext cx="1946400" cy="701400"/>
          </a:xfrm>
          <a:prstGeom prst="straightConnector1">
            <a:avLst/>
          </a:prstGeom>
          <a:noFill/>
          <a:ln cap="flat" cmpd="sng" w="28575">
            <a:solidFill>
              <a:srgbClr val="FFFFFF"/>
            </a:solidFill>
            <a:prstDash val="solid"/>
            <a:round/>
            <a:headEnd len="sm" w="sm" type="none"/>
            <a:tailEnd len="med" w="med" type="triangle"/>
          </a:ln>
        </p:spPr>
      </p:cxnSp>
      <p:sp>
        <p:nvSpPr>
          <p:cNvPr id="147" name="Google Shape;147;g2edc8b8c50c_2_102"/>
          <p:cNvSpPr txBox="1"/>
          <p:nvPr/>
        </p:nvSpPr>
        <p:spPr>
          <a:xfrm rot="1233605">
            <a:off x="3845167" y="3484751"/>
            <a:ext cx="2489255" cy="47970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FFFFFF"/>
                </a:solidFill>
                <a:latin typeface="Lato"/>
                <a:ea typeface="Lato"/>
                <a:cs typeface="Lato"/>
                <a:sym typeface="Lato"/>
              </a:rPr>
              <a:t>Pull Repository information</a:t>
            </a:r>
            <a:br>
              <a:rPr b="0" i="0" lang="fr" sz="1800" u="none" cap="none" strike="noStrike">
                <a:solidFill>
                  <a:srgbClr val="FFFFFF"/>
                </a:solidFill>
                <a:latin typeface="Lato"/>
                <a:ea typeface="Lato"/>
                <a:cs typeface="Lato"/>
                <a:sym typeface="Lato"/>
              </a:rPr>
            </a:br>
            <a:endParaRPr b="0" i="0" sz="1800" u="none" cap="none" strike="noStrike">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edc8b8c50c_2_62"/>
          <p:cNvSpPr txBox="1"/>
          <p:nvPr>
            <p:ph type="title"/>
          </p:nvPr>
        </p:nvSpPr>
        <p:spPr>
          <a:xfrm>
            <a:off x="323475" y="275800"/>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Maven Central</a:t>
            </a:r>
            <a:endParaRPr/>
          </a:p>
        </p:txBody>
      </p:sp>
      <p:sp>
        <p:nvSpPr>
          <p:cNvPr id="153" name="Google Shape;153;g2edc8b8c50c_2_62"/>
          <p:cNvSpPr txBox="1"/>
          <p:nvPr/>
        </p:nvSpPr>
        <p:spPr>
          <a:xfrm>
            <a:off x="323475" y="1235000"/>
            <a:ext cx="85689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Scala and Java artifacts are published to </a:t>
            </a:r>
            <a:r>
              <a:rPr b="0" i="0" lang="fr" sz="1400" u="sng" cap="none" strike="noStrike">
                <a:solidFill>
                  <a:schemeClr val="hlink"/>
                </a:solidFill>
                <a:latin typeface="Poppins"/>
                <a:ea typeface="Poppins"/>
                <a:cs typeface="Poppins"/>
                <a:sym typeface="Poppins"/>
                <a:hlinkClick r:id="rId3"/>
              </a:rPr>
              <a:t>Maven Central</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The Maven reference of an artifact:</a:t>
            </a:r>
            <a:endParaRPr b="0" i="0" sz="1400" u="none" cap="none" strike="noStrike">
              <a:solidFill>
                <a:schemeClr val="dk1"/>
              </a:solidFill>
              <a:latin typeface="Poppins"/>
              <a:ea typeface="Poppins"/>
              <a:cs typeface="Poppins"/>
              <a:sym typeface="Poppins"/>
            </a:endParaRPr>
          </a:p>
          <a:p>
            <a:pPr indent="457200" lvl="0" marL="0" marR="0" rtl="0" algn="l">
              <a:lnSpc>
                <a:spcPct val="150000"/>
              </a:lnSpc>
              <a:spcBef>
                <a:spcPts val="0"/>
              </a:spcBef>
              <a:spcAft>
                <a:spcPts val="0"/>
              </a:spcAft>
              <a:buClr>
                <a:srgbClr val="000000"/>
              </a:buClr>
              <a:buSzPts val="1400"/>
              <a:buFont typeface="Arial"/>
              <a:buNone/>
            </a:pPr>
            <a:r>
              <a:rPr b="0" i="1" lang="fr" sz="1400" u="none" cap="none" strike="noStrike">
                <a:solidFill>
                  <a:srgbClr val="A1E8A1"/>
                </a:solidFill>
                <a:latin typeface="Poppins"/>
                <a:ea typeface="Poppins"/>
                <a:cs typeface="Poppins"/>
                <a:sym typeface="Poppins"/>
              </a:rPr>
              <a:t>com.google.code.gson	:	gson		:	2.11.0</a:t>
            </a:r>
            <a:endParaRPr b="0" i="1" sz="1400" u="none" cap="none" strike="noStrike">
              <a:solidFill>
                <a:srgbClr val="A1E8A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		a group ID		  an artifact ID	      a version</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The files of an artifact:</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a POM file</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several JAR files</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Example: </a:t>
            </a:r>
            <a:r>
              <a:rPr b="0" i="0" lang="fr" sz="1400" u="sng" cap="none" strike="noStrike">
                <a:solidFill>
                  <a:schemeClr val="hlink"/>
                </a:solidFill>
                <a:latin typeface="Poppins"/>
                <a:ea typeface="Poppins"/>
                <a:cs typeface="Poppins"/>
                <a:sym typeface="Poppins"/>
                <a:hlinkClick r:id="rId4"/>
              </a:rPr>
              <a:t>com/google/code/gson/gson/2.11.0</a:t>
            </a:r>
            <a:endParaRPr b="0" i="0" sz="1400" u="none" cap="none" strike="noStrike">
              <a:solidFill>
                <a:schemeClr val="dk1"/>
              </a:solidFill>
              <a:latin typeface="Poppins"/>
              <a:ea typeface="Poppins"/>
              <a:cs typeface="Poppins"/>
              <a:sym typeface="Poppins"/>
            </a:endParaRPr>
          </a:p>
        </p:txBody>
      </p:sp>
      <p:sp>
        <p:nvSpPr>
          <p:cNvPr id="154" name="Google Shape;154;g2edc8b8c50c_2_62"/>
          <p:cNvSpPr/>
          <p:nvPr/>
        </p:nvSpPr>
        <p:spPr>
          <a:xfrm rot="-5400000">
            <a:off x="1774275" y="1391850"/>
            <a:ext cx="214800" cy="19920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2edc8b8c50c_2_62"/>
          <p:cNvSpPr/>
          <p:nvPr/>
        </p:nvSpPr>
        <p:spPr>
          <a:xfrm rot="-5400000">
            <a:off x="3726775" y="2008200"/>
            <a:ext cx="214800" cy="7593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2edc8b8c50c_2_62"/>
          <p:cNvSpPr/>
          <p:nvPr/>
        </p:nvSpPr>
        <p:spPr>
          <a:xfrm rot="-5400000">
            <a:off x="5092350" y="2008200"/>
            <a:ext cx="214800" cy="7593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edc8b8c50c_2_70"/>
          <p:cNvSpPr txBox="1"/>
          <p:nvPr>
            <p:ph type="title"/>
          </p:nvPr>
        </p:nvSpPr>
        <p:spPr>
          <a:xfrm>
            <a:off x="323475" y="275800"/>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Scala vs Java artifacts</a:t>
            </a:r>
            <a:endParaRPr/>
          </a:p>
        </p:txBody>
      </p:sp>
      <p:sp>
        <p:nvSpPr>
          <p:cNvPr id="162" name="Google Shape;162;g2edc8b8c50c_2_70"/>
          <p:cNvSpPr txBox="1"/>
          <p:nvPr/>
        </p:nvSpPr>
        <p:spPr>
          <a:xfrm>
            <a:off x="323475" y="1235000"/>
            <a:ext cx="8568900" cy="2662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What’s the difference?</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A Java artifact</a:t>
            </a:r>
            <a:endParaRPr b="0" i="0" sz="1400" u="none" cap="none" strike="noStrike">
              <a:solidFill>
                <a:schemeClr val="dk1"/>
              </a:solidFill>
              <a:latin typeface="Poppins"/>
              <a:ea typeface="Poppins"/>
              <a:cs typeface="Poppins"/>
              <a:sym typeface="Poppins"/>
            </a:endParaRPr>
          </a:p>
          <a:p>
            <a:pPr indent="457200" lvl="0" marL="0" marR="0" rtl="0" algn="l">
              <a:lnSpc>
                <a:spcPct val="150000"/>
              </a:lnSpc>
              <a:spcBef>
                <a:spcPts val="0"/>
              </a:spcBef>
              <a:spcAft>
                <a:spcPts val="0"/>
              </a:spcAft>
              <a:buClr>
                <a:srgbClr val="000000"/>
              </a:buClr>
              <a:buSzPts val="1400"/>
              <a:buFont typeface="Arial"/>
              <a:buNone/>
            </a:pPr>
            <a:r>
              <a:rPr b="0" i="1" lang="fr" sz="1400" u="none" cap="none" strike="noStrike">
                <a:solidFill>
                  <a:srgbClr val="A1E8A1"/>
                </a:solidFill>
                <a:latin typeface="Poppins"/>
                <a:ea typeface="Poppins"/>
                <a:cs typeface="Poppins"/>
                <a:sym typeface="Poppins"/>
              </a:rPr>
              <a:t>com.google.code.gson	:	gson		:	2.11.0</a:t>
            </a:r>
            <a:endParaRPr b="0" i="1" sz="1400" u="none" cap="none" strike="noStrike">
              <a:solidFill>
                <a:srgbClr val="A1E8A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A Scala artifact</a:t>
            </a:r>
            <a:endParaRPr b="0" i="0" sz="1400" u="none" cap="none" strike="noStrike">
              <a:solidFill>
                <a:schemeClr val="dk1"/>
              </a:solidFill>
              <a:latin typeface="Poppins"/>
              <a:ea typeface="Poppins"/>
              <a:cs typeface="Poppins"/>
              <a:sym typeface="Poppins"/>
            </a:endParaRPr>
          </a:p>
          <a:p>
            <a:pPr indent="457200" lvl="0" marL="0" marR="0" rtl="0" algn="l">
              <a:lnSpc>
                <a:spcPct val="150000"/>
              </a:lnSpc>
              <a:spcBef>
                <a:spcPts val="0"/>
              </a:spcBef>
              <a:spcAft>
                <a:spcPts val="0"/>
              </a:spcAft>
              <a:buClr>
                <a:srgbClr val="000000"/>
              </a:buClr>
              <a:buSzPts val="1400"/>
              <a:buFont typeface="Arial"/>
              <a:buNone/>
            </a:pPr>
            <a:r>
              <a:rPr b="0" i="1" lang="fr" sz="1400" u="none" cap="none" strike="noStrike">
                <a:solidFill>
                  <a:srgbClr val="A1E8A1"/>
                </a:solidFill>
                <a:latin typeface="Poppins"/>
                <a:ea typeface="Poppins"/>
                <a:cs typeface="Poppins"/>
                <a:sym typeface="Poppins"/>
              </a:rPr>
              <a:t>org.typelevel	:	cats-core_3	:	2.11.0</a:t>
            </a:r>
            <a:endParaRPr b="0" i="1" sz="1400" u="none" cap="none" strike="noStrike">
              <a:solidFill>
                <a:srgbClr val="A1E8A1"/>
              </a:solidFill>
              <a:latin typeface="Poppins"/>
              <a:ea typeface="Poppins"/>
              <a:cs typeface="Poppins"/>
              <a:sym typeface="Poppins"/>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999999"/>
              </a:solidFill>
              <a:latin typeface="Poppins"/>
              <a:ea typeface="Poppins"/>
              <a:cs typeface="Poppins"/>
              <a:sym typeface="Poppins"/>
            </a:endParaRPr>
          </a:p>
          <a:p>
            <a:pPr indent="457200" lvl="0" marL="0" marR="0" rtl="0" algn="l">
              <a:lnSpc>
                <a:spcPct val="150000"/>
              </a:lnSpc>
              <a:spcBef>
                <a:spcPts val="0"/>
              </a:spcBef>
              <a:spcAft>
                <a:spcPts val="0"/>
              </a:spcAft>
              <a:buClr>
                <a:srgbClr val="000000"/>
              </a:buClr>
              <a:buSzPts val="1400"/>
              <a:buFont typeface="Arial"/>
              <a:buNone/>
            </a:pPr>
            <a:r>
              <a:rPr b="0" i="0" lang="fr" sz="1400" u="none" cap="none" strike="noStrike">
                <a:solidFill>
                  <a:srgbClr val="999999"/>
                </a:solidFill>
                <a:latin typeface="Poppins"/>
                <a:ea typeface="Poppins"/>
                <a:cs typeface="Poppins"/>
                <a:sym typeface="Poppins"/>
              </a:rPr>
              <a:t>	</a:t>
            </a:r>
            <a:r>
              <a:rPr b="0" i="0" lang="fr" sz="1400" u="none" cap="none" strike="noStrike">
                <a:solidFill>
                  <a:schemeClr val="dk1"/>
                </a:solidFill>
                <a:latin typeface="Poppins"/>
                <a:ea typeface="Poppins"/>
                <a:cs typeface="Poppins"/>
                <a:sym typeface="Poppins"/>
              </a:rPr>
              <a:t>artifact ID: artifact name + binary version</a:t>
            </a:r>
            <a:endParaRPr b="0" i="0" sz="1400" u="none" cap="none" strike="noStrike">
              <a:solidFill>
                <a:schemeClr val="dk1"/>
              </a:solidFill>
              <a:latin typeface="Poppins"/>
              <a:ea typeface="Poppins"/>
              <a:cs typeface="Poppins"/>
              <a:sym typeface="Poppins"/>
            </a:endParaRPr>
          </a:p>
        </p:txBody>
      </p:sp>
      <p:sp>
        <p:nvSpPr>
          <p:cNvPr id="163" name="Google Shape;163;g2edc8b8c50c_2_70"/>
          <p:cNvSpPr/>
          <p:nvPr/>
        </p:nvSpPr>
        <p:spPr>
          <a:xfrm rot="-5400000">
            <a:off x="3014675" y="2979050"/>
            <a:ext cx="214800" cy="7593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edc8b8c50c_2_70"/>
          <p:cNvSpPr/>
          <p:nvPr/>
        </p:nvSpPr>
        <p:spPr>
          <a:xfrm rot="-5400000">
            <a:off x="3646900" y="3223100"/>
            <a:ext cx="214800" cy="2712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edc8b8c50c_2_77"/>
          <p:cNvSpPr txBox="1"/>
          <p:nvPr>
            <p:ph type="title"/>
          </p:nvPr>
        </p:nvSpPr>
        <p:spPr>
          <a:xfrm>
            <a:off x="323475" y="275800"/>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Scala binary versions</a:t>
            </a:r>
            <a:endParaRPr/>
          </a:p>
        </p:txBody>
      </p:sp>
      <p:sp>
        <p:nvSpPr>
          <p:cNvPr id="170" name="Google Shape;170;g2edc8b8c50c_2_77"/>
          <p:cNvSpPr txBox="1"/>
          <p:nvPr/>
        </p:nvSpPr>
        <p:spPr>
          <a:xfrm>
            <a:off x="323475" y="1235000"/>
            <a:ext cx="8568900" cy="3632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Poppins"/>
              <a:buChar char="●"/>
            </a:pPr>
            <a:r>
              <a:rPr b="0" i="1" lang="fr" sz="1400" u="none" cap="none" strike="noStrike">
                <a:solidFill>
                  <a:srgbClr val="A1E8A1"/>
                </a:solidFill>
                <a:latin typeface="Poppins"/>
                <a:ea typeface="Poppins"/>
                <a:cs typeface="Poppins"/>
                <a:sym typeface="Poppins"/>
              </a:rPr>
              <a:t>cats-core_2.13</a:t>
            </a:r>
            <a:endParaRPr b="0" i="1" sz="1400" u="none" cap="none" strike="noStrike">
              <a:solidFill>
                <a:srgbClr val="A1E8A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1" lang="fr" sz="1400" u="none" cap="none" strike="noStrike">
                <a:solidFill>
                  <a:srgbClr val="A1E8A1"/>
                </a:solidFill>
                <a:latin typeface="Poppins"/>
                <a:ea typeface="Poppins"/>
                <a:cs typeface="Poppins"/>
                <a:sym typeface="Poppins"/>
              </a:rPr>
              <a:t>cats-core_3</a:t>
            </a:r>
            <a:endParaRPr b="0" i="1" sz="1400" u="none" cap="none" strike="noStrike">
              <a:solidFill>
                <a:srgbClr val="A1E8A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1" lang="fr" sz="1400" u="none" cap="none" strike="noStrike">
                <a:solidFill>
                  <a:srgbClr val="A1E8A1"/>
                </a:solidFill>
                <a:latin typeface="Poppins"/>
                <a:ea typeface="Poppins"/>
                <a:cs typeface="Poppins"/>
                <a:sym typeface="Poppins"/>
              </a:rPr>
              <a:t>cats-core_sjs0.6_2.13</a:t>
            </a:r>
            <a:endParaRPr b="0" i="1" sz="1400" u="none" cap="none" strike="noStrike">
              <a:solidFill>
                <a:srgbClr val="A1E8A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1" lang="fr" sz="1400" u="none" cap="none" strike="noStrike">
                <a:solidFill>
                  <a:srgbClr val="A1E8A1"/>
                </a:solidFill>
                <a:latin typeface="Poppins"/>
                <a:ea typeface="Poppins"/>
                <a:cs typeface="Poppins"/>
                <a:sym typeface="Poppins"/>
              </a:rPr>
              <a:t>cats-core_sjs1_3</a:t>
            </a:r>
            <a:endParaRPr b="0" i="1" sz="1400" u="none" cap="none" strike="noStrike">
              <a:solidFill>
                <a:srgbClr val="A1E8A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1" lang="fr" sz="1400" u="none" cap="none" strike="noStrike">
                <a:solidFill>
                  <a:srgbClr val="A1E8A1"/>
                </a:solidFill>
                <a:latin typeface="Poppins"/>
                <a:ea typeface="Poppins"/>
                <a:cs typeface="Poppins"/>
                <a:sym typeface="Poppins"/>
              </a:rPr>
              <a:t>cats-core_native0.4_2.13</a:t>
            </a:r>
            <a:endParaRPr b="0" i="1" sz="1400" u="none" cap="none" strike="noStrike">
              <a:solidFill>
                <a:srgbClr val="A1E8A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1" lang="fr" sz="1400" u="none" cap="none" strike="noStrike">
                <a:solidFill>
                  <a:srgbClr val="A1E8A1"/>
                </a:solidFill>
                <a:latin typeface="Poppins"/>
                <a:ea typeface="Poppins"/>
                <a:cs typeface="Poppins"/>
                <a:sym typeface="Poppins"/>
              </a:rPr>
              <a:t>cats-core_native0.5_3</a:t>
            </a:r>
            <a:endParaRPr b="0" i="1" sz="1400" u="none" cap="none" strike="noStrike">
              <a:solidFill>
                <a:srgbClr val="A1E8A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A1E8A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A binary version is composed of:</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the platform version: Scala.js 1.x, Scala Native 0.5, or JVM if empty</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the language version: Scala 2.13, Scala 3 or Java if empty</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edc8b8c50c_2_82"/>
          <p:cNvSpPr txBox="1"/>
          <p:nvPr>
            <p:ph type="title"/>
          </p:nvPr>
        </p:nvSpPr>
        <p:spPr>
          <a:xfrm>
            <a:off x="311700" y="470300"/>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sbt dependencies</a:t>
            </a:r>
            <a:endParaRPr/>
          </a:p>
        </p:txBody>
      </p:sp>
      <p:sp>
        <p:nvSpPr>
          <p:cNvPr id="176" name="Google Shape;176;g2edc8b8c50c_2_82"/>
          <p:cNvSpPr txBox="1"/>
          <p:nvPr>
            <p:ph idx="1" type="body"/>
          </p:nvPr>
        </p:nvSpPr>
        <p:spPr>
          <a:xfrm>
            <a:off x="311700" y="1413350"/>
            <a:ext cx="8520600" cy="315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fr" sz="2200"/>
              <a:t>libraryDependencies += "org.typelevel" %% "cats-core" % "2.10.0"</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edc8b8c50c_2_87"/>
          <p:cNvSpPr txBox="1"/>
          <p:nvPr>
            <p:ph type="title"/>
          </p:nvPr>
        </p:nvSpPr>
        <p:spPr>
          <a:xfrm>
            <a:off x="323475" y="275800"/>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Semantic version</a:t>
            </a:r>
            <a:endParaRPr/>
          </a:p>
        </p:txBody>
      </p:sp>
      <p:sp>
        <p:nvSpPr>
          <p:cNvPr id="182" name="Google Shape;182;g2edc8b8c50c_2_87"/>
          <p:cNvSpPr txBox="1"/>
          <p:nvPr/>
        </p:nvSpPr>
        <p:spPr>
          <a:xfrm>
            <a:off x="323475" y="1235000"/>
            <a:ext cx="8568900" cy="2986200"/>
          </a:xfrm>
          <a:prstGeom prst="rect">
            <a:avLst/>
          </a:prstGeom>
          <a:noFill/>
          <a:ln>
            <a:noFill/>
          </a:ln>
        </p:spPr>
        <p:txBody>
          <a:bodyPr anchorCtr="0" anchor="t" bIns="91425" lIns="91425" spcFirstLastPara="1" rIns="91425" wrap="square" tIns="91425">
            <a:spAutoFit/>
          </a:bodyPr>
          <a:lstStyle/>
          <a:p>
            <a:pPr indent="457200" lvl="0" marL="0" marR="0" rtl="0" algn="l">
              <a:lnSpc>
                <a:spcPct val="150000"/>
              </a:lnSpc>
              <a:spcBef>
                <a:spcPts val="0"/>
              </a:spcBef>
              <a:spcAft>
                <a:spcPts val="0"/>
              </a:spcAft>
              <a:buClr>
                <a:srgbClr val="000000"/>
              </a:buClr>
              <a:buSzPts val="1400"/>
              <a:buFont typeface="Arial"/>
              <a:buNone/>
            </a:pPr>
            <a:r>
              <a:rPr b="0" i="1" lang="fr" sz="1400" u="none" cap="none" strike="noStrike">
                <a:solidFill>
                  <a:srgbClr val="A1E8A1"/>
                </a:solidFill>
                <a:latin typeface="Poppins"/>
                <a:ea typeface="Poppins"/>
                <a:cs typeface="Poppins"/>
                <a:sym typeface="Poppins"/>
              </a:rPr>
              <a:t>3	.	2	.	1	-	RC2</a:t>
            </a:r>
            <a:endParaRPr b="0" i="1" sz="1400" u="none" cap="none" strike="noStrike">
              <a:solidFill>
                <a:srgbClr val="A1E8A1"/>
              </a:solidFill>
              <a:latin typeface="Poppins"/>
              <a:ea typeface="Poppins"/>
              <a:cs typeface="Poppins"/>
              <a:sym typeface="Poppins"/>
            </a:endParaRPr>
          </a:p>
          <a:p>
            <a:pPr indent="45720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A1E8A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    major	    minor	     patch	     pre-release</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Stable versions: </a:t>
            </a:r>
            <a:r>
              <a:rPr b="0" i="1" lang="fr" sz="1400" u="none" cap="none" strike="noStrike">
                <a:solidFill>
                  <a:srgbClr val="A1E8A1"/>
                </a:solidFill>
                <a:latin typeface="Poppins"/>
                <a:ea typeface="Poppins"/>
                <a:cs typeface="Poppins"/>
                <a:sym typeface="Poppins"/>
              </a:rPr>
              <a:t>0.1.2,	 1.0.0,	 3.2.1</a:t>
            </a:r>
            <a:endParaRPr b="0" i="1" sz="1400" u="none" cap="none" strike="noStrike">
              <a:solidFill>
                <a:srgbClr val="A1E8A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Pre-release versions: </a:t>
            </a:r>
            <a:r>
              <a:rPr b="0" i="1" lang="fr" sz="1400" u="none" cap="none" strike="noStrike">
                <a:solidFill>
                  <a:srgbClr val="A1E8A1"/>
                </a:solidFill>
                <a:latin typeface="Poppins"/>
                <a:ea typeface="Poppins"/>
                <a:cs typeface="Poppins"/>
                <a:sym typeface="Poppins"/>
              </a:rPr>
              <a:t>3.2.1-RC2, 2.0.0-M1</a:t>
            </a:r>
            <a:endParaRPr b="0" i="1" sz="1400" u="none" cap="none" strike="noStrike">
              <a:solidFill>
                <a:srgbClr val="A1E8A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Non semantic version: </a:t>
            </a:r>
            <a:r>
              <a:rPr b="0" i="1" lang="fr" sz="1400" u="none" cap="none" strike="noStrike">
                <a:solidFill>
                  <a:srgbClr val="A1E8A1"/>
                </a:solidFill>
                <a:latin typeface="Poppins"/>
                <a:ea typeface="Poppins"/>
                <a:cs typeface="Poppins"/>
                <a:sym typeface="Poppins"/>
              </a:rPr>
              <a:t>3.2.1.5, 3.2.4-az4sq56</a:t>
            </a:r>
            <a:endParaRPr b="0" i="1" sz="1400" u="none" cap="none" strike="noStrike">
              <a:solidFill>
                <a:srgbClr val="A1E8A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A1E8A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More info on </a:t>
            </a:r>
            <a:r>
              <a:rPr b="0" i="0" lang="fr" sz="1400" u="sng" cap="none" strike="noStrike">
                <a:solidFill>
                  <a:schemeClr val="hlink"/>
                </a:solidFill>
                <a:latin typeface="Poppins"/>
                <a:ea typeface="Poppins"/>
                <a:cs typeface="Poppins"/>
                <a:sym typeface="Poppins"/>
                <a:hlinkClick r:id="rId3"/>
              </a:rPr>
              <a:t>semver.org</a:t>
            </a:r>
            <a:endParaRPr b="0" i="0" sz="1400" u="none" cap="none" strike="noStrike">
              <a:solidFill>
                <a:schemeClr val="dk1"/>
              </a:solidFill>
              <a:latin typeface="Poppins"/>
              <a:ea typeface="Poppins"/>
              <a:cs typeface="Poppins"/>
              <a:sym typeface="Poppins"/>
            </a:endParaRPr>
          </a:p>
        </p:txBody>
      </p:sp>
      <p:sp>
        <p:nvSpPr>
          <p:cNvPr id="183" name="Google Shape;183;g2edc8b8c50c_2_87"/>
          <p:cNvSpPr/>
          <p:nvPr/>
        </p:nvSpPr>
        <p:spPr>
          <a:xfrm rot="-5400000">
            <a:off x="793025" y="1569800"/>
            <a:ext cx="214800" cy="4473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2edc8b8c50c_2_87"/>
          <p:cNvSpPr/>
          <p:nvPr/>
        </p:nvSpPr>
        <p:spPr>
          <a:xfrm rot="-5400000">
            <a:off x="1698725" y="1569800"/>
            <a:ext cx="214800" cy="4473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edc8b8c50c_2_87"/>
          <p:cNvSpPr/>
          <p:nvPr/>
        </p:nvSpPr>
        <p:spPr>
          <a:xfrm rot="-5400000">
            <a:off x="2645625" y="1569800"/>
            <a:ext cx="214800" cy="4473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edc8b8c50c_2_87"/>
          <p:cNvSpPr/>
          <p:nvPr/>
        </p:nvSpPr>
        <p:spPr>
          <a:xfrm rot="-5400000">
            <a:off x="3710175" y="1569800"/>
            <a:ext cx="214800" cy="447300"/>
          </a:xfrm>
          <a:prstGeom prst="leftBrace">
            <a:avLst>
              <a:gd fmla="val 50000" name="adj1"/>
              <a:gd fmla="val 5066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edc8b8c50c_2_96"/>
          <p:cNvSpPr txBox="1"/>
          <p:nvPr>
            <p:ph type="title"/>
          </p:nvPr>
        </p:nvSpPr>
        <p:spPr>
          <a:xfrm>
            <a:off x="323475" y="275800"/>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POM files</a:t>
            </a:r>
            <a:endParaRPr/>
          </a:p>
        </p:txBody>
      </p:sp>
      <p:sp>
        <p:nvSpPr>
          <p:cNvPr id="192" name="Google Shape;192;g2edc8b8c50c_2_96"/>
          <p:cNvSpPr txBox="1"/>
          <p:nvPr/>
        </p:nvSpPr>
        <p:spPr>
          <a:xfrm>
            <a:off x="323475" y="1235000"/>
            <a:ext cx="856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Contains information about the artifact:</a:t>
            </a:r>
            <a:endParaRPr b="0" i="0" sz="1400" u="none" cap="none" strike="noStrike">
              <a:solidFill>
                <a:schemeClr val="dk1"/>
              </a:solidFill>
              <a:latin typeface="Poppins"/>
              <a:ea typeface="Poppins"/>
              <a:cs typeface="Poppins"/>
              <a:sym typeface="Poppins"/>
            </a:endParaRPr>
          </a:p>
        </p:txBody>
      </p:sp>
      <p:sp>
        <p:nvSpPr>
          <p:cNvPr id="193" name="Google Shape;193;g2edc8b8c50c_2_96"/>
          <p:cNvSpPr txBox="1"/>
          <p:nvPr/>
        </p:nvSpPr>
        <p:spPr>
          <a:xfrm>
            <a:off x="429000" y="1864725"/>
            <a:ext cx="8286000" cy="2865600"/>
          </a:xfrm>
          <a:prstGeom prst="rect">
            <a:avLst/>
          </a:prstGeom>
          <a:solidFill>
            <a:srgbClr val="D0E0E3"/>
          </a:solidFill>
          <a:ln>
            <a:noFill/>
          </a:ln>
        </p:spPr>
        <p:txBody>
          <a:bodyPr anchorCtr="0" anchor="t" bIns="91425" lIns="91425" spcFirstLastPara="1" rIns="91425" wrap="square" tIns="91425">
            <a:spAutoFit/>
          </a:bodyPr>
          <a:lstStyle/>
          <a:p>
            <a:pPr indent="0" lvl="0" marL="190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&lt;project xmlns="http://maven.apache.org/POM/4.0.0"&gt;</a:t>
            </a:r>
            <a:endParaRPr b="0" i="0" sz="1000" u="none" cap="none" strike="noStrike">
              <a:solidFill>
                <a:srgbClr val="000000"/>
              </a:solidFill>
              <a:latin typeface="Courier New"/>
              <a:ea typeface="Courier New"/>
              <a:cs typeface="Courier New"/>
              <a:sym typeface="Courier New"/>
            </a:endParaRPr>
          </a:p>
          <a:p>
            <a:pPr indent="0" lvl="0" marL="317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&lt;groupId&gt;org.typelevel&lt;/groupId&gt;</a:t>
            </a:r>
            <a:endParaRPr b="0" i="0" sz="1000" u="none" cap="none" strike="noStrike">
              <a:solidFill>
                <a:srgbClr val="000000"/>
              </a:solidFill>
              <a:latin typeface="Courier New"/>
              <a:ea typeface="Courier New"/>
              <a:cs typeface="Courier New"/>
              <a:sym typeface="Courier New"/>
            </a:endParaRPr>
          </a:p>
          <a:p>
            <a:pPr indent="0" lvl="0" marL="317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&lt;artifactId&gt;cats-core_3&lt;/artifactId&gt;</a:t>
            </a:r>
            <a:endParaRPr b="0" i="0" sz="1000" u="none" cap="none" strike="noStrike">
              <a:solidFill>
                <a:srgbClr val="000000"/>
              </a:solidFill>
              <a:latin typeface="Courier New"/>
              <a:ea typeface="Courier New"/>
              <a:cs typeface="Courier New"/>
              <a:sym typeface="Courier New"/>
            </a:endParaRPr>
          </a:p>
          <a:p>
            <a:pPr indent="0" lvl="0" marL="317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&lt;version&gt;2.10.0&lt;/version&gt;</a:t>
            </a:r>
            <a:endParaRPr b="0" i="0" sz="1000" u="none" cap="none" strike="noStrike">
              <a:solidFill>
                <a:srgbClr val="000000"/>
              </a:solidFill>
              <a:latin typeface="Courier New"/>
              <a:ea typeface="Courier New"/>
              <a:cs typeface="Courier New"/>
              <a:sym typeface="Courier New"/>
            </a:endParaRPr>
          </a:p>
          <a:p>
            <a:pPr indent="0" lvl="0" marL="317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&lt;license&gt; … &lt;/license&gt;</a:t>
            </a:r>
            <a:endParaRPr b="0" i="0" sz="1000" u="none" cap="none" strike="noStrike">
              <a:solidFill>
                <a:srgbClr val="000000"/>
              </a:solidFill>
              <a:latin typeface="Courier New"/>
              <a:ea typeface="Courier New"/>
              <a:cs typeface="Courier New"/>
              <a:sym typeface="Courier New"/>
            </a:endParaRPr>
          </a:p>
          <a:p>
            <a:pPr indent="0" lvl="0" marL="317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&lt;scm&gt;</a:t>
            </a:r>
            <a:endParaRPr b="0" i="0" sz="1000" u="none" cap="none" strike="noStrike">
              <a:solidFill>
                <a:srgbClr val="000000"/>
              </a:solidFill>
              <a:latin typeface="Courier New"/>
              <a:ea typeface="Courier New"/>
              <a:cs typeface="Courier New"/>
              <a:sym typeface="Courier New"/>
            </a:endParaRPr>
          </a:p>
          <a:p>
            <a:pPr indent="0" lvl="0" marL="444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highlight>
                  <a:srgbClr val="A1E8A1"/>
                </a:highlight>
                <a:latin typeface="Courier New"/>
                <a:ea typeface="Courier New"/>
                <a:cs typeface="Courier New"/>
                <a:sym typeface="Courier New"/>
              </a:rPr>
              <a:t>&lt;url&gt;https://github.com/typelevel/cats&lt;/url&gt;</a:t>
            </a:r>
            <a:endParaRPr b="0" i="0" sz="1000" u="none" cap="none" strike="noStrike">
              <a:solidFill>
                <a:srgbClr val="000000"/>
              </a:solidFill>
              <a:highlight>
                <a:srgbClr val="A1E8A1"/>
              </a:highlight>
              <a:latin typeface="Courier New"/>
              <a:ea typeface="Courier New"/>
              <a:cs typeface="Courier New"/>
              <a:sym typeface="Courier New"/>
            </a:endParaRPr>
          </a:p>
          <a:p>
            <a:pPr indent="0" lvl="0" marL="317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&lt;/scm&gt;</a:t>
            </a:r>
            <a:endParaRPr b="0" i="0" sz="1000" u="none" cap="none" strike="noStrike">
              <a:solidFill>
                <a:srgbClr val="000000"/>
              </a:solidFill>
              <a:latin typeface="Courier New"/>
              <a:ea typeface="Courier New"/>
              <a:cs typeface="Courier New"/>
              <a:sym typeface="Courier New"/>
            </a:endParaRPr>
          </a:p>
          <a:p>
            <a:pPr indent="0" lvl="0" marL="317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&lt;developers&gt; … &lt;/dev&gt;</a:t>
            </a:r>
            <a:endParaRPr b="0" i="0" sz="1000" u="none" cap="none" strike="noStrike">
              <a:solidFill>
                <a:srgbClr val="000000"/>
              </a:solidFill>
              <a:latin typeface="Courier New"/>
              <a:ea typeface="Courier New"/>
              <a:cs typeface="Courier New"/>
              <a:sym typeface="Courier New"/>
            </a:endParaRPr>
          </a:p>
          <a:p>
            <a:pPr indent="0" lvl="0" marL="317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&lt;dependencies&gt; … &lt;/dependencies&gt;</a:t>
            </a:r>
            <a:endParaRPr b="0" i="0" sz="1000" u="none" cap="none" strike="noStrike">
              <a:solidFill>
                <a:srgbClr val="000000"/>
              </a:solidFill>
              <a:latin typeface="Courier New"/>
              <a:ea typeface="Courier New"/>
              <a:cs typeface="Courier New"/>
              <a:sym typeface="Courier New"/>
            </a:endParaRPr>
          </a:p>
          <a:p>
            <a:pPr indent="0" lvl="0" marL="190500" marR="0" rtl="0" algn="l">
              <a:lnSpc>
                <a:spcPct val="75000"/>
              </a:lnSpc>
              <a:spcBef>
                <a:spcPts val="1100"/>
              </a:spcBef>
              <a:spcAft>
                <a:spcPts val="0"/>
              </a:spcAft>
              <a:buClr>
                <a:srgbClr val="000000"/>
              </a:buClr>
              <a:buSzPts val="1000"/>
              <a:buFont typeface="Arial"/>
              <a:buNone/>
            </a:pPr>
            <a:r>
              <a:rPr b="0" i="0" lang="fr" sz="1000" u="none" cap="none" strike="noStrike">
                <a:solidFill>
                  <a:srgbClr val="000000"/>
                </a:solidFill>
                <a:latin typeface="Courier New"/>
                <a:ea typeface="Courier New"/>
                <a:cs typeface="Courier New"/>
                <a:sym typeface="Courier New"/>
              </a:rPr>
              <a:t>&lt;/project&gt;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edc8b8c50c_2_113"/>
          <p:cNvSpPr txBox="1"/>
          <p:nvPr>
            <p:ph type="title"/>
          </p:nvPr>
        </p:nvSpPr>
        <p:spPr>
          <a:xfrm>
            <a:off x="311700" y="445025"/>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Scaladex infra</a:t>
            </a:r>
            <a:endParaRPr/>
          </a:p>
        </p:txBody>
      </p:sp>
      <p:pic>
        <p:nvPicPr>
          <p:cNvPr id="199" name="Google Shape;199;g2edc8b8c50c_2_113"/>
          <p:cNvPicPr preferRelativeResize="0"/>
          <p:nvPr/>
        </p:nvPicPr>
        <p:blipFill rotWithShape="1">
          <a:blip r:embed="rId3">
            <a:alphaModFix/>
          </a:blip>
          <a:srcRect b="0" l="0" r="76871" t="0"/>
          <a:stretch/>
        </p:blipFill>
        <p:spPr>
          <a:xfrm>
            <a:off x="1622375" y="2443425"/>
            <a:ext cx="637449" cy="705375"/>
          </a:xfrm>
          <a:prstGeom prst="rect">
            <a:avLst/>
          </a:prstGeom>
          <a:noFill/>
          <a:ln>
            <a:noFill/>
          </a:ln>
        </p:spPr>
      </p:pic>
      <p:cxnSp>
        <p:nvCxnSpPr>
          <p:cNvPr id="200" name="Google Shape;200;g2edc8b8c50c_2_113"/>
          <p:cNvCxnSpPr/>
          <p:nvPr/>
        </p:nvCxnSpPr>
        <p:spPr>
          <a:xfrm flipH="1" rot="10800000">
            <a:off x="4037125" y="1853750"/>
            <a:ext cx="2118600" cy="676800"/>
          </a:xfrm>
          <a:prstGeom prst="straightConnector1">
            <a:avLst/>
          </a:prstGeom>
          <a:noFill/>
          <a:ln cap="flat" cmpd="sng" w="28575">
            <a:solidFill>
              <a:srgbClr val="FFFFFF"/>
            </a:solidFill>
            <a:prstDash val="solid"/>
            <a:round/>
            <a:headEnd len="sm" w="sm" type="none"/>
            <a:tailEnd len="med" w="med" type="triangle"/>
          </a:ln>
        </p:spPr>
      </p:cxnSp>
      <p:cxnSp>
        <p:nvCxnSpPr>
          <p:cNvPr id="201" name="Google Shape;201;g2edc8b8c50c_2_113"/>
          <p:cNvCxnSpPr/>
          <p:nvPr/>
        </p:nvCxnSpPr>
        <p:spPr>
          <a:xfrm>
            <a:off x="3960625" y="3054325"/>
            <a:ext cx="2085600" cy="720900"/>
          </a:xfrm>
          <a:prstGeom prst="straightConnector1">
            <a:avLst/>
          </a:prstGeom>
          <a:noFill/>
          <a:ln cap="flat" cmpd="sng" w="28575">
            <a:solidFill>
              <a:srgbClr val="FFFFFF"/>
            </a:solidFill>
            <a:prstDash val="solid"/>
            <a:round/>
            <a:headEnd len="sm" w="sm" type="none"/>
            <a:tailEnd len="med" w="med" type="triangle"/>
          </a:ln>
        </p:spPr>
      </p:cxnSp>
      <p:pic>
        <p:nvPicPr>
          <p:cNvPr id="202" name="Google Shape;202;g2edc8b8c50c_2_113"/>
          <p:cNvPicPr preferRelativeResize="0"/>
          <p:nvPr/>
        </p:nvPicPr>
        <p:blipFill rotWithShape="1">
          <a:blip r:embed="rId4">
            <a:alphaModFix/>
          </a:blip>
          <a:srcRect b="0" l="0" r="0" t="0"/>
          <a:stretch/>
        </p:blipFill>
        <p:spPr>
          <a:xfrm>
            <a:off x="6380439" y="991675"/>
            <a:ext cx="1209894" cy="1247700"/>
          </a:xfrm>
          <a:prstGeom prst="rect">
            <a:avLst/>
          </a:prstGeom>
          <a:noFill/>
          <a:ln>
            <a:noFill/>
          </a:ln>
        </p:spPr>
      </p:pic>
      <p:pic>
        <p:nvPicPr>
          <p:cNvPr id="203" name="Google Shape;203;g2edc8b8c50c_2_113"/>
          <p:cNvPicPr preferRelativeResize="0"/>
          <p:nvPr/>
        </p:nvPicPr>
        <p:blipFill rotWithShape="1">
          <a:blip r:embed="rId5">
            <a:alphaModFix/>
          </a:blip>
          <a:srcRect b="0" l="0" r="0" t="0"/>
          <a:stretch/>
        </p:blipFill>
        <p:spPr>
          <a:xfrm>
            <a:off x="6215666" y="3601223"/>
            <a:ext cx="2004847" cy="645900"/>
          </a:xfrm>
          <a:prstGeom prst="rect">
            <a:avLst/>
          </a:prstGeom>
          <a:noFill/>
          <a:ln>
            <a:noFill/>
          </a:ln>
        </p:spPr>
      </p:pic>
      <p:sp>
        <p:nvSpPr>
          <p:cNvPr id="204" name="Google Shape;204;g2edc8b8c50c_2_113"/>
          <p:cNvSpPr txBox="1"/>
          <p:nvPr/>
        </p:nvSpPr>
        <p:spPr>
          <a:xfrm>
            <a:off x="6315888" y="2311325"/>
            <a:ext cx="1729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100"/>
              <a:buFont typeface="Arial"/>
              <a:buNone/>
            </a:pPr>
            <a:r>
              <a:rPr b="0" i="0" lang="fr" sz="2100" u="none" cap="none" strike="noStrike">
                <a:solidFill>
                  <a:schemeClr val="dk1"/>
                </a:solidFill>
                <a:latin typeface="Poppins"/>
                <a:ea typeface="Poppins"/>
                <a:cs typeface="Poppins"/>
                <a:sym typeface="Poppins"/>
              </a:rPr>
              <a:t>PostgreSQL</a:t>
            </a:r>
            <a:endParaRPr b="0" i="0" sz="2100" u="none" cap="none" strike="noStrike">
              <a:solidFill>
                <a:srgbClr val="000000"/>
              </a:solidFill>
              <a:latin typeface="Arial"/>
              <a:ea typeface="Arial"/>
              <a:cs typeface="Arial"/>
              <a:sym typeface="Arial"/>
            </a:endParaRPr>
          </a:p>
        </p:txBody>
      </p:sp>
      <p:sp>
        <p:nvSpPr>
          <p:cNvPr id="205" name="Google Shape;205;g2edc8b8c50c_2_113"/>
          <p:cNvSpPr txBox="1"/>
          <p:nvPr/>
        </p:nvSpPr>
        <p:spPr>
          <a:xfrm rot="-1114911">
            <a:off x="3987771" y="1864607"/>
            <a:ext cx="1591042" cy="400061"/>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Database</a:t>
            </a:r>
            <a:endParaRPr b="0" i="0" sz="1400" u="none" cap="none" strike="noStrike">
              <a:solidFill>
                <a:srgbClr val="000000"/>
              </a:solidFill>
              <a:latin typeface="Arial"/>
              <a:ea typeface="Arial"/>
              <a:cs typeface="Arial"/>
              <a:sym typeface="Arial"/>
            </a:endParaRPr>
          </a:p>
        </p:txBody>
      </p:sp>
      <p:sp>
        <p:nvSpPr>
          <p:cNvPr id="206" name="Google Shape;206;g2edc8b8c50c_2_113"/>
          <p:cNvSpPr txBox="1"/>
          <p:nvPr/>
        </p:nvSpPr>
        <p:spPr>
          <a:xfrm rot="1151805">
            <a:off x="3923275" y="3366897"/>
            <a:ext cx="1591177" cy="400286"/>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Search engine</a:t>
            </a:r>
            <a:endParaRPr b="0" i="0" sz="1400" u="none" cap="none" strike="noStrike">
              <a:solidFill>
                <a:srgbClr val="000000"/>
              </a:solidFill>
              <a:latin typeface="Arial"/>
              <a:ea typeface="Arial"/>
              <a:cs typeface="Arial"/>
              <a:sym typeface="Arial"/>
            </a:endParaRPr>
          </a:p>
        </p:txBody>
      </p:sp>
      <p:sp>
        <p:nvSpPr>
          <p:cNvPr id="207" name="Google Shape;207;g2edc8b8c50c_2_113"/>
          <p:cNvSpPr txBox="1"/>
          <p:nvPr/>
        </p:nvSpPr>
        <p:spPr>
          <a:xfrm rot="-648">
            <a:off x="2372056" y="2472863"/>
            <a:ext cx="1591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3000"/>
              <a:buFont typeface="Arial"/>
              <a:buNone/>
            </a:pPr>
            <a:r>
              <a:rPr b="0" i="0" lang="fr" sz="3000" u="none" cap="none" strike="noStrike">
                <a:solidFill>
                  <a:schemeClr val="dk1"/>
                </a:solidFill>
                <a:latin typeface="Poppins"/>
                <a:ea typeface="Poppins"/>
                <a:cs typeface="Poppins"/>
                <a:sym typeface="Poppins"/>
              </a:rPr>
              <a:t>Server</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edc8b8c50c_2_11"/>
          <p:cNvSpPr txBox="1"/>
          <p:nvPr>
            <p:ph type="ctrTitle"/>
          </p:nvPr>
        </p:nvSpPr>
        <p:spPr>
          <a:xfrm>
            <a:off x="3209800" y="424025"/>
            <a:ext cx="5996400" cy="8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3600">
                <a:latin typeface="Calibri"/>
                <a:ea typeface="Calibri"/>
                <a:cs typeface="Calibri"/>
                <a:sym typeface="Calibri"/>
              </a:rPr>
              <a:t>About me</a:t>
            </a:r>
            <a:endParaRPr sz="3600">
              <a:latin typeface="Calibri"/>
              <a:ea typeface="Calibri"/>
              <a:cs typeface="Calibri"/>
              <a:sym typeface="Calibri"/>
            </a:endParaRPr>
          </a:p>
        </p:txBody>
      </p:sp>
      <p:sp>
        <p:nvSpPr>
          <p:cNvPr id="73" name="Google Shape;73;g2edc8b8c50c_2_11"/>
          <p:cNvSpPr txBox="1"/>
          <p:nvPr/>
        </p:nvSpPr>
        <p:spPr>
          <a:xfrm>
            <a:off x="1946025" y="2334775"/>
            <a:ext cx="688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
        <p:nvSpPr>
          <p:cNvPr id="74" name="Google Shape;74;g2edc8b8c50c_2_11"/>
          <p:cNvSpPr txBox="1"/>
          <p:nvPr/>
        </p:nvSpPr>
        <p:spPr>
          <a:xfrm>
            <a:off x="3209800" y="1256525"/>
            <a:ext cx="5406300" cy="344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2000">
                <a:solidFill>
                  <a:schemeClr val="dk1"/>
                </a:solidFill>
                <a:latin typeface="Calibri"/>
                <a:ea typeface="Calibri"/>
                <a:cs typeface="Calibri"/>
                <a:sym typeface="Calibri"/>
              </a:rPr>
              <a:t>Kannupriya Kalra</a:t>
            </a:r>
            <a:br>
              <a:rPr b="1" lang="fr" sz="2000">
                <a:solidFill>
                  <a:schemeClr val="dk1"/>
                </a:solidFill>
                <a:latin typeface="Calibri"/>
                <a:ea typeface="Calibri"/>
                <a:cs typeface="Calibri"/>
                <a:sym typeface="Calibri"/>
              </a:rPr>
            </a:br>
            <a:r>
              <a:rPr lang="fr">
                <a:solidFill>
                  <a:srgbClr val="CCCCCC"/>
                </a:solidFill>
                <a:latin typeface="Calibri"/>
                <a:ea typeface="Calibri"/>
                <a:cs typeface="Calibri"/>
                <a:sym typeface="Calibri"/>
              </a:rPr>
              <a:t>Software Engineer at Sky in London, UK</a:t>
            </a:r>
            <a:endParaRPr b="1" sz="1700">
              <a:solidFill>
                <a:srgbClr val="F3F3F3"/>
              </a:solidFill>
              <a:latin typeface="Calibri"/>
              <a:ea typeface="Calibri"/>
              <a:cs typeface="Calibri"/>
              <a:sym typeface="Calibri"/>
            </a:endParaRPr>
          </a:p>
          <a:p>
            <a:pPr indent="0" lvl="0" marL="0" rtl="0" algn="l">
              <a:lnSpc>
                <a:spcPct val="115000"/>
              </a:lnSpc>
              <a:spcBef>
                <a:spcPts val="0"/>
              </a:spcBef>
              <a:spcAft>
                <a:spcPts val="0"/>
              </a:spcAft>
              <a:buNone/>
            </a:pPr>
            <a:r>
              <a:t/>
            </a:r>
            <a:endParaRPr b="1" sz="1700">
              <a:solidFill>
                <a:srgbClr val="F3F3F3"/>
              </a:solidFill>
              <a:latin typeface="Calibri"/>
              <a:ea typeface="Calibri"/>
              <a:cs typeface="Calibri"/>
              <a:sym typeface="Calibri"/>
            </a:endParaRPr>
          </a:p>
          <a:p>
            <a:pPr indent="-336550" lvl="0" marL="457200" rtl="0" algn="l">
              <a:spcBef>
                <a:spcPts val="0"/>
              </a:spcBef>
              <a:spcAft>
                <a:spcPts val="0"/>
              </a:spcAft>
              <a:buClr>
                <a:srgbClr val="F3F3F3"/>
              </a:buClr>
              <a:buSzPts val="1700"/>
              <a:buFont typeface="Calibri"/>
              <a:buChar char="●"/>
            </a:pPr>
            <a:r>
              <a:rPr lang="fr" sz="1700">
                <a:solidFill>
                  <a:srgbClr val="F3F3F3"/>
                </a:solidFill>
                <a:latin typeface="Calibri"/>
                <a:ea typeface="Calibri"/>
                <a:cs typeface="Calibri"/>
                <a:sym typeface="Calibri"/>
              </a:rPr>
              <a:t>Functional programming enthusiast. </a:t>
            </a:r>
            <a:endParaRPr sz="1700">
              <a:solidFill>
                <a:srgbClr val="F3F3F3"/>
              </a:solidFill>
              <a:latin typeface="Calibri"/>
              <a:ea typeface="Calibri"/>
              <a:cs typeface="Calibri"/>
              <a:sym typeface="Calibri"/>
            </a:endParaRPr>
          </a:p>
          <a:p>
            <a:pPr indent="0" lvl="0" marL="457200" rtl="0" algn="l">
              <a:spcBef>
                <a:spcPts val="0"/>
              </a:spcBef>
              <a:spcAft>
                <a:spcPts val="0"/>
              </a:spcAft>
              <a:buNone/>
            </a:pPr>
            <a:r>
              <a:t/>
            </a:r>
            <a:endParaRPr sz="1700">
              <a:solidFill>
                <a:srgbClr val="F3F3F3"/>
              </a:solidFill>
              <a:latin typeface="Calibri"/>
              <a:ea typeface="Calibri"/>
              <a:cs typeface="Calibri"/>
              <a:sym typeface="Calibri"/>
            </a:endParaRPr>
          </a:p>
          <a:p>
            <a:pPr indent="-336550" lvl="0" marL="457200" rtl="0" algn="l">
              <a:spcBef>
                <a:spcPts val="0"/>
              </a:spcBef>
              <a:spcAft>
                <a:spcPts val="0"/>
              </a:spcAft>
              <a:buClr>
                <a:srgbClr val="F3F3F3"/>
              </a:buClr>
              <a:buSzPts val="1700"/>
              <a:buFont typeface="Calibri"/>
              <a:buChar char="●"/>
            </a:pPr>
            <a:r>
              <a:rPr lang="fr" sz="1700">
                <a:solidFill>
                  <a:srgbClr val="F3F3F3"/>
                </a:solidFill>
                <a:latin typeface="Calibri"/>
                <a:ea typeface="Calibri"/>
                <a:cs typeface="Calibri"/>
                <a:sym typeface="Calibri"/>
              </a:rPr>
              <a:t>Developing and maintaining critical backend applications using functional Scala at Sky.</a:t>
            </a:r>
            <a:endParaRPr sz="1700">
              <a:solidFill>
                <a:srgbClr val="F3F3F3"/>
              </a:solidFill>
              <a:latin typeface="Calibri"/>
              <a:ea typeface="Calibri"/>
              <a:cs typeface="Calibri"/>
              <a:sym typeface="Calibri"/>
            </a:endParaRPr>
          </a:p>
          <a:p>
            <a:pPr indent="0" lvl="0" marL="457200" rtl="0" algn="l">
              <a:spcBef>
                <a:spcPts val="0"/>
              </a:spcBef>
              <a:spcAft>
                <a:spcPts val="0"/>
              </a:spcAft>
              <a:buNone/>
            </a:pPr>
            <a:r>
              <a:t/>
            </a:r>
            <a:endParaRPr sz="1700">
              <a:solidFill>
                <a:srgbClr val="F3F3F3"/>
              </a:solidFill>
              <a:latin typeface="Calibri"/>
              <a:ea typeface="Calibri"/>
              <a:cs typeface="Calibri"/>
              <a:sym typeface="Calibri"/>
            </a:endParaRPr>
          </a:p>
          <a:p>
            <a:pPr indent="-336550" lvl="0" marL="457200" rtl="0" algn="l">
              <a:spcBef>
                <a:spcPts val="0"/>
              </a:spcBef>
              <a:spcAft>
                <a:spcPts val="0"/>
              </a:spcAft>
              <a:buClr>
                <a:srgbClr val="F3F3F3"/>
              </a:buClr>
              <a:buSzPts val="1700"/>
              <a:buFont typeface="Calibri"/>
              <a:buChar char="●"/>
            </a:pPr>
            <a:r>
              <a:rPr lang="fr" sz="1700">
                <a:solidFill>
                  <a:srgbClr val="F3F3F3"/>
                </a:solidFill>
                <a:latin typeface="Calibri"/>
                <a:ea typeface="Calibri"/>
                <a:cs typeface="Calibri"/>
                <a:sym typeface="Calibri"/>
              </a:rPr>
              <a:t>Google Summer of Code 2024 Mentor with Scala Center for Scaladex and Scala CLI projects.</a:t>
            </a:r>
            <a:endParaRPr sz="1700">
              <a:solidFill>
                <a:srgbClr val="F3F3F3"/>
              </a:solidFill>
              <a:latin typeface="Calibri"/>
              <a:ea typeface="Calibri"/>
              <a:cs typeface="Calibri"/>
              <a:sym typeface="Calibri"/>
            </a:endParaRPr>
          </a:p>
          <a:p>
            <a:pPr indent="0" lvl="0" marL="457200" rtl="0" algn="l">
              <a:spcBef>
                <a:spcPts val="0"/>
              </a:spcBef>
              <a:spcAft>
                <a:spcPts val="0"/>
              </a:spcAft>
              <a:buNone/>
            </a:pPr>
            <a:r>
              <a:t/>
            </a:r>
            <a:endParaRPr sz="1700">
              <a:solidFill>
                <a:srgbClr val="F3F3F3"/>
              </a:solidFill>
              <a:latin typeface="Calibri"/>
              <a:ea typeface="Calibri"/>
              <a:cs typeface="Calibri"/>
              <a:sym typeface="Calibri"/>
            </a:endParaRPr>
          </a:p>
          <a:p>
            <a:pPr indent="0" lvl="0" marL="0" rtl="0" algn="l">
              <a:spcBef>
                <a:spcPts val="0"/>
              </a:spcBef>
              <a:spcAft>
                <a:spcPts val="0"/>
              </a:spcAft>
              <a:buNone/>
            </a:pPr>
            <a:r>
              <a:rPr lang="fr" sz="1700">
                <a:solidFill>
                  <a:srgbClr val="F3F3F3"/>
                </a:solidFill>
                <a:latin typeface="Calibri"/>
                <a:ea typeface="Calibri"/>
                <a:cs typeface="Calibri"/>
                <a:sym typeface="Calibri"/>
              </a:rPr>
              <a:t>LinkedIn - https://www.linkedin.com/in/kannupriyakalra/</a:t>
            </a:r>
            <a:endParaRPr b="1" sz="1700">
              <a:solidFill>
                <a:srgbClr val="F3F3F3"/>
              </a:solidFill>
              <a:latin typeface="Calibri"/>
              <a:ea typeface="Calibri"/>
              <a:cs typeface="Calibri"/>
              <a:sym typeface="Calibri"/>
            </a:endParaRPr>
          </a:p>
        </p:txBody>
      </p:sp>
      <p:pic>
        <p:nvPicPr>
          <p:cNvPr id="75" name="Google Shape;75;g2edc8b8c50c_2_11"/>
          <p:cNvPicPr preferRelativeResize="0"/>
          <p:nvPr/>
        </p:nvPicPr>
        <p:blipFill rotWithShape="1">
          <a:blip r:embed="rId3">
            <a:alphaModFix/>
          </a:blip>
          <a:srcRect b="-10341" l="21813" r="16529" t="-10329"/>
          <a:stretch/>
        </p:blipFill>
        <p:spPr>
          <a:xfrm>
            <a:off x="0" y="0"/>
            <a:ext cx="2627999"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edc8b8c50c_2_136"/>
          <p:cNvSpPr txBox="1"/>
          <p:nvPr>
            <p:ph type="title"/>
          </p:nvPr>
        </p:nvSpPr>
        <p:spPr>
          <a:xfrm>
            <a:off x="311700" y="327325"/>
            <a:ext cx="8520600" cy="76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sz="3600">
                <a:latin typeface="Calibri"/>
                <a:ea typeface="Calibri"/>
                <a:cs typeface="Calibri"/>
                <a:sym typeface="Calibri"/>
              </a:rPr>
              <a:t>Dependency Graph of Scaladex modules</a:t>
            </a:r>
            <a:endParaRPr sz="3600">
              <a:latin typeface="Calibri"/>
              <a:ea typeface="Calibri"/>
              <a:cs typeface="Calibri"/>
              <a:sym typeface="Calibri"/>
            </a:endParaRPr>
          </a:p>
        </p:txBody>
      </p:sp>
      <p:sp>
        <p:nvSpPr>
          <p:cNvPr id="213" name="Google Shape;213;g2edc8b8c50c_2_136"/>
          <p:cNvSpPr/>
          <p:nvPr/>
        </p:nvSpPr>
        <p:spPr>
          <a:xfrm>
            <a:off x="1746600" y="1377075"/>
            <a:ext cx="941700" cy="529500"/>
          </a:xfrm>
          <a:prstGeom prst="rect">
            <a:avLst/>
          </a:prstGeom>
          <a:solidFill>
            <a:srgbClr val="006A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dk1"/>
                </a:solidFill>
                <a:latin typeface="Arial"/>
                <a:ea typeface="Arial"/>
                <a:cs typeface="Arial"/>
                <a:sym typeface="Arial"/>
              </a:rPr>
              <a:t>core</a:t>
            </a:r>
            <a:endParaRPr b="0" i="0" sz="1400" u="none" cap="none" strike="noStrike">
              <a:solidFill>
                <a:schemeClr val="dk1"/>
              </a:solidFill>
              <a:latin typeface="Arial"/>
              <a:ea typeface="Arial"/>
              <a:cs typeface="Arial"/>
              <a:sym typeface="Arial"/>
            </a:endParaRPr>
          </a:p>
        </p:txBody>
      </p:sp>
      <p:sp>
        <p:nvSpPr>
          <p:cNvPr id="214" name="Google Shape;214;g2edc8b8c50c_2_136"/>
          <p:cNvSpPr/>
          <p:nvPr/>
        </p:nvSpPr>
        <p:spPr>
          <a:xfrm>
            <a:off x="455425" y="2783625"/>
            <a:ext cx="941700" cy="529500"/>
          </a:xfrm>
          <a:prstGeom prst="rect">
            <a:avLst/>
          </a:prstGeom>
          <a:solidFill>
            <a:srgbClr val="006A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dk1"/>
                </a:solidFill>
                <a:latin typeface="Arial"/>
                <a:ea typeface="Arial"/>
                <a:cs typeface="Arial"/>
                <a:sym typeface="Arial"/>
              </a:rPr>
              <a:t>infra</a:t>
            </a:r>
            <a:endParaRPr b="0" i="0" sz="1400" u="none" cap="none" strike="noStrike">
              <a:solidFill>
                <a:schemeClr val="dk1"/>
              </a:solidFill>
              <a:latin typeface="Arial"/>
              <a:ea typeface="Arial"/>
              <a:cs typeface="Arial"/>
              <a:sym typeface="Arial"/>
            </a:endParaRPr>
          </a:p>
        </p:txBody>
      </p:sp>
      <p:sp>
        <p:nvSpPr>
          <p:cNvPr id="215" name="Google Shape;215;g2edc8b8c50c_2_136"/>
          <p:cNvSpPr/>
          <p:nvPr/>
        </p:nvSpPr>
        <p:spPr>
          <a:xfrm>
            <a:off x="1778950" y="2748300"/>
            <a:ext cx="941700" cy="529500"/>
          </a:xfrm>
          <a:prstGeom prst="rect">
            <a:avLst/>
          </a:prstGeom>
          <a:solidFill>
            <a:srgbClr val="006A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dk1"/>
                </a:solidFill>
                <a:latin typeface="Arial"/>
                <a:ea typeface="Arial"/>
                <a:cs typeface="Arial"/>
                <a:sym typeface="Arial"/>
              </a:rPr>
              <a:t>template</a:t>
            </a:r>
            <a:endParaRPr b="0" i="0" sz="1400" u="none" cap="none" strike="noStrike">
              <a:solidFill>
                <a:schemeClr val="dk1"/>
              </a:solidFill>
              <a:latin typeface="Arial"/>
              <a:ea typeface="Arial"/>
              <a:cs typeface="Arial"/>
              <a:sym typeface="Arial"/>
            </a:endParaRPr>
          </a:p>
        </p:txBody>
      </p:sp>
      <p:sp>
        <p:nvSpPr>
          <p:cNvPr id="216" name="Google Shape;216;g2edc8b8c50c_2_136"/>
          <p:cNvSpPr/>
          <p:nvPr/>
        </p:nvSpPr>
        <p:spPr>
          <a:xfrm>
            <a:off x="3102475" y="2713000"/>
            <a:ext cx="941700" cy="529500"/>
          </a:xfrm>
          <a:prstGeom prst="rect">
            <a:avLst/>
          </a:prstGeom>
          <a:solidFill>
            <a:srgbClr val="006A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dk1"/>
                </a:solidFill>
                <a:latin typeface="Arial"/>
                <a:ea typeface="Arial"/>
                <a:cs typeface="Arial"/>
                <a:sym typeface="Arial"/>
              </a:rPr>
              <a:t>client</a:t>
            </a:r>
            <a:endParaRPr b="0" i="0" sz="1400" u="none" cap="none" strike="noStrike">
              <a:solidFill>
                <a:schemeClr val="dk1"/>
              </a:solidFill>
              <a:latin typeface="Arial"/>
              <a:ea typeface="Arial"/>
              <a:cs typeface="Arial"/>
              <a:sym typeface="Arial"/>
            </a:endParaRPr>
          </a:p>
        </p:txBody>
      </p:sp>
      <p:sp>
        <p:nvSpPr>
          <p:cNvPr id="217" name="Google Shape;217;g2edc8b8c50c_2_136"/>
          <p:cNvSpPr/>
          <p:nvPr/>
        </p:nvSpPr>
        <p:spPr>
          <a:xfrm>
            <a:off x="452525" y="3988250"/>
            <a:ext cx="941700" cy="529500"/>
          </a:xfrm>
          <a:prstGeom prst="rect">
            <a:avLst/>
          </a:prstGeom>
          <a:solidFill>
            <a:srgbClr val="006A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dk1"/>
                </a:solidFill>
                <a:latin typeface="Arial"/>
                <a:ea typeface="Arial"/>
                <a:cs typeface="Arial"/>
                <a:sym typeface="Arial"/>
              </a:rPr>
              <a:t>data</a:t>
            </a:r>
            <a:endParaRPr b="0" i="0" sz="1400" u="none" cap="none" strike="noStrike">
              <a:solidFill>
                <a:schemeClr val="dk1"/>
              </a:solidFill>
              <a:latin typeface="Arial"/>
              <a:ea typeface="Arial"/>
              <a:cs typeface="Arial"/>
              <a:sym typeface="Arial"/>
            </a:endParaRPr>
          </a:p>
        </p:txBody>
      </p:sp>
      <p:sp>
        <p:nvSpPr>
          <p:cNvPr id="218" name="Google Shape;218;g2edc8b8c50c_2_136"/>
          <p:cNvSpPr/>
          <p:nvPr/>
        </p:nvSpPr>
        <p:spPr>
          <a:xfrm>
            <a:off x="2055600" y="3988225"/>
            <a:ext cx="941700" cy="529500"/>
          </a:xfrm>
          <a:prstGeom prst="rect">
            <a:avLst/>
          </a:prstGeom>
          <a:solidFill>
            <a:srgbClr val="006A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dk1"/>
                </a:solidFill>
                <a:latin typeface="Arial"/>
                <a:ea typeface="Arial"/>
                <a:cs typeface="Arial"/>
                <a:sym typeface="Arial"/>
              </a:rPr>
              <a:t>Server</a:t>
            </a:r>
            <a:endParaRPr b="0" i="0" sz="1400" u="none" cap="none" strike="noStrike">
              <a:solidFill>
                <a:schemeClr val="dk1"/>
              </a:solidFill>
              <a:latin typeface="Arial"/>
              <a:ea typeface="Arial"/>
              <a:cs typeface="Arial"/>
              <a:sym typeface="Arial"/>
            </a:endParaRPr>
          </a:p>
        </p:txBody>
      </p:sp>
      <p:cxnSp>
        <p:nvCxnSpPr>
          <p:cNvPr id="219" name="Google Shape;219;g2edc8b8c50c_2_136"/>
          <p:cNvCxnSpPr>
            <a:stCxn id="214" idx="0"/>
            <a:endCxn id="213" idx="2"/>
          </p:cNvCxnSpPr>
          <p:nvPr/>
        </p:nvCxnSpPr>
        <p:spPr>
          <a:xfrm flipH="1" rot="10800000">
            <a:off x="926275" y="1906725"/>
            <a:ext cx="1291200" cy="876900"/>
          </a:xfrm>
          <a:prstGeom prst="straightConnector1">
            <a:avLst/>
          </a:prstGeom>
          <a:noFill/>
          <a:ln cap="flat" cmpd="sng" w="19050">
            <a:solidFill>
              <a:schemeClr val="dk1"/>
            </a:solidFill>
            <a:prstDash val="solid"/>
            <a:round/>
            <a:headEnd len="sm" w="sm" type="none"/>
            <a:tailEnd len="med" w="med" type="triangle"/>
          </a:ln>
        </p:spPr>
      </p:cxnSp>
      <p:cxnSp>
        <p:nvCxnSpPr>
          <p:cNvPr id="220" name="Google Shape;220;g2edc8b8c50c_2_136"/>
          <p:cNvCxnSpPr>
            <a:stCxn id="215" idx="0"/>
            <a:endCxn id="213" idx="2"/>
          </p:cNvCxnSpPr>
          <p:nvPr/>
        </p:nvCxnSpPr>
        <p:spPr>
          <a:xfrm rot="10800000">
            <a:off x="2217400" y="1906500"/>
            <a:ext cx="32400" cy="841800"/>
          </a:xfrm>
          <a:prstGeom prst="straightConnector1">
            <a:avLst/>
          </a:prstGeom>
          <a:noFill/>
          <a:ln cap="flat" cmpd="sng" w="19050">
            <a:solidFill>
              <a:schemeClr val="dk1"/>
            </a:solidFill>
            <a:prstDash val="solid"/>
            <a:round/>
            <a:headEnd len="sm" w="sm" type="none"/>
            <a:tailEnd len="med" w="med" type="triangle"/>
          </a:ln>
        </p:spPr>
      </p:cxnSp>
      <p:cxnSp>
        <p:nvCxnSpPr>
          <p:cNvPr id="221" name="Google Shape;221;g2edc8b8c50c_2_136"/>
          <p:cNvCxnSpPr>
            <a:stCxn id="216" idx="0"/>
            <a:endCxn id="213" idx="2"/>
          </p:cNvCxnSpPr>
          <p:nvPr/>
        </p:nvCxnSpPr>
        <p:spPr>
          <a:xfrm rot="10800000">
            <a:off x="2217325" y="1906600"/>
            <a:ext cx="1356000" cy="806400"/>
          </a:xfrm>
          <a:prstGeom prst="straightConnector1">
            <a:avLst/>
          </a:prstGeom>
          <a:noFill/>
          <a:ln cap="flat" cmpd="sng" w="19050">
            <a:solidFill>
              <a:schemeClr val="dk1"/>
            </a:solidFill>
            <a:prstDash val="solid"/>
            <a:round/>
            <a:headEnd len="sm" w="sm" type="none"/>
            <a:tailEnd len="med" w="med" type="triangle"/>
          </a:ln>
        </p:spPr>
      </p:cxnSp>
      <p:cxnSp>
        <p:nvCxnSpPr>
          <p:cNvPr id="222" name="Google Shape;222;g2edc8b8c50c_2_136"/>
          <p:cNvCxnSpPr>
            <a:stCxn id="218" idx="0"/>
            <a:endCxn id="214" idx="2"/>
          </p:cNvCxnSpPr>
          <p:nvPr/>
        </p:nvCxnSpPr>
        <p:spPr>
          <a:xfrm rot="10800000">
            <a:off x="926250" y="3313225"/>
            <a:ext cx="1600200" cy="675000"/>
          </a:xfrm>
          <a:prstGeom prst="straightConnector1">
            <a:avLst/>
          </a:prstGeom>
          <a:noFill/>
          <a:ln cap="flat" cmpd="sng" w="19050">
            <a:solidFill>
              <a:schemeClr val="dk1"/>
            </a:solidFill>
            <a:prstDash val="solid"/>
            <a:round/>
            <a:headEnd len="sm" w="sm" type="none"/>
            <a:tailEnd len="med" w="med" type="triangle"/>
          </a:ln>
        </p:spPr>
      </p:cxnSp>
      <p:cxnSp>
        <p:nvCxnSpPr>
          <p:cNvPr id="223" name="Google Shape;223;g2edc8b8c50c_2_136"/>
          <p:cNvCxnSpPr>
            <a:stCxn id="218" idx="0"/>
            <a:endCxn id="215" idx="2"/>
          </p:cNvCxnSpPr>
          <p:nvPr/>
        </p:nvCxnSpPr>
        <p:spPr>
          <a:xfrm rot="10800000">
            <a:off x="2249850" y="3277825"/>
            <a:ext cx="276600" cy="710400"/>
          </a:xfrm>
          <a:prstGeom prst="straightConnector1">
            <a:avLst/>
          </a:prstGeom>
          <a:noFill/>
          <a:ln cap="flat" cmpd="sng" w="19050">
            <a:solidFill>
              <a:schemeClr val="dk1"/>
            </a:solidFill>
            <a:prstDash val="solid"/>
            <a:round/>
            <a:headEnd len="sm" w="sm" type="none"/>
            <a:tailEnd len="med" w="med" type="triangle"/>
          </a:ln>
        </p:spPr>
      </p:cxnSp>
      <p:cxnSp>
        <p:nvCxnSpPr>
          <p:cNvPr id="224" name="Google Shape;224;g2edc8b8c50c_2_136"/>
          <p:cNvCxnSpPr>
            <a:stCxn id="218" idx="0"/>
            <a:endCxn id="216" idx="2"/>
          </p:cNvCxnSpPr>
          <p:nvPr/>
        </p:nvCxnSpPr>
        <p:spPr>
          <a:xfrm flipH="1" rot="10800000">
            <a:off x="2526450" y="3242425"/>
            <a:ext cx="1047000" cy="745800"/>
          </a:xfrm>
          <a:prstGeom prst="straightConnector1">
            <a:avLst/>
          </a:prstGeom>
          <a:noFill/>
          <a:ln cap="flat" cmpd="sng" w="19050">
            <a:solidFill>
              <a:schemeClr val="dk1"/>
            </a:solidFill>
            <a:prstDash val="dash"/>
            <a:round/>
            <a:headEnd len="sm" w="sm" type="none"/>
            <a:tailEnd len="med" w="med" type="triangle"/>
          </a:ln>
        </p:spPr>
      </p:cxnSp>
      <p:cxnSp>
        <p:nvCxnSpPr>
          <p:cNvPr id="225" name="Google Shape;225;g2edc8b8c50c_2_136"/>
          <p:cNvCxnSpPr>
            <a:stCxn id="217" idx="0"/>
            <a:endCxn id="214" idx="2"/>
          </p:cNvCxnSpPr>
          <p:nvPr/>
        </p:nvCxnSpPr>
        <p:spPr>
          <a:xfrm flipH="1" rot="10800000">
            <a:off x="923375" y="3313250"/>
            <a:ext cx="3000" cy="675000"/>
          </a:xfrm>
          <a:prstGeom prst="straightConnector1">
            <a:avLst/>
          </a:prstGeom>
          <a:noFill/>
          <a:ln cap="flat" cmpd="sng" w="19050">
            <a:solidFill>
              <a:schemeClr val="dk1"/>
            </a:solidFill>
            <a:prstDash val="solid"/>
            <a:round/>
            <a:headEnd len="sm" w="sm" type="none"/>
            <a:tailEnd len="med" w="med" type="triangle"/>
          </a:ln>
        </p:spPr>
      </p:cxnSp>
      <p:cxnSp>
        <p:nvCxnSpPr>
          <p:cNvPr id="226" name="Google Shape;226;g2edc8b8c50c_2_136"/>
          <p:cNvCxnSpPr>
            <a:stCxn id="218" idx="1"/>
            <a:endCxn id="217" idx="3"/>
          </p:cNvCxnSpPr>
          <p:nvPr/>
        </p:nvCxnSpPr>
        <p:spPr>
          <a:xfrm rot="10800000">
            <a:off x="1394100" y="4252975"/>
            <a:ext cx="661500" cy="0"/>
          </a:xfrm>
          <a:prstGeom prst="straightConnector1">
            <a:avLst/>
          </a:prstGeom>
          <a:noFill/>
          <a:ln cap="flat" cmpd="sng" w="19050">
            <a:solidFill>
              <a:schemeClr val="dk1"/>
            </a:solidFill>
            <a:prstDash val="dash"/>
            <a:round/>
            <a:headEnd len="sm" w="sm" type="none"/>
            <a:tailEnd len="med" w="med" type="triangle"/>
          </a:ln>
        </p:spPr>
      </p:cxnSp>
      <p:sp>
        <p:nvSpPr>
          <p:cNvPr id="227" name="Google Shape;227;g2edc8b8c50c_2_136"/>
          <p:cNvSpPr txBox="1"/>
          <p:nvPr/>
        </p:nvSpPr>
        <p:spPr>
          <a:xfrm>
            <a:off x="1413963" y="4252975"/>
            <a:ext cx="621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chemeClr val="dk1"/>
                </a:solidFill>
                <a:latin typeface="Arial"/>
                <a:ea typeface="Arial"/>
                <a:cs typeface="Arial"/>
                <a:sym typeface="Arial"/>
              </a:rPr>
              <a:t>should not exist</a:t>
            </a:r>
            <a:endParaRPr b="0" i="0" sz="900" u="none" cap="none" strike="noStrike">
              <a:solidFill>
                <a:schemeClr val="dk1"/>
              </a:solidFill>
              <a:latin typeface="Arial"/>
              <a:ea typeface="Arial"/>
              <a:cs typeface="Arial"/>
              <a:sym typeface="Arial"/>
            </a:endParaRPr>
          </a:p>
        </p:txBody>
      </p:sp>
      <p:sp>
        <p:nvSpPr>
          <p:cNvPr id="228" name="Google Shape;228;g2edc8b8c50c_2_136"/>
          <p:cNvSpPr txBox="1"/>
          <p:nvPr/>
        </p:nvSpPr>
        <p:spPr>
          <a:xfrm rot="-2136974">
            <a:off x="2790672" y="3471308"/>
            <a:ext cx="1017424" cy="32335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fr" sz="900" u="none" cap="none" strike="noStrike">
                <a:solidFill>
                  <a:schemeClr val="dk1"/>
                </a:solidFill>
                <a:latin typeface="Arial"/>
                <a:ea typeface="Arial"/>
                <a:cs typeface="Arial"/>
                <a:sym typeface="Arial"/>
              </a:rPr>
              <a:t>as a resource</a:t>
            </a:r>
            <a:endParaRPr b="0" i="0" sz="900" u="none" cap="none" strike="noStrike">
              <a:solidFill>
                <a:schemeClr val="dk1"/>
              </a:solidFill>
              <a:latin typeface="Arial"/>
              <a:ea typeface="Arial"/>
              <a:cs typeface="Arial"/>
              <a:sym typeface="Arial"/>
            </a:endParaRPr>
          </a:p>
        </p:txBody>
      </p:sp>
      <p:sp>
        <p:nvSpPr>
          <p:cNvPr id="229" name="Google Shape;229;g2edc8b8c50c_2_136"/>
          <p:cNvSpPr txBox="1"/>
          <p:nvPr/>
        </p:nvSpPr>
        <p:spPr>
          <a:xfrm>
            <a:off x="4643275" y="1377075"/>
            <a:ext cx="4095900" cy="2809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External dependencies</a:t>
            </a:r>
            <a:endParaRPr b="0" i="0" sz="1400" u="none" cap="none" strike="noStrike">
              <a:solidFill>
                <a:schemeClr val="dk1"/>
              </a:solidFill>
              <a:latin typeface="Poppins"/>
              <a:ea typeface="Poppins"/>
              <a:cs typeface="Poppins"/>
              <a:sym typeface="Poppins"/>
            </a:endParaRPr>
          </a:p>
          <a:p>
            <a:pPr indent="-311150" lvl="0" marL="457200" marR="0" rtl="0" algn="l">
              <a:lnSpc>
                <a:spcPct val="150000"/>
              </a:lnSpc>
              <a:spcBef>
                <a:spcPts val="0"/>
              </a:spcBef>
              <a:spcAft>
                <a:spcPts val="0"/>
              </a:spcAft>
              <a:buClr>
                <a:schemeClr val="dk1"/>
              </a:buClr>
              <a:buSzPts val="1300"/>
              <a:buFont typeface="Poppins"/>
              <a:buChar char="●"/>
            </a:pPr>
            <a:r>
              <a:rPr b="0" i="0" lang="fr" sz="1300" u="none" cap="none" strike="noStrike">
                <a:solidFill>
                  <a:srgbClr val="A1E8A1"/>
                </a:solidFill>
                <a:latin typeface="Poppins"/>
                <a:ea typeface="Poppins"/>
                <a:cs typeface="Poppins"/>
                <a:sym typeface="Poppins"/>
              </a:rPr>
              <a:t>circe</a:t>
            </a:r>
            <a:r>
              <a:rPr b="0" i="0" lang="fr" sz="1300" u="none" cap="none" strike="noStrike">
                <a:solidFill>
                  <a:schemeClr val="dk1"/>
                </a:solidFill>
                <a:latin typeface="Poppins"/>
                <a:ea typeface="Poppins"/>
                <a:cs typeface="Poppins"/>
                <a:sym typeface="Poppins"/>
              </a:rPr>
              <a:t> for JSON serialization</a:t>
            </a:r>
            <a:endParaRPr b="0" i="0" sz="1300" u="none" cap="none" strike="noStrike">
              <a:solidFill>
                <a:schemeClr val="dk1"/>
              </a:solidFill>
              <a:latin typeface="Poppins"/>
              <a:ea typeface="Poppins"/>
              <a:cs typeface="Poppins"/>
              <a:sym typeface="Poppins"/>
            </a:endParaRPr>
          </a:p>
          <a:p>
            <a:pPr indent="-311150" lvl="0" marL="457200" marR="0" rtl="0" algn="l">
              <a:lnSpc>
                <a:spcPct val="150000"/>
              </a:lnSpc>
              <a:spcBef>
                <a:spcPts val="0"/>
              </a:spcBef>
              <a:spcAft>
                <a:spcPts val="0"/>
              </a:spcAft>
              <a:buClr>
                <a:schemeClr val="dk1"/>
              </a:buClr>
              <a:buSzPts val="1300"/>
              <a:buFont typeface="Poppins"/>
              <a:buChar char="●"/>
            </a:pPr>
            <a:r>
              <a:rPr b="0" i="0" lang="fr" sz="1300" u="none" cap="none" strike="noStrike">
                <a:solidFill>
                  <a:srgbClr val="A1E8A1"/>
                </a:solidFill>
                <a:latin typeface="Poppins"/>
                <a:ea typeface="Poppins"/>
                <a:cs typeface="Poppins"/>
                <a:sym typeface="Poppins"/>
              </a:rPr>
              <a:t>doobie</a:t>
            </a:r>
            <a:r>
              <a:rPr b="0" i="0" lang="fr" sz="1300" u="none" cap="none" strike="noStrike">
                <a:solidFill>
                  <a:schemeClr val="dk1"/>
                </a:solidFill>
                <a:latin typeface="Poppins"/>
                <a:ea typeface="Poppins"/>
                <a:cs typeface="Poppins"/>
                <a:sym typeface="Poppins"/>
              </a:rPr>
              <a:t> for SQL queries</a:t>
            </a:r>
            <a:endParaRPr b="0" i="0" sz="1300" u="none" cap="none" strike="noStrike">
              <a:solidFill>
                <a:schemeClr val="dk1"/>
              </a:solidFill>
              <a:latin typeface="Poppins"/>
              <a:ea typeface="Poppins"/>
              <a:cs typeface="Poppins"/>
              <a:sym typeface="Poppins"/>
            </a:endParaRPr>
          </a:p>
          <a:p>
            <a:pPr indent="-311150" lvl="0" marL="457200" marR="0" rtl="0" algn="l">
              <a:lnSpc>
                <a:spcPct val="150000"/>
              </a:lnSpc>
              <a:spcBef>
                <a:spcPts val="0"/>
              </a:spcBef>
              <a:spcAft>
                <a:spcPts val="0"/>
              </a:spcAft>
              <a:buClr>
                <a:schemeClr val="dk1"/>
              </a:buClr>
              <a:buSzPts val="1300"/>
              <a:buFont typeface="Poppins"/>
              <a:buChar char="●"/>
            </a:pPr>
            <a:r>
              <a:rPr b="0" i="0" lang="fr" sz="1300" u="none" cap="none" strike="noStrike">
                <a:solidFill>
                  <a:srgbClr val="A1E8A1"/>
                </a:solidFill>
                <a:latin typeface="Poppins"/>
                <a:ea typeface="Poppins"/>
                <a:cs typeface="Poppins"/>
                <a:sym typeface="Poppins"/>
              </a:rPr>
              <a:t>elastic4s</a:t>
            </a:r>
            <a:r>
              <a:rPr b="0" i="0" lang="fr" sz="1300" u="none" cap="none" strike="noStrike">
                <a:solidFill>
                  <a:schemeClr val="dk1"/>
                </a:solidFill>
                <a:latin typeface="Poppins"/>
                <a:ea typeface="Poppins"/>
                <a:cs typeface="Poppins"/>
                <a:sym typeface="Poppins"/>
              </a:rPr>
              <a:t> for Elasticsearch queries</a:t>
            </a:r>
            <a:endParaRPr b="0" i="0" sz="1300" u="none" cap="none" strike="noStrike">
              <a:solidFill>
                <a:schemeClr val="dk1"/>
              </a:solidFill>
              <a:latin typeface="Poppins"/>
              <a:ea typeface="Poppins"/>
              <a:cs typeface="Poppins"/>
              <a:sym typeface="Poppins"/>
            </a:endParaRPr>
          </a:p>
          <a:p>
            <a:pPr indent="-311150" lvl="0" marL="457200" marR="0" rtl="0" algn="l">
              <a:lnSpc>
                <a:spcPct val="150000"/>
              </a:lnSpc>
              <a:spcBef>
                <a:spcPts val="0"/>
              </a:spcBef>
              <a:spcAft>
                <a:spcPts val="0"/>
              </a:spcAft>
              <a:buClr>
                <a:schemeClr val="dk1"/>
              </a:buClr>
              <a:buSzPts val="1300"/>
              <a:buFont typeface="Poppins"/>
              <a:buChar char="●"/>
            </a:pPr>
            <a:r>
              <a:rPr b="0" i="0" lang="fr" sz="1300" u="none" cap="none" strike="noStrike">
                <a:solidFill>
                  <a:srgbClr val="A1E8A1"/>
                </a:solidFill>
                <a:latin typeface="Poppins"/>
                <a:ea typeface="Poppins"/>
                <a:cs typeface="Poppins"/>
                <a:sym typeface="Poppins"/>
              </a:rPr>
              <a:t>pekko-http</a:t>
            </a:r>
            <a:r>
              <a:rPr b="0" i="0" lang="fr" sz="1300" u="none" cap="none" strike="noStrike">
                <a:solidFill>
                  <a:schemeClr val="dk1"/>
                </a:solidFill>
                <a:latin typeface="Poppins"/>
                <a:ea typeface="Poppins"/>
                <a:cs typeface="Poppins"/>
                <a:sym typeface="Poppins"/>
              </a:rPr>
              <a:t> for HTTP server and client</a:t>
            </a:r>
            <a:endParaRPr b="0" i="0" sz="1300" u="none" cap="none" strike="noStrike">
              <a:solidFill>
                <a:schemeClr val="dk1"/>
              </a:solidFill>
              <a:latin typeface="Poppins"/>
              <a:ea typeface="Poppins"/>
              <a:cs typeface="Poppins"/>
              <a:sym typeface="Poppins"/>
            </a:endParaRPr>
          </a:p>
          <a:p>
            <a:pPr indent="-311150" lvl="0" marL="457200" marR="0" rtl="0" algn="l">
              <a:lnSpc>
                <a:spcPct val="150000"/>
              </a:lnSpc>
              <a:spcBef>
                <a:spcPts val="0"/>
              </a:spcBef>
              <a:spcAft>
                <a:spcPts val="0"/>
              </a:spcAft>
              <a:buClr>
                <a:schemeClr val="dk1"/>
              </a:buClr>
              <a:buSzPts val="1300"/>
              <a:buFont typeface="Poppins"/>
              <a:buChar char="●"/>
            </a:pPr>
            <a:r>
              <a:rPr b="0" i="0" lang="fr" sz="1300" u="none" cap="none" strike="noStrike">
                <a:solidFill>
                  <a:srgbClr val="A1E8A1"/>
                </a:solidFill>
                <a:latin typeface="Poppins"/>
                <a:ea typeface="Poppins"/>
                <a:cs typeface="Poppins"/>
                <a:sym typeface="Poppins"/>
              </a:rPr>
              <a:t>twirl (play)</a:t>
            </a:r>
            <a:r>
              <a:rPr b="0" i="0" lang="fr" sz="1300" u="none" cap="none" strike="noStrike">
                <a:solidFill>
                  <a:schemeClr val="dk1"/>
                </a:solidFill>
                <a:latin typeface="Poppins"/>
                <a:ea typeface="Poppins"/>
                <a:cs typeface="Poppins"/>
                <a:sym typeface="Poppins"/>
              </a:rPr>
              <a:t> for HTML templates</a:t>
            </a:r>
            <a:endParaRPr b="0" i="0" sz="1300" u="none" cap="none" strike="noStrike">
              <a:solidFill>
                <a:schemeClr val="dk1"/>
              </a:solidFill>
              <a:latin typeface="Poppins"/>
              <a:ea typeface="Poppins"/>
              <a:cs typeface="Poppins"/>
              <a:sym typeface="Poppins"/>
            </a:endParaRPr>
          </a:p>
          <a:p>
            <a:pPr indent="-311150" lvl="0" marL="457200" marR="0" rtl="0" algn="l">
              <a:lnSpc>
                <a:spcPct val="150000"/>
              </a:lnSpc>
              <a:spcBef>
                <a:spcPts val="0"/>
              </a:spcBef>
              <a:spcAft>
                <a:spcPts val="0"/>
              </a:spcAft>
              <a:buClr>
                <a:schemeClr val="dk1"/>
              </a:buClr>
              <a:buSzPts val="1300"/>
              <a:buFont typeface="Poppins"/>
              <a:buChar char="●"/>
            </a:pPr>
            <a:r>
              <a:rPr b="0" i="0" lang="fr" sz="1300" u="none" cap="none" strike="noStrike">
                <a:solidFill>
                  <a:srgbClr val="A1E8A1"/>
                </a:solidFill>
                <a:latin typeface="Poppins"/>
                <a:ea typeface="Poppins"/>
                <a:cs typeface="Poppins"/>
                <a:sym typeface="Poppins"/>
              </a:rPr>
              <a:t>bootstrap</a:t>
            </a:r>
            <a:r>
              <a:rPr b="0" i="0" lang="fr" sz="1300" u="none" cap="none" strike="noStrike">
                <a:solidFill>
                  <a:schemeClr val="dk1"/>
                </a:solidFill>
                <a:latin typeface="Poppins"/>
                <a:ea typeface="Poppins"/>
                <a:cs typeface="Poppins"/>
                <a:sym typeface="Poppins"/>
              </a:rPr>
              <a:t> for the frontend layout and components</a:t>
            </a:r>
            <a:endParaRPr b="0" i="0" sz="1300" u="none" cap="none" strike="noStrike">
              <a:solidFill>
                <a:schemeClr val="dk1"/>
              </a:solidFill>
              <a:latin typeface="Poppins"/>
              <a:ea typeface="Poppins"/>
              <a:cs typeface="Poppins"/>
              <a:sym typeface="Poppins"/>
            </a:endParaRPr>
          </a:p>
          <a:p>
            <a:pPr indent="-311150" lvl="0" marL="457200" marR="0" rtl="0" algn="l">
              <a:lnSpc>
                <a:spcPct val="150000"/>
              </a:lnSpc>
              <a:spcBef>
                <a:spcPts val="0"/>
              </a:spcBef>
              <a:spcAft>
                <a:spcPts val="0"/>
              </a:spcAft>
              <a:buClr>
                <a:schemeClr val="dk1"/>
              </a:buClr>
              <a:buSzPts val="1300"/>
              <a:buFont typeface="Poppins"/>
              <a:buChar char="●"/>
            </a:pPr>
            <a:r>
              <a:rPr b="0" i="0" lang="fr" sz="1300" u="none" cap="none" strike="noStrike">
                <a:solidFill>
                  <a:srgbClr val="A1E8A1"/>
                </a:solidFill>
                <a:latin typeface="Poppins"/>
                <a:ea typeface="Poppins"/>
                <a:cs typeface="Poppins"/>
                <a:sym typeface="Poppins"/>
              </a:rPr>
              <a:t>scalatest</a:t>
            </a:r>
            <a:r>
              <a:rPr b="0" i="0" lang="fr" sz="1300" u="none" cap="none" strike="noStrike">
                <a:solidFill>
                  <a:schemeClr val="dk1"/>
                </a:solidFill>
                <a:latin typeface="Poppins"/>
                <a:ea typeface="Poppins"/>
                <a:cs typeface="Poppins"/>
                <a:sym typeface="Poppins"/>
              </a:rPr>
              <a:t> for testing</a:t>
            </a:r>
            <a:endParaRPr b="0" i="0" sz="1300" u="none" cap="none" strike="noStrike">
              <a:solidFill>
                <a:schemeClr val="dk1"/>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edc8b8c50c_2_164"/>
          <p:cNvSpPr txBox="1"/>
          <p:nvPr>
            <p:ph type="title"/>
          </p:nvPr>
        </p:nvSpPr>
        <p:spPr>
          <a:xfrm>
            <a:off x="311700" y="327325"/>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Background jobs</a:t>
            </a:r>
            <a:endParaRPr/>
          </a:p>
        </p:txBody>
      </p:sp>
      <p:sp>
        <p:nvSpPr>
          <p:cNvPr id="235" name="Google Shape;235;g2edc8b8c50c_2_164"/>
          <p:cNvSpPr txBox="1"/>
          <p:nvPr/>
        </p:nvSpPr>
        <p:spPr>
          <a:xfrm>
            <a:off x="323475" y="1235000"/>
            <a:ext cx="85689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lang="fr">
                <a:solidFill>
                  <a:schemeClr val="dk1"/>
                </a:solidFill>
                <a:latin typeface="Poppins"/>
                <a:ea typeface="Poppins"/>
                <a:cs typeface="Poppins"/>
                <a:sym typeface="Poppins"/>
              </a:rPr>
              <a:t>M</a:t>
            </a:r>
            <a:r>
              <a:rPr b="0" i="0" lang="fr" sz="1400" u="none" cap="none" strike="noStrike">
                <a:solidFill>
                  <a:schemeClr val="dk1"/>
                </a:solidFill>
                <a:latin typeface="Poppins"/>
                <a:ea typeface="Poppins"/>
                <a:cs typeface="Poppins"/>
                <a:sym typeface="Poppins"/>
              </a:rPr>
              <a:t>aintains the state of Scaladex</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Scheduled every x minutes/hours</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Can be monitored on </a:t>
            </a:r>
            <a:r>
              <a:rPr b="0" i="0" lang="fr" sz="1400" u="sng" cap="none" strike="noStrike">
                <a:solidFill>
                  <a:schemeClr val="hlink"/>
                </a:solidFill>
                <a:latin typeface="Poppins"/>
                <a:ea typeface="Poppins"/>
                <a:cs typeface="Poppins"/>
                <a:sym typeface="Poppins"/>
                <a:hlinkClick r:id="rId3"/>
              </a:rPr>
              <a:t>/admin</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sng" cap="none" strike="noStrike">
                <a:solidFill>
                  <a:schemeClr val="dk1"/>
                </a:solidFill>
                <a:latin typeface="Poppins"/>
                <a:ea typeface="Poppins"/>
                <a:cs typeface="Poppins"/>
                <a:sym typeface="Poppins"/>
              </a:rPr>
              <a:t>Sync-search</a:t>
            </a:r>
            <a:r>
              <a:rPr b="0" i="0" lang="fr" sz="1400" u="none" cap="none" strike="noStrike">
                <a:solidFill>
                  <a:schemeClr val="dk1"/>
                </a:solidFill>
                <a:latin typeface="Poppins"/>
                <a:ea typeface="Poppins"/>
                <a:cs typeface="Poppins"/>
                <a:sym typeface="Poppins"/>
              </a:rPr>
              <a:t>: synchronizes the search engine with the database</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sng" cap="none" strike="noStrike">
                <a:solidFill>
                  <a:schemeClr val="dk1"/>
                </a:solidFill>
                <a:latin typeface="Poppins"/>
                <a:ea typeface="Poppins"/>
                <a:cs typeface="Poppins"/>
                <a:sym typeface="Poppins"/>
              </a:rPr>
              <a:t>Missing-maven-artifacts</a:t>
            </a:r>
            <a:r>
              <a:rPr b="0" i="0" lang="fr" sz="1400" u="none" cap="none" strike="noStrike">
                <a:solidFill>
                  <a:schemeClr val="dk1"/>
                </a:solidFill>
                <a:latin typeface="Poppins"/>
                <a:ea typeface="Poppins"/>
                <a:cs typeface="Poppins"/>
                <a:sym typeface="Poppins"/>
              </a:rPr>
              <a:t>: finds missing artifacts</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sng" cap="none" strike="noStrike">
                <a:solidFill>
                  <a:schemeClr val="dk1"/>
                </a:solidFill>
                <a:latin typeface="Poppins"/>
                <a:ea typeface="Poppins"/>
                <a:cs typeface="Poppins"/>
                <a:sym typeface="Poppins"/>
              </a:rPr>
              <a:t>Github-info</a:t>
            </a:r>
            <a:r>
              <a:rPr b="0" i="0" lang="fr" sz="1400" u="none" cap="none" strike="noStrike">
                <a:solidFill>
                  <a:schemeClr val="dk1"/>
                </a:solidFill>
                <a:latin typeface="Poppins"/>
                <a:ea typeface="Poppins"/>
                <a:cs typeface="Poppins"/>
                <a:sym typeface="Poppins"/>
              </a:rPr>
              <a:t>: updates the Github info of projects (readme, topics)</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sng" cap="none" strike="noStrike">
                <a:solidFill>
                  <a:schemeClr val="dk1"/>
                </a:solidFill>
                <a:latin typeface="Poppins"/>
                <a:ea typeface="Poppins"/>
                <a:cs typeface="Poppins"/>
                <a:sym typeface="Poppins"/>
              </a:rPr>
              <a:t>User-sessions: </a:t>
            </a:r>
            <a:r>
              <a:rPr b="0" i="0" lang="fr" sz="1400" u="none" cap="none" strike="noStrike">
                <a:solidFill>
                  <a:schemeClr val="dk1"/>
                </a:solidFill>
                <a:latin typeface="Poppins"/>
                <a:ea typeface="Poppins"/>
                <a:cs typeface="Poppins"/>
                <a:sym typeface="Poppins"/>
              </a:rPr>
              <a:t>updates Github info of users (list of orgs and repos)</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sng" cap="none" strike="noStrike">
                <a:solidFill>
                  <a:schemeClr val="dk1"/>
                </a:solidFill>
                <a:latin typeface="Poppins"/>
                <a:ea typeface="Poppins"/>
                <a:cs typeface="Poppins"/>
                <a:sym typeface="Poppins"/>
              </a:rPr>
              <a:t>Move-artifacts</a:t>
            </a:r>
            <a:r>
              <a:rPr b="0" i="0" lang="fr" sz="1400" u="none" cap="none" strike="noStrike">
                <a:solidFill>
                  <a:schemeClr val="dk1"/>
                </a:solidFill>
                <a:latin typeface="Poppins"/>
                <a:ea typeface="Poppins"/>
                <a:cs typeface="Poppins"/>
                <a:sym typeface="Poppins"/>
              </a:rPr>
              <a:t>: moves artifacts of renamed project</a:t>
            </a:r>
            <a:endParaRPr b="0" i="0" sz="1400" u="none" cap="none" strike="noStrike">
              <a:solidFill>
                <a:schemeClr val="dk1"/>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edc8b8c50c_2_169"/>
          <p:cNvSpPr txBox="1"/>
          <p:nvPr>
            <p:ph type="title"/>
          </p:nvPr>
        </p:nvSpPr>
        <p:spPr>
          <a:xfrm>
            <a:off x="311700" y="327325"/>
            <a:ext cx="8520600" cy="765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fr"/>
              <a:t>Testing</a:t>
            </a:r>
            <a:endParaRPr/>
          </a:p>
        </p:txBody>
      </p:sp>
      <p:sp>
        <p:nvSpPr>
          <p:cNvPr id="241" name="Google Shape;241;g2edc8b8c50c_2_169"/>
          <p:cNvSpPr txBox="1"/>
          <p:nvPr/>
        </p:nvSpPr>
        <p:spPr>
          <a:xfrm>
            <a:off x="323475" y="1235000"/>
            <a:ext cx="8568900" cy="3481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Unit tests:</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1" lang="fr" sz="1400" u="none" cap="none" strike="noStrike">
                <a:solidFill>
                  <a:srgbClr val="A1E8A1"/>
                </a:solidFill>
                <a:latin typeface="Arial"/>
                <a:ea typeface="Arial"/>
                <a:cs typeface="Arial"/>
                <a:sym typeface="Arial"/>
              </a:rPr>
              <a:t>infra/test</a:t>
            </a:r>
            <a:r>
              <a:rPr b="0" i="0" lang="fr" sz="1400" u="none" cap="none" strike="noStrike">
                <a:solidFill>
                  <a:schemeClr val="dk1"/>
                </a:solidFill>
                <a:latin typeface="Poppins"/>
                <a:ea typeface="Poppins"/>
                <a:cs typeface="Poppins"/>
                <a:sym typeface="Poppins"/>
              </a:rPr>
              <a:t>:</a:t>
            </a:r>
            <a:r>
              <a:rPr b="0" i="1" lang="fr" sz="1400" u="none" cap="none" strike="noStrike">
                <a:solidFill>
                  <a:schemeClr val="dk1"/>
                </a:solidFill>
                <a:latin typeface="Poppins"/>
                <a:ea typeface="Poppins"/>
                <a:cs typeface="Poppins"/>
                <a:sym typeface="Poppins"/>
              </a:rPr>
              <a:t> </a:t>
            </a:r>
            <a:r>
              <a:rPr b="0" i="0" lang="fr" sz="1400" u="none" cap="none" strike="noStrike">
                <a:solidFill>
                  <a:schemeClr val="dk1"/>
                </a:solidFill>
                <a:latin typeface="Poppins"/>
                <a:ea typeface="Poppins"/>
                <a:cs typeface="Poppins"/>
                <a:sym typeface="Poppins"/>
              </a:rPr>
              <a:t>Connects to postgreSQL and Elasticsearch containers</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Arial"/>
              <a:buChar char="●"/>
            </a:pPr>
            <a:r>
              <a:rPr b="0" i="1" lang="fr" sz="1400" u="none" cap="none" strike="noStrike">
                <a:solidFill>
                  <a:srgbClr val="A1E8A1"/>
                </a:solidFill>
                <a:latin typeface="Arial"/>
                <a:ea typeface="Arial"/>
                <a:cs typeface="Arial"/>
                <a:sym typeface="Arial"/>
              </a:rPr>
              <a:t>server/test</a:t>
            </a:r>
            <a:endParaRPr b="0" i="1" sz="1400" u="none" cap="none" strike="noStrike">
              <a:solidFill>
                <a:srgbClr val="A1E8A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Poppins"/>
              <a:buChar char="○"/>
            </a:pPr>
            <a:r>
              <a:rPr b="0" i="1" lang="fr" sz="1400" u="none" cap="none" strike="noStrike">
                <a:solidFill>
                  <a:schemeClr val="dk1"/>
                </a:solidFill>
                <a:latin typeface="Poppins"/>
                <a:ea typeface="Poppins"/>
                <a:cs typeface="Poppins"/>
                <a:sym typeface="Poppins"/>
              </a:rPr>
              <a:t>d</a:t>
            </a:r>
            <a:r>
              <a:rPr b="0" i="0" lang="fr" sz="1400" u="none" cap="none" strike="noStrike">
                <a:solidFill>
                  <a:schemeClr val="dk1"/>
                </a:solidFill>
                <a:latin typeface="Poppins"/>
                <a:ea typeface="Poppins"/>
                <a:cs typeface="Poppins"/>
                <a:sym typeface="Poppins"/>
              </a:rPr>
              <a:t>o not connect to postgreSQL and Elasticsearch containers</a:t>
            </a:r>
            <a:endParaRPr b="0" i="0" sz="1400" u="none" cap="none" strike="noStrike">
              <a:solidFill>
                <a:schemeClr val="dk1"/>
              </a:solidFill>
              <a:latin typeface="Poppins"/>
              <a:ea typeface="Poppins"/>
              <a:cs typeface="Poppins"/>
              <a:sym typeface="Poppins"/>
            </a:endParaRPr>
          </a:p>
          <a:p>
            <a:pPr indent="-317500" lvl="1" marL="914400" marR="0" rtl="0" algn="l">
              <a:lnSpc>
                <a:spcPct val="115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use </a:t>
            </a:r>
            <a:r>
              <a:rPr b="0" i="1" lang="fr" sz="1400" u="none" cap="none" strike="noStrike">
                <a:solidFill>
                  <a:srgbClr val="A1E8A1"/>
                </a:solidFill>
                <a:latin typeface="Arial"/>
                <a:ea typeface="Arial"/>
                <a:cs typeface="Arial"/>
                <a:sym typeface="Arial"/>
              </a:rPr>
              <a:t>InMemoryDatabase</a:t>
            </a:r>
            <a:r>
              <a:rPr b="0" i="0" lang="fr" sz="1400" u="none" cap="none" strike="noStrike">
                <a:solidFill>
                  <a:schemeClr val="dk1"/>
                </a:solidFill>
                <a:latin typeface="Poppins"/>
                <a:ea typeface="Poppins"/>
                <a:cs typeface="Poppins"/>
                <a:sym typeface="Poppins"/>
              </a:rPr>
              <a:t> and </a:t>
            </a:r>
            <a:r>
              <a:rPr b="0" i="1" lang="fr" sz="1400" u="none" cap="none" strike="noStrike">
                <a:solidFill>
                  <a:srgbClr val="A1E8A1"/>
                </a:solidFill>
                <a:latin typeface="Arial"/>
                <a:ea typeface="Arial"/>
                <a:cs typeface="Arial"/>
                <a:sym typeface="Arial"/>
              </a:rPr>
              <a:t>InMemorySearchEngine</a:t>
            </a:r>
            <a:r>
              <a:rPr b="0" i="0" lang="fr" sz="1400" u="none" cap="none" strike="noStrike">
                <a:solidFill>
                  <a:schemeClr val="dk1"/>
                </a:solidFill>
                <a:latin typeface="Poppins"/>
                <a:ea typeface="Poppins"/>
                <a:cs typeface="Poppins"/>
                <a:sym typeface="Poppins"/>
              </a:rPr>
              <a:t> instead</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Arial"/>
              <a:buChar char="●"/>
            </a:pPr>
            <a:r>
              <a:rPr b="0" i="1" lang="fr" sz="1400" u="none" cap="none" strike="noStrike">
                <a:solidFill>
                  <a:srgbClr val="A1E8A1"/>
                </a:solidFill>
                <a:latin typeface="Arial"/>
                <a:ea typeface="Arial"/>
                <a:cs typeface="Arial"/>
                <a:sym typeface="Arial"/>
              </a:rPr>
              <a:t>Values</a:t>
            </a:r>
            <a:r>
              <a:rPr b="0" i="0" lang="fr" sz="1400" u="none" cap="none" strike="noStrike">
                <a:solidFill>
                  <a:schemeClr val="dk1"/>
                </a:solidFill>
                <a:latin typeface="Poppins"/>
                <a:ea typeface="Poppins"/>
                <a:cs typeface="Poppins"/>
                <a:sym typeface="Poppins"/>
              </a:rPr>
              <a:t>:</a:t>
            </a:r>
            <a:r>
              <a:rPr b="0" i="1" lang="fr" sz="1400" u="none" cap="none" strike="noStrike">
                <a:solidFill>
                  <a:srgbClr val="A1E8A1"/>
                </a:solidFill>
                <a:latin typeface="Arial"/>
                <a:ea typeface="Arial"/>
                <a:cs typeface="Arial"/>
                <a:sym typeface="Arial"/>
              </a:rPr>
              <a:t> </a:t>
            </a:r>
            <a:r>
              <a:rPr b="0" i="0" lang="fr" sz="1400" u="none" cap="none" strike="noStrike">
                <a:solidFill>
                  <a:schemeClr val="dk1"/>
                </a:solidFill>
                <a:latin typeface="Poppins"/>
                <a:ea typeface="Poppins"/>
                <a:cs typeface="Poppins"/>
                <a:sym typeface="Poppins"/>
              </a:rPr>
              <a:t>Contains values of </a:t>
            </a:r>
            <a:r>
              <a:rPr b="0" i="1" lang="fr" sz="1400" u="none" cap="none" strike="noStrike">
                <a:solidFill>
                  <a:srgbClr val="A1E8A1"/>
                </a:solidFill>
                <a:latin typeface="Arial"/>
                <a:ea typeface="Arial"/>
                <a:cs typeface="Arial"/>
                <a:sym typeface="Arial"/>
              </a:rPr>
              <a:t>Project</a:t>
            </a:r>
            <a:r>
              <a:rPr b="0" i="0" lang="fr" sz="1400" u="none" cap="none" strike="noStrike">
                <a:solidFill>
                  <a:schemeClr val="dk1"/>
                </a:solidFill>
                <a:latin typeface="Poppins"/>
                <a:ea typeface="Poppins"/>
                <a:cs typeface="Poppins"/>
                <a:sym typeface="Poppins"/>
              </a:rPr>
              <a:t> and </a:t>
            </a:r>
            <a:r>
              <a:rPr b="0" i="1" lang="fr" sz="1400" u="none" cap="none" strike="noStrike">
                <a:solidFill>
                  <a:srgbClr val="A1E8A1"/>
                </a:solidFill>
                <a:latin typeface="Arial"/>
                <a:ea typeface="Arial"/>
                <a:cs typeface="Arial"/>
                <a:sym typeface="Arial"/>
              </a:rPr>
              <a:t>Artifact</a:t>
            </a:r>
            <a:r>
              <a:rPr b="0" i="0" lang="fr" sz="1400" u="none" cap="none" strike="noStrike">
                <a:solidFill>
                  <a:schemeClr val="dk1"/>
                </a:solidFill>
                <a:latin typeface="Poppins"/>
                <a:ea typeface="Poppins"/>
                <a:cs typeface="Poppins"/>
                <a:sym typeface="Poppins"/>
              </a:rPr>
              <a:t> for testing</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0" lang="fr" sz="1400" u="none" cap="none" strike="noStrike">
                <a:solidFill>
                  <a:schemeClr val="dk1"/>
                </a:solidFill>
                <a:latin typeface="Poppins"/>
                <a:ea typeface="Poppins"/>
                <a:cs typeface="Poppins"/>
                <a:sym typeface="Poppins"/>
              </a:rPr>
              <a:t>To write and test SQL queries, you can use </a:t>
            </a:r>
            <a:r>
              <a:rPr b="0" i="0" lang="fr" sz="1400" u="sng" cap="none" strike="noStrike">
                <a:solidFill>
                  <a:schemeClr val="hlink"/>
                </a:solidFill>
                <a:latin typeface="Poppins"/>
                <a:ea typeface="Poppins"/>
                <a:cs typeface="Poppins"/>
                <a:sym typeface="Poppins"/>
                <a:hlinkClick r:id="rId3"/>
              </a:rPr>
              <a:t>pgadmin</a:t>
            </a:r>
            <a:endParaRPr b="0" i="0" sz="1400" u="none" cap="none" strike="noStrike">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rPr b="0" i="0" lang="fr" sz="1400" u="none" cap="none" strike="noStrike">
                <a:solidFill>
                  <a:schemeClr val="dk1"/>
                </a:solidFill>
                <a:latin typeface="Poppins"/>
                <a:ea typeface="Poppins"/>
                <a:cs typeface="Poppins"/>
                <a:sym typeface="Poppins"/>
              </a:rPr>
              <a:t>Integration tests:</a:t>
            </a:r>
            <a:endParaRPr b="0" i="0" sz="1400" u="none" cap="none" strike="noStrike">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b="0" i="1" lang="fr" sz="1400" u="none" cap="none" strike="noStrike">
                <a:solidFill>
                  <a:srgbClr val="A1E8A1"/>
                </a:solidFill>
                <a:latin typeface="Arial"/>
                <a:ea typeface="Arial"/>
                <a:cs typeface="Arial"/>
                <a:sym typeface="Arial"/>
              </a:rPr>
              <a:t>infra/IntegrationTest/test</a:t>
            </a:r>
            <a:r>
              <a:rPr b="0" i="0" lang="fr" sz="1400" u="none" cap="none" strike="noStrike">
                <a:solidFill>
                  <a:schemeClr val="dk1"/>
                </a:solidFill>
                <a:latin typeface="Poppins"/>
                <a:ea typeface="Poppins"/>
                <a:cs typeface="Poppins"/>
                <a:sym typeface="Poppins"/>
              </a:rPr>
              <a:t>: To test </a:t>
            </a:r>
            <a:r>
              <a:rPr b="0" i="1" lang="fr" sz="1400" u="none" cap="none" strike="noStrike">
                <a:solidFill>
                  <a:srgbClr val="A1E8A1"/>
                </a:solidFill>
                <a:latin typeface="Arial"/>
                <a:ea typeface="Arial"/>
                <a:cs typeface="Arial"/>
                <a:sym typeface="Arial"/>
              </a:rPr>
              <a:t>GithubClientImpl</a:t>
            </a:r>
            <a:endParaRPr b="0" i="1" sz="1400" u="none" cap="none" strike="noStrike">
              <a:solidFill>
                <a:srgbClr val="A1E8A1"/>
              </a:solidFill>
              <a:latin typeface="Arial"/>
              <a:ea typeface="Arial"/>
              <a:cs typeface="Arial"/>
              <a:sym typeface="Arial"/>
            </a:endParaRPr>
          </a:p>
          <a:p>
            <a:pPr indent="-317500" lvl="0" marL="457200" marR="0" rtl="0" algn="l">
              <a:lnSpc>
                <a:spcPct val="150000"/>
              </a:lnSpc>
              <a:spcBef>
                <a:spcPts val="0"/>
              </a:spcBef>
              <a:spcAft>
                <a:spcPts val="0"/>
              </a:spcAft>
              <a:buClr>
                <a:schemeClr val="dk1"/>
              </a:buClr>
              <a:buSzPts val="1400"/>
              <a:buFont typeface="Arial"/>
              <a:buChar char="●"/>
            </a:pPr>
            <a:r>
              <a:rPr b="0" i="1" lang="fr" sz="1400" u="none" cap="none" strike="noStrike">
                <a:solidFill>
                  <a:srgbClr val="A1E8A1"/>
                </a:solidFill>
                <a:latin typeface="Arial"/>
                <a:ea typeface="Arial"/>
                <a:cs typeface="Arial"/>
                <a:sym typeface="Arial"/>
              </a:rPr>
              <a:t>server/IntegrationTest/test</a:t>
            </a:r>
            <a:r>
              <a:rPr b="0" i="1" lang="fr" sz="1400" u="none" cap="none" strike="noStrike">
                <a:solidFill>
                  <a:schemeClr val="dk1"/>
                </a:solidFill>
                <a:latin typeface="Poppins"/>
                <a:ea typeface="Poppins"/>
                <a:cs typeface="Poppins"/>
                <a:sym typeface="Poppins"/>
              </a:rPr>
              <a:t>: </a:t>
            </a:r>
            <a:r>
              <a:rPr b="0" i="0" lang="fr" sz="1400" u="none" cap="none" strike="noStrike">
                <a:solidFill>
                  <a:schemeClr val="dk1"/>
                </a:solidFill>
                <a:latin typeface="Poppins"/>
                <a:ea typeface="Poppins"/>
                <a:cs typeface="Poppins"/>
                <a:sym typeface="Poppins"/>
              </a:rPr>
              <a:t>Connects to postgreSQL and Elasticsearch containers and use real data from </a:t>
            </a:r>
            <a:r>
              <a:rPr b="0" i="1" lang="fr" sz="1400" u="none" cap="none" strike="noStrike">
                <a:solidFill>
                  <a:srgbClr val="A1E8A1"/>
                </a:solidFill>
                <a:latin typeface="Arial"/>
                <a:ea typeface="Arial"/>
                <a:cs typeface="Arial"/>
                <a:sym typeface="Arial"/>
              </a:rPr>
              <a:t>small-index</a:t>
            </a:r>
            <a:r>
              <a:rPr b="0" i="0" lang="fr" sz="1400" u="none" cap="none" strike="noStrike">
                <a:solidFill>
                  <a:schemeClr val="dk1"/>
                </a:solidFill>
                <a:latin typeface="Poppins"/>
                <a:ea typeface="Poppins"/>
                <a:cs typeface="Poppins"/>
                <a:sym typeface="Poppins"/>
              </a:rPr>
              <a:t> folder</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ee17f9af2a_4_32"/>
          <p:cNvSpPr txBox="1"/>
          <p:nvPr>
            <p:ph type="ctrTitle"/>
          </p:nvPr>
        </p:nvSpPr>
        <p:spPr>
          <a:xfrm>
            <a:off x="311700" y="334113"/>
            <a:ext cx="8520600" cy="8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3600">
                <a:latin typeface="Calibri"/>
                <a:ea typeface="Calibri"/>
                <a:cs typeface="Calibri"/>
                <a:sym typeface="Calibri"/>
              </a:rPr>
              <a:t>Scaladex </a:t>
            </a:r>
            <a:r>
              <a:rPr lang="fr" sz="3600">
                <a:latin typeface="Calibri"/>
                <a:ea typeface="Calibri"/>
                <a:cs typeface="Calibri"/>
                <a:sym typeface="Calibri"/>
              </a:rPr>
              <a:t>Useful links</a:t>
            </a:r>
            <a:endParaRPr sz="3600">
              <a:latin typeface="Calibri"/>
              <a:ea typeface="Calibri"/>
              <a:cs typeface="Calibri"/>
              <a:sym typeface="Calibri"/>
            </a:endParaRPr>
          </a:p>
        </p:txBody>
      </p:sp>
      <p:sp>
        <p:nvSpPr>
          <p:cNvPr id="247" name="Google Shape;247;g2ee17f9af2a_4_32"/>
          <p:cNvSpPr txBox="1"/>
          <p:nvPr>
            <p:ph idx="1" type="subTitle"/>
          </p:nvPr>
        </p:nvSpPr>
        <p:spPr>
          <a:xfrm>
            <a:off x="311700" y="1242200"/>
            <a:ext cx="8520600" cy="3286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Scaladex webpage</a:t>
            </a:r>
            <a:r>
              <a:rPr lang="fr" sz="1800">
                <a:solidFill>
                  <a:schemeClr val="dk1"/>
                </a:solidFill>
                <a:latin typeface="Calibri"/>
                <a:ea typeface="Calibri"/>
                <a:cs typeface="Calibri"/>
                <a:sym typeface="Calibri"/>
              </a:rPr>
              <a:t>: </a:t>
            </a:r>
            <a:r>
              <a:rPr lang="fr" sz="1800" u="sng">
                <a:solidFill>
                  <a:schemeClr val="accent1"/>
                </a:solidFill>
                <a:latin typeface="Calibri"/>
                <a:ea typeface="Calibri"/>
                <a:cs typeface="Calibri"/>
                <a:sym typeface="Calibri"/>
                <a:hlinkClick r:id="rId3">
                  <a:extLst>
                    <a:ext uri="{A12FA001-AC4F-418D-AE19-62706E023703}">
                      <ahyp:hlinkClr val="tx"/>
                    </a:ext>
                  </a:extLst>
                </a:hlinkClick>
              </a:rPr>
              <a:t>https://index.scala-lang.org/</a:t>
            </a:r>
            <a:endParaRPr sz="1800">
              <a:solidFill>
                <a:schemeClr val="accent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Scaldex github: </a:t>
            </a:r>
            <a:r>
              <a:rPr lang="fr" sz="1800" u="sng">
                <a:solidFill>
                  <a:schemeClr val="accent1"/>
                </a:solidFill>
                <a:latin typeface="Calibri"/>
                <a:ea typeface="Calibri"/>
                <a:cs typeface="Calibri"/>
                <a:sym typeface="Calibri"/>
                <a:hlinkClick r:id="rId4">
                  <a:extLst>
                    <a:ext uri="{A12FA001-AC4F-418D-AE19-62706E023703}">
                      <ahyp:hlinkClr val="tx"/>
                    </a:ext>
                  </a:extLst>
                </a:hlinkClick>
              </a:rPr>
              <a:t>https://github.com/scalacenter/scaladex</a:t>
            </a:r>
            <a:endParaRPr sz="1800">
              <a:solidFill>
                <a:schemeClr val="accent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Scaladex setup guide to get initiated: </a:t>
            </a:r>
            <a:r>
              <a:rPr lang="fr" sz="1800" u="sng">
                <a:solidFill>
                  <a:schemeClr val="accent1"/>
                </a:solidFill>
                <a:latin typeface="Calibri"/>
                <a:ea typeface="Calibri"/>
                <a:cs typeface="Calibri"/>
                <a:sym typeface="Calibri"/>
                <a:hlinkClick r:id="rId5">
                  <a:extLst>
                    <a:ext uri="{A12FA001-AC4F-418D-AE19-62706E023703}">
                      <ahyp:hlinkClr val="tx"/>
                    </a:ext>
                  </a:extLst>
                </a:hlinkClick>
              </a:rPr>
              <a:t>https://github.com/scalacenter/scaladex/blob/main/CONTRIBUTING.md</a:t>
            </a:r>
            <a:endParaRPr sz="1800">
              <a:solidFill>
                <a:schemeClr val="accent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List of open issues to try before GSoC 2025: </a:t>
            </a:r>
            <a:r>
              <a:rPr lang="fr" sz="1800" u="sng">
                <a:solidFill>
                  <a:schemeClr val="accent1"/>
                </a:solidFill>
                <a:latin typeface="Calibri"/>
                <a:ea typeface="Calibri"/>
                <a:cs typeface="Calibri"/>
                <a:sym typeface="Calibri"/>
                <a:hlinkClick r:id="rId6">
                  <a:extLst>
                    <a:ext uri="{A12FA001-AC4F-418D-AE19-62706E023703}">
                      <ahyp:hlinkClr val="tx"/>
                    </a:ext>
                  </a:extLst>
                </a:hlinkClick>
              </a:rPr>
              <a:t>https://github.com/scalacenter/scaladex/pulls?q=is%3Aopen+is%3Apr</a:t>
            </a:r>
            <a:r>
              <a:rPr lang="fr" sz="1800">
                <a:solidFill>
                  <a:schemeClr val="dk1"/>
                </a:solidFill>
                <a:latin typeface="Calibri"/>
                <a:ea typeface="Calibri"/>
                <a:cs typeface="Calibri"/>
                <a:sym typeface="Calibri"/>
              </a:rPr>
              <a:t> (check out some issues labeled as "good first issue" that might interest you)</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edc8b8c50c_2_51"/>
          <p:cNvSpPr txBox="1"/>
          <p:nvPr>
            <p:ph type="ctrTitle"/>
          </p:nvPr>
        </p:nvSpPr>
        <p:spPr>
          <a:xfrm>
            <a:off x="311700" y="242263"/>
            <a:ext cx="8520600" cy="8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00">
                <a:latin typeface="Calibri"/>
                <a:ea typeface="Calibri"/>
                <a:cs typeface="Calibri"/>
                <a:sym typeface="Calibri"/>
              </a:rPr>
              <a:t>Mentoring with the Scala Center </a:t>
            </a:r>
            <a:endParaRPr sz="3600">
              <a:latin typeface="Calibri"/>
              <a:ea typeface="Calibri"/>
              <a:cs typeface="Calibri"/>
              <a:sym typeface="Calibri"/>
            </a:endParaRPr>
          </a:p>
        </p:txBody>
      </p:sp>
      <p:sp>
        <p:nvSpPr>
          <p:cNvPr id="253" name="Google Shape;253;g2edc8b8c50c_2_51"/>
          <p:cNvSpPr txBox="1"/>
          <p:nvPr/>
        </p:nvSpPr>
        <p:spPr>
          <a:xfrm>
            <a:off x="369650" y="1460350"/>
            <a:ext cx="8050800" cy="32325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A highly rewarding experience.</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Opportunity to learn a lot and grow professionally.</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Scala Community is filled with encouraging and knowledgeable people.</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We use open source every day, giving back is a responsibility.</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Mentoring is a w</a:t>
            </a:r>
            <a:r>
              <a:rPr lang="fr" sz="1800">
                <a:solidFill>
                  <a:schemeClr val="dk1"/>
                </a:solidFill>
                <a:latin typeface="Calibri"/>
                <a:ea typeface="Calibri"/>
                <a:cs typeface="Calibri"/>
                <a:sym typeface="Calibri"/>
              </a:rPr>
              <a:t>ay of giving back to the Scala community. </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I personally encourage everyone to contribute to open source.</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ee672e197e_1_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fr" sz="3600">
                <a:solidFill>
                  <a:srgbClr val="F1592A"/>
                </a:solidFill>
                <a:latin typeface="Calibri"/>
                <a:ea typeface="Calibri"/>
                <a:cs typeface="Calibri"/>
                <a:sym typeface="Calibri"/>
              </a:rPr>
              <a:t>Open Source projects to contribute</a:t>
            </a:r>
            <a:endParaRPr sz="3600"/>
          </a:p>
        </p:txBody>
      </p:sp>
      <p:sp>
        <p:nvSpPr>
          <p:cNvPr id="259" name="Google Shape;259;g2ee672e197e_1_1"/>
          <p:cNvSpPr txBox="1"/>
          <p:nvPr>
            <p:ph idx="1" type="body"/>
          </p:nvPr>
        </p:nvSpPr>
        <p:spPr>
          <a:xfrm>
            <a:off x="257725" y="1854200"/>
            <a:ext cx="3999900" cy="1369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Char char="●"/>
            </a:pPr>
            <a:r>
              <a:rPr lang="fr" sz="1500">
                <a:solidFill>
                  <a:schemeClr val="dk1"/>
                </a:solidFill>
              </a:rPr>
              <a:t>scala3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fr" sz="1500">
                <a:solidFill>
                  <a:schemeClr val="dk1"/>
                </a:solidFill>
              </a:rPr>
              <a:t>updating scala website</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fr" sz="1500">
                <a:solidFill>
                  <a:schemeClr val="dk1"/>
                </a:solidFill>
              </a:rPr>
              <a:t>scaladex</a:t>
            </a:r>
            <a:endParaRPr b="1">
              <a:solidFill>
                <a:schemeClr val="dk1"/>
              </a:solidFill>
              <a:highlight>
                <a:schemeClr val="dk1"/>
              </a:highlight>
            </a:endParaRPr>
          </a:p>
          <a:p>
            <a:pPr indent="-323850" lvl="0" marL="457200" rtl="0" algn="l">
              <a:lnSpc>
                <a:spcPct val="100000"/>
              </a:lnSpc>
              <a:spcBef>
                <a:spcPts val="0"/>
              </a:spcBef>
              <a:spcAft>
                <a:spcPts val="0"/>
              </a:spcAft>
              <a:buClr>
                <a:schemeClr val="dk1"/>
              </a:buClr>
              <a:buSzPts val="1500"/>
              <a:buChar char="●"/>
            </a:pPr>
            <a:r>
              <a:rPr lang="fr" sz="1500">
                <a:solidFill>
                  <a:schemeClr val="dk1"/>
                </a:solidFill>
                <a:uFill>
                  <a:noFill/>
                </a:uFill>
                <a:hlinkClick r:id="rId3">
                  <a:extLst>
                    <a:ext uri="{A12FA001-AC4F-418D-AE19-62706E023703}">
                      <ahyp:hlinkClr val="tx"/>
                    </a:ext>
                  </a:extLst>
                </a:hlinkClick>
              </a:rPr>
              <a:t>docs.scala-lang</a:t>
            </a:r>
            <a:endParaRPr>
              <a:solidFill>
                <a:schemeClr val="dk1"/>
              </a:solidFill>
            </a:endParaRPr>
          </a:p>
        </p:txBody>
      </p:sp>
      <p:sp>
        <p:nvSpPr>
          <p:cNvPr id="260" name="Google Shape;260;g2ee672e197e_1_1"/>
          <p:cNvSpPr txBox="1"/>
          <p:nvPr>
            <p:ph idx="2" type="body"/>
          </p:nvPr>
        </p:nvSpPr>
        <p:spPr>
          <a:xfrm>
            <a:off x="4778425" y="1854200"/>
            <a:ext cx="3999900" cy="1369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Char char="●"/>
            </a:pPr>
            <a:r>
              <a:rPr lang="fr" sz="1500">
                <a:solidFill>
                  <a:schemeClr val="dk1"/>
                </a:solidFill>
              </a:rPr>
              <a:t>scala js</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fr" sz="1500">
                <a:solidFill>
                  <a:schemeClr val="dk1"/>
                </a:solidFill>
              </a:rPr>
              <a:t>sbt</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fr" sz="1500">
                <a:solidFill>
                  <a:schemeClr val="dk1"/>
                </a:solidFill>
              </a:rPr>
              <a:t>feral</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fr" sz="1500">
                <a:solidFill>
                  <a:schemeClr val="dk1"/>
                </a:solidFill>
              </a:rPr>
              <a:t>fs2</a:t>
            </a:r>
            <a:endParaRPr>
              <a:solidFill>
                <a:schemeClr val="dk1"/>
              </a:solidFill>
            </a:endParaRPr>
          </a:p>
        </p:txBody>
      </p:sp>
      <p:sp>
        <p:nvSpPr>
          <p:cNvPr id="261" name="Google Shape;261;g2ee672e197e_1_1"/>
          <p:cNvSpPr txBox="1"/>
          <p:nvPr/>
        </p:nvSpPr>
        <p:spPr>
          <a:xfrm>
            <a:off x="311700" y="1300100"/>
            <a:ext cx="4441800" cy="55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fr" sz="2400">
                <a:solidFill>
                  <a:schemeClr val="dk1"/>
                </a:solidFill>
                <a:latin typeface="Calibri"/>
                <a:ea typeface="Calibri"/>
                <a:cs typeface="Calibri"/>
                <a:sym typeface="Calibri"/>
              </a:rPr>
              <a:t>Interesting new work:</a:t>
            </a:r>
            <a:endParaRPr sz="1800">
              <a:solidFill>
                <a:schemeClr val="lt2"/>
              </a:solidFill>
            </a:endParaRPr>
          </a:p>
        </p:txBody>
      </p:sp>
      <p:sp>
        <p:nvSpPr>
          <p:cNvPr id="262" name="Google Shape;262;g2ee672e197e_1_1"/>
          <p:cNvSpPr txBox="1"/>
          <p:nvPr/>
        </p:nvSpPr>
        <p:spPr>
          <a:xfrm>
            <a:off x="311700" y="3185275"/>
            <a:ext cx="8675400" cy="154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fr" sz="2400">
                <a:solidFill>
                  <a:schemeClr val="dk1"/>
                </a:solidFill>
                <a:latin typeface="Calibri"/>
                <a:ea typeface="Calibri"/>
                <a:cs typeface="Calibri"/>
                <a:sym typeface="Calibri"/>
              </a:rPr>
              <a:t>Additional resources:</a:t>
            </a:r>
            <a:endParaRPr sz="1800">
              <a:solidFill>
                <a:schemeClr val="dk1"/>
              </a:solidFill>
            </a:endParaRPr>
          </a:p>
          <a:p>
            <a:pPr indent="-323850" lvl="0" marL="457200" rtl="0" algn="l">
              <a:spcBef>
                <a:spcPts val="0"/>
              </a:spcBef>
              <a:spcAft>
                <a:spcPts val="0"/>
              </a:spcAft>
              <a:buClr>
                <a:schemeClr val="dk1"/>
              </a:buClr>
              <a:buSzPts val="1500"/>
              <a:buFont typeface="Calibri"/>
              <a:buChar char="●"/>
            </a:pPr>
            <a:r>
              <a:rPr lang="fr" sz="1500">
                <a:solidFill>
                  <a:srgbClr val="FFFFFF"/>
                </a:solidFill>
                <a:latin typeface="Calibri"/>
                <a:ea typeface="Calibri"/>
                <a:cs typeface="Calibri"/>
                <a:sym typeface="Calibri"/>
              </a:rPr>
              <a:t>Scala Center github: </a:t>
            </a:r>
            <a:r>
              <a:rPr lang="fr" sz="1500" u="sng">
                <a:solidFill>
                  <a:schemeClr val="accent1"/>
                </a:solidFill>
                <a:latin typeface="Calibri"/>
                <a:ea typeface="Calibri"/>
                <a:cs typeface="Calibri"/>
                <a:sym typeface="Calibri"/>
                <a:hlinkClick r:id="rId4">
                  <a:extLst>
                    <a:ext uri="{A12FA001-AC4F-418D-AE19-62706E023703}">
                      <ahyp:hlinkClr val="tx"/>
                    </a:ext>
                  </a:extLst>
                </a:hlinkClick>
              </a:rPr>
              <a:t>https://github.com/scalacenter</a:t>
            </a:r>
            <a:endParaRPr sz="1500">
              <a:solidFill>
                <a:schemeClr val="accent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fr" sz="1500">
                <a:solidFill>
                  <a:schemeClr val="dk1"/>
                </a:solidFill>
                <a:latin typeface="Calibri"/>
                <a:ea typeface="Calibri"/>
                <a:cs typeface="Calibri"/>
                <a:sym typeface="Calibri"/>
              </a:rPr>
              <a:t>Scala Contributing Guide to find various ways of contributing to Scala </a:t>
            </a:r>
            <a:r>
              <a:rPr lang="fr" sz="1500" u="sng">
                <a:solidFill>
                  <a:schemeClr val="accent1"/>
                </a:solidFill>
                <a:latin typeface="Calibri"/>
                <a:ea typeface="Calibri"/>
                <a:cs typeface="Calibri"/>
                <a:sym typeface="Calibri"/>
                <a:hlinkClick r:id="rId5">
                  <a:extLst>
                    <a:ext uri="{A12FA001-AC4F-418D-AE19-62706E023703}">
                      <ahyp:hlinkClr val="tx"/>
                    </a:ext>
                  </a:extLst>
                </a:hlinkClick>
              </a:rPr>
              <a:t>https://docs.scala-lang.org/contribute/guide.html</a:t>
            </a:r>
            <a:endParaRPr sz="1500">
              <a:solidFill>
                <a:schemeClr val="accent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ee17f9af2a_4_18"/>
          <p:cNvSpPr txBox="1"/>
          <p:nvPr>
            <p:ph type="ctrTitle"/>
          </p:nvPr>
        </p:nvSpPr>
        <p:spPr>
          <a:xfrm>
            <a:off x="311700" y="2001613"/>
            <a:ext cx="8520600" cy="832500"/>
          </a:xfrm>
          <a:prstGeom prst="rect">
            <a:avLst/>
          </a:prstGeom>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rgbClr val="000000"/>
              </a:buClr>
              <a:buSzPct val="77777"/>
              <a:buFont typeface="Arial"/>
              <a:buNone/>
            </a:pPr>
            <a:r>
              <a:rPr lang="fr"/>
              <a:t>Thank You</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edc8b8c50c_3_15"/>
          <p:cNvSpPr txBox="1"/>
          <p:nvPr>
            <p:ph type="ctrTitle"/>
          </p:nvPr>
        </p:nvSpPr>
        <p:spPr>
          <a:xfrm>
            <a:off x="387750" y="341313"/>
            <a:ext cx="8520600" cy="832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sz="3600">
                <a:latin typeface="Calibri"/>
                <a:ea typeface="Calibri"/>
                <a:cs typeface="Calibri"/>
                <a:sym typeface="Calibri"/>
              </a:rPr>
              <a:t>Agenda</a:t>
            </a:r>
            <a:endParaRPr/>
          </a:p>
        </p:txBody>
      </p:sp>
      <p:sp>
        <p:nvSpPr>
          <p:cNvPr id="81" name="Google Shape;81;g2edc8b8c50c_3_15"/>
          <p:cNvSpPr txBox="1"/>
          <p:nvPr>
            <p:ph idx="1" type="subTitle"/>
          </p:nvPr>
        </p:nvSpPr>
        <p:spPr>
          <a:xfrm>
            <a:off x="135450" y="1355450"/>
            <a:ext cx="8873100" cy="3633600"/>
          </a:xfrm>
          <a:prstGeom prst="rect">
            <a:avLst/>
          </a:prstGeom>
        </p:spPr>
        <p:txBody>
          <a:bodyPr anchorCtr="0" anchor="t" bIns="91425" lIns="91425" spcFirstLastPara="1" rIns="91425" wrap="square" tIns="91425">
            <a:normAutofit fontScale="47500" lnSpcReduction="20000"/>
          </a:bodyPr>
          <a:lstStyle/>
          <a:p>
            <a:pPr indent="-313055" lvl="0" marL="457200" rtl="0" algn="l">
              <a:lnSpc>
                <a:spcPct val="150000"/>
              </a:lnSpc>
              <a:spcBef>
                <a:spcPts val="0"/>
              </a:spcBef>
              <a:spcAft>
                <a:spcPts val="0"/>
              </a:spcAft>
              <a:buClr>
                <a:schemeClr val="dk1"/>
              </a:buClr>
              <a:buSzPct val="87500"/>
              <a:buFont typeface="Calibri"/>
              <a:buChar char="●"/>
            </a:pPr>
            <a:r>
              <a:rPr b="1" lang="fr" sz="3200">
                <a:solidFill>
                  <a:schemeClr val="dk1"/>
                </a:solidFill>
                <a:latin typeface="Calibri"/>
                <a:ea typeface="Calibri"/>
                <a:cs typeface="Calibri"/>
                <a:sym typeface="Calibri"/>
              </a:rPr>
              <a:t>Google Summer of Code (GSoC) Overview:</a:t>
            </a:r>
            <a:br>
              <a:rPr b="1" lang="fr" sz="3200">
                <a:solidFill>
                  <a:schemeClr val="dk1"/>
                </a:solidFill>
                <a:latin typeface="Calibri"/>
                <a:ea typeface="Calibri"/>
                <a:cs typeface="Calibri"/>
                <a:sym typeface="Calibri"/>
              </a:rPr>
            </a:br>
            <a:r>
              <a:rPr lang="fr" sz="2550">
                <a:solidFill>
                  <a:schemeClr val="dk1"/>
                </a:solidFill>
                <a:latin typeface="Calibri"/>
                <a:ea typeface="Calibri"/>
                <a:cs typeface="Calibri"/>
                <a:sym typeface="Calibri"/>
              </a:rPr>
              <a:t>Insights for contributors and mentors to prepare for GSoC 2025.</a:t>
            </a:r>
            <a:endParaRPr sz="255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3055" lvl="0" marL="457200" rtl="0" algn="l">
              <a:lnSpc>
                <a:spcPct val="150000"/>
              </a:lnSpc>
              <a:spcBef>
                <a:spcPts val="0"/>
              </a:spcBef>
              <a:spcAft>
                <a:spcPts val="0"/>
              </a:spcAft>
              <a:buClr>
                <a:schemeClr val="dk1"/>
              </a:buClr>
              <a:buSzPct val="87500"/>
              <a:buFont typeface="Calibri"/>
              <a:buChar char="●"/>
            </a:pPr>
            <a:r>
              <a:rPr b="1" lang="fr" sz="3200">
                <a:solidFill>
                  <a:schemeClr val="dk1"/>
                </a:solidFill>
                <a:latin typeface="Calibri"/>
                <a:ea typeface="Calibri"/>
                <a:cs typeface="Calibri"/>
                <a:sym typeface="Calibri"/>
              </a:rPr>
              <a:t>Introducing Scaladex: </a:t>
            </a:r>
            <a:br>
              <a:rPr b="1" lang="fr" sz="3200">
                <a:solidFill>
                  <a:schemeClr val="dk1"/>
                </a:solidFill>
                <a:latin typeface="Calibri"/>
                <a:ea typeface="Calibri"/>
                <a:cs typeface="Calibri"/>
                <a:sym typeface="Calibri"/>
              </a:rPr>
            </a:br>
            <a:r>
              <a:rPr lang="fr">
                <a:solidFill>
                  <a:schemeClr val="dk1"/>
                </a:solidFill>
                <a:latin typeface="Calibri"/>
                <a:ea typeface="Calibri"/>
                <a:cs typeface="Calibri"/>
                <a:sym typeface="Calibri"/>
              </a:rPr>
              <a:t>A potential project for your open source journey.</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3055" lvl="0" marL="457200" rtl="0" algn="l">
              <a:lnSpc>
                <a:spcPct val="150000"/>
              </a:lnSpc>
              <a:spcBef>
                <a:spcPts val="0"/>
              </a:spcBef>
              <a:spcAft>
                <a:spcPts val="0"/>
              </a:spcAft>
              <a:buClr>
                <a:schemeClr val="dk1"/>
              </a:buClr>
              <a:buSzPct val="87500"/>
              <a:buFont typeface="Calibri"/>
              <a:buChar char="●"/>
            </a:pPr>
            <a:r>
              <a:rPr b="1" lang="fr" sz="3200">
                <a:solidFill>
                  <a:schemeClr val="dk1"/>
                </a:solidFill>
                <a:latin typeface="Calibri"/>
                <a:ea typeface="Calibri"/>
                <a:cs typeface="Calibri"/>
                <a:sym typeface="Calibri"/>
              </a:rPr>
              <a:t>Share My Journey as Mentor: </a:t>
            </a:r>
            <a:br>
              <a:rPr b="1" lang="fr" sz="3200">
                <a:solidFill>
                  <a:schemeClr val="dk1"/>
                </a:solidFill>
                <a:latin typeface="Calibri"/>
                <a:ea typeface="Calibri"/>
                <a:cs typeface="Calibri"/>
                <a:sym typeface="Calibri"/>
              </a:rPr>
            </a:br>
            <a:r>
              <a:rPr lang="fr">
                <a:solidFill>
                  <a:schemeClr val="dk1"/>
                </a:solidFill>
                <a:latin typeface="Calibri"/>
                <a:ea typeface="Calibri"/>
                <a:cs typeface="Calibri"/>
                <a:sym typeface="Calibri"/>
              </a:rPr>
              <a:t>Insights from my experience with Scaladex and GSoC.</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3055" lvl="0" marL="457200" rtl="0" algn="l">
              <a:lnSpc>
                <a:spcPct val="150000"/>
              </a:lnSpc>
              <a:spcBef>
                <a:spcPts val="0"/>
              </a:spcBef>
              <a:spcAft>
                <a:spcPts val="0"/>
              </a:spcAft>
              <a:buClr>
                <a:schemeClr val="dk1"/>
              </a:buClr>
              <a:buSzPct val="87500"/>
              <a:buFont typeface="Calibri"/>
              <a:buChar char="●"/>
            </a:pPr>
            <a:r>
              <a:rPr b="1" lang="fr" sz="3200">
                <a:solidFill>
                  <a:schemeClr val="dk1"/>
                </a:solidFill>
                <a:latin typeface="Calibri"/>
                <a:ea typeface="Calibri"/>
                <a:cs typeface="Calibri"/>
                <a:sym typeface="Calibri"/>
              </a:rPr>
              <a:t>Encouragement: </a:t>
            </a:r>
            <a:br>
              <a:rPr b="1" lang="fr">
                <a:solidFill>
                  <a:schemeClr val="dk1"/>
                </a:solidFill>
                <a:latin typeface="Calibri"/>
                <a:ea typeface="Calibri"/>
                <a:cs typeface="Calibri"/>
                <a:sym typeface="Calibri"/>
              </a:rPr>
            </a:br>
            <a:r>
              <a:rPr lang="fr">
                <a:solidFill>
                  <a:schemeClr val="dk1"/>
                </a:solidFill>
                <a:latin typeface="Calibri"/>
                <a:ea typeface="Calibri"/>
                <a:cs typeface="Calibri"/>
                <a:sym typeface="Calibri"/>
              </a:rPr>
              <a:t>Motivating you to start your open source journey with Scala Center.</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edc8b8c50c_3_51"/>
          <p:cNvSpPr txBox="1"/>
          <p:nvPr>
            <p:ph type="ctrTitle"/>
          </p:nvPr>
        </p:nvSpPr>
        <p:spPr>
          <a:xfrm>
            <a:off x="311700" y="334113"/>
            <a:ext cx="8520600" cy="8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3600">
                <a:latin typeface="Calibri"/>
                <a:ea typeface="Calibri"/>
                <a:cs typeface="Calibri"/>
                <a:sym typeface="Calibri"/>
              </a:rPr>
              <a:t>Google Summer of Code @ Scala Center</a:t>
            </a:r>
            <a:endParaRPr sz="3600">
              <a:latin typeface="Calibri"/>
              <a:ea typeface="Calibri"/>
              <a:cs typeface="Calibri"/>
              <a:sym typeface="Calibri"/>
            </a:endParaRPr>
          </a:p>
        </p:txBody>
      </p:sp>
      <p:pic>
        <p:nvPicPr>
          <p:cNvPr id="87" name="Google Shape;87;g2edc8b8c50c_3_51"/>
          <p:cNvPicPr preferRelativeResize="0"/>
          <p:nvPr/>
        </p:nvPicPr>
        <p:blipFill rotWithShape="1">
          <a:blip r:embed="rId3">
            <a:alphaModFix amt="22000"/>
          </a:blip>
          <a:srcRect b="0" l="0" r="93090" t="0"/>
          <a:stretch/>
        </p:blipFill>
        <p:spPr>
          <a:xfrm>
            <a:off x="6921500" y="334125"/>
            <a:ext cx="2222500" cy="4475250"/>
          </a:xfrm>
          <a:prstGeom prst="rect">
            <a:avLst/>
          </a:prstGeom>
          <a:noFill/>
          <a:ln>
            <a:noFill/>
          </a:ln>
        </p:spPr>
      </p:pic>
      <p:sp>
        <p:nvSpPr>
          <p:cNvPr id="88" name="Google Shape;88;g2edc8b8c50c_3_51"/>
          <p:cNvSpPr txBox="1"/>
          <p:nvPr>
            <p:ph idx="1" type="subTitle"/>
          </p:nvPr>
        </p:nvSpPr>
        <p:spPr>
          <a:xfrm>
            <a:off x="261875" y="1316075"/>
            <a:ext cx="8520600" cy="3371400"/>
          </a:xfrm>
          <a:prstGeom prst="rect">
            <a:avLst/>
          </a:prstGeom>
        </p:spPr>
        <p:txBody>
          <a:bodyPr anchorCtr="0" anchor="t" bIns="91425" lIns="91425" spcFirstLastPara="1" rIns="91425" wrap="square" tIns="91425">
            <a:normAutofit lnSpcReduction="10000"/>
          </a:bodyPr>
          <a:lstStyle/>
          <a:p>
            <a:pPr indent="-381000" lvl="0" marL="457200" rtl="0" algn="l">
              <a:lnSpc>
                <a:spcPct val="150000"/>
              </a:lnSpc>
              <a:spcBef>
                <a:spcPts val="0"/>
              </a:spcBef>
              <a:spcAft>
                <a:spcPts val="0"/>
              </a:spcAft>
              <a:buClr>
                <a:schemeClr val="dk1"/>
              </a:buClr>
              <a:buSzPts val="2400"/>
              <a:buFont typeface="Calibri"/>
              <a:buChar char="●"/>
            </a:pPr>
            <a:r>
              <a:rPr b="1" lang="fr" sz="2400">
                <a:solidFill>
                  <a:schemeClr val="dk1"/>
                </a:solidFill>
                <a:latin typeface="Calibri"/>
                <a:ea typeface="Calibri"/>
                <a:cs typeface="Calibri"/>
                <a:sym typeface="Calibri"/>
              </a:rPr>
              <a:t>GSoC</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fr" sz="1800">
                <a:solidFill>
                  <a:srgbClr val="CCCCCC"/>
                </a:solidFill>
                <a:latin typeface="Calibri"/>
                <a:ea typeface="Calibri"/>
                <a:cs typeface="Calibri"/>
                <a:sym typeface="Calibri"/>
              </a:rPr>
              <a:t>Google Summer of Code (GSoC) is an annual, online, global program designed to encourage participation in open source software development. This year marks the 20th anniversary of the program, with 34 organizations participating. Scala Center is one of these organizations.</a:t>
            </a:r>
            <a:endParaRPr sz="1800">
              <a:solidFill>
                <a:srgbClr val="CCCCCC"/>
              </a:solidFill>
              <a:latin typeface="Calibri"/>
              <a:ea typeface="Calibri"/>
              <a:cs typeface="Calibri"/>
              <a:sym typeface="Calibri"/>
            </a:endParaRPr>
          </a:p>
          <a:p>
            <a:pPr indent="0" lvl="0" marL="457200" rtl="0" algn="l">
              <a:spcBef>
                <a:spcPts val="0"/>
              </a:spcBef>
              <a:spcAft>
                <a:spcPts val="0"/>
              </a:spcAft>
              <a:buNone/>
            </a:pPr>
            <a:r>
              <a:t/>
            </a:r>
            <a:endParaRPr sz="1983">
              <a:solidFill>
                <a:schemeClr val="dk1"/>
              </a:solidFill>
              <a:latin typeface="Calibri"/>
              <a:ea typeface="Calibri"/>
              <a:cs typeface="Calibri"/>
              <a:sym typeface="Calibri"/>
            </a:endParaRPr>
          </a:p>
          <a:p>
            <a:pPr indent="-381000" lvl="0" marL="457200" rtl="0" algn="l">
              <a:lnSpc>
                <a:spcPct val="150000"/>
              </a:lnSpc>
              <a:spcBef>
                <a:spcPts val="0"/>
              </a:spcBef>
              <a:spcAft>
                <a:spcPts val="0"/>
              </a:spcAft>
              <a:buClr>
                <a:schemeClr val="dk1"/>
              </a:buClr>
              <a:buSzPts val="2400"/>
              <a:buFont typeface="Calibri"/>
              <a:buChar char="●"/>
            </a:pPr>
            <a:r>
              <a:rPr b="1" lang="fr" sz="2400">
                <a:solidFill>
                  <a:schemeClr val="dk1"/>
                </a:solidFill>
                <a:latin typeface="Calibri"/>
                <a:ea typeface="Calibri"/>
                <a:cs typeface="Calibri"/>
                <a:sym typeface="Calibri"/>
              </a:rPr>
              <a:t>Scala Center</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lang="fr" sz="1800">
                <a:solidFill>
                  <a:srgbClr val="CCCCCC"/>
                </a:solidFill>
                <a:latin typeface="Calibri"/>
                <a:ea typeface="Calibri"/>
                <a:cs typeface="Calibri"/>
                <a:sym typeface="Calibri"/>
              </a:rPr>
              <a:t>Scala Center is an independent not-for-profit center established at EPFL, where the Scala open source programming language was born.</a:t>
            </a:r>
            <a:endParaRPr b="1" sz="1800">
              <a:solidFill>
                <a:srgbClr val="CCCCCC"/>
              </a:solidFill>
              <a:latin typeface="Calibri"/>
              <a:ea typeface="Calibri"/>
              <a:cs typeface="Calibri"/>
              <a:sym typeface="Calibri"/>
            </a:endParaRPr>
          </a:p>
          <a:p>
            <a:pPr indent="0" lvl="0" marL="0" rtl="0" algn="ctr">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edc8b8c50c_3_39"/>
          <p:cNvSpPr txBox="1"/>
          <p:nvPr>
            <p:ph type="ctrTitle"/>
          </p:nvPr>
        </p:nvSpPr>
        <p:spPr>
          <a:xfrm>
            <a:off x="361825" y="334128"/>
            <a:ext cx="8520600" cy="935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sz="3600">
                <a:latin typeface="Calibri"/>
                <a:ea typeface="Calibri"/>
                <a:cs typeface="Calibri"/>
                <a:sym typeface="Calibri"/>
              </a:rPr>
              <a:t>Who Can Participate?</a:t>
            </a:r>
            <a:endParaRPr/>
          </a:p>
        </p:txBody>
      </p:sp>
      <p:sp>
        <p:nvSpPr>
          <p:cNvPr id="94" name="Google Shape;94;g2edc8b8c50c_3_39"/>
          <p:cNvSpPr txBox="1"/>
          <p:nvPr>
            <p:ph idx="1" type="subTitle"/>
          </p:nvPr>
        </p:nvSpPr>
        <p:spPr>
          <a:xfrm>
            <a:off x="311700" y="1469575"/>
            <a:ext cx="8520600" cy="2830500"/>
          </a:xfrm>
          <a:prstGeom prst="rect">
            <a:avLst/>
          </a:prstGeom>
        </p:spPr>
        <p:txBody>
          <a:bodyPr anchorCtr="0" anchor="t" bIns="91425" lIns="91425" spcFirstLastPara="1" rIns="91425" wrap="square" tIns="91425">
            <a:normAutofit/>
          </a:bodyPr>
          <a:lstStyle/>
          <a:p>
            <a:pPr indent="-381000" lvl="0" marL="457200" marR="0" rtl="0" algn="l">
              <a:lnSpc>
                <a:spcPct val="150000"/>
              </a:lnSpc>
              <a:spcBef>
                <a:spcPts val="0"/>
              </a:spcBef>
              <a:spcAft>
                <a:spcPts val="0"/>
              </a:spcAft>
              <a:buClr>
                <a:schemeClr val="dk1"/>
              </a:buClr>
              <a:buSzPts val="2400"/>
              <a:buFont typeface="Calibri"/>
              <a:buChar char="●"/>
            </a:pPr>
            <a:r>
              <a:rPr b="1" lang="fr" sz="2400">
                <a:solidFill>
                  <a:schemeClr val="dk1"/>
                </a:solidFill>
                <a:latin typeface="Calibri"/>
                <a:ea typeface="Calibri"/>
                <a:cs typeface="Calibri"/>
                <a:sym typeface="Calibri"/>
              </a:rPr>
              <a:t>University Students &amp; Newcomers wrt Scala or Open source:</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fr" sz="1800">
                <a:solidFill>
                  <a:srgbClr val="CCCCCC"/>
                </a:solidFill>
                <a:latin typeface="Calibri"/>
                <a:ea typeface="Calibri"/>
                <a:cs typeface="Calibri"/>
                <a:sym typeface="Calibri"/>
              </a:rPr>
              <a:t>If you're new to Scala or open source, consider participating as a </a:t>
            </a:r>
            <a:r>
              <a:rPr b="1" lang="fr" sz="1800">
                <a:solidFill>
                  <a:schemeClr val="dk1"/>
                </a:solidFill>
                <a:latin typeface="Calibri"/>
                <a:ea typeface="Calibri"/>
                <a:cs typeface="Calibri"/>
                <a:sym typeface="Calibri"/>
              </a:rPr>
              <a:t>CONTRIBUTOR</a:t>
            </a:r>
            <a:r>
              <a:rPr lang="fr" sz="1800">
                <a:solidFill>
                  <a:schemeClr val="dk1"/>
                </a:solidFill>
                <a:latin typeface="Calibri"/>
                <a:ea typeface="Calibri"/>
                <a:cs typeface="Calibri"/>
                <a:sym typeface="Calibri"/>
              </a:rPr>
              <a:t> </a:t>
            </a:r>
            <a:r>
              <a:rPr lang="fr" sz="1800">
                <a:solidFill>
                  <a:srgbClr val="CCCCCC"/>
                </a:solidFill>
                <a:latin typeface="Calibri"/>
                <a:ea typeface="Calibri"/>
                <a:cs typeface="Calibri"/>
                <a:sym typeface="Calibri"/>
              </a:rPr>
              <a:t>to gain valuable experience and skills. </a:t>
            </a:r>
            <a:endParaRPr sz="1983">
              <a:solidFill>
                <a:schemeClr val="dk1"/>
              </a:solidFill>
              <a:latin typeface="Calibri"/>
              <a:ea typeface="Calibri"/>
              <a:cs typeface="Calibri"/>
              <a:sym typeface="Calibri"/>
            </a:endParaRPr>
          </a:p>
          <a:p>
            <a:pPr indent="0" lvl="0" marL="457200" rtl="0" algn="l">
              <a:spcBef>
                <a:spcPts val="0"/>
              </a:spcBef>
              <a:spcAft>
                <a:spcPts val="0"/>
              </a:spcAft>
              <a:buNone/>
            </a:pPr>
            <a:r>
              <a:t/>
            </a:r>
            <a:endParaRPr sz="1983">
              <a:solidFill>
                <a:schemeClr val="dk1"/>
              </a:solidFill>
              <a:latin typeface="Calibri"/>
              <a:ea typeface="Calibri"/>
              <a:cs typeface="Calibri"/>
              <a:sym typeface="Calibri"/>
            </a:endParaRPr>
          </a:p>
          <a:p>
            <a:pPr indent="-381000" lvl="0" marL="457200" rtl="0" algn="l">
              <a:lnSpc>
                <a:spcPct val="150000"/>
              </a:lnSpc>
              <a:spcBef>
                <a:spcPts val="0"/>
              </a:spcBef>
              <a:spcAft>
                <a:spcPts val="0"/>
              </a:spcAft>
              <a:buClr>
                <a:schemeClr val="dk1"/>
              </a:buClr>
              <a:buSzPts val="2400"/>
              <a:buFont typeface="Calibri"/>
              <a:buChar char="●"/>
            </a:pPr>
            <a:r>
              <a:rPr b="1" lang="fr" sz="2400">
                <a:solidFill>
                  <a:schemeClr val="dk1"/>
                </a:solidFill>
                <a:latin typeface="Calibri"/>
                <a:ea typeface="Calibri"/>
                <a:cs typeface="Calibri"/>
                <a:sym typeface="Calibri"/>
              </a:rPr>
              <a:t>Experienced Scala Developers:</a:t>
            </a:r>
            <a:endParaRPr b="1" sz="2400">
              <a:solidFill>
                <a:schemeClr val="dk1"/>
              </a:solidFill>
              <a:latin typeface="Calibri"/>
              <a:ea typeface="Calibri"/>
              <a:cs typeface="Calibri"/>
              <a:sym typeface="Calibri"/>
            </a:endParaRPr>
          </a:p>
          <a:p>
            <a:pPr indent="0" lvl="0" marL="457200" rtl="0" algn="l">
              <a:spcBef>
                <a:spcPts val="0"/>
              </a:spcBef>
              <a:spcAft>
                <a:spcPts val="0"/>
              </a:spcAft>
              <a:buNone/>
            </a:pPr>
            <a:r>
              <a:rPr lang="fr" sz="1800">
                <a:solidFill>
                  <a:srgbClr val="CCCCCC"/>
                </a:solidFill>
                <a:latin typeface="Calibri"/>
                <a:ea typeface="Calibri"/>
                <a:cs typeface="Calibri"/>
                <a:sym typeface="Calibri"/>
              </a:rPr>
              <a:t>If you've been working with Scala for several years, consider participating as a </a:t>
            </a:r>
            <a:r>
              <a:rPr b="1" lang="fr" sz="1800">
                <a:solidFill>
                  <a:srgbClr val="FFFFFF"/>
                </a:solidFill>
                <a:latin typeface="Calibri"/>
                <a:ea typeface="Calibri"/>
                <a:cs typeface="Calibri"/>
                <a:sym typeface="Calibri"/>
              </a:rPr>
              <a:t>MENTOR </a:t>
            </a:r>
            <a:r>
              <a:rPr lang="fr" sz="1800">
                <a:solidFill>
                  <a:srgbClr val="CCCCCC"/>
                </a:solidFill>
                <a:latin typeface="Calibri"/>
                <a:ea typeface="Calibri"/>
                <a:cs typeface="Calibri"/>
                <a:sym typeface="Calibri"/>
              </a:rPr>
              <a:t>to guide and support new contributors.</a:t>
            </a:r>
            <a:endParaRPr b="1" sz="1800">
              <a:solidFill>
                <a:srgbClr val="CCCCCC"/>
              </a:solidFill>
              <a:latin typeface="Calibri"/>
              <a:ea typeface="Calibri"/>
              <a:cs typeface="Calibri"/>
              <a:sym typeface="Calibri"/>
            </a:endParaRPr>
          </a:p>
        </p:txBody>
      </p:sp>
      <p:pic>
        <p:nvPicPr>
          <p:cNvPr id="95" name="Google Shape;95;g2edc8b8c50c_3_39"/>
          <p:cNvPicPr preferRelativeResize="0"/>
          <p:nvPr/>
        </p:nvPicPr>
        <p:blipFill rotWithShape="1">
          <a:blip r:embed="rId3">
            <a:alphaModFix amt="22000"/>
          </a:blip>
          <a:srcRect b="0" l="0" r="93090" t="0"/>
          <a:stretch/>
        </p:blipFill>
        <p:spPr>
          <a:xfrm>
            <a:off x="6921500" y="334125"/>
            <a:ext cx="2222500" cy="447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ee4044412a_0_10"/>
          <p:cNvSpPr txBox="1"/>
          <p:nvPr>
            <p:ph type="ctrTitle"/>
          </p:nvPr>
        </p:nvSpPr>
        <p:spPr>
          <a:xfrm>
            <a:off x="199725" y="320888"/>
            <a:ext cx="8520600" cy="8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3600">
                <a:latin typeface="Calibri"/>
                <a:ea typeface="Calibri"/>
                <a:cs typeface="Calibri"/>
                <a:sym typeface="Calibri"/>
              </a:rPr>
              <a:t>How it works?</a:t>
            </a:r>
            <a:endParaRPr sz="3600">
              <a:latin typeface="Calibri"/>
              <a:ea typeface="Calibri"/>
              <a:cs typeface="Calibri"/>
              <a:sym typeface="Calibri"/>
            </a:endParaRPr>
          </a:p>
        </p:txBody>
      </p:sp>
      <p:sp>
        <p:nvSpPr>
          <p:cNvPr id="101" name="Google Shape;101;g2ee4044412a_0_10"/>
          <p:cNvSpPr txBox="1"/>
          <p:nvPr>
            <p:ph idx="1" type="subTitle"/>
          </p:nvPr>
        </p:nvSpPr>
        <p:spPr>
          <a:xfrm>
            <a:off x="311700" y="1382675"/>
            <a:ext cx="8520600" cy="30636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dk1"/>
              </a:buClr>
              <a:buSzPts val="1800"/>
              <a:buFont typeface="Calibri"/>
              <a:buAutoNum type="arabicPeriod"/>
            </a:pPr>
            <a:r>
              <a:rPr lang="fr" sz="1800">
                <a:solidFill>
                  <a:schemeClr val="dk1"/>
                </a:solidFill>
                <a:latin typeface="Calibri"/>
                <a:ea typeface="Calibri"/>
                <a:cs typeface="Calibri"/>
                <a:sym typeface="Calibri"/>
              </a:rPr>
              <a:t>Mentors create project ideas.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fr" sz="1800">
                <a:solidFill>
                  <a:schemeClr val="dk1"/>
                </a:solidFill>
                <a:latin typeface="Calibri"/>
                <a:ea typeface="Calibri"/>
                <a:cs typeface="Calibri"/>
                <a:sym typeface="Calibri"/>
              </a:rPr>
              <a:t>Scala Center review projects.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fr" sz="1800">
                <a:solidFill>
                  <a:schemeClr val="dk1"/>
                </a:solidFill>
                <a:latin typeface="Calibri"/>
                <a:ea typeface="Calibri"/>
                <a:cs typeface="Calibri"/>
                <a:sym typeface="Calibri"/>
              </a:rPr>
              <a:t>Contributors apply for projects.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fr" sz="1800">
                <a:solidFill>
                  <a:schemeClr val="dk1"/>
                </a:solidFill>
                <a:latin typeface="Calibri"/>
                <a:ea typeface="Calibri"/>
                <a:cs typeface="Calibri"/>
                <a:sym typeface="Calibri"/>
              </a:rPr>
              <a:t>Mentors selects contributors.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fr" sz="1800">
                <a:solidFill>
                  <a:schemeClr val="dk1"/>
                </a:solidFill>
                <a:latin typeface="Calibri"/>
                <a:ea typeface="Calibri"/>
                <a:cs typeface="Calibri"/>
                <a:sym typeface="Calibri"/>
              </a:rPr>
              <a:t>Project proposals with respective Mentor and Contributor details are submitted to Google.</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fr" sz="1800">
                <a:solidFill>
                  <a:schemeClr val="dk1"/>
                </a:solidFill>
                <a:latin typeface="Calibri"/>
                <a:ea typeface="Calibri"/>
                <a:cs typeface="Calibri"/>
                <a:sym typeface="Calibri"/>
              </a:rPr>
              <a:t>Google decides which projects will run.</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fr" sz="1800">
                <a:solidFill>
                  <a:schemeClr val="dk1"/>
                </a:solidFill>
                <a:latin typeface="Calibri"/>
                <a:ea typeface="Calibri"/>
                <a:cs typeface="Calibri"/>
                <a:sym typeface="Calibri"/>
              </a:rPr>
              <a:t>Google pays upto $6,000 to successful contributors.</a:t>
            </a:r>
            <a:endParaRPr sz="1800">
              <a:solidFill>
                <a:schemeClr val="dk1"/>
              </a:solidFill>
              <a:latin typeface="Calibri"/>
              <a:ea typeface="Calibri"/>
              <a:cs typeface="Calibri"/>
              <a:sym typeface="Calibri"/>
            </a:endParaRPr>
          </a:p>
        </p:txBody>
      </p:sp>
      <p:pic>
        <p:nvPicPr>
          <p:cNvPr id="102" name="Google Shape;102;g2ee4044412a_0_10"/>
          <p:cNvPicPr preferRelativeResize="0"/>
          <p:nvPr/>
        </p:nvPicPr>
        <p:blipFill rotWithShape="1">
          <a:blip r:embed="rId3">
            <a:alphaModFix amt="22000"/>
          </a:blip>
          <a:srcRect b="0" l="0" r="93090" t="0"/>
          <a:stretch/>
        </p:blipFill>
        <p:spPr>
          <a:xfrm>
            <a:off x="6921500" y="334125"/>
            <a:ext cx="2222500" cy="447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edc8b8c50c_3_74"/>
          <p:cNvSpPr txBox="1"/>
          <p:nvPr>
            <p:ph type="ctrTitle"/>
          </p:nvPr>
        </p:nvSpPr>
        <p:spPr>
          <a:xfrm>
            <a:off x="311700" y="211500"/>
            <a:ext cx="8520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600">
                <a:latin typeface="Calibri"/>
                <a:ea typeface="Calibri"/>
                <a:cs typeface="Calibri"/>
                <a:sym typeface="Calibri"/>
              </a:rPr>
              <a:t>How to Participate?</a:t>
            </a:r>
            <a:endParaRPr sz="3600">
              <a:latin typeface="Calibri"/>
              <a:ea typeface="Calibri"/>
              <a:cs typeface="Calibri"/>
              <a:sym typeface="Calibri"/>
            </a:endParaRPr>
          </a:p>
        </p:txBody>
      </p:sp>
      <p:pic>
        <p:nvPicPr>
          <p:cNvPr id="108" name="Google Shape;108;g2edc8b8c50c_3_74"/>
          <p:cNvPicPr preferRelativeResize="0"/>
          <p:nvPr/>
        </p:nvPicPr>
        <p:blipFill rotWithShape="1">
          <a:blip r:embed="rId3">
            <a:alphaModFix amt="22000"/>
          </a:blip>
          <a:srcRect b="0" l="0" r="93090" t="0"/>
          <a:stretch/>
        </p:blipFill>
        <p:spPr>
          <a:xfrm>
            <a:off x="6921500" y="334125"/>
            <a:ext cx="2222500" cy="4475250"/>
          </a:xfrm>
          <a:prstGeom prst="rect">
            <a:avLst/>
          </a:prstGeom>
          <a:noFill/>
          <a:ln>
            <a:noFill/>
          </a:ln>
        </p:spPr>
      </p:pic>
      <p:sp>
        <p:nvSpPr>
          <p:cNvPr id="109" name="Google Shape;109;g2edc8b8c50c_3_74"/>
          <p:cNvSpPr txBox="1"/>
          <p:nvPr>
            <p:ph idx="1" type="subTitle"/>
          </p:nvPr>
        </p:nvSpPr>
        <p:spPr>
          <a:xfrm>
            <a:off x="311700" y="1188900"/>
            <a:ext cx="8520600" cy="3878100"/>
          </a:xfrm>
          <a:prstGeom prst="rect">
            <a:avLst/>
          </a:prstGeom>
        </p:spPr>
        <p:txBody>
          <a:bodyPr anchorCtr="0" anchor="t" bIns="91425" lIns="91425" spcFirstLastPara="1" rIns="91425" wrap="square" tIns="91425">
            <a:normAutofit fontScale="62500" lnSpcReduction="20000"/>
          </a:bodyPr>
          <a:lstStyle/>
          <a:p>
            <a:pPr indent="0" lvl="0" marL="0" rtl="0" algn="l">
              <a:lnSpc>
                <a:spcPct val="150000"/>
              </a:lnSpc>
              <a:spcBef>
                <a:spcPts val="0"/>
              </a:spcBef>
              <a:spcAft>
                <a:spcPts val="0"/>
              </a:spcAft>
              <a:buNone/>
            </a:pPr>
            <a:r>
              <a:rPr b="1" lang="fr" sz="2620">
                <a:solidFill>
                  <a:schemeClr val="dk1"/>
                </a:solidFill>
                <a:latin typeface="Calibri"/>
                <a:ea typeface="Calibri"/>
                <a:cs typeface="Calibri"/>
                <a:sym typeface="Calibri"/>
              </a:rPr>
              <a:t>Mentor</a:t>
            </a:r>
            <a:r>
              <a:rPr b="1" lang="fr" sz="2620">
                <a:solidFill>
                  <a:schemeClr val="dk1"/>
                </a:solidFill>
                <a:latin typeface="Calibri"/>
                <a:ea typeface="Calibri"/>
                <a:cs typeface="Calibri"/>
                <a:sym typeface="Calibri"/>
              </a:rPr>
              <a:t>:</a:t>
            </a:r>
            <a:br>
              <a:rPr b="1" lang="fr" sz="2620">
                <a:solidFill>
                  <a:schemeClr val="dk1"/>
                </a:solidFill>
                <a:latin typeface="Calibri"/>
                <a:ea typeface="Calibri"/>
                <a:cs typeface="Calibri"/>
                <a:sym typeface="Calibri"/>
              </a:rPr>
            </a:br>
            <a:endParaRPr sz="2120">
              <a:solidFill>
                <a:srgbClr val="CCCCCC"/>
              </a:solidFill>
              <a:latin typeface="Calibri"/>
              <a:ea typeface="Calibri"/>
              <a:cs typeface="Calibri"/>
              <a:sym typeface="Calibri"/>
            </a:endParaRPr>
          </a:p>
          <a:p>
            <a:pPr indent="-333166" lvl="0" marL="457200" rtl="0" algn="l">
              <a:lnSpc>
                <a:spcPct val="115000"/>
              </a:lnSpc>
              <a:spcBef>
                <a:spcPts val="0"/>
              </a:spcBef>
              <a:spcAft>
                <a:spcPts val="0"/>
              </a:spcAft>
              <a:buClr>
                <a:schemeClr val="dk1"/>
              </a:buClr>
              <a:buSzPct val="100000"/>
              <a:buFont typeface="Calibri"/>
              <a:buChar char="●"/>
            </a:pPr>
            <a:r>
              <a:rPr lang="fr" sz="2634">
                <a:solidFill>
                  <a:schemeClr val="dk1"/>
                </a:solidFill>
                <a:latin typeface="Calibri"/>
                <a:ea typeface="Calibri"/>
                <a:cs typeface="Calibri"/>
                <a:sym typeface="Calibri"/>
              </a:rPr>
              <a:t>Propose a Scala-related project idea..</a:t>
            </a:r>
            <a:br>
              <a:rPr lang="fr" sz="2634">
                <a:solidFill>
                  <a:schemeClr val="dk1"/>
                </a:solidFill>
                <a:latin typeface="Calibri"/>
                <a:ea typeface="Calibri"/>
                <a:cs typeface="Calibri"/>
                <a:sym typeface="Calibri"/>
              </a:rPr>
            </a:br>
            <a:endParaRPr sz="2634">
              <a:solidFill>
                <a:schemeClr val="dk1"/>
              </a:solidFill>
              <a:latin typeface="Calibri"/>
              <a:ea typeface="Calibri"/>
              <a:cs typeface="Calibri"/>
              <a:sym typeface="Calibri"/>
            </a:endParaRPr>
          </a:p>
          <a:p>
            <a:pPr indent="-333166" lvl="0" marL="457200" rtl="0" algn="l">
              <a:lnSpc>
                <a:spcPct val="115000"/>
              </a:lnSpc>
              <a:spcBef>
                <a:spcPts val="0"/>
              </a:spcBef>
              <a:spcAft>
                <a:spcPts val="0"/>
              </a:spcAft>
              <a:buClr>
                <a:schemeClr val="dk1"/>
              </a:buClr>
              <a:buSzPct val="100000"/>
              <a:buFont typeface="Calibri"/>
              <a:buChar char="●"/>
            </a:pPr>
            <a:r>
              <a:rPr lang="fr" sz="2634">
                <a:solidFill>
                  <a:schemeClr val="dk1"/>
                </a:solidFill>
                <a:latin typeface="Calibri"/>
                <a:ea typeface="Calibri"/>
                <a:cs typeface="Calibri"/>
                <a:sym typeface="Calibri"/>
              </a:rPr>
              <a:t>Projects can be new or enhancements, personal or open source, and categorized by effort (small, medium, large) and difficulty (Student or Advanced level).</a:t>
            </a:r>
            <a:br>
              <a:rPr lang="fr" sz="2634">
                <a:solidFill>
                  <a:schemeClr val="dk1"/>
                </a:solidFill>
                <a:latin typeface="Calibri"/>
                <a:ea typeface="Calibri"/>
                <a:cs typeface="Calibri"/>
                <a:sym typeface="Calibri"/>
              </a:rPr>
            </a:br>
            <a:endParaRPr sz="2634">
              <a:solidFill>
                <a:schemeClr val="dk1"/>
              </a:solidFill>
              <a:latin typeface="Calibri"/>
              <a:ea typeface="Calibri"/>
              <a:cs typeface="Calibri"/>
              <a:sym typeface="Calibri"/>
            </a:endParaRPr>
          </a:p>
          <a:p>
            <a:pPr indent="-333166" lvl="0" marL="457200" rtl="0" algn="l">
              <a:lnSpc>
                <a:spcPct val="115000"/>
              </a:lnSpc>
              <a:spcBef>
                <a:spcPts val="0"/>
              </a:spcBef>
              <a:spcAft>
                <a:spcPts val="0"/>
              </a:spcAft>
              <a:buClr>
                <a:schemeClr val="dk1"/>
              </a:buClr>
              <a:buSzPct val="100000"/>
              <a:buFont typeface="Calibri"/>
              <a:buChar char="●"/>
            </a:pPr>
            <a:r>
              <a:rPr lang="fr" sz="2634">
                <a:solidFill>
                  <a:schemeClr val="dk1"/>
                </a:solidFill>
                <a:latin typeface="Calibri"/>
                <a:ea typeface="Calibri"/>
                <a:cs typeface="Calibri"/>
                <a:sym typeface="Calibri"/>
              </a:rPr>
              <a:t>Scala Center administrators will review and approve the project, adding it to the Project Ideas page.</a:t>
            </a:r>
            <a:br>
              <a:rPr lang="fr" sz="2634">
                <a:solidFill>
                  <a:schemeClr val="dk1"/>
                </a:solidFill>
                <a:latin typeface="Calibri"/>
                <a:ea typeface="Calibri"/>
                <a:cs typeface="Calibri"/>
                <a:sym typeface="Calibri"/>
              </a:rPr>
            </a:br>
            <a:endParaRPr sz="2634">
              <a:solidFill>
                <a:schemeClr val="dk1"/>
              </a:solidFill>
              <a:latin typeface="Calibri"/>
              <a:ea typeface="Calibri"/>
              <a:cs typeface="Calibri"/>
              <a:sym typeface="Calibri"/>
            </a:endParaRPr>
          </a:p>
          <a:p>
            <a:pPr indent="-333166" lvl="0" marL="457200" rtl="0" algn="l">
              <a:lnSpc>
                <a:spcPct val="115000"/>
              </a:lnSpc>
              <a:spcBef>
                <a:spcPts val="0"/>
              </a:spcBef>
              <a:spcAft>
                <a:spcPts val="0"/>
              </a:spcAft>
              <a:buClr>
                <a:schemeClr val="dk1"/>
              </a:buClr>
              <a:buSzPct val="100000"/>
              <a:buFont typeface="Calibri"/>
              <a:buChar char="●"/>
            </a:pPr>
            <a:r>
              <a:rPr lang="fr" sz="2634">
                <a:solidFill>
                  <a:schemeClr val="dk1"/>
                </a:solidFill>
                <a:latin typeface="Calibri"/>
                <a:ea typeface="Calibri"/>
                <a:cs typeface="Calibri"/>
                <a:sym typeface="Calibri"/>
              </a:rPr>
              <a:t>Review proposals from interested contributors and select the most suitable candidate.</a:t>
            </a:r>
            <a:br>
              <a:rPr lang="fr" sz="2634">
                <a:solidFill>
                  <a:schemeClr val="dk1"/>
                </a:solidFill>
                <a:latin typeface="Calibri"/>
                <a:ea typeface="Calibri"/>
                <a:cs typeface="Calibri"/>
                <a:sym typeface="Calibri"/>
              </a:rPr>
            </a:br>
            <a:endParaRPr sz="2634">
              <a:solidFill>
                <a:schemeClr val="dk1"/>
              </a:solidFill>
              <a:latin typeface="Calibri"/>
              <a:ea typeface="Calibri"/>
              <a:cs typeface="Calibri"/>
              <a:sym typeface="Calibri"/>
            </a:endParaRPr>
          </a:p>
          <a:p>
            <a:pPr indent="-333166" lvl="0" marL="457200" rtl="0" algn="l">
              <a:lnSpc>
                <a:spcPct val="115000"/>
              </a:lnSpc>
              <a:spcBef>
                <a:spcPts val="0"/>
              </a:spcBef>
              <a:spcAft>
                <a:spcPts val="0"/>
              </a:spcAft>
              <a:buClr>
                <a:schemeClr val="dk1"/>
              </a:buClr>
              <a:buSzPct val="100000"/>
              <a:buFont typeface="Calibri"/>
              <a:buChar char="●"/>
            </a:pPr>
            <a:r>
              <a:rPr lang="fr" sz="2634">
                <a:solidFill>
                  <a:schemeClr val="dk1"/>
                </a:solidFill>
                <a:latin typeface="Calibri"/>
                <a:ea typeface="Calibri"/>
                <a:cs typeface="Calibri"/>
                <a:sym typeface="Calibri"/>
              </a:rPr>
              <a:t>The project will only then be sent to Google for final selection.</a:t>
            </a:r>
            <a:endParaRPr sz="2634">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rgbClr val="CCCCCC"/>
              </a:solidFill>
              <a:latin typeface="Calibri"/>
              <a:ea typeface="Calibri"/>
              <a:cs typeface="Calibri"/>
              <a:sym typeface="Calibri"/>
            </a:endParaRPr>
          </a:p>
          <a:p>
            <a:pPr indent="0" lvl="0" marL="0" rtl="0" algn="l">
              <a:spcBef>
                <a:spcPts val="0"/>
              </a:spcBef>
              <a:spcAft>
                <a:spcPts val="0"/>
              </a:spcAft>
              <a:buNone/>
            </a:pPr>
            <a:r>
              <a:t/>
            </a:r>
            <a:endParaRPr b="1" sz="1800">
              <a:solidFill>
                <a:srgbClr val="CCCCCC"/>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ee17f9af2a_4_6"/>
          <p:cNvSpPr txBox="1"/>
          <p:nvPr>
            <p:ph type="ctrTitle"/>
          </p:nvPr>
        </p:nvSpPr>
        <p:spPr>
          <a:xfrm>
            <a:off x="361825" y="344700"/>
            <a:ext cx="8520600" cy="7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3600">
                <a:latin typeface="Calibri"/>
                <a:ea typeface="Calibri"/>
                <a:cs typeface="Calibri"/>
                <a:sym typeface="Calibri"/>
              </a:rPr>
              <a:t>How to Participate?</a:t>
            </a:r>
            <a:endParaRPr sz="3600">
              <a:latin typeface="Calibri"/>
              <a:ea typeface="Calibri"/>
              <a:cs typeface="Calibri"/>
              <a:sym typeface="Calibri"/>
            </a:endParaRPr>
          </a:p>
        </p:txBody>
      </p:sp>
      <p:pic>
        <p:nvPicPr>
          <p:cNvPr id="115" name="Google Shape;115;g2ee17f9af2a_4_6"/>
          <p:cNvPicPr preferRelativeResize="0"/>
          <p:nvPr/>
        </p:nvPicPr>
        <p:blipFill rotWithShape="1">
          <a:blip r:embed="rId3">
            <a:alphaModFix amt="22000"/>
          </a:blip>
          <a:srcRect b="0" l="0" r="93090" t="0"/>
          <a:stretch/>
        </p:blipFill>
        <p:spPr>
          <a:xfrm>
            <a:off x="6921500" y="334125"/>
            <a:ext cx="2222500" cy="4475250"/>
          </a:xfrm>
          <a:prstGeom prst="rect">
            <a:avLst/>
          </a:prstGeom>
          <a:noFill/>
          <a:ln>
            <a:noFill/>
          </a:ln>
        </p:spPr>
      </p:pic>
      <p:sp>
        <p:nvSpPr>
          <p:cNvPr id="116" name="Google Shape;116;g2ee17f9af2a_4_6"/>
          <p:cNvSpPr txBox="1"/>
          <p:nvPr>
            <p:ph idx="1" type="subTitle"/>
          </p:nvPr>
        </p:nvSpPr>
        <p:spPr>
          <a:xfrm>
            <a:off x="311700" y="1236000"/>
            <a:ext cx="8520600" cy="3660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fr" sz="1800">
                <a:solidFill>
                  <a:schemeClr val="dk1"/>
                </a:solidFill>
                <a:latin typeface="Calibri"/>
                <a:ea typeface="Calibri"/>
                <a:cs typeface="Calibri"/>
                <a:sym typeface="Calibri"/>
              </a:rPr>
              <a:t>Contributor:</a:t>
            </a:r>
            <a:br>
              <a:rPr b="1" lang="fr" sz="1400">
                <a:solidFill>
                  <a:schemeClr val="dk1"/>
                </a:solidFill>
                <a:latin typeface="Calibri"/>
                <a:ea typeface="Calibri"/>
                <a:cs typeface="Calibri"/>
                <a:sym typeface="Calibri"/>
              </a:rPr>
            </a:br>
            <a:endParaRPr b="1" sz="14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fr" sz="1600">
                <a:solidFill>
                  <a:schemeClr val="dk1"/>
                </a:solidFill>
                <a:latin typeface="Calibri"/>
                <a:ea typeface="Calibri"/>
                <a:cs typeface="Calibri"/>
                <a:sym typeface="Calibri"/>
              </a:rPr>
              <a:t>Review Scala Center’s Project Ideas list to find a suitable project.</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fr" sz="1600">
                <a:solidFill>
                  <a:schemeClr val="dk1"/>
                </a:solidFill>
                <a:latin typeface="Calibri"/>
                <a:ea typeface="Calibri"/>
                <a:cs typeface="Calibri"/>
                <a:sym typeface="Calibri"/>
              </a:rPr>
              <a:t>Contact mentors to express your interest.</a:t>
            </a:r>
            <a:br>
              <a:rPr lang="fr"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fr" sz="1600">
                <a:solidFill>
                  <a:schemeClr val="dk1"/>
                </a:solidFill>
                <a:latin typeface="Calibri"/>
                <a:ea typeface="Calibri"/>
                <a:cs typeface="Calibri"/>
                <a:sym typeface="Calibri"/>
              </a:rPr>
              <a:t>Prepare and submit a detailed proposal.</a:t>
            </a:r>
            <a:br>
              <a:rPr lang="fr"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fr" sz="1600">
                <a:solidFill>
                  <a:schemeClr val="dk1"/>
                </a:solidFill>
                <a:latin typeface="Calibri"/>
                <a:ea typeface="Calibri"/>
                <a:cs typeface="Calibri"/>
                <a:sym typeface="Calibri"/>
              </a:rPr>
              <a:t>Mentor will select the best proposal and forward it to Google.</a:t>
            </a:r>
            <a:br>
              <a:rPr lang="fr"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fr" sz="1600">
                <a:solidFill>
                  <a:schemeClr val="dk1"/>
                </a:solidFill>
                <a:latin typeface="Calibri"/>
                <a:ea typeface="Calibri"/>
                <a:cs typeface="Calibri"/>
                <a:sym typeface="Calibri"/>
              </a:rPr>
              <a:t>Google will make the final project selection.</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edc8b8c50c_3_61"/>
          <p:cNvSpPr txBox="1"/>
          <p:nvPr>
            <p:ph type="ctrTitle"/>
          </p:nvPr>
        </p:nvSpPr>
        <p:spPr>
          <a:xfrm>
            <a:off x="311700" y="334113"/>
            <a:ext cx="8520600" cy="8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3600">
                <a:latin typeface="Calibri"/>
                <a:ea typeface="Calibri"/>
                <a:cs typeface="Calibri"/>
                <a:sym typeface="Calibri"/>
              </a:rPr>
              <a:t>GSoC Useful links</a:t>
            </a:r>
            <a:endParaRPr sz="3600">
              <a:latin typeface="Calibri"/>
              <a:ea typeface="Calibri"/>
              <a:cs typeface="Calibri"/>
              <a:sym typeface="Calibri"/>
            </a:endParaRPr>
          </a:p>
        </p:txBody>
      </p:sp>
      <p:pic>
        <p:nvPicPr>
          <p:cNvPr id="122" name="Google Shape;122;g2edc8b8c50c_3_61"/>
          <p:cNvPicPr preferRelativeResize="0"/>
          <p:nvPr/>
        </p:nvPicPr>
        <p:blipFill rotWithShape="1">
          <a:blip r:embed="rId3">
            <a:alphaModFix amt="22000"/>
          </a:blip>
          <a:srcRect b="0" l="0" r="93090" t="0"/>
          <a:stretch/>
        </p:blipFill>
        <p:spPr>
          <a:xfrm>
            <a:off x="6921500" y="334125"/>
            <a:ext cx="2222500" cy="4475250"/>
          </a:xfrm>
          <a:prstGeom prst="rect">
            <a:avLst/>
          </a:prstGeom>
          <a:noFill/>
          <a:ln>
            <a:noFill/>
          </a:ln>
        </p:spPr>
      </p:pic>
      <p:sp>
        <p:nvSpPr>
          <p:cNvPr id="123" name="Google Shape;123;g2edc8b8c50c_3_61"/>
          <p:cNvSpPr txBox="1"/>
          <p:nvPr>
            <p:ph idx="1" type="subTitle"/>
          </p:nvPr>
        </p:nvSpPr>
        <p:spPr>
          <a:xfrm>
            <a:off x="311700" y="1242200"/>
            <a:ext cx="8520600" cy="3467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Program Site: </a:t>
            </a:r>
            <a:r>
              <a:rPr lang="fr" sz="1800" u="sng">
                <a:solidFill>
                  <a:schemeClr val="accent1"/>
                </a:solidFill>
                <a:latin typeface="Calibri"/>
                <a:ea typeface="Calibri"/>
                <a:cs typeface="Calibri"/>
                <a:sym typeface="Calibri"/>
                <a:hlinkClick r:id="rId4">
                  <a:extLst>
                    <a:ext uri="{A12FA001-AC4F-418D-AE19-62706E023703}">
                      <ahyp:hlinkClr val="tx"/>
                    </a:ext>
                  </a:extLst>
                </a:hlinkClick>
              </a:rPr>
              <a:t>http://g.co/gsoc</a:t>
            </a:r>
            <a:endParaRPr sz="1800">
              <a:solidFill>
                <a:schemeClr val="accent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Contributor and Mentor</a:t>
            </a:r>
            <a:r>
              <a:rPr lang="fr" sz="1800">
                <a:solidFill>
                  <a:schemeClr val="dk1"/>
                </a:solidFill>
                <a:latin typeface="Calibri"/>
                <a:ea typeface="Calibri"/>
                <a:cs typeface="Calibri"/>
                <a:sym typeface="Calibri"/>
              </a:rPr>
              <a:t> Guide: </a:t>
            </a:r>
            <a:r>
              <a:rPr lang="fr" sz="1800" u="sng">
                <a:solidFill>
                  <a:schemeClr val="accent1"/>
                </a:solidFill>
                <a:latin typeface="Calibri"/>
                <a:ea typeface="Calibri"/>
                <a:cs typeface="Calibri"/>
                <a:sym typeface="Calibri"/>
                <a:hlinkClick r:id="rId5">
                  <a:extLst>
                    <a:ext uri="{A12FA001-AC4F-418D-AE19-62706E023703}">
                      <ahyp:hlinkClr val="tx"/>
                    </a:ext>
                  </a:extLst>
                </a:hlinkClick>
              </a:rPr>
              <a:t>http://g.co/gsoc/resources/manual</a:t>
            </a:r>
            <a:endParaRPr sz="1800" u="sng">
              <a:solidFill>
                <a:schemeClr val="accent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Google Open Source Blog: </a:t>
            </a:r>
            <a:r>
              <a:rPr lang="fr" sz="1800" u="sng">
                <a:solidFill>
                  <a:schemeClr val="accent1"/>
                </a:solidFill>
                <a:latin typeface="Calibri"/>
                <a:ea typeface="Calibri"/>
                <a:cs typeface="Calibri"/>
                <a:sym typeface="Calibri"/>
                <a:hlinkClick r:id="rId6">
                  <a:extLst>
                    <a:ext uri="{A12FA001-AC4F-418D-AE19-62706E023703}">
                      <ahyp:hlinkClr val="tx"/>
                    </a:ext>
                  </a:extLst>
                </a:hlinkClick>
              </a:rPr>
              <a:t>https://opensource.googleblog.com/</a:t>
            </a:r>
            <a:endParaRPr sz="1800">
              <a:solidFill>
                <a:schemeClr val="accent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Scala Center Proposed Project Ideas List for 2024: </a:t>
            </a:r>
            <a:r>
              <a:rPr lang="fr" sz="1800" u="sng">
                <a:solidFill>
                  <a:schemeClr val="accent1"/>
                </a:solidFill>
                <a:latin typeface="Calibri"/>
                <a:ea typeface="Calibri"/>
                <a:cs typeface="Calibri"/>
                <a:sym typeface="Calibri"/>
                <a:hlinkClick r:id="rId7">
                  <a:extLst>
                    <a:ext uri="{A12FA001-AC4F-418D-AE19-62706E023703}">
                      <ahyp:hlinkClr val="tx"/>
                    </a:ext>
                  </a:extLst>
                </a:hlinkClick>
              </a:rPr>
              <a:t>https://github.com/scalacenter/GoogleSummerOfCode/?tab=readme-ov-file</a:t>
            </a:r>
            <a:endParaRPr sz="1800">
              <a:solidFill>
                <a:schemeClr val="accent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Typelevel Proposed Project Ideas List for 2024: </a:t>
            </a:r>
            <a:r>
              <a:rPr lang="fr" sz="1800" u="sng">
                <a:solidFill>
                  <a:schemeClr val="accent1"/>
                </a:solidFill>
                <a:latin typeface="Calibri"/>
                <a:ea typeface="Calibri"/>
                <a:cs typeface="Calibri"/>
                <a:sym typeface="Calibri"/>
                <a:hlinkClick r:id="rId8">
                  <a:extLst>
                    <a:ext uri="{A12FA001-AC4F-418D-AE19-62706E023703}">
                      <ahyp:hlinkClr val="tx"/>
                    </a:ext>
                  </a:extLst>
                </a:hlinkClick>
              </a:rPr>
              <a:t>https://typelevel.org/gsoc/ideas/</a:t>
            </a:r>
            <a:endParaRPr sz="1800">
              <a:solidFill>
                <a:schemeClr val="accent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fr" sz="1800">
                <a:solidFill>
                  <a:schemeClr val="dk1"/>
                </a:solidFill>
                <a:latin typeface="Calibri"/>
                <a:ea typeface="Calibri"/>
                <a:cs typeface="Calibri"/>
                <a:sym typeface="Calibri"/>
              </a:rPr>
              <a:t>Scala Center Selected Projects for 2024: </a:t>
            </a:r>
            <a:r>
              <a:rPr lang="fr" sz="1800" u="sng">
                <a:solidFill>
                  <a:schemeClr val="accent1"/>
                </a:solidFill>
                <a:latin typeface="Calibri"/>
                <a:ea typeface="Calibri"/>
                <a:cs typeface="Calibri"/>
                <a:sym typeface="Calibri"/>
                <a:hlinkClick r:id="rId9">
                  <a:extLst>
                    <a:ext uri="{A12FA001-AC4F-418D-AE19-62706E023703}">
                      <ahyp:hlinkClr val="tx"/>
                    </a:ext>
                  </a:extLst>
                </a:hlinkClick>
              </a:rPr>
              <a:t>https://summerofcode.withgoogle.com/programs/2024/organizations/scala-center</a:t>
            </a:r>
            <a:endParaRPr sz="1800">
              <a:solidFill>
                <a:schemeClr val="accen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