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embeddedFontLst>
    <p:embeddedFont>
      <p:font typeface="Proxima Nova"/>
      <p:regular r:id="rId23"/>
      <p:bold r:id="rId24"/>
      <p:italic r:id="rId25"/>
      <p:boldItalic r:id="rId26"/>
    </p:embeddedFont>
    <p:embeddedFont>
      <p:font typeface="Oswald"/>
      <p:regular r:id="rId27"/>
      <p:bold r:id="rId28"/>
    </p:embeddedFont>
    <p:embeddedFont>
      <p:font typeface="Source Sans Pr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B35BF04-7B8F-46A3-B391-BA4B0B6D17D3}">
  <a:tblStyle styleId="{0B35BF04-7B8F-46A3-B391-BA4B0B6D17D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0E49A66-8288-4E6A-813B-C64B3A6506BA}"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SourceSansPro-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SourceSansPro-italic.fntdata"/><Relationship Id="rId30" Type="http://schemas.openxmlformats.org/officeDocument/2006/relationships/font" Target="fonts/SourceSansPro-bold.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SourceSansPro-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d065e40567_0_14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d065e40567_0_1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d545f85283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d545f8528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d065e40567_0_19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d065e40567_0_1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d545f85283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d545f8528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d560ca158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d560ca158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d560ca158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d560ca158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d065e40567_0_19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d065e40567_0_1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d545f85283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d545f852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d065e40567_0_9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d065e40567_0_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 unique sensors (accelaration, rotation, gyroscope) with mean/min/max variables for a total of 37 variables and time</a:t>
            </a:r>
            <a:endParaRPr/>
          </a:p>
          <a:p>
            <a:pPr indent="0" lvl="0" marL="0" rtl="0" algn="l">
              <a:spcBef>
                <a:spcPts val="0"/>
              </a:spcBef>
              <a:spcAft>
                <a:spcPts val="0"/>
              </a:spcAft>
              <a:buNone/>
            </a:pPr>
            <a:r>
              <a:rPr lang="en"/>
              <a:t>We normalized the data using max and z-score. The five targets are bus, car, still, train, and walking.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d545f8528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d545f852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method we tried on this dataset was logis</a:t>
            </a:r>
            <a:r>
              <a:rPr lang="en"/>
              <a:t>tic regression.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d5879fbc1a_4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d5879fbc1a_4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continuous predictors, we have the means of acceleration, gyroscope, sound, game rotation, linear acceleration, orientation, rotation vector, and speed. Logistic regression works on binary targets. Therefore, I combined several transportation modes into one class and completed binary classification that way. By completing this iteratively, I got five different regressions that describe the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When creating the regressions, we aimed for the highest possible R^2 values we can get. R-squared is "goodness of fit"; how much of our data is explained by the data. We found R-squared by measuring the ratio of the deviance in our models to the null. Higher the R-squared, the better the model.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d545f85283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d545f8528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tested our models by looping through all rows of the data and then inputting them into the predict function. The data would then be classified as the method that gives the highest probability. We computed the accuracy of the regressions by matching what was tested with the correct mode of transportation. We achieved about 72% accuracy on </a:t>
            </a:r>
            <a:r>
              <a:rPr lang="en"/>
              <a:t>the the test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While 72% accuracy is decent, it could have been better. We used logistic regression as a linear classifier. So our classes were separated by linear boundaries. If we implemented logistic regression as a non linear classifier, we could have improved the test accuracy. We would need a better idea of the shape of the decision boundary, which we did not know. Since that was not easy to incorporate, we just acknowledge that we could have improved test accuracy this way.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d545f85283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d545f8528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d07ec5721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d07ec5721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d07ec5721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d07ec5721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55" name="Shape 55"/>
        <p:cNvGrpSpPr/>
        <p:nvPr/>
      </p:nvGrpSpPr>
      <p:grpSpPr>
        <a:xfrm>
          <a:off x="0" y="0"/>
          <a:ext cx="0" cy="0"/>
          <a:chOff x="0" y="0"/>
          <a:chExt cx="0" cy="0"/>
        </a:xfrm>
      </p:grpSpPr>
      <p:sp>
        <p:nvSpPr>
          <p:cNvPr id="56" name="Google Shape;56;p13"/>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57" name="Google Shape;57;p13"/>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58" name="Google Shape;58;p13"/>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13"/>
          <p:cNvGrpSpPr/>
          <p:nvPr/>
        </p:nvGrpSpPr>
        <p:grpSpPr>
          <a:xfrm>
            <a:off x="-9525" y="2024075"/>
            <a:ext cx="9167825" cy="595300"/>
            <a:chOff x="-9525" y="4462475"/>
            <a:chExt cx="9167825" cy="595300"/>
          </a:xfrm>
        </p:grpSpPr>
        <p:sp>
          <p:nvSpPr>
            <p:cNvPr id="62" name="Google Shape;62;p1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63" name="Google Shape;63;p1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64" name="Google Shape;64;p1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65" name="Google Shape;65;p13"/>
          <p:cNvGrpSpPr/>
          <p:nvPr/>
        </p:nvGrpSpPr>
        <p:grpSpPr>
          <a:xfrm>
            <a:off x="-42837" y="2005088"/>
            <a:ext cx="9229575" cy="642788"/>
            <a:chOff x="-42837" y="4443488"/>
            <a:chExt cx="9229575" cy="642788"/>
          </a:xfrm>
        </p:grpSpPr>
        <p:sp>
          <p:nvSpPr>
            <p:cNvPr id="66" name="Google Shape;66;p13"/>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3"/>
          <p:cNvSpPr/>
          <p:nvPr/>
        </p:nvSpPr>
        <p:spPr>
          <a:xfrm>
            <a:off x="2990700" y="21478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1085700" y="24335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4895700" y="20776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txBox="1"/>
          <p:nvPr>
            <p:ph type="ctrTitle"/>
          </p:nvPr>
        </p:nvSpPr>
        <p:spPr>
          <a:xfrm>
            <a:off x="2847975" y="3363425"/>
            <a:ext cx="5610300" cy="1159800"/>
          </a:xfrm>
          <a:prstGeom prst="rect">
            <a:avLst/>
          </a:prstGeom>
        </p:spPr>
        <p:txBody>
          <a:bodyPr anchorCtr="0" anchor="ctr" bIns="91425" lIns="91425" spcFirstLastPara="1" rIns="91425" wrap="square" tIns="91425">
            <a:normAutofit/>
          </a:bodyPr>
          <a:lstStyle>
            <a:lvl1pPr lvl="0" rtl="0" algn="r">
              <a:spcBef>
                <a:spcPts val="0"/>
              </a:spcBef>
              <a:spcAft>
                <a:spcPts val="0"/>
              </a:spcAft>
              <a:buClr>
                <a:srgbClr val="FFFFFF"/>
              </a:buClr>
              <a:buSzPts val="4800"/>
              <a:buNone/>
              <a:defRPr sz="4800">
                <a:solidFill>
                  <a:srgbClr val="FFFFFF"/>
                </a:solidFill>
              </a:defRPr>
            </a:lvl1pPr>
            <a:lvl2pPr lvl="1" rtl="0" algn="r">
              <a:spcBef>
                <a:spcPts val="0"/>
              </a:spcBef>
              <a:spcAft>
                <a:spcPts val="0"/>
              </a:spcAft>
              <a:buClr>
                <a:srgbClr val="FFFFFF"/>
              </a:buClr>
              <a:buSzPts val="4800"/>
              <a:buNone/>
              <a:defRPr sz="4800">
                <a:solidFill>
                  <a:srgbClr val="FFFFFF"/>
                </a:solidFill>
              </a:defRPr>
            </a:lvl2pPr>
            <a:lvl3pPr lvl="2" rtl="0" algn="r">
              <a:spcBef>
                <a:spcPts val="0"/>
              </a:spcBef>
              <a:spcAft>
                <a:spcPts val="0"/>
              </a:spcAft>
              <a:buClr>
                <a:srgbClr val="FFFFFF"/>
              </a:buClr>
              <a:buSzPts val="4800"/>
              <a:buNone/>
              <a:defRPr sz="4800">
                <a:solidFill>
                  <a:srgbClr val="FFFFFF"/>
                </a:solidFill>
              </a:defRPr>
            </a:lvl3pPr>
            <a:lvl4pPr lvl="3" rtl="0" algn="r">
              <a:spcBef>
                <a:spcPts val="0"/>
              </a:spcBef>
              <a:spcAft>
                <a:spcPts val="0"/>
              </a:spcAft>
              <a:buClr>
                <a:srgbClr val="FFFFFF"/>
              </a:buClr>
              <a:buSzPts val="4800"/>
              <a:buNone/>
              <a:defRPr sz="4800">
                <a:solidFill>
                  <a:srgbClr val="FFFFFF"/>
                </a:solidFill>
              </a:defRPr>
            </a:lvl4pPr>
            <a:lvl5pPr lvl="4" rtl="0" algn="r">
              <a:spcBef>
                <a:spcPts val="0"/>
              </a:spcBef>
              <a:spcAft>
                <a:spcPts val="0"/>
              </a:spcAft>
              <a:buClr>
                <a:srgbClr val="FFFFFF"/>
              </a:buClr>
              <a:buSzPts val="4800"/>
              <a:buNone/>
              <a:defRPr sz="4800">
                <a:solidFill>
                  <a:srgbClr val="FFFFFF"/>
                </a:solidFill>
              </a:defRPr>
            </a:lvl5pPr>
            <a:lvl6pPr lvl="5" rtl="0" algn="r">
              <a:spcBef>
                <a:spcPts val="0"/>
              </a:spcBef>
              <a:spcAft>
                <a:spcPts val="0"/>
              </a:spcAft>
              <a:buClr>
                <a:srgbClr val="FFFFFF"/>
              </a:buClr>
              <a:buSzPts val="4800"/>
              <a:buNone/>
              <a:defRPr sz="4800">
                <a:solidFill>
                  <a:srgbClr val="FFFFFF"/>
                </a:solidFill>
              </a:defRPr>
            </a:lvl6pPr>
            <a:lvl7pPr lvl="6" rtl="0" algn="r">
              <a:spcBef>
                <a:spcPts val="0"/>
              </a:spcBef>
              <a:spcAft>
                <a:spcPts val="0"/>
              </a:spcAft>
              <a:buClr>
                <a:srgbClr val="FFFFFF"/>
              </a:buClr>
              <a:buSzPts val="4800"/>
              <a:buNone/>
              <a:defRPr sz="4800">
                <a:solidFill>
                  <a:srgbClr val="FFFFFF"/>
                </a:solidFill>
              </a:defRPr>
            </a:lvl7pPr>
            <a:lvl8pPr lvl="7" rtl="0" algn="r">
              <a:spcBef>
                <a:spcPts val="0"/>
              </a:spcBef>
              <a:spcAft>
                <a:spcPts val="0"/>
              </a:spcAft>
              <a:buClr>
                <a:srgbClr val="FFFFFF"/>
              </a:buClr>
              <a:buSzPts val="4800"/>
              <a:buNone/>
              <a:defRPr sz="4800">
                <a:solidFill>
                  <a:srgbClr val="FFFFFF"/>
                </a:solidFill>
              </a:defRPr>
            </a:lvl8pPr>
            <a:lvl9pPr lvl="8" rtl="0" algn="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24" name="Shape 124"/>
        <p:cNvGrpSpPr/>
        <p:nvPr/>
      </p:nvGrpSpPr>
      <p:grpSpPr>
        <a:xfrm>
          <a:off x="0" y="0"/>
          <a:ext cx="0" cy="0"/>
          <a:chOff x="0" y="0"/>
          <a:chExt cx="0" cy="0"/>
        </a:xfrm>
      </p:grpSpPr>
      <p:sp>
        <p:nvSpPr>
          <p:cNvPr id="125" name="Google Shape;125;p15"/>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126" name="Google Shape;126;p15"/>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127" name="Google Shape;127;p15"/>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15"/>
          <p:cNvGrpSpPr/>
          <p:nvPr/>
        </p:nvGrpSpPr>
        <p:grpSpPr>
          <a:xfrm>
            <a:off x="-9525" y="2024075"/>
            <a:ext cx="9167825" cy="595300"/>
            <a:chOff x="-9525" y="4462475"/>
            <a:chExt cx="9167825" cy="595300"/>
          </a:xfrm>
        </p:grpSpPr>
        <p:sp>
          <p:nvSpPr>
            <p:cNvPr id="131" name="Google Shape;131;p1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32" name="Google Shape;132;p1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33" name="Google Shape;133;p1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34" name="Google Shape;134;p15"/>
          <p:cNvGrpSpPr/>
          <p:nvPr/>
        </p:nvGrpSpPr>
        <p:grpSpPr>
          <a:xfrm>
            <a:off x="-42837" y="2005088"/>
            <a:ext cx="9229575" cy="642788"/>
            <a:chOff x="-42837" y="4443488"/>
            <a:chExt cx="9229575" cy="642788"/>
          </a:xfrm>
        </p:grpSpPr>
        <p:sp>
          <p:nvSpPr>
            <p:cNvPr id="135" name="Google Shape;135;p15"/>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15"/>
          <p:cNvSpPr/>
          <p:nvPr/>
        </p:nvSpPr>
        <p:spPr>
          <a:xfrm>
            <a:off x="2990700" y="21478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1085700" y="24335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4895700" y="20776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FFFF"/>
              </a:buClr>
              <a:buSzPts val="4800"/>
              <a:buNone/>
              <a:defRPr sz="4800">
                <a:solidFill>
                  <a:srgbClr val="FFFFFF"/>
                </a:solidFill>
              </a:defRPr>
            </a:lvl1pPr>
            <a:lvl2pPr lvl="1" rtl="0" algn="r">
              <a:spcBef>
                <a:spcPts val="0"/>
              </a:spcBef>
              <a:spcAft>
                <a:spcPts val="0"/>
              </a:spcAft>
              <a:buClr>
                <a:srgbClr val="FFFFFF"/>
              </a:buClr>
              <a:buSzPts val="4800"/>
              <a:buNone/>
              <a:defRPr sz="4800">
                <a:solidFill>
                  <a:srgbClr val="FFFFFF"/>
                </a:solidFill>
              </a:defRPr>
            </a:lvl2pPr>
            <a:lvl3pPr lvl="2" rtl="0" algn="r">
              <a:spcBef>
                <a:spcPts val="0"/>
              </a:spcBef>
              <a:spcAft>
                <a:spcPts val="0"/>
              </a:spcAft>
              <a:buClr>
                <a:srgbClr val="FFFFFF"/>
              </a:buClr>
              <a:buSzPts val="4800"/>
              <a:buNone/>
              <a:defRPr sz="4800">
                <a:solidFill>
                  <a:srgbClr val="FFFFFF"/>
                </a:solidFill>
              </a:defRPr>
            </a:lvl3pPr>
            <a:lvl4pPr lvl="3" rtl="0" algn="r">
              <a:spcBef>
                <a:spcPts val="0"/>
              </a:spcBef>
              <a:spcAft>
                <a:spcPts val="0"/>
              </a:spcAft>
              <a:buClr>
                <a:srgbClr val="FFFFFF"/>
              </a:buClr>
              <a:buSzPts val="4800"/>
              <a:buNone/>
              <a:defRPr sz="4800">
                <a:solidFill>
                  <a:srgbClr val="FFFFFF"/>
                </a:solidFill>
              </a:defRPr>
            </a:lvl4pPr>
            <a:lvl5pPr lvl="4" rtl="0" algn="r">
              <a:spcBef>
                <a:spcPts val="0"/>
              </a:spcBef>
              <a:spcAft>
                <a:spcPts val="0"/>
              </a:spcAft>
              <a:buClr>
                <a:srgbClr val="FFFFFF"/>
              </a:buClr>
              <a:buSzPts val="4800"/>
              <a:buNone/>
              <a:defRPr sz="4800">
                <a:solidFill>
                  <a:srgbClr val="FFFFFF"/>
                </a:solidFill>
              </a:defRPr>
            </a:lvl5pPr>
            <a:lvl6pPr lvl="5" rtl="0" algn="r">
              <a:spcBef>
                <a:spcPts val="0"/>
              </a:spcBef>
              <a:spcAft>
                <a:spcPts val="0"/>
              </a:spcAft>
              <a:buClr>
                <a:srgbClr val="FFFFFF"/>
              </a:buClr>
              <a:buSzPts val="4800"/>
              <a:buNone/>
              <a:defRPr sz="4800">
                <a:solidFill>
                  <a:srgbClr val="FFFFFF"/>
                </a:solidFill>
              </a:defRPr>
            </a:lvl6pPr>
            <a:lvl7pPr lvl="6" rtl="0" algn="r">
              <a:spcBef>
                <a:spcPts val="0"/>
              </a:spcBef>
              <a:spcAft>
                <a:spcPts val="0"/>
              </a:spcAft>
              <a:buClr>
                <a:srgbClr val="FFFFFF"/>
              </a:buClr>
              <a:buSzPts val="4800"/>
              <a:buNone/>
              <a:defRPr sz="4800">
                <a:solidFill>
                  <a:srgbClr val="FFFFFF"/>
                </a:solidFill>
              </a:defRPr>
            </a:lvl7pPr>
            <a:lvl8pPr lvl="7" rtl="0" algn="r">
              <a:spcBef>
                <a:spcPts val="0"/>
              </a:spcBef>
              <a:spcAft>
                <a:spcPts val="0"/>
              </a:spcAft>
              <a:buClr>
                <a:srgbClr val="FFFFFF"/>
              </a:buClr>
              <a:buSzPts val="4800"/>
              <a:buNone/>
              <a:defRPr sz="4800">
                <a:solidFill>
                  <a:srgbClr val="FFFFFF"/>
                </a:solidFill>
              </a:defRPr>
            </a:lvl8pPr>
            <a:lvl9pPr lvl="8" rtl="0" algn="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65" name="Shape 165"/>
        <p:cNvGrpSpPr/>
        <p:nvPr/>
      </p:nvGrpSpPr>
      <p:grpSpPr>
        <a:xfrm>
          <a:off x="0" y="0"/>
          <a:ext cx="0" cy="0"/>
          <a:chOff x="0" y="0"/>
          <a:chExt cx="0" cy="0"/>
        </a:xfrm>
      </p:grpSpPr>
      <p:sp>
        <p:nvSpPr>
          <p:cNvPr id="166" name="Google Shape;166;p16"/>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167" name="Google Shape;167;p16"/>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168" name="Google Shape;168;p16"/>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16"/>
          <p:cNvGrpSpPr/>
          <p:nvPr/>
        </p:nvGrpSpPr>
        <p:grpSpPr>
          <a:xfrm>
            <a:off x="-9525" y="2024075"/>
            <a:ext cx="9167825" cy="595300"/>
            <a:chOff x="-9525" y="4462475"/>
            <a:chExt cx="9167825" cy="595300"/>
          </a:xfrm>
        </p:grpSpPr>
        <p:sp>
          <p:nvSpPr>
            <p:cNvPr id="172" name="Google Shape;172;p1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173" name="Google Shape;173;p1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174" name="Google Shape;174;p1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175" name="Google Shape;175;p16"/>
          <p:cNvGrpSpPr/>
          <p:nvPr/>
        </p:nvGrpSpPr>
        <p:grpSpPr>
          <a:xfrm>
            <a:off x="-42837" y="2005088"/>
            <a:ext cx="9229575" cy="642788"/>
            <a:chOff x="-42837" y="4443488"/>
            <a:chExt cx="9229575" cy="642788"/>
          </a:xfrm>
        </p:grpSpPr>
        <p:sp>
          <p:nvSpPr>
            <p:cNvPr id="176" name="Google Shape;176;p16"/>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16"/>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206" name="Google Shape;206;p16"/>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000"/>
              <a:buNone/>
              <a:defRPr>
                <a:solidFill>
                  <a:srgbClr val="FFFFFF"/>
                </a:solidFill>
              </a:defRPr>
            </a:lvl1pPr>
            <a:lvl2pPr lvl="1" rtl="0" algn="r">
              <a:spcBef>
                <a:spcPts val="0"/>
              </a:spcBef>
              <a:spcAft>
                <a:spcPts val="0"/>
              </a:spcAft>
              <a:buClr>
                <a:srgbClr val="FFFFFF"/>
              </a:buClr>
              <a:buSzPts val="3000"/>
              <a:buNone/>
              <a:defRPr sz="3000">
                <a:solidFill>
                  <a:srgbClr val="FFFFFF"/>
                </a:solidFill>
              </a:defRPr>
            </a:lvl2pPr>
            <a:lvl3pPr lvl="2" rtl="0" algn="r">
              <a:spcBef>
                <a:spcPts val="0"/>
              </a:spcBef>
              <a:spcAft>
                <a:spcPts val="0"/>
              </a:spcAft>
              <a:buClr>
                <a:srgbClr val="FFFFFF"/>
              </a:buClr>
              <a:buSzPts val="3000"/>
              <a:buNone/>
              <a:defRPr sz="3000">
                <a:solidFill>
                  <a:srgbClr val="FFFFFF"/>
                </a:solidFill>
              </a:defRPr>
            </a:lvl3pPr>
            <a:lvl4pPr lvl="3" rtl="0" algn="r">
              <a:spcBef>
                <a:spcPts val="0"/>
              </a:spcBef>
              <a:spcAft>
                <a:spcPts val="0"/>
              </a:spcAft>
              <a:buClr>
                <a:srgbClr val="FFFFFF"/>
              </a:buClr>
              <a:buSzPts val="3000"/>
              <a:buNone/>
              <a:defRPr sz="3000">
                <a:solidFill>
                  <a:srgbClr val="FFFFFF"/>
                </a:solidFill>
              </a:defRPr>
            </a:lvl4pPr>
            <a:lvl5pPr lvl="4" rtl="0" algn="r">
              <a:spcBef>
                <a:spcPts val="0"/>
              </a:spcBef>
              <a:spcAft>
                <a:spcPts val="0"/>
              </a:spcAft>
              <a:buClr>
                <a:srgbClr val="FFFFFF"/>
              </a:buClr>
              <a:buSzPts val="3000"/>
              <a:buNone/>
              <a:defRPr sz="3000">
                <a:solidFill>
                  <a:srgbClr val="FFFFFF"/>
                </a:solidFill>
              </a:defRPr>
            </a:lvl5pPr>
            <a:lvl6pPr lvl="5" rtl="0" algn="r">
              <a:spcBef>
                <a:spcPts val="0"/>
              </a:spcBef>
              <a:spcAft>
                <a:spcPts val="0"/>
              </a:spcAft>
              <a:buClr>
                <a:srgbClr val="FFFFFF"/>
              </a:buClr>
              <a:buSzPts val="3000"/>
              <a:buNone/>
              <a:defRPr sz="3000">
                <a:solidFill>
                  <a:srgbClr val="FFFFFF"/>
                </a:solidFill>
              </a:defRPr>
            </a:lvl6pPr>
            <a:lvl7pPr lvl="6" rtl="0" algn="r">
              <a:spcBef>
                <a:spcPts val="0"/>
              </a:spcBef>
              <a:spcAft>
                <a:spcPts val="0"/>
              </a:spcAft>
              <a:buClr>
                <a:srgbClr val="FFFFFF"/>
              </a:buClr>
              <a:buSzPts val="3000"/>
              <a:buNone/>
              <a:defRPr sz="3000">
                <a:solidFill>
                  <a:srgbClr val="FFFFFF"/>
                </a:solidFill>
              </a:defRPr>
            </a:lvl7pPr>
            <a:lvl8pPr lvl="7" rtl="0" algn="r">
              <a:spcBef>
                <a:spcPts val="0"/>
              </a:spcBef>
              <a:spcAft>
                <a:spcPts val="0"/>
              </a:spcAft>
              <a:buClr>
                <a:srgbClr val="FFFFFF"/>
              </a:buClr>
              <a:buSzPts val="3000"/>
              <a:buNone/>
              <a:defRPr sz="3000">
                <a:solidFill>
                  <a:srgbClr val="FFFFFF"/>
                </a:solidFill>
              </a:defRPr>
            </a:lvl8pPr>
            <a:lvl9pPr lvl="8" rtl="0" algn="r">
              <a:spcBef>
                <a:spcPts val="0"/>
              </a:spcBef>
              <a:spcAft>
                <a:spcPts val="0"/>
              </a:spcAft>
              <a:buClr>
                <a:srgbClr val="FFFFFF"/>
              </a:buClr>
              <a:buSzPts val="3000"/>
              <a:buNone/>
              <a:defRPr sz="3000">
                <a:solidFill>
                  <a:srgbClr val="FFFFFF"/>
                </a:solidFill>
              </a:defRPr>
            </a:lvl9pPr>
          </a:lstStyle>
          <a:p/>
        </p:txBody>
      </p:sp>
      <p:sp>
        <p:nvSpPr>
          <p:cNvPr id="207" name="Google Shape;207;p1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08" name="Shape 208"/>
        <p:cNvGrpSpPr/>
        <p:nvPr/>
      </p:nvGrpSpPr>
      <p:grpSpPr>
        <a:xfrm>
          <a:off x="0" y="0"/>
          <a:ext cx="0" cy="0"/>
          <a:chOff x="0" y="0"/>
          <a:chExt cx="0" cy="0"/>
        </a:xfrm>
      </p:grpSpPr>
      <p:sp>
        <p:nvSpPr>
          <p:cNvPr id="209" name="Google Shape;209;p17"/>
          <p:cNvSpPr txBox="1"/>
          <p:nvPr>
            <p:ph idx="1" type="body"/>
          </p:nvPr>
        </p:nvSpPr>
        <p:spPr>
          <a:xfrm>
            <a:off x="1519975" y="2161800"/>
            <a:ext cx="6104100" cy="819900"/>
          </a:xfrm>
          <a:prstGeom prst="rect">
            <a:avLst/>
          </a:prstGeom>
        </p:spPr>
        <p:txBody>
          <a:bodyPr anchorCtr="0" anchor="ctr" bIns="91425" lIns="91425" spcFirstLastPara="1" rIns="91425" wrap="square" tIns="91425">
            <a:noAutofit/>
          </a:bodyPr>
          <a:lstStyle>
            <a:lvl1pPr indent="-419100" lvl="0" marL="457200" rtl="0" algn="ctr">
              <a:spcBef>
                <a:spcPts val="600"/>
              </a:spcBef>
              <a:spcAft>
                <a:spcPts val="0"/>
              </a:spcAft>
              <a:buSzPts val="3000"/>
              <a:buChar char="◉"/>
              <a:defRPr i="1" sz="3000"/>
            </a:lvl1pPr>
            <a:lvl2pPr indent="-419100" lvl="1" marL="914400" rtl="0" algn="ctr">
              <a:spcBef>
                <a:spcPts val="0"/>
              </a:spcBef>
              <a:spcAft>
                <a:spcPts val="0"/>
              </a:spcAft>
              <a:buSzPts val="3000"/>
              <a:buChar char="◉"/>
              <a:defRPr i="1" sz="3000"/>
            </a:lvl2pPr>
            <a:lvl3pPr indent="-419100" lvl="2" marL="1371600" rtl="0" algn="ctr">
              <a:spcBef>
                <a:spcPts val="0"/>
              </a:spcBef>
              <a:spcAft>
                <a:spcPts val="0"/>
              </a:spcAft>
              <a:buSzPts val="3000"/>
              <a:buChar char="■"/>
              <a:defRPr i="1" sz="3000"/>
            </a:lvl3pPr>
            <a:lvl4pPr indent="-419100" lvl="3" marL="1828800" rtl="0" algn="ctr">
              <a:spcBef>
                <a:spcPts val="0"/>
              </a:spcBef>
              <a:spcAft>
                <a:spcPts val="0"/>
              </a:spcAft>
              <a:buSzPts val="3000"/>
              <a:buChar char="●"/>
              <a:defRPr i="1" sz="3000"/>
            </a:lvl4pPr>
            <a:lvl5pPr indent="-419100" lvl="4" marL="2286000" rtl="0" algn="ctr">
              <a:spcBef>
                <a:spcPts val="0"/>
              </a:spcBef>
              <a:spcAft>
                <a:spcPts val="0"/>
              </a:spcAft>
              <a:buSzPts val="3000"/>
              <a:buChar char="○"/>
              <a:defRPr i="1" sz="3000"/>
            </a:lvl5pPr>
            <a:lvl6pPr indent="-419100" lvl="5" marL="2743200" rtl="0" algn="ctr">
              <a:spcBef>
                <a:spcPts val="0"/>
              </a:spcBef>
              <a:spcAft>
                <a:spcPts val="0"/>
              </a:spcAft>
              <a:buSzPts val="3000"/>
              <a:buChar char="■"/>
              <a:defRPr i="1" sz="3000"/>
            </a:lvl6pPr>
            <a:lvl7pPr indent="-419100" lvl="6" marL="3200400" rtl="0" algn="ctr">
              <a:spcBef>
                <a:spcPts val="0"/>
              </a:spcBef>
              <a:spcAft>
                <a:spcPts val="0"/>
              </a:spcAft>
              <a:buSzPts val="3000"/>
              <a:buChar char="●"/>
              <a:defRPr i="1" sz="3000"/>
            </a:lvl7pPr>
            <a:lvl8pPr indent="-419100" lvl="7" marL="3657600" rtl="0" algn="ctr">
              <a:spcBef>
                <a:spcPts val="0"/>
              </a:spcBef>
              <a:spcAft>
                <a:spcPts val="0"/>
              </a:spcAft>
              <a:buSzPts val="3000"/>
              <a:buChar char="○"/>
              <a:defRPr i="1" sz="3000"/>
            </a:lvl8pPr>
            <a:lvl9pPr indent="-419100" lvl="8" marL="4114800" rtl="0" algn="ctr">
              <a:spcBef>
                <a:spcPts val="0"/>
              </a:spcBef>
              <a:spcAft>
                <a:spcPts val="0"/>
              </a:spcAft>
              <a:buSzPts val="3000"/>
              <a:buChar char="■"/>
              <a:defRPr i="1" sz="3000"/>
            </a:lvl9pPr>
          </a:lstStyle>
          <a:p/>
        </p:txBody>
      </p:sp>
      <p:sp>
        <p:nvSpPr>
          <p:cNvPr id="210" name="Google Shape;210;p17"/>
          <p:cNvSpPr txBox="1"/>
          <p:nvPr/>
        </p:nvSpPr>
        <p:spPr>
          <a:xfrm>
            <a:off x="3593400" y="5527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accent1"/>
                </a:solidFill>
              </a:rPr>
              <a:t>“</a:t>
            </a:r>
            <a:endParaRPr sz="9600">
              <a:solidFill>
                <a:schemeClr val="accent1"/>
              </a:solidFill>
            </a:endParaRPr>
          </a:p>
        </p:txBody>
      </p:sp>
      <p:sp>
        <p:nvSpPr>
          <p:cNvPr id="211" name="Google Shape;211;p17"/>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12" name="Google Shape;212;p17"/>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13" name="Google Shape;213;p17"/>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 name="Google Shape;216;p17"/>
          <p:cNvGrpSpPr/>
          <p:nvPr/>
        </p:nvGrpSpPr>
        <p:grpSpPr>
          <a:xfrm>
            <a:off x="-9525" y="4462475"/>
            <a:ext cx="9167825" cy="595300"/>
            <a:chOff x="-9525" y="4462475"/>
            <a:chExt cx="9167825" cy="595300"/>
          </a:xfrm>
        </p:grpSpPr>
        <p:sp>
          <p:nvSpPr>
            <p:cNvPr id="217" name="Google Shape;217;p17"/>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18" name="Google Shape;218;p17"/>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19" name="Google Shape;219;p17"/>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20" name="Google Shape;220;p17"/>
          <p:cNvGrpSpPr/>
          <p:nvPr/>
        </p:nvGrpSpPr>
        <p:grpSpPr>
          <a:xfrm>
            <a:off x="-42837" y="4443488"/>
            <a:ext cx="9229575" cy="642788"/>
            <a:chOff x="-42837" y="4443488"/>
            <a:chExt cx="9229575" cy="642788"/>
          </a:xfrm>
        </p:grpSpPr>
        <p:sp>
          <p:nvSpPr>
            <p:cNvPr id="221" name="Google Shape;221;p17"/>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7"/>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 name="Google Shape;246;p17"/>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7"/>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7"/>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51" name="Shape 251"/>
        <p:cNvGrpSpPr/>
        <p:nvPr/>
      </p:nvGrpSpPr>
      <p:grpSpPr>
        <a:xfrm>
          <a:off x="0" y="0"/>
          <a:ext cx="0" cy="0"/>
          <a:chOff x="0" y="0"/>
          <a:chExt cx="0" cy="0"/>
        </a:xfrm>
      </p:grpSpPr>
      <p:sp>
        <p:nvSpPr>
          <p:cNvPr id="252" name="Google Shape;252;p18"/>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53" name="Google Shape;253;p18"/>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4" name="Google Shape;254;p18"/>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8"/>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7" name="Google Shape;257;p18"/>
          <p:cNvGrpSpPr/>
          <p:nvPr/>
        </p:nvGrpSpPr>
        <p:grpSpPr>
          <a:xfrm>
            <a:off x="-9525" y="4462475"/>
            <a:ext cx="9167825" cy="595300"/>
            <a:chOff x="-9525" y="4462475"/>
            <a:chExt cx="9167825" cy="595300"/>
          </a:xfrm>
        </p:grpSpPr>
        <p:sp>
          <p:nvSpPr>
            <p:cNvPr id="258" name="Google Shape;258;p1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59" name="Google Shape;259;p1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60" name="Google Shape;260;p1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61" name="Google Shape;261;p18"/>
          <p:cNvGrpSpPr/>
          <p:nvPr/>
        </p:nvGrpSpPr>
        <p:grpSpPr>
          <a:xfrm>
            <a:off x="-42837" y="4443488"/>
            <a:ext cx="9229575" cy="642788"/>
            <a:chOff x="-42837" y="4443488"/>
            <a:chExt cx="9229575" cy="642788"/>
          </a:xfrm>
        </p:grpSpPr>
        <p:sp>
          <p:nvSpPr>
            <p:cNvPr id="262" name="Google Shape;262;p18"/>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8"/>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8"/>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8"/>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8"/>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8"/>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8"/>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8"/>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8"/>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18"/>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8"/>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8"/>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8"/>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8"/>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92" name="Google Shape;292;p18"/>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93" name="Google Shape;293;p1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94" name="Shape 294"/>
        <p:cNvGrpSpPr/>
        <p:nvPr/>
      </p:nvGrpSpPr>
      <p:grpSpPr>
        <a:xfrm>
          <a:off x="0" y="0"/>
          <a:ext cx="0" cy="0"/>
          <a:chOff x="0" y="0"/>
          <a:chExt cx="0" cy="0"/>
        </a:xfrm>
      </p:grpSpPr>
      <p:sp>
        <p:nvSpPr>
          <p:cNvPr id="295" name="Google Shape;295;p19"/>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6" name="Google Shape;296;p19"/>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7" name="Google Shape;297;p19"/>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 name="Google Shape;300;p19"/>
          <p:cNvGrpSpPr/>
          <p:nvPr/>
        </p:nvGrpSpPr>
        <p:grpSpPr>
          <a:xfrm>
            <a:off x="-9525" y="4462475"/>
            <a:ext cx="9167825" cy="595300"/>
            <a:chOff x="-9525" y="4462475"/>
            <a:chExt cx="9167825" cy="595300"/>
          </a:xfrm>
        </p:grpSpPr>
        <p:sp>
          <p:nvSpPr>
            <p:cNvPr id="301" name="Google Shape;301;p19"/>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02" name="Google Shape;302;p19"/>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03" name="Google Shape;303;p19"/>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04" name="Google Shape;304;p19"/>
          <p:cNvGrpSpPr/>
          <p:nvPr/>
        </p:nvGrpSpPr>
        <p:grpSpPr>
          <a:xfrm>
            <a:off x="-42837" y="4443488"/>
            <a:ext cx="9229575" cy="642788"/>
            <a:chOff x="-42837" y="4443488"/>
            <a:chExt cx="9229575" cy="642788"/>
          </a:xfrm>
        </p:grpSpPr>
        <p:sp>
          <p:nvSpPr>
            <p:cNvPr id="305" name="Google Shape;305;p19"/>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9"/>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9"/>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9"/>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9"/>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9"/>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9"/>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9"/>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9"/>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9"/>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9"/>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9"/>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9"/>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9"/>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9"/>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9"/>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 name="Google Shape;330;p19"/>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9"/>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9"/>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9"/>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9"/>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335" name="Google Shape;335;p19"/>
          <p:cNvSpPr txBox="1"/>
          <p:nvPr>
            <p:ph idx="1" type="body"/>
          </p:nvPr>
        </p:nvSpPr>
        <p:spPr>
          <a:xfrm>
            <a:off x="1131500" y="1552950"/>
            <a:ext cx="3339900" cy="26658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36" name="Google Shape;336;p19"/>
          <p:cNvSpPr txBox="1"/>
          <p:nvPr>
            <p:ph idx="2" type="body"/>
          </p:nvPr>
        </p:nvSpPr>
        <p:spPr>
          <a:xfrm>
            <a:off x="4672563" y="1552950"/>
            <a:ext cx="3339900" cy="26658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37" name="Google Shape;337;p1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8" name="Shape 338"/>
        <p:cNvGrpSpPr/>
        <p:nvPr/>
      </p:nvGrpSpPr>
      <p:grpSpPr>
        <a:xfrm>
          <a:off x="0" y="0"/>
          <a:ext cx="0" cy="0"/>
          <a:chOff x="0" y="0"/>
          <a:chExt cx="0" cy="0"/>
        </a:xfrm>
      </p:grpSpPr>
      <p:sp>
        <p:nvSpPr>
          <p:cNvPr id="339" name="Google Shape;339;p2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40" name="Google Shape;340;p2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41" name="Google Shape;341;p20"/>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0"/>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0"/>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4" name="Google Shape;344;p20"/>
          <p:cNvGrpSpPr/>
          <p:nvPr/>
        </p:nvGrpSpPr>
        <p:grpSpPr>
          <a:xfrm>
            <a:off x="-9525" y="4462475"/>
            <a:ext cx="9167825" cy="595300"/>
            <a:chOff x="-9525" y="4462475"/>
            <a:chExt cx="9167825" cy="595300"/>
          </a:xfrm>
        </p:grpSpPr>
        <p:sp>
          <p:nvSpPr>
            <p:cNvPr id="345" name="Google Shape;345;p2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46" name="Google Shape;346;p2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47" name="Google Shape;347;p2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48" name="Google Shape;348;p20"/>
          <p:cNvGrpSpPr/>
          <p:nvPr/>
        </p:nvGrpSpPr>
        <p:grpSpPr>
          <a:xfrm>
            <a:off x="-42837" y="4443488"/>
            <a:ext cx="9229575" cy="642788"/>
            <a:chOff x="-42837" y="4443488"/>
            <a:chExt cx="9229575" cy="642788"/>
          </a:xfrm>
        </p:grpSpPr>
        <p:sp>
          <p:nvSpPr>
            <p:cNvPr id="349" name="Google Shape;349;p20"/>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0"/>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0"/>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0"/>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0"/>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0"/>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0"/>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0"/>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0"/>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0"/>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0"/>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0"/>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0"/>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0"/>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0"/>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0"/>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0"/>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0"/>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0"/>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0"/>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0"/>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 name="Google Shape;374;p20"/>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0"/>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0"/>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0"/>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0"/>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379" name="Google Shape;379;p20"/>
          <p:cNvSpPr txBox="1"/>
          <p:nvPr>
            <p:ph idx="1" type="body"/>
          </p:nvPr>
        </p:nvSpPr>
        <p:spPr>
          <a:xfrm>
            <a:off x="70590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0" name="Google Shape;380;p20"/>
          <p:cNvSpPr txBox="1"/>
          <p:nvPr>
            <p:ph idx="2" type="body"/>
          </p:nvPr>
        </p:nvSpPr>
        <p:spPr>
          <a:xfrm>
            <a:off x="3304125"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1" name="Google Shape;381;p20"/>
          <p:cNvSpPr txBox="1"/>
          <p:nvPr>
            <p:ph idx="3" type="body"/>
          </p:nvPr>
        </p:nvSpPr>
        <p:spPr>
          <a:xfrm>
            <a:off x="590235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2" name="Google Shape;382;p2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3" name="Shape 383"/>
        <p:cNvGrpSpPr/>
        <p:nvPr/>
      </p:nvGrpSpPr>
      <p:grpSpPr>
        <a:xfrm>
          <a:off x="0" y="0"/>
          <a:ext cx="0" cy="0"/>
          <a:chOff x="0" y="0"/>
          <a:chExt cx="0" cy="0"/>
        </a:xfrm>
      </p:grpSpPr>
      <p:sp>
        <p:nvSpPr>
          <p:cNvPr id="384" name="Google Shape;384;p21"/>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85" name="Google Shape;385;p21"/>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86" name="Google Shape;386;p21"/>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1"/>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1"/>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9" name="Google Shape;389;p21"/>
          <p:cNvGrpSpPr/>
          <p:nvPr/>
        </p:nvGrpSpPr>
        <p:grpSpPr>
          <a:xfrm>
            <a:off x="-9525" y="4462475"/>
            <a:ext cx="9167825" cy="595300"/>
            <a:chOff x="-9525" y="4462475"/>
            <a:chExt cx="9167825" cy="595300"/>
          </a:xfrm>
        </p:grpSpPr>
        <p:sp>
          <p:nvSpPr>
            <p:cNvPr id="390" name="Google Shape;390;p21"/>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91" name="Google Shape;391;p21"/>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92" name="Google Shape;392;p21"/>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93" name="Google Shape;393;p21"/>
          <p:cNvGrpSpPr/>
          <p:nvPr/>
        </p:nvGrpSpPr>
        <p:grpSpPr>
          <a:xfrm>
            <a:off x="-42837" y="4443488"/>
            <a:ext cx="9229575" cy="642788"/>
            <a:chOff x="-42837" y="4443488"/>
            <a:chExt cx="9229575" cy="642788"/>
          </a:xfrm>
        </p:grpSpPr>
        <p:sp>
          <p:nvSpPr>
            <p:cNvPr id="394" name="Google Shape;394;p21"/>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1"/>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1"/>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1"/>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1"/>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1"/>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1"/>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1"/>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1"/>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1"/>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1"/>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1"/>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1"/>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1"/>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1"/>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1"/>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1"/>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1"/>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9" name="Google Shape;419;p21"/>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1"/>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1"/>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24" name="Google Shape;424;p2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5" name="Shape 425"/>
        <p:cNvGrpSpPr/>
        <p:nvPr/>
      </p:nvGrpSpPr>
      <p:grpSpPr>
        <a:xfrm>
          <a:off x="0" y="0"/>
          <a:ext cx="0" cy="0"/>
          <a:chOff x="0" y="0"/>
          <a:chExt cx="0" cy="0"/>
        </a:xfrm>
      </p:grpSpPr>
      <p:sp>
        <p:nvSpPr>
          <p:cNvPr id="426" name="Google Shape;426;p22"/>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427" name="Google Shape;427;p22"/>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428" name="Google Shape;428;p22"/>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22"/>
          <p:cNvGrpSpPr/>
          <p:nvPr/>
        </p:nvGrpSpPr>
        <p:grpSpPr>
          <a:xfrm>
            <a:off x="-9525" y="4462475"/>
            <a:ext cx="9167825" cy="595300"/>
            <a:chOff x="-9525" y="4462475"/>
            <a:chExt cx="9167825" cy="595300"/>
          </a:xfrm>
        </p:grpSpPr>
        <p:sp>
          <p:nvSpPr>
            <p:cNvPr id="432" name="Google Shape;432;p2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33" name="Google Shape;433;p2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34" name="Google Shape;434;p2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35" name="Google Shape;435;p22"/>
          <p:cNvGrpSpPr/>
          <p:nvPr/>
        </p:nvGrpSpPr>
        <p:grpSpPr>
          <a:xfrm>
            <a:off x="-42837" y="4443488"/>
            <a:ext cx="9229575" cy="642788"/>
            <a:chOff x="-42837" y="4443488"/>
            <a:chExt cx="9229575" cy="642788"/>
          </a:xfrm>
        </p:grpSpPr>
        <p:sp>
          <p:nvSpPr>
            <p:cNvPr id="436" name="Google Shape;436;p22"/>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2"/>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2"/>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22"/>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2"/>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2"/>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2"/>
          <p:cNvSpPr txBox="1"/>
          <p:nvPr>
            <p:ph idx="1" type="body"/>
          </p:nvPr>
        </p:nvSpPr>
        <p:spPr>
          <a:xfrm>
            <a:off x="457200" y="3852828"/>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Clr>
                <a:schemeClr val="accent1"/>
              </a:buClr>
              <a:buSzPts val="1400"/>
              <a:buNone/>
              <a:defRPr sz="1400">
                <a:solidFill>
                  <a:schemeClr val="accent1"/>
                </a:solidFill>
              </a:defRPr>
            </a:lvl1pPr>
          </a:lstStyle>
          <a:p/>
        </p:txBody>
      </p:sp>
      <p:sp>
        <p:nvSpPr>
          <p:cNvPr id="466" name="Google Shape;466;p2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7" name="Shape 467"/>
        <p:cNvGrpSpPr/>
        <p:nvPr/>
      </p:nvGrpSpPr>
      <p:grpSpPr>
        <a:xfrm>
          <a:off x="0" y="0"/>
          <a:ext cx="0" cy="0"/>
          <a:chOff x="0" y="0"/>
          <a:chExt cx="0" cy="0"/>
        </a:xfrm>
      </p:grpSpPr>
      <p:sp>
        <p:nvSpPr>
          <p:cNvPr id="468" name="Google Shape;468;p23"/>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469" name="Google Shape;469;p23"/>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470" name="Google Shape;470;p23"/>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3" name="Google Shape;473;p23"/>
          <p:cNvGrpSpPr/>
          <p:nvPr/>
        </p:nvGrpSpPr>
        <p:grpSpPr>
          <a:xfrm>
            <a:off x="-9525" y="4462475"/>
            <a:ext cx="9167825" cy="595300"/>
            <a:chOff x="-9525" y="4462475"/>
            <a:chExt cx="9167825" cy="595300"/>
          </a:xfrm>
        </p:grpSpPr>
        <p:sp>
          <p:nvSpPr>
            <p:cNvPr id="474" name="Google Shape;474;p2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75" name="Google Shape;475;p2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76" name="Google Shape;476;p2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77" name="Google Shape;477;p23"/>
          <p:cNvGrpSpPr/>
          <p:nvPr/>
        </p:nvGrpSpPr>
        <p:grpSpPr>
          <a:xfrm>
            <a:off x="-42837" y="4443488"/>
            <a:ext cx="9229575" cy="642788"/>
            <a:chOff x="-42837" y="4443488"/>
            <a:chExt cx="9229575" cy="642788"/>
          </a:xfrm>
        </p:grpSpPr>
        <p:sp>
          <p:nvSpPr>
            <p:cNvPr id="478" name="Google Shape;478;p23"/>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3"/>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3"/>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3"/>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3"/>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3"/>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3"/>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3"/>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3"/>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3"/>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3"/>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3"/>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3"/>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3"/>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3"/>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3"/>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3"/>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3"/>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3"/>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3" name="Google Shape;503;p23"/>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3"/>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3"/>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3"/>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graph">
  <p:cSld name="BLANK_2">
    <p:spTree>
      <p:nvGrpSpPr>
        <p:cNvPr id="508" name="Shape 508"/>
        <p:cNvGrpSpPr/>
        <p:nvPr/>
      </p:nvGrpSpPr>
      <p:grpSpPr>
        <a:xfrm>
          <a:off x="0" y="0"/>
          <a:ext cx="0" cy="0"/>
          <a:chOff x="0" y="0"/>
          <a:chExt cx="0" cy="0"/>
        </a:xfrm>
      </p:grpSpPr>
      <p:sp>
        <p:nvSpPr>
          <p:cNvPr id="509" name="Google Shape;509;p24"/>
          <p:cNvSpPr/>
          <p:nvPr/>
        </p:nvSpPr>
        <p:spPr>
          <a:xfrm>
            <a:off x="-20075" y="636775"/>
            <a:ext cx="9203950" cy="4550900"/>
          </a:xfrm>
          <a:custGeom>
            <a:rect b="b" l="l" r="r" t="t"/>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510" name="Google Shape;510;p24"/>
          <p:cNvSpPr/>
          <p:nvPr/>
        </p:nvSpPr>
        <p:spPr>
          <a:xfrm>
            <a:off x="-33475" y="768100"/>
            <a:ext cx="9210650" cy="4406200"/>
          </a:xfrm>
          <a:custGeom>
            <a:rect b="b" l="l" r="r" t="t"/>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511" name="Google Shape;511;p24"/>
          <p:cNvSpPr/>
          <p:nvPr/>
        </p:nvSpPr>
        <p:spPr>
          <a:xfrm rot="8100000">
            <a:off x="1847981" y="44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4"/>
          <p:cNvSpPr/>
          <p:nvPr/>
        </p:nvSpPr>
        <p:spPr>
          <a:xfrm rot="8100000">
            <a:off x="6038981" y="72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4"/>
          <p:cNvSpPr/>
          <p:nvPr/>
        </p:nvSpPr>
        <p:spPr>
          <a:xfrm rot="8100000">
            <a:off x="7181981" y="76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4" name="Google Shape;514;p24"/>
          <p:cNvGrpSpPr/>
          <p:nvPr/>
        </p:nvGrpSpPr>
        <p:grpSpPr>
          <a:xfrm>
            <a:off x="-9525" y="652475"/>
            <a:ext cx="9167825" cy="595300"/>
            <a:chOff x="-9525" y="4462475"/>
            <a:chExt cx="9167825" cy="595300"/>
          </a:xfrm>
        </p:grpSpPr>
        <p:sp>
          <p:nvSpPr>
            <p:cNvPr id="515" name="Google Shape;515;p2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516" name="Google Shape;516;p2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517" name="Google Shape;517;p2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518" name="Google Shape;518;p24"/>
          <p:cNvGrpSpPr/>
          <p:nvPr/>
        </p:nvGrpSpPr>
        <p:grpSpPr>
          <a:xfrm>
            <a:off x="-42837" y="633488"/>
            <a:ext cx="9229575" cy="642788"/>
            <a:chOff x="-42837" y="4443488"/>
            <a:chExt cx="9229575" cy="642788"/>
          </a:xfrm>
        </p:grpSpPr>
        <p:sp>
          <p:nvSpPr>
            <p:cNvPr id="519" name="Google Shape;519;p24"/>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4"/>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4"/>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4"/>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4"/>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4"/>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4"/>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4"/>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4"/>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4"/>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4"/>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4"/>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4"/>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4"/>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4"/>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4"/>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4"/>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4"/>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4"/>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4"/>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4"/>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4"/>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4"/>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4"/>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4"/>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4" name="Google Shape;544;p24"/>
          <p:cNvSpPr/>
          <p:nvPr/>
        </p:nvSpPr>
        <p:spPr>
          <a:xfrm>
            <a:off x="2990700" y="77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4"/>
          <p:cNvSpPr/>
          <p:nvPr/>
        </p:nvSpPr>
        <p:spPr>
          <a:xfrm>
            <a:off x="1085700" y="106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4"/>
          <p:cNvSpPr/>
          <p:nvPr/>
        </p:nvSpPr>
        <p:spPr>
          <a:xfrm>
            <a:off x="4895700" y="70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4"/>
          <p:cNvSpPr/>
          <p:nvPr/>
        </p:nvSpPr>
        <p:spPr>
          <a:xfrm rot="8100000">
            <a:off x="8699949" y="51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549" name="Shape 549"/>
        <p:cNvGrpSpPr/>
        <p:nvPr/>
      </p:nvGrpSpPr>
      <p:grpSpPr>
        <a:xfrm>
          <a:off x="0" y="0"/>
          <a:ext cx="0" cy="0"/>
          <a:chOff x="0" y="0"/>
          <a:chExt cx="0" cy="0"/>
        </a:xfrm>
      </p:grpSpPr>
      <p:sp>
        <p:nvSpPr>
          <p:cNvPr id="550" name="Google Shape;550;p2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96" name="Shape 96"/>
        <p:cNvGrpSpPr/>
        <p:nvPr/>
      </p:nvGrpSpPr>
      <p:grpSpPr>
        <a:xfrm>
          <a:off x="0" y="0"/>
          <a:ext cx="0" cy="0"/>
          <a:chOff x="0" y="0"/>
          <a:chExt cx="0" cy="0"/>
        </a:xfrm>
      </p:grpSpPr>
      <p:grpSp>
        <p:nvGrpSpPr>
          <p:cNvPr id="97" name="Google Shape;97;p14"/>
          <p:cNvGrpSpPr/>
          <p:nvPr/>
        </p:nvGrpSpPr>
        <p:grpSpPr>
          <a:xfrm>
            <a:off x="381000" y="7"/>
            <a:ext cx="8382000" cy="5162348"/>
            <a:chOff x="381000" y="-18750"/>
            <a:chExt cx="8382000" cy="5181000"/>
          </a:xfrm>
        </p:grpSpPr>
        <p:cxnSp>
          <p:nvCxnSpPr>
            <p:cNvPr id="98" name="Google Shape;98;p14"/>
            <p:cNvCxnSpPr/>
            <p:nvPr/>
          </p:nvCxnSpPr>
          <p:spPr>
            <a:xfrm>
              <a:off x="76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99" name="Google Shape;99;p14"/>
            <p:cNvCxnSpPr/>
            <p:nvPr/>
          </p:nvCxnSpPr>
          <p:spPr>
            <a:xfrm>
              <a:off x="152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0" name="Google Shape;100;p14"/>
            <p:cNvCxnSpPr/>
            <p:nvPr/>
          </p:nvCxnSpPr>
          <p:spPr>
            <a:xfrm>
              <a:off x="228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1" name="Google Shape;101;p14"/>
            <p:cNvCxnSpPr/>
            <p:nvPr/>
          </p:nvCxnSpPr>
          <p:spPr>
            <a:xfrm>
              <a:off x="304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2" name="Google Shape;102;p14"/>
            <p:cNvCxnSpPr/>
            <p:nvPr/>
          </p:nvCxnSpPr>
          <p:spPr>
            <a:xfrm>
              <a:off x="381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3" name="Google Shape;103;p14"/>
            <p:cNvCxnSpPr/>
            <p:nvPr/>
          </p:nvCxnSpPr>
          <p:spPr>
            <a:xfrm>
              <a:off x="457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4" name="Google Shape;104;p14"/>
            <p:cNvCxnSpPr/>
            <p:nvPr/>
          </p:nvCxnSpPr>
          <p:spPr>
            <a:xfrm>
              <a:off x="533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5" name="Google Shape;105;p14"/>
            <p:cNvCxnSpPr/>
            <p:nvPr/>
          </p:nvCxnSpPr>
          <p:spPr>
            <a:xfrm>
              <a:off x="609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6" name="Google Shape;106;p14"/>
            <p:cNvCxnSpPr/>
            <p:nvPr/>
          </p:nvCxnSpPr>
          <p:spPr>
            <a:xfrm>
              <a:off x="685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7" name="Google Shape;107;p14"/>
            <p:cNvCxnSpPr/>
            <p:nvPr/>
          </p:nvCxnSpPr>
          <p:spPr>
            <a:xfrm>
              <a:off x="762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8" name="Google Shape;108;p14"/>
            <p:cNvCxnSpPr/>
            <p:nvPr/>
          </p:nvCxnSpPr>
          <p:spPr>
            <a:xfrm>
              <a:off x="838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9" name="Google Shape;109;p14"/>
            <p:cNvCxnSpPr/>
            <p:nvPr/>
          </p:nvCxnSpPr>
          <p:spPr>
            <a:xfrm>
              <a:off x="38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10" name="Google Shape;110;p14"/>
            <p:cNvCxnSpPr/>
            <p:nvPr/>
          </p:nvCxnSpPr>
          <p:spPr>
            <a:xfrm>
              <a:off x="114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11" name="Google Shape;111;p14"/>
            <p:cNvCxnSpPr/>
            <p:nvPr/>
          </p:nvCxnSpPr>
          <p:spPr>
            <a:xfrm>
              <a:off x="190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12" name="Google Shape;112;p14"/>
            <p:cNvCxnSpPr/>
            <p:nvPr/>
          </p:nvCxnSpPr>
          <p:spPr>
            <a:xfrm>
              <a:off x="266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13" name="Google Shape;113;p14"/>
            <p:cNvCxnSpPr/>
            <p:nvPr/>
          </p:nvCxnSpPr>
          <p:spPr>
            <a:xfrm>
              <a:off x="342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14" name="Google Shape;114;p14"/>
            <p:cNvCxnSpPr/>
            <p:nvPr/>
          </p:nvCxnSpPr>
          <p:spPr>
            <a:xfrm>
              <a:off x="419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15" name="Google Shape;115;p14"/>
            <p:cNvCxnSpPr/>
            <p:nvPr/>
          </p:nvCxnSpPr>
          <p:spPr>
            <a:xfrm>
              <a:off x="495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16" name="Google Shape;116;p14"/>
            <p:cNvCxnSpPr/>
            <p:nvPr/>
          </p:nvCxnSpPr>
          <p:spPr>
            <a:xfrm>
              <a:off x="571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17" name="Google Shape;117;p14"/>
            <p:cNvCxnSpPr/>
            <p:nvPr/>
          </p:nvCxnSpPr>
          <p:spPr>
            <a:xfrm>
              <a:off x="647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18" name="Google Shape;118;p14"/>
            <p:cNvCxnSpPr/>
            <p:nvPr/>
          </p:nvCxnSpPr>
          <p:spPr>
            <a:xfrm>
              <a:off x="723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19" name="Google Shape;119;p14"/>
            <p:cNvCxnSpPr/>
            <p:nvPr/>
          </p:nvCxnSpPr>
          <p:spPr>
            <a:xfrm>
              <a:off x="800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20" name="Google Shape;120;p14"/>
            <p:cNvCxnSpPr/>
            <p:nvPr/>
          </p:nvCxnSpPr>
          <p:spPr>
            <a:xfrm>
              <a:off x="8763000" y="-18750"/>
              <a:ext cx="0" cy="5181000"/>
            </a:xfrm>
            <a:prstGeom prst="straightConnector1">
              <a:avLst/>
            </a:prstGeom>
            <a:noFill/>
            <a:ln cap="flat" cmpd="sng" w="9525">
              <a:solidFill>
                <a:srgbClr val="F3F3F3"/>
              </a:solidFill>
              <a:prstDash val="dash"/>
              <a:round/>
              <a:headEnd len="med" w="med" type="none"/>
              <a:tailEnd len="med" w="med" type="none"/>
            </a:ln>
          </p:spPr>
        </p:cxnSp>
      </p:grpSp>
      <p:sp>
        <p:nvSpPr>
          <p:cNvPr id="121" name="Google Shape;121;p14"/>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1pPr>
            <a:lvl2pPr lvl="1"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2pPr>
            <a:lvl3pPr lvl="2"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3pPr>
            <a:lvl4pPr lvl="3"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4pPr>
            <a:lvl5pPr lvl="4"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5pPr>
            <a:lvl6pPr lvl="5"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6pPr>
            <a:lvl7pPr lvl="6"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7pPr>
            <a:lvl8pPr lvl="7"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8pPr>
            <a:lvl9pPr lvl="8"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9pPr>
          </a:lstStyle>
          <a:p/>
        </p:txBody>
      </p:sp>
      <p:sp>
        <p:nvSpPr>
          <p:cNvPr id="122" name="Google Shape;122;p14"/>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indent="-342900" lvl="1" marL="9144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indent="-342900" lvl="2" marL="13716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indent="-342900" lvl="3" marL="18288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123" name="Google Shape;123;p14"/>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lvl="0" rtl="0" algn="r">
              <a:buNone/>
              <a:defRPr sz="1000">
                <a:solidFill>
                  <a:srgbClr val="FFFFFF"/>
                </a:solidFill>
                <a:latin typeface="Oswald"/>
                <a:ea typeface="Oswald"/>
                <a:cs typeface="Oswald"/>
                <a:sym typeface="Oswald"/>
              </a:defRPr>
            </a:lvl1pPr>
            <a:lvl2pPr lvl="1" rtl="0" algn="r">
              <a:buNone/>
              <a:defRPr sz="1000">
                <a:solidFill>
                  <a:srgbClr val="FFFFFF"/>
                </a:solidFill>
                <a:latin typeface="Oswald"/>
                <a:ea typeface="Oswald"/>
                <a:cs typeface="Oswald"/>
                <a:sym typeface="Oswald"/>
              </a:defRPr>
            </a:lvl2pPr>
            <a:lvl3pPr lvl="2" rtl="0" algn="r">
              <a:buNone/>
              <a:defRPr sz="1000">
                <a:solidFill>
                  <a:srgbClr val="FFFFFF"/>
                </a:solidFill>
                <a:latin typeface="Oswald"/>
                <a:ea typeface="Oswald"/>
                <a:cs typeface="Oswald"/>
                <a:sym typeface="Oswald"/>
              </a:defRPr>
            </a:lvl3pPr>
            <a:lvl4pPr lvl="3" rtl="0" algn="r">
              <a:buNone/>
              <a:defRPr sz="1000">
                <a:solidFill>
                  <a:srgbClr val="FFFFFF"/>
                </a:solidFill>
                <a:latin typeface="Oswald"/>
                <a:ea typeface="Oswald"/>
                <a:cs typeface="Oswald"/>
                <a:sym typeface="Oswald"/>
              </a:defRPr>
            </a:lvl4pPr>
            <a:lvl5pPr lvl="4" rtl="0" algn="r">
              <a:buNone/>
              <a:defRPr sz="1000">
                <a:solidFill>
                  <a:srgbClr val="FFFFFF"/>
                </a:solidFill>
                <a:latin typeface="Oswald"/>
                <a:ea typeface="Oswald"/>
                <a:cs typeface="Oswald"/>
                <a:sym typeface="Oswald"/>
              </a:defRPr>
            </a:lvl5pPr>
            <a:lvl6pPr lvl="5" rtl="0" algn="r">
              <a:buNone/>
              <a:defRPr sz="1000">
                <a:solidFill>
                  <a:srgbClr val="FFFFFF"/>
                </a:solidFill>
                <a:latin typeface="Oswald"/>
                <a:ea typeface="Oswald"/>
                <a:cs typeface="Oswald"/>
                <a:sym typeface="Oswald"/>
              </a:defRPr>
            </a:lvl6pPr>
            <a:lvl7pPr lvl="6" rtl="0" algn="r">
              <a:buNone/>
              <a:defRPr sz="1000">
                <a:solidFill>
                  <a:srgbClr val="FFFFFF"/>
                </a:solidFill>
                <a:latin typeface="Oswald"/>
                <a:ea typeface="Oswald"/>
                <a:cs typeface="Oswald"/>
                <a:sym typeface="Oswald"/>
              </a:defRPr>
            </a:lvl7pPr>
            <a:lvl8pPr lvl="7" rtl="0" algn="r">
              <a:buNone/>
              <a:defRPr sz="1000">
                <a:solidFill>
                  <a:srgbClr val="FFFFFF"/>
                </a:solidFill>
                <a:latin typeface="Oswald"/>
                <a:ea typeface="Oswald"/>
                <a:cs typeface="Oswald"/>
                <a:sym typeface="Oswald"/>
              </a:defRPr>
            </a:lvl8pPr>
            <a:lvl9pPr lvl="8" rtl="0" algn="r">
              <a:buNone/>
              <a:defRPr sz="1000">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26"/>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Transportation Mode Identification</a:t>
            </a:r>
            <a:endParaRPr/>
          </a:p>
        </p:txBody>
      </p:sp>
      <p:sp>
        <p:nvSpPr>
          <p:cNvPr id="556" name="Google Shape;556;p26"/>
          <p:cNvSpPr txBox="1"/>
          <p:nvPr>
            <p:ph idx="4294967295" type="subTitle"/>
          </p:nvPr>
        </p:nvSpPr>
        <p:spPr>
          <a:xfrm>
            <a:off x="358175" y="1150675"/>
            <a:ext cx="5452800" cy="483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000000"/>
                </a:solidFill>
              </a:rPr>
              <a:t>By: Stephanie Boehm, Bella Patel, and Albert Yen </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35"/>
          <p:cNvSpPr txBox="1"/>
          <p:nvPr>
            <p:ph type="ctrTitle"/>
          </p:nvPr>
        </p:nvSpPr>
        <p:spPr>
          <a:xfrm>
            <a:off x="0" y="1694925"/>
            <a:ext cx="91440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Decision Tree</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36"/>
          <p:cNvSpPr txBox="1"/>
          <p:nvPr>
            <p:ph type="title"/>
          </p:nvPr>
        </p:nvSpPr>
        <p:spPr>
          <a:xfrm>
            <a:off x="449400" y="540825"/>
            <a:ext cx="6996600" cy="48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Classification Tree (Post-Pruning Method)</a:t>
            </a:r>
            <a:endParaRPr>
              <a:solidFill>
                <a:schemeClr val="accent2"/>
              </a:solidFill>
            </a:endParaRPr>
          </a:p>
        </p:txBody>
      </p:sp>
      <p:sp>
        <p:nvSpPr>
          <p:cNvPr id="623" name="Google Shape;623;p3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4" name="Google Shape;624;p36"/>
          <p:cNvSpPr txBox="1"/>
          <p:nvPr>
            <p:ph idx="1" type="body"/>
          </p:nvPr>
        </p:nvSpPr>
        <p:spPr>
          <a:xfrm>
            <a:off x="458700" y="1040550"/>
            <a:ext cx="4152000" cy="30624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Cross Validation to find optimal cp</a:t>
            </a:r>
            <a:endParaRPr/>
          </a:p>
          <a:p>
            <a:pPr indent="-355600" lvl="0" marL="457200" rtl="0" algn="l">
              <a:spcBef>
                <a:spcPts val="0"/>
              </a:spcBef>
              <a:spcAft>
                <a:spcPts val="0"/>
              </a:spcAft>
              <a:buSzPts val="2000"/>
              <a:buChar char="◉"/>
            </a:pPr>
            <a:r>
              <a:rPr lang="en"/>
              <a:t>Best cp = </a:t>
            </a:r>
            <a:r>
              <a:rPr lang="en"/>
              <a:t>0.000315856 (for full model)</a:t>
            </a:r>
            <a:endParaRPr/>
          </a:p>
          <a:p>
            <a:pPr indent="-355600" lvl="0" marL="457200" rtl="0" algn="l">
              <a:spcBef>
                <a:spcPts val="0"/>
              </a:spcBef>
              <a:spcAft>
                <a:spcPts val="0"/>
              </a:spcAft>
              <a:buSzPts val="2000"/>
              <a:buChar char="◉"/>
            </a:pPr>
            <a:r>
              <a:rPr lang="en"/>
              <a:t>88.7% Accuracy</a:t>
            </a:r>
            <a:endParaRPr/>
          </a:p>
          <a:p>
            <a:pPr indent="0" lvl="0" marL="0" rtl="0" algn="l">
              <a:spcBef>
                <a:spcPts val="600"/>
              </a:spcBef>
              <a:spcAft>
                <a:spcPts val="0"/>
              </a:spcAft>
              <a:buNone/>
            </a:pPr>
            <a:r>
              <a:t/>
            </a:r>
            <a:endParaRPr/>
          </a:p>
        </p:txBody>
      </p:sp>
      <p:graphicFrame>
        <p:nvGraphicFramePr>
          <p:cNvPr id="625" name="Google Shape;625;p36"/>
          <p:cNvGraphicFramePr/>
          <p:nvPr/>
        </p:nvGraphicFramePr>
        <p:xfrm>
          <a:off x="2754000" y="2216505"/>
          <a:ext cx="3000000" cy="3000000"/>
        </p:xfrm>
        <a:graphic>
          <a:graphicData uri="http://schemas.openxmlformats.org/drawingml/2006/table">
            <a:tbl>
              <a:tblPr>
                <a:noFill/>
                <a:tableStyleId>{50E49A66-8288-4E6A-813B-C64B3A6506BA}</a:tableStyleId>
              </a:tblPr>
              <a:tblGrid>
                <a:gridCol w="909000"/>
                <a:gridCol w="909000"/>
              </a:tblGrid>
              <a:tr h="482825">
                <a:tc>
                  <a:txBody>
                    <a:bodyPr/>
                    <a:lstStyle/>
                    <a:p>
                      <a:pPr indent="0" lvl="0" marL="0" rtl="0" algn="l">
                        <a:spcBef>
                          <a:spcPts val="0"/>
                        </a:spcBef>
                        <a:spcAft>
                          <a:spcPts val="0"/>
                        </a:spcAft>
                        <a:buNone/>
                      </a:pPr>
                      <a:r>
                        <a:rPr lang="en" sz="1200"/>
                        <a:t>Type</a:t>
                      </a:r>
                      <a:endParaRPr sz="1200"/>
                    </a:p>
                  </a:txBody>
                  <a:tcPr marT="91425" marB="91425" marR="91425" marL="91425"/>
                </a:tc>
                <a:tc>
                  <a:txBody>
                    <a:bodyPr/>
                    <a:lstStyle/>
                    <a:p>
                      <a:pPr indent="0" lvl="0" marL="0" rtl="0" algn="l">
                        <a:spcBef>
                          <a:spcPts val="0"/>
                        </a:spcBef>
                        <a:spcAft>
                          <a:spcPts val="0"/>
                        </a:spcAft>
                        <a:buNone/>
                      </a:pPr>
                      <a:r>
                        <a:rPr lang="en" sz="1200"/>
                        <a:t>Accuracy</a:t>
                      </a:r>
                      <a:endParaRPr sz="1200"/>
                    </a:p>
                  </a:txBody>
                  <a:tcPr marT="91425" marB="91425" marR="91425" marL="91425"/>
                </a:tc>
              </a:tr>
              <a:tr h="316400">
                <a:tc>
                  <a:txBody>
                    <a:bodyPr/>
                    <a:lstStyle/>
                    <a:p>
                      <a:pPr indent="0" lvl="0" marL="0" rtl="0" algn="l">
                        <a:spcBef>
                          <a:spcPts val="0"/>
                        </a:spcBef>
                        <a:spcAft>
                          <a:spcPts val="0"/>
                        </a:spcAft>
                        <a:buNone/>
                      </a:pPr>
                      <a:r>
                        <a:rPr lang="en" sz="1200"/>
                        <a:t>Bus</a:t>
                      </a:r>
                      <a:endParaRPr sz="1200"/>
                    </a:p>
                  </a:txBody>
                  <a:tcPr marT="91425" marB="91425" marR="91425" marL="91425"/>
                </a:tc>
                <a:tc>
                  <a:txBody>
                    <a:bodyPr/>
                    <a:lstStyle/>
                    <a:p>
                      <a:pPr indent="0" lvl="0" marL="0" rtl="0" algn="l">
                        <a:spcBef>
                          <a:spcPts val="0"/>
                        </a:spcBef>
                        <a:spcAft>
                          <a:spcPts val="0"/>
                        </a:spcAft>
                        <a:buNone/>
                      </a:pPr>
                      <a:r>
                        <a:rPr lang="en" sz="1200"/>
                        <a:t>88.4%</a:t>
                      </a:r>
                      <a:endParaRPr sz="1200"/>
                    </a:p>
                  </a:txBody>
                  <a:tcPr marT="91425" marB="91425" marR="91425" marL="91425"/>
                </a:tc>
              </a:tr>
              <a:tr h="316400">
                <a:tc>
                  <a:txBody>
                    <a:bodyPr/>
                    <a:lstStyle/>
                    <a:p>
                      <a:pPr indent="0" lvl="0" marL="0" rtl="0" algn="l">
                        <a:spcBef>
                          <a:spcPts val="0"/>
                        </a:spcBef>
                        <a:spcAft>
                          <a:spcPts val="0"/>
                        </a:spcAft>
                        <a:buNone/>
                      </a:pPr>
                      <a:r>
                        <a:rPr lang="en" sz="1200"/>
                        <a:t>Car</a:t>
                      </a:r>
                      <a:endParaRPr sz="1200"/>
                    </a:p>
                  </a:txBody>
                  <a:tcPr marT="91425" marB="91425" marR="91425" marL="91425"/>
                </a:tc>
                <a:tc>
                  <a:txBody>
                    <a:bodyPr/>
                    <a:lstStyle/>
                    <a:p>
                      <a:pPr indent="0" lvl="0" marL="0" rtl="0" algn="l">
                        <a:spcBef>
                          <a:spcPts val="0"/>
                        </a:spcBef>
                        <a:spcAft>
                          <a:spcPts val="0"/>
                        </a:spcAft>
                        <a:buNone/>
                      </a:pPr>
                      <a:r>
                        <a:rPr lang="en" sz="1200"/>
                        <a:t>87%</a:t>
                      </a:r>
                      <a:endParaRPr sz="1200"/>
                    </a:p>
                  </a:txBody>
                  <a:tcPr marT="91425" marB="91425" marR="91425" marL="91425"/>
                </a:tc>
              </a:tr>
              <a:tr h="316400">
                <a:tc>
                  <a:txBody>
                    <a:bodyPr/>
                    <a:lstStyle/>
                    <a:p>
                      <a:pPr indent="0" lvl="0" marL="0" rtl="0" algn="l">
                        <a:spcBef>
                          <a:spcPts val="0"/>
                        </a:spcBef>
                        <a:spcAft>
                          <a:spcPts val="0"/>
                        </a:spcAft>
                        <a:buNone/>
                      </a:pPr>
                      <a:r>
                        <a:rPr lang="en" sz="1200"/>
                        <a:t>Still</a:t>
                      </a:r>
                      <a:endParaRPr sz="1200"/>
                    </a:p>
                  </a:txBody>
                  <a:tcPr marT="91425" marB="91425" marR="91425" marL="91425"/>
                </a:tc>
                <a:tc>
                  <a:txBody>
                    <a:bodyPr/>
                    <a:lstStyle/>
                    <a:p>
                      <a:pPr indent="0" lvl="0" marL="0" rtl="0" algn="l">
                        <a:spcBef>
                          <a:spcPts val="0"/>
                        </a:spcBef>
                        <a:spcAft>
                          <a:spcPts val="0"/>
                        </a:spcAft>
                        <a:buNone/>
                      </a:pPr>
                      <a:r>
                        <a:rPr lang="en" sz="1200"/>
                        <a:t>88.4%</a:t>
                      </a:r>
                      <a:endParaRPr sz="1200"/>
                    </a:p>
                  </a:txBody>
                  <a:tcPr marT="91425" marB="91425" marR="91425" marL="91425"/>
                </a:tc>
              </a:tr>
              <a:tr h="316400">
                <a:tc>
                  <a:txBody>
                    <a:bodyPr/>
                    <a:lstStyle/>
                    <a:p>
                      <a:pPr indent="0" lvl="0" marL="0" rtl="0" algn="l">
                        <a:spcBef>
                          <a:spcPts val="0"/>
                        </a:spcBef>
                        <a:spcAft>
                          <a:spcPts val="0"/>
                        </a:spcAft>
                        <a:buNone/>
                      </a:pPr>
                      <a:r>
                        <a:rPr lang="en" sz="1200"/>
                        <a:t>Train</a:t>
                      </a:r>
                      <a:endParaRPr sz="1200"/>
                    </a:p>
                  </a:txBody>
                  <a:tcPr marT="91425" marB="91425" marR="91425" marL="91425"/>
                </a:tc>
                <a:tc>
                  <a:txBody>
                    <a:bodyPr/>
                    <a:lstStyle/>
                    <a:p>
                      <a:pPr indent="0" lvl="0" marL="0" rtl="0" algn="l">
                        <a:spcBef>
                          <a:spcPts val="0"/>
                        </a:spcBef>
                        <a:spcAft>
                          <a:spcPts val="0"/>
                        </a:spcAft>
                        <a:buNone/>
                      </a:pPr>
                      <a:r>
                        <a:rPr lang="en" sz="1200"/>
                        <a:t>89.9%</a:t>
                      </a:r>
                      <a:endParaRPr sz="1200"/>
                    </a:p>
                  </a:txBody>
                  <a:tcPr marT="91425" marB="91425" marR="91425" marL="91425"/>
                </a:tc>
              </a:tr>
              <a:tr h="316400">
                <a:tc>
                  <a:txBody>
                    <a:bodyPr/>
                    <a:lstStyle/>
                    <a:p>
                      <a:pPr indent="0" lvl="0" marL="0" rtl="0" algn="l">
                        <a:spcBef>
                          <a:spcPts val="0"/>
                        </a:spcBef>
                        <a:spcAft>
                          <a:spcPts val="0"/>
                        </a:spcAft>
                        <a:buNone/>
                      </a:pPr>
                      <a:r>
                        <a:rPr lang="en" sz="1200"/>
                        <a:t>Walking</a:t>
                      </a:r>
                      <a:endParaRPr sz="1200"/>
                    </a:p>
                  </a:txBody>
                  <a:tcPr marT="91425" marB="91425" marR="91425" marL="91425"/>
                </a:tc>
                <a:tc>
                  <a:txBody>
                    <a:bodyPr/>
                    <a:lstStyle/>
                    <a:p>
                      <a:pPr indent="0" lvl="0" marL="0" rtl="0" algn="l">
                        <a:spcBef>
                          <a:spcPts val="0"/>
                        </a:spcBef>
                        <a:spcAft>
                          <a:spcPts val="0"/>
                        </a:spcAft>
                        <a:buNone/>
                      </a:pPr>
                      <a:r>
                        <a:rPr lang="en" sz="1200"/>
                        <a:t>90%</a:t>
                      </a:r>
                      <a:endParaRPr sz="1200"/>
                    </a:p>
                  </a:txBody>
                  <a:tcPr marT="91425" marB="91425" marR="91425" marL="91425"/>
                </a:tc>
              </a:tr>
            </a:tbl>
          </a:graphicData>
        </a:graphic>
      </p:graphicFrame>
      <p:pic>
        <p:nvPicPr>
          <p:cNvPr id="626" name="Google Shape;626;p36"/>
          <p:cNvPicPr preferRelativeResize="0"/>
          <p:nvPr/>
        </p:nvPicPr>
        <p:blipFill>
          <a:blip r:embed="rId3">
            <a:alphaModFix/>
          </a:blip>
          <a:stretch>
            <a:fillRect/>
          </a:stretch>
        </p:blipFill>
        <p:spPr>
          <a:xfrm>
            <a:off x="4610700" y="1329575"/>
            <a:ext cx="4313349" cy="26619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37"/>
          <p:cNvSpPr txBox="1"/>
          <p:nvPr>
            <p:ph type="ctrTitle"/>
          </p:nvPr>
        </p:nvSpPr>
        <p:spPr>
          <a:xfrm>
            <a:off x="0" y="1694925"/>
            <a:ext cx="91440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Wrap-Up</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38"/>
          <p:cNvSpPr txBox="1"/>
          <p:nvPr>
            <p:ph type="title"/>
          </p:nvPr>
        </p:nvSpPr>
        <p:spPr>
          <a:xfrm>
            <a:off x="251075" y="256750"/>
            <a:ext cx="6996600" cy="71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Comparison of Methods</a:t>
            </a:r>
            <a:endParaRPr/>
          </a:p>
        </p:txBody>
      </p:sp>
      <p:graphicFrame>
        <p:nvGraphicFramePr>
          <p:cNvPr id="637" name="Google Shape;637;p38"/>
          <p:cNvGraphicFramePr/>
          <p:nvPr/>
        </p:nvGraphicFramePr>
        <p:xfrm>
          <a:off x="412300" y="1619250"/>
          <a:ext cx="3000000" cy="3000000"/>
        </p:xfrm>
        <a:graphic>
          <a:graphicData uri="http://schemas.openxmlformats.org/drawingml/2006/table">
            <a:tbl>
              <a:tblPr>
                <a:noFill/>
                <a:tableStyleId>{50E49A66-8288-4E6A-813B-C64B3A6506BA}</a:tableStyleId>
              </a:tblPr>
              <a:tblGrid>
                <a:gridCol w="2122425"/>
                <a:gridCol w="1767175"/>
                <a:gridCol w="1944800"/>
                <a:gridCol w="1944800"/>
              </a:tblGrid>
              <a:tr h="396200">
                <a:tc>
                  <a:txBody>
                    <a:bodyPr/>
                    <a:lstStyle/>
                    <a:p>
                      <a:pPr indent="0" lvl="0" marL="0" rtl="0" algn="l">
                        <a:spcBef>
                          <a:spcPts val="0"/>
                        </a:spcBef>
                        <a:spcAft>
                          <a:spcPts val="0"/>
                        </a:spcAft>
                        <a:buNone/>
                      </a:pPr>
                      <a:r>
                        <a:rPr lang="en">
                          <a:latin typeface="Source Sans Pro"/>
                          <a:ea typeface="Source Sans Pro"/>
                          <a:cs typeface="Source Sans Pro"/>
                          <a:sym typeface="Source Sans Pro"/>
                        </a:rPr>
                        <a:t>Method</a:t>
                      </a:r>
                      <a:endParaRPr>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a:latin typeface="Source Sans Pro"/>
                          <a:ea typeface="Source Sans Pro"/>
                          <a:cs typeface="Source Sans Pro"/>
                          <a:sym typeface="Source Sans Pro"/>
                        </a:rPr>
                        <a:t>Logistic Regression</a:t>
                      </a:r>
                      <a:endParaRPr>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a:latin typeface="Source Sans Pro"/>
                          <a:ea typeface="Source Sans Pro"/>
                          <a:cs typeface="Source Sans Pro"/>
                          <a:sym typeface="Source Sans Pro"/>
                        </a:rPr>
                        <a:t>SVM</a:t>
                      </a:r>
                      <a:endParaRPr>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a:latin typeface="Source Sans Pro"/>
                          <a:ea typeface="Source Sans Pro"/>
                          <a:cs typeface="Source Sans Pro"/>
                          <a:sym typeface="Source Sans Pro"/>
                        </a:rPr>
                        <a:t>Decision Tree</a:t>
                      </a:r>
                      <a:endParaRPr>
                        <a:latin typeface="Source Sans Pro"/>
                        <a:ea typeface="Source Sans Pro"/>
                        <a:cs typeface="Source Sans Pro"/>
                        <a:sym typeface="Source Sans Pro"/>
                      </a:endParaRPr>
                    </a:p>
                  </a:txBody>
                  <a:tcPr marT="91425" marB="91425" marR="91425" marL="91425"/>
                </a:tc>
              </a:tr>
              <a:tr h="396200">
                <a:tc>
                  <a:txBody>
                    <a:bodyPr/>
                    <a:lstStyle/>
                    <a:p>
                      <a:pPr indent="0" lvl="0" marL="0" rtl="0" algn="l">
                        <a:spcBef>
                          <a:spcPts val="0"/>
                        </a:spcBef>
                        <a:spcAft>
                          <a:spcPts val="0"/>
                        </a:spcAft>
                        <a:buNone/>
                      </a:pPr>
                      <a:r>
                        <a:rPr lang="en">
                          <a:latin typeface="Source Sans Pro"/>
                          <a:ea typeface="Source Sans Pro"/>
                          <a:cs typeface="Source Sans Pro"/>
                          <a:sym typeface="Source Sans Pro"/>
                        </a:rPr>
                        <a:t>Max. Accuracy</a:t>
                      </a:r>
                      <a:endParaRPr>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a:latin typeface="Source Sans Pro"/>
                          <a:ea typeface="Source Sans Pro"/>
                          <a:cs typeface="Source Sans Pro"/>
                          <a:sym typeface="Source Sans Pro"/>
                        </a:rPr>
                        <a:t>72.79%</a:t>
                      </a:r>
                      <a:endParaRPr>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a:latin typeface="Source Sans Pro"/>
                          <a:ea typeface="Source Sans Pro"/>
                          <a:cs typeface="Source Sans Pro"/>
                          <a:sym typeface="Source Sans Pro"/>
                        </a:rPr>
                        <a:t>92.1%</a:t>
                      </a:r>
                      <a:endParaRPr>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a:latin typeface="Source Sans Pro"/>
                          <a:ea typeface="Source Sans Pro"/>
                          <a:cs typeface="Source Sans Pro"/>
                          <a:sym typeface="Source Sans Pro"/>
                        </a:rPr>
                        <a:t>89.1%</a:t>
                      </a:r>
                      <a:endParaRPr>
                        <a:latin typeface="Source Sans Pro"/>
                        <a:ea typeface="Source Sans Pro"/>
                        <a:cs typeface="Source Sans Pro"/>
                        <a:sym typeface="Source Sans Pro"/>
                      </a:endParaRPr>
                    </a:p>
                  </a:txBody>
                  <a:tcPr marT="91425" marB="91425" marR="91425" marL="91425"/>
                </a:tc>
              </a:tr>
              <a:tr h="396200">
                <a:tc>
                  <a:txBody>
                    <a:bodyPr/>
                    <a:lstStyle/>
                    <a:p>
                      <a:pPr indent="0" lvl="0" marL="0" rtl="0" algn="l">
                        <a:spcBef>
                          <a:spcPts val="0"/>
                        </a:spcBef>
                        <a:spcAft>
                          <a:spcPts val="0"/>
                        </a:spcAft>
                        <a:buNone/>
                      </a:pPr>
                      <a:r>
                        <a:rPr lang="en">
                          <a:latin typeface="Source Sans Pro"/>
                          <a:ea typeface="Source Sans Pro"/>
                          <a:cs typeface="Source Sans Pro"/>
                          <a:sym typeface="Source Sans Pro"/>
                        </a:rPr>
                        <a:t>Variables Needed</a:t>
                      </a:r>
                      <a:endParaRPr>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a:latin typeface="Source Sans Pro"/>
                          <a:ea typeface="Source Sans Pro"/>
                          <a:cs typeface="Source Sans Pro"/>
                          <a:sym typeface="Source Sans Pro"/>
                        </a:rPr>
                        <a:t>8</a:t>
                      </a:r>
                      <a:endParaRPr>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a:latin typeface="Source Sans Pro"/>
                          <a:ea typeface="Source Sans Pro"/>
                          <a:cs typeface="Source Sans Pro"/>
                          <a:sym typeface="Source Sans Pro"/>
                        </a:rPr>
                        <a:t>37</a:t>
                      </a:r>
                      <a:endParaRPr>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a:latin typeface="Source Sans Pro"/>
                          <a:ea typeface="Source Sans Pro"/>
                          <a:cs typeface="Source Sans Pro"/>
                          <a:sym typeface="Source Sans Pro"/>
                        </a:rPr>
                        <a:t>30</a:t>
                      </a:r>
                      <a:endParaRPr>
                        <a:latin typeface="Source Sans Pro"/>
                        <a:ea typeface="Source Sans Pro"/>
                        <a:cs typeface="Source Sans Pro"/>
                        <a:sym typeface="Source Sans Pro"/>
                      </a:endParaRPr>
                    </a:p>
                  </a:txBody>
                  <a:tcPr marT="91425" marB="91425" marR="91425" marL="91425"/>
                </a:tc>
              </a:tr>
              <a:tr h="424575">
                <a:tc>
                  <a:txBody>
                    <a:bodyPr/>
                    <a:lstStyle/>
                    <a:p>
                      <a:pPr indent="0" lvl="0" marL="0" rtl="0" algn="l">
                        <a:spcBef>
                          <a:spcPts val="0"/>
                        </a:spcBef>
                        <a:spcAft>
                          <a:spcPts val="0"/>
                        </a:spcAft>
                        <a:buNone/>
                      </a:pPr>
                      <a:r>
                        <a:rPr lang="en">
                          <a:latin typeface="Source Sans Pro"/>
                          <a:ea typeface="Source Sans Pro"/>
                          <a:cs typeface="Source Sans Pro"/>
                          <a:sym typeface="Source Sans Pro"/>
                        </a:rPr>
                        <a:t>Simple Model Accuracy</a:t>
                      </a:r>
                      <a:endParaRPr>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a:latin typeface="Source Sans Pro"/>
                          <a:ea typeface="Source Sans Pro"/>
                          <a:cs typeface="Source Sans Pro"/>
                          <a:sym typeface="Source Sans Pro"/>
                        </a:rPr>
                        <a:t>-</a:t>
                      </a:r>
                      <a:endParaRPr>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a:latin typeface="Source Sans Pro"/>
                          <a:ea typeface="Source Sans Pro"/>
                          <a:cs typeface="Source Sans Pro"/>
                          <a:sym typeface="Source Sans Pro"/>
                        </a:rPr>
                        <a:t>87.3%</a:t>
                      </a:r>
                      <a:endParaRPr>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a:latin typeface="Source Sans Pro"/>
                          <a:ea typeface="Source Sans Pro"/>
                          <a:cs typeface="Source Sans Pro"/>
                          <a:sym typeface="Source Sans Pro"/>
                        </a:rPr>
                        <a:t>83.1%</a:t>
                      </a:r>
                      <a:endParaRPr>
                        <a:latin typeface="Source Sans Pro"/>
                        <a:ea typeface="Source Sans Pro"/>
                        <a:cs typeface="Source Sans Pro"/>
                        <a:sym typeface="Source Sans Pro"/>
                      </a:endParaRPr>
                    </a:p>
                  </a:txBody>
                  <a:tcPr marT="91425" marB="91425" marR="91425" marL="91425"/>
                </a:tc>
              </a:tr>
              <a:tr h="381000">
                <a:tc>
                  <a:txBody>
                    <a:bodyPr/>
                    <a:lstStyle/>
                    <a:p>
                      <a:pPr indent="0" lvl="0" marL="0" rtl="0" algn="l">
                        <a:spcBef>
                          <a:spcPts val="0"/>
                        </a:spcBef>
                        <a:spcAft>
                          <a:spcPts val="0"/>
                        </a:spcAft>
                        <a:buNone/>
                      </a:pPr>
                      <a:r>
                        <a:rPr lang="en">
                          <a:latin typeface="Source Sans Pro"/>
                          <a:ea typeface="Source Sans Pro"/>
                          <a:cs typeface="Source Sans Pro"/>
                          <a:sym typeface="Source Sans Pro"/>
                        </a:rPr>
                        <a:t>Simple Model Variable #</a:t>
                      </a:r>
                      <a:endParaRPr>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a:latin typeface="Source Sans Pro"/>
                          <a:ea typeface="Source Sans Pro"/>
                          <a:cs typeface="Source Sans Pro"/>
                          <a:sym typeface="Source Sans Pro"/>
                        </a:rPr>
                        <a:t>-</a:t>
                      </a:r>
                      <a:endParaRPr>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a:latin typeface="Source Sans Pro"/>
                          <a:ea typeface="Source Sans Pro"/>
                          <a:cs typeface="Source Sans Pro"/>
                          <a:sym typeface="Source Sans Pro"/>
                        </a:rPr>
                        <a:t>7</a:t>
                      </a:r>
                      <a:endParaRPr>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a:latin typeface="Source Sans Pro"/>
                          <a:ea typeface="Source Sans Pro"/>
                          <a:cs typeface="Source Sans Pro"/>
                          <a:sym typeface="Source Sans Pro"/>
                        </a:rPr>
                        <a:t>11</a:t>
                      </a:r>
                      <a:endParaRPr>
                        <a:latin typeface="Source Sans Pro"/>
                        <a:ea typeface="Source Sans Pro"/>
                        <a:cs typeface="Source Sans Pro"/>
                        <a:sym typeface="Source Sans Pro"/>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39"/>
          <p:cNvSpPr txBox="1"/>
          <p:nvPr>
            <p:ph type="title"/>
          </p:nvPr>
        </p:nvSpPr>
        <p:spPr>
          <a:xfrm>
            <a:off x="125275" y="116975"/>
            <a:ext cx="6996600" cy="71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Most Important Sensors</a:t>
            </a:r>
            <a:endParaRPr/>
          </a:p>
        </p:txBody>
      </p:sp>
      <p:sp>
        <p:nvSpPr>
          <p:cNvPr id="643" name="Google Shape;643;p39"/>
          <p:cNvSpPr txBox="1"/>
          <p:nvPr>
            <p:ph idx="1" type="body"/>
          </p:nvPr>
        </p:nvSpPr>
        <p:spPr>
          <a:xfrm>
            <a:off x="363025" y="1400425"/>
            <a:ext cx="1492200" cy="192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rPr lang="en"/>
              <a:t>    </a:t>
            </a:r>
            <a:endParaRPr/>
          </a:p>
          <a:p>
            <a:pPr indent="0" lvl="0" marL="0" rtl="0" algn="l">
              <a:spcBef>
                <a:spcPts val="600"/>
              </a:spcBef>
              <a:spcAft>
                <a:spcPts val="0"/>
              </a:spcAft>
              <a:buNone/>
            </a:pPr>
            <a:r>
              <a:t/>
            </a:r>
            <a:endParaRPr/>
          </a:p>
        </p:txBody>
      </p:sp>
      <p:graphicFrame>
        <p:nvGraphicFramePr>
          <p:cNvPr id="644" name="Google Shape;644;p39"/>
          <p:cNvGraphicFramePr/>
          <p:nvPr/>
        </p:nvGraphicFramePr>
        <p:xfrm>
          <a:off x="3172700" y="929313"/>
          <a:ext cx="3000000" cy="3000000"/>
        </p:xfrm>
        <a:graphic>
          <a:graphicData uri="http://schemas.openxmlformats.org/drawingml/2006/table">
            <a:tbl>
              <a:tblPr>
                <a:noFill/>
                <a:tableStyleId>{50E49A66-8288-4E6A-813B-C64B3A6506BA}</a:tableStyleId>
              </a:tblPr>
              <a:tblGrid>
                <a:gridCol w="2758075"/>
              </a:tblGrid>
              <a:tr h="487075">
                <a:tc>
                  <a:txBody>
                    <a:bodyPr/>
                    <a:lstStyle/>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Decision Tree </a:t>
                      </a:r>
                      <a:endParaRPr>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(7 sensors 88.3% accuracy)</a:t>
                      </a:r>
                      <a:endParaRPr>
                        <a:solidFill>
                          <a:schemeClr val="dk1"/>
                        </a:solidFill>
                        <a:latin typeface="Source Sans Pro"/>
                        <a:ea typeface="Source Sans Pro"/>
                        <a:cs typeface="Source Sans Pro"/>
                        <a:sym typeface="Source Sans Pro"/>
                      </a:endParaRPr>
                    </a:p>
                  </a:txBody>
                  <a:tcPr marT="91425" marB="91425" marR="91425" marL="91425"/>
                </a:tc>
              </a:tr>
              <a:tr h="396200">
                <a:tc>
                  <a:txBody>
                    <a:bodyPr/>
                    <a:lstStyle/>
                    <a:p>
                      <a:pPr indent="0" lvl="0" marL="0" rtl="0" algn="l">
                        <a:spcBef>
                          <a:spcPts val="600"/>
                        </a:spcBef>
                        <a:spcAft>
                          <a:spcPts val="0"/>
                        </a:spcAft>
                        <a:buNone/>
                      </a:pPr>
                      <a:r>
                        <a:rPr lang="en">
                          <a:solidFill>
                            <a:schemeClr val="dk1"/>
                          </a:solidFill>
                          <a:latin typeface="Source Sans Pro"/>
                          <a:ea typeface="Source Sans Pro"/>
                          <a:cs typeface="Source Sans Pro"/>
                          <a:sym typeface="Source Sans Pro"/>
                        </a:rPr>
                        <a:t>L</a:t>
                      </a:r>
                      <a:r>
                        <a:rPr lang="en">
                          <a:solidFill>
                            <a:schemeClr val="dk1"/>
                          </a:solidFill>
                          <a:latin typeface="Source Sans Pro"/>
                          <a:ea typeface="Source Sans Pro"/>
                          <a:cs typeface="Source Sans Pro"/>
                          <a:sym typeface="Source Sans Pro"/>
                        </a:rPr>
                        <a:t>inear Acceleration</a:t>
                      </a:r>
                      <a:endParaRPr sz="800">
                        <a:solidFill>
                          <a:schemeClr val="dk1"/>
                        </a:solidFill>
                      </a:endParaRPr>
                    </a:p>
                  </a:txBody>
                  <a:tcPr marT="91425" marB="91425" marR="91425" marL="91425"/>
                </a:tc>
              </a:tr>
              <a:tr h="396200">
                <a:tc>
                  <a:txBody>
                    <a:bodyPr/>
                    <a:lstStyle/>
                    <a:p>
                      <a:pPr indent="0" lvl="0" marL="0" rtl="0" algn="l">
                        <a:spcBef>
                          <a:spcPts val="600"/>
                        </a:spcBef>
                        <a:spcAft>
                          <a:spcPts val="0"/>
                        </a:spcAft>
                        <a:buNone/>
                      </a:pPr>
                      <a:r>
                        <a:rPr lang="en">
                          <a:solidFill>
                            <a:schemeClr val="dk1"/>
                          </a:solidFill>
                          <a:latin typeface="Source Sans Pro"/>
                          <a:ea typeface="Source Sans Pro"/>
                          <a:cs typeface="Source Sans Pro"/>
                          <a:sym typeface="Source Sans Pro"/>
                        </a:rPr>
                        <a:t>A</a:t>
                      </a:r>
                      <a:r>
                        <a:rPr lang="en">
                          <a:solidFill>
                            <a:schemeClr val="dk1"/>
                          </a:solidFill>
                          <a:latin typeface="Source Sans Pro"/>
                          <a:ea typeface="Source Sans Pro"/>
                          <a:cs typeface="Source Sans Pro"/>
                          <a:sym typeface="Source Sans Pro"/>
                        </a:rPr>
                        <a:t>ccelerometer</a:t>
                      </a:r>
                      <a:endParaRPr sz="800">
                        <a:solidFill>
                          <a:schemeClr val="dk1"/>
                        </a:solidFill>
                      </a:endParaRPr>
                    </a:p>
                  </a:txBody>
                  <a:tcPr marT="91425" marB="91425" marR="91425" marL="91425"/>
                </a:tc>
              </a:tr>
              <a:tr h="396200">
                <a:tc>
                  <a:txBody>
                    <a:bodyPr/>
                    <a:lstStyle/>
                    <a:p>
                      <a:pPr indent="0" lvl="0" marL="0" rtl="0" algn="l">
                        <a:spcBef>
                          <a:spcPts val="600"/>
                        </a:spcBef>
                        <a:spcAft>
                          <a:spcPts val="0"/>
                        </a:spcAft>
                        <a:buNone/>
                      </a:pPr>
                      <a:r>
                        <a:rPr lang="en">
                          <a:solidFill>
                            <a:schemeClr val="dk1"/>
                          </a:solidFill>
                          <a:latin typeface="Source Sans Pro"/>
                          <a:ea typeface="Source Sans Pro"/>
                          <a:cs typeface="Source Sans Pro"/>
                          <a:sym typeface="Source Sans Pro"/>
                        </a:rPr>
                        <a:t>G</a:t>
                      </a:r>
                      <a:r>
                        <a:rPr lang="en">
                          <a:solidFill>
                            <a:schemeClr val="dk1"/>
                          </a:solidFill>
                          <a:latin typeface="Source Sans Pro"/>
                          <a:ea typeface="Source Sans Pro"/>
                          <a:cs typeface="Source Sans Pro"/>
                          <a:sym typeface="Source Sans Pro"/>
                        </a:rPr>
                        <a:t>yroscope</a:t>
                      </a:r>
                      <a:endParaRPr sz="800">
                        <a:solidFill>
                          <a:schemeClr val="dk1"/>
                        </a:solidFill>
                        <a:latin typeface="Source Sans Pro"/>
                        <a:ea typeface="Source Sans Pro"/>
                        <a:cs typeface="Source Sans Pro"/>
                        <a:sym typeface="Source Sans Pro"/>
                      </a:endParaRPr>
                    </a:p>
                  </a:txBody>
                  <a:tcPr marT="91425" marB="91425" marR="91425" marL="91425"/>
                </a:tc>
              </a:tr>
              <a:tr h="396200">
                <a:tc>
                  <a:txBody>
                    <a:bodyPr/>
                    <a:lstStyle/>
                    <a:p>
                      <a:pPr indent="0" lvl="0" marL="0" rtl="0" algn="l">
                        <a:spcBef>
                          <a:spcPts val="600"/>
                        </a:spcBef>
                        <a:spcAft>
                          <a:spcPts val="0"/>
                        </a:spcAft>
                        <a:buNone/>
                      </a:pPr>
                      <a:r>
                        <a:rPr lang="en">
                          <a:solidFill>
                            <a:schemeClr val="dk1"/>
                          </a:solidFill>
                          <a:latin typeface="Source Sans Pro"/>
                          <a:ea typeface="Source Sans Pro"/>
                          <a:cs typeface="Source Sans Pro"/>
                          <a:sym typeface="Source Sans Pro"/>
                        </a:rPr>
                        <a:t>S</a:t>
                      </a:r>
                      <a:r>
                        <a:rPr lang="en">
                          <a:solidFill>
                            <a:schemeClr val="dk1"/>
                          </a:solidFill>
                          <a:latin typeface="Source Sans Pro"/>
                          <a:ea typeface="Source Sans Pro"/>
                          <a:cs typeface="Source Sans Pro"/>
                          <a:sym typeface="Source Sans Pro"/>
                        </a:rPr>
                        <a:t>peed </a:t>
                      </a:r>
                      <a:endParaRPr sz="800">
                        <a:solidFill>
                          <a:schemeClr val="dk1"/>
                        </a:solidFill>
                        <a:latin typeface="Source Sans Pro"/>
                        <a:ea typeface="Source Sans Pro"/>
                        <a:cs typeface="Source Sans Pro"/>
                        <a:sym typeface="Source Sans Pro"/>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S</a:t>
                      </a:r>
                      <a:r>
                        <a:rPr lang="en">
                          <a:solidFill>
                            <a:schemeClr val="dk1"/>
                          </a:solidFill>
                          <a:latin typeface="Source Sans Pro"/>
                          <a:ea typeface="Source Sans Pro"/>
                          <a:cs typeface="Source Sans Pro"/>
                          <a:sym typeface="Source Sans Pro"/>
                        </a:rPr>
                        <a:t>ound                               </a:t>
                      </a:r>
                      <a:endParaRPr>
                        <a:solidFill>
                          <a:schemeClr val="dk1"/>
                        </a:solidFill>
                        <a:latin typeface="Source Sans Pro"/>
                        <a:ea typeface="Source Sans Pro"/>
                        <a:cs typeface="Source Sans Pro"/>
                        <a:sym typeface="Source Sans Pro"/>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Rotation Vector</a:t>
                      </a:r>
                      <a:endParaRPr>
                        <a:solidFill>
                          <a:schemeClr val="dk1"/>
                        </a:solidFill>
                        <a:latin typeface="Source Sans Pro"/>
                        <a:ea typeface="Source Sans Pro"/>
                        <a:cs typeface="Source Sans Pro"/>
                        <a:sym typeface="Source Sans Pro"/>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Time</a:t>
                      </a:r>
                      <a:endParaRPr>
                        <a:solidFill>
                          <a:schemeClr val="dk1"/>
                        </a:solidFill>
                        <a:latin typeface="Source Sans Pro"/>
                        <a:ea typeface="Source Sans Pro"/>
                        <a:cs typeface="Source Sans Pro"/>
                        <a:sym typeface="Source Sans Pro"/>
                      </a:endParaRPr>
                    </a:p>
                  </a:txBody>
                  <a:tcPr marT="91425" marB="91425" marR="91425" marL="91425"/>
                </a:tc>
              </a:tr>
            </a:tbl>
          </a:graphicData>
        </a:graphic>
      </p:graphicFrame>
      <p:graphicFrame>
        <p:nvGraphicFramePr>
          <p:cNvPr id="645" name="Google Shape;645;p39"/>
          <p:cNvGraphicFramePr/>
          <p:nvPr/>
        </p:nvGraphicFramePr>
        <p:xfrm>
          <a:off x="6087725" y="731213"/>
          <a:ext cx="3000000" cy="3000000"/>
        </p:xfrm>
        <a:graphic>
          <a:graphicData uri="http://schemas.openxmlformats.org/drawingml/2006/table">
            <a:tbl>
              <a:tblPr>
                <a:noFill/>
                <a:tableStyleId>{50E49A66-8288-4E6A-813B-C64B3A6506BA}</a:tableStyleId>
              </a:tblPr>
              <a:tblGrid>
                <a:gridCol w="2758075"/>
              </a:tblGrid>
              <a:tr h="487075">
                <a:tc>
                  <a:txBody>
                    <a:bodyPr/>
                    <a:lstStyle/>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Logistic Regression</a:t>
                      </a:r>
                      <a:endParaRPr>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(8 sensors 71.7% accuracy)</a:t>
                      </a:r>
                      <a:endParaRPr>
                        <a:solidFill>
                          <a:schemeClr val="dk1"/>
                        </a:solidFill>
                        <a:latin typeface="Source Sans Pro"/>
                        <a:ea typeface="Source Sans Pro"/>
                        <a:cs typeface="Source Sans Pro"/>
                        <a:sym typeface="Source Sans Pro"/>
                      </a:endParaRPr>
                    </a:p>
                  </a:txBody>
                  <a:tcPr marT="91425" marB="91425" marR="91425" marL="91425"/>
                </a:tc>
              </a:tr>
              <a:tr h="396200">
                <a:tc>
                  <a:txBody>
                    <a:bodyPr/>
                    <a:lstStyle/>
                    <a:p>
                      <a:pPr indent="0" lvl="0" marL="0" rtl="0" algn="l">
                        <a:spcBef>
                          <a:spcPts val="600"/>
                        </a:spcBef>
                        <a:spcAft>
                          <a:spcPts val="0"/>
                        </a:spcAft>
                        <a:buNone/>
                      </a:pPr>
                      <a:r>
                        <a:rPr lang="en">
                          <a:solidFill>
                            <a:schemeClr val="dk1"/>
                          </a:solidFill>
                          <a:latin typeface="Source Sans Pro"/>
                          <a:ea typeface="Source Sans Pro"/>
                          <a:cs typeface="Source Sans Pro"/>
                          <a:sym typeface="Source Sans Pro"/>
                        </a:rPr>
                        <a:t>Linear Acceleration</a:t>
                      </a:r>
                      <a:endParaRPr sz="800">
                        <a:solidFill>
                          <a:schemeClr val="dk1"/>
                        </a:solidFill>
                      </a:endParaRPr>
                    </a:p>
                  </a:txBody>
                  <a:tcPr marT="91425" marB="91425" marR="91425" marL="91425"/>
                </a:tc>
              </a:tr>
              <a:tr h="396200">
                <a:tc>
                  <a:txBody>
                    <a:bodyPr/>
                    <a:lstStyle/>
                    <a:p>
                      <a:pPr indent="0" lvl="0" marL="0" rtl="0" algn="l">
                        <a:spcBef>
                          <a:spcPts val="600"/>
                        </a:spcBef>
                        <a:spcAft>
                          <a:spcPts val="0"/>
                        </a:spcAft>
                        <a:buNone/>
                      </a:pPr>
                      <a:r>
                        <a:rPr lang="en">
                          <a:solidFill>
                            <a:schemeClr val="dk1"/>
                          </a:solidFill>
                          <a:latin typeface="Source Sans Pro"/>
                          <a:ea typeface="Source Sans Pro"/>
                          <a:cs typeface="Source Sans Pro"/>
                          <a:sym typeface="Source Sans Pro"/>
                        </a:rPr>
                        <a:t>Accelerometer</a:t>
                      </a:r>
                      <a:endParaRPr sz="800">
                        <a:solidFill>
                          <a:schemeClr val="dk1"/>
                        </a:solidFill>
                      </a:endParaRPr>
                    </a:p>
                  </a:txBody>
                  <a:tcPr marT="91425" marB="91425" marR="91425" marL="91425"/>
                </a:tc>
              </a:tr>
              <a:tr h="396200">
                <a:tc>
                  <a:txBody>
                    <a:bodyPr/>
                    <a:lstStyle/>
                    <a:p>
                      <a:pPr indent="0" lvl="0" marL="0" rtl="0" algn="l">
                        <a:spcBef>
                          <a:spcPts val="600"/>
                        </a:spcBef>
                        <a:spcAft>
                          <a:spcPts val="0"/>
                        </a:spcAft>
                        <a:buNone/>
                      </a:pPr>
                      <a:r>
                        <a:rPr lang="en">
                          <a:solidFill>
                            <a:schemeClr val="dk1"/>
                          </a:solidFill>
                          <a:latin typeface="Source Sans Pro"/>
                          <a:ea typeface="Source Sans Pro"/>
                          <a:cs typeface="Source Sans Pro"/>
                          <a:sym typeface="Source Sans Pro"/>
                        </a:rPr>
                        <a:t>Gyroscope</a:t>
                      </a:r>
                      <a:endParaRPr sz="800">
                        <a:solidFill>
                          <a:schemeClr val="dk1"/>
                        </a:solidFill>
                      </a:endParaRPr>
                    </a:p>
                  </a:txBody>
                  <a:tcPr marT="91425" marB="91425" marR="91425" marL="91425"/>
                </a:tc>
              </a:tr>
              <a:tr h="396200">
                <a:tc>
                  <a:txBody>
                    <a:bodyPr/>
                    <a:lstStyle/>
                    <a:p>
                      <a:pPr indent="0" lvl="0" marL="0" rtl="0" algn="l">
                        <a:spcBef>
                          <a:spcPts val="600"/>
                        </a:spcBef>
                        <a:spcAft>
                          <a:spcPts val="0"/>
                        </a:spcAft>
                        <a:buNone/>
                      </a:pPr>
                      <a:r>
                        <a:rPr lang="en">
                          <a:solidFill>
                            <a:schemeClr val="dk1"/>
                          </a:solidFill>
                          <a:latin typeface="Source Sans Pro"/>
                          <a:ea typeface="Source Sans Pro"/>
                          <a:cs typeface="Source Sans Pro"/>
                          <a:sym typeface="Source Sans Pro"/>
                        </a:rPr>
                        <a:t>Speed </a:t>
                      </a:r>
                      <a:endParaRPr sz="800">
                        <a:solidFill>
                          <a:schemeClr val="dk1"/>
                        </a:solidFill>
                        <a:latin typeface="Source Sans Pro"/>
                        <a:ea typeface="Source Sans Pro"/>
                        <a:cs typeface="Source Sans Pro"/>
                        <a:sym typeface="Source Sans Pro"/>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Sound                               </a:t>
                      </a:r>
                      <a:endParaRPr>
                        <a:solidFill>
                          <a:schemeClr val="dk1"/>
                        </a:solidFill>
                        <a:latin typeface="Source Sans Pro"/>
                        <a:ea typeface="Source Sans Pro"/>
                        <a:cs typeface="Source Sans Pro"/>
                        <a:sym typeface="Source Sans Pro"/>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Rotation Vector</a:t>
                      </a:r>
                      <a:endParaRPr>
                        <a:solidFill>
                          <a:schemeClr val="dk1"/>
                        </a:solidFill>
                        <a:latin typeface="Source Sans Pro"/>
                        <a:ea typeface="Source Sans Pro"/>
                        <a:cs typeface="Source Sans Pro"/>
                        <a:sym typeface="Source Sans Pro"/>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Game Rotation</a:t>
                      </a:r>
                      <a:endParaRPr>
                        <a:solidFill>
                          <a:schemeClr val="dk1"/>
                        </a:solidFill>
                        <a:latin typeface="Source Sans Pro"/>
                        <a:ea typeface="Source Sans Pro"/>
                        <a:cs typeface="Source Sans Pro"/>
                        <a:sym typeface="Source Sans Pro"/>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Orientation</a:t>
                      </a:r>
                      <a:endParaRPr>
                        <a:solidFill>
                          <a:schemeClr val="dk1"/>
                        </a:solidFill>
                        <a:latin typeface="Source Sans Pro"/>
                        <a:ea typeface="Source Sans Pro"/>
                        <a:cs typeface="Source Sans Pro"/>
                        <a:sym typeface="Source Sans Pro"/>
                      </a:endParaRPr>
                    </a:p>
                  </a:txBody>
                  <a:tcPr marT="91425" marB="91425" marR="91425" marL="91425"/>
                </a:tc>
              </a:tr>
            </a:tbl>
          </a:graphicData>
        </a:graphic>
      </p:graphicFrame>
      <p:graphicFrame>
        <p:nvGraphicFramePr>
          <p:cNvPr id="646" name="Google Shape;646;p39"/>
          <p:cNvGraphicFramePr/>
          <p:nvPr/>
        </p:nvGraphicFramePr>
        <p:xfrm>
          <a:off x="257675" y="929313"/>
          <a:ext cx="3000000" cy="3000000"/>
        </p:xfrm>
        <a:graphic>
          <a:graphicData uri="http://schemas.openxmlformats.org/drawingml/2006/table">
            <a:tbl>
              <a:tblPr>
                <a:noFill/>
                <a:tableStyleId>{50E49A66-8288-4E6A-813B-C64B3A6506BA}</a:tableStyleId>
              </a:tblPr>
              <a:tblGrid>
                <a:gridCol w="2758075"/>
              </a:tblGrid>
              <a:tr h="487075">
                <a:tc>
                  <a:txBody>
                    <a:bodyPr/>
                    <a:lstStyle/>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SVM</a:t>
                      </a:r>
                      <a:endParaRPr>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(7 sensors 87.3% accuracy)</a:t>
                      </a:r>
                      <a:endParaRPr>
                        <a:solidFill>
                          <a:schemeClr val="dk1"/>
                        </a:solidFill>
                        <a:latin typeface="Source Sans Pro"/>
                        <a:ea typeface="Source Sans Pro"/>
                        <a:cs typeface="Source Sans Pro"/>
                        <a:sym typeface="Source Sans Pro"/>
                      </a:endParaRPr>
                    </a:p>
                  </a:txBody>
                  <a:tcPr marT="91425" marB="91425" marR="91425" marL="91425"/>
                </a:tc>
              </a:tr>
              <a:tr h="396200">
                <a:tc>
                  <a:txBody>
                    <a:bodyPr/>
                    <a:lstStyle/>
                    <a:p>
                      <a:pPr indent="0" lvl="0" marL="0" rtl="0" algn="l">
                        <a:spcBef>
                          <a:spcPts val="600"/>
                        </a:spcBef>
                        <a:spcAft>
                          <a:spcPts val="0"/>
                        </a:spcAft>
                        <a:buNone/>
                      </a:pPr>
                      <a:r>
                        <a:rPr lang="en">
                          <a:solidFill>
                            <a:schemeClr val="dk1"/>
                          </a:solidFill>
                          <a:latin typeface="Source Sans Pro"/>
                          <a:ea typeface="Source Sans Pro"/>
                          <a:cs typeface="Source Sans Pro"/>
                          <a:sym typeface="Source Sans Pro"/>
                        </a:rPr>
                        <a:t>Rotation Vector</a:t>
                      </a:r>
                      <a:endParaRPr sz="800">
                        <a:solidFill>
                          <a:schemeClr val="dk1"/>
                        </a:solidFill>
                      </a:endParaRPr>
                    </a:p>
                  </a:txBody>
                  <a:tcPr marT="91425" marB="91425" marR="91425" marL="91425"/>
                </a:tc>
              </a:tr>
              <a:tr h="396200">
                <a:tc>
                  <a:txBody>
                    <a:bodyPr/>
                    <a:lstStyle/>
                    <a:p>
                      <a:pPr indent="0" lvl="0" marL="0" rtl="0" algn="l">
                        <a:spcBef>
                          <a:spcPts val="600"/>
                        </a:spcBef>
                        <a:spcAft>
                          <a:spcPts val="0"/>
                        </a:spcAft>
                        <a:buNone/>
                      </a:pPr>
                      <a:r>
                        <a:rPr lang="en">
                          <a:solidFill>
                            <a:schemeClr val="dk1"/>
                          </a:solidFill>
                          <a:latin typeface="Source Sans Pro"/>
                          <a:ea typeface="Source Sans Pro"/>
                          <a:cs typeface="Source Sans Pro"/>
                          <a:sym typeface="Source Sans Pro"/>
                        </a:rPr>
                        <a:t>Speed</a:t>
                      </a:r>
                      <a:endParaRPr sz="800">
                        <a:solidFill>
                          <a:schemeClr val="dk1"/>
                        </a:solidFill>
                      </a:endParaRPr>
                    </a:p>
                  </a:txBody>
                  <a:tcPr marT="91425" marB="91425" marR="91425" marL="91425"/>
                </a:tc>
              </a:tr>
              <a:tr h="396200">
                <a:tc>
                  <a:txBody>
                    <a:bodyPr/>
                    <a:lstStyle/>
                    <a:p>
                      <a:pPr indent="0" lvl="0" marL="0" rtl="0" algn="l">
                        <a:spcBef>
                          <a:spcPts val="600"/>
                        </a:spcBef>
                        <a:spcAft>
                          <a:spcPts val="0"/>
                        </a:spcAft>
                        <a:buNone/>
                      </a:pPr>
                      <a:r>
                        <a:rPr lang="en">
                          <a:solidFill>
                            <a:schemeClr val="dk1"/>
                          </a:solidFill>
                          <a:latin typeface="Source Sans Pro"/>
                          <a:ea typeface="Source Sans Pro"/>
                          <a:cs typeface="Source Sans Pro"/>
                          <a:sym typeface="Source Sans Pro"/>
                        </a:rPr>
                        <a:t>Orientation</a:t>
                      </a:r>
                      <a:endParaRPr sz="800">
                        <a:solidFill>
                          <a:schemeClr val="dk1"/>
                        </a:solidFill>
                        <a:latin typeface="Source Sans Pro"/>
                        <a:ea typeface="Source Sans Pro"/>
                        <a:cs typeface="Source Sans Pro"/>
                        <a:sym typeface="Source Sans Pro"/>
                      </a:endParaRPr>
                    </a:p>
                  </a:txBody>
                  <a:tcPr marT="91425" marB="91425" marR="91425" marL="91425"/>
                </a:tc>
              </a:tr>
              <a:tr h="396200">
                <a:tc>
                  <a:txBody>
                    <a:bodyPr/>
                    <a:lstStyle/>
                    <a:p>
                      <a:pPr indent="0" lvl="0" marL="0" rtl="0" algn="l">
                        <a:spcBef>
                          <a:spcPts val="600"/>
                        </a:spcBef>
                        <a:spcAft>
                          <a:spcPts val="0"/>
                        </a:spcAft>
                        <a:buNone/>
                      </a:pPr>
                      <a:r>
                        <a:rPr lang="en">
                          <a:solidFill>
                            <a:schemeClr val="dk1"/>
                          </a:solidFill>
                          <a:latin typeface="Source Sans Pro"/>
                          <a:ea typeface="Source Sans Pro"/>
                          <a:cs typeface="Source Sans Pro"/>
                          <a:sym typeface="Source Sans Pro"/>
                        </a:rPr>
                        <a:t>Linear </a:t>
                      </a:r>
                      <a:r>
                        <a:rPr lang="en">
                          <a:solidFill>
                            <a:schemeClr val="dk1"/>
                          </a:solidFill>
                          <a:latin typeface="Source Sans Pro"/>
                          <a:ea typeface="Source Sans Pro"/>
                          <a:cs typeface="Source Sans Pro"/>
                          <a:sym typeface="Source Sans Pro"/>
                        </a:rPr>
                        <a:t>Acceleration</a:t>
                      </a:r>
                      <a:endParaRPr sz="800">
                        <a:solidFill>
                          <a:schemeClr val="dk1"/>
                        </a:solidFill>
                        <a:latin typeface="Source Sans Pro"/>
                        <a:ea typeface="Source Sans Pro"/>
                        <a:cs typeface="Source Sans Pro"/>
                        <a:sym typeface="Source Sans Pro"/>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Sound                               </a:t>
                      </a:r>
                      <a:endParaRPr>
                        <a:solidFill>
                          <a:schemeClr val="dk1"/>
                        </a:solidFill>
                        <a:latin typeface="Source Sans Pro"/>
                        <a:ea typeface="Source Sans Pro"/>
                        <a:cs typeface="Source Sans Pro"/>
                        <a:sym typeface="Source Sans Pro"/>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Gyroscope</a:t>
                      </a:r>
                      <a:endParaRPr>
                        <a:solidFill>
                          <a:schemeClr val="dk1"/>
                        </a:solidFill>
                        <a:latin typeface="Source Sans Pro"/>
                        <a:ea typeface="Source Sans Pro"/>
                        <a:cs typeface="Source Sans Pro"/>
                        <a:sym typeface="Source Sans Pro"/>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Accelerometer</a:t>
                      </a:r>
                      <a:endParaRPr>
                        <a:solidFill>
                          <a:schemeClr val="dk1"/>
                        </a:solidFill>
                        <a:latin typeface="Source Sans Pro"/>
                        <a:ea typeface="Source Sans Pro"/>
                        <a:cs typeface="Source Sans Pro"/>
                        <a:sym typeface="Source Sans Pro"/>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40"/>
          <p:cNvSpPr txBox="1"/>
          <p:nvPr>
            <p:ph type="title"/>
          </p:nvPr>
        </p:nvSpPr>
        <p:spPr>
          <a:xfrm>
            <a:off x="449400" y="540825"/>
            <a:ext cx="6996600" cy="48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a:t>
            </a:r>
            <a:endParaRPr>
              <a:solidFill>
                <a:schemeClr val="accent2"/>
              </a:solidFill>
            </a:endParaRPr>
          </a:p>
        </p:txBody>
      </p:sp>
      <p:sp>
        <p:nvSpPr>
          <p:cNvPr id="652" name="Google Shape;652;p4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3" name="Google Shape;653;p40"/>
          <p:cNvSpPr txBox="1"/>
          <p:nvPr>
            <p:ph idx="1" type="body"/>
          </p:nvPr>
        </p:nvSpPr>
        <p:spPr>
          <a:xfrm>
            <a:off x="458700" y="1040550"/>
            <a:ext cx="8226600" cy="30624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Data is not linearly separable so logistic regression and clustering don’t work well</a:t>
            </a:r>
            <a:endParaRPr/>
          </a:p>
          <a:p>
            <a:pPr indent="-355600" lvl="0" marL="457200" rtl="0" algn="l">
              <a:spcBef>
                <a:spcPts val="0"/>
              </a:spcBef>
              <a:spcAft>
                <a:spcPts val="0"/>
              </a:spcAft>
              <a:buSzPts val="2000"/>
              <a:buChar char="◉"/>
            </a:pPr>
            <a:r>
              <a:rPr lang="en"/>
              <a:t>SVM yielded the best-performing model</a:t>
            </a:r>
            <a:endParaRPr/>
          </a:p>
          <a:p>
            <a:pPr indent="-355600" lvl="0" marL="457200" rtl="0" algn="l">
              <a:spcBef>
                <a:spcPts val="0"/>
              </a:spcBef>
              <a:spcAft>
                <a:spcPts val="0"/>
              </a:spcAft>
              <a:buSzPts val="2000"/>
              <a:buChar char="◉"/>
            </a:pPr>
            <a:r>
              <a:rPr lang="en"/>
              <a:t>Decision trees work best when number of sensors are limited (but require more variables)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27"/>
          <p:cNvSpPr txBox="1"/>
          <p:nvPr>
            <p:ph type="ctrTitle"/>
          </p:nvPr>
        </p:nvSpPr>
        <p:spPr>
          <a:xfrm>
            <a:off x="0" y="1694925"/>
            <a:ext cx="91440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Data Preparation</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28"/>
          <p:cNvSpPr txBox="1"/>
          <p:nvPr>
            <p:ph type="title"/>
          </p:nvPr>
        </p:nvSpPr>
        <p:spPr>
          <a:xfrm>
            <a:off x="449400" y="540825"/>
            <a:ext cx="6996600" cy="48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Set</a:t>
            </a:r>
            <a:endParaRPr>
              <a:solidFill>
                <a:schemeClr val="accent2"/>
              </a:solidFill>
            </a:endParaRPr>
          </a:p>
        </p:txBody>
      </p:sp>
      <p:sp>
        <p:nvSpPr>
          <p:cNvPr id="567" name="Google Shape;567;p28"/>
          <p:cNvSpPr txBox="1"/>
          <p:nvPr>
            <p:ph idx="1" type="body"/>
          </p:nvPr>
        </p:nvSpPr>
        <p:spPr>
          <a:xfrm>
            <a:off x="449400" y="908500"/>
            <a:ext cx="8226600" cy="33834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9 unique sensors (mean, min, max, std) and time</a:t>
            </a:r>
            <a:endParaRPr/>
          </a:p>
          <a:p>
            <a:pPr indent="-355600" lvl="0" marL="457200" rtl="0" algn="l">
              <a:spcBef>
                <a:spcPts val="0"/>
              </a:spcBef>
              <a:spcAft>
                <a:spcPts val="0"/>
              </a:spcAft>
              <a:buSzPts val="2000"/>
              <a:buChar char="◉"/>
            </a:pPr>
            <a:r>
              <a:rPr lang="en"/>
              <a:t>Normalized data with two methods, max and z-score </a:t>
            </a:r>
            <a:endParaRPr/>
          </a:p>
          <a:p>
            <a:pPr indent="-355600" lvl="0" marL="457200" rtl="0" algn="l">
              <a:spcBef>
                <a:spcPts val="0"/>
              </a:spcBef>
              <a:spcAft>
                <a:spcPts val="0"/>
              </a:spcAft>
              <a:buSzPts val="2000"/>
              <a:buChar char="◉"/>
            </a:pPr>
            <a:r>
              <a:rPr lang="en"/>
              <a:t>5 targets are Bus, Car, Still, Train and Walking</a:t>
            </a:r>
            <a:endParaRPr/>
          </a:p>
        </p:txBody>
      </p:sp>
      <p:sp>
        <p:nvSpPr>
          <p:cNvPr id="568" name="Google Shape;568;p2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9" name="Google Shape;569;p28"/>
          <p:cNvSpPr txBox="1"/>
          <p:nvPr>
            <p:ph type="title"/>
          </p:nvPr>
        </p:nvSpPr>
        <p:spPr>
          <a:xfrm>
            <a:off x="449400" y="2201000"/>
            <a:ext cx="6996600" cy="48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Methods Tried</a:t>
            </a:r>
            <a:endParaRPr>
              <a:solidFill>
                <a:schemeClr val="accent2"/>
              </a:solidFill>
            </a:endParaRPr>
          </a:p>
        </p:txBody>
      </p:sp>
      <p:sp>
        <p:nvSpPr>
          <p:cNvPr id="570" name="Google Shape;570;p28"/>
          <p:cNvSpPr txBox="1"/>
          <p:nvPr>
            <p:ph idx="1" type="body"/>
          </p:nvPr>
        </p:nvSpPr>
        <p:spPr>
          <a:xfrm>
            <a:off x="449400" y="2571750"/>
            <a:ext cx="8226600" cy="32790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Logistic Regression</a:t>
            </a:r>
            <a:endParaRPr/>
          </a:p>
          <a:p>
            <a:pPr indent="-355600" lvl="0" marL="457200" rtl="0" algn="l">
              <a:spcBef>
                <a:spcPts val="0"/>
              </a:spcBef>
              <a:spcAft>
                <a:spcPts val="0"/>
              </a:spcAft>
              <a:buSzPts val="2000"/>
              <a:buChar char="◉"/>
            </a:pPr>
            <a:r>
              <a:rPr lang="en"/>
              <a:t>Support Vector Machine </a:t>
            </a:r>
            <a:endParaRPr/>
          </a:p>
          <a:p>
            <a:pPr indent="-355600" lvl="0" marL="457200" rtl="0" algn="l">
              <a:spcBef>
                <a:spcPts val="0"/>
              </a:spcBef>
              <a:spcAft>
                <a:spcPts val="0"/>
              </a:spcAft>
              <a:buSzPts val="2000"/>
              <a:buChar char="◉"/>
            </a:pPr>
            <a:r>
              <a:rPr lang="en"/>
              <a:t>Classification Trees</a:t>
            </a:r>
            <a:endParaRPr/>
          </a:p>
          <a:p>
            <a:pPr indent="-355600" lvl="0" marL="457200" rtl="0" algn="l">
              <a:spcBef>
                <a:spcPts val="0"/>
              </a:spcBef>
              <a:spcAft>
                <a:spcPts val="0"/>
              </a:spcAft>
              <a:buSzPts val="2000"/>
              <a:buChar char="◉"/>
            </a:pPr>
            <a:r>
              <a:rPr lang="en"/>
              <a:t>K-Means (Did not work)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29"/>
          <p:cNvSpPr txBox="1"/>
          <p:nvPr>
            <p:ph type="ctrTitle"/>
          </p:nvPr>
        </p:nvSpPr>
        <p:spPr>
          <a:xfrm>
            <a:off x="0" y="1671925"/>
            <a:ext cx="91440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Logistic Regression</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0"/>
          <p:cNvSpPr txBox="1"/>
          <p:nvPr>
            <p:ph type="title"/>
          </p:nvPr>
        </p:nvSpPr>
        <p:spPr>
          <a:xfrm>
            <a:off x="449400" y="540825"/>
            <a:ext cx="6996600" cy="48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Process</a:t>
            </a:r>
            <a:endParaRPr>
              <a:solidFill>
                <a:schemeClr val="accent2"/>
              </a:solidFill>
            </a:endParaRPr>
          </a:p>
        </p:txBody>
      </p:sp>
      <p:sp>
        <p:nvSpPr>
          <p:cNvPr id="581" name="Google Shape;581;p3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2" name="Google Shape;582;p30"/>
          <p:cNvSpPr txBox="1"/>
          <p:nvPr>
            <p:ph idx="1" type="body"/>
          </p:nvPr>
        </p:nvSpPr>
        <p:spPr>
          <a:xfrm>
            <a:off x="458700" y="810425"/>
            <a:ext cx="8226600" cy="1237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Continuous predictors</a:t>
            </a:r>
            <a:endParaRPr/>
          </a:p>
          <a:p>
            <a:pPr indent="-355600" lvl="0" marL="457200" rtl="0" algn="l">
              <a:spcBef>
                <a:spcPts val="0"/>
              </a:spcBef>
              <a:spcAft>
                <a:spcPts val="0"/>
              </a:spcAft>
              <a:buSzPts val="2000"/>
              <a:buChar char="◉"/>
            </a:pPr>
            <a:r>
              <a:rPr lang="en"/>
              <a:t>Binary Target</a:t>
            </a:r>
            <a:endParaRPr/>
          </a:p>
          <a:p>
            <a:pPr indent="-355600" lvl="0" marL="457200" rtl="0" algn="l">
              <a:spcBef>
                <a:spcPts val="0"/>
              </a:spcBef>
              <a:spcAft>
                <a:spcPts val="0"/>
              </a:spcAft>
              <a:buSzPts val="2000"/>
              <a:buChar char="◉"/>
            </a:pPr>
            <a:r>
              <a:rPr lang="en"/>
              <a:t>Pairwise classification</a:t>
            </a:r>
            <a:endParaRPr/>
          </a:p>
          <a:p>
            <a:pPr indent="0" lvl="0" marL="0" rtl="0" algn="l">
              <a:spcBef>
                <a:spcPts val="600"/>
              </a:spcBef>
              <a:spcAft>
                <a:spcPts val="0"/>
              </a:spcAft>
              <a:buNone/>
            </a:pPr>
            <a:r>
              <a:t/>
            </a:r>
            <a:endParaRPr sz="1400"/>
          </a:p>
          <a:p>
            <a:pPr indent="0" lvl="0" marL="0" rtl="0" algn="l">
              <a:spcBef>
                <a:spcPts val="600"/>
              </a:spcBef>
              <a:spcAft>
                <a:spcPts val="0"/>
              </a:spcAft>
              <a:buNone/>
            </a:pPr>
            <a:r>
              <a:t/>
            </a:r>
            <a:endParaRPr/>
          </a:p>
        </p:txBody>
      </p:sp>
      <p:sp>
        <p:nvSpPr>
          <p:cNvPr id="583" name="Google Shape;583;p30"/>
          <p:cNvSpPr txBox="1"/>
          <p:nvPr>
            <p:ph type="title"/>
          </p:nvPr>
        </p:nvSpPr>
        <p:spPr>
          <a:xfrm>
            <a:off x="449400" y="2084850"/>
            <a:ext cx="6996600" cy="48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R^2</a:t>
            </a:r>
            <a:endParaRPr>
              <a:solidFill>
                <a:schemeClr val="accent2"/>
              </a:solidFill>
            </a:endParaRPr>
          </a:p>
        </p:txBody>
      </p:sp>
      <p:sp>
        <p:nvSpPr>
          <p:cNvPr id="584" name="Google Shape;584;p30"/>
          <p:cNvSpPr txBox="1"/>
          <p:nvPr>
            <p:ph idx="1" type="body"/>
          </p:nvPr>
        </p:nvSpPr>
        <p:spPr>
          <a:xfrm>
            <a:off x="458700" y="2410650"/>
            <a:ext cx="8226600" cy="306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R-squared - "goodness of </a:t>
            </a:r>
            <a:r>
              <a:rPr lang="en">
                <a:solidFill>
                  <a:srgbClr val="000000"/>
                </a:solidFill>
              </a:rPr>
              <a:t>fit</a:t>
            </a:r>
            <a:r>
              <a:rPr lang="en">
                <a:solidFill>
                  <a:srgbClr val="000000"/>
                </a:solidFill>
              </a:rPr>
              <a:t>"; how much of your data is explained by the data.</a:t>
            </a:r>
            <a:endParaRPr>
              <a:solidFill>
                <a:srgbClr val="000000"/>
              </a:solidFill>
            </a:endParaRPr>
          </a:p>
          <a:p>
            <a:pPr indent="-355600" lvl="0" marL="457200" rtl="0" algn="l">
              <a:spcBef>
                <a:spcPts val="0"/>
              </a:spcBef>
              <a:spcAft>
                <a:spcPts val="0"/>
              </a:spcAft>
              <a:buClr>
                <a:srgbClr val="000000"/>
              </a:buClr>
              <a:buSzPts val="2000"/>
              <a:buChar char="◉"/>
            </a:pPr>
            <a:r>
              <a:rPr lang="en">
                <a:solidFill>
                  <a:srgbClr val="000000"/>
                </a:solidFill>
              </a:rPr>
              <a:t>Walking: 0.693</a:t>
            </a:r>
            <a:endParaRPr>
              <a:solidFill>
                <a:srgbClr val="000000"/>
              </a:solidFill>
            </a:endParaRPr>
          </a:p>
          <a:p>
            <a:pPr indent="-355600" lvl="0" marL="457200" rtl="0" algn="l">
              <a:spcBef>
                <a:spcPts val="0"/>
              </a:spcBef>
              <a:spcAft>
                <a:spcPts val="0"/>
              </a:spcAft>
              <a:buClr>
                <a:srgbClr val="000000"/>
              </a:buClr>
              <a:buSzPts val="2000"/>
              <a:buChar char="◉"/>
            </a:pPr>
            <a:r>
              <a:rPr lang="en">
                <a:solidFill>
                  <a:srgbClr val="000000"/>
                </a:solidFill>
              </a:rPr>
              <a:t>Bus: 0.303</a:t>
            </a:r>
            <a:endParaRPr>
              <a:solidFill>
                <a:srgbClr val="000000"/>
              </a:solidFill>
            </a:endParaRPr>
          </a:p>
          <a:p>
            <a:pPr indent="-355600" lvl="0" marL="457200" rtl="0" algn="l">
              <a:spcBef>
                <a:spcPts val="0"/>
              </a:spcBef>
              <a:spcAft>
                <a:spcPts val="0"/>
              </a:spcAft>
              <a:buClr>
                <a:srgbClr val="000000"/>
              </a:buClr>
              <a:buSzPts val="2000"/>
              <a:buChar char="◉"/>
            </a:pPr>
            <a:r>
              <a:rPr lang="en">
                <a:solidFill>
                  <a:srgbClr val="000000"/>
                </a:solidFill>
              </a:rPr>
              <a:t>Train: 0.344</a:t>
            </a:r>
            <a:endParaRPr>
              <a:solidFill>
                <a:srgbClr val="000000"/>
              </a:solidFill>
            </a:endParaRPr>
          </a:p>
          <a:p>
            <a:pPr indent="-355600" lvl="0" marL="457200" rtl="0" algn="l">
              <a:spcBef>
                <a:spcPts val="0"/>
              </a:spcBef>
              <a:spcAft>
                <a:spcPts val="0"/>
              </a:spcAft>
              <a:buClr>
                <a:srgbClr val="000000"/>
              </a:buClr>
              <a:buSzPts val="2000"/>
              <a:buChar char="◉"/>
            </a:pPr>
            <a:r>
              <a:rPr lang="en">
                <a:solidFill>
                  <a:srgbClr val="000000"/>
                </a:solidFill>
              </a:rPr>
              <a:t>Still: 0.495</a:t>
            </a:r>
            <a:endParaRPr>
              <a:solidFill>
                <a:srgbClr val="000000"/>
              </a:solidFill>
            </a:endParaRPr>
          </a:p>
          <a:p>
            <a:pPr indent="-355600" lvl="0" marL="457200" rtl="0" algn="l">
              <a:spcBef>
                <a:spcPts val="0"/>
              </a:spcBef>
              <a:spcAft>
                <a:spcPts val="0"/>
              </a:spcAft>
              <a:buClr>
                <a:srgbClr val="000000"/>
              </a:buClr>
              <a:buSzPts val="2000"/>
              <a:buChar char="◉"/>
            </a:pPr>
            <a:r>
              <a:rPr lang="en">
                <a:solidFill>
                  <a:srgbClr val="000000"/>
                </a:solidFill>
              </a:rPr>
              <a:t>Car: 0.365</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31"/>
          <p:cNvSpPr txBox="1"/>
          <p:nvPr>
            <p:ph type="title"/>
          </p:nvPr>
        </p:nvSpPr>
        <p:spPr>
          <a:xfrm>
            <a:off x="449400" y="540825"/>
            <a:ext cx="6996600" cy="48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and Accuracy</a:t>
            </a:r>
            <a:endParaRPr>
              <a:solidFill>
                <a:schemeClr val="accent2"/>
              </a:solidFill>
            </a:endParaRPr>
          </a:p>
        </p:txBody>
      </p:sp>
      <p:sp>
        <p:nvSpPr>
          <p:cNvPr id="590" name="Google Shape;590;p31"/>
          <p:cNvSpPr txBox="1"/>
          <p:nvPr>
            <p:ph idx="1" type="body"/>
          </p:nvPr>
        </p:nvSpPr>
        <p:spPr>
          <a:xfrm>
            <a:off x="458700" y="1040550"/>
            <a:ext cx="8226600" cy="30624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Compare classified vs actual</a:t>
            </a:r>
            <a:endParaRPr/>
          </a:p>
          <a:p>
            <a:pPr indent="-355600" lvl="0" marL="457200" rtl="0" algn="l">
              <a:spcBef>
                <a:spcPts val="0"/>
              </a:spcBef>
              <a:spcAft>
                <a:spcPts val="0"/>
              </a:spcAft>
              <a:buSzPts val="2000"/>
              <a:buChar char="◉"/>
            </a:pPr>
            <a:r>
              <a:rPr lang="en"/>
              <a:t>Training Data Accuracy: 72.89%</a:t>
            </a:r>
            <a:endParaRPr/>
          </a:p>
          <a:p>
            <a:pPr indent="-355600" lvl="0" marL="457200" rtl="0" algn="l">
              <a:spcBef>
                <a:spcPts val="0"/>
              </a:spcBef>
              <a:spcAft>
                <a:spcPts val="0"/>
              </a:spcAft>
              <a:buSzPts val="2000"/>
              <a:buChar char="◉"/>
            </a:pPr>
            <a:r>
              <a:rPr lang="en"/>
              <a:t>Test Data Accuracy: 71.79%</a:t>
            </a:r>
            <a:endParaRPr/>
          </a:p>
        </p:txBody>
      </p:sp>
      <p:sp>
        <p:nvSpPr>
          <p:cNvPr id="591" name="Google Shape;591;p3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2" name="Google Shape;592;p31"/>
          <p:cNvSpPr txBox="1"/>
          <p:nvPr>
            <p:ph type="title"/>
          </p:nvPr>
        </p:nvSpPr>
        <p:spPr>
          <a:xfrm>
            <a:off x="449400" y="2151750"/>
            <a:ext cx="6996600" cy="48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Improvements</a:t>
            </a:r>
            <a:endParaRPr>
              <a:solidFill>
                <a:schemeClr val="accent2"/>
              </a:solidFill>
            </a:endParaRPr>
          </a:p>
        </p:txBody>
      </p:sp>
      <p:sp>
        <p:nvSpPr>
          <p:cNvPr id="593" name="Google Shape;593;p31"/>
          <p:cNvSpPr txBox="1"/>
          <p:nvPr>
            <p:ph idx="1" type="body"/>
          </p:nvPr>
        </p:nvSpPr>
        <p:spPr>
          <a:xfrm>
            <a:off x="458700" y="2443050"/>
            <a:ext cx="8226600" cy="3062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Logistic regression as a nonlinear classifier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32"/>
          <p:cNvSpPr txBox="1"/>
          <p:nvPr>
            <p:ph type="ctrTitle"/>
          </p:nvPr>
        </p:nvSpPr>
        <p:spPr>
          <a:xfrm>
            <a:off x="0" y="1694925"/>
            <a:ext cx="91440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Support Vector Machine</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33"/>
          <p:cNvSpPr txBox="1"/>
          <p:nvPr>
            <p:ph type="title"/>
          </p:nvPr>
        </p:nvSpPr>
        <p:spPr>
          <a:xfrm>
            <a:off x="391350" y="167725"/>
            <a:ext cx="8176500" cy="68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Process </a:t>
            </a:r>
            <a:endParaRPr/>
          </a:p>
        </p:txBody>
      </p:sp>
      <p:sp>
        <p:nvSpPr>
          <p:cNvPr id="604" name="Google Shape;604;p33"/>
          <p:cNvSpPr txBox="1"/>
          <p:nvPr>
            <p:ph idx="1" type="body"/>
          </p:nvPr>
        </p:nvSpPr>
        <p:spPr>
          <a:xfrm>
            <a:off x="316025" y="908550"/>
            <a:ext cx="8176500" cy="31866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Cross-validation to choose parameters </a:t>
            </a:r>
            <a:endParaRPr/>
          </a:p>
          <a:p>
            <a:pPr indent="-355600" lvl="0" marL="457200" rtl="0" algn="l">
              <a:spcBef>
                <a:spcPts val="0"/>
              </a:spcBef>
              <a:spcAft>
                <a:spcPts val="0"/>
              </a:spcAft>
              <a:buSzPts val="2000"/>
              <a:buChar char="◉"/>
            </a:pPr>
            <a:r>
              <a:rPr lang="en"/>
              <a:t>Polynomial kernel produced </a:t>
            </a:r>
            <a:r>
              <a:rPr lang="en"/>
              <a:t>the highest accuracy</a:t>
            </a:r>
            <a:endParaRPr/>
          </a:p>
          <a:p>
            <a:pPr indent="-355600" lvl="0" marL="457200" rtl="0" algn="l">
              <a:spcBef>
                <a:spcPts val="0"/>
              </a:spcBef>
              <a:spcAft>
                <a:spcPts val="0"/>
              </a:spcAft>
              <a:buSzPts val="2000"/>
              <a:buChar char="◉"/>
            </a:pPr>
            <a:r>
              <a:rPr lang="en"/>
              <a:t>Correlation, boxplots and ANOVA used to look for best features</a:t>
            </a:r>
            <a:endParaRPr/>
          </a:p>
          <a:p>
            <a:pPr indent="-355600" lvl="0" marL="457200" rtl="0" algn="l">
              <a:spcBef>
                <a:spcPts val="0"/>
              </a:spcBef>
              <a:spcAft>
                <a:spcPts val="0"/>
              </a:spcAft>
              <a:buSzPts val="2000"/>
              <a:buChar char="◉"/>
            </a:pPr>
            <a:r>
              <a:rPr lang="en"/>
              <a:t>Normalized and non-normalized data used</a:t>
            </a:r>
            <a:endParaRPr/>
          </a:p>
          <a:p>
            <a:pPr indent="-355600" lvl="0" marL="457200" rtl="0" algn="l">
              <a:spcBef>
                <a:spcPts val="0"/>
              </a:spcBef>
              <a:spcAft>
                <a:spcPts val="0"/>
              </a:spcAft>
              <a:buSzPts val="2000"/>
              <a:buChar char="◉"/>
            </a:pPr>
            <a:r>
              <a:rPr lang="en"/>
              <a:t>Narrowed down </a:t>
            </a:r>
            <a:r>
              <a:rPr lang="en"/>
              <a:t>sensors</a:t>
            </a:r>
            <a:r>
              <a:rPr lang="en"/>
              <a:t> used </a:t>
            </a:r>
            <a:endParaRPr/>
          </a:p>
        </p:txBody>
      </p:sp>
      <p:pic>
        <p:nvPicPr>
          <p:cNvPr id="605" name="Google Shape;605;p33"/>
          <p:cNvPicPr preferRelativeResize="0"/>
          <p:nvPr/>
        </p:nvPicPr>
        <p:blipFill>
          <a:blip r:embed="rId3">
            <a:alphaModFix/>
          </a:blip>
          <a:stretch>
            <a:fillRect/>
          </a:stretch>
        </p:blipFill>
        <p:spPr>
          <a:xfrm>
            <a:off x="4907606" y="2418000"/>
            <a:ext cx="3520475" cy="2472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34"/>
          <p:cNvSpPr txBox="1"/>
          <p:nvPr>
            <p:ph type="title"/>
          </p:nvPr>
        </p:nvSpPr>
        <p:spPr>
          <a:xfrm>
            <a:off x="475225" y="111825"/>
            <a:ext cx="8246400" cy="64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Accuracy of Tests </a:t>
            </a:r>
            <a:endParaRPr/>
          </a:p>
        </p:txBody>
      </p:sp>
      <p:graphicFrame>
        <p:nvGraphicFramePr>
          <p:cNvPr id="611" name="Google Shape;611;p34"/>
          <p:cNvGraphicFramePr/>
          <p:nvPr/>
        </p:nvGraphicFramePr>
        <p:xfrm>
          <a:off x="2383675" y="3129450"/>
          <a:ext cx="3000000" cy="3000000"/>
        </p:xfrm>
        <a:graphic>
          <a:graphicData uri="http://schemas.openxmlformats.org/drawingml/2006/table">
            <a:tbl>
              <a:tblPr>
                <a:noFill/>
                <a:tableStyleId>{0B35BF04-7B8F-46A3-B391-BA4B0B6D17D3}</a:tableStyleId>
              </a:tblPr>
              <a:tblGrid>
                <a:gridCol w="1508950"/>
                <a:gridCol w="1621450"/>
                <a:gridCol w="1649525"/>
                <a:gridCol w="1658925"/>
              </a:tblGrid>
              <a:tr h="523900">
                <a:tc>
                  <a:txBody>
                    <a:bodyPr/>
                    <a:lstStyle/>
                    <a:p>
                      <a:pPr indent="0" lvl="0" marL="0" rtl="0" algn="l">
                        <a:lnSpc>
                          <a:spcPct val="115000"/>
                        </a:lnSpc>
                        <a:spcBef>
                          <a:spcPts val="1200"/>
                        </a:spcBef>
                        <a:spcAft>
                          <a:spcPts val="0"/>
                        </a:spcAft>
                        <a:buNone/>
                      </a:pPr>
                      <a:r>
                        <a:rPr lang="en"/>
                        <a:t> Dataset Used</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t>D First</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t>D Second</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t>D Third</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54900">
                <a:tc>
                  <a:txBody>
                    <a:bodyPr/>
                    <a:lstStyle/>
                    <a:p>
                      <a:pPr indent="0" lvl="0" marL="0" rtl="0" algn="l">
                        <a:lnSpc>
                          <a:spcPct val="115000"/>
                        </a:lnSpc>
                        <a:spcBef>
                          <a:spcPts val="1200"/>
                        </a:spcBef>
                        <a:spcAft>
                          <a:spcPts val="0"/>
                        </a:spcAft>
                        <a:buNone/>
                      </a:pPr>
                      <a:r>
                        <a:rPr lang="en"/>
                        <a:t>Accuracy of Test</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t>50.76%</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t>62.33%</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t>64.71%</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612" name="Google Shape;612;p34"/>
          <p:cNvGraphicFramePr/>
          <p:nvPr/>
        </p:nvGraphicFramePr>
        <p:xfrm>
          <a:off x="383075" y="1158300"/>
          <a:ext cx="3000000" cy="3000000"/>
        </p:xfrm>
        <a:graphic>
          <a:graphicData uri="http://schemas.openxmlformats.org/drawingml/2006/table">
            <a:tbl>
              <a:tblPr>
                <a:noFill/>
                <a:tableStyleId>{0B35BF04-7B8F-46A3-B391-BA4B0B6D17D3}</a:tableStyleId>
              </a:tblPr>
              <a:tblGrid>
                <a:gridCol w="1872525"/>
                <a:gridCol w="2012100"/>
                <a:gridCol w="2047000"/>
                <a:gridCol w="2058625"/>
              </a:tblGrid>
              <a:tr h="793175">
                <a:tc>
                  <a:txBody>
                    <a:bodyPr/>
                    <a:lstStyle/>
                    <a:p>
                      <a:pPr indent="0" lvl="0" marL="0" rtl="0" algn="l">
                        <a:lnSpc>
                          <a:spcPct val="115000"/>
                        </a:lnSpc>
                        <a:spcBef>
                          <a:spcPts val="1200"/>
                        </a:spcBef>
                        <a:spcAft>
                          <a:spcPts val="0"/>
                        </a:spcAft>
                        <a:buNone/>
                      </a:pPr>
                      <a:r>
                        <a:rPr lang="en"/>
                        <a:t> Variables Used</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t>All Sensors and Time (All Measurements)</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t>All Sensors and Time (Mean Only)</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t>Important Sensors (Mean Only)</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9150">
                <a:tc>
                  <a:txBody>
                    <a:bodyPr/>
                    <a:lstStyle/>
                    <a:p>
                      <a:pPr indent="0" lvl="0" marL="0" rtl="0" algn="l">
                        <a:lnSpc>
                          <a:spcPct val="115000"/>
                        </a:lnSpc>
                        <a:spcBef>
                          <a:spcPts val="1200"/>
                        </a:spcBef>
                        <a:spcAft>
                          <a:spcPts val="0"/>
                        </a:spcAft>
                        <a:buNone/>
                      </a:pPr>
                      <a:r>
                        <a:rPr lang="en"/>
                        <a:t>Accuracy of Test</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t>92.08%</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t>90.59%</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t>87.32%</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