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8.jpg" ContentType="image/jpg"/>
  <Override PartName="/ppt/media/image19.jpg" ContentType="image/jpg"/>
  <Override PartName="/ppt/media/image25.jpg" ContentType="image/jpg"/>
  <Override PartName="/ppt/media/image26.jpg" ContentType="image/jpg"/>
  <Override PartName="/ppt/media/image30.jpg" ContentType="image/jpg"/>
  <Override PartName="/ppt/media/image33.jpg" ContentType="image/jpg"/>
  <Override PartName="/ppt/media/image34.jpg" ContentType="image/jpg"/>
  <Override PartName="/ppt/media/image41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7" r:id="rId2"/>
    <p:sldId id="258" r:id="rId3"/>
    <p:sldId id="262" r:id="rId4"/>
    <p:sldId id="263" r:id="rId5"/>
    <p:sldId id="502" r:id="rId6"/>
    <p:sldId id="503" r:id="rId7"/>
    <p:sldId id="504" r:id="rId8"/>
    <p:sldId id="505" r:id="rId9"/>
    <p:sldId id="506" r:id="rId10"/>
    <p:sldId id="507" r:id="rId11"/>
    <p:sldId id="270" r:id="rId12"/>
    <p:sldId id="508" r:id="rId13"/>
    <p:sldId id="272" r:id="rId14"/>
    <p:sldId id="509" r:id="rId15"/>
    <p:sldId id="274" r:id="rId16"/>
    <p:sldId id="510" r:id="rId17"/>
    <p:sldId id="511" r:id="rId18"/>
    <p:sldId id="512" r:id="rId19"/>
    <p:sldId id="513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501" r:id="rId29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599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5" autoAdjust="0"/>
    <p:restoredTop sz="94660"/>
  </p:normalViewPr>
  <p:slideViewPr>
    <p:cSldViewPr>
      <p:cViewPr>
        <p:scale>
          <a:sx n="159" d="100"/>
          <a:sy n="159" d="100"/>
        </p:scale>
        <p:origin x="-918" y="-18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05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9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170"/>
          <p:cNvSpPr txBox="1">
            <a:spLocks/>
          </p:cNvSpPr>
          <p:nvPr userDrawn="1"/>
        </p:nvSpPr>
        <p:spPr>
          <a:xfrm>
            <a:off x="373761" y="2828016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en-US">
                <a:solidFill>
                  <a:schemeClr val="lt1"/>
                </a:solidFill>
              </a:rPr>
              <a:t>Segue Slide / Content Divider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30860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1" y="5740146"/>
            <a:ext cx="1892808" cy="30860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04082" y="5978983"/>
            <a:ext cx="524834" cy="181202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45324">
              <a:lnSpc>
                <a:spcPts val="1196"/>
              </a:lnSpc>
            </a:pPr>
            <a:fld id="{81D60167-4931-47E6-BA6A-407CBD079E47}" type="slidenum">
              <a:rPr lang="en-US" spc="-36" smtClean="0"/>
              <a:pPr marL="45324">
                <a:lnSpc>
                  <a:spcPts val="1196"/>
                </a:lnSpc>
              </a:pPr>
              <a:t>‹#›</a:t>
            </a:fld>
            <a:r>
              <a:rPr lang="en-US" spc="-36"/>
              <a:t> </a:t>
            </a:r>
            <a:r>
              <a:rPr lang="en-US" spc="268"/>
              <a:t>/</a:t>
            </a:r>
            <a:r>
              <a:rPr lang="en-US" spc="45"/>
              <a:t> </a:t>
            </a:r>
            <a:r>
              <a:rPr lang="en-US" spc="-36"/>
              <a:t>68</a:t>
            </a:r>
            <a:endParaRPr lang="en-US" spc="-36" dirty="0"/>
          </a:p>
        </p:txBody>
      </p:sp>
    </p:spTree>
    <p:extLst>
      <p:ext uri="{BB962C8B-B14F-4D97-AF65-F5344CB8AC3E}">
        <p14:creationId xmlns:p14="http://schemas.microsoft.com/office/powerpoint/2010/main" val="352586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3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8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Deep Learning Teaching</a:t>
            </a:r>
            <a:r>
              <a:rPr lang="en-US" sz="1100" b="0" i="0" u="none" strike="noStrike" cap="none" baseline="0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2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0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1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6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1200" y="4686300"/>
            <a:ext cx="5845247" cy="507830"/>
          </a:xfrm>
        </p:spPr>
        <p:txBody>
          <a:bodyPr/>
          <a:lstStyle/>
          <a:p>
            <a:r>
              <a:rPr lang="en-US" dirty="0" smtClean="0"/>
              <a:t>Lecture 3.1 – History of Convolutional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4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855839" cy="516166"/>
          </a:xfrm>
        </p:spPr>
        <p:txBody>
          <a:bodyPr/>
          <a:lstStyle/>
          <a:p>
            <a:r>
              <a:rPr lang="en-US" dirty="0"/>
              <a:t>The mammalian visual cortex is hierarchical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83854" y="876300"/>
            <a:ext cx="7461504" cy="4771553"/>
          </a:xfrm>
        </p:spPr>
        <p:txBody>
          <a:bodyPr/>
          <a:lstStyle/>
          <a:p>
            <a:r>
              <a:rPr lang="en-US" dirty="0"/>
              <a:t>The ventral (recognition) pathway in the visual cortex has multiple stages  Retina - LGN - V1 - V2 - V4 - PIT - AIT ....</a:t>
            </a:r>
          </a:p>
          <a:p>
            <a:r>
              <a:rPr lang="en-US" dirty="0">
                <a:solidFill>
                  <a:schemeClr val="accent1"/>
                </a:solidFill>
              </a:rPr>
              <a:t>Lots of intermediate representations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37189" y="1797842"/>
            <a:ext cx="7716210" cy="3958084"/>
            <a:chOff x="27985" y="1856847"/>
            <a:chExt cx="8372253" cy="4294606"/>
          </a:xfrm>
        </p:grpSpPr>
        <p:sp>
          <p:nvSpPr>
            <p:cNvPr id="4" name="object 4"/>
            <p:cNvSpPr/>
            <p:nvPr/>
          </p:nvSpPr>
          <p:spPr>
            <a:xfrm>
              <a:off x="27985" y="1856847"/>
              <a:ext cx="3816296" cy="42946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9542" y="2142116"/>
              <a:ext cx="4850696" cy="35477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20940" y="5331951"/>
            <a:ext cx="4330905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171"/>
            <a:r>
              <a:rPr dirty="0">
                <a:latin typeface="+mj-lt"/>
                <a:cs typeface="Arial" panose="020B0604020202020204" pitchFamily="34" charset="0"/>
              </a:rPr>
              <a:t>[picture from Simon</a:t>
            </a:r>
            <a:r>
              <a:rPr spc="-65" dirty="0">
                <a:latin typeface="+mj-lt"/>
                <a:cs typeface="Arial" panose="020B0604020202020204" pitchFamily="34" charset="0"/>
              </a:rPr>
              <a:t> </a:t>
            </a:r>
            <a:r>
              <a:rPr spc="-4" dirty="0">
                <a:latin typeface="+mj-lt"/>
                <a:cs typeface="Arial" panose="020B0604020202020204" pitchFamily="34" charset="0"/>
              </a:rPr>
              <a:t>Thorpe]</a:t>
            </a:r>
            <a:endParaRPr dirty="0">
              <a:latin typeface="+mj-lt"/>
              <a:cs typeface="Arial" panose="020B0604020202020204" pitchFamily="34" charset="0"/>
            </a:endParaRPr>
          </a:p>
          <a:p>
            <a:pPr marL="10368">
              <a:spcBef>
                <a:spcPts val="604"/>
              </a:spcBef>
            </a:pPr>
            <a:r>
              <a:rPr sz="1800" spc="-4" dirty="0">
                <a:latin typeface="+mj-lt"/>
                <a:cs typeface="Arial" panose="020B0604020202020204" pitchFamily="34" charset="0"/>
              </a:rPr>
              <a:t>[Gallant </a:t>
            </a:r>
            <a:r>
              <a:rPr sz="1800" dirty="0">
                <a:latin typeface="+mj-lt"/>
                <a:cs typeface="Arial" panose="020B0604020202020204" pitchFamily="34" charset="0"/>
              </a:rPr>
              <a:t>&amp; </a:t>
            </a:r>
            <a:r>
              <a:rPr sz="1800" spc="-82" dirty="0">
                <a:latin typeface="+mj-lt"/>
                <a:cs typeface="Arial" panose="020B0604020202020204" pitchFamily="34" charset="0"/>
              </a:rPr>
              <a:t>Van</a:t>
            </a:r>
            <a:r>
              <a:rPr sz="1800" spc="-49" dirty="0">
                <a:latin typeface="+mj-lt"/>
                <a:cs typeface="Arial" panose="020B0604020202020204" pitchFamily="34" charset="0"/>
              </a:rPr>
              <a:t> </a:t>
            </a:r>
            <a:r>
              <a:rPr sz="1800" spc="-4" dirty="0">
                <a:latin typeface="+mj-lt"/>
                <a:cs typeface="Arial" panose="020B0604020202020204" pitchFamily="34" charset="0"/>
              </a:rPr>
              <a:t>Essen]</a:t>
            </a:r>
            <a:endParaRPr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76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710" y="636930"/>
            <a:ext cx="619293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300" spc="12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5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LeCun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mammalian visual cortex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197546" cy="44667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Ventral pathway = “what”  </a:t>
            </a:r>
          </a:p>
          <a:p>
            <a:r>
              <a:rPr lang="en-US" dirty="0">
                <a:solidFill>
                  <a:schemeClr val="accent1"/>
                </a:solidFill>
              </a:rPr>
              <a:t>dorsal pathway = “where”  </a:t>
            </a:r>
          </a:p>
          <a:p>
            <a:r>
              <a:rPr lang="en-US" dirty="0"/>
              <a:t>It's hierarchical</a:t>
            </a:r>
          </a:p>
          <a:p>
            <a:r>
              <a:rPr lang="en-US" dirty="0"/>
              <a:t>There is feedback</a:t>
            </a:r>
          </a:p>
          <a:p>
            <a:r>
              <a:rPr lang="en-US" dirty="0"/>
              <a:t>There is motion processing</a:t>
            </a:r>
          </a:p>
          <a:p>
            <a:r>
              <a:rPr lang="en-US" dirty="0"/>
              <a:t>Learning is mostly  unsupervised</a:t>
            </a:r>
          </a:p>
          <a:p>
            <a:r>
              <a:rPr lang="en-US" dirty="0"/>
              <a:t>It does recognition,  localization, navigation,  grasping.....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[Gallant &amp; Van Essen]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505200" y="892108"/>
            <a:ext cx="4627470" cy="4891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29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855839" cy="516166"/>
          </a:xfrm>
        </p:spPr>
        <p:txBody>
          <a:bodyPr/>
          <a:lstStyle/>
          <a:p>
            <a:r>
              <a:rPr lang="en-US" dirty="0"/>
              <a:t>Let's be inspired by nature, </a:t>
            </a:r>
            <a:br>
              <a:rPr lang="en-US" dirty="0"/>
            </a:br>
            <a:r>
              <a:rPr lang="en-US" dirty="0"/>
              <a:t>but not too much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349946" cy="4466753"/>
          </a:xfrm>
        </p:spPr>
        <p:txBody>
          <a:bodyPr/>
          <a:lstStyle/>
          <a:p>
            <a:r>
              <a:rPr lang="en-US" dirty="0"/>
              <a:t>It's nice imitate Nature,</a:t>
            </a:r>
          </a:p>
          <a:p>
            <a:r>
              <a:rPr lang="en-US" dirty="0"/>
              <a:t>But we also need to </a:t>
            </a:r>
            <a:r>
              <a:rPr lang="en-US" dirty="0">
                <a:solidFill>
                  <a:schemeClr val="accent1"/>
                </a:solidFill>
              </a:rPr>
              <a:t>understand</a:t>
            </a:r>
          </a:p>
          <a:p>
            <a:pPr lvl="1"/>
            <a:r>
              <a:rPr lang="en-US" dirty="0"/>
              <a:t>How do we know which details are important?</a:t>
            </a:r>
          </a:p>
          <a:p>
            <a:pPr lvl="1"/>
            <a:r>
              <a:rPr lang="en-US" dirty="0"/>
              <a:t>Which details are merely the  result of evolution, and the  constraints of biochemistry?</a:t>
            </a:r>
          </a:p>
          <a:p>
            <a:r>
              <a:rPr lang="en-US" dirty="0"/>
              <a:t>For airplanes, we developed  aerodynamics and compressible fluid dynamics.</a:t>
            </a:r>
          </a:p>
          <a:p>
            <a:pPr lvl="1"/>
            <a:r>
              <a:rPr lang="en-US" dirty="0"/>
              <a:t>We figured that feathers and  wing flapping weren't crucial</a:t>
            </a:r>
          </a:p>
          <a:p>
            <a:r>
              <a:rPr lang="en-US" dirty="0">
                <a:solidFill>
                  <a:schemeClr val="accent1"/>
                </a:solidFill>
              </a:rPr>
              <a:t>QUESTION: What is the  equivalent of aerodynamics for  understanding intelligence?</a:t>
            </a:r>
          </a:p>
          <a:p>
            <a:endParaRPr lang="en-US" dirty="0"/>
          </a:p>
        </p:txBody>
      </p:sp>
      <p:sp>
        <p:nvSpPr>
          <p:cNvPr id="12" name="object 12"/>
          <p:cNvSpPr/>
          <p:nvPr/>
        </p:nvSpPr>
        <p:spPr>
          <a:xfrm>
            <a:off x="3850499" y="1447760"/>
            <a:ext cx="4010001" cy="301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0000" y="4533900"/>
            <a:ext cx="4050500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dirty="0">
                <a:latin typeface="+mj-lt"/>
                <a:cs typeface="Arial" panose="020B0604020202020204" pitchFamily="34" charset="0"/>
              </a:rPr>
              <a:t>L'Avion III de Clément Ader, 1897</a:t>
            </a:r>
          </a:p>
          <a:p>
            <a:pPr marL="10368">
              <a:spcBef>
                <a:spcPts val="539"/>
              </a:spcBef>
            </a:pPr>
            <a:r>
              <a:rPr dirty="0">
                <a:latin typeface="+mj-lt"/>
                <a:cs typeface="Arial" panose="020B0604020202020204" pitchFamily="34" charset="0"/>
              </a:rPr>
              <a:t>(Musée du CNAM, Paris)</a:t>
            </a:r>
          </a:p>
          <a:p>
            <a:pPr marL="10368" marR="4147">
              <a:spcBef>
                <a:spcPts val="155"/>
              </a:spcBef>
            </a:pPr>
            <a:r>
              <a:rPr dirty="0">
                <a:latin typeface="+mj-lt"/>
                <a:cs typeface="Arial" panose="020B0604020202020204" pitchFamily="34" charset="0"/>
              </a:rPr>
              <a:t>His Eole took off from the ground in 1890, 13 years before the Wright Brothers, but you probably never heard of it.</a:t>
            </a:r>
          </a:p>
        </p:txBody>
      </p:sp>
    </p:spTree>
    <p:extLst>
      <p:ext uri="{BB962C8B-B14F-4D97-AF65-F5344CB8AC3E}">
        <p14:creationId xmlns:p14="http://schemas.microsoft.com/office/powerpoint/2010/main" val="59571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 Deep == lookup table vs multi-step algorithm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617146" cy="4466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“Shallow &amp; wide” vs “deep and narrow” == “more memory” vs “more time”</a:t>
            </a:r>
          </a:p>
          <a:p>
            <a:r>
              <a:rPr lang="en-US" dirty="0"/>
              <a:t>Look-up table vs algorithm</a:t>
            </a:r>
          </a:p>
          <a:p>
            <a:r>
              <a:rPr lang="en-US" dirty="0"/>
              <a:t>Few functions can be computed in two steps without an  exponentially large lookup table</a:t>
            </a:r>
          </a:p>
          <a:p>
            <a:r>
              <a:rPr lang="en-US" dirty="0"/>
              <a:t>Using more than 2 steps can reduce the </a:t>
            </a:r>
            <a:br>
              <a:rPr lang="en-US" dirty="0"/>
            </a:br>
            <a:r>
              <a:rPr lang="en-US" dirty="0"/>
              <a:t>“memory” by an  exponential factor.</a:t>
            </a:r>
          </a:p>
          <a:p>
            <a:endParaRPr lang="en-US" dirty="0"/>
          </a:p>
        </p:txBody>
      </p:sp>
      <p:sp>
        <p:nvSpPr>
          <p:cNvPr id="61" name="object 20"/>
          <p:cNvSpPr/>
          <p:nvPr/>
        </p:nvSpPr>
        <p:spPr>
          <a:xfrm>
            <a:off x="2366749" y="4356919"/>
            <a:ext cx="1066800" cy="389677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2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16200000">
            <a:off x="2762989" y="4168140"/>
            <a:ext cx="2743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20"/>
          <p:cNvSpPr/>
          <p:nvPr/>
        </p:nvSpPr>
        <p:spPr>
          <a:xfrm>
            <a:off x="1380698" y="5117175"/>
            <a:ext cx="3038902" cy="389677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1 (look up table/templates)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16200000">
            <a:off x="2762989" y="4930140"/>
            <a:ext cx="2743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>
            <a:off x="2762989" y="5661661"/>
            <a:ext cx="2743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20"/>
          <p:cNvSpPr/>
          <p:nvPr/>
        </p:nvSpPr>
        <p:spPr>
          <a:xfrm>
            <a:off x="5562600" y="5117175"/>
            <a:ext cx="1743502" cy="389677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1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6200000">
            <a:off x="6297191" y="4931886"/>
            <a:ext cx="2743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>
            <a:off x="6297191" y="5692140"/>
            <a:ext cx="2743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20"/>
          <p:cNvSpPr/>
          <p:nvPr/>
        </p:nvSpPr>
        <p:spPr>
          <a:xfrm>
            <a:off x="5562600" y="4356919"/>
            <a:ext cx="1743502" cy="389677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2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6200000">
            <a:off x="6297191" y="4171630"/>
            <a:ext cx="2743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20"/>
          <p:cNvSpPr/>
          <p:nvPr/>
        </p:nvSpPr>
        <p:spPr>
          <a:xfrm>
            <a:off x="5562600" y="3596663"/>
            <a:ext cx="1743502" cy="389677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rot="16200000">
            <a:off x="6297191" y="3411373"/>
            <a:ext cx="2743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bject 20"/>
          <p:cNvSpPr/>
          <p:nvPr/>
        </p:nvSpPr>
        <p:spPr>
          <a:xfrm>
            <a:off x="5900951" y="2836406"/>
            <a:ext cx="1066800" cy="389677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16200000">
            <a:off x="6297191" y="2651116"/>
            <a:ext cx="2743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7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are deep?</a:t>
            </a:r>
          </a:p>
        </p:txBody>
      </p:sp>
      <p:sp>
        <p:nvSpPr>
          <p:cNvPr id="111" name="Text Placeholder 110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3966341" cy="4466753"/>
          </a:xfrm>
        </p:spPr>
        <p:txBody>
          <a:bodyPr/>
          <a:lstStyle/>
          <a:p>
            <a:r>
              <a:rPr lang="en-US" dirty="0"/>
              <a:t>2-layer models are not deep (even if you train the first layer)</a:t>
            </a:r>
          </a:p>
          <a:p>
            <a:pPr lvl="1"/>
            <a:r>
              <a:rPr lang="en-US" dirty="0"/>
              <a:t>Because there is no feature hierarchy</a:t>
            </a:r>
          </a:p>
          <a:p>
            <a:r>
              <a:rPr lang="en-US" dirty="0"/>
              <a:t>Neural nets with 1 hidden layer are not deep</a:t>
            </a:r>
          </a:p>
          <a:p>
            <a:r>
              <a:rPr lang="en-US" dirty="0"/>
              <a:t>SVMs and Kernel methods are not deep  </a:t>
            </a:r>
          </a:p>
          <a:p>
            <a:pPr lvl="1"/>
            <a:r>
              <a:rPr lang="en-US" dirty="0"/>
              <a:t>Layer1: kernels; layer2: linear  </a:t>
            </a:r>
          </a:p>
          <a:p>
            <a:pPr lvl="1"/>
            <a:r>
              <a:rPr lang="en-US" dirty="0"/>
              <a:t>The first layer is “trained” in with the simplest unsupervised  method ever devised: using  the samples as templates for the kernel functions.</a:t>
            </a:r>
          </a:p>
          <a:p>
            <a:pPr lvl="1"/>
            <a:r>
              <a:rPr lang="en-US" dirty="0"/>
              <a:t>“glorified template matching”</a:t>
            </a:r>
          </a:p>
          <a:p>
            <a:r>
              <a:rPr lang="en-US" dirty="0"/>
              <a:t>Classification trees are not deep</a:t>
            </a:r>
          </a:p>
          <a:p>
            <a:pPr lvl="1"/>
            <a:r>
              <a:rPr lang="en-US" dirty="0"/>
              <a:t>No hierarchy of features. All decisions are made in the input space</a:t>
            </a:r>
          </a:p>
          <a:p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4800600" y="1257300"/>
            <a:ext cx="2806766" cy="4038600"/>
            <a:chOff x="4738757" y="1165976"/>
            <a:chExt cx="3384086" cy="4869294"/>
          </a:xfrm>
        </p:grpSpPr>
        <p:sp>
          <p:nvSpPr>
            <p:cNvPr id="13" name="object 13"/>
            <p:cNvSpPr/>
            <p:nvPr/>
          </p:nvSpPr>
          <p:spPr>
            <a:xfrm>
              <a:off x="5947285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1290" y="0"/>
                  </a:moveTo>
                  <a:lnTo>
                    <a:pt x="119221" y="5080"/>
                  </a:lnTo>
                  <a:lnTo>
                    <a:pt x="80010" y="21590"/>
                  </a:lnTo>
                  <a:lnTo>
                    <a:pt x="46990" y="46513"/>
                  </a:lnTo>
                  <a:lnTo>
                    <a:pt x="21590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730"/>
                  </a:lnTo>
                  <a:lnTo>
                    <a:pt x="62309" y="286464"/>
                  </a:lnTo>
                  <a:lnTo>
                    <a:pt x="99675" y="307717"/>
                  </a:lnTo>
                  <a:lnTo>
                    <a:pt x="139481" y="318631"/>
                  </a:lnTo>
                  <a:lnTo>
                    <a:pt x="161290" y="320040"/>
                  </a:lnTo>
                  <a:lnTo>
                    <a:pt x="182364" y="318631"/>
                  </a:lnTo>
                  <a:lnTo>
                    <a:pt x="221654" y="307717"/>
                  </a:lnTo>
                  <a:lnTo>
                    <a:pt x="258980" y="286464"/>
                  </a:lnTo>
                  <a:lnTo>
                    <a:pt x="287198" y="257730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40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198" y="62130"/>
                  </a:lnTo>
                  <a:lnTo>
                    <a:pt x="258980" y="33039"/>
                  </a:lnTo>
                  <a:lnTo>
                    <a:pt x="221654" y="11787"/>
                  </a:lnTo>
                  <a:lnTo>
                    <a:pt x="182364" y="1230"/>
                  </a:lnTo>
                  <a:lnTo>
                    <a:pt x="16129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7285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1290" y="320040"/>
                  </a:moveTo>
                  <a:lnTo>
                    <a:pt x="119221" y="314483"/>
                  </a:lnTo>
                  <a:lnTo>
                    <a:pt x="80010" y="298450"/>
                  </a:lnTo>
                  <a:lnTo>
                    <a:pt x="46990" y="273050"/>
                  </a:lnTo>
                  <a:lnTo>
                    <a:pt x="21590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675" y="11787"/>
                  </a:lnTo>
                  <a:lnTo>
                    <a:pt x="139481" y="1230"/>
                  </a:lnTo>
                  <a:lnTo>
                    <a:pt x="161290" y="0"/>
                  </a:lnTo>
                  <a:lnTo>
                    <a:pt x="182364" y="1230"/>
                  </a:lnTo>
                  <a:lnTo>
                    <a:pt x="221654" y="11787"/>
                  </a:lnTo>
                  <a:lnTo>
                    <a:pt x="258980" y="33039"/>
                  </a:lnTo>
                  <a:lnTo>
                    <a:pt x="287198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40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198" y="257730"/>
                  </a:lnTo>
                  <a:lnTo>
                    <a:pt x="258980" y="286464"/>
                  </a:lnTo>
                  <a:lnTo>
                    <a:pt x="221654" y="307717"/>
                  </a:lnTo>
                  <a:lnTo>
                    <a:pt x="182364" y="318631"/>
                  </a:lnTo>
                  <a:lnTo>
                    <a:pt x="16129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97115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1289" y="0"/>
                  </a:moveTo>
                  <a:lnTo>
                    <a:pt x="118745" y="5080"/>
                  </a:lnTo>
                  <a:lnTo>
                    <a:pt x="80009" y="21590"/>
                  </a:lnTo>
                  <a:lnTo>
                    <a:pt x="46989" y="46513"/>
                  </a:lnTo>
                  <a:lnTo>
                    <a:pt x="21589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730"/>
                  </a:lnTo>
                  <a:lnTo>
                    <a:pt x="62309" y="286464"/>
                  </a:lnTo>
                  <a:lnTo>
                    <a:pt x="99139" y="307717"/>
                  </a:lnTo>
                  <a:lnTo>
                    <a:pt x="139303" y="318631"/>
                  </a:lnTo>
                  <a:lnTo>
                    <a:pt x="161289" y="320040"/>
                  </a:lnTo>
                  <a:lnTo>
                    <a:pt x="182364" y="318631"/>
                  </a:lnTo>
                  <a:lnTo>
                    <a:pt x="221654" y="307717"/>
                  </a:lnTo>
                  <a:lnTo>
                    <a:pt x="258980" y="286464"/>
                  </a:lnTo>
                  <a:lnTo>
                    <a:pt x="287198" y="257730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198" y="62130"/>
                  </a:lnTo>
                  <a:lnTo>
                    <a:pt x="258980" y="33039"/>
                  </a:lnTo>
                  <a:lnTo>
                    <a:pt x="221654" y="11787"/>
                  </a:lnTo>
                  <a:lnTo>
                    <a:pt x="182364" y="123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97115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1289" y="320040"/>
                  </a:moveTo>
                  <a:lnTo>
                    <a:pt x="118745" y="314483"/>
                  </a:lnTo>
                  <a:lnTo>
                    <a:pt x="80009" y="298450"/>
                  </a:lnTo>
                  <a:lnTo>
                    <a:pt x="46990" y="273050"/>
                  </a:lnTo>
                  <a:lnTo>
                    <a:pt x="21589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139" y="11787"/>
                  </a:lnTo>
                  <a:lnTo>
                    <a:pt x="139303" y="1230"/>
                  </a:lnTo>
                  <a:lnTo>
                    <a:pt x="161289" y="0"/>
                  </a:lnTo>
                  <a:lnTo>
                    <a:pt x="182364" y="1230"/>
                  </a:lnTo>
                  <a:lnTo>
                    <a:pt x="221654" y="11787"/>
                  </a:lnTo>
                  <a:lnTo>
                    <a:pt x="258980" y="33039"/>
                  </a:lnTo>
                  <a:lnTo>
                    <a:pt x="287198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198" y="257730"/>
                  </a:lnTo>
                  <a:lnTo>
                    <a:pt x="258980" y="286464"/>
                  </a:lnTo>
                  <a:lnTo>
                    <a:pt x="221654" y="307717"/>
                  </a:lnTo>
                  <a:lnTo>
                    <a:pt x="182364" y="318631"/>
                  </a:lnTo>
                  <a:lnTo>
                    <a:pt x="161289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6944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0020" y="0"/>
                  </a:moveTo>
                  <a:lnTo>
                    <a:pt x="118586" y="5080"/>
                  </a:lnTo>
                  <a:lnTo>
                    <a:pt x="80009" y="21590"/>
                  </a:lnTo>
                  <a:lnTo>
                    <a:pt x="46513" y="46513"/>
                  </a:lnTo>
                  <a:lnTo>
                    <a:pt x="21589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039" y="257730"/>
                  </a:lnTo>
                  <a:lnTo>
                    <a:pt x="62130" y="286464"/>
                  </a:lnTo>
                  <a:lnTo>
                    <a:pt x="99119" y="307717"/>
                  </a:lnTo>
                  <a:lnTo>
                    <a:pt x="138767" y="318631"/>
                  </a:lnTo>
                  <a:lnTo>
                    <a:pt x="160020" y="320040"/>
                  </a:lnTo>
                  <a:lnTo>
                    <a:pt x="181272" y="318631"/>
                  </a:lnTo>
                  <a:lnTo>
                    <a:pt x="220920" y="307717"/>
                  </a:lnTo>
                  <a:lnTo>
                    <a:pt x="257909" y="286464"/>
                  </a:lnTo>
                  <a:lnTo>
                    <a:pt x="287000" y="257730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46944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0020" y="320040"/>
                  </a:moveTo>
                  <a:lnTo>
                    <a:pt x="118586" y="314483"/>
                  </a:lnTo>
                  <a:lnTo>
                    <a:pt x="80009" y="298450"/>
                  </a:lnTo>
                  <a:lnTo>
                    <a:pt x="46513" y="273050"/>
                  </a:lnTo>
                  <a:lnTo>
                    <a:pt x="21589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730"/>
                  </a:lnTo>
                  <a:lnTo>
                    <a:pt x="257909" y="286464"/>
                  </a:lnTo>
                  <a:lnTo>
                    <a:pt x="220920" y="307717"/>
                  </a:lnTo>
                  <a:lnTo>
                    <a:pt x="181272" y="318631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96774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0020" y="0"/>
                  </a:moveTo>
                  <a:lnTo>
                    <a:pt x="118586" y="5080"/>
                  </a:lnTo>
                  <a:lnTo>
                    <a:pt x="80009" y="21590"/>
                  </a:lnTo>
                  <a:lnTo>
                    <a:pt x="46513" y="46513"/>
                  </a:lnTo>
                  <a:lnTo>
                    <a:pt x="21590" y="80010"/>
                  </a:lnTo>
                  <a:lnTo>
                    <a:pt x="5079" y="118586"/>
                  </a:lnTo>
                  <a:lnTo>
                    <a:pt x="0" y="160020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730"/>
                  </a:lnTo>
                  <a:lnTo>
                    <a:pt x="62130" y="286464"/>
                  </a:lnTo>
                  <a:lnTo>
                    <a:pt x="99119" y="307717"/>
                  </a:lnTo>
                  <a:lnTo>
                    <a:pt x="138767" y="318631"/>
                  </a:lnTo>
                  <a:lnTo>
                    <a:pt x="160020" y="320040"/>
                  </a:lnTo>
                  <a:lnTo>
                    <a:pt x="181272" y="318631"/>
                  </a:lnTo>
                  <a:lnTo>
                    <a:pt x="220920" y="307717"/>
                  </a:lnTo>
                  <a:lnTo>
                    <a:pt x="257730" y="286464"/>
                  </a:lnTo>
                  <a:lnTo>
                    <a:pt x="286464" y="257730"/>
                  </a:lnTo>
                  <a:lnTo>
                    <a:pt x="307717" y="220920"/>
                  </a:lnTo>
                  <a:lnTo>
                    <a:pt x="318631" y="181272"/>
                  </a:lnTo>
                  <a:lnTo>
                    <a:pt x="320040" y="160020"/>
                  </a:lnTo>
                  <a:lnTo>
                    <a:pt x="318631" y="138767"/>
                  </a:lnTo>
                  <a:lnTo>
                    <a:pt x="307717" y="99119"/>
                  </a:lnTo>
                  <a:lnTo>
                    <a:pt x="286464" y="62130"/>
                  </a:lnTo>
                  <a:lnTo>
                    <a:pt x="257730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6774" y="520435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40">
                  <a:moveTo>
                    <a:pt x="160020" y="320040"/>
                  </a:moveTo>
                  <a:lnTo>
                    <a:pt x="118586" y="314483"/>
                  </a:lnTo>
                  <a:lnTo>
                    <a:pt x="80009" y="298450"/>
                  </a:lnTo>
                  <a:lnTo>
                    <a:pt x="46513" y="273050"/>
                  </a:lnTo>
                  <a:lnTo>
                    <a:pt x="21590" y="240030"/>
                  </a:lnTo>
                  <a:lnTo>
                    <a:pt x="5079" y="201453"/>
                  </a:lnTo>
                  <a:lnTo>
                    <a:pt x="0" y="160020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730" y="33039"/>
                  </a:lnTo>
                  <a:lnTo>
                    <a:pt x="286464" y="62130"/>
                  </a:lnTo>
                  <a:lnTo>
                    <a:pt x="307717" y="99119"/>
                  </a:lnTo>
                  <a:lnTo>
                    <a:pt x="318631" y="138767"/>
                  </a:lnTo>
                  <a:lnTo>
                    <a:pt x="320040" y="160020"/>
                  </a:lnTo>
                  <a:lnTo>
                    <a:pt x="318631" y="181272"/>
                  </a:lnTo>
                  <a:lnTo>
                    <a:pt x="307717" y="220920"/>
                  </a:lnTo>
                  <a:lnTo>
                    <a:pt x="286464" y="257730"/>
                  </a:lnTo>
                  <a:lnTo>
                    <a:pt x="257730" y="286464"/>
                  </a:lnTo>
                  <a:lnTo>
                    <a:pt x="220920" y="307717"/>
                  </a:lnTo>
                  <a:lnTo>
                    <a:pt x="181272" y="318631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54960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079"/>
                  </a:lnTo>
                  <a:lnTo>
                    <a:pt x="80010" y="21590"/>
                  </a:lnTo>
                  <a:lnTo>
                    <a:pt x="46990" y="46513"/>
                  </a:lnTo>
                  <a:lnTo>
                    <a:pt x="21590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909"/>
                  </a:lnTo>
                  <a:lnTo>
                    <a:pt x="62309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40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4960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40"/>
                  </a:moveTo>
                  <a:lnTo>
                    <a:pt x="118586" y="314960"/>
                  </a:lnTo>
                  <a:lnTo>
                    <a:pt x="80010" y="298450"/>
                  </a:lnTo>
                  <a:lnTo>
                    <a:pt x="46990" y="273526"/>
                  </a:lnTo>
                  <a:lnTo>
                    <a:pt x="21590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40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19300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079"/>
                  </a:lnTo>
                  <a:lnTo>
                    <a:pt x="80009" y="21590"/>
                  </a:lnTo>
                  <a:lnTo>
                    <a:pt x="46513" y="46513"/>
                  </a:lnTo>
                  <a:lnTo>
                    <a:pt x="21589" y="80010"/>
                  </a:lnTo>
                  <a:lnTo>
                    <a:pt x="5079" y="118586"/>
                  </a:lnTo>
                  <a:lnTo>
                    <a:pt x="0" y="160020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909"/>
                  </a:lnTo>
                  <a:lnTo>
                    <a:pt x="62130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9300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40"/>
                  </a:moveTo>
                  <a:lnTo>
                    <a:pt x="118586" y="314960"/>
                  </a:lnTo>
                  <a:lnTo>
                    <a:pt x="80009" y="298450"/>
                  </a:lnTo>
                  <a:lnTo>
                    <a:pt x="46513" y="273526"/>
                  </a:lnTo>
                  <a:lnTo>
                    <a:pt x="21589" y="240030"/>
                  </a:lnTo>
                  <a:lnTo>
                    <a:pt x="5080" y="201453"/>
                  </a:lnTo>
                  <a:lnTo>
                    <a:pt x="0" y="160020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83641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079"/>
                  </a:lnTo>
                  <a:lnTo>
                    <a:pt x="80010" y="21590"/>
                  </a:lnTo>
                  <a:lnTo>
                    <a:pt x="46513" y="46513"/>
                  </a:lnTo>
                  <a:lnTo>
                    <a:pt x="21590" y="80010"/>
                  </a:lnTo>
                  <a:lnTo>
                    <a:pt x="5079" y="118586"/>
                  </a:lnTo>
                  <a:lnTo>
                    <a:pt x="0" y="160020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909"/>
                  </a:lnTo>
                  <a:lnTo>
                    <a:pt x="62130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730" y="287000"/>
                  </a:lnTo>
                  <a:lnTo>
                    <a:pt x="286464" y="257909"/>
                  </a:lnTo>
                  <a:lnTo>
                    <a:pt x="307717" y="220920"/>
                  </a:lnTo>
                  <a:lnTo>
                    <a:pt x="318631" y="181272"/>
                  </a:lnTo>
                  <a:lnTo>
                    <a:pt x="320040" y="160020"/>
                  </a:lnTo>
                  <a:lnTo>
                    <a:pt x="318631" y="138767"/>
                  </a:lnTo>
                  <a:lnTo>
                    <a:pt x="307717" y="99119"/>
                  </a:lnTo>
                  <a:lnTo>
                    <a:pt x="286464" y="62130"/>
                  </a:lnTo>
                  <a:lnTo>
                    <a:pt x="257730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3641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40"/>
                  </a:moveTo>
                  <a:lnTo>
                    <a:pt x="118586" y="314960"/>
                  </a:lnTo>
                  <a:lnTo>
                    <a:pt x="80010" y="298450"/>
                  </a:lnTo>
                  <a:lnTo>
                    <a:pt x="46513" y="273526"/>
                  </a:lnTo>
                  <a:lnTo>
                    <a:pt x="21590" y="240030"/>
                  </a:lnTo>
                  <a:lnTo>
                    <a:pt x="5079" y="201453"/>
                  </a:lnTo>
                  <a:lnTo>
                    <a:pt x="0" y="160020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730" y="33039"/>
                  </a:lnTo>
                  <a:lnTo>
                    <a:pt x="286464" y="62130"/>
                  </a:lnTo>
                  <a:lnTo>
                    <a:pt x="307717" y="99119"/>
                  </a:lnTo>
                  <a:lnTo>
                    <a:pt x="318631" y="138767"/>
                  </a:lnTo>
                  <a:lnTo>
                    <a:pt x="320040" y="160020"/>
                  </a:lnTo>
                  <a:lnTo>
                    <a:pt x="318631" y="181272"/>
                  </a:lnTo>
                  <a:lnTo>
                    <a:pt x="307717" y="220920"/>
                  </a:lnTo>
                  <a:lnTo>
                    <a:pt x="286464" y="257909"/>
                  </a:lnTo>
                  <a:lnTo>
                    <a:pt x="257730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46944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1289" y="0"/>
                  </a:moveTo>
                  <a:lnTo>
                    <a:pt x="118745" y="5079"/>
                  </a:lnTo>
                  <a:lnTo>
                    <a:pt x="80009" y="21590"/>
                  </a:lnTo>
                  <a:lnTo>
                    <a:pt x="46989" y="46513"/>
                  </a:lnTo>
                  <a:lnTo>
                    <a:pt x="21589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909"/>
                  </a:lnTo>
                  <a:lnTo>
                    <a:pt x="62309" y="287000"/>
                  </a:lnTo>
                  <a:lnTo>
                    <a:pt x="99139" y="308252"/>
                  </a:lnTo>
                  <a:lnTo>
                    <a:pt x="139303" y="318809"/>
                  </a:lnTo>
                  <a:lnTo>
                    <a:pt x="161289" y="320040"/>
                  </a:lnTo>
                  <a:lnTo>
                    <a:pt x="182344" y="318809"/>
                  </a:lnTo>
                  <a:lnTo>
                    <a:pt x="221118" y="308252"/>
                  </a:lnTo>
                  <a:lnTo>
                    <a:pt x="258444" y="287000"/>
                  </a:lnTo>
                  <a:lnTo>
                    <a:pt x="287178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178" y="62130"/>
                  </a:lnTo>
                  <a:lnTo>
                    <a:pt x="258445" y="33039"/>
                  </a:lnTo>
                  <a:lnTo>
                    <a:pt x="221118" y="11787"/>
                  </a:lnTo>
                  <a:lnTo>
                    <a:pt x="182344" y="123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46944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1289" y="320040"/>
                  </a:moveTo>
                  <a:lnTo>
                    <a:pt x="118745" y="314960"/>
                  </a:lnTo>
                  <a:lnTo>
                    <a:pt x="80009" y="298450"/>
                  </a:lnTo>
                  <a:lnTo>
                    <a:pt x="46990" y="273526"/>
                  </a:lnTo>
                  <a:lnTo>
                    <a:pt x="21589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139" y="11787"/>
                  </a:lnTo>
                  <a:lnTo>
                    <a:pt x="139303" y="1230"/>
                  </a:lnTo>
                  <a:lnTo>
                    <a:pt x="161289" y="0"/>
                  </a:lnTo>
                  <a:lnTo>
                    <a:pt x="182344" y="1230"/>
                  </a:lnTo>
                  <a:lnTo>
                    <a:pt x="221118" y="11787"/>
                  </a:lnTo>
                  <a:lnTo>
                    <a:pt x="258445" y="33039"/>
                  </a:lnTo>
                  <a:lnTo>
                    <a:pt x="287178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178" y="257909"/>
                  </a:lnTo>
                  <a:lnTo>
                    <a:pt x="258444" y="287000"/>
                  </a:lnTo>
                  <a:lnTo>
                    <a:pt x="221118" y="308252"/>
                  </a:lnTo>
                  <a:lnTo>
                    <a:pt x="182344" y="318809"/>
                  </a:lnTo>
                  <a:lnTo>
                    <a:pt x="161289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11285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079"/>
                  </a:lnTo>
                  <a:lnTo>
                    <a:pt x="80010" y="21590"/>
                  </a:lnTo>
                  <a:lnTo>
                    <a:pt x="46990" y="46513"/>
                  </a:lnTo>
                  <a:lnTo>
                    <a:pt x="21590" y="80010"/>
                  </a:lnTo>
                  <a:lnTo>
                    <a:pt x="5556" y="118586"/>
                  </a:lnTo>
                  <a:lnTo>
                    <a:pt x="0" y="160020"/>
                  </a:lnTo>
                  <a:lnTo>
                    <a:pt x="1408" y="181272"/>
                  </a:lnTo>
                  <a:lnTo>
                    <a:pt x="12322" y="220920"/>
                  </a:lnTo>
                  <a:lnTo>
                    <a:pt x="33575" y="257909"/>
                  </a:lnTo>
                  <a:lnTo>
                    <a:pt x="62309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40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11285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40"/>
                  </a:moveTo>
                  <a:lnTo>
                    <a:pt x="118586" y="314960"/>
                  </a:lnTo>
                  <a:lnTo>
                    <a:pt x="80010" y="298450"/>
                  </a:lnTo>
                  <a:lnTo>
                    <a:pt x="46989" y="273526"/>
                  </a:lnTo>
                  <a:lnTo>
                    <a:pt x="21590" y="240030"/>
                  </a:lnTo>
                  <a:lnTo>
                    <a:pt x="5556" y="201453"/>
                  </a:lnTo>
                  <a:lnTo>
                    <a:pt x="0" y="160020"/>
                  </a:lnTo>
                  <a:lnTo>
                    <a:pt x="1408" y="138767"/>
                  </a:lnTo>
                  <a:lnTo>
                    <a:pt x="12322" y="99119"/>
                  </a:lnTo>
                  <a:lnTo>
                    <a:pt x="33575" y="62130"/>
                  </a:lnTo>
                  <a:lnTo>
                    <a:pt x="62309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20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40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75625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19" y="0"/>
                  </a:moveTo>
                  <a:lnTo>
                    <a:pt x="118586" y="5079"/>
                  </a:lnTo>
                  <a:lnTo>
                    <a:pt x="80009" y="21590"/>
                  </a:lnTo>
                  <a:lnTo>
                    <a:pt x="46513" y="46513"/>
                  </a:lnTo>
                  <a:lnTo>
                    <a:pt x="21589" y="80010"/>
                  </a:lnTo>
                  <a:lnTo>
                    <a:pt x="5079" y="118586"/>
                  </a:lnTo>
                  <a:lnTo>
                    <a:pt x="0" y="160020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909"/>
                  </a:lnTo>
                  <a:lnTo>
                    <a:pt x="62130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19" y="320040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39" y="160020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130"/>
                  </a:lnTo>
                  <a:lnTo>
                    <a:pt x="257909" y="33039"/>
                  </a:lnTo>
                  <a:lnTo>
                    <a:pt x="220920" y="11787"/>
                  </a:lnTo>
                  <a:lnTo>
                    <a:pt x="181272" y="123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75625" y="3695021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19" y="320040"/>
                  </a:moveTo>
                  <a:lnTo>
                    <a:pt x="118586" y="314960"/>
                  </a:lnTo>
                  <a:lnTo>
                    <a:pt x="80009" y="298450"/>
                  </a:lnTo>
                  <a:lnTo>
                    <a:pt x="46513" y="273526"/>
                  </a:lnTo>
                  <a:lnTo>
                    <a:pt x="21589" y="240030"/>
                  </a:lnTo>
                  <a:lnTo>
                    <a:pt x="5080" y="201453"/>
                  </a:lnTo>
                  <a:lnTo>
                    <a:pt x="0" y="160020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130"/>
                  </a:lnTo>
                  <a:lnTo>
                    <a:pt x="62130" y="33039"/>
                  </a:lnTo>
                  <a:lnTo>
                    <a:pt x="99119" y="11787"/>
                  </a:lnTo>
                  <a:lnTo>
                    <a:pt x="138767" y="1230"/>
                  </a:lnTo>
                  <a:lnTo>
                    <a:pt x="160019" y="0"/>
                  </a:lnTo>
                  <a:lnTo>
                    <a:pt x="181272" y="1230"/>
                  </a:lnTo>
                  <a:lnTo>
                    <a:pt x="220920" y="11787"/>
                  </a:lnTo>
                  <a:lnTo>
                    <a:pt x="257909" y="33039"/>
                  </a:lnTo>
                  <a:lnTo>
                    <a:pt x="287000" y="62130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39" y="160020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19" y="320040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2197" y="4073652"/>
              <a:ext cx="446720" cy="1130706"/>
            </a:xfrm>
            <a:custGeom>
              <a:avLst/>
              <a:gdLst/>
              <a:ahLst/>
              <a:cxnLst/>
              <a:rect l="l" t="t" r="r" b="b"/>
              <a:pathLst>
                <a:path w="547370" h="1384300">
                  <a:moveTo>
                    <a:pt x="547370" y="13843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85557" y="3956431"/>
              <a:ext cx="90172" cy="139004"/>
            </a:xfrm>
            <a:custGeom>
              <a:avLst/>
              <a:gdLst/>
              <a:ahLst/>
              <a:cxnLst/>
              <a:rect l="l" t="t" r="r" b="b"/>
              <a:pathLst>
                <a:path w="110490" h="170179">
                  <a:moveTo>
                    <a:pt x="0" y="0"/>
                  </a:moveTo>
                  <a:lnTo>
                    <a:pt x="10160" y="170180"/>
                  </a:lnTo>
                  <a:lnTo>
                    <a:pt x="110490" y="13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62254" y="4057055"/>
              <a:ext cx="865455" cy="1147303"/>
            </a:xfrm>
            <a:custGeom>
              <a:avLst/>
              <a:gdLst/>
              <a:ahLst/>
              <a:cxnLst/>
              <a:rect l="l" t="t" r="r" b="b"/>
              <a:pathLst>
                <a:path w="1060450" h="1404620">
                  <a:moveTo>
                    <a:pt x="1060450" y="14046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85556" y="3956431"/>
              <a:ext cx="115049" cy="131743"/>
            </a:xfrm>
            <a:custGeom>
              <a:avLst/>
              <a:gdLst/>
              <a:ahLst/>
              <a:cxnLst/>
              <a:rect l="l" t="t" r="r" b="b"/>
              <a:pathLst>
                <a:path w="140970" h="161289">
                  <a:moveTo>
                    <a:pt x="0" y="0"/>
                  </a:moveTo>
                  <a:lnTo>
                    <a:pt x="54610" y="161290"/>
                  </a:lnTo>
                  <a:lnTo>
                    <a:pt x="140970" y="96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79875" y="4040457"/>
              <a:ext cx="1297665" cy="1163901"/>
            </a:xfrm>
            <a:custGeom>
              <a:avLst/>
              <a:gdLst/>
              <a:ahLst/>
              <a:cxnLst/>
              <a:rect l="l" t="t" r="r" b="b"/>
              <a:pathLst>
                <a:path w="1590040" h="1424939">
                  <a:moveTo>
                    <a:pt x="1590040" y="14249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85556" y="3956431"/>
              <a:ext cx="128523" cy="121369"/>
            </a:xfrm>
            <a:custGeom>
              <a:avLst/>
              <a:gdLst/>
              <a:ahLst/>
              <a:cxnLst/>
              <a:rect l="l" t="t" r="r" b="b"/>
              <a:pathLst>
                <a:path w="157479" h="148589">
                  <a:moveTo>
                    <a:pt x="0" y="0"/>
                  </a:moveTo>
                  <a:lnTo>
                    <a:pt x="85090" y="148590"/>
                  </a:lnTo>
                  <a:lnTo>
                    <a:pt x="15747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90240" y="4026972"/>
              <a:ext cx="1737130" cy="1177386"/>
            </a:xfrm>
            <a:custGeom>
              <a:avLst/>
              <a:gdLst/>
              <a:ahLst/>
              <a:cxnLst/>
              <a:rect l="l" t="t" r="r" b="b"/>
              <a:pathLst>
                <a:path w="2128520" h="1441450">
                  <a:moveTo>
                    <a:pt x="2128520" y="14414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85556" y="3956431"/>
              <a:ext cx="134742" cy="110996"/>
            </a:xfrm>
            <a:custGeom>
              <a:avLst/>
              <a:gdLst/>
              <a:ahLst/>
              <a:cxnLst/>
              <a:rect l="l" t="t" r="r" b="b"/>
              <a:pathLst>
                <a:path w="165100" h="135889">
                  <a:moveTo>
                    <a:pt x="0" y="0"/>
                  </a:moveTo>
                  <a:lnTo>
                    <a:pt x="104140" y="135890"/>
                  </a:lnTo>
                  <a:lnTo>
                    <a:pt x="16510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53005" y="4082988"/>
              <a:ext cx="25912" cy="1121369"/>
            </a:xfrm>
            <a:custGeom>
              <a:avLst/>
              <a:gdLst/>
              <a:ahLst/>
              <a:cxnLst/>
              <a:rect l="l" t="t" r="r" b="b"/>
              <a:pathLst>
                <a:path w="31750" h="1372870">
                  <a:moveTo>
                    <a:pt x="31750" y="13728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08437" y="3956431"/>
              <a:ext cx="88100" cy="13278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0800" y="0"/>
                  </a:moveTo>
                  <a:lnTo>
                    <a:pt x="0" y="162560"/>
                  </a:lnTo>
                  <a:lnTo>
                    <a:pt x="107950" y="16002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95500" y="4074689"/>
              <a:ext cx="432209" cy="1129668"/>
            </a:xfrm>
            <a:custGeom>
              <a:avLst/>
              <a:gdLst/>
              <a:ahLst/>
              <a:cxnLst/>
              <a:rect l="l" t="t" r="r" b="b"/>
              <a:pathLst>
                <a:path w="529590" h="1383029">
                  <a:moveTo>
                    <a:pt x="529589" y="13830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49896" y="3956431"/>
              <a:ext cx="88100" cy="139004"/>
            </a:xfrm>
            <a:custGeom>
              <a:avLst/>
              <a:gdLst/>
              <a:ahLst/>
              <a:cxnLst/>
              <a:rect l="l" t="t" r="r" b="b"/>
              <a:pathLst>
                <a:path w="107950" h="170179">
                  <a:moveTo>
                    <a:pt x="0" y="0"/>
                  </a:moveTo>
                  <a:lnTo>
                    <a:pt x="7619" y="170180"/>
                  </a:lnTo>
                  <a:lnTo>
                    <a:pt x="107950" y="132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25559" y="4058092"/>
              <a:ext cx="851981" cy="1146266"/>
            </a:xfrm>
            <a:custGeom>
              <a:avLst/>
              <a:gdLst/>
              <a:ahLst/>
              <a:cxnLst/>
              <a:rect l="l" t="t" r="r" b="b"/>
              <a:pathLst>
                <a:path w="1043940" h="1403350">
                  <a:moveTo>
                    <a:pt x="1043940" y="1403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49896" y="3956431"/>
              <a:ext cx="114012" cy="132780"/>
            </a:xfrm>
            <a:custGeom>
              <a:avLst/>
              <a:gdLst/>
              <a:ahLst/>
              <a:cxnLst/>
              <a:rect l="l" t="t" r="r" b="b"/>
              <a:pathLst>
                <a:path w="139700" h="162560">
                  <a:moveTo>
                    <a:pt x="0" y="0"/>
                  </a:moveTo>
                  <a:lnTo>
                    <a:pt x="53339" y="162560"/>
                  </a:lnTo>
                  <a:lnTo>
                    <a:pt x="13970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44215" y="4041494"/>
              <a:ext cx="1283154" cy="1162863"/>
            </a:xfrm>
            <a:custGeom>
              <a:avLst/>
              <a:gdLst/>
              <a:ahLst/>
              <a:cxnLst/>
              <a:rect l="l" t="t" r="r" b="b"/>
              <a:pathLst>
                <a:path w="1572259" h="1423670">
                  <a:moveTo>
                    <a:pt x="1572260" y="14236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49896" y="3956431"/>
              <a:ext cx="127486" cy="121369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0" y="0"/>
                  </a:moveTo>
                  <a:lnTo>
                    <a:pt x="83819" y="148590"/>
                  </a:lnTo>
                  <a:lnTo>
                    <a:pt x="15620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78917" y="4135893"/>
              <a:ext cx="372094" cy="1068465"/>
            </a:xfrm>
            <a:custGeom>
              <a:avLst/>
              <a:gdLst/>
              <a:ahLst/>
              <a:cxnLst/>
              <a:rect l="l" t="t" r="r" b="b"/>
              <a:pathLst>
                <a:path w="455929" h="1308100">
                  <a:moveTo>
                    <a:pt x="0" y="1308100"/>
                  </a:moveTo>
                  <a:lnTo>
                    <a:pt x="455929" y="0"/>
                  </a:lnTo>
                </a:path>
              </a:pathLst>
            </a:custGeom>
            <a:ln w="36659">
              <a:solidFill>
                <a:srgbClr val="5B8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85713" y="3956431"/>
              <a:ext cx="128523" cy="210581"/>
            </a:xfrm>
            <a:custGeom>
              <a:avLst/>
              <a:gdLst/>
              <a:ahLst/>
              <a:cxnLst/>
              <a:rect l="l" t="t" r="r" b="b"/>
              <a:pathLst>
                <a:path w="157479" h="257810">
                  <a:moveTo>
                    <a:pt x="157479" y="0"/>
                  </a:moveTo>
                  <a:lnTo>
                    <a:pt x="0" y="203200"/>
                  </a:lnTo>
                  <a:lnTo>
                    <a:pt x="153670" y="257810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16309" y="4147303"/>
              <a:ext cx="11401" cy="1057054"/>
            </a:xfrm>
            <a:custGeom>
              <a:avLst/>
              <a:gdLst/>
              <a:ahLst/>
              <a:cxnLst/>
              <a:rect l="l" t="t" r="r" b="b"/>
              <a:pathLst>
                <a:path w="13970" h="1294129">
                  <a:moveTo>
                    <a:pt x="13969" y="1294130"/>
                  </a:moveTo>
                  <a:lnTo>
                    <a:pt x="0" y="0"/>
                  </a:lnTo>
                </a:path>
              </a:pathLst>
            </a:custGeom>
            <a:ln w="36659">
              <a:solidFill>
                <a:srgbClr val="5B8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49974" y="3956431"/>
              <a:ext cx="132669" cy="200207"/>
            </a:xfrm>
            <a:custGeom>
              <a:avLst/>
              <a:gdLst/>
              <a:ahLst/>
              <a:cxnLst/>
              <a:rect l="l" t="t" r="r" b="b"/>
              <a:pathLst>
                <a:path w="162559" h="245110">
                  <a:moveTo>
                    <a:pt x="78740" y="0"/>
                  </a:moveTo>
                  <a:lnTo>
                    <a:pt x="0" y="245110"/>
                  </a:lnTo>
                  <a:lnTo>
                    <a:pt x="162560" y="24257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80571" y="4134855"/>
              <a:ext cx="396969" cy="1069502"/>
            </a:xfrm>
            <a:custGeom>
              <a:avLst/>
              <a:gdLst/>
              <a:ahLst/>
              <a:cxnLst/>
              <a:rect l="l" t="t" r="r" b="b"/>
              <a:pathLst>
                <a:path w="486409" h="1309370">
                  <a:moveTo>
                    <a:pt x="486410" y="1309369"/>
                  </a:moveTo>
                  <a:lnTo>
                    <a:pt x="0" y="0"/>
                  </a:lnTo>
                </a:path>
              </a:pathLst>
            </a:custGeom>
            <a:ln w="36659">
              <a:solidFill>
                <a:srgbClr val="5B8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14236" y="3956431"/>
              <a:ext cx="131632" cy="209544"/>
            </a:xfrm>
            <a:custGeom>
              <a:avLst/>
              <a:gdLst/>
              <a:ahLst/>
              <a:cxnLst/>
              <a:rect l="l" t="t" r="r" b="b"/>
              <a:pathLst>
                <a:path w="161290" h="256539">
                  <a:moveTo>
                    <a:pt x="0" y="0"/>
                  </a:moveTo>
                  <a:lnTo>
                    <a:pt x="8890" y="256540"/>
                  </a:lnTo>
                  <a:lnTo>
                    <a:pt x="161290" y="200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26175" y="4109959"/>
              <a:ext cx="801194" cy="1094398"/>
            </a:xfrm>
            <a:custGeom>
              <a:avLst/>
              <a:gdLst/>
              <a:ahLst/>
              <a:cxnLst/>
              <a:rect l="l" t="t" r="r" b="b"/>
              <a:pathLst>
                <a:path w="981709" h="1339850">
                  <a:moveTo>
                    <a:pt x="981710" y="1339850"/>
                  </a:moveTo>
                  <a:lnTo>
                    <a:pt x="0" y="0"/>
                  </a:lnTo>
                </a:path>
              </a:pathLst>
            </a:custGeom>
            <a:ln w="36659">
              <a:solidFill>
                <a:srgbClr val="5B8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14236" y="3956431"/>
              <a:ext cx="171018" cy="200207"/>
            </a:xfrm>
            <a:custGeom>
              <a:avLst/>
              <a:gdLst/>
              <a:ahLst/>
              <a:cxnLst/>
              <a:rect l="l" t="t" r="r" b="b"/>
              <a:pathLst>
                <a:path w="209550" h="245110">
                  <a:moveTo>
                    <a:pt x="0" y="0"/>
                  </a:moveTo>
                  <a:lnTo>
                    <a:pt x="77470" y="245110"/>
                  </a:lnTo>
                  <a:lnTo>
                    <a:pt x="209550" y="148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78918" y="4059129"/>
              <a:ext cx="825032" cy="1145228"/>
            </a:xfrm>
            <a:custGeom>
              <a:avLst/>
              <a:gdLst/>
              <a:ahLst/>
              <a:cxnLst/>
              <a:rect l="l" t="t" r="r" b="b"/>
              <a:pathLst>
                <a:path w="1010920" h="1402079">
                  <a:moveTo>
                    <a:pt x="0" y="1402080"/>
                  </a:moveTo>
                  <a:lnTo>
                    <a:pt x="101092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64564" y="3956431"/>
              <a:ext cx="114012" cy="132780"/>
            </a:xfrm>
            <a:custGeom>
              <a:avLst/>
              <a:gdLst/>
              <a:ahLst/>
              <a:cxnLst/>
              <a:rect l="l" t="t" r="r" b="b"/>
              <a:pathLst>
                <a:path w="139700" h="162560">
                  <a:moveTo>
                    <a:pt x="139700" y="0"/>
                  </a:moveTo>
                  <a:lnTo>
                    <a:pt x="0" y="100330"/>
                  </a:lnTo>
                  <a:lnTo>
                    <a:pt x="87630" y="16256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27710" y="4075726"/>
              <a:ext cx="407333" cy="1128631"/>
            </a:xfrm>
            <a:custGeom>
              <a:avLst/>
              <a:gdLst/>
              <a:ahLst/>
              <a:cxnLst/>
              <a:rect l="l" t="t" r="r" b="b"/>
              <a:pathLst>
                <a:path w="499109" h="1381760">
                  <a:moveTo>
                    <a:pt x="0" y="1381760"/>
                  </a:moveTo>
                  <a:lnTo>
                    <a:pt x="49911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91513" y="3956431"/>
              <a:ext cx="87064" cy="139004"/>
            </a:xfrm>
            <a:custGeom>
              <a:avLst/>
              <a:gdLst/>
              <a:ahLst/>
              <a:cxnLst/>
              <a:rect l="l" t="t" r="r" b="b"/>
              <a:pathLst>
                <a:path w="106679" h="170179">
                  <a:moveTo>
                    <a:pt x="106679" y="0"/>
                  </a:moveTo>
                  <a:lnTo>
                    <a:pt x="0" y="133350"/>
                  </a:lnTo>
                  <a:lnTo>
                    <a:pt x="101600" y="17018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77540" y="4082988"/>
              <a:ext cx="1036" cy="1121369"/>
            </a:xfrm>
            <a:custGeom>
              <a:avLst/>
              <a:gdLst/>
              <a:ahLst/>
              <a:cxnLst/>
              <a:rect l="l" t="t" r="r" b="b"/>
              <a:pathLst>
                <a:path w="1270" h="1372870">
                  <a:moveTo>
                    <a:pt x="0" y="1372869"/>
                  </a:moveTo>
                  <a:lnTo>
                    <a:pt x="126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34008" y="3956431"/>
              <a:ext cx="88100" cy="13278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460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460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21072" y="4075726"/>
              <a:ext cx="406298" cy="1128631"/>
            </a:xfrm>
            <a:custGeom>
              <a:avLst/>
              <a:gdLst/>
              <a:ahLst/>
              <a:cxnLst/>
              <a:rect l="l" t="t" r="r" b="b"/>
              <a:pathLst>
                <a:path w="497840" h="1381760">
                  <a:moveTo>
                    <a:pt x="497840" y="13817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78576" y="3956431"/>
              <a:ext cx="86027" cy="139004"/>
            </a:xfrm>
            <a:custGeom>
              <a:avLst/>
              <a:gdLst/>
              <a:ahLst/>
              <a:cxnLst/>
              <a:rect l="l" t="t" r="r" b="b"/>
              <a:pathLst>
                <a:path w="105409" h="170179">
                  <a:moveTo>
                    <a:pt x="0" y="0"/>
                  </a:moveTo>
                  <a:lnTo>
                    <a:pt x="3810" y="170180"/>
                  </a:lnTo>
                  <a:lnTo>
                    <a:pt x="10541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78917" y="4041494"/>
              <a:ext cx="1269680" cy="1162863"/>
            </a:xfrm>
            <a:custGeom>
              <a:avLst/>
              <a:gdLst/>
              <a:ahLst/>
              <a:cxnLst/>
              <a:rect l="l" t="t" r="r" b="b"/>
              <a:pathLst>
                <a:path w="1555750" h="1423670">
                  <a:moveTo>
                    <a:pt x="0" y="1423669"/>
                  </a:moveTo>
                  <a:lnTo>
                    <a:pt x="155575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14394" y="3956431"/>
              <a:ext cx="127486" cy="121369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156209" y="0"/>
                  </a:moveTo>
                  <a:lnTo>
                    <a:pt x="0" y="69850"/>
                  </a:lnTo>
                  <a:lnTo>
                    <a:pt x="73659" y="148590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27709" y="4058092"/>
              <a:ext cx="839544" cy="1146266"/>
            </a:xfrm>
            <a:custGeom>
              <a:avLst/>
              <a:gdLst/>
              <a:ahLst/>
              <a:cxnLst/>
              <a:rect l="l" t="t" r="r" b="b"/>
              <a:pathLst>
                <a:path w="1028700" h="1403350">
                  <a:moveTo>
                    <a:pt x="0" y="1403350"/>
                  </a:moveTo>
                  <a:lnTo>
                    <a:pt x="102870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27868" y="3956431"/>
              <a:ext cx="114012" cy="132780"/>
            </a:xfrm>
            <a:custGeom>
              <a:avLst/>
              <a:gdLst/>
              <a:ahLst/>
              <a:cxnLst/>
              <a:rect l="l" t="t" r="r" b="b"/>
              <a:pathLst>
                <a:path w="139700" h="162560">
                  <a:moveTo>
                    <a:pt x="139700" y="0"/>
                  </a:moveTo>
                  <a:lnTo>
                    <a:pt x="0" y="99060"/>
                  </a:lnTo>
                  <a:lnTo>
                    <a:pt x="87629" y="16256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77540" y="4074689"/>
              <a:ext cx="420808" cy="1129668"/>
            </a:xfrm>
            <a:custGeom>
              <a:avLst/>
              <a:gdLst/>
              <a:ahLst/>
              <a:cxnLst/>
              <a:rect l="l" t="t" r="r" b="b"/>
              <a:pathLst>
                <a:path w="515620" h="1383029">
                  <a:moveTo>
                    <a:pt x="0" y="1383030"/>
                  </a:moveTo>
                  <a:lnTo>
                    <a:pt x="51561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54815" y="3956431"/>
              <a:ext cx="87064" cy="139004"/>
            </a:xfrm>
            <a:custGeom>
              <a:avLst/>
              <a:gdLst/>
              <a:ahLst/>
              <a:cxnLst/>
              <a:rect l="l" t="t" r="r" b="b"/>
              <a:pathLst>
                <a:path w="106679" h="170179">
                  <a:moveTo>
                    <a:pt x="106679" y="0"/>
                  </a:moveTo>
                  <a:lnTo>
                    <a:pt x="0" y="133350"/>
                  </a:lnTo>
                  <a:lnTo>
                    <a:pt x="100329" y="17018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27369" y="4082988"/>
              <a:ext cx="13474" cy="1121369"/>
            </a:xfrm>
            <a:custGeom>
              <a:avLst/>
              <a:gdLst/>
              <a:ahLst/>
              <a:cxnLst/>
              <a:rect l="l" t="t" r="r" b="b"/>
              <a:pathLst>
                <a:path w="16509" h="1372870">
                  <a:moveTo>
                    <a:pt x="0" y="1372869"/>
                  </a:moveTo>
                  <a:lnTo>
                    <a:pt x="1650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96275" y="3956431"/>
              <a:ext cx="88100" cy="13278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5879" y="0"/>
                  </a:moveTo>
                  <a:lnTo>
                    <a:pt x="0" y="161290"/>
                  </a:lnTo>
                  <a:lnTo>
                    <a:pt x="107950" y="16256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78917" y="4028008"/>
              <a:ext cx="1722619" cy="1176349"/>
            </a:xfrm>
            <a:custGeom>
              <a:avLst/>
              <a:gdLst/>
              <a:ahLst/>
              <a:cxnLst/>
              <a:rect l="l" t="t" r="r" b="b"/>
              <a:pathLst>
                <a:path w="2110740" h="1440179">
                  <a:moveTo>
                    <a:pt x="0" y="1440180"/>
                  </a:moveTo>
                  <a:lnTo>
                    <a:pt x="211074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72515" y="3956431"/>
              <a:ext cx="133705" cy="110996"/>
            </a:xfrm>
            <a:custGeom>
              <a:avLst/>
              <a:gdLst/>
              <a:ahLst/>
              <a:cxnLst/>
              <a:rect l="l" t="t" r="r" b="b"/>
              <a:pathLst>
                <a:path w="163829" h="135889">
                  <a:moveTo>
                    <a:pt x="163829" y="0"/>
                  </a:moveTo>
                  <a:lnTo>
                    <a:pt x="0" y="46990"/>
                  </a:lnTo>
                  <a:lnTo>
                    <a:pt x="60960" y="135890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27710" y="4041494"/>
              <a:ext cx="1285227" cy="1162863"/>
            </a:xfrm>
            <a:custGeom>
              <a:avLst/>
              <a:gdLst/>
              <a:ahLst/>
              <a:cxnLst/>
              <a:rect l="l" t="t" r="r" b="b"/>
              <a:pathLst>
                <a:path w="1574800" h="1423670">
                  <a:moveTo>
                    <a:pt x="0" y="1423669"/>
                  </a:moveTo>
                  <a:lnTo>
                    <a:pt x="157480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78734" y="3956431"/>
              <a:ext cx="127486" cy="121369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156209" y="0"/>
                  </a:moveTo>
                  <a:lnTo>
                    <a:pt x="0" y="68580"/>
                  </a:lnTo>
                  <a:lnTo>
                    <a:pt x="72390" y="148590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77540" y="4058092"/>
              <a:ext cx="853018" cy="1146266"/>
            </a:xfrm>
            <a:custGeom>
              <a:avLst/>
              <a:gdLst/>
              <a:ahLst/>
              <a:cxnLst/>
              <a:rect l="l" t="t" r="r" b="b"/>
              <a:pathLst>
                <a:path w="1045209" h="1403350">
                  <a:moveTo>
                    <a:pt x="0" y="1403350"/>
                  </a:moveTo>
                  <a:lnTo>
                    <a:pt x="104520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792207" y="3956431"/>
              <a:ext cx="114012" cy="132780"/>
            </a:xfrm>
            <a:custGeom>
              <a:avLst/>
              <a:gdLst/>
              <a:ahLst/>
              <a:cxnLst/>
              <a:rect l="l" t="t" r="r" b="b"/>
              <a:pathLst>
                <a:path w="139700" h="162560">
                  <a:moveTo>
                    <a:pt x="139700" y="0"/>
                  </a:moveTo>
                  <a:lnTo>
                    <a:pt x="0" y="97790"/>
                  </a:lnTo>
                  <a:lnTo>
                    <a:pt x="86360" y="16256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27369" y="4074689"/>
              <a:ext cx="433246" cy="1129668"/>
            </a:xfrm>
            <a:custGeom>
              <a:avLst/>
              <a:gdLst/>
              <a:ahLst/>
              <a:cxnLst/>
              <a:rect l="l" t="t" r="r" b="b"/>
              <a:pathLst>
                <a:path w="530859" h="1383029">
                  <a:moveTo>
                    <a:pt x="0" y="1383030"/>
                  </a:moveTo>
                  <a:lnTo>
                    <a:pt x="53085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818119" y="3956431"/>
              <a:ext cx="88100" cy="139004"/>
            </a:xfrm>
            <a:custGeom>
              <a:avLst/>
              <a:gdLst/>
              <a:ahLst/>
              <a:cxnLst/>
              <a:rect l="l" t="t" r="r" b="b"/>
              <a:pathLst>
                <a:path w="107950" h="170179">
                  <a:moveTo>
                    <a:pt x="107950" y="0"/>
                  </a:moveTo>
                  <a:lnTo>
                    <a:pt x="0" y="132080"/>
                  </a:lnTo>
                  <a:lnTo>
                    <a:pt x="100330" y="17018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5810" y="173547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18586" y="5556"/>
                  </a:lnTo>
                  <a:lnTo>
                    <a:pt x="80010" y="21589"/>
                  </a:lnTo>
                  <a:lnTo>
                    <a:pt x="46513" y="46989"/>
                  </a:lnTo>
                  <a:lnTo>
                    <a:pt x="21590" y="80010"/>
                  </a:lnTo>
                  <a:lnTo>
                    <a:pt x="5079" y="118586"/>
                  </a:lnTo>
                  <a:lnTo>
                    <a:pt x="0" y="160019"/>
                  </a:lnTo>
                  <a:lnTo>
                    <a:pt x="1230" y="181272"/>
                  </a:lnTo>
                  <a:lnTo>
                    <a:pt x="11787" y="220920"/>
                  </a:lnTo>
                  <a:lnTo>
                    <a:pt x="33039" y="257909"/>
                  </a:lnTo>
                  <a:lnTo>
                    <a:pt x="62130" y="287000"/>
                  </a:lnTo>
                  <a:lnTo>
                    <a:pt x="99119" y="308252"/>
                  </a:lnTo>
                  <a:lnTo>
                    <a:pt x="138767" y="318809"/>
                  </a:lnTo>
                  <a:lnTo>
                    <a:pt x="160020" y="320039"/>
                  </a:lnTo>
                  <a:lnTo>
                    <a:pt x="181272" y="318809"/>
                  </a:lnTo>
                  <a:lnTo>
                    <a:pt x="220920" y="308252"/>
                  </a:lnTo>
                  <a:lnTo>
                    <a:pt x="257909" y="287000"/>
                  </a:lnTo>
                  <a:lnTo>
                    <a:pt x="287000" y="257909"/>
                  </a:lnTo>
                  <a:lnTo>
                    <a:pt x="308252" y="220920"/>
                  </a:lnTo>
                  <a:lnTo>
                    <a:pt x="318809" y="181272"/>
                  </a:lnTo>
                  <a:lnTo>
                    <a:pt x="320040" y="160019"/>
                  </a:lnTo>
                  <a:lnTo>
                    <a:pt x="318809" y="138767"/>
                  </a:lnTo>
                  <a:lnTo>
                    <a:pt x="308252" y="99119"/>
                  </a:lnTo>
                  <a:lnTo>
                    <a:pt x="287000" y="62309"/>
                  </a:lnTo>
                  <a:lnTo>
                    <a:pt x="257909" y="33575"/>
                  </a:lnTo>
                  <a:lnTo>
                    <a:pt x="220920" y="12322"/>
                  </a:lnTo>
                  <a:lnTo>
                    <a:pt x="181272" y="140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615810" y="1735477"/>
              <a:ext cx="261191" cy="261411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320039"/>
                  </a:moveTo>
                  <a:lnTo>
                    <a:pt x="118586" y="314959"/>
                  </a:lnTo>
                  <a:lnTo>
                    <a:pt x="80010" y="298450"/>
                  </a:lnTo>
                  <a:lnTo>
                    <a:pt x="46513" y="273526"/>
                  </a:lnTo>
                  <a:lnTo>
                    <a:pt x="21590" y="240029"/>
                  </a:lnTo>
                  <a:lnTo>
                    <a:pt x="5079" y="201453"/>
                  </a:lnTo>
                  <a:lnTo>
                    <a:pt x="0" y="160019"/>
                  </a:lnTo>
                  <a:lnTo>
                    <a:pt x="1230" y="138767"/>
                  </a:lnTo>
                  <a:lnTo>
                    <a:pt x="11787" y="99119"/>
                  </a:lnTo>
                  <a:lnTo>
                    <a:pt x="33039" y="62309"/>
                  </a:lnTo>
                  <a:lnTo>
                    <a:pt x="62130" y="33575"/>
                  </a:lnTo>
                  <a:lnTo>
                    <a:pt x="99119" y="12322"/>
                  </a:lnTo>
                  <a:lnTo>
                    <a:pt x="138767" y="1408"/>
                  </a:lnTo>
                  <a:lnTo>
                    <a:pt x="160020" y="0"/>
                  </a:lnTo>
                  <a:lnTo>
                    <a:pt x="181272" y="1408"/>
                  </a:lnTo>
                  <a:lnTo>
                    <a:pt x="220920" y="12322"/>
                  </a:lnTo>
                  <a:lnTo>
                    <a:pt x="257909" y="33575"/>
                  </a:lnTo>
                  <a:lnTo>
                    <a:pt x="287000" y="62309"/>
                  </a:lnTo>
                  <a:lnTo>
                    <a:pt x="308252" y="99119"/>
                  </a:lnTo>
                  <a:lnTo>
                    <a:pt x="318809" y="138767"/>
                  </a:lnTo>
                  <a:lnTo>
                    <a:pt x="320040" y="160019"/>
                  </a:lnTo>
                  <a:lnTo>
                    <a:pt x="318809" y="181272"/>
                  </a:lnTo>
                  <a:lnTo>
                    <a:pt x="308252" y="220920"/>
                  </a:lnTo>
                  <a:lnTo>
                    <a:pt x="287000" y="257909"/>
                  </a:lnTo>
                  <a:lnTo>
                    <a:pt x="257909" y="287000"/>
                  </a:lnTo>
                  <a:lnTo>
                    <a:pt x="220920" y="308252"/>
                  </a:lnTo>
                  <a:lnTo>
                    <a:pt x="181272" y="318809"/>
                  </a:lnTo>
                  <a:lnTo>
                    <a:pt x="160020" y="320039"/>
                  </a:lnTo>
                  <a:close/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85556" y="2101660"/>
              <a:ext cx="1089334" cy="1593361"/>
            </a:xfrm>
            <a:custGeom>
              <a:avLst/>
              <a:gdLst/>
              <a:ahLst/>
              <a:cxnLst/>
              <a:rect l="l" t="t" r="r" b="b"/>
              <a:pathLst>
                <a:path w="1334770" h="1950720">
                  <a:moveTo>
                    <a:pt x="0" y="1950719"/>
                  </a:moveTo>
                  <a:lnTo>
                    <a:pt x="133477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35504" y="1996888"/>
              <a:ext cx="110903" cy="134855"/>
            </a:xfrm>
            <a:custGeom>
              <a:avLst/>
              <a:gdLst/>
              <a:ahLst/>
              <a:cxnLst/>
              <a:rect l="l" t="t" r="r" b="b"/>
              <a:pathLst>
                <a:path w="135890" h="165100">
                  <a:moveTo>
                    <a:pt x="135889" y="0"/>
                  </a:moveTo>
                  <a:lnTo>
                    <a:pt x="0" y="104139"/>
                  </a:lnTo>
                  <a:lnTo>
                    <a:pt x="88900" y="16510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49896" y="2114108"/>
              <a:ext cx="648832" cy="1580913"/>
            </a:xfrm>
            <a:custGeom>
              <a:avLst/>
              <a:gdLst/>
              <a:ahLst/>
              <a:cxnLst/>
              <a:rect l="l" t="t" r="r" b="b"/>
              <a:pathLst>
                <a:path w="795020" h="1935479">
                  <a:moveTo>
                    <a:pt x="0" y="1935479"/>
                  </a:moveTo>
                  <a:lnTo>
                    <a:pt x="795019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655196" y="1996888"/>
              <a:ext cx="91210" cy="139004"/>
            </a:xfrm>
            <a:custGeom>
              <a:avLst/>
              <a:gdLst/>
              <a:ahLst/>
              <a:cxnLst/>
              <a:rect l="l" t="t" r="r" b="b"/>
              <a:pathLst>
                <a:path w="111759" h="170180">
                  <a:moveTo>
                    <a:pt x="111759" y="0"/>
                  </a:moveTo>
                  <a:lnTo>
                    <a:pt x="0" y="129539"/>
                  </a:lnTo>
                  <a:lnTo>
                    <a:pt x="100329" y="170179"/>
                  </a:lnTo>
                  <a:lnTo>
                    <a:pt x="111759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14237" y="2185684"/>
              <a:ext cx="206257" cy="1509336"/>
            </a:xfrm>
            <a:custGeom>
              <a:avLst/>
              <a:gdLst/>
              <a:ahLst/>
              <a:cxnLst/>
              <a:rect l="l" t="t" r="r" b="b"/>
              <a:pathLst>
                <a:path w="252729" h="1847850">
                  <a:moveTo>
                    <a:pt x="0" y="1847850"/>
                  </a:moveTo>
                  <a:lnTo>
                    <a:pt x="252729" y="0"/>
                  </a:lnTo>
                </a:path>
              </a:pathLst>
            </a:custGeom>
            <a:ln w="36659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54160" y="1996889"/>
              <a:ext cx="131632" cy="206431"/>
            </a:xfrm>
            <a:custGeom>
              <a:avLst/>
              <a:gdLst/>
              <a:ahLst/>
              <a:cxnLst/>
              <a:rect l="l" t="t" r="r" b="b"/>
              <a:pathLst>
                <a:path w="161290" h="252730">
                  <a:moveTo>
                    <a:pt x="113029" y="0"/>
                  </a:moveTo>
                  <a:lnTo>
                    <a:pt x="0" y="231139"/>
                  </a:lnTo>
                  <a:lnTo>
                    <a:pt x="161290" y="252729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64026" y="2122407"/>
              <a:ext cx="214550" cy="1572614"/>
            </a:xfrm>
            <a:custGeom>
              <a:avLst/>
              <a:gdLst/>
              <a:ahLst/>
              <a:cxnLst/>
              <a:rect l="l" t="t" r="r" b="b"/>
              <a:pathLst>
                <a:path w="262890" h="1925320">
                  <a:moveTo>
                    <a:pt x="262889" y="19253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20494" y="1996888"/>
              <a:ext cx="87064" cy="136929"/>
            </a:xfrm>
            <a:custGeom>
              <a:avLst/>
              <a:gdLst/>
              <a:ahLst/>
              <a:cxnLst/>
              <a:rect l="l" t="t" r="r" b="b"/>
              <a:pathLst>
                <a:path w="106679" h="167639">
                  <a:moveTo>
                    <a:pt x="31750" y="0"/>
                  </a:moveTo>
                  <a:lnTo>
                    <a:pt x="0" y="167639"/>
                  </a:lnTo>
                  <a:lnTo>
                    <a:pt x="106679" y="15367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94084" y="2114108"/>
              <a:ext cx="647796" cy="1580913"/>
            </a:xfrm>
            <a:custGeom>
              <a:avLst/>
              <a:gdLst/>
              <a:ahLst/>
              <a:cxnLst/>
              <a:rect l="l" t="t" r="r" b="b"/>
              <a:pathLst>
                <a:path w="793750" h="1935479">
                  <a:moveTo>
                    <a:pt x="793750" y="19354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46406" y="1996888"/>
              <a:ext cx="91210" cy="139004"/>
            </a:xfrm>
            <a:custGeom>
              <a:avLst/>
              <a:gdLst/>
              <a:ahLst/>
              <a:cxnLst/>
              <a:rect l="l" t="t" r="r" b="b"/>
              <a:pathLst>
                <a:path w="111759" h="170180">
                  <a:moveTo>
                    <a:pt x="0" y="0"/>
                  </a:moveTo>
                  <a:lnTo>
                    <a:pt x="11429" y="170179"/>
                  </a:lnTo>
                  <a:lnTo>
                    <a:pt x="111760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17922" y="2101660"/>
              <a:ext cx="1088297" cy="1593361"/>
            </a:xfrm>
            <a:custGeom>
              <a:avLst/>
              <a:gdLst/>
              <a:ahLst/>
              <a:cxnLst/>
              <a:rect l="l" t="t" r="r" b="b"/>
              <a:pathLst>
                <a:path w="1333500" h="1950720">
                  <a:moveTo>
                    <a:pt x="1333500" y="19507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46406" y="1996888"/>
              <a:ext cx="110903" cy="134855"/>
            </a:xfrm>
            <a:custGeom>
              <a:avLst/>
              <a:gdLst/>
              <a:ahLst/>
              <a:cxnLst/>
              <a:rect l="l" t="t" r="r" b="b"/>
              <a:pathLst>
                <a:path w="135890" h="165100">
                  <a:moveTo>
                    <a:pt x="0" y="0"/>
                  </a:moveTo>
                  <a:lnTo>
                    <a:pt x="46990" y="165100"/>
                  </a:lnTo>
                  <a:lnTo>
                    <a:pt x="135890" y="104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07204" y="1165976"/>
              <a:ext cx="3115639" cy="647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65286" y="2088175"/>
              <a:ext cx="486105" cy="401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738757" y="2662864"/>
              <a:ext cx="1246878" cy="3703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283103" y="5537345"/>
              <a:ext cx="595972" cy="497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05130" y="4853735"/>
              <a:ext cx="549331" cy="426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06286" y="3034233"/>
              <a:ext cx="617738" cy="570539"/>
            </a:xfrm>
            <a:custGeom>
              <a:avLst/>
              <a:gdLst/>
              <a:ahLst/>
              <a:cxnLst/>
              <a:rect l="l" t="t" r="r" b="b"/>
              <a:pathLst>
                <a:path w="756920" h="698500">
                  <a:moveTo>
                    <a:pt x="0" y="0"/>
                  </a:moveTo>
                  <a:lnTo>
                    <a:pt x="756920" y="698500"/>
                  </a:lnTo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72200" y="3549793"/>
              <a:ext cx="191748" cy="184647"/>
            </a:xfrm>
            <a:custGeom>
              <a:avLst/>
              <a:gdLst/>
              <a:ahLst/>
              <a:cxnLst/>
              <a:rect l="l" t="t" r="r" b="b"/>
              <a:pathLst>
                <a:path w="234950" h="226060">
                  <a:moveTo>
                    <a:pt x="110490" y="0"/>
                  </a:moveTo>
                  <a:lnTo>
                    <a:pt x="0" y="119380"/>
                  </a:lnTo>
                  <a:lnTo>
                    <a:pt x="234950" y="226060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535804" y="4887968"/>
              <a:ext cx="427027" cy="90248"/>
            </a:xfrm>
            <a:custGeom>
              <a:avLst/>
              <a:gdLst/>
              <a:ahLst/>
              <a:cxnLst/>
              <a:rect l="l" t="t" r="r" b="b"/>
              <a:pathLst>
                <a:path w="523240" h="110489">
                  <a:moveTo>
                    <a:pt x="0" y="110490"/>
                  </a:moveTo>
                  <a:lnTo>
                    <a:pt x="523239" y="0"/>
                  </a:lnTo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941066" y="4824690"/>
              <a:ext cx="208331" cy="130705"/>
            </a:xfrm>
            <a:custGeom>
              <a:avLst/>
              <a:gdLst/>
              <a:ahLst/>
              <a:cxnLst/>
              <a:rect l="l" t="t" r="r" b="b"/>
              <a:pathLst>
                <a:path w="255270" h="160020">
                  <a:moveTo>
                    <a:pt x="0" y="0"/>
                  </a:moveTo>
                  <a:lnTo>
                    <a:pt x="33019" y="160019"/>
                  </a:lnTo>
                  <a:lnTo>
                    <a:pt x="255269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835346" y="2304979"/>
              <a:ext cx="622921" cy="495851"/>
            </a:xfrm>
            <a:custGeom>
              <a:avLst/>
              <a:gdLst/>
              <a:ahLst/>
              <a:cxnLst/>
              <a:rect l="l" t="t" r="r" b="b"/>
              <a:pathLst>
                <a:path w="763270" h="607060">
                  <a:moveTo>
                    <a:pt x="0" y="0"/>
                  </a:moveTo>
                  <a:lnTo>
                    <a:pt x="763270" y="607060"/>
                  </a:lnTo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09553" y="2742738"/>
              <a:ext cx="197966" cy="176349"/>
            </a:xfrm>
            <a:custGeom>
              <a:avLst/>
              <a:gdLst/>
              <a:ahLst/>
              <a:cxnLst/>
              <a:rect l="l" t="t" r="r" b="b"/>
              <a:pathLst>
                <a:path w="242570" h="215900">
                  <a:moveTo>
                    <a:pt x="101600" y="0"/>
                  </a:moveTo>
                  <a:lnTo>
                    <a:pt x="0" y="128270"/>
                  </a:lnTo>
                  <a:lnTo>
                    <a:pt x="242570" y="21590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637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good </a:t>
            </a:r>
            <a:r>
              <a:rPr lang="en-US" dirty="0" smtClean="0"/>
              <a:t>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7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representations of data:</a:t>
            </a:r>
          </a:p>
          <a:p>
            <a:pPr lvl="1"/>
            <a:r>
              <a:rPr lang="en-US" dirty="0"/>
              <a:t>Discovering &amp; disentangling the independent  explanatory factors</a:t>
            </a:r>
          </a:p>
          <a:p>
            <a:r>
              <a:rPr lang="en-US" dirty="0"/>
              <a:t>The manifold hypothesis:</a:t>
            </a:r>
          </a:p>
          <a:p>
            <a:pPr lvl="1"/>
            <a:r>
              <a:rPr lang="en-US" dirty="0"/>
              <a:t>Natural data lives in a low-dimensional (non-linear) manifold</a:t>
            </a:r>
          </a:p>
          <a:p>
            <a:pPr lvl="1"/>
            <a:r>
              <a:rPr lang="en-US" dirty="0"/>
              <a:t>Because variables in natural data are mutually dependent</a:t>
            </a:r>
          </a:p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82078" y="2806765"/>
            <a:ext cx="4083706" cy="291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hidden structure in high-dimensional data the manifold hypothesis</a:t>
            </a:r>
          </a:p>
        </p:txBody>
      </p:sp>
      <p:sp>
        <p:nvSpPr>
          <p:cNvPr id="12" name="object 12"/>
          <p:cNvSpPr/>
          <p:nvPr/>
        </p:nvSpPr>
        <p:spPr>
          <a:xfrm>
            <a:off x="4464008" y="2857500"/>
            <a:ext cx="2817033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201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for invariant feature learning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 the input </a:t>
            </a:r>
            <a:r>
              <a:rPr lang="en-US" dirty="0">
                <a:solidFill>
                  <a:schemeClr val="accent1"/>
                </a:solidFill>
              </a:rPr>
              <a:t>non-linearly</a:t>
            </a:r>
            <a:r>
              <a:rPr lang="en-US" dirty="0"/>
              <a:t> into a high(</a:t>
            </a:r>
            <a:r>
              <a:rPr lang="en-US" dirty="0" err="1"/>
              <a:t>er</a:t>
            </a:r>
            <a:r>
              <a:rPr lang="en-US" dirty="0"/>
              <a:t>) dimensional space</a:t>
            </a:r>
          </a:p>
          <a:p>
            <a:pPr lvl="1"/>
            <a:r>
              <a:rPr lang="en-US" dirty="0"/>
              <a:t>In the new space, things that were non separable may become  separable</a:t>
            </a:r>
          </a:p>
          <a:p>
            <a:r>
              <a:rPr lang="en-US" dirty="0"/>
              <a:t>Pool regions of the new space together</a:t>
            </a:r>
          </a:p>
          <a:p>
            <a:pPr lvl="1"/>
            <a:r>
              <a:rPr lang="en-US" dirty="0"/>
              <a:t>Bringing together things that are semantically similar. Like  pooling.</a:t>
            </a:r>
          </a:p>
        </p:txBody>
      </p:sp>
      <p:sp>
        <p:nvSpPr>
          <p:cNvPr id="9" name="object 9"/>
          <p:cNvSpPr/>
          <p:nvPr/>
        </p:nvSpPr>
        <p:spPr>
          <a:xfrm>
            <a:off x="791866" y="3157676"/>
            <a:ext cx="186565" cy="1337137"/>
          </a:xfrm>
          <a:custGeom>
            <a:avLst/>
            <a:gdLst/>
            <a:ahLst/>
            <a:cxnLst/>
            <a:rect l="l" t="t" r="r" b="b"/>
            <a:pathLst>
              <a:path w="228600" h="1637029">
                <a:moveTo>
                  <a:pt x="228600" y="0"/>
                </a:moveTo>
                <a:lnTo>
                  <a:pt x="0" y="0"/>
                </a:lnTo>
                <a:lnTo>
                  <a:pt x="0" y="1637030"/>
                </a:lnTo>
                <a:lnTo>
                  <a:pt x="228600" y="1637030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866" y="3157676"/>
            <a:ext cx="186565" cy="1337137"/>
          </a:xfrm>
          <a:custGeom>
            <a:avLst/>
            <a:gdLst/>
            <a:ahLst/>
            <a:cxnLst/>
            <a:rect l="l" t="t" r="r" b="b"/>
            <a:pathLst>
              <a:path w="228600" h="1637029">
                <a:moveTo>
                  <a:pt x="114300" y="1637030"/>
                </a:moveTo>
                <a:lnTo>
                  <a:pt x="0" y="1637030"/>
                </a:lnTo>
                <a:lnTo>
                  <a:pt x="0" y="0"/>
                </a:lnTo>
                <a:lnTo>
                  <a:pt x="228600" y="0"/>
                </a:lnTo>
                <a:lnTo>
                  <a:pt x="228600" y="1637030"/>
                </a:lnTo>
                <a:lnTo>
                  <a:pt x="114300" y="163703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0200" y="3098548"/>
            <a:ext cx="1611716" cy="1455394"/>
          </a:xfrm>
          <a:custGeom>
            <a:avLst/>
            <a:gdLst/>
            <a:ahLst/>
            <a:cxnLst/>
            <a:rect l="l" t="t" r="r" b="b"/>
            <a:pathLst>
              <a:path w="1974850" h="1781810">
                <a:moveTo>
                  <a:pt x="988060" y="1781810"/>
                </a:moveTo>
                <a:lnTo>
                  <a:pt x="0" y="1781810"/>
                </a:lnTo>
                <a:lnTo>
                  <a:pt x="0" y="0"/>
                </a:lnTo>
                <a:lnTo>
                  <a:pt x="1974850" y="0"/>
                </a:lnTo>
                <a:lnTo>
                  <a:pt x="1974850" y="1781810"/>
                </a:lnTo>
                <a:lnTo>
                  <a:pt x="988060" y="1781810"/>
                </a:lnTo>
                <a:close/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4750" y="3531810"/>
            <a:ext cx="1182098" cy="600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785" marR="4147" indent="-138935">
              <a:lnSpc>
                <a:spcPct val="112799"/>
              </a:lnSpc>
            </a:pPr>
            <a:r>
              <a:rPr lang="en-US" sz="1800" spc="-4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</a:t>
            </a:r>
            <a:r>
              <a:rPr lang="en-US" sz="1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on</a:t>
            </a:r>
            <a:r>
              <a:rPr lang="en-US" sz="1800" spc="4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-</a:t>
            </a:r>
            <a:r>
              <a:rPr lang="en-US" sz="1800" spc="-8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</a:t>
            </a:r>
            <a:r>
              <a:rPr lang="en-US" sz="1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inear  </a:t>
            </a:r>
            <a:r>
              <a:rPr lang="en-US" sz="1800" spc="-4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function</a:t>
            </a:r>
            <a:endParaRPr lang="en-US" sz="1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4067" y="2703320"/>
            <a:ext cx="186565" cy="2246888"/>
          </a:xfrm>
          <a:custGeom>
            <a:avLst/>
            <a:gdLst/>
            <a:ahLst/>
            <a:cxnLst/>
            <a:rect l="l" t="t" r="r" b="b"/>
            <a:pathLst>
              <a:path w="228600" h="2750820">
                <a:moveTo>
                  <a:pt x="228600" y="0"/>
                </a:moveTo>
                <a:lnTo>
                  <a:pt x="0" y="0"/>
                </a:lnTo>
                <a:lnTo>
                  <a:pt x="0" y="2750819"/>
                </a:lnTo>
                <a:lnTo>
                  <a:pt x="228600" y="2750819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4067" y="2703320"/>
            <a:ext cx="186565" cy="2246888"/>
          </a:xfrm>
          <a:custGeom>
            <a:avLst/>
            <a:gdLst/>
            <a:ahLst/>
            <a:cxnLst/>
            <a:rect l="l" t="t" r="r" b="b"/>
            <a:pathLst>
              <a:path w="228600" h="2750820">
                <a:moveTo>
                  <a:pt x="114300" y="2750819"/>
                </a:moveTo>
                <a:lnTo>
                  <a:pt x="0" y="2750819"/>
                </a:lnTo>
                <a:lnTo>
                  <a:pt x="0" y="0"/>
                </a:lnTo>
                <a:lnTo>
                  <a:pt x="228600" y="0"/>
                </a:lnTo>
                <a:lnTo>
                  <a:pt x="228600" y="2750819"/>
                </a:lnTo>
                <a:lnTo>
                  <a:pt x="114300" y="2750819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6143" y="3098548"/>
            <a:ext cx="1612753" cy="1455394"/>
          </a:xfrm>
          <a:custGeom>
            <a:avLst/>
            <a:gdLst/>
            <a:ahLst/>
            <a:cxnLst/>
            <a:rect l="l" t="t" r="r" b="b"/>
            <a:pathLst>
              <a:path w="1976120" h="1781810">
                <a:moveTo>
                  <a:pt x="988060" y="1781810"/>
                </a:moveTo>
                <a:lnTo>
                  <a:pt x="0" y="1781810"/>
                </a:lnTo>
                <a:lnTo>
                  <a:pt x="0" y="0"/>
                </a:lnTo>
                <a:lnTo>
                  <a:pt x="1976119" y="0"/>
                </a:lnTo>
                <a:lnTo>
                  <a:pt x="1976119" y="1781810"/>
                </a:lnTo>
                <a:lnTo>
                  <a:pt x="988060" y="1781810"/>
                </a:lnTo>
                <a:close/>
              </a:path>
            </a:pathLst>
          </a:custGeom>
          <a:solidFill>
            <a:schemeClr val="accent1"/>
          </a:solidFill>
          <a:ln w="35941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70271" y="3363760"/>
            <a:ext cx="1265016" cy="94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691" marR="239507" algn="ctr">
              <a:lnSpc>
                <a:spcPct val="112799"/>
              </a:lnSpc>
            </a:pPr>
            <a:r>
              <a:rPr lang="en-US" sz="1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lang="en-US" sz="1800" spc="-8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US" sz="1800" spc="4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US" sz="1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ling  </a:t>
            </a:r>
            <a:r>
              <a:rPr lang="en-US" sz="1800" spc="-4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or</a:t>
            </a:r>
            <a:endParaRPr lang="en-US" sz="1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algn="ctr">
              <a:spcBef>
                <a:spcPts val="293"/>
              </a:spcBef>
            </a:pPr>
            <a:r>
              <a:rPr lang="en-US" sz="1800" spc="-4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Aggregation</a:t>
            </a:r>
            <a:endParaRPr lang="en-US" sz="1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38036" y="2985477"/>
            <a:ext cx="187602" cy="1681535"/>
          </a:xfrm>
          <a:custGeom>
            <a:avLst/>
            <a:gdLst/>
            <a:ahLst/>
            <a:cxnLst/>
            <a:rect l="l" t="t" r="r" b="b"/>
            <a:pathLst>
              <a:path w="229870" h="2058670">
                <a:moveTo>
                  <a:pt x="229870" y="0"/>
                </a:moveTo>
                <a:lnTo>
                  <a:pt x="0" y="0"/>
                </a:lnTo>
                <a:lnTo>
                  <a:pt x="0" y="2058670"/>
                </a:lnTo>
                <a:lnTo>
                  <a:pt x="229870" y="2058670"/>
                </a:lnTo>
                <a:lnTo>
                  <a:pt x="22987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8036" y="2985477"/>
            <a:ext cx="187602" cy="1681535"/>
          </a:xfrm>
          <a:custGeom>
            <a:avLst/>
            <a:gdLst/>
            <a:ahLst/>
            <a:cxnLst/>
            <a:rect l="l" t="t" r="r" b="b"/>
            <a:pathLst>
              <a:path w="229870" h="2058670">
                <a:moveTo>
                  <a:pt x="115570" y="2058670"/>
                </a:moveTo>
                <a:lnTo>
                  <a:pt x="0" y="2058670"/>
                </a:lnTo>
                <a:lnTo>
                  <a:pt x="0" y="0"/>
                </a:lnTo>
                <a:lnTo>
                  <a:pt x="229870" y="0"/>
                </a:lnTo>
                <a:lnTo>
                  <a:pt x="229870" y="2058670"/>
                </a:lnTo>
                <a:lnTo>
                  <a:pt x="115570" y="205867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600" y="4789420"/>
            <a:ext cx="5379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578899" y="5041412"/>
            <a:ext cx="2104560" cy="884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147" indent="-9525" algn="ctr">
              <a:lnSpc>
                <a:spcPct val="11670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high-dim  Unstable/non-smooth</a:t>
            </a:r>
          </a:p>
          <a:p>
            <a:pPr algn="ctr">
              <a:spcBef>
                <a:spcPts val="334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22524" y="4864067"/>
            <a:ext cx="1542273" cy="576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4" marR="4147" indent="-371184">
              <a:lnSpc>
                <a:spcPct val="11710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Stable/invariant  features</a:t>
            </a:r>
          </a:p>
        </p:txBody>
      </p:sp>
      <p:sp>
        <p:nvSpPr>
          <p:cNvPr id="22" name="object 22"/>
          <p:cNvSpPr/>
          <p:nvPr/>
        </p:nvSpPr>
        <p:spPr>
          <a:xfrm>
            <a:off x="979468" y="3826763"/>
            <a:ext cx="32027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53911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1445" y="3764523"/>
            <a:ext cx="248754" cy="124481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7780" y="0"/>
                </a:moveTo>
                <a:lnTo>
                  <a:pt x="8890" y="0"/>
                </a:lnTo>
                <a:lnTo>
                  <a:pt x="5080" y="3810"/>
                </a:lnTo>
                <a:lnTo>
                  <a:pt x="1270" y="8890"/>
                </a:lnTo>
                <a:lnTo>
                  <a:pt x="0" y="15240"/>
                </a:lnTo>
                <a:lnTo>
                  <a:pt x="0" y="137160"/>
                </a:lnTo>
                <a:lnTo>
                  <a:pt x="1270" y="142240"/>
                </a:lnTo>
                <a:lnTo>
                  <a:pt x="5080" y="147320"/>
                </a:lnTo>
                <a:lnTo>
                  <a:pt x="8890" y="151130"/>
                </a:lnTo>
                <a:lnTo>
                  <a:pt x="15240" y="152400"/>
                </a:lnTo>
                <a:lnTo>
                  <a:pt x="17780" y="152400"/>
                </a:lnTo>
                <a:lnTo>
                  <a:pt x="289560" y="91440"/>
                </a:lnTo>
                <a:lnTo>
                  <a:pt x="295910" y="90170"/>
                </a:lnTo>
                <a:lnTo>
                  <a:pt x="300990" y="86360"/>
                </a:lnTo>
                <a:lnTo>
                  <a:pt x="303530" y="81280"/>
                </a:lnTo>
                <a:lnTo>
                  <a:pt x="304800" y="76200"/>
                </a:lnTo>
                <a:lnTo>
                  <a:pt x="303530" y="69850"/>
                </a:lnTo>
                <a:lnTo>
                  <a:pt x="300990" y="66040"/>
                </a:lnTo>
                <a:lnTo>
                  <a:pt x="295910" y="62230"/>
                </a:lnTo>
                <a:lnTo>
                  <a:pt x="289560" y="60960"/>
                </a:lnTo>
                <a:lnTo>
                  <a:pt x="1778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52953" y="3826763"/>
            <a:ext cx="160653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53911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4277" y="3764523"/>
            <a:ext cx="249790" cy="124481"/>
          </a:xfrm>
          <a:custGeom>
            <a:avLst/>
            <a:gdLst/>
            <a:ahLst/>
            <a:cxnLst/>
            <a:rect l="l" t="t" r="r" b="b"/>
            <a:pathLst>
              <a:path w="306070" h="152400">
                <a:moveTo>
                  <a:pt x="19050" y="0"/>
                </a:moveTo>
                <a:lnTo>
                  <a:pt x="10160" y="0"/>
                </a:lnTo>
                <a:lnTo>
                  <a:pt x="5079" y="3810"/>
                </a:lnTo>
                <a:lnTo>
                  <a:pt x="2539" y="8890"/>
                </a:lnTo>
                <a:lnTo>
                  <a:pt x="0" y="15240"/>
                </a:lnTo>
                <a:lnTo>
                  <a:pt x="0" y="137160"/>
                </a:lnTo>
                <a:lnTo>
                  <a:pt x="5079" y="147320"/>
                </a:lnTo>
                <a:lnTo>
                  <a:pt x="10160" y="151130"/>
                </a:lnTo>
                <a:lnTo>
                  <a:pt x="16510" y="152400"/>
                </a:lnTo>
                <a:lnTo>
                  <a:pt x="19050" y="152400"/>
                </a:lnTo>
                <a:lnTo>
                  <a:pt x="290829" y="91440"/>
                </a:lnTo>
                <a:lnTo>
                  <a:pt x="306069" y="76200"/>
                </a:lnTo>
                <a:lnTo>
                  <a:pt x="304800" y="69850"/>
                </a:lnTo>
                <a:lnTo>
                  <a:pt x="300989" y="66040"/>
                </a:lnTo>
                <a:lnTo>
                  <a:pt x="295910" y="62230"/>
                </a:lnTo>
                <a:lnTo>
                  <a:pt x="290829" y="60960"/>
                </a:lnTo>
                <a:lnTo>
                  <a:pt x="1905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0632" y="3826763"/>
            <a:ext cx="115049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53911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7390" y="3764523"/>
            <a:ext cx="249790" cy="124481"/>
          </a:xfrm>
          <a:custGeom>
            <a:avLst/>
            <a:gdLst/>
            <a:ahLst/>
            <a:cxnLst/>
            <a:rect l="l" t="t" r="r" b="b"/>
            <a:pathLst>
              <a:path w="306070" h="152400">
                <a:moveTo>
                  <a:pt x="19050" y="0"/>
                </a:moveTo>
                <a:lnTo>
                  <a:pt x="10160" y="0"/>
                </a:lnTo>
                <a:lnTo>
                  <a:pt x="5080" y="3810"/>
                </a:lnTo>
                <a:lnTo>
                  <a:pt x="1270" y="8890"/>
                </a:lnTo>
                <a:lnTo>
                  <a:pt x="0" y="15240"/>
                </a:lnTo>
                <a:lnTo>
                  <a:pt x="0" y="137160"/>
                </a:lnTo>
                <a:lnTo>
                  <a:pt x="1270" y="142240"/>
                </a:lnTo>
                <a:lnTo>
                  <a:pt x="5080" y="147320"/>
                </a:lnTo>
                <a:lnTo>
                  <a:pt x="10160" y="151130"/>
                </a:lnTo>
                <a:lnTo>
                  <a:pt x="15239" y="152400"/>
                </a:lnTo>
                <a:lnTo>
                  <a:pt x="19050" y="152400"/>
                </a:lnTo>
                <a:lnTo>
                  <a:pt x="289560" y="91440"/>
                </a:lnTo>
                <a:lnTo>
                  <a:pt x="295910" y="90170"/>
                </a:lnTo>
                <a:lnTo>
                  <a:pt x="300989" y="86360"/>
                </a:lnTo>
                <a:lnTo>
                  <a:pt x="304800" y="81280"/>
                </a:lnTo>
                <a:lnTo>
                  <a:pt x="306070" y="76200"/>
                </a:lnTo>
                <a:lnTo>
                  <a:pt x="304800" y="69850"/>
                </a:lnTo>
                <a:lnTo>
                  <a:pt x="300989" y="66040"/>
                </a:lnTo>
                <a:lnTo>
                  <a:pt x="295910" y="62230"/>
                </a:lnTo>
                <a:lnTo>
                  <a:pt x="289560" y="60960"/>
                </a:lnTo>
                <a:lnTo>
                  <a:pt x="1905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8895" y="3826763"/>
            <a:ext cx="388678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53911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9282" y="3764523"/>
            <a:ext cx="248754" cy="124481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19050" y="0"/>
                </a:moveTo>
                <a:lnTo>
                  <a:pt x="10159" y="0"/>
                </a:lnTo>
                <a:lnTo>
                  <a:pt x="5079" y="3810"/>
                </a:lnTo>
                <a:lnTo>
                  <a:pt x="1270" y="8890"/>
                </a:lnTo>
                <a:lnTo>
                  <a:pt x="0" y="15240"/>
                </a:lnTo>
                <a:lnTo>
                  <a:pt x="0" y="137160"/>
                </a:lnTo>
                <a:lnTo>
                  <a:pt x="1270" y="142240"/>
                </a:lnTo>
                <a:lnTo>
                  <a:pt x="5079" y="147320"/>
                </a:lnTo>
                <a:lnTo>
                  <a:pt x="10159" y="151130"/>
                </a:lnTo>
                <a:lnTo>
                  <a:pt x="15240" y="152400"/>
                </a:lnTo>
                <a:lnTo>
                  <a:pt x="19050" y="152400"/>
                </a:lnTo>
                <a:lnTo>
                  <a:pt x="289559" y="91440"/>
                </a:lnTo>
                <a:lnTo>
                  <a:pt x="295909" y="90170"/>
                </a:lnTo>
                <a:lnTo>
                  <a:pt x="300990" y="86360"/>
                </a:lnTo>
                <a:lnTo>
                  <a:pt x="304800" y="81280"/>
                </a:lnTo>
                <a:lnTo>
                  <a:pt x="304800" y="69850"/>
                </a:lnTo>
                <a:lnTo>
                  <a:pt x="300990" y="66040"/>
                </a:lnTo>
                <a:lnTo>
                  <a:pt x="295909" y="62230"/>
                </a:lnTo>
                <a:lnTo>
                  <a:pt x="289559" y="60960"/>
                </a:lnTo>
                <a:lnTo>
                  <a:pt x="1905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2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761" y="190500"/>
            <a:ext cx="7482077" cy="516166"/>
          </a:xfrm>
        </p:spPr>
        <p:txBody>
          <a:bodyPr/>
          <a:lstStyle/>
          <a:p>
            <a:r>
              <a:rPr lang="en-US" dirty="0"/>
              <a:t>Sparse non-linear expansion → pooling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Use clustering to break things apart, pool together similar things</a:t>
            </a:r>
          </a:p>
        </p:txBody>
      </p:sp>
      <p:sp>
        <p:nvSpPr>
          <p:cNvPr id="29" name="object 29"/>
          <p:cNvSpPr/>
          <p:nvPr/>
        </p:nvSpPr>
        <p:spPr>
          <a:xfrm>
            <a:off x="3581400" y="2841640"/>
            <a:ext cx="1239237" cy="291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9398" y="2814947"/>
            <a:ext cx="1312582" cy="2792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06320" y="3084737"/>
            <a:ext cx="1225902" cy="217359"/>
          </a:xfrm>
          <a:custGeom>
            <a:avLst/>
            <a:gdLst/>
            <a:ahLst/>
            <a:cxnLst/>
            <a:rect l="l" t="t" r="r" b="b"/>
            <a:pathLst>
              <a:path w="1634490" h="289560">
                <a:moveTo>
                  <a:pt x="0" y="0"/>
                </a:moveTo>
                <a:lnTo>
                  <a:pt x="1634489" y="28956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9838" y="3262057"/>
            <a:ext cx="126686" cy="79127"/>
          </a:xfrm>
          <a:custGeom>
            <a:avLst/>
            <a:gdLst/>
            <a:ahLst/>
            <a:cxnLst/>
            <a:rect l="l" t="t" r="r" b="b"/>
            <a:pathLst>
              <a:path w="168909" h="105410">
                <a:moveTo>
                  <a:pt x="17779" y="0"/>
                </a:moveTo>
                <a:lnTo>
                  <a:pt x="0" y="105410"/>
                </a:lnTo>
                <a:lnTo>
                  <a:pt x="168909" y="8127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20639" y="3483229"/>
            <a:ext cx="1023966" cy="569137"/>
          </a:xfrm>
          <a:custGeom>
            <a:avLst/>
            <a:gdLst/>
            <a:ahLst/>
            <a:cxnLst/>
            <a:rect l="l" t="t" r="r" b="b"/>
            <a:pathLst>
              <a:path w="1365250" h="758189">
                <a:moveTo>
                  <a:pt x="0" y="758190"/>
                </a:moveTo>
                <a:lnTo>
                  <a:pt x="1365250" y="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0791" y="3426982"/>
            <a:ext cx="125734" cy="94379"/>
          </a:xfrm>
          <a:custGeom>
            <a:avLst/>
            <a:gdLst/>
            <a:ahLst/>
            <a:cxnLst/>
            <a:rect l="l" t="t" r="r" b="b"/>
            <a:pathLst>
              <a:path w="167640" h="125729">
                <a:moveTo>
                  <a:pt x="167639" y="0"/>
                </a:moveTo>
                <a:lnTo>
                  <a:pt x="0" y="31750"/>
                </a:lnTo>
                <a:lnTo>
                  <a:pt x="52069" y="1257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1559" y="3663408"/>
            <a:ext cx="1247810" cy="1417597"/>
          </a:xfrm>
          <a:custGeom>
            <a:avLst/>
            <a:gdLst/>
            <a:ahLst/>
            <a:cxnLst/>
            <a:rect l="l" t="t" r="r" b="b"/>
            <a:pathLst>
              <a:path w="1663700" h="1888490">
                <a:moveTo>
                  <a:pt x="0" y="1888489"/>
                </a:moveTo>
                <a:lnTo>
                  <a:pt x="1663699" y="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35079" y="3575700"/>
            <a:ext cx="111445" cy="118213"/>
          </a:xfrm>
          <a:custGeom>
            <a:avLst/>
            <a:gdLst/>
            <a:ahLst/>
            <a:cxnLst/>
            <a:rect l="l" t="t" r="r" b="b"/>
            <a:pathLst>
              <a:path w="148590" h="157479">
                <a:moveTo>
                  <a:pt x="148589" y="0"/>
                </a:moveTo>
                <a:lnTo>
                  <a:pt x="0" y="86360"/>
                </a:lnTo>
                <a:lnTo>
                  <a:pt x="81279" y="157480"/>
                </a:lnTo>
                <a:lnTo>
                  <a:pt x="14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1559" y="3575701"/>
            <a:ext cx="1241143" cy="1201192"/>
          </a:xfrm>
          <a:custGeom>
            <a:avLst/>
            <a:gdLst/>
            <a:ahLst/>
            <a:cxnLst/>
            <a:rect l="l" t="t" r="r" b="b"/>
            <a:pathLst>
              <a:path w="1654809" h="1600200">
                <a:moveTo>
                  <a:pt x="0" y="0"/>
                </a:moveTo>
                <a:lnTo>
                  <a:pt x="1654810" y="160020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30316" y="4743527"/>
            <a:ext cx="116208" cy="113446"/>
          </a:xfrm>
          <a:custGeom>
            <a:avLst/>
            <a:gdLst/>
            <a:ahLst/>
            <a:cxnLst/>
            <a:rect l="l" t="t" r="r" b="b"/>
            <a:pathLst>
              <a:path w="154940" h="151129">
                <a:moveTo>
                  <a:pt x="76200" y="0"/>
                </a:moveTo>
                <a:lnTo>
                  <a:pt x="0" y="77470"/>
                </a:lnTo>
                <a:lnTo>
                  <a:pt x="154939" y="15113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1559" y="4499476"/>
            <a:ext cx="1215424" cy="451877"/>
          </a:xfrm>
          <a:custGeom>
            <a:avLst/>
            <a:gdLst/>
            <a:ahLst/>
            <a:cxnLst/>
            <a:rect l="l" t="t" r="r" b="b"/>
            <a:pathLst>
              <a:path w="1620520" h="601979">
                <a:moveTo>
                  <a:pt x="0" y="0"/>
                </a:moveTo>
                <a:lnTo>
                  <a:pt x="1620519" y="60197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7934" y="4911313"/>
            <a:ext cx="128591" cy="80080"/>
          </a:xfrm>
          <a:custGeom>
            <a:avLst/>
            <a:gdLst/>
            <a:ahLst/>
            <a:cxnLst/>
            <a:rect l="l" t="t" r="r" b="b"/>
            <a:pathLst>
              <a:path w="171450" h="106679">
                <a:moveTo>
                  <a:pt x="38100" y="0"/>
                </a:moveTo>
                <a:lnTo>
                  <a:pt x="0" y="100330"/>
                </a:lnTo>
                <a:lnTo>
                  <a:pt x="171450" y="10668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21559" y="5114371"/>
            <a:ext cx="1213519" cy="367984"/>
          </a:xfrm>
          <a:custGeom>
            <a:avLst/>
            <a:gdLst/>
            <a:ahLst/>
            <a:cxnLst/>
            <a:rect l="l" t="t" r="r" b="b"/>
            <a:pathLst>
              <a:path w="1617979" h="490220">
                <a:moveTo>
                  <a:pt x="0" y="490220"/>
                </a:moveTo>
                <a:lnTo>
                  <a:pt x="1617980" y="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17934" y="5077192"/>
            <a:ext cx="128591" cy="77220"/>
          </a:xfrm>
          <a:custGeom>
            <a:avLst/>
            <a:gdLst/>
            <a:ahLst/>
            <a:cxnLst/>
            <a:rect l="l" t="t" r="r" b="b"/>
            <a:pathLst>
              <a:path w="171450" h="102870">
                <a:moveTo>
                  <a:pt x="0" y="0"/>
                </a:moveTo>
                <a:lnTo>
                  <a:pt x="31750" y="102870"/>
                </a:lnTo>
                <a:lnTo>
                  <a:pt x="17145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9"/>
          <p:cNvSpPr/>
          <p:nvPr/>
        </p:nvSpPr>
        <p:spPr>
          <a:xfrm>
            <a:off x="1156666" y="1563031"/>
            <a:ext cx="186565" cy="893955"/>
          </a:xfrm>
          <a:custGeom>
            <a:avLst/>
            <a:gdLst/>
            <a:ahLst/>
            <a:cxnLst/>
            <a:rect l="l" t="t" r="r" b="b"/>
            <a:pathLst>
              <a:path w="228600" h="1637029">
                <a:moveTo>
                  <a:pt x="228600" y="0"/>
                </a:moveTo>
                <a:lnTo>
                  <a:pt x="0" y="0"/>
                </a:lnTo>
                <a:lnTo>
                  <a:pt x="0" y="1637030"/>
                </a:lnTo>
                <a:lnTo>
                  <a:pt x="228600" y="1637030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Group 51"/>
          <p:cNvGrpSpPr/>
          <p:nvPr/>
        </p:nvGrpSpPr>
        <p:grpSpPr>
          <a:xfrm>
            <a:off x="1905000" y="1543097"/>
            <a:ext cx="1611716" cy="973016"/>
            <a:chOff x="1905000" y="1060721"/>
            <a:chExt cx="1611716" cy="1455394"/>
          </a:xfrm>
        </p:grpSpPr>
        <p:sp>
          <p:nvSpPr>
            <p:cNvPr id="53" name="object 11"/>
            <p:cNvSpPr/>
            <p:nvPr/>
          </p:nvSpPr>
          <p:spPr>
            <a:xfrm>
              <a:off x="1905000" y="1060721"/>
              <a:ext cx="1611716" cy="1455394"/>
            </a:xfrm>
            <a:custGeom>
              <a:avLst/>
              <a:gdLst/>
              <a:ahLst/>
              <a:cxnLst/>
              <a:rect l="l" t="t" r="r" b="b"/>
              <a:pathLst>
                <a:path w="1974850" h="1781810">
                  <a:moveTo>
                    <a:pt x="988060" y="1781810"/>
                  </a:moveTo>
                  <a:lnTo>
                    <a:pt x="0" y="1781810"/>
                  </a:lnTo>
                  <a:lnTo>
                    <a:pt x="0" y="0"/>
                  </a:lnTo>
                  <a:lnTo>
                    <a:pt x="1974850" y="0"/>
                  </a:lnTo>
                  <a:lnTo>
                    <a:pt x="1974850" y="1781810"/>
                  </a:lnTo>
                  <a:lnTo>
                    <a:pt x="988060" y="1781810"/>
                  </a:lnTo>
                  <a:close/>
                </a:path>
              </a:pathLst>
            </a:custGeom>
            <a:solidFill>
              <a:schemeClr val="accent1"/>
            </a:solidFill>
            <a:ln w="3594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2"/>
            <p:cNvSpPr txBox="1"/>
            <p:nvPr/>
          </p:nvSpPr>
          <p:spPr>
            <a:xfrm>
              <a:off x="2047750" y="1253590"/>
              <a:ext cx="1339401" cy="1092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4147" indent="9525" algn="ctr">
                <a:lnSpc>
                  <a:spcPct val="112799"/>
                </a:lnSpc>
              </a:pPr>
              <a:r>
                <a:rPr lang="en-US" spc="-4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Clustering, quantization, sparse coding</a:t>
              </a:r>
              <a:endPara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55" name="object 13"/>
          <p:cNvSpPr/>
          <p:nvPr/>
        </p:nvSpPr>
        <p:spPr>
          <a:xfrm>
            <a:off x="3918867" y="1333500"/>
            <a:ext cx="186565" cy="1391774"/>
          </a:xfrm>
          <a:custGeom>
            <a:avLst/>
            <a:gdLst/>
            <a:ahLst/>
            <a:cxnLst/>
            <a:rect l="l" t="t" r="r" b="b"/>
            <a:pathLst>
              <a:path w="228600" h="2750820">
                <a:moveTo>
                  <a:pt x="228600" y="0"/>
                </a:moveTo>
                <a:lnTo>
                  <a:pt x="0" y="0"/>
                </a:lnTo>
                <a:lnTo>
                  <a:pt x="0" y="2750819"/>
                </a:lnTo>
                <a:lnTo>
                  <a:pt x="228600" y="2750819"/>
                </a:lnTo>
                <a:lnTo>
                  <a:pt x="2286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Group 55"/>
          <p:cNvGrpSpPr/>
          <p:nvPr/>
        </p:nvGrpSpPr>
        <p:grpSpPr>
          <a:xfrm>
            <a:off x="4460943" y="1543097"/>
            <a:ext cx="1612753" cy="973017"/>
            <a:chOff x="4460943" y="1060721"/>
            <a:chExt cx="1612753" cy="1455394"/>
          </a:xfrm>
        </p:grpSpPr>
        <p:sp>
          <p:nvSpPr>
            <p:cNvPr id="57" name="object 15"/>
            <p:cNvSpPr/>
            <p:nvPr/>
          </p:nvSpPr>
          <p:spPr>
            <a:xfrm>
              <a:off x="4460943" y="1060721"/>
              <a:ext cx="1612753" cy="1455394"/>
            </a:xfrm>
            <a:custGeom>
              <a:avLst/>
              <a:gdLst/>
              <a:ahLst/>
              <a:cxnLst/>
              <a:rect l="l" t="t" r="r" b="b"/>
              <a:pathLst>
                <a:path w="1976120" h="1781810">
                  <a:moveTo>
                    <a:pt x="988060" y="1781810"/>
                  </a:moveTo>
                  <a:lnTo>
                    <a:pt x="0" y="1781810"/>
                  </a:lnTo>
                  <a:lnTo>
                    <a:pt x="0" y="0"/>
                  </a:lnTo>
                  <a:lnTo>
                    <a:pt x="1976119" y="0"/>
                  </a:lnTo>
                  <a:lnTo>
                    <a:pt x="1976119" y="1781810"/>
                  </a:lnTo>
                  <a:lnTo>
                    <a:pt x="988060" y="1781810"/>
                  </a:lnTo>
                  <a:close/>
                </a:path>
              </a:pathLst>
            </a:custGeom>
            <a:solidFill>
              <a:schemeClr val="accent1"/>
            </a:solidFill>
            <a:ln w="35941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6"/>
            <p:cNvSpPr txBox="1"/>
            <p:nvPr/>
          </p:nvSpPr>
          <p:spPr>
            <a:xfrm>
              <a:off x="4635071" y="1342720"/>
              <a:ext cx="1265016" cy="8861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44691" marR="239507" algn="ctr"/>
              <a:r>
                <a:rPr lang="en-US" sz="1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</a:t>
              </a:r>
              <a:r>
                <a:rPr lang="en-US" sz="1800" spc="-8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</a:t>
              </a:r>
              <a:r>
                <a:rPr lang="en-US" sz="1800" spc="4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</a:t>
              </a:r>
              <a:r>
                <a:rPr lang="en-US" sz="18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ling</a:t>
              </a:r>
            </a:p>
            <a:p>
              <a:pPr algn="ctr">
                <a:spcBef>
                  <a:spcPts val="293"/>
                </a:spcBef>
              </a:pPr>
              <a:r>
                <a:rPr lang="en-US" sz="1800" spc="-4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aggregation</a:t>
              </a:r>
              <a:endParaRPr lang="en-US" sz="1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59" name="object 17"/>
          <p:cNvSpPr/>
          <p:nvPr/>
        </p:nvSpPr>
        <p:spPr>
          <a:xfrm>
            <a:off x="6702836" y="1504979"/>
            <a:ext cx="187602" cy="1124206"/>
          </a:xfrm>
          <a:custGeom>
            <a:avLst/>
            <a:gdLst/>
            <a:ahLst/>
            <a:cxnLst/>
            <a:rect l="l" t="t" r="r" b="b"/>
            <a:pathLst>
              <a:path w="229870" h="2058670">
                <a:moveTo>
                  <a:pt x="229870" y="0"/>
                </a:moveTo>
                <a:lnTo>
                  <a:pt x="0" y="0"/>
                </a:lnTo>
                <a:lnTo>
                  <a:pt x="0" y="2058670"/>
                </a:lnTo>
                <a:lnTo>
                  <a:pt x="229870" y="2058670"/>
                </a:lnTo>
                <a:lnTo>
                  <a:pt x="22987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Group 59"/>
          <p:cNvGrpSpPr/>
          <p:nvPr/>
        </p:nvGrpSpPr>
        <p:grpSpPr>
          <a:xfrm>
            <a:off x="1344268" y="1971019"/>
            <a:ext cx="5358568" cy="124481"/>
            <a:chOff x="1344268" y="1726696"/>
            <a:chExt cx="5358568" cy="124481"/>
          </a:xfrm>
        </p:grpSpPr>
        <p:sp>
          <p:nvSpPr>
            <p:cNvPr id="61" name="object 22"/>
            <p:cNvSpPr/>
            <p:nvPr/>
          </p:nvSpPr>
          <p:spPr>
            <a:xfrm>
              <a:off x="1344268" y="1788936"/>
              <a:ext cx="320270" cy="0"/>
            </a:xfrm>
            <a:custGeom>
              <a:avLst/>
              <a:gdLst/>
              <a:ahLst/>
              <a:cxnLst/>
              <a:rect l="l" t="t" r="r" b="b"/>
              <a:pathLst>
                <a:path w="392430">
                  <a:moveTo>
                    <a:pt x="0" y="0"/>
                  </a:moveTo>
                  <a:lnTo>
                    <a:pt x="39243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3"/>
            <p:cNvSpPr/>
            <p:nvPr/>
          </p:nvSpPr>
          <p:spPr>
            <a:xfrm>
              <a:off x="1656245" y="1726696"/>
              <a:ext cx="248754" cy="124481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7780" y="0"/>
                  </a:moveTo>
                  <a:lnTo>
                    <a:pt x="8890" y="0"/>
                  </a:lnTo>
                  <a:lnTo>
                    <a:pt x="5080" y="3810"/>
                  </a:lnTo>
                  <a:lnTo>
                    <a:pt x="1270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1270" y="142240"/>
                  </a:lnTo>
                  <a:lnTo>
                    <a:pt x="5080" y="147320"/>
                  </a:lnTo>
                  <a:lnTo>
                    <a:pt x="8890" y="151130"/>
                  </a:lnTo>
                  <a:lnTo>
                    <a:pt x="15240" y="152400"/>
                  </a:lnTo>
                  <a:lnTo>
                    <a:pt x="17780" y="152400"/>
                  </a:lnTo>
                  <a:lnTo>
                    <a:pt x="289560" y="91440"/>
                  </a:lnTo>
                  <a:lnTo>
                    <a:pt x="295910" y="90170"/>
                  </a:lnTo>
                  <a:lnTo>
                    <a:pt x="300990" y="86360"/>
                  </a:lnTo>
                  <a:lnTo>
                    <a:pt x="303530" y="81280"/>
                  </a:lnTo>
                  <a:lnTo>
                    <a:pt x="304800" y="76200"/>
                  </a:lnTo>
                  <a:lnTo>
                    <a:pt x="303530" y="69850"/>
                  </a:lnTo>
                  <a:lnTo>
                    <a:pt x="300990" y="66040"/>
                  </a:lnTo>
                  <a:lnTo>
                    <a:pt x="295910" y="62230"/>
                  </a:lnTo>
                  <a:lnTo>
                    <a:pt x="289560" y="6096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4"/>
            <p:cNvSpPr/>
            <p:nvPr/>
          </p:nvSpPr>
          <p:spPr>
            <a:xfrm>
              <a:off x="3517753" y="1788936"/>
              <a:ext cx="160653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5"/>
            <p:cNvSpPr/>
            <p:nvPr/>
          </p:nvSpPr>
          <p:spPr>
            <a:xfrm>
              <a:off x="3669077" y="1726696"/>
              <a:ext cx="249790" cy="124481"/>
            </a:xfrm>
            <a:custGeom>
              <a:avLst/>
              <a:gdLst/>
              <a:ahLst/>
              <a:cxnLst/>
              <a:rect l="l" t="t" r="r" b="b"/>
              <a:pathLst>
                <a:path w="306070" h="152400">
                  <a:moveTo>
                    <a:pt x="19050" y="0"/>
                  </a:moveTo>
                  <a:lnTo>
                    <a:pt x="10160" y="0"/>
                  </a:lnTo>
                  <a:lnTo>
                    <a:pt x="5079" y="3810"/>
                  </a:lnTo>
                  <a:lnTo>
                    <a:pt x="2539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5079" y="147320"/>
                  </a:lnTo>
                  <a:lnTo>
                    <a:pt x="10160" y="151130"/>
                  </a:lnTo>
                  <a:lnTo>
                    <a:pt x="16510" y="152400"/>
                  </a:lnTo>
                  <a:lnTo>
                    <a:pt x="19050" y="152400"/>
                  </a:lnTo>
                  <a:lnTo>
                    <a:pt x="290829" y="91440"/>
                  </a:lnTo>
                  <a:lnTo>
                    <a:pt x="306069" y="76200"/>
                  </a:lnTo>
                  <a:lnTo>
                    <a:pt x="304800" y="69850"/>
                  </a:lnTo>
                  <a:lnTo>
                    <a:pt x="300989" y="66040"/>
                  </a:lnTo>
                  <a:lnTo>
                    <a:pt x="295910" y="62230"/>
                  </a:lnTo>
                  <a:lnTo>
                    <a:pt x="290829" y="609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6"/>
            <p:cNvSpPr/>
            <p:nvPr/>
          </p:nvSpPr>
          <p:spPr>
            <a:xfrm>
              <a:off x="4105432" y="1788936"/>
              <a:ext cx="115049" cy="0"/>
            </a:xfrm>
            <a:custGeom>
              <a:avLst/>
              <a:gdLst/>
              <a:ahLst/>
              <a:cxnLst/>
              <a:rect l="l" t="t" r="r" b="b"/>
              <a:pathLst>
                <a:path w="140970">
                  <a:moveTo>
                    <a:pt x="0" y="0"/>
                  </a:moveTo>
                  <a:lnTo>
                    <a:pt x="14097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7"/>
            <p:cNvSpPr/>
            <p:nvPr/>
          </p:nvSpPr>
          <p:spPr>
            <a:xfrm>
              <a:off x="4212190" y="1726696"/>
              <a:ext cx="249790" cy="124481"/>
            </a:xfrm>
            <a:custGeom>
              <a:avLst/>
              <a:gdLst/>
              <a:ahLst/>
              <a:cxnLst/>
              <a:rect l="l" t="t" r="r" b="b"/>
              <a:pathLst>
                <a:path w="306070" h="152400">
                  <a:moveTo>
                    <a:pt x="19050" y="0"/>
                  </a:moveTo>
                  <a:lnTo>
                    <a:pt x="10160" y="0"/>
                  </a:lnTo>
                  <a:lnTo>
                    <a:pt x="5080" y="3810"/>
                  </a:lnTo>
                  <a:lnTo>
                    <a:pt x="1270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1270" y="142240"/>
                  </a:lnTo>
                  <a:lnTo>
                    <a:pt x="5080" y="147320"/>
                  </a:lnTo>
                  <a:lnTo>
                    <a:pt x="10160" y="151130"/>
                  </a:lnTo>
                  <a:lnTo>
                    <a:pt x="15239" y="152400"/>
                  </a:lnTo>
                  <a:lnTo>
                    <a:pt x="19050" y="152400"/>
                  </a:lnTo>
                  <a:lnTo>
                    <a:pt x="289560" y="91440"/>
                  </a:lnTo>
                  <a:lnTo>
                    <a:pt x="295910" y="90170"/>
                  </a:lnTo>
                  <a:lnTo>
                    <a:pt x="300989" y="86360"/>
                  </a:lnTo>
                  <a:lnTo>
                    <a:pt x="304800" y="81280"/>
                  </a:lnTo>
                  <a:lnTo>
                    <a:pt x="306070" y="76200"/>
                  </a:lnTo>
                  <a:lnTo>
                    <a:pt x="304800" y="69850"/>
                  </a:lnTo>
                  <a:lnTo>
                    <a:pt x="300989" y="66040"/>
                  </a:lnTo>
                  <a:lnTo>
                    <a:pt x="295910" y="62230"/>
                  </a:lnTo>
                  <a:lnTo>
                    <a:pt x="289560" y="609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8"/>
            <p:cNvSpPr/>
            <p:nvPr/>
          </p:nvSpPr>
          <p:spPr>
            <a:xfrm>
              <a:off x="6073695" y="1788936"/>
              <a:ext cx="388678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50" y="0"/>
                  </a:lnTo>
                </a:path>
              </a:pathLst>
            </a:custGeom>
            <a:ln w="539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9"/>
            <p:cNvSpPr/>
            <p:nvPr/>
          </p:nvSpPr>
          <p:spPr>
            <a:xfrm>
              <a:off x="6454082" y="1726696"/>
              <a:ext cx="248754" cy="124481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9050" y="0"/>
                  </a:moveTo>
                  <a:lnTo>
                    <a:pt x="10159" y="0"/>
                  </a:lnTo>
                  <a:lnTo>
                    <a:pt x="5079" y="3810"/>
                  </a:lnTo>
                  <a:lnTo>
                    <a:pt x="1270" y="8890"/>
                  </a:lnTo>
                  <a:lnTo>
                    <a:pt x="0" y="15240"/>
                  </a:lnTo>
                  <a:lnTo>
                    <a:pt x="0" y="137160"/>
                  </a:lnTo>
                  <a:lnTo>
                    <a:pt x="1270" y="142240"/>
                  </a:lnTo>
                  <a:lnTo>
                    <a:pt x="5079" y="147320"/>
                  </a:lnTo>
                  <a:lnTo>
                    <a:pt x="10159" y="151130"/>
                  </a:lnTo>
                  <a:lnTo>
                    <a:pt x="15240" y="152400"/>
                  </a:lnTo>
                  <a:lnTo>
                    <a:pt x="19050" y="152400"/>
                  </a:lnTo>
                  <a:lnTo>
                    <a:pt x="289559" y="91440"/>
                  </a:lnTo>
                  <a:lnTo>
                    <a:pt x="295909" y="90170"/>
                  </a:lnTo>
                  <a:lnTo>
                    <a:pt x="300990" y="86360"/>
                  </a:lnTo>
                  <a:lnTo>
                    <a:pt x="304800" y="81280"/>
                  </a:lnTo>
                  <a:lnTo>
                    <a:pt x="304800" y="69850"/>
                  </a:lnTo>
                  <a:lnTo>
                    <a:pt x="300990" y="66040"/>
                  </a:lnTo>
                  <a:lnTo>
                    <a:pt x="295909" y="62230"/>
                  </a:lnTo>
                  <a:lnTo>
                    <a:pt x="289559" y="6096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69" name="Connector: Elbow 68"/>
          <p:cNvCxnSpPr/>
          <p:nvPr/>
        </p:nvCxnSpPr>
        <p:spPr>
          <a:xfrm rot="16200000" flipH="1">
            <a:off x="833957" y="2842229"/>
            <a:ext cx="922887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/>
          <p:nvPr/>
        </p:nvSpPr>
        <p:spPr>
          <a:xfrm>
            <a:off x="228600" y="3344019"/>
            <a:ext cx="2574680" cy="1965760"/>
          </a:xfrm>
          <a:custGeom>
            <a:avLst/>
            <a:gdLst/>
            <a:ahLst/>
            <a:cxnLst/>
            <a:rect l="l" t="t" r="r" b="b"/>
            <a:pathLst>
              <a:path w="3432810" h="2618740">
                <a:moveTo>
                  <a:pt x="3432810" y="0"/>
                </a:moveTo>
                <a:lnTo>
                  <a:pt x="0" y="0"/>
                </a:lnTo>
                <a:lnTo>
                  <a:pt x="0" y="2618740"/>
                </a:lnTo>
                <a:lnTo>
                  <a:pt x="3432810" y="2618740"/>
                </a:lnTo>
                <a:lnTo>
                  <a:pt x="343281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3344019"/>
            <a:ext cx="2574680" cy="1965760"/>
          </a:xfrm>
          <a:custGeom>
            <a:avLst/>
            <a:gdLst/>
            <a:ahLst/>
            <a:cxnLst/>
            <a:rect l="l" t="t" r="r" b="b"/>
            <a:pathLst>
              <a:path w="3432810" h="2618740">
                <a:moveTo>
                  <a:pt x="1717039" y="2618740"/>
                </a:moveTo>
                <a:lnTo>
                  <a:pt x="0" y="2618740"/>
                </a:lnTo>
                <a:lnTo>
                  <a:pt x="0" y="0"/>
                </a:lnTo>
                <a:lnTo>
                  <a:pt x="3432810" y="0"/>
                </a:lnTo>
                <a:lnTo>
                  <a:pt x="3432810" y="2618740"/>
                </a:lnTo>
                <a:lnTo>
                  <a:pt x="1717039" y="261874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093" y="3442212"/>
            <a:ext cx="2362266" cy="1700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92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Placeholder 108"/>
          <p:cNvSpPr>
            <a:spLocks noGrp="1"/>
          </p:cNvSpPr>
          <p:nvPr>
            <p:ph type="body" idx="1"/>
          </p:nvPr>
        </p:nvSpPr>
        <p:spPr>
          <a:xfrm>
            <a:off x="383854" y="2773858"/>
            <a:ext cx="7461504" cy="302639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/>
                </a:solidFill>
              </a:rPr>
              <a:t>Normalization</a:t>
            </a:r>
            <a:r>
              <a:rPr lang="en-US" sz="1600" dirty="0"/>
              <a:t>: variations on whitening</a:t>
            </a:r>
          </a:p>
          <a:p>
            <a:pPr lvl="1"/>
            <a:r>
              <a:rPr lang="en-US" sz="1600" dirty="0"/>
              <a:t>Subtractive: average removal, high pass filtering</a:t>
            </a:r>
          </a:p>
          <a:p>
            <a:pPr lvl="1"/>
            <a:r>
              <a:rPr lang="en-US" sz="1600" dirty="0"/>
              <a:t>Divisive: local contrast normalization, variance normalization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Filter bank</a:t>
            </a:r>
            <a:r>
              <a:rPr lang="en-US" sz="1600" dirty="0"/>
              <a:t>: dimension expansion, projection on overcomplete basis 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Non-linearity</a:t>
            </a:r>
            <a:r>
              <a:rPr lang="en-US" sz="1600" dirty="0"/>
              <a:t>: </a:t>
            </a:r>
            <a:r>
              <a:rPr lang="en-US" sz="1600" dirty="0" err="1"/>
              <a:t>sparsification</a:t>
            </a:r>
            <a:r>
              <a:rPr lang="en-US" sz="1600" dirty="0"/>
              <a:t>, saturation, lateral inhibition....</a:t>
            </a:r>
          </a:p>
          <a:p>
            <a:pPr lvl="1"/>
            <a:r>
              <a:rPr lang="en-US" sz="1600" dirty="0"/>
              <a:t>Rectification (</a:t>
            </a:r>
            <a:r>
              <a:rPr lang="en-US" sz="1600" dirty="0" err="1"/>
              <a:t>relu</a:t>
            </a:r>
            <a:r>
              <a:rPr lang="en-US" sz="1600" dirty="0"/>
              <a:t>), component-wise shrinkage, </a:t>
            </a:r>
            <a:r>
              <a:rPr lang="en-US" sz="1600" dirty="0" err="1" smtClean="0"/>
              <a:t>tanh</a:t>
            </a:r>
            <a:r>
              <a:rPr lang="en-US" sz="1600" dirty="0" smtClean="0"/>
              <a:t>,..</a:t>
            </a:r>
          </a:p>
          <a:p>
            <a:pPr marL="685801" lvl="2" indent="0">
              <a:buNone/>
            </a:pPr>
            <a:r>
              <a:rPr lang="en-US" sz="1600" b="1" i="1" dirty="0" smtClean="0"/>
              <a:t>	</a:t>
            </a:r>
            <a:r>
              <a:rPr lang="en-US" sz="1600" b="1" i="1" dirty="0" err="1" smtClean="0"/>
              <a:t>ReLU</a:t>
            </a:r>
            <a:r>
              <a:rPr lang="en-US" sz="1600" b="1" i="1" dirty="0" smtClean="0"/>
              <a:t> </a:t>
            </a:r>
            <a:r>
              <a:rPr lang="en-US" sz="1600" b="1" i="1" dirty="0"/>
              <a:t>(x )=max (x , 0)</a:t>
            </a:r>
            <a:endParaRPr lang="en-US" sz="1600" b="1" i="1" dirty="0" smtClean="0"/>
          </a:p>
          <a:p>
            <a:r>
              <a:rPr lang="en-US" sz="1600" dirty="0" smtClean="0">
                <a:solidFill>
                  <a:schemeClr val="accent1"/>
                </a:solidFill>
              </a:rPr>
              <a:t>Pooling</a:t>
            </a:r>
            <a:r>
              <a:rPr lang="en-US" sz="1600" dirty="0" smtClean="0"/>
              <a:t>: aggregation over space or feature type</a:t>
            </a:r>
          </a:p>
          <a:p>
            <a:pPr lvl="1"/>
            <a:r>
              <a:rPr lang="en-US" sz="1600" dirty="0" smtClean="0"/>
              <a:t>Max, </a:t>
            </a:r>
            <a:r>
              <a:rPr lang="en-US" sz="1600" dirty="0" err="1" smtClean="0"/>
              <a:t>Lp</a:t>
            </a:r>
            <a:r>
              <a:rPr lang="en-US" sz="1600" dirty="0" smtClean="0"/>
              <a:t> norm, log prob.</a:t>
            </a:r>
            <a:endParaRPr lang="en-US" sz="1600" dirty="0"/>
          </a:p>
          <a:p>
            <a:pPr marL="482601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1" name="object 31"/>
          <p:cNvSpPr/>
          <p:nvPr/>
        </p:nvSpPr>
        <p:spPr>
          <a:xfrm>
            <a:off x="7282262" y="1435954"/>
            <a:ext cx="817778" cy="1179461"/>
          </a:xfrm>
          <a:custGeom>
            <a:avLst/>
            <a:gdLst/>
            <a:ahLst/>
            <a:cxnLst/>
            <a:rect l="l" t="t" r="r" b="b"/>
            <a:pathLst>
              <a:path w="1002029" h="144398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1442719"/>
                </a:lnTo>
                <a:lnTo>
                  <a:pt x="0" y="1443989"/>
                </a:lnTo>
                <a:lnTo>
                  <a:pt x="1270" y="1443989"/>
                </a:lnTo>
                <a:lnTo>
                  <a:pt x="1000759" y="1443989"/>
                </a:lnTo>
                <a:lnTo>
                  <a:pt x="1002029" y="1443989"/>
                </a:lnTo>
                <a:lnTo>
                  <a:pt x="1002029" y="1442719"/>
                </a:lnTo>
                <a:lnTo>
                  <a:pt x="1002029" y="1269"/>
                </a:lnTo>
                <a:lnTo>
                  <a:pt x="1002029" y="0"/>
                </a:lnTo>
                <a:lnTo>
                  <a:pt x="1000759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3" name="object 33"/>
          <p:cNvSpPr/>
          <p:nvPr/>
        </p:nvSpPr>
        <p:spPr>
          <a:xfrm>
            <a:off x="8100041" y="26154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4" name="object 34"/>
          <p:cNvSpPr txBox="1"/>
          <p:nvPr/>
        </p:nvSpPr>
        <p:spPr>
          <a:xfrm>
            <a:off x="7345488" y="1924542"/>
            <a:ext cx="65453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200" dirty="0">
                <a:latin typeface="+mj-lt"/>
                <a:cs typeface="Arial" panose="020B0604020202020204" pitchFamily="34" charset="0"/>
              </a:rPr>
              <a:t>C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lass</a:t>
            </a:r>
            <a:r>
              <a:rPr sz="1200" dirty="0">
                <a:latin typeface="+mj-lt"/>
                <a:cs typeface="Arial" panose="020B0604020202020204" pitchFamily="34" charset="0"/>
              </a:rPr>
              <a:t>i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fier</a:t>
            </a:r>
            <a:endParaRPr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79101" y="1451514"/>
            <a:ext cx="2610877" cy="1177386"/>
          </a:xfrm>
          <a:custGeom>
            <a:avLst/>
            <a:gdLst/>
            <a:ahLst/>
            <a:cxnLst/>
            <a:rect l="l" t="t" r="r" b="b"/>
            <a:pathLst>
              <a:path w="3199129" h="144145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1438910"/>
                </a:lnTo>
                <a:lnTo>
                  <a:pt x="0" y="1440179"/>
                </a:lnTo>
                <a:lnTo>
                  <a:pt x="0" y="1441450"/>
                </a:lnTo>
                <a:lnTo>
                  <a:pt x="1270" y="1441450"/>
                </a:lnTo>
                <a:lnTo>
                  <a:pt x="3196590" y="1441450"/>
                </a:lnTo>
                <a:lnTo>
                  <a:pt x="3197859" y="1441450"/>
                </a:lnTo>
                <a:lnTo>
                  <a:pt x="3199129" y="1440179"/>
                </a:lnTo>
                <a:lnTo>
                  <a:pt x="3199129" y="1438910"/>
                </a:lnTo>
                <a:lnTo>
                  <a:pt x="3199129" y="1269"/>
                </a:lnTo>
                <a:lnTo>
                  <a:pt x="3199129" y="0"/>
                </a:lnTo>
                <a:lnTo>
                  <a:pt x="3197859" y="0"/>
                </a:lnTo>
                <a:lnTo>
                  <a:pt x="3196590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6" name="object 36"/>
          <p:cNvSpPr/>
          <p:nvPr/>
        </p:nvSpPr>
        <p:spPr>
          <a:xfrm>
            <a:off x="4379101" y="14515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89978" y="2628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8" name="object 38"/>
          <p:cNvSpPr/>
          <p:nvPr/>
        </p:nvSpPr>
        <p:spPr>
          <a:xfrm>
            <a:off x="6929862" y="2039688"/>
            <a:ext cx="298504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22147" y="1995082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90" h="109219">
                <a:moveTo>
                  <a:pt x="0" y="0"/>
                </a:moveTo>
                <a:lnTo>
                  <a:pt x="0" y="10922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95540" y="1641347"/>
            <a:ext cx="634322" cy="785270"/>
          </a:xfrm>
          <a:custGeom>
            <a:avLst/>
            <a:gdLst/>
            <a:ahLst/>
            <a:cxnLst/>
            <a:rect l="l" t="t" r="r" b="b"/>
            <a:pathLst>
              <a:path w="777240" h="961389">
                <a:moveTo>
                  <a:pt x="0" y="0"/>
                </a:moveTo>
                <a:lnTo>
                  <a:pt x="0" y="1269"/>
                </a:lnTo>
                <a:lnTo>
                  <a:pt x="0" y="960119"/>
                </a:lnTo>
                <a:lnTo>
                  <a:pt x="0" y="961389"/>
                </a:lnTo>
                <a:lnTo>
                  <a:pt x="775970" y="961389"/>
                </a:lnTo>
                <a:lnTo>
                  <a:pt x="777240" y="961389"/>
                </a:lnTo>
                <a:lnTo>
                  <a:pt x="777240" y="960119"/>
                </a:lnTo>
                <a:lnTo>
                  <a:pt x="777240" y="1269"/>
                </a:lnTo>
                <a:lnTo>
                  <a:pt x="777240" y="0"/>
                </a:lnTo>
                <a:lnTo>
                  <a:pt x="775970" y="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95540" y="16413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29861" y="24266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22489" y="1775157"/>
            <a:ext cx="537930" cy="429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50805">
              <a:lnSpc>
                <a:spcPct val="122400"/>
              </a:lnSpc>
            </a:pPr>
            <a:r>
              <a:rPr sz="1200" spc="-8" dirty="0">
                <a:latin typeface="+mj-lt"/>
                <a:cs typeface="Arial" panose="020B0604020202020204" pitchFamily="34" charset="0"/>
              </a:rPr>
              <a:t>feature  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P</a:t>
            </a:r>
            <a:r>
              <a:rPr sz="1200" spc="4" dirty="0">
                <a:latin typeface="+mj-lt"/>
                <a:cs typeface="Arial" panose="020B0604020202020204" pitchFamily="34" charset="0"/>
              </a:rPr>
              <a:t>o</a:t>
            </a:r>
            <a:r>
              <a:rPr sz="1200" dirty="0">
                <a:latin typeface="+mj-lt"/>
                <a:cs typeface="Arial" panose="020B0604020202020204" pitchFamily="34" charset="0"/>
              </a:rPr>
              <a:t>o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l</a:t>
            </a:r>
            <a:r>
              <a:rPr sz="1200" dirty="0">
                <a:latin typeface="+mj-lt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44" name="object 44"/>
          <p:cNvSpPr/>
          <p:nvPr/>
        </p:nvSpPr>
        <p:spPr>
          <a:xfrm>
            <a:off x="6175309" y="2034502"/>
            <a:ext cx="72553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41644" y="1989895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90" h="109219">
                <a:moveTo>
                  <a:pt x="0" y="0"/>
                </a:moveTo>
                <a:lnTo>
                  <a:pt x="0" y="109220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66401" y="1650684"/>
            <a:ext cx="508909" cy="767635"/>
          </a:xfrm>
          <a:custGeom>
            <a:avLst/>
            <a:gdLst/>
            <a:ahLst/>
            <a:cxnLst/>
            <a:rect l="l" t="t" r="r" b="b"/>
            <a:pathLst>
              <a:path w="623570" h="939800">
                <a:moveTo>
                  <a:pt x="1269" y="0"/>
                </a:moveTo>
                <a:lnTo>
                  <a:pt x="0" y="0"/>
                </a:lnTo>
                <a:lnTo>
                  <a:pt x="0" y="938529"/>
                </a:lnTo>
                <a:lnTo>
                  <a:pt x="0" y="939800"/>
                </a:lnTo>
                <a:lnTo>
                  <a:pt x="1269" y="939800"/>
                </a:lnTo>
                <a:lnTo>
                  <a:pt x="622300" y="939800"/>
                </a:lnTo>
                <a:lnTo>
                  <a:pt x="623569" y="939800"/>
                </a:lnTo>
                <a:lnTo>
                  <a:pt x="623569" y="938529"/>
                </a:lnTo>
                <a:lnTo>
                  <a:pt x="623569" y="0"/>
                </a:lnTo>
                <a:lnTo>
                  <a:pt x="622300" y="0"/>
                </a:lnTo>
                <a:lnTo>
                  <a:pt x="1269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66401" y="16506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75309" y="2418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94386" y="1774161"/>
            <a:ext cx="453457" cy="432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45620">
              <a:lnSpc>
                <a:spcPct val="122900"/>
              </a:lnSpc>
            </a:pPr>
            <a:r>
              <a:rPr sz="1200" dirty="0">
                <a:latin typeface="+mj-lt"/>
                <a:cs typeface="Arial" panose="020B0604020202020204" pitchFamily="34" charset="0"/>
              </a:rPr>
              <a:t>Non-  </a:t>
            </a:r>
            <a:r>
              <a:rPr sz="1200" spc="-8" dirty="0">
                <a:latin typeface="+mj-lt"/>
                <a:cs typeface="Arial" panose="020B0604020202020204" pitchFamily="34" charset="0"/>
              </a:rPr>
              <a:t>L</a:t>
            </a:r>
            <a:r>
              <a:rPr sz="1200" dirty="0">
                <a:latin typeface="+mj-lt"/>
                <a:cs typeface="Arial" panose="020B0604020202020204" pitchFamily="34" charset="0"/>
              </a:rPr>
              <a:t>inear</a:t>
            </a:r>
          </a:p>
        </p:txBody>
      </p:sp>
      <p:sp>
        <p:nvSpPr>
          <p:cNvPr id="50" name="object 50"/>
          <p:cNvSpPr/>
          <p:nvPr/>
        </p:nvSpPr>
        <p:spPr>
          <a:xfrm>
            <a:off x="5527513" y="2034502"/>
            <a:ext cx="72553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93848" y="1989895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90" h="109219">
                <a:moveTo>
                  <a:pt x="0" y="0"/>
                </a:moveTo>
                <a:lnTo>
                  <a:pt x="0" y="109220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049699" y="1645497"/>
            <a:ext cx="477814" cy="776971"/>
          </a:xfrm>
          <a:custGeom>
            <a:avLst/>
            <a:gdLst/>
            <a:ahLst/>
            <a:cxnLst/>
            <a:rect l="l" t="t" r="r" b="b"/>
            <a:pathLst>
              <a:path w="585470" h="95123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949960"/>
                </a:lnTo>
                <a:lnTo>
                  <a:pt x="0" y="951229"/>
                </a:lnTo>
                <a:lnTo>
                  <a:pt x="1270" y="951229"/>
                </a:lnTo>
                <a:lnTo>
                  <a:pt x="582930" y="951229"/>
                </a:lnTo>
                <a:lnTo>
                  <a:pt x="584200" y="951229"/>
                </a:lnTo>
                <a:lnTo>
                  <a:pt x="585469" y="951229"/>
                </a:lnTo>
                <a:lnTo>
                  <a:pt x="585469" y="949960"/>
                </a:lnTo>
                <a:lnTo>
                  <a:pt x="585469" y="1270"/>
                </a:lnTo>
                <a:lnTo>
                  <a:pt x="585469" y="0"/>
                </a:lnTo>
                <a:lnTo>
                  <a:pt x="584200" y="0"/>
                </a:lnTo>
                <a:lnTo>
                  <a:pt x="582930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049699" y="16454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527513" y="24224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81829" y="1775157"/>
            <a:ext cx="395933" cy="429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16589">
              <a:lnSpc>
                <a:spcPct val="122400"/>
              </a:lnSpc>
            </a:pPr>
            <a:r>
              <a:rPr sz="1200" spc="-4" dirty="0">
                <a:latin typeface="+mj-lt"/>
                <a:cs typeface="Arial" panose="020B0604020202020204" pitchFamily="34" charset="0"/>
              </a:rPr>
              <a:t>F</a:t>
            </a:r>
            <a:r>
              <a:rPr sz="1200" dirty="0">
                <a:latin typeface="+mj-lt"/>
                <a:cs typeface="Arial" panose="020B0604020202020204" pitchFamily="34" charset="0"/>
              </a:rPr>
              <a:t>i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lter  Bank</a:t>
            </a:r>
            <a:endParaRPr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938797" y="2034502"/>
            <a:ext cx="72553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05131" y="1989895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89" h="109219">
                <a:moveTo>
                  <a:pt x="0" y="0"/>
                </a:moveTo>
                <a:lnTo>
                  <a:pt x="0" y="10922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462019" y="1645497"/>
            <a:ext cx="476778" cy="776971"/>
          </a:xfrm>
          <a:custGeom>
            <a:avLst/>
            <a:gdLst/>
            <a:ahLst/>
            <a:cxnLst/>
            <a:rect l="l" t="t" r="r" b="b"/>
            <a:pathLst>
              <a:path w="584200" h="95123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949960"/>
                </a:lnTo>
                <a:lnTo>
                  <a:pt x="0" y="951229"/>
                </a:lnTo>
                <a:lnTo>
                  <a:pt x="1270" y="951229"/>
                </a:lnTo>
                <a:lnTo>
                  <a:pt x="582929" y="951229"/>
                </a:lnTo>
                <a:lnTo>
                  <a:pt x="584200" y="951229"/>
                </a:lnTo>
                <a:lnTo>
                  <a:pt x="584200" y="949960"/>
                </a:lnTo>
                <a:lnTo>
                  <a:pt x="584200" y="1270"/>
                </a:lnTo>
                <a:lnTo>
                  <a:pt x="584200" y="0"/>
                </a:lnTo>
                <a:lnTo>
                  <a:pt x="582929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62019" y="16454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938796" y="24224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97258" y="1942178"/>
            <a:ext cx="4068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200" spc="-4" dirty="0">
                <a:latin typeface="+mj-lt"/>
                <a:cs typeface="Arial" panose="020B0604020202020204" pitchFamily="34" charset="0"/>
              </a:rPr>
              <a:t>N</a:t>
            </a:r>
            <a:r>
              <a:rPr sz="1200" dirty="0">
                <a:latin typeface="+mj-lt"/>
                <a:cs typeface="Arial" panose="020B0604020202020204" pitchFamily="34" charset="0"/>
              </a:rPr>
              <a:t>o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r</a:t>
            </a:r>
            <a:r>
              <a:rPr sz="1200" dirty="0">
                <a:latin typeface="+mj-lt"/>
                <a:cs typeface="Arial" panose="020B0604020202020204" pitchFamily="34" charset="0"/>
              </a:rPr>
              <a:t>m</a:t>
            </a:r>
          </a:p>
        </p:txBody>
      </p:sp>
      <p:sp>
        <p:nvSpPr>
          <p:cNvPr id="62" name="object 62"/>
          <p:cNvSpPr/>
          <p:nvPr/>
        </p:nvSpPr>
        <p:spPr>
          <a:xfrm>
            <a:off x="1543309" y="1436991"/>
            <a:ext cx="2609840" cy="1177386"/>
          </a:xfrm>
          <a:custGeom>
            <a:avLst/>
            <a:gdLst/>
            <a:ahLst/>
            <a:cxnLst/>
            <a:rect l="l" t="t" r="r" b="b"/>
            <a:pathLst>
              <a:path w="3197860" h="1441450">
                <a:moveTo>
                  <a:pt x="1269" y="0"/>
                </a:moveTo>
                <a:lnTo>
                  <a:pt x="0" y="0"/>
                </a:lnTo>
                <a:lnTo>
                  <a:pt x="0" y="1270"/>
                </a:lnTo>
                <a:lnTo>
                  <a:pt x="0" y="1438910"/>
                </a:lnTo>
                <a:lnTo>
                  <a:pt x="0" y="1440180"/>
                </a:lnTo>
                <a:lnTo>
                  <a:pt x="0" y="1441450"/>
                </a:lnTo>
                <a:lnTo>
                  <a:pt x="1269" y="1441450"/>
                </a:lnTo>
                <a:lnTo>
                  <a:pt x="3195320" y="1441450"/>
                </a:lnTo>
                <a:lnTo>
                  <a:pt x="3196590" y="1441450"/>
                </a:lnTo>
                <a:lnTo>
                  <a:pt x="3197860" y="1440180"/>
                </a:lnTo>
                <a:lnTo>
                  <a:pt x="3197860" y="1438910"/>
                </a:lnTo>
                <a:lnTo>
                  <a:pt x="3197860" y="1270"/>
                </a:lnTo>
                <a:lnTo>
                  <a:pt x="3197860" y="0"/>
                </a:lnTo>
                <a:lnTo>
                  <a:pt x="3196590" y="0"/>
                </a:lnTo>
                <a:lnTo>
                  <a:pt x="3195320" y="0"/>
                </a:lnTo>
                <a:lnTo>
                  <a:pt x="1269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3" name="object 63"/>
          <p:cNvSpPr/>
          <p:nvPr/>
        </p:nvSpPr>
        <p:spPr>
          <a:xfrm>
            <a:off x="1543308" y="14369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53150" y="26143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5" name="object 65"/>
          <p:cNvSpPr/>
          <p:nvPr/>
        </p:nvSpPr>
        <p:spPr>
          <a:xfrm>
            <a:off x="4094071" y="2025165"/>
            <a:ext cx="298504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86357" y="1980560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59748" y="1627863"/>
            <a:ext cx="634322" cy="784232"/>
          </a:xfrm>
          <a:custGeom>
            <a:avLst/>
            <a:gdLst/>
            <a:ahLst/>
            <a:cxnLst/>
            <a:rect l="l" t="t" r="r" b="b"/>
            <a:pathLst>
              <a:path w="777239" h="960119">
                <a:moveTo>
                  <a:pt x="1269" y="0"/>
                </a:moveTo>
                <a:lnTo>
                  <a:pt x="0" y="0"/>
                </a:lnTo>
                <a:lnTo>
                  <a:pt x="0" y="958850"/>
                </a:lnTo>
                <a:lnTo>
                  <a:pt x="0" y="960119"/>
                </a:lnTo>
                <a:lnTo>
                  <a:pt x="1269" y="960119"/>
                </a:lnTo>
                <a:lnTo>
                  <a:pt x="775969" y="960119"/>
                </a:lnTo>
                <a:lnTo>
                  <a:pt x="777239" y="960119"/>
                </a:lnTo>
                <a:lnTo>
                  <a:pt x="777239" y="958850"/>
                </a:lnTo>
                <a:lnTo>
                  <a:pt x="777239" y="0"/>
                </a:lnTo>
                <a:lnTo>
                  <a:pt x="775969" y="0"/>
                </a:lnTo>
                <a:lnTo>
                  <a:pt x="1269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459748" y="16278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094071" y="24120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86696" y="1759639"/>
            <a:ext cx="537930" cy="432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50805">
              <a:lnSpc>
                <a:spcPct val="122900"/>
              </a:lnSpc>
            </a:pPr>
            <a:r>
              <a:rPr sz="1200" spc="-8" dirty="0">
                <a:latin typeface="+mj-lt"/>
                <a:cs typeface="Arial" panose="020B0604020202020204" pitchFamily="34" charset="0"/>
              </a:rPr>
              <a:t>feature  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P</a:t>
            </a:r>
            <a:r>
              <a:rPr sz="1200" spc="4" dirty="0">
                <a:latin typeface="+mj-lt"/>
                <a:cs typeface="Arial" panose="020B0604020202020204" pitchFamily="34" charset="0"/>
              </a:rPr>
              <a:t>o</a:t>
            </a:r>
            <a:r>
              <a:rPr sz="1200" dirty="0">
                <a:latin typeface="+mj-lt"/>
                <a:cs typeface="Arial" panose="020B0604020202020204" pitchFamily="34" charset="0"/>
              </a:rPr>
              <a:t>o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l</a:t>
            </a:r>
            <a:r>
              <a:rPr sz="1200" dirty="0">
                <a:latin typeface="+mj-lt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71" name="object 71"/>
          <p:cNvSpPr/>
          <p:nvPr/>
        </p:nvSpPr>
        <p:spPr>
          <a:xfrm>
            <a:off x="3339518" y="2019979"/>
            <a:ext cx="72553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405853" y="1975373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831646" y="1635124"/>
            <a:ext cx="507872" cy="767635"/>
          </a:xfrm>
          <a:custGeom>
            <a:avLst/>
            <a:gdLst/>
            <a:ahLst/>
            <a:cxnLst/>
            <a:rect l="l" t="t" r="r" b="b"/>
            <a:pathLst>
              <a:path w="622300" h="939800">
                <a:moveTo>
                  <a:pt x="0" y="0"/>
                </a:moveTo>
                <a:lnTo>
                  <a:pt x="0" y="938529"/>
                </a:lnTo>
                <a:lnTo>
                  <a:pt x="0" y="939800"/>
                </a:lnTo>
                <a:lnTo>
                  <a:pt x="621030" y="939800"/>
                </a:lnTo>
                <a:lnTo>
                  <a:pt x="622300" y="939800"/>
                </a:lnTo>
                <a:lnTo>
                  <a:pt x="622300" y="938529"/>
                </a:lnTo>
                <a:lnTo>
                  <a:pt x="622300" y="0"/>
                </a:lnTo>
                <a:lnTo>
                  <a:pt x="621030" y="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831646" y="16351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39518" y="2402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58594" y="1758601"/>
            <a:ext cx="453457" cy="432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45620">
              <a:lnSpc>
                <a:spcPct val="122900"/>
              </a:lnSpc>
            </a:pPr>
            <a:r>
              <a:rPr sz="1200" dirty="0">
                <a:latin typeface="+mj-lt"/>
                <a:cs typeface="Arial" panose="020B0604020202020204" pitchFamily="34" charset="0"/>
              </a:rPr>
              <a:t>Non-  L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i</a:t>
            </a:r>
            <a:r>
              <a:rPr sz="1200" dirty="0">
                <a:latin typeface="+mj-lt"/>
                <a:cs typeface="Arial" panose="020B0604020202020204" pitchFamily="34" charset="0"/>
              </a:rPr>
              <a:t>near</a:t>
            </a:r>
          </a:p>
        </p:txBody>
      </p:sp>
      <p:sp>
        <p:nvSpPr>
          <p:cNvPr id="77" name="object 77"/>
          <p:cNvSpPr/>
          <p:nvPr/>
        </p:nvSpPr>
        <p:spPr>
          <a:xfrm>
            <a:off x="2691722" y="2019979"/>
            <a:ext cx="71517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3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57020" y="1975373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214943" y="1630974"/>
            <a:ext cx="476778" cy="776971"/>
          </a:xfrm>
          <a:custGeom>
            <a:avLst/>
            <a:gdLst/>
            <a:ahLst/>
            <a:cxnLst/>
            <a:rect l="l" t="t" r="r" b="b"/>
            <a:pathLst>
              <a:path w="584200" h="95123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949959"/>
                </a:lnTo>
                <a:lnTo>
                  <a:pt x="0" y="951229"/>
                </a:lnTo>
                <a:lnTo>
                  <a:pt x="1270" y="951229"/>
                </a:lnTo>
                <a:lnTo>
                  <a:pt x="582930" y="951229"/>
                </a:lnTo>
                <a:lnTo>
                  <a:pt x="584200" y="949959"/>
                </a:lnTo>
                <a:lnTo>
                  <a:pt x="584200" y="1269"/>
                </a:lnTo>
                <a:lnTo>
                  <a:pt x="584200" y="0"/>
                </a:lnTo>
                <a:lnTo>
                  <a:pt x="582930" y="0"/>
                </a:lnTo>
                <a:lnTo>
                  <a:pt x="127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214943" y="1630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91722" y="24079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247075" y="1760634"/>
            <a:ext cx="395933" cy="429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16589">
              <a:lnSpc>
                <a:spcPct val="122400"/>
              </a:lnSpc>
            </a:pPr>
            <a:r>
              <a:rPr sz="1200" spc="-4" dirty="0">
                <a:latin typeface="+mj-lt"/>
                <a:cs typeface="Arial" panose="020B0604020202020204" pitchFamily="34" charset="0"/>
              </a:rPr>
              <a:t>Fi</a:t>
            </a:r>
            <a:r>
              <a:rPr sz="1200" dirty="0">
                <a:latin typeface="+mj-lt"/>
                <a:cs typeface="Arial" panose="020B0604020202020204" pitchFamily="34" charset="0"/>
              </a:rPr>
              <a:t>l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ter  Bank</a:t>
            </a:r>
            <a:endParaRPr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103004" y="2019979"/>
            <a:ext cx="7359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9016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170375" y="1975373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27264" y="1630974"/>
            <a:ext cx="475741" cy="776971"/>
          </a:xfrm>
          <a:custGeom>
            <a:avLst/>
            <a:gdLst/>
            <a:ahLst/>
            <a:cxnLst/>
            <a:rect l="l" t="t" r="r" b="b"/>
            <a:pathLst>
              <a:path w="582930" h="951230">
                <a:moveTo>
                  <a:pt x="0" y="0"/>
                </a:moveTo>
                <a:lnTo>
                  <a:pt x="0" y="1269"/>
                </a:lnTo>
                <a:lnTo>
                  <a:pt x="0" y="949959"/>
                </a:lnTo>
                <a:lnTo>
                  <a:pt x="0" y="951229"/>
                </a:lnTo>
                <a:lnTo>
                  <a:pt x="581660" y="951229"/>
                </a:lnTo>
                <a:lnTo>
                  <a:pt x="582930" y="949959"/>
                </a:lnTo>
                <a:lnTo>
                  <a:pt x="582930" y="1269"/>
                </a:lnTo>
                <a:lnTo>
                  <a:pt x="582930" y="0"/>
                </a:lnTo>
                <a:lnTo>
                  <a:pt x="581660" y="0"/>
                </a:lnTo>
                <a:lnTo>
                  <a:pt x="0" y="0"/>
                </a:lnTo>
                <a:close/>
              </a:path>
            </a:pathLst>
          </a:custGeom>
          <a:ln w="3665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627263" y="1630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103004" y="24079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61468" y="1927655"/>
            <a:ext cx="40785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200" spc="-4" dirty="0">
                <a:latin typeface="+mj-lt"/>
                <a:cs typeface="Arial" panose="020B0604020202020204" pitchFamily="34" charset="0"/>
              </a:rPr>
              <a:t>N</a:t>
            </a:r>
            <a:r>
              <a:rPr sz="1200" spc="4" dirty="0">
                <a:latin typeface="+mj-lt"/>
                <a:cs typeface="Arial" panose="020B0604020202020204" pitchFamily="34" charset="0"/>
              </a:rPr>
              <a:t>o</a:t>
            </a:r>
            <a:r>
              <a:rPr sz="1200" spc="-4" dirty="0">
                <a:latin typeface="+mj-lt"/>
                <a:cs typeface="Arial" panose="020B0604020202020204" pitchFamily="34" charset="0"/>
              </a:rPr>
              <a:t>r</a:t>
            </a:r>
            <a:r>
              <a:rPr sz="1200" dirty="0">
                <a:latin typeface="+mj-lt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9" name="object 89"/>
          <p:cNvSpPr/>
          <p:nvPr/>
        </p:nvSpPr>
        <p:spPr>
          <a:xfrm>
            <a:off x="1171215" y="2025166"/>
            <a:ext cx="374167" cy="1037"/>
          </a:xfrm>
          <a:custGeom>
            <a:avLst/>
            <a:gdLst/>
            <a:ahLst/>
            <a:cxnLst/>
            <a:rect l="l" t="t" r="r" b="b"/>
            <a:pathLst>
              <a:path w="458469" h="1269">
                <a:moveTo>
                  <a:pt x="0" y="0"/>
                </a:moveTo>
                <a:lnTo>
                  <a:pt x="458469" y="1269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40200" y="1981597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19" h="110489">
                <a:moveTo>
                  <a:pt x="0" y="0"/>
                </a:moveTo>
                <a:lnTo>
                  <a:pt x="0" y="110490"/>
                </a:lnTo>
                <a:lnTo>
                  <a:pt x="109219" y="5588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20231" y="1533464"/>
            <a:ext cx="1006416" cy="6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1383" y="1625787"/>
            <a:ext cx="1006416" cy="6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4665" y="1719149"/>
            <a:ext cx="1006416" cy="6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6912" y="1810435"/>
            <a:ext cx="1008488" cy="6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Title 1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r>
              <a:rPr lang="en-US" dirty="0" smtClean="0"/>
              <a:t>: multiple stages of</a:t>
            </a:r>
            <a:endParaRPr lang="en-US" dirty="0"/>
          </a:p>
        </p:txBody>
      </p:sp>
      <p:sp>
        <p:nvSpPr>
          <p:cNvPr id="103" name="Text Placeholder 10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Normalization → filter bank → non-linearity → pooling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3"/>
          <a:srcRect b="9793"/>
          <a:stretch/>
        </p:blipFill>
        <p:spPr>
          <a:xfrm>
            <a:off x="1143000" y="5295900"/>
            <a:ext cx="3871301" cy="5629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17" y="4372196"/>
            <a:ext cx="2020887" cy="123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8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73985" y="4371556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Y. LeCun, Facebook</a:t>
            </a:r>
          </a:p>
        </p:txBody>
      </p:sp>
    </p:spTree>
    <p:extLst>
      <p:ext uri="{BB962C8B-B14F-4D97-AF65-F5344CB8AC3E}">
        <p14:creationId xmlns:p14="http://schemas.microsoft.com/office/powerpoint/2010/main" val="4008980168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Placeholder 8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of linear transforms interspersed with Max operators  </a:t>
            </a:r>
          </a:p>
          <a:p>
            <a:r>
              <a:rPr lang="en-US" dirty="0"/>
              <a:t>Point-wise </a:t>
            </a:r>
            <a:r>
              <a:rPr lang="en-US" dirty="0" err="1"/>
              <a:t>ReLUs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Max Pooling</a:t>
            </a:r>
          </a:p>
          <a:p>
            <a:pPr lvl="1"/>
            <a:r>
              <a:rPr lang="en-US" dirty="0"/>
              <a:t>“switches” from one layer to the next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7550710" y="636930"/>
            <a:ext cx="619293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300" spc="12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5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LeCun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8844" y="403969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131703" y="6214"/>
                </a:lnTo>
                <a:lnTo>
                  <a:pt x="88429" y="23894"/>
                </a:lnTo>
                <a:lnTo>
                  <a:pt x="52069" y="51593"/>
                </a:lnTo>
                <a:lnTo>
                  <a:pt x="24177" y="87865"/>
                </a:lnTo>
                <a:lnTo>
                  <a:pt x="6302" y="131262"/>
                </a:lnTo>
                <a:lnTo>
                  <a:pt x="0" y="180340"/>
                </a:lnTo>
                <a:lnTo>
                  <a:pt x="6302" y="228976"/>
                </a:lnTo>
                <a:lnTo>
                  <a:pt x="24177" y="272250"/>
                </a:lnTo>
                <a:lnTo>
                  <a:pt x="52070" y="308610"/>
                </a:lnTo>
                <a:lnTo>
                  <a:pt x="88429" y="336502"/>
                </a:lnTo>
                <a:lnTo>
                  <a:pt x="131703" y="354377"/>
                </a:lnTo>
                <a:lnTo>
                  <a:pt x="180340" y="360680"/>
                </a:lnTo>
                <a:lnTo>
                  <a:pt x="229417" y="354377"/>
                </a:lnTo>
                <a:lnTo>
                  <a:pt x="272814" y="336502"/>
                </a:lnTo>
                <a:lnTo>
                  <a:pt x="309086" y="308610"/>
                </a:lnTo>
                <a:lnTo>
                  <a:pt x="336785" y="272250"/>
                </a:lnTo>
                <a:lnTo>
                  <a:pt x="354465" y="228976"/>
                </a:lnTo>
                <a:lnTo>
                  <a:pt x="360679" y="180340"/>
                </a:lnTo>
                <a:lnTo>
                  <a:pt x="354465" y="131262"/>
                </a:lnTo>
                <a:lnTo>
                  <a:pt x="336785" y="87865"/>
                </a:lnTo>
                <a:lnTo>
                  <a:pt x="309086" y="51593"/>
                </a:lnTo>
                <a:lnTo>
                  <a:pt x="272814" y="23894"/>
                </a:lnTo>
                <a:lnTo>
                  <a:pt x="229417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" name="object 11"/>
          <p:cNvSpPr/>
          <p:nvPr/>
        </p:nvSpPr>
        <p:spPr>
          <a:xfrm>
            <a:off x="4788844" y="403969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229417" y="6214"/>
                </a:lnTo>
                <a:lnTo>
                  <a:pt x="272814" y="23894"/>
                </a:lnTo>
                <a:lnTo>
                  <a:pt x="309086" y="51593"/>
                </a:lnTo>
                <a:lnTo>
                  <a:pt x="336785" y="87865"/>
                </a:lnTo>
                <a:lnTo>
                  <a:pt x="354465" y="131262"/>
                </a:lnTo>
                <a:lnTo>
                  <a:pt x="360679" y="180340"/>
                </a:lnTo>
                <a:lnTo>
                  <a:pt x="354465" y="228976"/>
                </a:lnTo>
                <a:lnTo>
                  <a:pt x="336785" y="272250"/>
                </a:lnTo>
                <a:lnTo>
                  <a:pt x="309086" y="308610"/>
                </a:lnTo>
                <a:lnTo>
                  <a:pt x="272814" y="336502"/>
                </a:lnTo>
                <a:lnTo>
                  <a:pt x="229417" y="354377"/>
                </a:lnTo>
                <a:lnTo>
                  <a:pt x="180340" y="360680"/>
                </a:lnTo>
                <a:lnTo>
                  <a:pt x="131703" y="354377"/>
                </a:lnTo>
                <a:lnTo>
                  <a:pt x="88429" y="336502"/>
                </a:lnTo>
                <a:lnTo>
                  <a:pt x="52070" y="308610"/>
                </a:lnTo>
                <a:lnTo>
                  <a:pt x="24177" y="272250"/>
                </a:lnTo>
                <a:lnTo>
                  <a:pt x="6302" y="228976"/>
                </a:lnTo>
                <a:lnTo>
                  <a:pt x="0" y="180340"/>
                </a:lnTo>
                <a:lnTo>
                  <a:pt x="6302" y="131262"/>
                </a:lnTo>
                <a:lnTo>
                  <a:pt x="24177" y="87865"/>
                </a:lnTo>
                <a:lnTo>
                  <a:pt x="52069" y="51593"/>
                </a:lnTo>
                <a:lnTo>
                  <a:pt x="88429" y="23894"/>
                </a:lnTo>
                <a:lnTo>
                  <a:pt x="131703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" name="object 12"/>
          <p:cNvSpPr/>
          <p:nvPr/>
        </p:nvSpPr>
        <p:spPr>
          <a:xfrm>
            <a:off x="4788843" y="40396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" name="object 13"/>
          <p:cNvSpPr/>
          <p:nvPr/>
        </p:nvSpPr>
        <p:spPr>
          <a:xfrm>
            <a:off x="5083202" y="43343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" name="object 14"/>
          <p:cNvSpPr/>
          <p:nvPr/>
        </p:nvSpPr>
        <p:spPr>
          <a:xfrm>
            <a:off x="5372379" y="403969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131262" y="6214"/>
                </a:lnTo>
                <a:lnTo>
                  <a:pt x="87865" y="23894"/>
                </a:lnTo>
                <a:lnTo>
                  <a:pt x="51593" y="51593"/>
                </a:lnTo>
                <a:lnTo>
                  <a:pt x="23894" y="87865"/>
                </a:lnTo>
                <a:lnTo>
                  <a:pt x="6214" y="131262"/>
                </a:lnTo>
                <a:lnTo>
                  <a:pt x="0" y="180340"/>
                </a:lnTo>
                <a:lnTo>
                  <a:pt x="6214" y="228976"/>
                </a:lnTo>
                <a:lnTo>
                  <a:pt x="23894" y="272250"/>
                </a:lnTo>
                <a:lnTo>
                  <a:pt x="51593" y="308610"/>
                </a:lnTo>
                <a:lnTo>
                  <a:pt x="87865" y="336502"/>
                </a:lnTo>
                <a:lnTo>
                  <a:pt x="131262" y="354377"/>
                </a:lnTo>
                <a:lnTo>
                  <a:pt x="180339" y="360680"/>
                </a:lnTo>
                <a:lnTo>
                  <a:pt x="228976" y="354377"/>
                </a:lnTo>
                <a:lnTo>
                  <a:pt x="272250" y="336502"/>
                </a:lnTo>
                <a:lnTo>
                  <a:pt x="308609" y="308610"/>
                </a:lnTo>
                <a:lnTo>
                  <a:pt x="336502" y="272250"/>
                </a:lnTo>
                <a:lnTo>
                  <a:pt x="354377" y="228976"/>
                </a:lnTo>
                <a:lnTo>
                  <a:pt x="360679" y="180340"/>
                </a:lnTo>
                <a:lnTo>
                  <a:pt x="354377" y="131262"/>
                </a:lnTo>
                <a:lnTo>
                  <a:pt x="336502" y="87865"/>
                </a:lnTo>
                <a:lnTo>
                  <a:pt x="308609" y="51593"/>
                </a:lnTo>
                <a:lnTo>
                  <a:pt x="272250" y="23894"/>
                </a:lnTo>
                <a:lnTo>
                  <a:pt x="228976" y="6214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" name="object 15"/>
          <p:cNvSpPr/>
          <p:nvPr/>
        </p:nvSpPr>
        <p:spPr>
          <a:xfrm>
            <a:off x="5372379" y="403969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228976" y="6214"/>
                </a:lnTo>
                <a:lnTo>
                  <a:pt x="272250" y="23894"/>
                </a:lnTo>
                <a:lnTo>
                  <a:pt x="308609" y="51593"/>
                </a:lnTo>
                <a:lnTo>
                  <a:pt x="336502" y="87865"/>
                </a:lnTo>
                <a:lnTo>
                  <a:pt x="354377" y="131262"/>
                </a:lnTo>
                <a:lnTo>
                  <a:pt x="360679" y="180340"/>
                </a:lnTo>
                <a:lnTo>
                  <a:pt x="354377" y="228976"/>
                </a:lnTo>
                <a:lnTo>
                  <a:pt x="336502" y="272250"/>
                </a:lnTo>
                <a:lnTo>
                  <a:pt x="308609" y="308610"/>
                </a:lnTo>
                <a:lnTo>
                  <a:pt x="272250" y="336502"/>
                </a:lnTo>
                <a:lnTo>
                  <a:pt x="228976" y="354377"/>
                </a:lnTo>
                <a:lnTo>
                  <a:pt x="180339" y="360680"/>
                </a:lnTo>
                <a:lnTo>
                  <a:pt x="131262" y="354377"/>
                </a:lnTo>
                <a:lnTo>
                  <a:pt x="87865" y="336502"/>
                </a:lnTo>
                <a:lnTo>
                  <a:pt x="51593" y="308610"/>
                </a:lnTo>
                <a:lnTo>
                  <a:pt x="23894" y="272250"/>
                </a:lnTo>
                <a:lnTo>
                  <a:pt x="6214" y="228976"/>
                </a:lnTo>
                <a:lnTo>
                  <a:pt x="0" y="180340"/>
                </a:lnTo>
                <a:lnTo>
                  <a:pt x="6214" y="131262"/>
                </a:lnTo>
                <a:lnTo>
                  <a:pt x="23894" y="87865"/>
                </a:lnTo>
                <a:lnTo>
                  <a:pt x="51593" y="51593"/>
                </a:lnTo>
                <a:lnTo>
                  <a:pt x="87865" y="23894"/>
                </a:lnTo>
                <a:lnTo>
                  <a:pt x="131262" y="6214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6" name="object 16"/>
          <p:cNvSpPr/>
          <p:nvPr/>
        </p:nvSpPr>
        <p:spPr>
          <a:xfrm>
            <a:off x="5372379" y="40396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object 17"/>
          <p:cNvSpPr/>
          <p:nvPr/>
        </p:nvSpPr>
        <p:spPr>
          <a:xfrm>
            <a:off x="5666737" y="43343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8" name="object 18"/>
          <p:cNvSpPr/>
          <p:nvPr/>
        </p:nvSpPr>
        <p:spPr>
          <a:xfrm>
            <a:off x="5955914" y="403969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130527" y="6302"/>
                </a:lnTo>
                <a:lnTo>
                  <a:pt x="87488" y="24177"/>
                </a:lnTo>
                <a:lnTo>
                  <a:pt x="51435" y="52069"/>
                </a:lnTo>
                <a:lnTo>
                  <a:pt x="23847" y="88429"/>
                </a:lnTo>
                <a:lnTo>
                  <a:pt x="6208" y="131703"/>
                </a:lnTo>
                <a:lnTo>
                  <a:pt x="0" y="180340"/>
                </a:lnTo>
                <a:lnTo>
                  <a:pt x="6208" y="229417"/>
                </a:lnTo>
                <a:lnTo>
                  <a:pt x="23847" y="272814"/>
                </a:lnTo>
                <a:lnTo>
                  <a:pt x="51435" y="309086"/>
                </a:lnTo>
                <a:lnTo>
                  <a:pt x="87488" y="336785"/>
                </a:lnTo>
                <a:lnTo>
                  <a:pt x="130527" y="354465"/>
                </a:lnTo>
                <a:lnTo>
                  <a:pt x="179070" y="360680"/>
                </a:lnTo>
                <a:lnTo>
                  <a:pt x="228147" y="354465"/>
                </a:lnTo>
                <a:lnTo>
                  <a:pt x="271544" y="336785"/>
                </a:lnTo>
                <a:lnTo>
                  <a:pt x="307816" y="309086"/>
                </a:lnTo>
                <a:lnTo>
                  <a:pt x="335515" y="272814"/>
                </a:lnTo>
                <a:lnTo>
                  <a:pt x="353195" y="229417"/>
                </a:lnTo>
                <a:lnTo>
                  <a:pt x="359409" y="180340"/>
                </a:lnTo>
                <a:lnTo>
                  <a:pt x="353195" y="131703"/>
                </a:lnTo>
                <a:lnTo>
                  <a:pt x="335515" y="88429"/>
                </a:lnTo>
                <a:lnTo>
                  <a:pt x="307816" y="52070"/>
                </a:lnTo>
                <a:lnTo>
                  <a:pt x="271544" y="24177"/>
                </a:lnTo>
                <a:lnTo>
                  <a:pt x="228147" y="6302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9" name="object 19"/>
          <p:cNvSpPr/>
          <p:nvPr/>
        </p:nvSpPr>
        <p:spPr>
          <a:xfrm>
            <a:off x="5955914" y="403969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228147" y="6302"/>
                </a:lnTo>
                <a:lnTo>
                  <a:pt x="271544" y="24177"/>
                </a:lnTo>
                <a:lnTo>
                  <a:pt x="307816" y="52070"/>
                </a:lnTo>
                <a:lnTo>
                  <a:pt x="335515" y="88429"/>
                </a:lnTo>
                <a:lnTo>
                  <a:pt x="353195" y="131703"/>
                </a:lnTo>
                <a:lnTo>
                  <a:pt x="359409" y="180340"/>
                </a:lnTo>
                <a:lnTo>
                  <a:pt x="353195" y="229417"/>
                </a:lnTo>
                <a:lnTo>
                  <a:pt x="335515" y="272814"/>
                </a:lnTo>
                <a:lnTo>
                  <a:pt x="307816" y="309086"/>
                </a:lnTo>
                <a:lnTo>
                  <a:pt x="271544" y="336785"/>
                </a:lnTo>
                <a:lnTo>
                  <a:pt x="228147" y="354465"/>
                </a:lnTo>
                <a:lnTo>
                  <a:pt x="179070" y="360680"/>
                </a:lnTo>
                <a:lnTo>
                  <a:pt x="130527" y="354465"/>
                </a:lnTo>
                <a:lnTo>
                  <a:pt x="87488" y="336785"/>
                </a:lnTo>
                <a:lnTo>
                  <a:pt x="51435" y="309086"/>
                </a:lnTo>
                <a:lnTo>
                  <a:pt x="23847" y="272814"/>
                </a:lnTo>
                <a:lnTo>
                  <a:pt x="6208" y="229417"/>
                </a:lnTo>
                <a:lnTo>
                  <a:pt x="0" y="180340"/>
                </a:lnTo>
                <a:lnTo>
                  <a:pt x="6208" y="131703"/>
                </a:lnTo>
                <a:lnTo>
                  <a:pt x="23847" y="88429"/>
                </a:lnTo>
                <a:lnTo>
                  <a:pt x="51435" y="52069"/>
                </a:lnTo>
                <a:lnTo>
                  <a:pt x="87488" y="24177"/>
                </a:lnTo>
                <a:lnTo>
                  <a:pt x="130527" y="6302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0" name="object 20"/>
          <p:cNvSpPr/>
          <p:nvPr/>
        </p:nvSpPr>
        <p:spPr>
          <a:xfrm>
            <a:off x="5955914" y="40396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21"/>
          <p:cNvSpPr/>
          <p:nvPr/>
        </p:nvSpPr>
        <p:spPr>
          <a:xfrm>
            <a:off x="6250272" y="43343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2" name="object 22"/>
          <p:cNvSpPr/>
          <p:nvPr/>
        </p:nvSpPr>
        <p:spPr>
          <a:xfrm>
            <a:off x="6523900" y="4040732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79070" y="0"/>
                </a:moveTo>
                <a:lnTo>
                  <a:pt x="130527" y="6208"/>
                </a:lnTo>
                <a:lnTo>
                  <a:pt x="87488" y="23847"/>
                </a:lnTo>
                <a:lnTo>
                  <a:pt x="51435" y="51435"/>
                </a:lnTo>
                <a:lnTo>
                  <a:pt x="23847" y="87488"/>
                </a:lnTo>
                <a:lnTo>
                  <a:pt x="6208" y="130527"/>
                </a:lnTo>
                <a:lnTo>
                  <a:pt x="0" y="179069"/>
                </a:lnTo>
                <a:lnTo>
                  <a:pt x="6208" y="228147"/>
                </a:lnTo>
                <a:lnTo>
                  <a:pt x="23847" y="271544"/>
                </a:lnTo>
                <a:lnTo>
                  <a:pt x="51435" y="307816"/>
                </a:lnTo>
                <a:lnTo>
                  <a:pt x="87488" y="335515"/>
                </a:lnTo>
                <a:lnTo>
                  <a:pt x="130527" y="353195"/>
                </a:lnTo>
                <a:lnTo>
                  <a:pt x="179070" y="359409"/>
                </a:lnTo>
                <a:lnTo>
                  <a:pt x="228241" y="353195"/>
                </a:lnTo>
                <a:lnTo>
                  <a:pt x="271874" y="335515"/>
                </a:lnTo>
                <a:lnTo>
                  <a:pt x="308451" y="307816"/>
                </a:lnTo>
                <a:lnTo>
                  <a:pt x="336455" y="271544"/>
                </a:lnTo>
                <a:lnTo>
                  <a:pt x="354371" y="228147"/>
                </a:lnTo>
                <a:lnTo>
                  <a:pt x="360680" y="179069"/>
                </a:lnTo>
                <a:lnTo>
                  <a:pt x="354371" y="130527"/>
                </a:lnTo>
                <a:lnTo>
                  <a:pt x="336455" y="87488"/>
                </a:lnTo>
                <a:lnTo>
                  <a:pt x="308451" y="51434"/>
                </a:lnTo>
                <a:lnTo>
                  <a:pt x="271874" y="23847"/>
                </a:lnTo>
                <a:lnTo>
                  <a:pt x="228241" y="6208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3" name="object 23"/>
          <p:cNvSpPr/>
          <p:nvPr/>
        </p:nvSpPr>
        <p:spPr>
          <a:xfrm>
            <a:off x="6523900" y="4040732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79070" y="0"/>
                </a:moveTo>
                <a:lnTo>
                  <a:pt x="228241" y="6208"/>
                </a:lnTo>
                <a:lnTo>
                  <a:pt x="271874" y="23847"/>
                </a:lnTo>
                <a:lnTo>
                  <a:pt x="308451" y="51434"/>
                </a:lnTo>
                <a:lnTo>
                  <a:pt x="336455" y="87488"/>
                </a:lnTo>
                <a:lnTo>
                  <a:pt x="354371" y="130527"/>
                </a:lnTo>
                <a:lnTo>
                  <a:pt x="360680" y="179069"/>
                </a:lnTo>
                <a:lnTo>
                  <a:pt x="354371" y="228147"/>
                </a:lnTo>
                <a:lnTo>
                  <a:pt x="336455" y="271544"/>
                </a:lnTo>
                <a:lnTo>
                  <a:pt x="308451" y="307816"/>
                </a:lnTo>
                <a:lnTo>
                  <a:pt x="271874" y="335515"/>
                </a:lnTo>
                <a:lnTo>
                  <a:pt x="228241" y="353195"/>
                </a:lnTo>
                <a:lnTo>
                  <a:pt x="179070" y="359409"/>
                </a:lnTo>
                <a:lnTo>
                  <a:pt x="130527" y="353195"/>
                </a:lnTo>
                <a:lnTo>
                  <a:pt x="87488" y="335515"/>
                </a:lnTo>
                <a:lnTo>
                  <a:pt x="51435" y="307816"/>
                </a:lnTo>
                <a:lnTo>
                  <a:pt x="23847" y="271544"/>
                </a:lnTo>
                <a:lnTo>
                  <a:pt x="6208" y="228147"/>
                </a:lnTo>
                <a:lnTo>
                  <a:pt x="0" y="179069"/>
                </a:lnTo>
                <a:lnTo>
                  <a:pt x="6208" y="130527"/>
                </a:lnTo>
                <a:lnTo>
                  <a:pt x="23847" y="87488"/>
                </a:lnTo>
                <a:lnTo>
                  <a:pt x="51435" y="51435"/>
                </a:lnTo>
                <a:lnTo>
                  <a:pt x="87488" y="23847"/>
                </a:lnTo>
                <a:lnTo>
                  <a:pt x="130527" y="6208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4" name="object 24"/>
          <p:cNvSpPr/>
          <p:nvPr/>
        </p:nvSpPr>
        <p:spPr>
          <a:xfrm>
            <a:off x="6523900" y="40407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5" name="object 25"/>
          <p:cNvSpPr/>
          <p:nvPr/>
        </p:nvSpPr>
        <p:spPr>
          <a:xfrm>
            <a:off x="6818259" y="4335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6" name="object 26"/>
          <p:cNvSpPr txBox="1"/>
          <p:nvPr/>
        </p:nvSpPr>
        <p:spPr>
          <a:xfrm>
            <a:off x="6556032" y="4063555"/>
            <a:ext cx="229061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368">
              <a:defRPr sz="1600" spc="4">
                <a:latin typeface="Times New Roman"/>
                <a:cs typeface="Times New Roman"/>
              </a:defRPr>
            </a:lvl1pPr>
          </a:lstStyle>
          <a:p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27" name="object 27"/>
          <p:cNvSpPr/>
          <p:nvPr/>
        </p:nvSpPr>
        <p:spPr>
          <a:xfrm>
            <a:off x="5347503" y="3010650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131262" y="6208"/>
                </a:lnTo>
                <a:lnTo>
                  <a:pt x="87865" y="23847"/>
                </a:lnTo>
                <a:lnTo>
                  <a:pt x="51593" y="51434"/>
                </a:lnTo>
                <a:lnTo>
                  <a:pt x="23894" y="87488"/>
                </a:lnTo>
                <a:lnTo>
                  <a:pt x="6214" y="130527"/>
                </a:lnTo>
                <a:lnTo>
                  <a:pt x="0" y="179070"/>
                </a:lnTo>
                <a:lnTo>
                  <a:pt x="6214" y="228147"/>
                </a:lnTo>
                <a:lnTo>
                  <a:pt x="23894" y="271544"/>
                </a:lnTo>
                <a:lnTo>
                  <a:pt x="51593" y="307816"/>
                </a:lnTo>
                <a:lnTo>
                  <a:pt x="87865" y="335515"/>
                </a:lnTo>
                <a:lnTo>
                  <a:pt x="131262" y="353195"/>
                </a:lnTo>
                <a:lnTo>
                  <a:pt x="180340" y="359410"/>
                </a:lnTo>
                <a:lnTo>
                  <a:pt x="228976" y="353195"/>
                </a:lnTo>
                <a:lnTo>
                  <a:pt x="272250" y="335515"/>
                </a:lnTo>
                <a:lnTo>
                  <a:pt x="308610" y="307816"/>
                </a:lnTo>
                <a:lnTo>
                  <a:pt x="336502" y="271544"/>
                </a:lnTo>
                <a:lnTo>
                  <a:pt x="354377" y="228147"/>
                </a:lnTo>
                <a:lnTo>
                  <a:pt x="360680" y="179070"/>
                </a:lnTo>
                <a:lnTo>
                  <a:pt x="354377" y="130527"/>
                </a:lnTo>
                <a:lnTo>
                  <a:pt x="336502" y="87488"/>
                </a:lnTo>
                <a:lnTo>
                  <a:pt x="308610" y="51435"/>
                </a:lnTo>
                <a:lnTo>
                  <a:pt x="272250" y="23847"/>
                </a:lnTo>
                <a:lnTo>
                  <a:pt x="228976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8" name="object 28"/>
          <p:cNvSpPr/>
          <p:nvPr/>
        </p:nvSpPr>
        <p:spPr>
          <a:xfrm>
            <a:off x="5347503" y="3010650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228976" y="6208"/>
                </a:lnTo>
                <a:lnTo>
                  <a:pt x="272250" y="23847"/>
                </a:lnTo>
                <a:lnTo>
                  <a:pt x="308610" y="51435"/>
                </a:lnTo>
                <a:lnTo>
                  <a:pt x="336502" y="87488"/>
                </a:lnTo>
                <a:lnTo>
                  <a:pt x="354377" y="130527"/>
                </a:lnTo>
                <a:lnTo>
                  <a:pt x="360680" y="179070"/>
                </a:lnTo>
                <a:lnTo>
                  <a:pt x="354377" y="228147"/>
                </a:lnTo>
                <a:lnTo>
                  <a:pt x="336502" y="271544"/>
                </a:lnTo>
                <a:lnTo>
                  <a:pt x="308610" y="307816"/>
                </a:lnTo>
                <a:lnTo>
                  <a:pt x="272250" y="335515"/>
                </a:lnTo>
                <a:lnTo>
                  <a:pt x="228976" y="353195"/>
                </a:lnTo>
                <a:lnTo>
                  <a:pt x="180340" y="359410"/>
                </a:lnTo>
                <a:lnTo>
                  <a:pt x="131262" y="353195"/>
                </a:lnTo>
                <a:lnTo>
                  <a:pt x="87865" y="335515"/>
                </a:lnTo>
                <a:lnTo>
                  <a:pt x="51593" y="307816"/>
                </a:lnTo>
                <a:lnTo>
                  <a:pt x="23894" y="271544"/>
                </a:lnTo>
                <a:lnTo>
                  <a:pt x="6214" y="228147"/>
                </a:lnTo>
                <a:lnTo>
                  <a:pt x="0" y="179070"/>
                </a:lnTo>
                <a:lnTo>
                  <a:pt x="6214" y="130527"/>
                </a:lnTo>
                <a:lnTo>
                  <a:pt x="23894" y="87488"/>
                </a:lnTo>
                <a:lnTo>
                  <a:pt x="51593" y="51434"/>
                </a:lnTo>
                <a:lnTo>
                  <a:pt x="87865" y="23847"/>
                </a:lnTo>
                <a:lnTo>
                  <a:pt x="131262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9" name="object 29"/>
          <p:cNvSpPr/>
          <p:nvPr/>
        </p:nvSpPr>
        <p:spPr>
          <a:xfrm>
            <a:off x="5347503" y="3010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0" name="object 30"/>
          <p:cNvSpPr/>
          <p:nvPr/>
        </p:nvSpPr>
        <p:spPr>
          <a:xfrm>
            <a:off x="5641862" y="33052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1" name="object 31"/>
          <p:cNvSpPr/>
          <p:nvPr/>
        </p:nvSpPr>
        <p:spPr>
          <a:xfrm>
            <a:off x="5931037" y="301065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5" y="308610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70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09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09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2" name="object 32"/>
          <p:cNvSpPr/>
          <p:nvPr/>
        </p:nvSpPr>
        <p:spPr>
          <a:xfrm>
            <a:off x="5931037" y="301065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09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09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70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5" y="308610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3" name="object 33"/>
          <p:cNvSpPr/>
          <p:nvPr/>
        </p:nvSpPr>
        <p:spPr>
          <a:xfrm>
            <a:off x="5931037" y="3010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4" name="object 34"/>
          <p:cNvSpPr/>
          <p:nvPr/>
        </p:nvSpPr>
        <p:spPr>
          <a:xfrm>
            <a:off x="6225397" y="33052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5" name="object 35"/>
          <p:cNvSpPr/>
          <p:nvPr/>
        </p:nvSpPr>
        <p:spPr>
          <a:xfrm>
            <a:off x="6513536" y="3010650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131262" y="6214"/>
                </a:lnTo>
                <a:lnTo>
                  <a:pt x="87865" y="23894"/>
                </a:lnTo>
                <a:lnTo>
                  <a:pt x="51593" y="51593"/>
                </a:lnTo>
                <a:lnTo>
                  <a:pt x="23894" y="87865"/>
                </a:lnTo>
                <a:lnTo>
                  <a:pt x="6214" y="131262"/>
                </a:lnTo>
                <a:lnTo>
                  <a:pt x="0" y="180339"/>
                </a:lnTo>
                <a:lnTo>
                  <a:pt x="6214" y="228976"/>
                </a:lnTo>
                <a:lnTo>
                  <a:pt x="23894" y="272250"/>
                </a:lnTo>
                <a:lnTo>
                  <a:pt x="51593" y="308610"/>
                </a:lnTo>
                <a:lnTo>
                  <a:pt x="87865" y="336502"/>
                </a:lnTo>
                <a:lnTo>
                  <a:pt x="131262" y="354377"/>
                </a:lnTo>
                <a:lnTo>
                  <a:pt x="180340" y="360679"/>
                </a:lnTo>
                <a:lnTo>
                  <a:pt x="228976" y="354377"/>
                </a:lnTo>
                <a:lnTo>
                  <a:pt x="272250" y="336502"/>
                </a:lnTo>
                <a:lnTo>
                  <a:pt x="308610" y="308609"/>
                </a:lnTo>
                <a:lnTo>
                  <a:pt x="336502" y="272250"/>
                </a:lnTo>
                <a:lnTo>
                  <a:pt x="354377" y="228976"/>
                </a:lnTo>
                <a:lnTo>
                  <a:pt x="360680" y="180339"/>
                </a:lnTo>
                <a:lnTo>
                  <a:pt x="354377" y="131262"/>
                </a:lnTo>
                <a:lnTo>
                  <a:pt x="336502" y="87865"/>
                </a:lnTo>
                <a:lnTo>
                  <a:pt x="308610" y="51593"/>
                </a:lnTo>
                <a:lnTo>
                  <a:pt x="272250" y="23894"/>
                </a:lnTo>
                <a:lnTo>
                  <a:pt x="228976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6" name="object 36"/>
          <p:cNvSpPr/>
          <p:nvPr/>
        </p:nvSpPr>
        <p:spPr>
          <a:xfrm>
            <a:off x="6513536" y="3010650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228976" y="6214"/>
                </a:lnTo>
                <a:lnTo>
                  <a:pt x="272250" y="23894"/>
                </a:lnTo>
                <a:lnTo>
                  <a:pt x="308610" y="51593"/>
                </a:lnTo>
                <a:lnTo>
                  <a:pt x="336502" y="87865"/>
                </a:lnTo>
                <a:lnTo>
                  <a:pt x="354377" y="131262"/>
                </a:lnTo>
                <a:lnTo>
                  <a:pt x="360680" y="180339"/>
                </a:lnTo>
                <a:lnTo>
                  <a:pt x="354377" y="228976"/>
                </a:lnTo>
                <a:lnTo>
                  <a:pt x="336502" y="272250"/>
                </a:lnTo>
                <a:lnTo>
                  <a:pt x="308610" y="308609"/>
                </a:lnTo>
                <a:lnTo>
                  <a:pt x="272250" y="336502"/>
                </a:lnTo>
                <a:lnTo>
                  <a:pt x="228976" y="354377"/>
                </a:lnTo>
                <a:lnTo>
                  <a:pt x="180340" y="360679"/>
                </a:lnTo>
                <a:lnTo>
                  <a:pt x="131262" y="354377"/>
                </a:lnTo>
                <a:lnTo>
                  <a:pt x="87865" y="336502"/>
                </a:lnTo>
                <a:lnTo>
                  <a:pt x="51593" y="308610"/>
                </a:lnTo>
                <a:lnTo>
                  <a:pt x="23894" y="272250"/>
                </a:lnTo>
                <a:lnTo>
                  <a:pt x="6214" y="228976"/>
                </a:lnTo>
                <a:lnTo>
                  <a:pt x="0" y="180339"/>
                </a:lnTo>
                <a:lnTo>
                  <a:pt x="6214" y="131262"/>
                </a:lnTo>
                <a:lnTo>
                  <a:pt x="23894" y="87865"/>
                </a:lnTo>
                <a:lnTo>
                  <a:pt x="51593" y="51593"/>
                </a:lnTo>
                <a:lnTo>
                  <a:pt x="87865" y="23894"/>
                </a:lnTo>
                <a:lnTo>
                  <a:pt x="131262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7" name="object 37"/>
          <p:cNvSpPr/>
          <p:nvPr/>
        </p:nvSpPr>
        <p:spPr>
          <a:xfrm>
            <a:off x="6513535" y="3010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8" name="object 38"/>
          <p:cNvSpPr/>
          <p:nvPr/>
        </p:nvSpPr>
        <p:spPr>
          <a:xfrm>
            <a:off x="6807895" y="33052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9" name="object 39"/>
          <p:cNvSpPr/>
          <p:nvPr/>
        </p:nvSpPr>
        <p:spPr>
          <a:xfrm>
            <a:off x="5083202" y="5039696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131262" y="6208"/>
                </a:lnTo>
                <a:lnTo>
                  <a:pt x="87865" y="23847"/>
                </a:lnTo>
                <a:lnTo>
                  <a:pt x="51593" y="51434"/>
                </a:lnTo>
                <a:lnTo>
                  <a:pt x="23894" y="87488"/>
                </a:lnTo>
                <a:lnTo>
                  <a:pt x="6214" y="130527"/>
                </a:lnTo>
                <a:lnTo>
                  <a:pt x="0" y="179069"/>
                </a:lnTo>
                <a:lnTo>
                  <a:pt x="6214" y="228147"/>
                </a:lnTo>
                <a:lnTo>
                  <a:pt x="23894" y="271544"/>
                </a:lnTo>
                <a:lnTo>
                  <a:pt x="51593" y="307816"/>
                </a:lnTo>
                <a:lnTo>
                  <a:pt x="87865" y="335515"/>
                </a:lnTo>
                <a:lnTo>
                  <a:pt x="131262" y="353195"/>
                </a:lnTo>
                <a:lnTo>
                  <a:pt x="180340" y="359409"/>
                </a:lnTo>
                <a:lnTo>
                  <a:pt x="228976" y="353195"/>
                </a:lnTo>
                <a:lnTo>
                  <a:pt x="272250" y="335515"/>
                </a:lnTo>
                <a:lnTo>
                  <a:pt x="308610" y="307816"/>
                </a:lnTo>
                <a:lnTo>
                  <a:pt x="336502" y="271544"/>
                </a:lnTo>
                <a:lnTo>
                  <a:pt x="354377" y="228147"/>
                </a:lnTo>
                <a:lnTo>
                  <a:pt x="360680" y="179069"/>
                </a:lnTo>
                <a:lnTo>
                  <a:pt x="354377" y="130527"/>
                </a:lnTo>
                <a:lnTo>
                  <a:pt x="336502" y="87488"/>
                </a:lnTo>
                <a:lnTo>
                  <a:pt x="308610" y="51434"/>
                </a:lnTo>
                <a:lnTo>
                  <a:pt x="272250" y="23847"/>
                </a:lnTo>
                <a:lnTo>
                  <a:pt x="228976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0" name="object 40"/>
          <p:cNvSpPr/>
          <p:nvPr/>
        </p:nvSpPr>
        <p:spPr>
          <a:xfrm>
            <a:off x="5083202" y="5039696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228976" y="6208"/>
                </a:lnTo>
                <a:lnTo>
                  <a:pt x="272250" y="23847"/>
                </a:lnTo>
                <a:lnTo>
                  <a:pt x="308610" y="51434"/>
                </a:lnTo>
                <a:lnTo>
                  <a:pt x="336502" y="87488"/>
                </a:lnTo>
                <a:lnTo>
                  <a:pt x="354377" y="130527"/>
                </a:lnTo>
                <a:lnTo>
                  <a:pt x="360680" y="179069"/>
                </a:lnTo>
                <a:lnTo>
                  <a:pt x="354377" y="228147"/>
                </a:lnTo>
                <a:lnTo>
                  <a:pt x="336502" y="271544"/>
                </a:lnTo>
                <a:lnTo>
                  <a:pt x="308610" y="307816"/>
                </a:lnTo>
                <a:lnTo>
                  <a:pt x="272250" y="335515"/>
                </a:lnTo>
                <a:lnTo>
                  <a:pt x="228976" y="353195"/>
                </a:lnTo>
                <a:lnTo>
                  <a:pt x="180340" y="359409"/>
                </a:lnTo>
                <a:lnTo>
                  <a:pt x="131262" y="353195"/>
                </a:lnTo>
                <a:lnTo>
                  <a:pt x="87865" y="335515"/>
                </a:lnTo>
                <a:lnTo>
                  <a:pt x="51593" y="307816"/>
                </a:lnTo>
                <a:lnTo>
                  <a:pt x="23894" y="271544"/>
                </a:lnTo>
                <a:lnTo>
                  <a:pt x="6214" y="228147"/>
                </a:lnTo>
                <a:lnTo>
                  <a:pt x="0" y="179069"/>
                </a:lnTo>
                <a:lnTo>
                  <a:pt x="6214" y="130527"/>
                </a:lnTo>
                <a:lnTo>
                  <a:pt x="23894" y="87488"/>
                </a:lnTo>
                <a:lnTo>
                  <a:pt x="51593" y="51434"/>
                </a:lnTo>
                <a:lnTo>
                  <a:pt x="87865" y="23847"/>
                </a:lnTo>
                <a:lnTo>
                  <a:pt x="131262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1" name="object 41"/>
          <p:cNvSpPr/>
          <p:nvPr/>
        </p:nvSpPr>
        <p:spPr>
          <a:xfrm>
            <a:off x="5083202" y="50396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2" name="object 42"/>
          <p:cNvSpPr/>
          <p:nvPr/>
        </p:nvSpPr>
        <p:spPr>
          <a:xfrm>
            <a:off x="5377561" y="53343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3" name="object 43"/>
          <p:cNvSpPr/>
          <p:nvPr/>
        </p:nvSpPr>
        <p:spPr>
          <a:xfrm>
            <a:off x="5666737" y="503969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5" y="308609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70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09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09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4" name="object 44"/>
          <p:cNvSpPr/>
          <p:nvPr/>
        </p:nvSpPr>
        <p:spPr>
          <a:xfrm>
            <a:off x="5666737" y="503969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09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09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70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5" y="308609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5" name="object 45"/>
          <p:cNvSpPr/>
          <p:nvPr/>
        </p:nvSpPr>
        <p:spPr>
          <a:xfrm>
            <a:off x="5666737" y="50396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6" name="object 46"/>
          <p:cNvSpPr/>
          <p:nvPr/>
        </p:nvSpPr>
        <p:spPr>
          <a:xfrm>
            <a:off x="5961096" y="53343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7" name="object 47"/>
          <p:cNvSpPr/>
          <p:nvPr/>
        </p:nvSpPr>
        <p:spPr>
          <a:xfrm>
            <a:off x="6249235" y="503969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131262" y="6214"/>
                </a:lnTo>
                <a:lnTo>
                  <a:pt x="87865" y="23894"/>
                </a:lnTo>
                <a:lnTo>
                  <a:pt x="51593" y="51593"/>
                </a:lnTo>
                <a:lnTo>
                  <a:pt x="23894" y="87865"/>
                </a:lnTo>
                <a:lnTo>
                  <a:pt x="6214" y="131262"/>
                </a:lnTo>
                <a:lnTo>
                  <a:pt x="0" y="180339"/>
                </a:lnTo>
                <a:lnTo>
                  <a:pt x="6214" y="228976"/>
                </a:lnTo>
                <a:lnTo>
                  <a:pt x="23894" y="272250"/>
                </a:lnTo>
                <a:lnTo>
                  <a:pt x="51593" y="308609"/>
                </a:lnTo>
                <a:lnTo>
                  <a:pt x="87865" y="336502"/>
                </a:lnTo>
                <a:lnTo>
                  <a:pt x="131262" y="354377"/>
                </a:lnTo>
                <a:lnTo>
                  <a:pt x="180340" y="360679"/>
                </a:lnTo>
                <a:lnTo>
                  <a:pt x="228976" y="354377"/>
                </a:lnTo>
                <a:lnTo>
                  <a:pt x="272250" y="336502"/>
                </a:lnTo>
                <a:lnTo>
                  <a:pt x="308610" y="308609"/>
                </a:lnTo>
                <a:lnTo>
                  <a:pt x="336502" y="272250"/>
                </a:lnTo>
                <a:lnTo>
                  <a:pt x="354377" y="228976"/>
                </a:lnTo>
                <a:lnTo>
                  <a:pt x="360680" y="180339"/>
                </a:lnTo>
                <a:lnTo>
                  <a:pt x="354377" y="131262"/>
                </a:lnTo>
                <a:lnTo>
                  <a:pt x="336502" y="87865"/>
                </a:lnTo>
                <a:lnTo>
                  <a:pt x="308610" y="51593"/>
                </a:lnTo>
                <a:lnTo>
                  <a:pt x="272250" y="23894"/>
                </a:lnTo>
                <a:lnTo>
                  <a:pt x="228976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8" name="object 48"/>
          <p:cNvSpPr/>
          <p:nvPr/>
        </p:nvSpPr>
        <p:spPr>
          <a:xfrm>
            <a:off x="6249235" y="503969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228976" y="6214"/>
                </a:lnTo>
                <a:lnTo>
                  <a:pt x="272250" y="23894"/>
                </a:lnTo>
                <a:lnTo>
                  <a:pt x="308610" y="51593"/>
                </a:lnTo>
                <a:lnTo>
                  <a:pt x="336502" y="87865"/>
                </a:lnTo>
                <a:lnTo>
                  <a:pt x="354377" y="131262"/>
                </a:lnTo>
                <a:lnTo>
                  <a:pt x="360680" y="180339"/>
                </a:lnTo>
                <a:lnTo>
                  <a:pt x="354377" y="228976"/>
                </a:lnTo>
                <a:lnTo>
                  <a:pt x="336502" y="272250"/>
                </a:lnTo>
                <a:lnTo>
                  <a:pt x="308610" y="308609"/>
                </a:lnTo>
                <a:lnTo>
                  <a:pt x="272250" y="336502"/>
                </a:lnTo>
                <a:lnTo>
                  <a:pt x="228976" y="354377"/>
                </a:lnTo>
                <a:lnTo>
                  <a:pt x="180340" y="360679"/>
                </a:lnTo>
                <a:lnTo>
                  <a:pt x="131262" y="354377"/>
                </a:lnTo>
                <a:lnTo>
                  <a:pt x="87865" y="336502"/>
                </a:lnTo>
                <a:lnTo>
                  <a:pt x="51593" y="308609"/>
                </a:lnTo>
                <a:lnTo>
                  <a:pt x="23894" y="272250"/>
                </a:lnTo>
                <a:lnTo>
                  <a:pt x="6214" y="228976"/>
                </a:lnTo>
                <a:lnTo>
                  <a:pt x="0" y="180339"/>
                </a:lnTo>
                <a:lnTo>
                  <a:pt x="6214" y="131262"/>
                </a:lnTo>
                <a:lnTo>
                  <a:pt x="23894" y="87865"/>
                </a:lnTo>
                <a:lnTo>
                  <a:pt x="51593" y="51593"/>
                </a:lnTo>
                <a:lnTo>
                  <a:pt x="87865" y="23894"/>
                </a:lnTo>
                <a:lnTo>
                  <a:pt x="131262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9" name="object 49"/>
          <p:cNvSpPr/>
          <p:nvPr/>
        </p:nvSpPr>
        <p:spPr>
          <a:xfrm>
            <a:off x="6249235" y="50396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0" name="object 50"/>
          <p:cNvSpPr/>
          <p:nvPr/>
        </p:nvSpPr>
        <p:spPr>
          <a:xfrm>
            <a:off x="6543594" y="53343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1" name="object 51"/>
          <p:cNvSpPr/>
          <p:nvPr/>
        </p:nvSpPr>
        <p:spPr>
          <a:xfrm>
            <a:off x="6817222" y="503969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131262" y="6302"/>
                </a:lnTo>
                <a:lnTo>
                  <a:pt x="87865" y="24177"/>
                </a:lnTo>
                <a:lnTo>
                  <a:pt x="51593" y="52069"/>
                </a:lnTo>
                <a:lnTo>
                  <a:pt x="23894" y="88429"/>
                </a:lnTo>
                <a:lnTo>
                  <a:pt x="6214" y="131703"/>
                </a:lnTo>
                <a:lnTo>
                  <a:pt x="0" y="180339"/>
                </a:lnTo>
                <a:lnTo>
                  <a:pt x="6214" y="229417"/>
                </a:lnTo>
                <a:lnTo>
                  <a:pt x="23894" y="272814"/>
                </a:lnTo>
                <a:lnTo>
                  <a:pt x="51593" y="309086"/>
                </a:lnTo>
                <a:lnTo>
                  <a:pt x="87865" y="336785"/>
                </a:lnTo>
                <a:lnTo>
                  <a:pt x="131262" y="354465"/>
                </a:lnTo>
                <a:lnTo>
                  <a:pt x="180339" y="360679"/>
                </a:lnTo>
                <a:lnTo>
                  <a:pt x="228976" y="354465"/>
                </a:lnTo>
                <a:lnTo>
                  <a:pt x="272250" y="336785"/>
                </a:lnTo>
                <a:lnTo>
                  <a:pt x="308609" y="309086"/>
                </a:lnTo>
                <a:lnTo>
                  <a:pt x="336502" y="272814"/>
                </a:lnTo>
                <a:lnTo>
                  <a:pt x="354377" y="229417"/>
                </a:lnTo>
                <a:lnTo>
                  <a:pt x="360679" y="180339"/>
                </a:lnTo>
                <a:lnTo>
                  <a:pt x="354377" y="131703"/>
                </a:lnTo>
                <a:lnTo>
                  <a:pt x="336502" y="88429"/>
                </a:lnTo>
                <a:lnTo>
                  <a:pt x="308609" y="52069"/>
                </a:lnTo>
                <a:lnTo>
                  <a:pt x="272250" y="24177"/>
                </a:lnTo>
                <a:lnTo>
                  <a:pt x="228976" y="6302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2" name="object 52"/>
          <p:cNvSpPr/>
          <p:nvPr/>
        </p:nvSpPr>
        <p:spPr>
          <a:xfrm>
            <a:off x="6817222" y="503969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228976" y="6302"/>
                </a:lnTo>
                <a:lnTo>
                  <a:pt x="272250" y="24177"/>
                </a:lnTo>
                <a:lnTo>
                  <a:pt x="308609" y="52069"/>
                </a:lnTo>
                <a:lnTo>
                  <a:pt x="336502" y="88429"/>
                </a:lnTo>
                <a:lnTo>
                  <a:pt x="354377" y="131703"/>
                </a:lnTo>
                <a:lnTo>
                  <a:pt x="360679" y="180339"/>
                </a:lnTo>
                <a:lnTo>
                  <a:pt x="354377" y="229417"/>
                </a:lnTo>
                <a:lnTo>
                  <a:pt x="336502" y="272814"/>
                </a:lnTo>
                <a:lnTo>
                  <a:pt x="308609" y="309086"/>
                </a:lnTo>
                <a:lnTo>
                  <a:pt x="272250" y="336785"/>
                </a:lnTo>
                <a:lnTo>
                  <a:pt x="228976" y="354465"/>
                </a:lnTo>
                <a:lnTo>
                  <a:pt x="180339" y="360679"/>
                </a:lnTo>
                <a:lnTo>
                  <a:pt x="131262" y="354465"/>
                </a:lnTo>
                <a:lnTo>
                  <a:pt x="87865" y="336785"/>
                </a:lnTo>
                <a:lnTo>
                  <a:pt x="51593" y="309086"/>
                </a:lnTo>
                <a:lnTo>
                  <a:pt x="23894" y="272814"/>
                </a:lnTo>
                <a:lnTo>
                  <a:pt x="6214" y="229417"/>
                </a:lnTo>
                <a:lnTo>
                  <a:pt x="0" y="180339"/>
                </a:lnTo>
                <a:lnTo>
                  <a:pt x="6214" y="131703"/>
                </a:lnTo>
                <a:lnTo>
                  <a:pt x="23894" y="88429"/>
                </a:lnTo>
                <a:lnTo>
                  <a:pt x="51593" y="52069"/>
                </a:lnTo>
                <a:lnTo>
                  <a:pt x="87865" y="24177"/>
                </a:lnTo>
                <a:lnTo>
                  <a:pt x="131262" y="6302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3" name="object 53"/>
          <p:cNvSpPr/>
          <p:nvPr/>
        </p:nvSpPr>
        <p:spPr>
          <a:xfrm>
            <a:off x="6817222" y="50396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4" name="object 54"/>
          <p:cNvSpPr/>
          <p:nvPr/>
        </p:nvSpPr>
        <p:spPr>
          <a:xfrm>
            <a:off x="7111582" y="53343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5" name="object 55"/>
          <p:cNvSpPr/>
          <p:nvPr/>
        </p:nvSpPr>
        <p:spPr>
          <a:xfrm>
            <a:off x="5990116" y="189343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80">
                <a:moveTo>
                  <a:pt x="179070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5" y="308610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70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09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10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7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6" name="object 56"/>
          <p:cNvSpPr/>
          <p:nvPr/>
        </p:nvSpPr>
        <p:spPr>
          <a:xfrm>
            <a:off x="5990116" y="189343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80">
                <a:moveTo>
                  <a:pt x="179070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10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09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70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5" y="308610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7" name="object 57"/>
          <p:cNvSpPr/>
          <p:nvPr/>
        </p:nvSpPr>
        <p:spPr>
          <a:xfrm>
            <a:off x="5990116" y="1893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8" name="object 58"/>
          <p:cNvSpPr/>
          <p:nvPr/>
        </p:nvSpPr>
        <p:spPr>
          <a:xfrm>
            <a:off x="6284476" y="21880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9" name="object 59"/>
          <p:cNvSpPr txBox="1"/>
          <p:nvPr/>
        </p:nvSpPr>
        <p:spPr>
          <a:xfrm>
            <a:off x="6022248" y="1916252"/>
            <a:ext cx="229061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pc="4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object 60"/>
          <p:cNvSpPr/>
          <p:nvPr/>
        </p:nvSpPr>
        <p:spPr>
          <a:xfrm>
            <a:off x="7082560" y="4040732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69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4" y="308609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69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10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09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6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1" name="object 61"/>
          <p:cNvSpPr/>
          <p:nvPr/>
        </p:nvSpPr>
        <p:spPr>
          <a:xfrm>
            <a:off x="7082560" y="4040732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69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09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10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69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4" y="308609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69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2" name="object 62"/>
          <p:cNvSpPr/>
          <p:nvPr/>
        </p:nvSpPr>
        <p:spPr>
          <a:xfrm>
            <a:off x="7082560" y="40407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3" name="object 63"/>
          <p:cNvSpPr/>
          <p:nvPr/>
        </p:nvSpPr>
        <p:spPr>
          <a:xfrm>
            <a:off x="7376918" y="4335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4" name="object 64"/>
          <p:cNvSpPr/>
          <p:nvPr/>
        </p:nvSpPr>
        <p:spPr>
          <a:xfrm>
            <a:off x="6396415" y="4419363"/>
            <a:ext cx="274665" cy="620332"/>
          </a:xfrm>
          <a:custGeom>
            <a:avLst/>
            <a:gdLst/>
            <a:ahLst/>
            <a:cxnLst/>
            <a:rect l="l" t="t" r="r" b="b"/>
            <a:pathLst>
              <a:path w="336550" h="759460">
                <a:moveTo>
                  <a:pt x="0" y="759459"/>
                </a:moveTo>
                <a:lnTo>
                  <a:pt x="0" y="327659"/>
                </a:lnTo>
                <a:lnTo>
                  <a:pt x="336550" y="327659"/>
                </a:lnTo>
                <a:lnTo>
                  <a:pt x="33655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5" name="object 65"/>
          <p:cNvSpPr/>
          <p:nvPr/>
        </p:nvSpPr>
        <p:spPr>
          <a:xfrm>
            <a:off x="6642059" y="4335339"/>
            <a:ext cx="58043" cy="88174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35559" y="0"/>
                </a:moveTo>
                <a:lnTo>
                  <a:pt x="0" y="107950"/>
                </a:lnTo>
                <a:lnTo>
                  <a:pt x="71119" y="107950"/>
                </a:lnTo>
                <a:lnTo>
                  <a:pt x="35559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6" name="object 66"/>
          <p:cNvSpPr/>
          <p:nvPr/>
        </p:nvSpPr>
        <p:spPr>
          <a:xfrm>
            <a:off x="6078217" y="3389281"/>
            <a:ext cx="592863" cy="651452"/>
          </a:xfrm>
          <a:custGeom>
            <a:avLst/>
            <a:gdLst/>
            <a:ahLst/>
            <a:cxnLst/>
            <a:rect l="l" t="t" r="r" b="b"/>
            <a:pathLst>
              <a:path w="726440" h="797560">
                <a:moveTo>
                  <a:pt x="726440" y="797560"/>
                </a:moveTo>
                <a:lnTo>
                  <a:pt x="726440" y="346710"/>
                </a:lnTo>
                <a:lnTo>
                  <a:pt x="0" y="346710"/>
                </a:ln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7" name="object 67"/>
          <p:cNvSpPr/>
          <p:nvPr/>
        </p:nvSpPr>
        <p:spPr>
          <a:xfrm>
            <a:off x="6049196" y="3305255"/>
            <a:ext cx="58043" cy="88174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35559" y="0"/>
                </a:moveTo>
                <a:lnTo>
                  <a:pt x="0" y="107950"/>
                </a:lnTo>
                <a:lnTo>
                  <a:pt x="71120" y="107950"/>
                </a:lnTo>
                <a:lnTo>
                  <a:pt x="35559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8" name="object 68"/>
          <p:cNvSpPr/>
          <p:nvPr/>
        </p:nvSpPr>
        <p:spPr>
          <a:xfrm>
            <a:off x="6078217" y="2272061"/>
            <a:ext cx="59079" cy="738589"/>
          </a:xfrm>
          <a:custGeom>
            <a:avLst/>
            <a:gdLst/>
            <a:ahLst/>
            <a:cxnLst/>
            <a:rect l="l" t="t" r="r" b="b"/>
            <a:pathLst>
              <a:path w="72390" h="904239">
                <a:moveTo>
                  <a:pt x="0" y="904239"/>
                </a:moveTo>
                <a:lnTo>
                  <a:pt x="0" y="401319"/>
                </a:lnTo>
                <a:lnTo>
                  <a:pt x="72390" y="401319"/>
                </a:lnTo>
                <a:lnTo>
                  <a:pt x="7239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9" name="object 69"/>
          <p:cNvSpPr/>
          <p:nvPr/>
        </p:nvSpPr>
        <p:spPr>
          <a:xfrm>
            <a:off x="6108275" y="2188035"/>
            <a:ext cx="58043" cy="88174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35559" y="0"/>
                </a:moveTo>
                <a:lnTo>
                  <a:pt x="0" y="107950"/>
                </a:lnTo>
                <a:lnTo>
                  <a:pt x="71119" y="107950"/>
                </a:lnTo>
                <a:lnTo>
                  <a:pt x="35559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0" name="object 70"/>
          <p:cNvSpPr txBox="1"/>
          <p:nvPr/>
        </p:nvSpPr>
        <p:spPr>
          <a:xfrm>
            <a:off x="6848316" y="4531397"/>
            <a:ext cx="7783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W14,3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63168" y="3033471"/>
            <a:ext cx="1814347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  <a:p>
            <a:pPr>
              <a:spcBef>
                <a:spcPts val="33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8712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W22,14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6474150" y="2475379"/>
            <a:ext cx="9787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W31,22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6310386" y="5037620"/>
            <a:ext cx="389715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9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10368">
              <a:spcBef>
                <a:spcPts val="1135"/>
              </a:spcBef>
            </a:pP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31750" y="2224566"/>
            <a:ext cx="3230650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300" i="1" dirty="0">
                <a:latin typeface="Arial" panose="020B0604020202020204" pitchFamily="34" charset="0"/>
                <a:cs typeface="Arial" panose="020B0604020202020204" pitchFamily="34" charset="0"/>
              </a:rPr>
              <a:t>ReLU </a:t>
            </a:r>
            <a:r>
              <a:rPr sz="2300" dirty="0">
                <a:latin typeface="Lucida Sans Unicode"/>
                <a:cs typeface="Lucida Sans Unicode"/>
              </a:rPr>
              <a:t>( </a:t>
            </a:r>
            <a:r>
              <a:rPr sz="23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2300" dirty="0">
                <a:latin typeface="Lucida Sans Unicode"/>
                <a:cs typeface="Lucida Sans Unicode"/>
              </a:rPr>
              <a:t>)=</a:t>
            </a:r>
            <a:r>
              <a:rPr sz="2300" i="1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sz="2300" dirty="0">
                <a:latin typeface="Lucida Sans Unicode"/>
                <a:cs typeface="Lucida Sans Unicode"/>
              </a:rPr>
              <a:t>( </a:t>
            </a:r>
            <a:r>
              <a:rPr sz="2300" i="1" dirty="0">
                <a:latin typeface="Arial" panose="020B0604020202020204" pitchFamily="34" charset="0"/>
                <a:cs typeface="Arial" panose="020B0604020202020204" pitchFamily="34" charset="0"/>
              </a:rPr>
              <a:t>x ,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300" dirty="0">
                <a:latin typeface="Lucida Sans Unicode"/>
                <a:cs typeface="Lucida Sans Unicode"/>
              </a:rPr>
              <a:t>)</a:t>
            </a:r>
          </a:p>
        </p:txBody>
      </p:sp>
      <p:sp>
        <p:nvSpPr>
          <p:cNvPr id="75" name="object 75"/>
          <p:cNvSpPr/>
          <p:nvPr/>
        </p:nvSpPr>
        <p:spPr>
          <a:xfrm>
            <a:off x="2755982" y="2939297"/>
            <a:ext cx="0" cy="1061203"/>
          </a:xfrm>
          <a:custGeom>
            <a:avLst/>
            <a:gdLst/>
            <a:ahLst/>
            <a:cxnLst/>
            <a:rect l="l" t="t" r="r" b="b"/>
            <a:pathLst>
              <a:path h="1299210">
                <a:moveTo>
                  <a:pt x="0" y="12992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12451" y="2812740"/>
            <a:ext cx="88100" cy="13278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60"/>
                </a:lnTo>
                <a:lnTo>
                  <a:pt x="107950" y="16256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21083" y="3696558"/>
            <a:ext cx="1933023" cy="0"/>
          </a:xfrm>
          <a:custGeom>
            <a:avLst/>
            <a:gdLst/>
            <a:ahLst/>
            <a:cxnLst/>
            <a:rect l="l" t="t" r="r" b="b"/>
            <a:pathLst>
              <a:path w="2368550">
                <a:moveTo>
                  <a:pt x="0" y="0"/>
                </a:moveTo>
                <a:lnTo>
                  <a:pt x="23685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47888" y="3651951"/>
            <a:ext cx="132669" cy="88174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1083" y="3696558"/>
            <a:ext cx="934899" cy="0"/>
          </a:xfrm>
          <a:custGeom>
            <a:avLst/>
            <a:gdLst/>
            <a:ahLst/>
            <a:cxnLst/>
            <a:rect l="l" t="t" r="r" b="b"/>
            <a:pathLst>
              <a:path w="1145539">
                <a:moveTo>
                  <a:pt x="0" y="0"/>
                </a:moveTo>
                <a:lnTo>
                  <a:pt x="1145539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55982" y="2970417"/>
            <a:ext cx="903805" cy="726141"/>
          </a:xfrm>
          <a:custGeom>
            <a:avLst/>
            <a:gdLst/>
            <a:ahLst/>
            <a:cxnLst/>
            <a:rect l="l" t="t" r="r" b="b"/>
            <a:pathLst>
              <a:path w="1107439" h="889000">
                <a:moveTo>
                  <a:pt x="0" y="889000"/>
                </a:moveTo>
                <a:lnTo>
                  <a:pt x="110744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Title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nets with </a:t>
            </a:r>
            <a:r>
              <a:rPr lang="en-US" dirty="0" err="1"/>
              <a:t>ReLUs</a:t>
            </a:r>
            <a:r>
              <a:rPr lang="en-US" dirty="0"/>
              <a:t> and max pooling</a:t>
            </a:r>
          </a:p>
        </p:txBody>
      </p:sp>
    </p:spTree>
    <p:extLst>
      <p:ext uri="{BB962C8B-B14F-4D97-AF65-F5344CB8AC3E}">
        <p14:creationId xmlns:p14="http://schemas.microsoft.com/office/powerpoint/2010/main" val="31996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747" y="2150477"/>
            <a:ext cx="7162800" cy="3649776"/>
          </a:xfrm>
          <a:prstGeom prst="rect">
            <a:avLst/>
          </a:prstGeom>
          <a:blipFill>
            <a:blip r:embed="rId2" cstate="print"/>
            <a:srcRect/>
            <a:stretch>
              <a:fillRect t="-24169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training: stochastic (sub) gradient optimization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compute all the derivatives, we use a backward sweep called the </a:t>
            </a:r>
            <a:r>
              <a:rPr lang="en-US" dirty="0">
                <a:solidFill>
                  <a:schemeClr val="accent1"/>
                </a:solidFill>
              </a:rPr>
              <a:t>back-</a:t>
            </a:r>
            <a:r>
              <a:rPr lang="en-US" dirty="0" err="1">
                <a:solidFill>
                  <a:schemeClr val="accent1"/>
                </a:solidFill>
              </a:rPr>
              <a:t>propogation</a:t>
            </a:r>
            <a:r>
              <a:rPr lang="en-US" dirty="0">
                <a:solidFill>
                  <a:schemeClr val="accent1"/>
                </a:solidFill>
              </a:rPr>
              <a:t> algorithm </a:t>
            </a:r>
            <a:r>
              <a:rPr lang="en-US" dirty="0"/>
              <a:t>that uses the recurrence equation for </a:t>
            </a:r>
          </a:p>
        </p:txBody>
      </p:sp>
      <p:sp>
        <p:nvSpPr>
          <p:cNvPr id="11" name="object 2"/>
          <p:cNvSpPr/>
          <p:nvPr/>
        </p:nvSpPr>
        <p:spPr>
          <a:xfrm>
            <a:off x="7239000" y="1617077"/>
            <a:ext cx="381000" cy="533400"/>
          </a:xfrm>
          <a:prstGeom prst="rect">
            <a:avLst/>
          </a:prstGeom>
          <a:blipFill>
            <a:blip r:embed="rId2" cstate="print"/>
            <a:srcRect/>
            <a:stretch>
              <a:fillRect l="-1045264" t="-83638" r="-734732" b="-66599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19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V="1">
            <a:off x="7284719" y="4193690"/>
            <a:ext cx="0" cy="76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284719" y="2705100"/>
            <a:ext cx="0" cy="76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7550710" y="636930"/>
            <a:ext cx="619293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300" spc="12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5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LeCun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a simple network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1"/>
          </p:nvPr>
        </p:nvSpPr>
        <p:spPr>
          <a:xfrm>
            <a:off x="383854" y="1104900"/>
            <a:ext cx="7461504" cy="4466753"/>
          </a:xfrm>
        </p:spPr>
        <p:txBody>
          <a:bodyPr/>
          <a:lstStyle/>
          <a:p>
            <a:r>
              <a:rPr lang="en-US" dirty="0"/>
              <a:t>1-1-1 network</a:t>
            </a:r>
            <a:br>
              <a:rPr lang="en-US" dirty="0"/>
            </a:br>
            <a:r>
              <a:rPr lang="en-US" dirty="0"/>
              <a:t>- Y = W1*W2*X</a:t>
            </a:r>
          </a:p>
          <a:p>
            <a:r>
              <a:rPr lang="en-US" dirty="0"/>
              <a:t>trained to compute the identity function with quadratic loss</a:t>
            </a:r>
            <a:br>
              <a:rPr lang="en-US" dirty="0"/>
            </a:br>
            <a:r>
              <a:rPr lang="pl-PL" dirty="0"/>
              <a:t>Single sample X=1, Y=1	L(W) = (1-W1*W2)^2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979467" y="2413516"/>
            <a:ext cx="4477566" cy="3003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4340" y="5168703"/>
            <a:ext cx="116877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spc="-4" dirty="0">
                <a:latin typeface="+mj-lt"/>
                <a:cs typeface="Arial" panose="020B0604020202020204" pitchFamily="34" charset="0"/>
              </a:rPr>
              <a:t>Solution</a:t>
            </a:r>
            <a:endParaRPr sz="1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5370" y="5448300"/>
            <a:ext cx="17212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spc="-4" dirty="0">
                <a:latin typeface="+mj-lt"/>
                <a:cs typeface="Arial" panose="020B0604020202020204" pitchFamily="34" charset="0"/>
              </a:rPr>
              <a:t>Saddle</a:t>
            </a:r>
            <a:r>
              <a:rPr sz="1800" spc="-57" dirty="0">
                <a:latin typeface="+mj-lt"/>
                <a:cs typeface="Arial" panose="020B0604020202020204" pitchFamily="34" charset="0"/>
              </a:rPr>
              <a:t> </a:t>
            </a:r>
            <a:r>
              <a:rPr sz="1800" dirty="0">
                <a:latin typeface="+mj-lt"/>
                <a:cs typeface="Arial" panose="020B0604020202020204" pitchFamily="34" charset="0"/>
              </a:rPr>
              <a:t>point</a:t>
            </a:r>
          </a:p>
        </p:txBody>
      </p:sp>
      <p:sp>
        <p:nvSpPr>
          <p:cNvPr id="13" name="object 13"/>
          <p:cNvSpPr/>
          <p:nvPr/>
        </p:nvSpPr>
        <p:spPr>
          <a:xfrm>
            <a:off x="3422436" y="4646919"/>
            <a:ext cx="321307" cy="769710"/>
          </a:xfrm>
          <a:custGeom>
            <a:avLst/>
            <a:gdLst/>
            <a:ahLst/>
            <a:cxnLst/>
            <a:rect l="l" t="t" r="r" b="b"/>
            <a:pathLst>
              <a:path w="393700" h="942340">
                <a:moveTo>
                  <a:pt x="393700" y="94234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7559" y="4587790"/>
            <a:ext cx="45605" cy="70539"/>
          </a:xfrm>
          <a:custGeom>
            <a:avLst/>
            <a:gdLst/>
            <a:ahLst/>
            <a:cxnLst/>
            <a:rect l="l" t="t" r="r" b="b"/>
            <a:pathLst>
              <a:path w="55879" h="86360">
                <a:moveTo>
                  <a:pt x="0" y="0"/>
                </a:moveTo>
                <a:lnTo>
                  <a:pt x="6350" y="86359"/>
                </a:lnTo>
                <a:lnTo>
                  <a:pt x="55879" y="6476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3403" y="4377210"/>
            <a:ext cx="1415823" cy="789418"/>
          </a:xfrm>
          <a:custGeom>
            <a:avLst/>
            <a:gdLst/>
            <a:ahLst/>
            <a:cxnLst/>
            <a:rect l="l" t="t" r="r" b="b"/>
            <a:pathLst>
              <a:path w="1734820" h="966470">
                <a:moveTo>
                  <a:pt x="0" y="966469"/>
                </a:moveTo>
                <a:lnTo>
                  <a:pt x="173482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5752" y="4346090"/>
            <a:ext cx="68407" cy="51867"/>
          </a:xfrm>
          <a:custGeom>
            <a:avLst/>
            <a:gdLst/>
            <a:ahLst/>
            <a:cxnLst/>
            <a:rect l="l" t="t" r="r" b="b"/>
            <a:pathLst>
              <a:path w="83820" h="63500">
                <a:moveTo>
                  <a:pt x="83819" y="0"/>
                </a:moveTo>
                <a:lnTo>
                  <a:pt x="0" y="16510"/>
                </a:lnTo>
                <a:lnTo>
                  <a:pt x="26669" y="63500"/>
                </a:lnTo>
                <a:lnTo>
                  <a:pt x="838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34112" y="5390696"/>
            <a:ext cx="11701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spc="-8" dirty="0">
                <a:latin typeface="+mj-lt"/>
                <a:cs typeface="Arial" panose="020B0604020202020204" pitchFamily="34" charset="0"/>
              </a:rPr>
              <a:t>S</a:t>
            </a:r>
            <a:r>
              <a:rPr sz="1800" dirty="0">
                <a:latin typeface="+mj-lt"/>
                <a:cs typeface="Arial" panose="020B0604020202020204" pitchFamily="34" charset="0"/>
              </a:rPr>
              <a:t>olut</a:t>
            </a:r>
            <a:r>
              <a:rPr sz="1800" spc="8" dirty="0">
                <a:latin typeface="+mj-lt"/>
                <a:cs typeface="Arial" panose="020B0604020202020204" pitchFamily="34" charset="0"/>
              </a:rPr>
              <a:t>i</a:t>
            </a:r>
            <a:r>
              <a:rPr sz="1800" dirty="0">
                <a:latin typeface="+mj-lt"/>
                <a:cs typeface="Arial" panose="020B0604020202020204" pitchFamily="34" charset="0"/>
              </a:rPr>
              <a:t>on</a:t>
            </a:r>
          </a:p>
        </p:txBody>
      </p:sp>
      <p:sp>
        <p:nvSpPr>
          <p:cNvPr id="18" name="object 18"/>
          <p:cNvSpPr/>
          <p:nvPr/>
        </p:nvSpPr>
        <p:spPr>
          <a:xfrm>
            <a:off x="4291001" y="4993392"/>
            <a:ext cx="714130" cy="469917"/>
          </a:xfrm>
          <a:custGeom>
            <a:avLst/>
            <a:gdLst/>
            <a:ahLst/>
            <a:cxnLst/>
            <a:rect l="l" t="t" r="r" b="b"/>
            <a:pathLst>
              <a:path w="875029" h="575309">
                <a:moveTo>
                  <a:pt x="875029" y="57531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8139" y="4958123"/>
            <a:ext cx="67371" cy="54979"/>
          </a:xfrm>
          <a:custGeom>
            <a:avLst/>
            <a:gdLst/>
            <a:ahLst/>
            <a:cxnLst/>
            <a:rect l="l" t="t" r="r" b="b"/>
            <a:pathLst>
              <a:path w="82550" h="67310">
                <a:moveTo>
                  <a:pt x="0" y="0"/>
                </a:moveTo>
                <a:lnTo>
                  <a:pt x="53340" y="67309"/>
                </a:lnTo>
                <a:lnTo>
                  <a:pt x="8255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3757" y="4724066"/>
            <a:ext cx="821924" cy="823652"/>
          </a:xfrm>
          <a:custGeom>
            <a:avLst/>
            <a:gdLst/>
            <a:ahLst/>
            <a:cxnLst/>
            <a:rect l="l" t="t" r="r" b="b"/>
            <a:pathLst>
              <a:path w="1007109" h="1008379">
                <a:moveTo>
                  <a:pt x="502920" y="0"/>
                </a:moveTo>
                <a:lnTo>
                  <a:pt x="453434" y="2236"/>
                </a:lnTo>
                <a:lnTo>
                  <a:pt x="405505" y="8824"/>
                </a:lnTo>
                <a:lnTo>
                  <a:pt x="359320" y="19577"/>
                </a:lnTo>
                <a:lnTo>
                  <a:pt x="315064" y="34311"/>
                </a:lnTo>
                <a:lnTo>
                  <a:pt x="272924" y="52843"/>
                </a:lnTo>
                <a:lnTo>
                  <a:pt x="233085" y="74987"/>
                </a:lnTo>
                <a:lnTo>
                  <a:pt x="195734" y="100558"/>
                </a:lnTo>
                <a:lnTo>
                  <a:pt x="161057" y="129373"/>
                </a:lnTo>
                <a:lnTo>
                  <a:pt x="129240" y="161246"/>
                </a:lnTo>
                <a:lnTo>
                  <a:pt x="100469" y="195993"/>
                </a:lnTo>
                <a:lnTo>
                  <a:pt x="74931" y="233429"/>
                </a:lnTo>
                <a:lnTo>
                  <a:pt x="52811" y="273370"/>
                </a:lnTo>
                <a:lnTo>
                  <a:pt x="34295" y="315632"/>
                </a:lnTo>
                <a:lnTo>
                  <a:pt x="19570" y="360029"/>
                </a:lnTo>
                <a:lnTo>
                  <a:pt x="8822" y="406378"/>
                </a:lnTo>
                <a:lnTo>
                  <a:pt x="2236" y="454493"/>
                </a:lnTo>
                <a:lnTo>
                  <a:pt x="0" y="504190"/>
                </a:lnTo>
                <a:lnTo>
                  <a:pt x="2236" y="553886"/>
                </a:lnTo>
                <a:lnTo>
                  <a:pt x="8822" y="602001"/>
                </a:lnTo>
                <a:lnTo>
                  <a:pt x="19570" y="648350"/>
                </a:lnTo>
                <a:lnTo>
                  <a:pt x="34295" y="692747"/>
                </a:lnTo>
                <a:lnTo>
                  <a:pt x="52811" y="735009"/>
                </a:lnTo>
                <a:lnTo>
                  <a:pt x="74931" y="774950"/>
                </a:lnTo>
                <a:lnTo>
                  <a:pt x="100469" y="812386"/>
                </a:lnTo>
                <a:lnTo>
                  <a:pt x="129240" y="847133"/>
                </a:lnTo>
                <a:lnTo>
                  <a:pt x="161057" y="879006"/>
                </a:lnTo>
                <a:lnTo>
                  <a:pt x="195734" y="907821"/>
                </a:lnTo>
                <a:lnTo>
                  <a:pt x="233085" y="933392"/>
                </a:lnTo>
                <a:lnTo>
                  <a:pt x="272924" y="955536"/>
                </a:lnTo>
                <a:lnTo>
                  <a:pt x="315064" y="974068"/>
                </a:lnTo>
                <a:lnTo>
                  <a:pt x="359320" y="988802"/>
                </a:lnTo>
                <a:lnTo>
                  <a:pt x="405505" y="999555"/>
                </a:lnTo>
                <a:lnTo>
                  <a:pt x="453434" y="1006143"/>
                </a:lnTo>
                <a:lnTo>
                  <a:pt x="502920" y="1008380"/>
                </a:lnTo>
                <a:lnTo>
                  <a:pt x="552616" y="1006143"/>
                </a:lnTo>
                <a:lnTo>
                  <a:pt x="600731" y="999555"/>
                </a:lnTo>
                <a:lnTo>
                  <a:pt x="647080" y="988802"/>
                </a:lnTo>
                <a:lnTo>
                  <a:pt x="691477" y="974068"/>
                </a:lnTo>
                <a:lnTo>
                  <a:pt x="733739" y="955536"/>
                </a:lnTo>
                <a:lnTo>
                  <a:pt x="773680" y="933392"/>
                </a:lnTo>
                <a:lnTo>
                  <a:pt x="811116" y="907821"/>
                </a:lnTo>
                <a:lnTo>
                  <a:pt x="845863" y="879006"/>
                </a:lnTo>
                <a:lnTo>
                  <a:pt x="877736" y="847133"/>
                </a:lnTo>
                <a:lnTo>
                  <a:pt x="906551" y="812386"/>
                </a:lnTo>
                <a:lnTo>
                  <a:pt x="932122" y="774950"/>
                </a:lnTo>
                <a:lnTo>
                  <a:pt x="954266" y="735009"/>
                </a:lnTo>
                <a:lnTo>
                  <a:pt x="972798" y="692747"/>
                </a:lnTo>
                <a:lnTo>
                  <a:pt x="987532" y="648350"/>
                </a:lnTo>
                <a:lnTo>
                  <a:pt x="998285" y="602001"/>
                </a:lnTo>
                <a:lnTo>
                  <a:pt x="1004873" y="553886"/>
                </a:lnTo>
                <a:lnTo>
                  <a:pt x="1007110" y="504190"/>
                </a:lnTo>
                <a:lnTo>
                  <a:pt x="1004873" y="454493"/>
                </a:lnTo>
                <a:lnTo>
                  <a:pt x="998285" y="406378"/>
                </a:lnTo>
                <a:lnTo>
                  <a:pt x="987532" y="360029"/>
                </a:lnTo>
                <a:lnTo>
                  <a:pt x="972798" y="315632"/>
                </a:lnTo>
                <a:lnTo>
                  <a:pt x="954266" y="273370"/>
                </a:lnTo>
                <a:lnTo>
                  <a:pt x="932122" y="233429"/>
                </a:lnTo>
                <a:lnTo>
                  <a:pt x="906551" y="195993"/>
                </a:lnTo>
                <a:lnTo>
                  <a:pt x="877736" y="161246"/>
                </a:lnTo>
                <a:lnTo>
                  <a:pt x="845863" y="129373"/>
                </a:lnTo>
                <a:lnTo>
                  <a:pt x="811116" y="100558"/>
                </a:lnTo>
                <a:lnTo>
                  <a:pt x="773680" y="74987"/>
                </a:lnTo>
                <a:lnTo>
                  <a:pt x="733739" y="52843"/>
                </a:lnTo>
                <a:lnTo>
                  <a:pt x="691477" y="34311"/>
                </a:lnTo>
                <a:lnTo>
                  <a:pt x="647080" y="19577"/>
                </a:lnTo>
                <a:lnTo>
                  <a:pt x="600731" y="8824"/>
                </a:lnTo>
                <a:lnTo>
                  <a:pt x="552616" y="2236"/>
                </a:lnTo>
                <a:lnTo>
                  <a:pt x="50292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3757" y="4724066"/>
            <a:ext cx="821924" cy="823652"/>
          </a:xfrm>
          <a:custGeom>
            <a:avLst/>
            <a:gdLst/>
            <a:ahLst/>
            <a:cxnLst/>
            <a:rect l="l" t="t" r="r" b="b"/>
            <a:pathLst>
              <a:path w="1007109" h="1008379">
                <a:moveTo>
                  <a:pt x="502920" y="0"/>
                </a:moveTo>
                <a:lnTo>
                  <a:pt x="552616" y="2236"/>
                </a:lnTo>
                <a:lnTo>
                  <a:pt x="600731" y="8824"/>
                </a:lnTo>
                <a:lnTo>
                  <a:pt x="647080" y="19577"/>
                </a:lnTo>
                <a:lnTo>
                  <a:pt x="691477" y="34311"/>
                </a:lnTo>
                <a:lnTo>
                  <a:pt x="733739" y="52843"/>
                </a:lnTo>
                <a:lnTo>
                  <a:pt x="773680" y="74987"/>
                </a:lnTo>
                <a:lnTo>
                  <a:pt x="811116" y="100558"/>
                </a:lnTo>
                <a:lnTo>
                  <a:pt x="845863" y="129373"/>
                </a:lnTo>
                <a:lnTo>
                  <a:pt x="877736" y="161246"/>
                </a:lnTo>
                <a:lnTo>
                  <a:pt x="906551" y="195993"/>
                </a:lnTo>
                <a:lnTo>
                  <a:pt x="932122" y="233429"/>
                </a:lnTo>
                <a:lnTo>
                  <a:pt x="954266" y="273370"/>
                </a:lnTo>
                <a:lnTo>
                  <a:pt x="972798" y="315632"/>
                </a:lnTo>
                <a:lnTo>
                  <a:pt x="987532" y="360029"/>
                </a:lnTo>
                <a:lnTo>
                  <a:pt x="998285" y="406378"/>
                </a:lnTo>
                <a:lnTo>
                  <a:pt x="1004873" y="454493"/>
                </a:lnTo>
                <a:lnTo>
                  <a:pt x="1007110" y="504190"/>
                </a:lnTo>
                <a:lnTo>
                  <a:pt x="1004873" y="553886"/>
                </a:lnTo>
                <a:lnTo>
                  <a:pt x="998285" y="602001"/>
                </a:lnTo>
                <a:lnTo>
                  <a:pt x="987532" y="648350"/>
                </a:lnTo>
                <a:lnTo>
                  <a:pt x="972798" y="692747"/>
                </a:lnTo>
                <a:lnTo>
                  <a:pt x="954266" y="735009"/>
                </a:lnTo>
                <a:lnTo>
                  <a:pt x="932122" y="774950"/>
                </a:lnTo>
                <a:lnTo>
                  <a:pt x="906551" y="812386"/>
                </a:lnTo>
                <a:lnTo>
                  <a:pt x="877736" y="847133"/>
                </a:lnTo>
                <a:lnTo>
                  <a:pt x="845863" y="879006"/>
                </a:lnTo>
                <a:lnTo>
                  <a:pt x="811116" y="907821"/>
                </a:lnTo>
                <a:lnTo>
                  <a:pt x="773680" y="933392"/>
                </a:lnTo>
                <a:lnTo>
                  <a:pt x="733739" y="955536"/>
                </a:lnTo>
                <a:lnTo>
                  <a:pt x="691477" y="974068"/>
                </a:lnTo>
                <a:lnTo>
                  <a:pt x="647080" y="988802"/>
                </a:lnTo>
                <a:lnTo>
                  <a:pt x="600731" y="999555"/>
                </a:lnTo>
                <a:lnTo>
                  <a:pt x="552616" y="1006143"/>
                </a:lnTo>
                <a:lnTo>
                  <a:pt x="502920" y="1008380"/>
                </a:lnTo>
                <a:lnTo>
                  <a:pt x="453434" y="1006143"/>
                </a:lnTo>
                <a:lnTo>
                  <a:pt x="405505" y="999555"/>
                </a:lnTo>
                <a:lnTo>
                  <a:pt x="359320" y="988802"/>
                </a:lnTo>
                <a:lnTo>
                  <a:pt x="315064" y="974068"/>
                </a:lnTo>
                <a:lnTo>
                  <a:pt x="272924" y="955536"/>
                </a:lnTo>
                <a:lnTo>
                  <a:pt x="233085" y="933392"/>
                </a:lnTo>
                <a:lnTo>
                  <a:pt x="195734" y="907821"/>
                </a:lnTo>
                <a:lnTo>
                  <a:pt x="161057" y="879006"/>
                </a:lnTo>
                <a:lnTo>
                  <a:pt x="129240" y="847133"/>
                </a:lnTo>
                <a:lnTo>
                  <a:pt x="100469" y="812386"/>
                </a:lnTo>
                <a:lnTo>
                  <a:pt x="74931" y="774950"/>
                </a:lnTo>
                <a:lnTo>
                  <a:pt x="52811" y="735009"/>
                </a:lnTo>
                <a:lnTo>
                  <a:pt x="34295" y="692747"/>
                </a:lnTo>
                <a:lnTo>
                  <a:pt x="19570" y="648350"/>
                </a:lnTo>
                <a:lnTo>
                  <a:pt x="8822" y="602001"/>
                </a:lnTo>
                <a:lnTo>
                  <a:pt x="2236" y="553886"/>
                </a:lnTo>
                <a:lnTo>
                  <a:pt x="0" y="504190"/>
                </a:lnTo>
                <a:lnTo>
                  <a:pt x="2236" y="454493"/>
                </a:lnTo>
                <a:lnTo>
                  <a:pt x="8822" y="406378"/>
                </a:lnTo>
                <a:lnTo>
                  <a:pt x="19570" y="360029"/>
                </a:lnTo>
                <a:lnTo>
                  <a:pt x="34295" y="315632"/>
                </a:lnTo>
                <a:lnTo>
                  <a:pt x="52811" y="273370"/>
                </a:lnTo>
                <a:lnTo>
                  <a:pt x="74931" y="233429"/>
                </a:lnTo>
                <a:lnTo>
                  <a:pt x="100469" y="195993"/>
                </a:lnTo>
                <a:lnTo>
                  <a:pt x="129240" y="161246"/>
                </a:lnTo>
                <a:lnTo>
                  <a:pt x="161057" y="129373"/>
                </a:lnTo>
                <a:lnTo>
                  <a:pt x="195734" y="100558"/>
                </a:lnTo>
                <a:lnTo>
                  <a:pt x="233085" y="74987"/>
                </a:lnTo>
                <a:lnTo>
                  <a:pt x="272924" y="52843"/>
                </a:lnTo>
                <a:lnTo>
                  <a:pt x="315064" y="34311"/>
                </a:lnTo>
                <a:lnTo>
                  <a:pt x="359320" y="19577"/>
                </a:lnTo>
                <a:lnTo>
                  <a:pt x="405505" y="8824"/>
                </a:lnTo>
                <a:lnTo>
                  <a:pt x="453434" y="2236"/>
                </a:lnTo>
                <a:lnTo>
                  <a:pt x="502920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84719" y="47240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84719" y="55477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3239" y="3255186"/>
            <a:ext cx="822960" cy="822614"/>
          </a:xfrm>
          <a:custGeom>
            <a:avLst/>
            <a:gdLst/>
            <a:ahLst/>
            <a:cxnLst/>
            <a:rect l="l" t="t" r="r" b="b"/>
            <a:pathLst>
              <a:path w="1008379" h="1007110">
                <a:moveTo>
                  <a:pt x="504190" y="0"/>
                </a:moveTo>
                <a:lnTo>
                  <a:pt x="454493" y="2224"/>
                </a:lnTo>
                <a:lnTo>
                  <a:pt x="406378" y="8775"/>
                </a:lnTo>
                <a:lnTo>
                  <a:pt x="360029" y="19472"/>
                </a:lnTo>
                <a:lnTo>
                  <a:pt x="315632" y="34134"/>
                </a:lnTo>
                <a:lnTo>
                  <a:pt x="273370" y="52578"/>
                </a:lnTo>
                <a:lnTo>
                  <a:pt x="233429" y="74624"/>
                </a:lnTo>
                <a:lnTo>
                  <a:pt x="195993" y="100089"/>
                </a:lnTo>
                <a:lnTo>
                  <a:pt x="161246" y="128793"/>
                </a:lnTo>
                <a:lnTo>
                  <a:pt x="129373" y="160555"/>
                </a:lnTo>
                <a:lnTo>
                  <a:pt x="100558" y="195191"/>
                </a:lnTo>
                <a:lnTo>
                  <a:pt x="74987" y="232522"/>
                </a:lnTo>
                <a:lnTo>
                  <a:pt x="52843" y="272365"/>
                </a:lnTo>
                <a:lnTo>
                  <a:pt x="34311" y="314540"/>
                </a:lnTo>
                <a:lnTo>
                  <a:pt x="19577" y="358864"/>
                </a:lnTo>
                <a:lnTo>
                  <a:pt x="8824" y="405156"/>
                </a:lnTo>
                <a:lnTo>
                  <a:pt x="2236" y="453235"/>
                </a:lnTo>
                <a:lnTo>
                  <a:pt x="0" y="502919"/>
                </a:lnTo>
                <a:lnTo>
                  <a:pt x="2236" y="552616"/>
                </a:lnTo>
                <a:lnTo>
                  <a:pt x="8824" y="600731"/>
                </a:lnTo>
                <a:lnTo>
                  <a:pt x="19577" y="647080"/>
                </a:lnTo>
                <a:lnTo>
                  <a:pt x="34311" y="691477"/>
                </a:lnTo>
                <a:lnTo>
                  <a:pt x="52843" y="733739"/>
                </a:lnTo>
                <a:lnTo>
                  <a:pt x="74987" y="773680"/>
                </a:lnTo>
                <a:lnTo>
                  <a:pt x="100558" y="811116"/>
                </a:lnTo>
                <a:lnTo>
                  <a:pt x="129373" y="845863"/>
                </a:lnTo>
                <a:lnTo>
                  <a:pt x="161246" y="877736"/>
                </a:lnTo>
                <a:lnTo>
                  <a:pt x="195993" y="906551"/>
                </a:lnTo>
                <a:lnTo>
                  <a:pt x="233429" y="932122"/>
                </a:lnTo>
                <a:lnTo>
                  <a:pt x="273370" y="954266"/>
                </a:lnTo>
                <a:lnTo>
                  <a:pt x="315632" y="972798"/>
                </a:lnTo>
                <a:lnTo>
                  <a:pt x="360029" y="987532"/>
                </a:lnTo>
                <a:lnTo>
                  <a:pt x="406378" y="998285"/>
                </a:lnTo>
                <a:lnTo>
                  <a:pt x="454493" y="1004873"/>
                </a:lnTo>
                <a:lnTo>
                  <a:pt x="504190" y="1007109"/>
                </a:lnTo>
                <a:lnTo>
                  <a:pt x="553886" y="1004873"/>
                </a:lnTo>
                <a:lnTo>
                  <a:pt x="602001" y="998285"/>
                </a:lnTo>
                <a:lnTo>
                  <a:pt x="648350" y="987532"/>
                </a:lnTo>
                <a:lnTo>
                  <a:pt x="692747" y="972798"/>
                </a:lnTo>
                <a:lnTo>
                  <a:pt x="735009" y="954266"/>
                </a:lnTo>
                <a:lnTo>
                  <a:pt x="774950" y="932122"/>
                </a:lnTo>
                <a:lnTo>
                  <a:pt x="812386" y="906551"/>
                </a:lnTo>
                <a:lnTo>
                  <a:pt x="847133" y="877736"/>
                </a:lnTo>
                <a:lnTo>
                  <a:pt x="879006" y="845863"/>
                </a:lnTo>
                <a:lnTo>
                  <a:pt x="907821" y="811116"/>
                </a:lnTo>
                <a:lnTo>
                  <a:pt x="933392" y="773680"/>
                </a:lnTo>
                <a:lnTo>
                  <a:pt x="955536" y="733739"/>
                </a:lnTo>
                <a:lnTo>
                  <a:pt x="974068" y="691477"/>
                </a:lnTo>
                <a:lnTo>
                  <a:pt x="988802" y="647080"/>
                </a:lnTo>
                <a:lnTo>
                  <a:pt x="999555" y="600731"/>
                </a:lnTo>
                <a:lnTo>
                  <a:pt x="1006143" y="552616"/>
                </a:lnTo>
                <a:lnTo>
                  <a:pt x="1008380" y="502919"/>
                </a:lnTo>
                <a:lnTo>
                  <a:pt x="1006143" y="453235"/>
                </a:lnTo>
                <a:lnTo>
                  <a:pt x="999555" y="405156"/>
                </a:lnTo>
                <a:lnTo>
                  <a:pt x="988802" y="358864"/>
                </a:lnTo>
                <a:lnTo>
                  <a:pt x="974068" y="314540"/>
                </a:lnTo>
                <a:lnTo>
                  <a:pt x="955536" y="272365"/>
                </a:lnTo>
                <a:lnTo>
                  <a:pt x="933392" y="232522"/>
                </a:lnTo>
                <a:lnTo>
                  <a:pt x="907821" y="195191"/>
                </a:lnTo>
                <a:lnTo>
                  <a:pt x="879006" y="160555"/>
                </a:lnTo>
                <a:lnTo>
                  <a:pt x="847133" y="128793"/>
                </a:lnTo>
                <a:lnTo>
                  <a:pt x="812386" y="100089"/>
                </a:lnTo>
                <a:lnTo>
                  <a:pt x="774950" y="74624"/>
                </a:lnTo>
                <a:lnTo>
                  <a:pt x="735009" y="52578"/>
                </a:lnTo>
                <a:lnTo>
                  <a:pt x="692747" y="34134"/>
                </a:lnTo>
                <a:lnTo>
                  <a:pt x="648350" y="19472"/>
                </a:lnTo>
                <a:lnTo>
                  <a:pt x="602001" y="8775"/>
                </a:lnTo>
                <a:lnTo>
                  <a:pt x="553886" y="2224"/>
                </a:lnTo>
                <a:lnTo>
                  <a:pt x="50419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73239" y="3255186"/>
            <a:ext cx="822960" cy="822614"/>
          </a:xfrm>
          <a:custGeom>
            <a:avLst/>
            <a:gdLst/>
            <a:ahLst/>
            <a:cxnLst/>
            <a:rect l="l" t="t" r="r" b="b"/>
            <a:pathLst>
              <a:path w="1008379" h="1007110">
                <a:moveTo>
                  <a:pt x="504190" y="0"/>
                </a:moveTo>
                <a:lnTo>
                  <a:pt x="553886" y="2224"/>
                </a:lnTo>
                <a:lnTo>
                  <a:pt x="602001" y="8775"/>
                </a:lnTo>
                <a:lnTo>
                  <a:pt x="648350" y="19472"/>
                </a:lnTo>
                <a:lnTo>
                  <a:pt x="692747" y="34134"/>
                </a:lnTo>
                <a:lnTo>
                  <a:pt x="735009" y="52578"/>
                </a:lnTo>
                <a:lnTo>
                  <a:pt x="774950" y="74624"/>
                </a:lnTo>
                <a:lnTo>
                  <a:pt x="812386" y="100089"/>
                </a:lnTo>
                <a:lnTo>
                  <a:pt x="847133" y="128793"/>
                </a:lnTo>
                <a:lnTo>
                  <a:pt x="879006" y="160555"/>
                </a:lnTo>
                <a:lnTo>
                  <a:pt x="907821" y="195191"/>
                </a:lnTo>
                <a:lnTo>
                  <a:pt x="933392" y="232522"/>
                </a:lnTo>
                <a:lnTo>
                  <a:pt x="955536" y="272365"/>
                </a:lnTo>
                <a:lnTo>
                  <a:pt x="974068" y="314540"/>
                </a:lnTo>
                <a:lnTo>
                  <a:pt x="988802" y="358864"/>
                </a:lnTo>
                <a:lnTo>
                  <a:pt x="999555" y="405156"/>
                </a:lnTo>
                <a:lnTo>
                  <a:pt x="1006143" y="453235"/>
                </a:lnTo>
                <a:lnTo>
                  <a:pt x="1008380" y="502919"/>
                </a:lnTo>
                <a:lnTo>
                  <a:pt x="1006143" y="552616"/>
                </a:lnTo>
                <a:lnTo>
                  <a:pt x="999555" y="600731"/>
                </a:lnTo>
                <a:lnTo>
                  <a:pt x="988802" y="647080"/>
                </a:lnTo>
                <a:lnTo>
                  <a:pt x="974068" y="691477"/>
                </a:lnTo>
                <a:lnTo>
                  <a:pt x="955536" y="733739"/>
                </a:lnTo>
                <a:lnTo>
                  <a:pt x="933392" y="773680"/>
                </a:lnTo>
                <a:lnTo>
                  <a:pt x="907821" y="811116"/>
                </a:lnTo>
                <a:lnTo>
                  <a:pt x="879006" y="845863"/>
                </a:lnTo>
                <a:lnTo>
                  <a:pt x="847133" y="877736"/>
                </a:lnTo>
                <a:lnTo>
                  <a:pt x="812386" y="906551"/>
                </a:lnTo>
                <a:lnTo>
                  <a:pt x="774950" y="932122"/>
                </a:lnTo>
                <a:lnTo>
                  <a:pt x="735009" y="954266"/>
                </a:lnTo>
                <a:lnTo>
                  <a:pt x="692747" y="972798"/>
                </a:lnTo>
                <a:lnTo>
                  <a:pt x="648350" y="987532"/>
                </a:lnTo>
                <a:lnTo>
                  <a:pt x="602001" y="998285"/>
                </a:lnTo>
                <a:lnTo>
                  <a:pt x="553886" y="1004873"/>
                </a:lnTo>
                <a:lnTo>
                  <a:pt x="504190" y="1007109"/>
                </a:lnTo>
                <a:lnTo>
                  <a:pt x="454493" y="1004873"/>
                </a:lnTo>
                <a:lnTo>
                  <a:pt x="406378" y="998285"/>
                </a:lnTo>
                <a:lnTo>
                  <a:pt x="360029" y="987532"/>
                </a:lnTo>
                <a:lnTo>
                  <a:pt x="315632" y="972798"/>
                </a:lnTo>
                <a:lnTo>
                  <a:pt x="273370" y="954266"/>
                </a:lnTo>
                <a:lnTo>
                  <a:pt x="233429" y="932122"/>
                </a:lnTo>
                <a:lnTo>
                  <a:pt x="195993" y="906551"/>
                </a:lnTo>
                <a:lnTo>
                  <a:pt x="161246" y="877736"/>
                </a:lnTo>
                <a:lnTo>
                  <a:pt x="129373" y="845863"/>
                </a:lnTo>
                <a:lnTo>
                  <a:pt x="100558" y="811116"/>
                </a:lnTo>
                <a:lnTo>
                  <a:pt x="74987" y="773680"/>
                </a:lnTo>
                <a:lnTo>
                  <a:pt x="52843" y="733739"/>
                </a:lnTo>
                <a:lnTo>
                  <a:pt x="34311" y="691477"/>
                </a:lnTo>
                <a:lnTo>
                  <a:pt x="19577" y="647080"/>
                </a:lnTo>
                <a:lnTo>
                  <a:pt x="8824" y="600731"/>
                </a:lnTo>
                <a:lnTo>
                  <a:pt x="2236" y="552616"/>
                </a:lnTo>
                <a:lnTo>
                  <a:pt x="0" y="502919"/>
                </a:lnTo>
                <a:lnTo>
                  <a:pt x="2236" y="453235"/>
                </a:lnTo>
                <a:lnTo>
                  <a:pt x="8824" y="405156"/>
                </a:lnTo>
                <a:lnTo>
                  <a:pt x="19577" y="358864"/>
                </a:lnTo>
                <a:lnTo>
                  <a:pt x="34311" y="314540"/>
                </a:lnTo>
                <a:lnTo>
                  <a:pt x="52843" y="272365"/>
                </a:lnTo>
                <a:lnTo>
                  <a:pt x="74987" y="232522"/>
                </a:lnTo>
                <a:lnTo>
                  <a:pt x="100558" y="195191"/>
                </a:lnTo>
                <a:lnTo>
                  <a:pt x="129373" y="160555"/>
                </a:lnTo>
                <a:lnTo>
                  <a:pt x="161246" y="128793"/>
                </a:lnTo>
                <a:lnTo>
                  <a:pt x="195993" y="100089"/>
                </a:lnTo>
                <a:lnTo>
                  <a:pt x="233429" y="74624"/>
                </a:lnTo>
                <a:lnTo>
                  <a:pt x="273370" y="52578"/>
                </a:lnTo>
                <a:lnTo>
                  <a:pt x="315632" y="34134"/>
                </a:lnTo>
                <a:lnTo>
                  <a:pt x="360029" y="19472"/>
                </a:lnTo>
                <a:lnTo>
                  <a:pt x="406378" y="8775"/>
                </a:lnTo>
                <a:lnTo>
                  <a:pt x="454493" y="2224"/>
                </a:lnTo>
                <a:lnTo>
                  <a:pt x="50419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4719" y="32551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3239" y="1784232"/>
            <a:ext cx="822960" cy="823652"/>
          </a:xfrm>
          <a:custGeom>
            <a:avLst/>
            <a:gdLst/>
            <a:ahLst/>
            <a:cxnLst/>
            <a:rect l="l" t="t" r="r" b="b"/>
            <a:pathLst>
              <a:path w="1008379" h="1008380">
                <a:moveTo>
                  <a:pt x="504190" y="0"/>
                </a:moveTo>
                <a:lnTo>
                  <a:pt x="454493" y="2236"/>
                </a:lnTo>
                <a:lnTo>
                  <a:pt x="406378" y="8824"/>
                </a:lnTo>
                <a:lnTo>
                  <a:pt x="360029" y="19577"/>
                </a:lnTo>
                <a:lnTo>
                  <a:pt x="315632" y="34311"/>
                </a:lnTo>
                <a:lnTo>
                  <a:pt x="273370" y="52843"/>
                </a:lnTo>
                <a:lnTo>
                  <a:pt x="233429" y="74987"/>
                </a:lnTo>
                <a:lnTo>
                  <a:pt x="195993" y="100558"/>
                </a:lnTo>
                <a:lnTo>
                  <a:pt x="161246" y="129373"/>
                </a:lnTo>
                <a:lnTo>
                  <a:pt x="129373" y="161246"/>
                </a:lnTo>
                <a:lnTo>
                  <a:pt x="100558" y="195993"/>
                </a:lnTo>
                <a:lnTo>
                  <a:pt x="74987" y="233429"/>
                </a:lnTo>
                <a:lnTo>
                  <a:pt x="52843" y="273370"/>
                </a:lnTo>
                <a:lnTo>
                  <a:pt x="34311" y="315632"/>
                </a:lnTo>
                <a:lnTo>
                  <a:pt x="19577" y="360029"/>
                </a:lnTo>
                <a:lnTo>
                  <a:pt x="8824" y="406378"/>
                </a:lnTo>
                <a:lnTo>
                  <a:pt x="2236" y="454493"/>
                </a:lnTo>
                <a:lnTo>
                  <a:pt x="0" y="504189"/>
                </a:lnTo>
                <a:lnTo>
                  <a:pt x="2236" y="553886"/>
                </a:lnTo>
                <a:lnTo>
                  <a:pt x="8824" y="602001"/>
                </a:lnTo>
                <a:lnTo>
                  <a:pt x="19577" y="648350"/>
                </a:lnTo>
                <a:lnTo>
                  <a:pt x="34311" y="692747"/>
                </a:lnTo>
                <a:lnTo>
                  <a:pt x="52843" y="735009"/>
                </a:lnTo>
                <a:lnTo>
                  <a:pt x="74987" y="774950"/>
                </a:lnTo>
                <a:lnTo>
                  <a:pt x="100558" y="812386"/>
                </a:lnTo>
                <a:lnTo>
                  <a:pt x="129373" y="847133"/>
                </a:lnTo>
                <a:lnTo>
                  <a:pt x="161246" y="879006"/>
                </a:lnTo>
                <a:lnTo>
                  <a:pt x="195993" y="907821"/>
                </a:lnTo>
                <a:lnTo>
                  <a:pt x="233429" y="933392"/>
                </a:lnTo>
                <a:lnTo>
                  <a:pt x="273370" y="955536"/>
                </a:lnTo>
                <a:lnTo>
                  <a:pt x="315632" y="974068"/>
                </a:lnTo>
                <a:lnTo>
                  <a:pt x="360029" y="988802"/>
                </a:lnTo>
                <a:lnTo>
                  <a:pt x="406378" y="999555"/>
                </a:lnTo>
                <a:lnTo>
                  <a:pt x="454493" y="1006143"/>
                </a:lnTo>
                <a:lnTo>
                  <a:pt x="504190" y="1008379"/>
                </a:lnTo>
                <a:lnTo>
                  <a:pt x="553886" y="1006143"/>
                </a:lnTo>
                <a:lnTo>
                  <a:pt x="602001" y="999555"/>
                </a:lnTo>
                <a:lnTo>
                  <a:pt x="648350" y="988802"/>
                </a:lnTo>
                <a:lnTo>
                  <a:pt x="692747" y="974068"/>
                </a:lnTo>
                <a:lnTo>
                  <a:pt x="735009" y="955536"/>
                </a:lnTo>
                <a:lnTo>
                  <a:pt x="774950" y="933392"/>
                </a:lnTo>
                <a:lnTo>
                  <a:pt x="812386" y="907821"/>
                </a:lnTo>
                <a:lnTo>
                  <a:pt x="847133" y="879006"/>
                </a:lnTo>
                <a:lnTo>
                  <a:pt x="879006" y="847133"/>
                </a:lnTo>
                <a:lnTo>
                  <a:pt x="907821" y="812386"/>
                </a:lnTo>
                <a:lnTo>
                  <a:pt x="933392" y="774950"/>
                </a:lnTo>
                <a:lnTo>
                  <a:pt x="955536" y="735009"/>
                </a:lnTo>
                <a:lnTo>
                  <a:pt x="974068" y="692747"/>
                </a:lnTo>
                <a:lnTo>
                  <a:pt x="988802" y="648350"/>
                </a:lnTo>
                <a:lnTo>
                  <a:pt x="999555" y="602001"/>
                </a:lnTo>
                <a:lnTo>
                  <a:pt x="1006143" y="553886"/>
                </a:lnTo>
                <a:lnTo>
                  <a:pt x="1008380" y="504189"/>
                </a:lnTo>
                <a:lnTo>
                  <a:pt x="1006143" y="454493"/>
                </a:lnTo>
                <a:lnTo>
                  <a:pt x="999555" y="406378"/>
                </a:lnTo>
                <a:lnTo>
                  <a:pt x="988802" y="360029"/>
                </a:lnTo>
                <a:lnTo>
                  <a:pt x="974068" y="315632"/>
                </a:lnTo>
                <a:lnTo>
                  <a:pt x="955536" y="273370"/>
                </a:lnTo>
                <a:lnTo>
                  <a:pt x="933392" y="233429"/>
                </a:lnTo>
                <a:lnTo>
                  <a:pt x="907821" y="195993"/>
                </a:lnTo>
                <a:lnTo>
                  <a:pt x="879006" y="161246"/>
                </a:lnTo>
                <a:lnTo>
                  <a:pt x="847133" y="129373"/>
                </a:lnTo>
                <a:lnTo>
                  <a:pt x="812386" y="100558"/>
                </a:lnTo>
                <a:lnTo>
                  <a:pt x="774950" y="74987"/>
                </a:lnTo>
                <a:lnTo>
                  <a:pt x="735009" y="52843"/>
                </a:lnTo>
                <a:lnTo>
                  <a:pt x="692747" y="34311"/>
                </a:lnTo>
                <a:lnTo>
                  <a:pt x="648350" y="19577"/>
                </a:lnTo>
                <a:lnTo>
                  <a:pt x="602001" y="8824"/>
                </a:lnTo>
                <a:lnTo>
                  <a:pt x="553886" y="2236"/>
                </a:lnTo>
                <a:lnTo>
                  <a:pt x="50419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3239" y="1784232"/>
            <a:ext cx="822960" cy="823652"/>
          </a:xfrm>
          <a:custGeom>
            <a:avLst/>
            <a:gdLst/>
            <a:ahLst/>
            <a:cxnLst/>
            <a:rect l="l" t="t" r="r" b="b"/>
            <a:pathLst>
              <a:path w="1008379" h="1008380">
                <a:moveTo>
                  <a:pt x="504190" y="0"/>
                </a:moveTo>
                <a:lnTo>
                  <a:pt x="553886" y="2236"/>
                </a:lnTo>
                <a:lnTo>
                  <a:pt x="602001" y="8824"/>
                </a:lnTo>
                <a:lnTo>
                  <a:pt x="648350" y="19577"/>
                </a:lnTo>
                <a:lnTo>
                  <a:pt x="692747" y="34311"/>
                </a:lnTo>
                <a:lnTo>
                  <a:pt x="735009" y="52843"/>
                </a:lnTo>
                <a:lnTo>
                  <a:pt x="774950" y="74987"/>
                </a:lnTo>
                <a:lnTo>
                  <a:pt x="812386" y="100558"/>
                </a:lnTo>
                <a:lnTo>
                  <a:pt x="847133" y="129373"/>
                </a:lnTo>
                <a:lnTo>
                  <a:pt x="879006" y="161246"/>
                </a:lnTo>
                <a:lnTo>
                  <a:pt x="907821" y="195993"/>
                </a:lnTo>
                <a:lnTo>
                  <a:pt x="933392" y="233429"/>
                </a:lnTo>
                <a:lnTo>
                  <a:pt x="955536" y="273370"/>
                </a:lnTo>
                <a:lnTo>
                  <a:pt x="974068" y="315632"/>
                </a:lnTo>
                <a:lnTo>
                  <a:pt x="988802" y="360029"/>
                </a:lnTo>
                <a:lnTo>
                  <a:pt x="999555" y="406378"/>
                </a:lnTo>
                <a:lnTo>
                  <a:pt x="1006143" y="454493"/>
                </a:lnTo>
                <a:lnTo>
                  <a:pt x="1008380" y="504189"/>
                </a:lnTo>
                <a:lnTo>
                  <a:pt x="1006143" y="553886"/>
                </a:lnTo>
                <a:lnTo>
                  <a:pt x="999555" y="602001"/>
                </a:lnTo>
                <a:lnTo>
                  <a:pt x="988802" y="648350"/>
                </a:lnTo>
                <a:lnTo>
                  <a:pt x="974068" y="692747"/>
                </a:lnTo>
                <a:lnTo>
                  <a:pt x="955536" y="735009"/>
                </a:lnTo>
                <a:lnTo>
                  <a:pt x="933392" y="774950"/>
                </a:lnTo>
                <a:lnTo>
                  <a:pt x="907821" y="812386"/>
                </a:lnTo>
                <a:lnTo>
                  <a:pt x="879006" y="847133"/>
                </a:lnTo>
                <a:lnTo>
                  <a:pt x="847133" y="879006"/>
                </a:lnTo>
                <a:lnTo>
                  <a:pt x="812386" y="907821"/>
                </a:lnTo>
                <a:lnTo>
                  <a:pt x="774950" y="933392"/>
                </a:lnTo>
                <a:lnTo>
                  <a:pt x="735009" y="955536"/>
                </a:lnTo>
                <a:lnTo>
                  <a:pt x="692747" y="974068"/>
                </a:lnTo>
                <a:lnTo>
                  <a:pt x="648350" y="988802"/>
                </a:lnTo>
                <a:lnTo>
                  <a:pt x="602001" y="999555"/>
                </a:lnTo>
                <a:lnTo>
                  <a:pt x="553886" y="1006143"/>
                </a:lnTo>
                <a:lnTo>
                  <a:pt x="504190" y="1008379"/>
                </a:lnTo>
                <a:lnTo>
                  <a:pt x="454493" y="1006143"/>
                </a:lnTo>
                <a:lnTo>
                  <a:pt x="406378" y="999555"/>
                </a:lnTo>
                <a:lnTo>
                  <a:pt x="360029" y="988802"/>
                </a:lnTo>
                <a:lnTo>
                  <a:pt x="315632" y="974068"/>
                </a:lnTo>
                <a:lnTo>
                  <a:pt x="273370" y="955536"/>
                </a:lnTo>
                <a:lnTo>
                  <a:pt x="233429" y="933392"/>
                </a:lnTo>
                <a:lnTo>
                  <a:pt x="195993" y="907821"/>
                </a:lnTo>
                <a:lnTo>
                  <a:pt x="161246" y="879006"/>
                </a:lnTo>
                <a:lnTo>
                  <a:pt x="129373" y="847133"/>
                </a:lnTo>
                <a:lnTo>
                  <a:pt x="100558" y="812386"/>
                </a:lnTo>
                <a:lnTo>
                  <a:pt x="74987" y="774950"/>
                </a:lnTo>
                <a:lnTo>
                  <a:pt x="52843" y="735009"/>
                </a:lnTo>
                <a:lnTo>
                  <a:pt x="34311" y="692747"/>
                </a:lnTo>
                <a:lnTo>
                  <a:pt x="19577" y="648350"/>
                </a:lnTo>
                <a:lnTo>
                  <a:pt x="8824" y="602001"/>
                </a:lnTo>
                <a:lnTo>
                  <a:pt x="2236" y="553886"/>
                </a:lnTo>
                <a:lnTo>
                  <a:pt x="0" y="504189"/>
                </a:lnTo>
                <a:lnTo>
                  <a:pt x="2236" y="454493"/>
                </a:lnTo>
                <a:lnTo>
                  <a:pt x="8824" y="406378"/>
                </a:lnTo>
                <a:lnTo>
                  <a:pt x="19577" y="360029"/>
                </a:lnTo>
                <a:lnTo>
                  <a:pt x="34311" y="315632"/>
                </a:lnTo>
                <a:lnTo>
                  <a:pt x="52843" y="273370"/>
                </a:lnTo>
                <a:lnTo>
                  <a:pt x="74987" y="233429"/>
                </a:lnTo>
                <a:lnTo>
                  <a:pt x="100558" y="195993"/>
                </a:lnTo>
                <a:lnTo>
                  <a:pt x="129373" y="161246"/>
                </a:lnTo>
                <a:lnTo>
                  <a:pt x="161246" y="129373"/>
                </a:lnTo>
                <a:lnTo>
                  <a:pt x="195993" y="100558"/>
                </a:lnTo>
                <a:lnTo>
                  <a:pt x="233429" y="74987"/>
                </a:lnTo>
                <a:lnTo>
                  <a:pt x="273370" y="52843"/>
                </a:lnTo>
                <a:lnTo>
                  <a:pt x="315632" y="34311"/>
                </a:lnTo>
                <a:lnTo>
                  <a:pt x="360029" y="19577"/>
                </a:lnTo>
                <a:lnTo>
                  <a:pt x="406378" y="8824"/>
                </a:lnTo>
                <a:lnTo>
                  <a:pt x="454493" y="2236"/>
                </a:lnTo>
                <a:lnTo>
                  <a:pt x="504190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84440" y="2046680"/>
            <a:ext cx="200558" cy="30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755083" y="2802905"/>
            <a:ext cx="630694" cy="2569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spc="-4" dirty="0"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3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147" algn="r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spcBef>
                <a:spcPts val="37"/>
              </a:spcBef>
            </a:pPr>
            <a:endParaRPr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68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184" algn="r">
              <a:spcBef>
                <a:spcPts val="1233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3609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nets with </a:t>
            </a:r>
            <a:r>
              <a:rPr lang="en-US" dirty="0" err="1"/>
              <a:t>ReLUs</a:t>
            </a:r>
            <a:endParaRPr lang="en-US" dirty="0"/>
          </a:p>
        </p:txBody>
      </p:sp>
      <p:sp>
        <p:nvSpPr>
          <p:cNvPr id="88" name="Text Placeholder 8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4899051" cy="4466753"/>
          </a:xfrm>
        </p:spPr>
        <p:txBody>
          <a:bodyPr/>
          <a:lstStyle/>
          <a:p>
            <a:r>
              <a:rPr lang="en-US" dirty="0"/>
              <a:t>Single output: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Wij</a:t>
            </a:r>
            <a:r>
              <a:rPr lang="en-US" dirty="0"/>
              <a:t>: weight from j to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P: path in network from input to  output</a:t>
            </a:r>
          </a:p>
          <a:p>
            <a:pPr lvl="1"/>
            <a:r>
              <a:rPr lang="en-US" dirty="0"/>
              <a:t>P=(3,(14,3),(22,14),(31,22))</a:t>
            </a:r>
          </a:p>
          <a:p>
            <a:r>
              <a:rPr lang="en-US" dirty="0"/>
              <a:t>di: 1 if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is linear, 0 if saturated.  </a:t>
            </a:r>
          </a:p>
          <a:p>
            <a:r>
              <a:rPr lang="en-US" dirty="0" err="1"/>
              <a:t>Xpstart</a:t>
            </a:r>
            <a:r>
              <a:rPr lang="en-US" dirty="0"/>
              <a:t>: input unit for path 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Dp</a:t>
            </a:r>
            <a:r>
              <a:rPr lang="en-US" dirty="0"/>
              <a:t>(W,X): 1 if path P is “active”, 0 if inactive  </a:t>
            </a:r>
          </a:p>
          <a:p>
            <a:r>
              <a:rPr lang="en-US" dirty="0"/>
              <a:t>Input-output function is piece-wise linear  </a:t>
            </a:r>
          </a:p>
          <a:p>
            <a:r>
              <a:rPr lang="en-US" dirty="0"/>
              <a:t>Polynomial in W with random coefficients</a:t>
            </a:r>
          </a:p>
          <a:p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2"/>
          <a:srcRect b="81966"/>
          <a:stretch/>
        </p:blipFill>
        <p:spPr>
          <a:xfrm>
            <a:off x="778096" y="1698833"/>
            <a:ext cx="4031343" cy="62526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2"/>
          <a:srcRect l="-3908" t="80156" r="3908" b="1810"/>
          <a:stretch/>
        </p:blipFill>
        <p:spPr>
          <a:xfrm>
            <a:off x="737222" y="3843298"/>
            <a:ext cx="4031343" cy="625267"/>
          </a:xfrm>
          <a:prstGeom prst="rect">
            <a:avLst/>
          </a:prstGeom>
        </p:spPr>
      </p:pic>
      <p:sp>
        <p:nvSpPr>
          <p:cNvPr id="93" name="object 10"/>
          <p:cNvSpPr/>
          <p:nvPr/>
        </p:nvSpPr>
        <p:spPr>
          <a:xfrm>
            <a:off x="5029201" y="3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131703" y="6214"/>
                </a:lnTo>
                <a:lnTo>
                  <a:pt x="88429" y="23894"/>
                </a:lnTo>
                <a:lnTo>
                  <a:pt x="52069" y="51593"/>
                </a:lnTo>
                <a:lnTo>
                  <a:pt x="24177" y="87865"/>
                </a:lnTo>
                <a:lnTo>
                  <a:pt x="6302" y="131262"/>
                </a:lnTo>
                <a:lnTo>
                  <a:pt x="0" y="180340"/>
                </a:lnTo>
                <a:lnTo>
                  <a:pt x="6302" y="228976"/>
                </a:lnTo>
                <a:lnTo>
                  <a:pt x="24177" y="272250"/>
                </a:lnTo>
                <a:lnTo>
                  <a:pt x="52070" y="308610"/>
                </a:lnTo>
                <a:lnTo>
                  <a:pt x="88429" y="336502"/>
                </a:lnTo>
                <a:lnTo>
                  <a:pt x="131703" y="354377"/>
                </a:lnTo>
                <a:lnTo>
                  <a:pt x="180340" y="360680"/>
                </a:lnTo>
                <a:lnTo>
                  <a:pt x="229417" y="354377"/>
                </a:lnTo>
                <a:lnTo>
                  <a:pt x="272814" y="336502"/>
                </a:lnTo>
                <a:lnTo>
                  <a:pt x="309086" y="308610"/>
                </a:lnTo>
                <a:lnTo>
                  <a:pt x="336785" y="272250"/>
                </a:lnTo>
                <a:lnTo>
                  <a:pt x="354465" y="228976"/>
                </a:lnTo>
                <a:lnTo>
                  <a:pt x="360679" y="180340"/>
                </a:lnTo>
                <a:lnTo>
                  <a:pt x="354465" y="131262"/>
                </a:lnTo>
                <a:lnTo>
                  <a:pt x="336785" y="87865"/>
                </a:lnTo>
                <a:lnTo>
                  <a:pt x="309086" y="51593"/>
                </a:lnTo>
                <a:lnTo>
                  <a:pt x="272814" y="23894"/>
                </a:lnTo>
                <a:lnTo>
                  <a:pt x="229417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4" name="object 11"/>
          <p:cNvSpPr/>
          <p:nvPr/>
        </p:nvSpPr>
        <p:spPr>
          <a:xfrm>
            <a:off x="5029201" y="3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229417" y="6214"/>
                </a:lnTo>
                <a:lnTo>
                  <a:pt x="272814" y="23894"/>
                </a:lnTo>
                <a:lnTo>
                  <a:pt x="309086" y="51593"/>
                </a:lnTo>
                <a:lnTo>
                  <a:pt x="336785" y="87865"/>
                </a:lnTo>
                <a:lnTo>
                  <a:pt x="354465" y="131262"/>
                </a:lnTo>
                <a:lnTo>
                  <a:pt x="360679" y="180340"/>
                </a:lnTo>
                <a:lnTo>
                  <a:pt x="354465" y="228976"/>
                </a:lnTo>
                <a:lnTo>
                  <a:pt x="336785" y="272250"/>
                </a:lnTo>
                <a:lnTo>
                  <a:pt x="309086" y="308610"/>
                </a:lnTo>
                <a:lnTo>
                  <a:pt x="272814" y="336502"/>
                </a:lnTo>
                <a:lnTo>
                  <a:pt x="229417" y="354377"/>
                </a:lnTo>
                <a:lnTo>
                  <a:pt x="180340" y="360680"/>
                </a:lnTo>
                <a:lnTo>
                  <a:pt x="131703" y="354377"/>
                </a:lnTo>
                <a:lnTo>
                  <a:pt x="88429" y="336502"/>
                </a:lnTo>
                <a:lnTo>
                  <a:pt x="52070" y="308610"/>
                </a:lnTo>
                <a:lnTo>
                  <a:pt x="24177" y="272250"/>
                </a:lnTo>
                <a:lnTo>
                  <a:pt x="6302" y="228976"/>
                </a:lnTo>
                <a:lnTo>
                  <a:pt x="0" y="180340"/>
                </a:lnTo>
                <a:lnTo>
                  <a:pt x="6302" y="131262"/>
                </a:lnTo>
                <a:lnTo>
                  <a:pt x="24177" y="87865"/>
                </a:lnTo>
                <a:lnTo>
                  <a:pt x="52069" y="51593"/>
                </a:lnTo>
                <a:lnTo>
                  <a:pt x="88429" y="23894"/>
                </a:lnTo>
                <a:lnTo>
                  <a:pt x="131703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5" name="object 12"/>
          <p:cNvSpPr/>
          <p:nvPr/>
        </p:nvSpPr>
        <p:spPr>
          <a:xfrm>
            <a:off x="5029200" y="3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6" name="object 13"/>
          <p:cNvSpPr/>
          <p:nvPr/>
        </p:nvSpPr>
        <p:spPr>
          <a:xfrm>
            <a:off x="5323559" y="41553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7" name="object 14"/>
          <p:cNvSpPr/>
          <p:nvPr/>
        </p:nvSpPr>
        <p:spPr>
          <a:xfrm>
            <a:off x="5612736" y="3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131262" y="6214"/>
                </a:lnTo>
                <a:lnTo>
                  <a:pt x="87865" y="23894"/>
                </a:lnTo>
                <a:lnTo>
                  <a:pt x="51593" y="51593"/>
                </a:lnTo>
                <a:lnTo>
                  <a:pt x="23894" y="87865"/>
                </a:lnTo>
                <a:lnTo>
                  <a:pt x="6214" y="131262"/>
                </a:lnTo>
                <a:lnTo>
                  <a:pt x="0" y="180340"/>
                </a:lnTo>
                <a:lnTo>
                  <a:pt x="6214" y="228976"/>
                </a:lnTo>
                <a:lnTo>
                  <a:pt x="23894" y="272250"/>
                </a:lnTo>
                <a:lnTo>
                  <a:pt x="51593" y="308610"/>
                </a:lnTo>
                <a:lnTo>
                  <a:pt x="87865" y="336502"/>
                </a:lnTo>
                <a:lnTo>
                  <a:pt x="131262" y="354377"/>
                </a:lnTo>
                <a:lnTo>
                  <a:pt x="180339" y="360680"/>
                </a:lnTo>
                <a:lnTo>
                  <a:pt x="228976" y="354377"/>
                </a:lnTo>
                <a:lnTo>
                  <a:pt x="272250" y="336502"/>
                </a:lnTo>
                <a:lnTo>
                  <a:pt x="308609" y="308610"/>
                </a:lnTo>
                <a:lnTo>
                  <a:pt x="336502" y="272250"/>
                </a:lnTo>
                <a:lnTo>
                  <a:pt x="354377" y="228976"/>
                </a:lnTo>
                <a:lnTo>
                  <a:pt x="360679" y="180340"/>
                </a:lnTo>
                <a:lnTo>
                  <a:pt x="354377" y="131262"/>
                </a:lnTo>
                <a:lnTo>
                  <a:pt x="336502" y="87865"/>
                </a:lnTo>
                <a:lnTo>
                  <a:pt x="308609" y="51593"/>
                </a:lnTo>
                <a:lnTo>
                  <a:pt x="272250" y="23894"/>
                </a:lnTo>
                <a:lnTo>
                  <a:pt x="228976" y="6214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8" name="object 15"/>
          <p:cNvSpPr/>
          <p:nvPr/>
        </p:nvSpPr>
        <p:spPr>
          <a:xfrm>
            <a:off x="5612736" y="3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228976" y="6214"/>
                </a:lnTo>
                <a:lnTo>
                  <a:pt x="272250" y="23894"/>
                </a:lnTo>
                <a:lnTo>
                  <a:pt x="308609" y="51593"/>
                </a:lnTo>
                <a:lnTo>
                  <a:pt x="336502" y="87865"/>
                </a:lnTo>
                <a:lnTo>
                  <a:pt x="354377" y="131262"/>
                </a:lnTo>
                <a:lnTo>
                  <a:pt x="360679" y="180340"/>
                </a:lnTo>
                <a:lnTo>
                  <a:pt x="354377" y="228976"/>
                </a:lnTo>
                <a:lnTo>
                  <a:pt x="336502" y="272250"/>
                </a:lnTo>
                <a:lnTo>
                  <a:pt x="308609" y="308610"/>
                </a:lnTo>
                <a:lnTo>
                  <a:pt x="272250" y="336502"/>
                </a:lnTo>
                <a:lnTo>
                  <a:pt x="228976" y="354377"/>
                </a:lnTo>
                <a:lnTo>
                  <a:pt x="180339" y="360680"/>
                </a:lnTo>
                <a:lnTo>
                  <a:pt x="131262" y="354377"/>
                </a:lnTo>
                <a:lnTo>
                  <a:pt x="87865" y="336502"/>
                </a:lnTo>
                <a:lnTo>
                  <a:pt x="51593" y="308610"/>
                </a:lnTo>
                <a:lnTo>
                  <a:pt x="23894" y="272250"/>
                </a:lnTo>
                <a:lnTo>
                  <a:pt x="6214" y="228976"/>
                </a:lnTo>
                <a:lnTo>
                  <a:pt x="0" y="180340"/>
                </a:lnTo>
                <a:lnTo>
                  <a:pt x="6214" y="131262"/>
                </a:lnTo>
                <a:lnTo>
                  <a:pt x="23894" y="87865"/>
                </a:lnTo>
                <a:lnTo>
                  <a:pt x="51593" y="51593"/>
                </a:lnTo>
                <a:lnTo>
                  <a:pt x="87865" y="23894"/>
                </a:lnTo>
                <a:lnTo>
                  <a:pt x="131262" y="6214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9" name="object 16"/>
          <p:cNvSpPr/>
          <p:nvPr/>
        </p:nvSpPr>
        <p:spPr>
          <a:xfrm>
            <a:off x="5612736" y="3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0" name="object 17"/>
          <p:cNvSpPr/>
          <p:nvPr/>
        </p:nvSpPr>
        <p:spPr>
          <a:xfrm>
            <a:off x="5907094" y="41553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1" name="object 18"/>
          <p:cNvSpPr/>
          <p:nvPr/>
        </p:nvSpPr>
        <p:spPr>
          <a:xfrm>
            <a:off x="6196271" y="386076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130527" y="6302"/>
                </a:lnTo>
                <a:lnTo>
                  <a:pt x="87488" y="24177"/>
                </a:lnTo>
                <a:lnTo>
                  <a:pt x="51435" y="52069"/>
                </a:lnTo>
                <a:lnTo>
                  <a:pt x="23847" y="88429"/>
                </a:lnTo>
                <a:lnTo>
                  <a:pt x="6208" y="131703"/>
                </a:lnTo>
                <a:lnTo>
                  <a:pt x="0" y="180340"/>
                </a:lnTo>
                <a:lnTo>
                  <a:pt x="6208" y="229417"/>
                </a:lnTo>
                <a:lnTo>
                  <a:pt x="23847" y="272814"/>
                </a:lnTo>
                <a:lnTo>
                  <a:pt x="51435" y="309086"/>
                </a:lnTo>
                <a:lnTo>
                  <a:pt x="87488" y="336785"/>
                </a:lnTo>
                <a:lnTo>
                  <a:pt x="130527" y="354465"/>
                </a:lnTo>
                <a:lnTo>
                  <a:pt x="179070" y="360680"/>
                </a:lnTo>
                <a:lnTo>
                  <a:pt x="228147" y="354465"/>
                </a:lnTo>
                <a:lnTo>
                  <a:pt x="271544" y="336785"/>
                </a:lnTo>
                <a:lnTo>
                  <a:pt x="307816" y="309086"/>
                </a:lnTo>
                <a:lnTo>
                  <a:pt x="335515" y="272814"/>
                </a:lnTo>
                <a:lnTo>
                  <a:pt x="353195" y="229417"/>
                </a:lnTo>
                <a:lnTo>
                  <a:pt x="359409" y="180340"/>
                </a:lnTo>
                <a:lnTo>
                  <a:pt x="353195" y="131703"/>
                </a:lnTo>
                <a:lnTo>
                  <a:pt x="335515" y="88429"/>
                </a:lnTo>
                <a:lnTo>
                  <a:pt x="307816" y="52070"/>
                </a:lnTo>
                <a:lnTo>
                  <a:pt x="271544" y="24177"/>
                </a:lnTo>
                <a:lnTo>
                  <a:pt x="228147" y="6302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2" name="object 19"/>
          <p:cNvSpPr/>
          <p:nvPr/>
        </p:nvSpPr>
        <p:spPr>
          <a:xfrm>
            <a:off x="6196271" y="386076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228147" y="6302"/>
                </a:lnTo>
                <a:lnTo>
                  <a:pt x="271544" y="24177"/>
                </a:lnTo>
                <a:lnTo>
                  <a:pt x="307816" y="52070"/>
                </a:lnTo>
                <a:lnTo>
                  <a:pt x="335515" y="88429"/>
                </a:lnTo>
                <a:lnTo>
                  <a:pt x="353195" y="131703"/>
                </a:lnTo>
                <a:lnTo>
                  <a:pt x="359409" y="180340"/>
                </a:lnTo>
                <a:lnTo>
                  <a:pt x="353195" y="229417"/>
                </a:lnTo>
                <a:lnTo>
                  <a:pt x="335515" y="272814"/>
                </a:lnTo>
                <a:lnTo>
                  <a:pt x="307816" y="309086"/>
                </a:lnTo>
                <a:lnTo>
                  <a:pt x="271544" y="336785"/>
                </a:lnTo>
                <a:lnTo>
                  <a:pt x="228147" y="354465"/>
                </a:lnTo>
                <a:lnTo>
                  <a:pt x="179070" y="360680"/>
                </a:lnTo>
                <a:lnTo>
                  <a:pt x="130527" y="354465"/>
                </a:lnTo>
                <a:lnTo>
                  <a:pt x="87488" y="336785"/>
                </a:lnTo>
                <a:lnTo>
                  <a:pt x="51435" y="309086"/>
                </a:lnTo>
                <a:lnTo>
                  <a:pt x="23847" y="272814"/>
                </a:lnTo>
                <a:lnTo>
                  <a:pt x="6208" y="229417"/>
                </a:lnTo>
                <a:lnTo>
                  <a:pt x="0" y="180340"/>
                </a:lnTo>
                <a:lnTo>
                  <a:pt x="6208" y="131703"/>
                </a:lnTo>
                <a:lnTo>
                  <a:pt x="23847" y="88429"/>
                </a:lnTo>
                <a:lnTo>
                  <a:pt x="51435" y="52069"/>
                </a:lnTo>
                <a:lnTo>
                  <a:pt x="87488" y="24177"/>
                </a:lnTo>
                <a:lnTo>
                  <a:pt x="130527" y="6302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3" name="object 20"/>
          <p:cNvSpPr/>
          <p:nvPr/>
        </p:nvSpPr>
        <p:spPr>
          <a:xfrm>
            <a:off x="6196271" y="3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4" name="object 21"/>
          <p:cNvSpPr/>
          <p:nvPr/>
        </p:nvSpPr>
        <p:spPr>
          <a:xfrm>
            <a:off x="6490629" y="41553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5" name="object 22"/>
          <p:cNvSpPr/>
          <p:nvPr/>
        </p:nvSpPr>
        <p:spPr>
          <a:xfrm>
            <a:off x="6764257" y="3861802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79070" y="0"/>
                </a:moveTo>
                <a:lnTo>
                  <a:pt x="130527" y="6208"/>
                </a:lnTo>
                <a:lnTo>
                  <a:pt x="87488" y="23847"/>
                </a:lnTo>
                <a:lnTo>
                  <a:pt x="51435" y="51435"/>
                </a:lnTo>
                <a:lnTo>
                  <a:pt x="23847" y="87488"/>
                </a:lnTo>
                <a:lnTo>
                  <a:pt x="6208" y="130527"/>
                </a:lnTo>
                <a:lnTo>
                  <a:pt x="0" y="179069"/>
                </a:lnTo>
                <a:lnTo>
                  <a:pt x="6208" y="228147"/>
                </a:lnTo>
                <a:lnTo>
                  <a:pt x="23847" y="271544"/>
                </a:lnTo>
                <a:lnTo>
                  <a:pt x="51435" y="307816"/>
                </a:lnTo>
                <a:lnTo>
                  <a:pt x="87488" y="335515"/>
                </a:lnTo>
                <a:lnTo>
                  <a:pt x="130527" y="353195"/>
                </a:lnTo>
                <a:lnTo>
                  <a:pt x="179070" y="359409"/>
                </a:lnTo>
                <a:lnTo>
                  <a:pt x="228241" y="353195"/>
                </a:lnTo>
                <a:lnTo>
                  <a:pt x="271874" y="335515"/>
                </a:lnTo>
                <a:lnTo>
                  <a:pt x="308451" y="307816"/>
                </a:lnTo>
                <a:lnTo>
                  <a:pt x="336455" y="271544"/>
                </a:lnTo>
                <a:lnTo>
                  <a:pt x="354371" y="228147"/>
                </a:lnTo>
                <a:lnTo>
                  <a:pt x="360680" y="179069"/>
                </a:lnTo>
                <a:lnTo>
                  <a:pt x="354371" y="130527"/>
                </a:lnTo>
                <a:lnTo>
                  <a:pt x="336455" y="87488"/>
                </a:lnTo>
                <a:lnTo>
                  <a:pt x="308451" y="51434"/>
                </a:lnTo>
                <a:lnTo>
                  <a:pt x="271874" y="23847"/>
                </a:lnTo>
                <a:lnTo>
                  <a:pt x="228241" y="6208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6" name="object 23"/>
          <p:cNvSpPr/>
          <p:nvPr/>
        </p:nvSpPr>
        <p:spPr>
          <a:xfrm>
            <a:off x="6764257" y="3861802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79070" y="0"/>
                </a:moveTo>
                <a:lnTo>
                  <a:pt x="228241" y="6208"/>
                </a:lnTo>
                <a:lnTo>
                  <a:pt x="271874" y="23847"/>
                </a:lnTo>
                <a:lnTo>
                  <a:pt x="308451" y="51434"/>
                </a:lnTo>
                <a:lnTo>
                  <a:pt x="336455" y="87488"/>
                </a:lnTo>
                <a:lnTo>
                  <a:pt x="354371" y="130527"/>
                </a:lnTo>
                <a:lnTo>
                  <a:pt x="360680" y="179069"/>
                </a:lnTo>
                <a:lnTo>
                  <a:pt x="354371" y="228147"/>
                </a:lnTo>
                <a:lnTo>
                  <a:pt x="336455" y="271544"/>
                </a:lnTo>
                <a:lnTo>
                  <a:pt x="308451" y="307816"/>
                </a:lnTo>
                <a:lnTo>
                  <a:pt x="271874" y="335515"/>
                </a:lnTo>
                <a:lnTo>
                  <a:pt x="228241" y="353195"/>
                </a:lnTo>
                <a:lnTo>
                  <a:pt x="179070" y="359409"/>
                </a:lnTo>
                <a:lnTo>
                  <a:pt x="130527" y="353195"/>
                </a:lnTo>
                <a:lnTo>
                  <a:pt x="87488" y="335515"/>
                </a:lnTo>
                <a:lnTo>
                  <a:pt x="51435" y="307816"/>
                </a:lnTo>
                <a:lnTo>
                  <a:pt x="23847" y="271544"/>
                </a:lnTo>
                <a:lnTo>
                  <a:pt x="6208" y="228147"/>
                </a:lnTo>
                <a:lnTo>
                  <a:pt x="0" y="179069"/>
                </a:lnTo>
                <a:lnTo>
                  <a:pt x="6208" y="130527"/>
                </a:lnTo>
                <a:lnTo>
                  <a:pt x="23847" y="87488"/>
                </a:lnTo>
                <a:lnTo>
                  <a:pt x="51435" y="51435"/>
                </a:lnTo>
                <a:lnTo>
                  <a:pt x="87488" y="23847"/>
                </a:lnTo>
                <a:lnTo>
                  <a:pt x="130527" y="6208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7" name="object 24"/>
          <p:cNvSpPr/>
          <p:nvPr/>
        </p:nvSpPr>
        <p:spPr>
          <a:xfrm>
            <a:off x="6764257" y="38618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8" name="object 25"/>
          <p:cNvSpPr/>
          <p:nvPr/>
        </p:nvSpPr>
        <p:spPr>
          <a:xfrm>
            <a:off x="7058616" y="415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9" name="object 26"/>
          <p:cNvSpPr txBox="1"/>
          <p:nvPr/>
        </p:nvSpPr>
        <p:spPr>
          <a:xfrm>
            <a:off x="6796389" y="3884625"/>
            <a:ext cx="229061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368">
              <a:defRPr sz="1600" spc="4">
                <a:latin typeface="Times New Roman"/>
                <a:cs typeface="Times New Roman"/>
              </a:defRPr>
            </a:lvl1pPr>
          </a:lstStyle>
          <a:p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10" name="object 27"/>
          <p:cNvSpPr/>
          <p:nvPr/>
        </p:nvSpPr>
        <p:spPr>
          <a:xfrm>
            <a:off x="5587860" y="2831720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131262" y="6208"/>
                </a:lnTo>
                <a:lnTo>
                  <a:pt x="87865" y="23847"/>
                </a:lnTo>
                <a:lnTo>
                  <a:pt x="51593" y="51434"/>
                </a:lnTo>
                <a:lnTo>
                  <a:pt x="23894" y="87488"/>
                </a:lnTo>
                <a:lnTo>
                  <a:pt x="6214" y="130527"/>
                </a:lnTo>
                <a:lnTo>
                  <a:pt x="0" y="179070"/>
                </a:lnTo>
                <a:lnTo>
                  <a:pt x="6214" y="228147"/>
                </a:lnTo>
                <a:lnTo>
                  <a:pt x="23894" y="271544"/>
                </a:lnTo>
                <a:lnTo>
                  <a:pt x="51593" y="307816"/>
                </a:lnTo>
                <a:lnTo>
                  <a:pt x="87865" y="335515"/>
                </a:lnTo>
                <a:lnTo>
                  <a:pt x="131262" y="353195"/>
                </a:lnTo>
                <a:lnTo>
                  <a:pt x="180340" y="359410"/>
                </a:lnTo>
                <a:lnTo>
                  <a:pt x="228976" y="353195"/>
                </a:lnTo>
                <a:lnTo>
                  <a:pt x="272250" y="335515"/>
                </a:lnTo>
                <a:lnTo>
                  <a:pt x="308610" y="307816"/>
                </a:lnTo>
                <a:lnTo>
                  <a:pt x="336502" y="271544"/>
                </a:lnTo>
                <a:lnTo>
                  <a:pt x="354377" y="228147"/>
                </a:lnTo>
                <a:lnTo>
                  <a:pt x="360680" y="179070"/>
                </a:lnTo>
                <a:lnTo>
                  <a:pt x="354377" y="130527"/>
                </a:lnTo>
                <a:lnTo>
                  <a:pt x="336502" y="87488"/>
                </a:lnTo>
                <a:lnTo>
                  <a:pt x="308610" y="51435"/>
                </a:lnTo>
                <a:lnTo>
                  <a:pt x="272250" y="23847"/>
                </a:lnTo>
                <a:lnTo>
                  <a:pt x="228976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1" name="object 28"/>
          <p:cNvSpPr/>
          <p:nvPr/>
        </p:nvSpPr>
        <p:spPr>
          <a:xfrm>
            <a:off x="5587860" y="2831720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228976" y="6208"/>
                </a:lnTo>
                <a:lnTo>
                  <a:pt x="272250" y="23847"/>
                </a:lnTo>
                <a:lnTo>
                  <a:pt x="308610" y="51435"/>
                </a:lnTo>
                <a:lnTo>
                  <a:pt x="336502" y="87488"/>
                </a:lnTo>
                <a:lnTo>
                  <a:pt x="354377" y="130527"/>
                </a:lnTo>
                <a:lnTo>
                  <a:pt x="360680" y="179070"/>
                </a:lnTo>
                <a:lnTo>
                  <a:pt x="354377" y="228147"/>
                </a:lnTo>
                <a:lnTo>
                  <a:pt x="336502" y="271544"/>
                </a:lnTo>
                <a:lnTo>
                  <a:pt x="308610" y="307816"/>
                </a:lnTo>
                <a:lnTo>
                  <a:pt x="272250" y="335515"/>
                </a:lnTo>
                <a:lnTo>
                  <a:pt x="228976" y="353195"/>
                </a:lnTo>
                <a:lnTo>
                  <a:pt x="180340" y="359410"/>
                </a:lnTo>
                <a:lnTo>
                  <a:pt x="131262" y="353195"/>
                </a:lnTo>
                <a:lnTo>
                  <a:pt x="87865" y="335515"/>
                </a:lnTo>
                <a:lnTo>
                  <a:pt x="51593" y="307816"/>
                </a:lnTo>
                <a:lnTo>
                  <a:pt x="23894" y="271544"/>
                </a:lnTo>
                <a:lnTo>
                  <a:pt x="6214" y="228147"/>
                </a:lnTo>
                <a:lnTo>
                  <a:pt x="0" y="179070"/>
                </a:lnTo>
                <a:lnTo>
                  <a:pt x="6214" y="130527"/>
                </a:lnTo>
                <a:lnTo>
                  <a:pt x="23894" y="87488"/>
                </a:lnTo>
                <a:lnTo>
                  <a:pt x="51593" y="51434"/>
                </a:lnTo>
                <a:lnTo>
                  <a:pt x="87865" y="23847"/>
                </a:lnTo>
                <a:lnTo>
                  <a:pt x="131262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2" name="object 29"/>
          <p:cNvSpPr/>
          <p:nvPr/>
        </p:nvSpPr>
        <p:spPr>
          <a:xfrm>
            <a:off x="5587860" y="2831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3" name="object 30"/>
          <p:cNvSpPr/>
          <p:nvPr/>
        </p:nvSpPr>
        <p:spPr>
          <a:xfrm>
            <a:off x="5882219" y="31263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4" name="object 31"/>
          <p:cNvSpPr/>
          <p:nvPr/>
        </p:nvSpPr>
        <p:spPr>
          <a:xfrm>
            <a:off x="6171394" y="283172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5" y="308610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70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09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09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5" name="object 32"/>
          <p:cNvSpPr/>
          <p:nvPr/>
        </p:nvSpPr>
        <p:spPr>
          <a:xfrm>
            <a:off x="6171394" y="283172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09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09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70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5" y="308610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6" name="object 33"/>
          <p:cNvSpPr/>
          <p:nvPr/>
        </p:nvSpPr>
        <p:spPr>
          <a:xfrm>
            <a:off x="6171394" y="2831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7" name="object 34"/>
          <p:cNvSpPr/>
          <p:nvPr/>
        </p:nvSpPr>
        <p:spPr>
          <a:xfrm>
            <a:off x="6465754" y="31263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8" name="object 35"/>
          <p:cNvSpPr/>
          <p:nvPr/>
        </p:nvSpPr>
        <p:spPr>
          <a:xfrm>
            <a:off x="6753893" y="2831720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131262" y="6214"/>
                </a:lnTo>
                <a:lnTo>
                  <a:pt x="87865" y="23894"/>
                </a:lnTo>
                <a:lnTo>
                  <a:pt x="51593" y="51593"/>
                </a:lnTo>
                <a:lnTo>
                  <a:pt x="23894" y="87865"/>
                </a:lnTo>
                <a:lnTo>
                  <a:pt x="6214" y="131262"/>
                </a:lnTo>
                <a:lnTo>
                  <a:pt x="0" y="180339"/>
                </a:lnTo>
                <a:lnTo>
                  <a:pt x="6214" y="228976"/>
                </a:lnTo>
                <a:lnTo>
                  <a:pt x="23894" y="272250"/>
                </a:lnTo>
                <a:lnTo>
                  <a:pt x="51593" y="308610"/>
                </a:lnTo>
                <a:lnTo>
                  <a:pt x="87865" y="336502"/>
                </a:lnTo>
                <a:lnTo>
                  <a:pt x="131262" y="354377"/>
                </a:lnTo>
                <a:lnTo>
                  <a:pt x="180340" y="360679"/>
                </a:lnTo>
                <a:lnTo>
                  <a:pt x="228976" y="354377"/>
                </a:lnTo>
                <a:lnTo>
                  <a:pt x="272250" y="336502"/>
                </a:lnTo>
                <a:lnTo>
                  <a:pt x="308610" y="308609"/>
                </a:lnTo>
                <a:lnTo>
                  <a:pt x="336502" y="272250"/>
                </a:lnTo>
                <a:lnTo>
                  <a:pt x="354377" y="228976"/>
                </a:lnTo>
                <a:lnTo>
                  <a:pt x="360680" y="180339"/>
                </a:lnTo>
                <a:lnTo>
                  <a:pt x="354377" y="131262"/>
                </a:lnTo>
                <a:lnTo>
                  <a:pt x="336502" y="87865"/>
                </a:lnTo>
                <a:lnTo>
                  <a:pt x="308610" y="51593"/>
                </a:lnTo>
                <a:lnTo>
                  <a:pt x="272250" y="23894"/>
                </a:lnTo>
                <a:lnTo>
                  <a:pt x="228976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9" name="object 36"/>
          <p:cNvSpPr/>
          <p:nvPr/>
        </p:nvSpPr>
        <p:spPr>
          <a:xfrm>
            <a:off x="6753893" y="2831720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228976" y="6214"/>
                </a:lnTo>
                <a:lnTo>
                  <a:pt x="272250" y="23894"/>
                </a:lnTo>
                <a:lnTo>
                  <a:pt x="308610" y="51593"/>
                </a:lnTo>
                <a:lnTo>
                  <a:pt x="336502" y="87865"/>
                </a:lnTo>
                <a:lnTo>
                  <a:pt x="354377" y="131262"/>
                </a:lnTo>
                <a:lnTo>
                  <a:pt x="360680" y="180339"/>
                </a:lnTo>
                <a:lnTo>
                  <a:pt x="354377" y="228976"/>
                </a:lnTo>
                <a:lnTo>
                  <a:pt x="336502" y="272250"/>
                </a:lnTo>
                <a:lnTo>
                  <a:pt x="308610" y="308609"/>
                </a:lnTo>
                <a:lnTo>
                  <a:pt x="272250" y="336502"/>
                </a:lnTo>
                <a:lnTo>
                  <a:pt x="228976" y="354377"/>
                </a:lnTo>
                <a:lnTo>
                  <a:pt x="180340" y="360679"/>
                </a:lnTo>
                <a:lnTo>
                  <a:pt x="131262" y="354377"/>
                </a:lnTo>
                <a:lnTo>
                  <a:pt x="87865" y="336502"/>
                </a:lnTo>
                <a:lnTo>
                  <a:pt x="51593" y="308610"/>
                </a:lnTo>
                <a:lnTo>
                  <a:pt x="23894" y="272250"/>
                </a:lnTo>
                <a:lnTo>
                  <a:pt x="6214" y="228976"/>
                </a:lnTo>
                <a:lnTo>
                  <a:pt x="0" y="180339"/>
                </a:lnTo>
                <a:lnTo>
                  <a:pt x="6214" y="131262"/>
                </a:lnTo>
                <a:lnTo>
                  <a:pt x="23894" y="87865"/>
                </a:lnTo>
                <a:lnTo>
                  <a:pt x="51593" y="51593"/>
                </a:lnTo>
                <a:lnTo>
                  <a:pt x="87865" y="23894"/>
                </a:lnTo>
                <a:lnTo>
                  <a:pt x="131262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0" name="object 37"/>
          <p:cNvSpPr/>
          <p:nvPr/>
        </p:nvSpPr>
        <p:spPr>
          <a:xfrm>
            <a:off x="6753892" y="2831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1" name="object 38"/>
          <p:cNvSpPr/>
          <p:nvPr/>
        </p:nvSpPr>
        <p:spPr>
          <a:xfrm>
            <a:off x="7048252" y="31263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2" name="object 39"/>
          <p:cNvSpPr/>
          <p:nvPr/>
        </p:nvSpPr>
        <p:spPr>
          <a:xfrm>
            <a:off x="5323559" y="4860766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131262" y="6208"/>
                </a:lnTo>
                <a:lnTo>
                  <a:pt x="87865" y="23847"/>
                </a:lnTo>
                <a:lnTo>
                  <a:pt x="51593" y="51434"/>
                </a:lnTo>
                <a:lnTo>
                  <a:pt x="23894" y="87488"/>
                </a:lnTo>
                <a:lnTo>
                  <a:pt x="6214" y="130527"/>
                </a:lnTo>
                <a:lnTo>
                  <a:pt x="0" y="179069"/>
                </a:lnTo>
                <a:lnTo>
                  <a:pt x="6214" y="228147"/>
                </a:lnTo>
                <a:lnTo>
                  <a:pt x="23894" y="271544"/>
                </a:lnTo>
                <a:lnTo>
                  <a:pt x="51593" y="307816"/>
                </a:lnTo>
                <a:lnTo>
                  <a:pt x="87865" y="335515"/>
                </a:lnTo>
                <a:lnTo>
                  <a:pt x="131262" y="353195"/>
                </a:lnTo>
                <a:lnTo>
                  <a:pt x="180340" y="359409"/>
                </a:lnTo>
                <a:lnTo>
                  <a:pt x="228976" y="353195"/>
                </a:lnTo>
                <a:lnTo>
                  <a:pt x="272250" y="335515"/>
                </a:lnTo>
                <a:lnTo>
                  <a:pt x="308610" y="307816"/>
                </a:lnTo>
                <a:lnTo>
                  <a:pt x="336502" y="271544"/>
                </a:lnTo>
                <a:lnTo>
                  <a:pt x="354377" y="228147"/>
                </a:lnTo>
                <a:lnTo>
                  <a:pt x="360680" y="179069"/>
                </a:lnTo>
                <a:lnTo>
                  <a:pt x="354377" y="130527"/>
                </a:lnTo>
                <a:lnTo>
                  <a:pt x="336502" y="87488"/>
                </a:lnTo>
                <a:lnTo>
                  <a:pt x="308610" y="51434"/>
                </a:lnTo>
                <a:lnTo>
                  <a:pt x="272250" y="23847"/>
                </a:lnTo>
                <a:lnTo>
                  <a:pt x="228976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3" name="object 40"/>
          <p:cNvSpPr/>
          <p:nvPr/>
        </p:nvSpPr>
        <p:spPr>
          <a:xfrm>
            <a:off x="5323559" y="4860766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228976" y="6208"/>
                </a:lnTo>
                <a:lnTo>
                  <a:pt x="272250" y="23847"/>
                </a:lnTo>
                <a:lnTo>
                  <a:pt x="308610" y="51434"/>
                </a:lnTo>
                <a:lnTo>
                  <a:pt x="336502" y="87488"/>
                </a:lnTo>
                <a:lnTo>
                  <a:pt x="354377" y="130527"/>
                </a:lnTo>
                <a:lnTo>
                  <a:pt x="360680" y="179069"/>
                </a:lnTo>
                <a:lnTo>
                  <a:pt x="354377" y="228147"/>
                </a:lnTo>
                <a:lnTo>
                  <a:pt x="336502" y="271544"/>
                </a:lnTo>
                <a:lnTo>
                  <a:pt x="308610" y="307816"/>
                </a:lnTo>
                <a:lnTo>
                  <a:pt x="272250" y="335515"/>
                </a:lnTo>
                <a:lnTo>
                  <a:pt x="228976" y="353195"/>
                </a:lnTo>
                <a:lnTo>
                  <a:pt x="180340" y="359409"/>
                </a:lnTo>
                <a:lnTo>
                  <a:pt x="131262" y="353195"/>
                </a:lnTo>
                <a:lnTo>
                  <a:pt x="87865" y="335515"/>
                </a:lnTo>
                <a:lnTo>
                  <a:pt x="51593" y="307816"/>
                </a:lnTo>
                <a:lnTo>
                  <a:pt x="23894" y="271544"/>
                </a:lnTo>
                <a:lnTo>
                  <a:pt x="6214" y="228147"/>
                </a:lnTo>
                <a:lnTo>
                  <a:pt x="0" y="179069"/>
                </a:lnTo>
                <a:lnTo>
                  <a:pt x="6214" y="130527"/>
                </a:lnTo>
                <a:lnTo>
                  <a:pt x="23894" y="87488"/>
                </a:lnTo>
                <a:lnTo>
                  <a:pt x="51593" y="51434"/>
                </a:lnTo>
                <a:lnTo>
                  <a:pt x="87865" y="23847"/>
                </a:lnTo>
                <a:lnTo>
                  <a:pt x="131262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4" name="object 41"/>
          <p:cNvSpPr/>
          <p:nvPr/>
        </p:nvSpPr>
        <p:spPr>
          <a:xfrm>
            <a:off x="5323559" y="4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5" name="object 42"/>
          <p:cNvSpPr/>
          <p:nvPr/>
        </p:nvSpPr>
        <p:spPr>
          <a:xfrm>
            <a:off x="5617918" y="5155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6" name="object 43"/>
          <p:cNvSpPr/>
          <p:nvPr/>
        </p:nvSpPr>
        <p:spPr>
          <a:xfrm>
            <a:off x="5907094" y="486076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5" y="308609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70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09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09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7" name="object 44"/>
          <p:cNvSpPr/>
          <p:nvPr/>
        </p:nvSpPr>
        <p:spPr>
          <a:xfrm>
            <a:off x="5907094" y="486076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09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09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70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5" y="308609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8" name="object 45"/>
          <p:cNvSpPr/>
          <p:nvPr/>
        </p:nvSpPr>
        <p:spPr>
          <a:xfrm>
            <a:off x="5907094" y="4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9" name="object 46"/>
          <p:cNvSpPr/>
          <p:nvPr/>
        </p:nvSpPr>
        <p:spPr>
          <a:xfrm>
            <a:off x="6201453" y="5155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0" name="object 47"/>
          <p:cNvSpPr/>
          <p:nvPr/>
        </p:nvSpPr>
        <p:spPr>
          <a:xfrm>
            <a:off x="6489592" y="4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131262" y="6214"/>
                </a:lnTo>
                <a:lnTo>
                  <a:pt x="87865" y="23894"/>
                </a:lnTo>
                <a:lnTo>
                  <a:pt x="51593" y="51593"/>
                </a:lnTo>
                <a:lnTo>
                  <a:pt x="23894" y="87865"/>
                </a:lnTo>
                <a:lnTo>
                  <a:pt x="6214" y="131262"/>
                </a:lnTo>
                <a:lnTo>
                  <a:pt x="0" y="180339"/>
                </a:lnTo>
                <a:lnTo>
                  <a:pt x="6214" y="228976"/>
                </a:lnTo>
                <a:lnTo>
                  <a:pt x="23894" y="272250"/>
                </a:lnTo>
                <a:lnTo>
                  <a:pt x="51593" y="308609"/>
                </a:lnTo>
                <a:lnTo>
                  <a:pt x="87865" y="336502"/>
                </a:lnTo>
                <a:lnTo>
                  <a:pt x="131262" y="354377"/>
                </a:lnTo>
                <a:lnTo>
                  <a:pt x="180340" y="360679"/>
                </a:lnTo>
                <a:lnTo>
                  <a:pt x="228976" y="354377"/>
                </a:lnTo>
                <a:lnTo>
                  <a:pt x="272250" y="336502"/>
                </a:lnTo>
                <a:lnTo>
                  <a:pt x="308610" y="308609"/>
                </a:lnTo>
                <a:lnTo>
                  <a:pt x="336502" y="272250"/>
                </a:lnTo>
                <a:lnTo>
                  <a:pt x="354377" y="228976"/>
                </a:lnTo>
                <a:lnTo>
                  <a:pt x="360680" y="180339"/>
                </a:lnTo>
                <a:lnTo>
                  <a:pt x="354377" y="131262"/>
                </a:lnTo>
                <a:lnTo>
                  <a:pt x="336502" y="87865"/>
                </a:lnTo>
                <a:lnTo>
                  <a:pt x="308610" y="51593"/>
                </a:lnTo>
                <a:lnTo>
                  <a:pt x="272250" y="23894"/>
                </a:lnTo>
                <a:lnTo>
                  <a:pt x="228976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1" name="object 48"/>
          <p:cNvSpPr/>
          <p:nvPr/>
        </p:nvSpPr>
        <p:spPr>
          <a:xfrm>
            <a:off x="6489592" y="4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228976" y="6214"/>
                </a:lnTo>
                <a:lnTo>
                  <a:pt x="272250" y="23894"/>
                </a:lnTo>
                <a:lnTo>
                  <a:pt x="308610" y="51593"/>
                </a:lnTo>
                <a:lnTo>
                  <a:pt x="336502" y="87865"/>
                </a:lnTo>
                <a:lnTo>
                  <a:pt x="354377" y="131262"/>
                </a:lnTo>
                <a:lnTo>
                  <a:pt x="360680" y="180339"/>
                </a:lnTo>
                <a:lnTo>
                  <a:pt x="354377" y="228976"/>
                </a:lnTo>
                <a:lnTo>
                  <a:pt x="336502" y="272250"/>
                </a:lnTo>
                <a:lnTo>
                  <a:pt x="308610" y="308609"/>
                </a:lnTo>
                <a:lnTo>
                  <a:pt x="272250" y="336502"/>
                </a:lnTo>
                <a:lnTo>
                  <a:pt x="228976" y="354377"/>
                </a:lnTo>
                <a:lnTo>
                  <a:pt x="180340" y="360679"/>
                </a:lnTo>
                <a:lnTo>
                  <a:pt x="131262" y="354377"/>
                </a:lnTo>
                <a:lnTo>
                  <a:pt x="87865" y="336502"/>
                </a:lnTo>
                <a:lnTo>
                  <a:pt x="51593" y="308609"/>
                </a:lnTo>
                <a:lnTo>
                  <a:pt x="23894" y="272250"/>
                </a:lnTo>
                <a:lnTo>
                  <a:pt x="6214" y="228976"/>
                </a:lnTo>
                <a:lnTo>
                  <a:pt x="0" y="180339"/>
                </a:lnTo>
                <a:lnTo>
                  <a:pt x="6214" y="131262"/>
                </a:lnTo>
                <a:lnTo>
                  <a:pt x="23894" y="87865"/>
                </a:lnTo>
                <a:lnTo>
                  <a:pt x="51593" y="51593"/>
                </a:lnTo>
                <a:lnTo>
                  <a:pt x="87865" y="23894"/>
                </a:lnTo>
                <a:lnTo>
                  <a:pt x="131262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2" name="object 49"/>
          <p:cNvSpPr/>
          <p:nvPr/>
        </p:nvSpPr>
        <p:spPr>
          <a:xfrm>
            <a:off x="6489592" y="4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3" name="object 50"/>
          <p:cNvSpPr/>
          <p:nvPr/>
        </p:nvSpPr>
        <p:spPr>
          <a:xfrm>
            <a:off x="6783951" y="5155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4" name="object 51"/>
          <p:cNvSpPr/>
          <p:nvPr/>
        </p:nvSpPr>
        <p:spPr>
          <a:xfrm>
            <a:off x="7057579" y="4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131262" y="6302"/>
                </a:lnTo>
                <a:lnTo>
                  <a:pt x="87865" y="24177"/>
                </a:lnTo>
                <a:lnTo>
                  <a:pt x="51593" y="52069"/>
                </a:lnTo>
                <a:lnTo>
                  <a:pt x="23894" y="88429"/>
                </a:lnTo>
                <a:lnTo>
                  <a:pt x="6214" y="131703"/>
                </a:lnTo>
                <a:lnTo>
                  <a:pt x="0" y="180339"/>
                </a:lnTo>
                <a:lnTo>
                  <a:pt x="6214" y="229417"/>
                </a:lnTo>
                <a:lnTo>
                  <a:pt x="23894" y="272814"/>
                </a:lnTo>
                <a:lnTo>
                  <a:pt x="51593" y="309086"/>
                </a:lnTo>
                <a:lnTo>
                  <a:pt x="87865" y="336785"/>
                </a:lnTo>
                <a:lnTo>
                  <a:pt x="131262" y="354465"/>
                </a:lnTo>
                <a:lnTo>
                  <a:pt x="180339" y="360679"/>
                </a:lnTo>
                <a:lnTo>
                  <a:pt x="228976" y="354465"/>
                </a:lnTo>
                <a:lnTo>
                  <a:pt x="272250" y="336785"/>
                </a:lnTo>
                <a:lnTo>
                  <a:pt x="308609" y="309086"/>
                </a:lnTo>
                <a:lnTo>
                  <a:pt x="336502" y="272814"/>
                </a:lnTo>
                <a:lnTo>
                  <a:pt x="354377" y="229417"/>
                </a:lnTo>
                <a:lnTo>
                  <a:pt x="360679" y="180339"/>
                </a:lnTo>
                <a:lnTo>
                  <a:pt x="354377" y="131703"/>
                </a:lnTo>
                <a:lnTo>
                  <a:pt x="336502" y="88429"/>
                </a:lnTo>
                <a:lnTo>
                  <a:pt x="308609" y="52069"/>
                </a:lnTo>
                <a:lnTo>
                  <a:pt x="272250" y="24177"/>
                </a:lnTo>
                <a:lnTo>
                  <a:pt x="228976" y="6302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5" name="object 52"/>
          <p:cNvSpPr/>
          <p:nvPr/>
        </p:nvSpPr>
        <p:spPr>
          <a:xfrm>
            <a:off x="7057579" y="4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228976" y="6302"/>
                </a:lnTo>
                <a:lnTo>
                  <a:pt x="272250" y="24177"/>
                </a:lnTo>
                <a:lnTo>
                  <a:pt x="308609" y="52069"/>
                </a:lnTo>
                <a:lnTo>
                  <a:pt x="336502" y="88429"/>
                </a:lnTo>
                <a:lnTo>
                  <a:pt x="354377" y="131703"/>
                </a:lnTo>
                <a:lnTo>
                  <a:pt x="360679" y="180339"/>
                </a:lnTo>
                <a:lnTo>
                  <a:pt x="354377" y="229417"/>
                </a:lnTo>
                <a:lnTo>
                  <a:pt x="336502" y="272814"/>
                </a:lnTo>
                <a:lnTo>
                  <a:pt x="308609" y="309086"/>
                </a:lnTo>
                <a:lnTo>
                  <a:pt x="272250" y="336785"/>
                </a:lnTo>
                <a:lnTo>
                  <a:pt x="228976" y="354465"/>
                </a:lnTo>
                <a:lnTo>
                  <a:pt x="180339" y="360679"/>
                </a:lnTo>
                <a:lnTo>
                  <a:pt x="131262" y="354465"/>
                </a:lnTo>
                <a:lnTo>
                  <a:pt x="87865" y="336785"/>
                </a:lnTo>
                <a:lnTo>
                  <a:pt x="51593" y="309086"/>
                </a:lnTo>
                <a:lnTo>
                  <a:pt x="23894" y="272814"/>
                </a:lnTo>
                <a:lnTo>
                  <a:pt x="6214" y="229417"/>
                </a:lnTo>
                <a:lnTo>
                  <a:pt x="0" y="180339"/>
                </a:lnTo>
                <a:lnTo>
                  <a:pt x="6214" y="131703"/>
                </a:lnTo>
                <a:lnTo>
                  <a:pt x="23894" y="88429"/>
                </a:lnTo>
                <a:lnTo>
                  <a:pt x="51593" y="52069"/>
                </a:lnTo>
                <a:lnTo>
                  <a:pt x="87865" y="24177"/>
                </a:lnTo>
                <a:lnTo>
                  <a:pt x="131262" y="6302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6" name="object 53"/>
          <p:cNvSpPr/>
          <p:nvPr/>
        </p:nvSpPr>
        <p:spPr>
          <a:xfrm>
            <a:off x="7057579" y="4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7" name="object 54"/>
          <p:cNvSpPr/>
          <p:nvPr/>
        </p:nvSpPr>
        <p:spPr>
          <a:xfrm>
            <a:off x="7351939" y="5155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8" name="object 55"/>
          <p:cNvSpPr/>
          <p:nvPr/>
        </p:nvSpPr>
        <p:spPr>
          <a:xfrm>
            <a:off x="6230473" y="171450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80">
                <a:moveTo>
                  <a:pt x="179070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5" y="308610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70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09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10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7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9" name="object 56"/>
          <p:cNvSpPr/>
          <p:nvPr/>
        </p:nvSpPr>
        <p:spPr>
          <a:xfrm>
            <a:off x="6230473" y="171450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80">
                <a:moveTo>
                  <a:pt x="179070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10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09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70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5" y="308610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0" name="object 57"/>
          <p:cNvSpPr/>
          <p:nvPr/>
        </p:nvSpPr>
        <p:spPr>
          <a:xfrm>
            <a:off x="6230473" y="171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1" name="object 58"/>
          <p:cNvSpPr/>
          <p:nvPr/>
        </p:nvSpPr>
        <p:spPr>
          <a:xfrm>
            <a:off x="6524833" y="20091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2" name="object 59"/>
          <p:cNvSpPr txBox="1"/>
          <p:nvPr/>
        </p:nvSpPr>
        <p:spPr>
          <a:xfrm>
            <a:off x="6262605" y="1737322"/>
            <a:ext cx="229061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pc="4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3" name="object 60"/>
          <p:cNvSpPr/>
          <p:nvPr/>
        </p:nvSpPr>
        <p:spPr>
          <a:xfrm>
            <a:off x="7322917" y="3861802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69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4" y="308609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69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10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09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6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4" name="object 61"/>
          <p:cNvSpPr/>
          <p:nvPr/>
        </p:nvSpPr>
        <p:spPr>
          <a:xfrm>
            <a:off x="7322917" y="3861802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69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09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10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69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4" y="308609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69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5" name="object 62"/>
          <p:cNvSpPr/>
          <p:nvPr/>
        </p:nvSpPr>
        <p:spPr>
          <a:xfrm>
            <a:off x="7322917" y="38618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6" name="object 63"/>
          <p:cNvSpPr/>
          <p:nvPr/>
        </p:nvSpPr>
        <p:spPr>
          <a:xfrm>
            <a:off x="7617275" y="415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7" name="object 64"/>
          <p:cNvSpPr/>
          <p:nvPr/>
        </p:nvSpPr>
        <p:spPr>
          <a:xfrm>
            <a:off x="6636772" y="4240433"/>
            <a:ext cx="274665" cy="620332"/>
          </a:xfrm>
          <a:custGeom>
            <a:avLst/>
            <a:gdLst/>
            <a:ahLst/>
            <a:cxnLst/>
            <a:rect l="l" t="t" r="r" b="b"/>
            <a:pathLst>
              <a:path w="336550" h="759460">
                <a:moveTo>
                  <a:pt x="0" y="759459"/>
                </a:moveTo>
                <a:lnTo>
                  <a:pt x="0" y="327659"/>
                </a:lnTo>
                <a:lnTo>
                  <a:pt x="336550" y="327659"/>
                </a:lnTo>
                <a:lnTo>
                  <a:pt x="33655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8" name="object 65"/>
          <p:cNvSpPr/>
          <p:nvPr/>
        </p:nvSpPr>
        <p:spPr>
          <a:xfrm>
            <a:off x="6882416" y="4156409"/>
            <a:ext cx="58043" cy="88174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35559" y="0"/>
                </a:moveTo>
                <a:lnTo>
                  <a:pt x="0" y="107950"/>
                </a:lnTo>
                <a:lnTo>
                  <a:pt x="71119" y="107950"/>
                </a:lnTo>
                <a:lnTo>
                  <a:pt x="35559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9" name="object 66"/>
          <p:cNvSpPr/>
          <p:nvPr/>
        </p:nvSpPr>
        <p:spPr>
          <a:xfrm>
            <a:off x="6318574" y="3210351"/>
            <a:ext cx="592863" cy="651452"/>
          </a:xfrm>
          <a:custGeom>
            <a:avLst/>
            <a:gdLst/>
            <a:ahLst/>
            <a:cxnLst/>
            <a:rect l="l" t="t" r="r" b="b"/>
            <a:pathLst>
              <a:path w="726440" h="797560">
                <a:moveTo>
                  <a:pt x="726440" y="797560"/>
                </a:moveTo>
                <a:lnTo>
                  <a:pt x="726440" y="346710"/>
                </a:lnTo>
                <a:lnTo>
                  <a:pt x="0" y="346710"/>
                </a:ln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0" name="object 67"/>
          <p:cNvSpPr/>
          <p:nvPr/>
        </p:nvSpPr>
        <p:spPr>
          <a:xfrm>
            <a:off x="6289553" y="3126325"/>
            <a:ext cx="58043" cy="88174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35559" y="0"/>
                </a:moveTo>
                <a:lnTo>
                  <a:pt x="0" y="107950"/>
                </a:lnTo>
                <a:lnTo>
                  <a:pt x="71120" y="107950"/>
                </a:lnTo>
                <a:lnTo>
                  <a:pt x="35559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1" name="object 68"/>
          <p:cNvSpPr/>
          <p:nvPr/>
        </p:nvSpPr>
        <p:spPr>
          <a:xfrm>
            <a:off x="6318574" y="2093131"/>
            <a:ext cx="59079" cy="738589"/>
          </a:xfrm>
          <a:custGeom>
            <a:avLst/>
            <a:gdLst/>
            <a:ahLst/>
            <a:cxnLst/>
            <a:rect l="l" t="t" r="r" b="b"/>
            <a:pathLst>
              <a:path w="72390" h="904239">
                <a:moveTo>
                  <a:pt x="0" y="904239"/>
                </a:moveTo>
                <a:lnTo>
                  <a:pt x="0" y="401319"/>
                </a:lnTo>
                <a:lnTo>
                  <a:pt x="72390" y="401319"/>
                </a:lnTo>
                <a:lnTo>
                  <a:pt x="7239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2" name="object 69"/>
          <p:cNvSpPr/>
          <p:nvPr/>
        </p:nvSpPr>
        <p:spPr>
          <a:xfrm>
            <a:off x="6348632" y="2009105"/>
            <a:ext cx="58043" cy="88174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35559" y="0"/>
                </a:moveTo>
                <a:lnTo>
                  <a:pt x="0" y="107950"/>
                </a:lnTo>
                <a:lnTo>
                  <a:pt x="71119" y="107950"/>
                </a:lnTo>
                <a:lnTo>
                  <a:pt x="35559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3" name="object 70"/>
          <p:cNvSpPr txBox="1"/>
          <p:nvPr/>
        </p:nvSpPr>
        <p:spPr>
          <a:xfrm>
            <a:off x="7088673" y="4352467"/>
            <a:ext cx="7783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W14,3</a:t>
            </a:r>
          </a:p>
        </p:txBody>
      </p:sp>
      <p:sp>
        <p:nvSpPr>
          <p:cNvPr id="154" name="object 71"/>
          <p:cNvSpPr txBox="1"/>
          <p:nvPr/>
        </p:nvSpPr>
        <p:spPr>
          <a:xfrm>
            <a:off x="6203525" y="2854541"/>
            <a:ext cx="1814347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  <a:p>
            <a:pPr>
              <a:spcBef>
                <a:spcPts val="33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8712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W22,14</a:t>
            </a:r>
          </a:p>
        </p:txBody>
      </p:sp>
      <p:sp>
        <p:nvSpPr>
          <p:cNvPr id="155" name="object 72"/>
          <p:cNvSpPr txBox="1"/>
          <p:nvPr/>
        </p:nvSpPr>
        <p:spPr>
          <a:xfrm>
            <a:off x="6714507" y="2296449"/>
            <a:ext cx="9787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W31,22</a:t>
            </a:r>
          </a:p>
        </p:txBody>
      </p:sp>
      <p:sp>
        <p:nvSpPr>
          <p:cNvPr id="156" name="object 73"/>
          <p:cNvSpPr txBox="1"/>
          <p:nvPr/>
        </p:nvSpPr>
        <p:spPr>
          <a:xfrm>
            <a:off x="6550744" y="4858690"/>
            <a:ext cx="297468" cy="695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9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10368">
              <a:spcBef>
                <a:spcPts val="1135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Z3</a:t>
            </a:r>
          </a:p>
        </p:txBody>
      </p:sp>
    </p:spTree>
    <p:extLst>
      <p:ext uri="{BB962C8B-B14F-4D97-AF65-F5344CB8AC3E}">
        <p14:creationId xmlns:p14="http://schemas.microsoft.com/office/powerpoint/2010/main" val="358174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 nets (and other deep neural nets)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sample: (</a:t>
            </a:r>
            <a:r>
              <a:rPr lang="en-US" dirty="0" err="1"/>
              <a:t>Xi,Yi</a:t>
            </a:r>
            <a:r>
              <a:rPr lang="en-US" dirty="0"/>
              <a:t>) k=1 to K</a:t>
            </a:r>
          </a:p>
          <a:p>
            <a:r>
              <a:rPr lang="en-US" dirty="0"/>
              <a:t>Objective function (with margin-type loss =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Polynomial in W of degree l (number of adaptive layers)</a:t>
            </a:r>
          </a:p>
          <a:p>
            <a:r>
              <a:rPr lang="en-US" dirty="0"/>
              <a:t>Continuous, piece-wise polynomial with “switched” and partially random coefficients</a:t>
            </a:r>
          </a:p>
          <a:p>
            <a:pPr lvl="1"/>
            <a:r>
              <a:rPr lang="en-US" dirty="0"/>
              <a:t>Coefficients are switched in an out depending on W</a:t>
            </a:r>
          </a:p>
          <a:p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82855"/>
            <a:ext cx="5067494" cy="22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59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9" y="1595889"/>
            <a:ext cx="4114800" cy="745517"/>
          </a:xfrm>
          <a:prstGeom prst="rect">
            <a:avLst/>
          </a:prstGeom>
        </p:spPr>
      </p:pic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nets with </a:t>
            </a:r>
            <a:r>
              <a:rPr lang="en-US" dirty="0" err="1"/>
              <a:t>ReLUs</a:t>
            </a:r>
            <a:r>
              <a:rPr lang="en-US" dirty="0"/>
              <a:t>: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5940746" cy="4466753"/>
          </a:xfrm>
        </p:spPr>
        <p:txBody>
          <a:bodyPr/>
          <a:lstStyle/>
          <a:p>
            <a:r>
              <a:rPr lang="en-US" dirty="0"/>
              <a:t>If we use a hinge loss, delta now depends on label </a:t>
            </a:r>
            <a:r>
              <a:rPr lang="en-US" dirty="0" err="1"/>
              <a:t>Yk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Piecewise polynomial in W with random  </a:t>
            </a:r>
            <a:br>
              <a:rPr lang="en-US" dirty="0"/>
            </a:br>
            <a:r>
              <a:rPr lang="en-US" dirty="0"/>
              <a:t>coefficients</a:t>
            </a:r>
          </a:p>
          <a:p>
            <a:r>
              <a:rPr lang="en-US" dirty="0"/>
              <a:t>A lot is known about the distribution of </a:t>
            </a:r>
            <a:br>
              <a:rPr lang="en-US" dirty="0"/>
            </a:br>
            <a:r>
              <a:rPr lang="en-US" dirty="0"/>
              <a:t>critical points of polynomials on the </a:t>
            </a:r>
            <a:br>
              <a:rPr lang="en-US" dirty="0"/>
            </a:br>
            <a:r>
              <a:rPr lang="en-US" dirty="0"/>
              <a:t>sphere with random (Gaussian) coefficients </a:t>
            </a:r>
            <a:br>
              <a:rPr lang="en-US" dirty="0"/>
            </a:br>
            <a:r>
              <a:rPr lang="en-US" dirty="0"/>
              <a:t>[Ben </a:t>
            </a:r>
            <a:r>
              <a:rPr lang="en-US" dirty="0" err="1"/>
              <a:t>Arous</a:t>
            </a:r>
            <a:r>
              <a:rPr lang="en-US" dirty="0"/>
              <a:t> et al.]</a:t>
            </a:r>
          </a:p>
          <a:p>
            <a:pPr lvl="1"/>
            <a:r>
              <a:rPr lang="en-US" dirty="0"/>
              <a:t>High-order spherical spin glasses  </a:t>
            </a:r>
          </a:p>
          <a:p>
            <a:pPr lvl="1"/>
            <a:r>
              <a:rPr lang="en-US" dirty="0"/>
              <a:t>Random matrix theory</a:t>
            </a:r>
          </a:p>
          <a:p>
            <a:endParaRPr lang="en-US" dirty="0"/>
          </a:p>
        </p:txBody>
      </p:sp>
      <p:sp>
        <p:nvSpPr>
          <p:cNvPr id="95" name="Text Placeholder 9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Objective function is piecewise polynomial</a:t>
            </a:r>
          </a:p>
        </p:txBody>
      </p:sp>
      <p:sp>
        <p:nvSpPr>
          <p:cNvPr id="75" name="object 75"/>
          <p:cNvSpPr/>
          <p:nvPr/>
        </p:nvSpPr>
        <p:spPr>
          <a:xfrm>
            <a:off x="509100" y="5632680"/>
            <a:ext cx="3380977" cy="0"/>
          </a:xfrm>
          <a:custGeom>
            <a:avLst/>
            <a:gdLst/>
            <a:ahLst/>
            <a:cxnLst/>
            <a:rect l="l" t="t" r="r" b="b"/>
            <a:pathLst>
              <a:path w="4142740">
                <a:moveTo>
                  <a:pt x="0" y="0"/>
                </a:moveTo>
                <a:lnTo>
                  <a:pt x="41427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83858" y="5588074"/>
            <a:ext cx="132669" cy="89212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0" y="0"/>
                </a:moveTo>
                <a:lnTo>
                  <a:pt x="0" y="109219"/>
                </a:lnTo>
                <a:lnTo>
                  <a:pt x="16256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9101" y="4265459"/>
            <a:ext cx="0" cy="1367220"/>
          </a:xfrm>
          <a:custGeom>
            <a:avLst/>
            <a:gdLst/>
            <a:ahLst/>
            <a:cxnLst/>
            <a:rect l="l" t="t" r="r" b="b"/>
            <a:pathLst>
              <a:path h="1673859">
                <a:moveTo>
                  <a:pt x="0" y="16738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4531" y="4138903"/>
            <a:ext cx="89137" cy="132780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54610" y="0"/>
                </a:moveTo>
                <a:lnTo>
                  <a:pt x="0" y="162560"/>
                </a:lnTo>
                <a:lnTo>
                  <a:pt x="109220" y="16256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191000" y="5448300"/>
            <a:ext cx="573170" cy="30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spc="-8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4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spc="-4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object 80"/>
          <p:cNvSpPr/>
          <p:nvPr/>
        </p:nvSpPr>
        <p:spPr>
          <a:xfrm>
            <a:off x="750598" y="4431142"/>
            <a:ext cx="1572330" cy="1214212"/>
          </a:xfrm>
          <a:custGeom>
            <a:avLst/>
            <a:gdLst/>
            <a:ahLst/>
            <a:cxnLst/>
            <a:rect l="l" t="t" r="r" b="b"/>
            <a:pathLst>
              <a:path w="1926589" h="1486534">
                <a:moveTo>
                  <a:pt x="1728114" y="1470378"/>
                </a:moveTo>
                <a:lnTo>
                  <a:pt x="1735527" y="1472675"/>
                </a:lnTo>
                <a:lnTo>
                  <a:pt x="1786889" y="1486257"/>
                </a:lnTo>
                <a:lnTo>
                  <a:pt x="1894839" y="1486257"/>
                </a:lnTo>
                <a:lnTo>
                  <a:pt x="1926589" y="1474827"/>
                </a:lnTo>
                <a:lnTo>
                  <a:pt x="1728114" y="1470378"/>
                </a:lnTo>
                <a:close/>
              </a:path>
              <a:path w="1926589" h="1486534">
                <a:moveTo>
                  <a:pt x="647481" y="0"/>
                </a:moveTo>
                <a:lnTo>
                  <a:pt x="591088" y="14649"/>
                </a:lnTo>
                <a:lnTo>
                  <a:pt x="552450" y="46077"/>
                </a:lnTo>
                <a:lnTo>
                  <a:pt x="522463" y="80771"/>
                </a:lnTo>
                <a:lnTo>
                  <a:pt x="499573" y="119207"/>
                </a:lnTo>
                <a:lnTo>
                  <a:pt x="482788" y="160706"/>
                </a:lnTo>
                <a:lnTo>
                  <a:pt x="471114" y="204588"/>
                </a:lnTo>
                <a:lnTo>
                  <a:pt x="463558" y="250174"/>
                </a:lnTo>
                <a:lnTo>
                  <a:pt x="459128" y="296784"/>
                </a:lnTo>
                <a:lnTo>
                  <a:pt x="456830" y="343739"/>
                </a:lnTo>
                <a:lnTo>
                  <a:pt x="455672" y="390360"/>
                </a:lnTo>
                <a:lnTo>
                  <a:pt x="454660" y="435967"/>
                </a:lnTo>
                <a:lnTo>
                  <a:pt x="450975" y="487996"/>
                </a:lnTo>
                <a:lnTo>
                  <a:pt x="443692" y="539625"/>
                </a:lnTo>
                <a:lnTo>
                  <a:pt x="433566" y="590921"/>
                </a:lnTo>
                <a:lnTo>
                  <a:pt x="421351" y="641951"/>
                </a:lnTo>
                <a:lnTo>
                  <a:pt x="407803" y="692781"/>
                </a:lnTo>
                <a:lnTo>
                  <a:pt x="393677" y="743477"/>
                </a:lnTo>
                <a:lnTo>
                  <a:pt x="379730" y="794107"/>
                </a:lnTo>
                <a:lnTo>
                  <a:pt x="368544" y="844033"/>
                </a:lnTo>
                <a:lnTo>
                  <a:pt x="360691" y="895248"/>
                </a:lnTo>
                <a:lnTo>
                  <a:pt x="353904" y="946862"/>
                </a:lnTo>
                <a:lnTo>
                  <a:pt x="345917" y="997988"/>
                </a:lnTo>
                <a:lnTo>
                  <a:pt x="334465" y="1047736"/>
                </a:lnTo>
                <a:lnTo>
                  <a:pt x="317281" y="1095219"/>
                </a:lnTo>
                <a:lnTo>
                  <a:pt x="292100" y="1139547"/>
                </a:lnTo>
                <a:lnTo>
                  <a:pt x="266654" y="1177995"/>
                </a:lnTo>
                <a:lnTo>
                  <a:pt x="241408" y="1217970"/>
                </a:lnTo>
                <a:lnTo>
                  <a:pt x="215523" y="1258174"/>
                </a:lnTo>
                <a:lnTo>
                  <a:pt x="188165" y="1297312"/>
                </a:lnTo>
                <a:lnTo>
                  <a:pt x="158497" y="1334088"/>
                </a:lnTo>
                <a:lnTo>
                  <a:pt x="125682" y="1367206"/>
                </a:lnTo>
                <a:lnTo>
                  <a:pt x="88886" y="1395369"/>
                </a:lnTo>
                <a:lnTo>
                  <a:pt x="47270" y="1417281"/>
                </a:lnTo>
                <a:lnTo>
                  <a:pt x="0" y="1431647"/>
                </a:lnTo>
                <a:lnTo>
                  <a:pt x="1728114" y="1470378"/>
                </a:lnTo>
                <a:lnTo>
                  <a:pt x="1684675" y="1456917"/>
                </a:lnTo>
                <a:lnTo>
                  <a:pt x="1634067" y="1440537"/>
                </a:lnTo>
                <a:lnTo>
                  <a:pt x="1583438" y="1425089"/>
                </a:lnTo>
                <a:lnTo>
                  <a:pt x="1532519" y="1412130"/>
                </a:lnTo>
                <a:lnTo>
                  <a:pt x="1481045" y="1403214"/>
                </a:lnTo>
                <a:lnTo>
                  <a:pt x="1379661" y="1396362"/>
                </a:lnTo>
                <a:lnTo>
                  <a:pt x="1332269" y="1387336"/>
                </a:lnTo>
                <a:lnTo>
                  <a:pt x="1286366" y="1373755"/>
                </a:lnTo>
                <a:lnTo>
                  <a:pt x="1241742" y="1356558"/>
                </a:lnTo>
                <a:lnTo>
                  <a:pt x="1198190" y="1336682"/>
                </a:lnTo>
                <a:lnTo>
                  <a:pt x="1155501" y="1315065"/>
                </a:lnTo>
                <a:lnTo>
                  <a:pt x="1071880" y="1270357"/>
                </a:lnTo>
                <a:lnTo>
                  <a:pt x="1028409" y="1242166"/>
                </a:lnTo>
                <a:lnTo>
                  <a:pt x="990103" y="1208662"/>
                </a:lnTo>
                <a:lnTo>
                  <a:pt x="956530" y="1170724"/>
                </a:lnTo>
                <a:lnTo>
                  <a:pt x="927258" y="1129228"/>
                </a:lnTo>
                <a:lnTo>
                  <a:pt x="901856" y="1085053"/>
                </a:lnTo>
                <a:lnTo>
                  <a:pt x="879891" y="1039078"/>
                </a:lnTo>
                <a:lnTo>
                  <a:pt x="860933" y="992180"/>
                </a:lnTo>
                <a:lnTo>
                  <a:pt x="844550" y="945237"/>
                </a:lnTo>
                <a:lnTo>
                  <a:pt x="832098" y="896506"/>
                </a:lnTo>
                <a:lnTo>
                  <a:pt x="823933" y="846510"/>
                </a:lnTo>
                <a:lnTo>
                  <a:pt x="818124" y="795847"/>
                </a:lnTo>
                <a:lnTo>
                  <a:pt x="812737" y="745117"/>
                </a:lnTo>
                <a:lnTo>
                  <a:pt x="805839" y="694921"/>
                </a:lnTo>
                <a:lnTo>
                  <a:pt x="795497" y="645857"/>
                </a:lnTo>
                <a:lnTo>
                  <a:pt x="779780" y="598527"/>
                </a:lnTo>
                <a:lnTo>
                  <a:pt x="763958" y="549497"/>
                </a:lnTo>
                <a:lnTo>
                  <a:pt x="755068" y="501288"/>
                </a:lnTo>
                <a:lnTo>
                  <a:pt x="750555" y="453636"/>
                </a:lnTo>
                <a:lnTo>
                  <a:pt x="747863" y="406272"/>
                </a:lnTo>
                <a:lnTo>
                  <a:pt x="744438" y="358930"/>
                </a:lnTo>
                <a:lnTo>
                  <a:pt x="737725" y="311344"/>
                </a:lnTo>
                <a:lnTo>
                  <a:pt x="725170" y="263247"/>
                </a:lnTo>
                <a:lnTo>
                  <a:pt x="719418" y="238795"/>
                </a:lnTo>
                <a:lnTo>
                  <a:pt x="714933" y="207649"/>
                </a:lnTo>
                <a:lnTo>
                  <a:pt x="710862" y="172164"/>
                </a:lnTo>
                <a:lnTo>
                  <a:pt x="706355" y="134694"/>
                </a:lnTo>
                <a:lnTo>
                  <a:pt x="700560" y="97595"/>
                </a:lnTo>
                <a:lnTo>
                  <a:pt x="692626" y="63222"/>
                </a:lnTo>
                <a:lnTo>
                  <a:pt x="681702" y="33928"/>
                </a:lnTo>
                <a:lnTo>
                  <a:pt x="666938" y="12069"/>
                </a:lnTo>
                <a:lnTo>
                  <a:pt x="647481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0598" y="4431142"/>
            <a:ext cx="1572330" cy="1214212"/>
          </a:xfrm>
          <a:custGeom>
            <a:avLst/>
            <a:gdLst/>
            <a:ahLst/>
            <a:cxnLst/>
            <a:rect l="l" t="t" r="r" b="b"/>
            <a:pathLst>
              <a:path w="1926589" h="1486534">
                <a:moveTo>
                  <a:pt x="0" y="1431647"/>
                </a:moveTo>
                <a:lnTo>
                  <a:pt x="47270" y="1417281"/>
                </a:lnTo>
                <a:lnTo>
                  <a:pt x="88886" y="1395369"/>
                </a:lnTo>
                <a:lnTo>
                  <a:pt x="125682" y="1367206"/>
                </a:lnTo>
                <a:lnTo>
                  <a:pt x="158497" y="1334088"/>
                </a:lnTo>
                <a:lnTo>
                  <a:pt x="188165" y="1297312"/>
                </a:lnTo>
                <a:lnTo>
                  <a:pt x="215523" y="1258174"/>
                </a:lnTo>
                <a:lnTo>
                  <a:pt x="241408" y="1217970"/>
                </a:lnTo>
                <a:lnTo>
                  <a:pt x="266654" y="1177995"/>
                </a:lnTo>
                <a:lnTo>
                  <a:pt x="292100" y="1139547"/>
                </a:lnTo>
                <a:lnTo>
                  <a:pt x="317281" y="1095219"/>
                </a:lnTo>
                <a:lnTo>
                  <a:pt x="334465" y="1047736"/>
                </a:lnTo>
                <a:lnTo>
                  <a:pt x="345917" y="997988"/>
                </a:lnTo>
                <a:lnTo>
                  <a:pt x="353904" y="946862"/>
                </a:lnTo>
                <a:lnTo>
                  <a:pt x="360691" y="895248"/>
                </a:lnTo>
                <a:lnTo>
                  <a:pt x="368544" y="844033"/>
                </a:lnTo>
                <a:lnTo>
                  <a:pt x="379730" y="794107"/>
                </a:lnTo>
                <a:lnTo>
                  <a:pt x="393677" y="743477"/>
                </a:lnTo>
                <a:lnTo>
                  <a:pt x="407803" y="692781"/>
                </a:lnTo>
                <a:lnTo>
                  <a:pt x="421351" y="641951"/>
                </a:lnTo>
                <a:lnTo>
                  <a:pt x="433566" y="590921"/>
                </a:lnTo>
                <a:lnTo>
                  <a:pt x="443692" y="539625"/>
                </a:lnTo>
                <a:lnTo>
                  <a:pt x="450975" y="487996"/>
                </a:lnTo>
                <a:lnTo>
                  <a:pt x="454660" y="435967"/>
                </a:lnTo>
                <a:lnTo>
                  <a:pt x="455672" y="390360"/>
                </a:lnTo>
                <a:lnTo>
                  <a:pt x="456830" y="343739"/>
                </a:lnTo>
                <a:lnTo>
                  <a:pt x="459128" y="296784"/>
                </a:lnTo>
                <a:lnTo>
                  <a:pt x="463558" y="250174"/>
                </a:lnTo>
                <a:lnTo>
                  <a:pt x="471114" y="204588"/>
                </a:lnTo>
                <a:lnTo>
                  <a:pt x="482788" y="160706"/>
                </a:lnTo>
                <a:lnTo>
                  <a:pt x="499573" y="119207"/>
                </a:lnTo>
                <a:lnTo>
                  <a:pt x="522463" y="80771"/>
                </a:lnTo>
                <a:lnTo>
                  <a:pt x="552450" y="46077"/>
                </a:lnTo>
                <a:lnTo>
                  <a:pt x="591088" y="14649"/>
                </a:lnTo>
                <a:lnTo>
                  <a:pt x="647481" y="0"/>
                </a:lnTo>
                <a:lnTo>
                  <a:pt x="666938" y="12069"/>
                </a:lnTo>
                <a:lnTo>
                  <a:pt x="692626" y="63222"/>
                </a:lnTo>
                <a:lnTo>
                  <a:pt x="706355" y="134694"/>
                </a:lnTo>
                <a:lnTo>
                  <a:pt x="714933" y="207649"/>
                </a:lnTo>
                <a:lnTo>
                  <a:pt x="719418" y="238795"/>
                </a:lnTo>
                <a:lnTo>
                  <a:pt x="725170" y="263247"/>
                </a:lnTo>
                <a:lnTo>
                  <a:pt x="737725" y="311344"/>
                </a:lnTo>
                <a:lnTo>
                  <a:pt x="744438" y="358930"/>
                </a:lnTo>
                <a:lnTo>
                  <a:pt x="747863" y="406272"/>
                </a:lnTo>
                <a:lnTo>
                  <a:pt x="750555" y="453636"/>
                </a:lnTo>
                <a:lnTo>
                  <a:pt x="755068" y="501288"/>
                </a:lnTo>
                <a:lnTo>
                  <a:pt x="763958" y="549497"/>
                </a:lnTo>
                <a:lnTo>
                  <a:pt x="779780" y="598527"/>
                </a:lnTo>
                <a:lnTo>
                  <a:pt x="795497" y="645857"/>
                </a:lnTo>
                <a:lnTo>
                  <a:pt x="805839" y="694921"/>
                </a:lnTo>
                <a:lnTo>
                  <a:pt x="812737" y="745117"/>
                </a:lnTo>
                <a:lnTo>
                  <a:pt x="818124" y="795847"/>
                </a:lnTo>
                <a:lnTo>
                  <a:pt x="823933" y="846510"/>
                </a:lnTo>
                <a:lnTo>
                  <a:pt x="832098" y="896506"/>
                </a:lnTo>
                <a:lnTo>
                  <a:pt x="844550" y="945237"/>
                </a:lnTo>
                <a:lnTo>
                  <a:pt x="860933" y="992180"/>
                </a:lnTo>
                <a:lnTo>
                  <a:pt x="879891" y="1039078"/>
                </a:lnTo>
                <a:lnTo>
                  <a:pt x="901856" y="1085053"/>
                </a:lnTo>
                <a:lnTo>
                  <a:pt x="927258" y="1129228"/>
                </a:lnTo>
                <a:lnTo>
                  <a:pt x="956530" y="1170724"/>
                </a:lnTo>
                <a:lnTo>
                  <a:pt x="990103" y="1208662"/>
                </a:lnTo>
                <a:lnTo>
                  <a:pt x="1028409" y="1242166"/>
                </a:lnTo>
                <a:lnTo>
                  <a:pt x="1071880" y="1270357"/>
                </a:lnTo>
                <a:lnTo>
                  <a:pt x="1113467" y="1292644"/>
                </a:lnTo>
                <a:lnTo>
                  <a:pt x="1155501" y="1315065"/>
                </a:lnTo>
                <a:lnTo>
                  <a:pt x="1198190" y="1336682"/>
                </a:lnTo>
                <a:lnTo>
                  <a:pt x="1241742" y="1356558"/>
                </a:lnTo>
                <a:lnTo>
                  <a:pt x="1286366" y="1373755"/>
                </a:lnTo>
                <a:lnTo>
                  <a:pt x="1332269" y="1387336"/>
                </a:lnTo>
                <a:lnTo>
                  <a:pt x="1379661" y="1396362"/>
                </a:lnTo>
                <a:lnTo>
                  <a:pt x="1428750" y="1399897"/>
                </a:lnTo>
                <a:lnTo>
                  <a:pt x="1481045" y="1403214"/>
                </a:lnTo>
                <a:lnTo>
                  <a:pt x="1532519" y="1412130"/>
                </a:lnTo>
                <a:lnTo>
                  <a:pt x="1583438" y="1425089"/>
                </a:lnTo>
                <a:lnTo>
                  <a:pt x="1634067" y="1440537"/>
                </a:lnTo>
                <a:lnTo>
                  <a:pt x="1684675" y="1456917"/>
                </a:lnTo>
                <a:lnTo>
                  <a:pt x="1735527" y="1472675"/>
                </a:lnTo>
                <a:lnTo>
                  <a:pt x="1786889" y="1486257"/>
                </a:lnTo>
                <a:lnTo>
                  <a:pt x="1894839" y="1486257"/>
                </a:lnTo>
                <a:lnTo>
                  <a:pt x="1926589" y="1474827"/>
                </a:lnTo>
                <a:lnTo>
                  <a:pt x="0" y="1431647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617091" y="4624380"/>
            <a:ext cx="257390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2000" spc="-4" dirty="0"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minima</a:t>
            </a:r>
          </a:p>
        </p:txBody>
      </p:sp>
      <p:sp>
        <p:nvSpPr>
          <p:cNvPr id="99" name="object 10"/>
          <p:cNvSpPr/>
          <p:nvPr/>
        </p:nvSpPr>
        <p:spPr>
          <a:xfrm>
            <a:off x="5029201" y="3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131703" y="6214"/>
                </a:lnTo>
                <a:lnTo>
                  <a:pt x="88429" y="23894"/>
                </a:lnTo>
                <a:lnTo>
                  <a:pt x="52069" y="51593"/>
                </a:lnTo>
                <a:lnTo>
                  <a:pt x="24177" y="87865"/>
                </a:lnTo>
                <a:lnTo>
                  <a:pt x="6302" y="131262"/>
                </a:lnTo>
                <a:lnTo>
                  <a:pt x="0" y="180340"/>
                </a:lnTo>
                <a:lnTo>
                  <a:pt x="6302" y="228976"/>
                </a:lnTo>
                <a:lnTo>
                  <a:pt x="24177" y="272250"/>
                </a:lnTo>
                <a:lnTo>
                  <a:pt x="52070" y="308610"/>
                </a:lnTo>
                <a:lnTo>
                  <a:pt x="88429" y="336502"/>
                </a:lnTo>
                <a:lnTo>
                  <a:pt x="131703" y="354377"/>
                </a:lnTo>
                <a:lnTo>
                  <a:pt x="180340" y="360680"/>
                </a:lnTo>
                <a:lnTo>
                  <a:pt x="229417" y="354377"/>
                </a:lnTo>
                <a:lnTo>
                  <a:pt x="272814" y="336502"/>
                </a:lnTo>
                <a:lnTo>
                  <a:pt x="309086" y="308610"/>
                </a:lnTo>
                <a:lnTo>
                  <a:pt x="336785" y="272250"/>
                </a:lnTo>
                <a:lnTo>
                  <a:pt x="354465" y="228976"/>
                </a:lnTo>
                <a:lnTo>
                  <a:pt x="360679" y="180340"/>
                </a:lnTo>
                <a:lnTo>
                  <a:pt x="354465" y="131262"/>
                </a:lnTo>
                <a:lnTo>
                  <a:pt x="336785" y="87865"/>
                </a:lnTo>
                <a:lnTo>
                  <a:pt x="309086" y="51593"/>
                </a:lnTo>
                <a:lnTo>
                  <a:pt x="272814" y="23894"/>
                </a:lnTo>
                <a:lnTo>
                  <a:pt x="229417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0" name="object 11"/>
          <p:cNvSpPr/>
          <p:nvPr/>
        </p:nvSpPr>
        <p:spPr>
          <a:xfrm>
            <a:off x="5029201" y="3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229417" y="6214"/>
                </a:lnTo>
                <a:lnTo>
                  <a:pt x="272814" y="23894"/>
                </a:lnTo>
                <a:lnTo>
                  <a:pt x="309086" y="51593"/>
                </a:lnTo>
                <a:lnTo>
                  <a:pt x="336785" y="87865"/>
                </a:lnTo>
                <a:lnTo>
                  <a:pt x="354465" y="131262"/>
                </a:lnTo>
                <a:lnTo>
                  <a:pt x="360679" y="180340"/>
                </a:lnTo>
                <a:lnTo>
                  <a:pt x="354465" y="228976"/>
                </a:lnTo>
                <a:lnTo>
                  <a:pt x="336785" y="272250"/>
                </a:lnTo>
                <a:lnTo>
                  <a:pt x="309086" y="308610"/>
                </a:lnTo>
                <a:lnTo>
                  <a:pt x="272814" y="336502"/>
                </a:lnTo>
                <a:lnTo>
                  <a:pt x="229417" y="354377"/>
                </a:lnTo>
                <a:lnTo>
                  <a:pt x="180340" y="360680"/>
                </a:lnTo>
                <a:lnTo>
                  <a:pt x="131703" y="354377"/>
                </a:lnTo>
                <a:lnTo>
                  <a:pt x="88429" y="336502"/>
                </a:lnTo>
                <a:lnTo>
                  <a:pt x="52070" y="308610"/>
                </a:lnTo>
                <a:lnTo>
                  <a:pt x="24177" y="272250"/>
                </a:lnTo>
                <a:lnTo>
                  <a:pt x="6302" y="228976"/>
                </a:lnTo>
                <a:lnTo>
                  <a:pt x="0" y="180340"/>
                </a:lnTo>
                <a:lnTo>
                  <a:pt x="6302" y="131262"/>
                </a:lnTo>
                <a:lnTo>
                  <a:pt x="24177" y="87865"/>
                </a:lnTo>
                <a:lnTo>
                  <a:pt x="52069" y="51593"/>
                </a:lnTo>
                <a:lnTo>
                  <a:pt x="88429" y="23894"/>
                </a:lnTo>
                <a:lnTo>
                  <a:pt x="131703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1" name="object 12"/>
          <p:cNvSpPr/>
          <p:nvPr/>
        </p:nvSpPr>
        <p:spPr>
          <a:xfrm>
            <a:off x="5029200" y="3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2" name="object 13"/>
          <p:cNvSpPr/>
          <p:nvPr/>
        </p:nvSpPr>
        <p:spPr>
          <a:xfrm>
            <a:off x="5323559" y="41553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3" name="object 14"/>
          <p:cNvSpPr/>
          <p:nvPr/>
        </p:nvSpPr>
        <p:spPr>
          <a:xfrm>
            <a:off x="5612736" y="3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131262" y="6214"/>
                </a:lnTo>
                <a:lnTo>
                  <a:pt x="87865" y="23894"/>
                </a:lnTo>
                <a:lnTo>
                  <a:pt x="51593" y="51593"/>
                </a:lnTo>
                <a:lnTo>
                  <a:pt x="23894" y="87865"/>
                </a:lnTo>
                <a:lnTo>
                  <a:pt x="6214" y="131262"/>
                </a:lnTo>
                <a:lnTo>
                  <a:pt x="0" y="180340"/>
                </a:lnTo>
                <a:lnTo>
                  <a:pt x="6214" y="228976"/>
                </a:lnTo>
                <a:lnTo>
                  <a:pt x="23894" y="272250"/>
                </a:lnTo>
                <a:lnTo>
                  <a:pt x="51593" y="308610"/>
                </a:lnTo>
                <a:lnTo>
                  <a:pt x="87865" y="336502"/>
                </a:lnTo>
                <a:lnTo>
                  <a:pt x="131262" y="354377"/>
                </a:lnTo>
                <a:lnTo>
                  <a:pt x="180339" y="360680"/>
                </a:lnTo>
                <a:lnTo>
                  <a:pt x="228976" y="354377"/>
                </a:lnTo>
                <a:lnTo>
                  <a:pt x="272250" y="336502"/>
                </a:lnTo>
                <a:lnTo>
                  <a:pt x="308609" y="308610"/>
                </a:lnTo>
                <a:lnTo>
                  <a:pt x="336502" y="272250"/>
                </a:lnTo>
                <a:lnTo>
                  <a:pt x="354377" y="228976"/>
                </a:lnTo>
                <a:lnTo>
                  <a:pt x="360679" y="180340"/>
                </a:lnTo>
                <a:lnTo>
                  <a:pt x="354377" y="131262"/>
                </a:lnTo>
                <a:lnTo>
                  <a:pt x="336502" y="87865"/>
                </a:lnTo>
                <a:lnTo>
                  <a:pt x="308609" y="51593"/>
                </a:lnTo>
                <a:lnTo>
                  <a:pt x="272250" y="23894"/>
                </a:lnTo>
                <a:lnTo>
                  <a:pt x="228976" y="6214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4" name="object 15"/>
          <p:cNvSpPr/>
          <p:nvPr/>
        </p:nvSpPr>
        <p:spPr>
          <a:xfrm>
            <a:off x="5612736" y="3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228976" y="6214"/>
                </a:lnTo>
                <a:lnTo>
                  <a:pt x="272250" y="23894"/>
                </a:lnTo>
                <a:lnTo>
                  <a:pt x="308609" y="51593"/>
                </a:lnTo>
                <a:lnTo>
                  <a:pt x="336502" y="87865"/>
                </a:lnTo>
                <a:lnTo>
                  <a:pt x="354377" y="131262"/>
                </a:lnTo>
                <a:lnTo>
                  <a:pt x="360679" y="180340"/>
                </a:lnTo>
                <a:lnTo>
                  <a:pt x="354377" y="228976"/>
                </a:lnTo>
                <a:lnTo>
                  <a:pt x="336502" y="272250"/>
                </a:lnTo>
                <a:lnTo>
                  <a:pt x="308609" y="308610"/>
                </a:lnTo>
                <a:lnTo>
                  <a:pt x="272250" y="336502"/>
                </a:lnTo>
                <a:lnTo>
                  <a:pt x="228976" y="354377"/>
                </a:lnTo>
                <a:lnTo>
                  <a:pt x="180339" y="360680"/>
                </a:lnTo>
                <a:lnTo>
                  <a:pt x="131262" y="354377"/>
                </a:lnTo>
                <a:lnTo>
                  <a:pt x="87865" y="336502"/>
                </a:lnTo>
                <a:lnTo>
                  <a:pt x="51593" y="308610"/>
                </a:lnTo>
                <a:lnTo>
                  <a:pt x="23894" y="272250"/>
                </a:lnTo>
                <a:lnTo>
                  <a:pt x="6214" y="228976"/>
                </a:lnTo>
                <a:lnTo>
                  <a:pt x="0" y="180340"/>
                </a:lnTo>
                <a:lnTo>
                  <a:pt x="6214" y="131262"/>
                </a:lnTo>
                <a:lnTo>
                  <a:pt x="23894" y="87865"/>
                </a:lnTo>
                <a:lnTo>
                  <a:pt x="51593" y="51593"/>
                </a:lnTo>
                <a:lnTo>
                  <a:pt x="87865" y="23894"/>
                </a:lnTo>
                <a:lnTo>
                  <a:pt x="131262" y="6214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5" name="object 16"/>
          <p:cNvSpPr/>
          <p:nvPr/>
        </p:nvSpPr>
        <p:spPr>
          <a:xfrm>
            <a:off x="5612736" y="3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6" name="object 17"/>
          <p:cNvSpPr/>
          <p:nvPr/>
        </p:nvSpPr>
        <p:spPr>
          <a:xfrm>
            <a:off x="5907094" y="41553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7" name="object 18"/>
          <p:cNvSpPr/>
          <p:nvPr/>
        </p:nvSpPr>
        <p:spPr>
          <a:xfrm>
            <a:off x="6196271" y="386076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130527" y="6302"/>
                </a:lnTo>
                <a:lnTo>
                  <a:pt x="87488" y="24177"/>
                </a:lnTo>
                <a:lnTo>
                  <a:pt x="51435" y="52069"/>
                </a:lnTo>
                <a:lnTo>
                  <a:pt x="23847" y="88429"/>
                </a:lnTo>
                <a:lnTo>
                  <a:pt x="6208" y="131703"/>
                </a:lnTo>
                <a:lnTo>
                  <a:pt x="0" y="180340"/>
                </a:lnTo>
                <a:lnTo>
                  <a:pt x="6208" y="229417"/>
                </a:lnTo>
                <a:lnTo>
                  <a:pt x="23847" y="272814"/>
                </a:lnTo>
                <a:lnTo>
                  <a:pt x="51435" y="309086"/>
                </a:lnTo>
                <a:lnTo>
                  <a:pt x="87488" y="336785"/>
                </a:lnTo>
                <a:lnTo>
                  <a:pt x="130527" y="354465"/>
                </a:lnTo>
                <a:lnTo>
                  <a:pt x="179070" y="360680"/>
                </a:lnTo>
                <a:lnTo>
                  <a:pt x="228147" y="354465"/>
                </a:lnTo>
                <a:lnTo>
                  <a:pt x="271544" y="336785"/>
                </a:lnTo>
                <a:lnTo>
                  <a:pt x="307816" y="309086"/>
                </a:lnTo>
                <a:lnTo>
                  <a:pt x="335515" y="272814"/>
                </a:lnTo>
                <a:lnTo>
                  <a:pt x="353195" y="229417"/>
                </a:lnTo>
                <a:lnTo>
                  <a:pt x="359409" y="180340"/>
                </a:lnTo>
                <a:lnTo>
                  <a:pt x="353195" y="131703"/>
                </a:lnTo>
                <a:lnTo>
                  <a:pt x="335515" y="88429"/>
                </a:lnTo>
                <a:lnTo>
                  <a:pt x="307816" y="52070"/>
                </a:lnTo>
                <a:lnTo>
                  <a:pt x="271544" y="24177"/>
                </a:lnTo>
                <a:lnTo>
                  <a:pt x="228147" y="6302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8" name="object 19"/>
          <p:cNvSpPr/>
          <p:nvPr/>
        </p:nvSpPr>
        <p:spPr>
          <a:xfrm>
            <a:off x="6196271" y="386076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228147" y="6302"/>
                </a:lnTo>
                <a:lnTo>
                  <a:pt x="271544" y="24177"/>
                </a:lnTo>
                <a:lnTo>
                  <a:pt x="307816" y="52070"/>
                </a:lnTo>
                <a:lnTo>
                  <a:pt x="335515" y="88429"/>
                </a:lnTo>
                <a:lnTo>
                  <a:pt x="353195" y="131703"/>
                </a:lnTo>
                <a:lnTo>
                  <a:pt x="359409" y="180340"/>
                </a:lnTo>
                <a:lnTo>
                  <a:pt x="353195" y="229417"/>
                </a:lnTo>
                <a:lnTo>
                  <a:pt x="335515" y="272814"/>
                </a:lnTo>
                <a:lnTo>
                  <a:pt x="307816" y="309086"/>
                </a:lnTo>
                <a:lnTo>
                  <a:pt x="271544" y="336785"/>
                </a:lnTo>
                <a:lnTo>
                  <a:pt x="228147" y="354465"/>
                </a:lnTo>
                <a:lnTo>
                  <a:pt x="179070" y="360680"/>
                </a:lnTo>
                <a:lnTo>
                  <a:pt x="130527" y="354465"/>
                </a:lnTo>
                <a:lnTo>
                  <a:pt x="87488" y="336785"/>
                </a:lnTo>
                <a:lnTo>
                  <a:pt x="51435" y="309086"/>
                </a:lnTo>
                <a:lnTo>
                  <a:pt x="23847" y="272814"/>
                </a:lnTo>
                <a:lnTo>
                  <a:pt x="6208" y="229417"/>
                </a:lnTo>
                <a:lnTo>
                  <a:pt x="0" y="180340"/>
                </a:lnTo>
                <a:lnTo>
                  <a:pt x="6208" y="131703"/>
                </a:lnTo>
                <a:lnTo>
                  <a:pt x="23847" y="88429"/>
                </a:lnTo>
                <a:lnTo>
                  <a:pt x="51435" y="52069"/>
                </a:lnTo>
                <a:lnTo>
                  <a:pt x="87488" y="24177"/>
                </a:lnTo>
                <a:lnTo>
                  <a:pt x="130527" y="6302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9" name="object 20"/>
          <p:cNvSpPr/>
          <p:nvPr/>
        </p:nvSpPr>
        <p:spPr>
          <a:xfrm>
            <a:off x="6196271" y="3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0" name="object 21"/>
          <p:cNvSpPr/>
          <p:nvPr/>
        </p:nvSpPr>
        <p:spPr>
          <a:xfrm>
            <a:off x="6490629" y="41553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1" name="object 22"/>
          <p:cNvSpPr/>
          <p:nvPr/>
        </p:nvSpPr>
        <p:spPr>
          <a:xfrm>
            <a:off x="6764257" y="3861802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79070" y="0"/>
                </a:moveTo>
                <a:lnTo>
                  <a:pt x="130527" y="6208"/>
                </a:lnTo>
                <a:lnTo>
                  <a:pt x="87488" y="23847"/>
                </a:lnTo>
                <a:lnTo>
                  <a:pt x="51435" y="51435"/>
                </a:lnTo>
                <a:lnTo>
                  <a:pt x="23847" y="87488"/>
                </a:lnTo>
                <a:lnTo>
                  <a:pt x="6208" y="130527"/>
                </a:lnTo>
                <a:lnTo>
                  <a:pt x="0" y="179069"/>
                </a:lnTo>
                <a:lnTo>
                  <a:pt x="6208" y="228147"/>
                </a:lnTo>
                <a:lnTo>
                  <a:pt x="23847" y="271544"/>
                </a:lnTo>
                <a:lnTo>
                  <a:pt x="51435" y="307816"/>
                </a:lnTo>
                <a:lnTo>
                  <a:pt x="87488" y="335515"/>
                </a:lnTo>
                <a:lnTo>
                  <a:pt x="130527" y="353195"/>
                </a:lnTo>
                <a:lnTo>
                  <a:pt x="179070" y="359409"/>
                </a:lnTo>
                <a:lnTo>
                  <a:pt x="228241" y="353195"/>
                </a:lnTo>
                <a:lnTo>
                  <a:pt x="271874" y="335515"/>
                </a:lnTo>
                <a:lnTo>
                  <a:pt x="308451" y="307816"/>
                </a:lnTo>
                <a:lnTo>
                  <a:pt x="336455" y="271544"/>
                </a:lnTo>
                <a:lnTo>
                  <a:pt x="354371" y="228147"/>
                </a:lnTo>
                <a:lnTo>
                  <a:pt x="360680" y="179069"/>
                </a:lnTo>
                <a:lnTo>
                  <a:pt x="354371" y="130527"/>
                </a:lnTo>
                <a:lnTo>
                  <a:pt x="336455" y="87488"/>
                </a:lnTo>
                <a:lnTo>
                  <a:pt x="308451" y="51434"/>
                </a:lnTo>
                <a:lnTo>
                  <a:pt x="271874" y="23847"/>
                </a:lnTo>
                <a:lnTo>
                  <a:pt x="228241" y="6208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2" name="object 23"/>
          <p:cNvSpPr/>
          <p:nvPr/>
        </p:nvSpPr>
        <p:spPr>
          <a:xfrm>
            <a:off x="6764257" y="3861802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79070" y="0"/>
                </a:moveTo>
                <a:lnTo>
                  <a:pt x="228241" y="6208"/>
                </a:lnTo>
                <a:lnTo>
                  <a:pt x="271874" y="23847"/>
                </a:lnTo>
                <a:lnTo>
                  <a:pt x="308451" y="51434"/>
                </a:lnTo>
                <a:lnTo>
                  <a:pt x="336455" y="87488"/>
                </a:lnTo>
                <a:lnTo>
                  <a:pt x="354371" y="130527"/>
                </a:lnTo>
                <a:lnTo>
                  <a:pt x="360680" y="179069"/>
                </a:lnTo>
                <a:lnTo>
                  <a:pt x="354371" y="228147"/>
                </a:lnTo>
                <a:lnTo>
                  <a:pt x="336455" y="271544"/>
                </a:lnTo>
                <a:lnTo>
                  <a:pt x="308451" y="307816"/>
                </a:lnTo>
                <a:lnTo>
                  <a:pt x="271874" y="335515"/>
                </a:lnTo>
                <a:lnTo>
                  <a:pt x="228241" y="353195"/>
                </a:lnTo>
                <a:lnTo>
                  <a:pt x="179070" y="359409"/>
                </a:lnTo>
                <a:lnTo>
                  <a:pt x="130527" y="353195"/>
                </a:lnTo>
                <a:lnTo>
                  <a:pt x="87488" y="335515"/>
                </a:lnTo>
                <a:lnTo>
                  <a:pt x="51435" y="307816"/>
                </a:lnTo>
                <a:lnTo>
                  <a:pt x="23847" y="271544"/>
                </a:lnTo>
                <a:lnTo>
                  <a:pt x="6208" y="228147"/>
                </a:lnTo>
                <a:lnTo>
                  <a:pt x="0" y="179069"/>
                </a:lnTo>
                <a:lnTo>
                  <a:pt x="6208" y="130527"/>
                </a:lnTo>
                <a:lnTo>
                  <a:pt x="23847" y="87488"/>
                </a:lnTo>
                <a:lnTo>
                  <a:pt x="51435" y="51435"/>
                </a:lnTo>
                <a:lnTo>
                  <a:pt x="87488" y="23847"/>
                </a:lnTo>
                <a:lnTo>
                  <a:pt x="130527" y="6208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3" name="object 24"/>
          <p:cNvSpPr/>
          <p:nvPr/>
        </p:nvSpPr>
        <p:spPr>
          <a:xfrm>
            <a:off x="6764257" y="38618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4" name="object 25"/>
          <p:cNvSpPr/>
          <p:nvPr/>
        </p:nvSpPr>
        <p:spPr>
          <a:xfrm>
            <a:off x="7058616" y="415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5" name="object 26"/>
          <p:cNvSpPr txBox="1"/>
          <p:nvPr/>
        </p:nvSpPr>
        <p:spPr>
          <a:xfrm>
            <a:off x="6796389" y="3884625"/>
            <a:ext cx="229061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368">
              <a:defRPr sz="1600" spc="4">
                <a:latin typeface="Times New Roman"/>
                <a:cs typeface="Times New Roman"/>
              </a:defRPr>
            </a:lvl1pPr>
          </a:lstStyle>
          <a:p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16" name="object 27"/>
          <p:cNvSpPr/>
          <p:nvPr/>
        </p:nvSpPr>
        <p:spPr>
          <a:xfrm>
            <a:off x="5587860" y="2831720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131262" y="6208"/>
                </a:lnTo>
                <a:lnTo>
                  <a:pt x="87865" y="23847"/>
                </a:lnTo>
                <a:lnTo>
                  <a:pt x="51593" y="51434"/>
                </a:lnTo>
                <a:lnTo>
                  <a:pt x="23894" y="87488"/>
                </a:lnTo>
                <a:lnTo>
                  <a:pt x="6214" y="130527"/>
                </a:lnTo>
                <a:lnTo>
                  <a:pt x="0" y="179070"/>
                </a:lnTo>
                <a:lnTo>
                  <a:pt x="6214" y="228147"/>
                </a:lnTo>
                <a:lnTo>
                  <a:pt x="23894" y="271544"/>
                </a:lnTo>
                <a:lnTo>
                  <a:pt x="51593" y="307816"/>
                </a:lnTo>
                <a:lnTo>
                  <a:pt x="87865" y="335515"/>
                </a:lnTo>
                <a:lnTo>
                  <a:pt x="131262" y="353195"/>
                </a:lnTo>
                <a:lnTo>
                  <a:pt x="180340" y="359410"/>
                </a:lnTo>
                <a:lnTo>
                  <a:pt x="228976" y="353195"/>
                </a:lnTo>
                <a:lnTo>
                  <a:pt x="272250" y="335515"/>
                </a:lnTo>
                <a:lnTo>
                  <a:pt x="308610" y="307816"/>
                </a:lnTo>
                <a:lnTo>
                  <a:pt x="336502" y="271544"/>
                </a:lnTo>
                <a:lnTo>
                  <a:pt x="354377" y="228147"/>
                </a:lnTo>
                <a:lnTo>
                  <a:pt x="360680" y="179070"/>
                </a:lnTo>
                <a:lnTo>
                  <a:pt x="354377" y="130527"/>
                </a:lnTo>
                <a:lnTo>
                  <a:pt x="336502" y="87488"/>
                </a:lnTo>
                <a:lnTo>
                  <a:pt x="308610" y="51435"/>
                </a:lnTo>
                <a:lnTo>
                  <a:pt x="272250" y="23847"/>
                </a:lnTo>
                <a:lnTo>
                  <a:pt x="228976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7" name="object 28"/>
          <p:cNvSpPr/>
          <p:nvPr/>
        </p:nvSpPr>
        <p:spPr>
          <a:xfrm>
            <a:off x="5587860" y="2831720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228976" y="6208"/>
                </a:lnTo>
                <a:lnTo>
                  <a:pt x="272250" y="23847"/>
                </a:lnTo>
                <a:lnTo>
                  <a:pt x="308610" y="51435"/>
                </a:lnTo>
                <a:lnTo>
                  <a:pt x="336502" y="87488"/>
                </a:lnTo>
                <a:lnTo>
                  <a:pt x="354377" y="130527"/>
                </a:lnTo>
                <a:lnTo>
                  <a:pt x="360680" y="179070"/>
                </a:lnTo>
                <a:lnTo>
                  <a:pt x="354377" y="228147"/>
                </a:lnTo>
                <a:lnTo>
                  <a:pt x="336502" y="271544"/>
                </a:lnTo>
                <a:lnTo>
                  <a:pt x="308610" y="307816"/>
                </a:lnTo>
                <a:lnTo>
                  <a:pt x="272250" y="335515"/>
                </a:lnTo>
                <a:lnTo>
                  <a:pt x="228976" y="353195"/>
                </a:lnTo>
                <a:lnTo>
                  <a:pt x="180340" y="359410"/>
                </a:lnTo>
                <a:lnTo>
                  <a:pt x="131262" y="353195"/>
                </a:lnTo>
                <a:lnTo>
                  <a:pt x="87865" y="335515"/>
                </a:lnTo>
                <a:lnTo>
                  <a:pt x="51593" y="307816"/>
                </a:lnTo>
                <a:lnTo>
                  <a:pt x="23894" y="271544"/>
                </a:lnTo>
                <a:lnTo>
                  <a:pt x="6214" y="228147"/>
                </a:lnTo>
                <a:lnTo>
                  <a:pt x="0" y="179070"/>
                </a:lnTo>
                <a:lnTo>
                  <a:pt x="6214" y="130527"/>
                </a:lnTo>
                <a:lnTo>
                  <a:pt x="23894" y="87488"/>
                </a:lnTo>
                <a:lnTo>
                  <a:pt x="51593" y="51434"/>
                </a:lnTo>
                <a:lnTo>
                  <a:pt x="87865" y="23847"/>
                </a:lnTo>
                <a:lnTo>
                  <a:pt x="131262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8" name="object 29"/>
          <p:cNvSpPr/>
          <p:nvPr/>
        </p:nvSpPr>
        <p:spPr>
          <a:xfrm>
            <a:off x="5587860" y="2831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9" name="object 30"/>
          <p:cNvSpPr/>
          <p:nvPr/>
        </p:nvSpPr>
        <p:spPr>
          <a:xfrm>
            <a:off x="5882219" y="31263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0" name="object 31"/>
          <p:cNvSpPr/>
          <p:nvPr/>
        </p:nvSpPr>
        <p:spPr>
          <a:xfrm>
            <a:off x="6171394" y="283172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5" y="308610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70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09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09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1" name="object 32"/>
          <p:cNvSpPr/>
          <p:nvPr/>
        </p:nvSpPr>
        <p:spPr>
          <a:xfrm>
            <a:off x="6171394" y="283172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09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09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70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5" y="308610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2" name="object 33"/>
          <p:cNvSpPr/>
          <p:nvPr/>
        </p:nvSpPr>
        <p:spPr>
          <a:xfrm>
            <a:off x="6171394" y="2831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3" name="object 34"/>
          <p:cNvSpPr/>
          <p:nvPr/>
        </p:nvSpPr>
        <p:spPr>
          <a:xfrm>
            <a:off x="6465754" y="31263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4" name="object 35"/>
          <p:cNvSpPr/>
          <p:nvPr/>
        </p:nvSpPr>
        <p:spPr>
          <a:xfrm>
            <a:off x="6753893" y="2831720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131262" y="6214"/>
                </a:lnTo>
                <a:lnTo>
                  <a:pt x="87865" y="23894"/>
                </a:lnTo>
                <a:lnTo>
                  <a:pt x="51593" y="51593"/>
                </a:lnTo>
                <a:lnTo>
                  <a:pt x="23894" y="87865"/>
                </a:lnTo>
                <a:lnTo>
                  <a:pt x="6214" y="131262"/>
                </a:lnTo>
                <a:lnTo>
                  <a:pt x="0" y="180339"/>
                </a:lnTo>
                <a:lnTo>
                  <a:pt x="6214" y="228976"/>
                </a:lnTo>
                <a:lnTo>
                  <a:pt x="23894" y="272250"/>
                </a:lnTo>
                <a:lnTo>
                  <a:pt x="51593" y="308610"/>
                </a:lnTo>
                <a:lnTo>
                  <a:pt x="87865" y="336502"/>
                </a:lnTo>
                <a:lnTo>
                  <a:pt x="131262" y="354377"/>
                </a:lnTo>
                <a:lnTo>
                  <a:pt x="180340" y="360679"/>
                </a:lnTo>
                <a:lnTo>
                  <a:pt x="228976" y="354377"/>
                </a:lnTo>
                <a:lnTo>
                  <a:pt x="272250" y="336502"/>
                </a:lnTo>
                <a:lnTo>
                  <a:pt x="308610" y="308609"/>
                </a:lnTo>
                <a:lnTo>
                  <a:pt x="336502" y="272250"/>
                </a:lnTo>
                <a:lnTo>
                  <a:pt x="354377" y="228976"/>
                </a:lnTo>
                <a:lnTo>
                  <a:pt x="360680" y="180339"/>
                </a:lnTo>
                <a:lnTo>
                  <a:pt x="354377" y="131262"/>
                </a:lnTo>
                <a:lnTo>
                  <a:pt x="336502" y="87865"/>
                </a:lnTo>
                <a:lnTo>
                  <a:pt x="308610" y="51593"/>
                </a:lnTo>
                <a:lnTo>
                  <a:pt x="272250" y="23894"/>
                </a:lnTo>
                <a:lnTo>
                  <a:pt x="228976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5" name="object 36"/>
          <p:cNvSpPr/>
          <p:nvPr/>
        </p:nvSpPr>
        <p:spPr>
          <a:xfrm>
            <a:off x="6753893" y="2831720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228976" y="6214"/>
                </a:lnTo>
                <a:lnTo>
                  <a:pt x="272250" y="23894"/>
                </a:lnTo>
                <a:lnTo>
                  <a:pt x="308610" y="51593"/>
                </a:lnTo>
                <a:lnTo>
                  <a:pt x="336502" y="87865"/>
                </a:lnTo>
                <a:lnTo>
                  <a:pt x="354377" y="131262"/>
                </a:lnTo>
                <a:lnTo>
                  <a:pt x="360680" y="180339"/>
                </a:lnTo>
                <a:lnTo>
                  <a:pt x="354377" y="228976"/>
                </a:lnTo>
                <a:lnTo>
                  <a:pt x="336502" y="272250"/>
                </a:lnTo>
                <a:lnTo>
                  <a:pt x="308610" y="308609"/>
                </a:lnTo>
                <a:lnTo>
                  <a:pt x="272250" y="336502"/>
                </a:lnTo>
                <a:lnTo>
                  <a:pt x="228976" y="354377"/>
                </a:lnTo>
                <a:lnTo>
                  <a:pt x="180340" y="360679"/>
                </a:lnTo>
                <a:lnTo>
                  <a:pt x="131262" y="354377"/>
                </a:lnTo>
                <a:lnTo>
                  <a:pt x="87865" y="336502"/>
                </a:lnTo>
                <a:lnTo>
                  <a:pt x="51593" y="308610"/>
                </a:lnTo>
                <a:lnTo>
                  <a:pt x="23894" y="272250"/>
                </a:lnTo>
                <a:lnTo>
                  <a:pt x="6214" y="228976"/>
                </a:lnTo>
                <a:lnTo>
                  <a:pt x="0" y="180339"/>
                </a:lnTo>
                <a:lnTo>
                  <a:pt x="6214" y="131262"/>
                </a:lnTo>
                <a:lnTo>
                  <a:pt x="23894" y="87865"/>
                </a:lnTo>
                <a:lnTo>
                  <a:pt x="51593" y="51593"/>
                </a:lnTo>
                <a:lnTo>
                  <a:pt x="87865" y="23894"/>
                </a:lnTo>
                <a:lnTo>
                  <a:pt x="131262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6" name="object 37"/>
          <p:cNvSpPr/>
          <p:nvPr/>
        </p:nvSpPr>
        <p:spPr>
          <a:xfrm>
            <a:off x="6753892" y="2831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7" name="object 38"/>
          <p:cNvSpPr/>
          <p:nvPr/>
        </p:nvSpPr>
        <p:spPr>
          <a:xfrm>
            <a:off x="7048252" y="31263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8" name="object 39"/>
          <p:cNvSpPr/>
          <p:nvPr/>
        </p:nvSpPr>
        <p:spPr>
          <a:xfrm>
            <a:off x="5323559" y="4860766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131262" y="6208"/>
                </a:lnTo>
                <a:lnTo>
                  <a:pt x="87865" y="23847"/>
                </a:lnTo>
                <a:lnTo>
                  <a:pt x="51593" y="51434"/>
                </a:lnTo>
                <a:lnTo>
                  <a:pt x="23894" y="87488"/>
                </a:lnTo>
                <a:lnTo>
                  <a:pt x="6214" y="130527"/>
                </a:lnTo>
                <a:lnTo>
                  <a:pt x="0" y="179069"/>
                </a:lnTo>
                <a:lnTo>
                  <a:pt x="6214" y="228147"/>
                </a:lnTo>
                <a:lnTo>
                  <a:pt x="23894" y="271544"/>
                </a:lnTo>
                <a:lnTo>
                  <a:pt x="51593" y="307816"/>
                </a:lnTo>
                <a:lnTo>
                  <a:pt x="87865" y="335515"/>
                </a:lnTo>
                <a:lnTo>
                  <a:pt x="131262" y="353195"/>
                </a:lnTo>
                <a:lnTo>
                  <a:pt x="180340" y="359409"/>
                </a:lnTo>
                <a:lnTo>
                  <a:pt x="228976" y="353195"/>
                </a:lnTo>
                <a:lnTo>
                  <a:pt x="272250" y="335515"/>
                </a:lnTo>
                <a:lnTo>
                  <a:pt x="308610" y="307816"/>
                </a:lnTo>
                <a:lnTo>
                  <a:pt x="336502" y="271544"/>
                </a:lnTo>
                <a:lnTo>
                  <a:pt x="354377" y="228147"/>
                </a:lnTo>
                <a:lnTo>
                  <a:pt x="360680" y="179069"/>
                </a:lnTo>
                <a:lnTo>
                  <a:pt x="354377" y="130527"/>
                </a:lnTo>
                <a:lnTo>
                  <a:pt x="336502" y="87488"/>
                </a:lnTo>
                <a:lnTo>
                  <a:pt x="308610" y="51434"/>
                </a:lnTo>
                <a:lnTo>
                  <a:pt x="272250" y="23847"/>
                </a:lnTo>
                <a:lnTo>
                  <a:pt x="228976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9" name="object 40"/>
          <p:cNvSpPr/>
          <p:nvPr/>
        </p:nvSpPr>
        <p:spPr>
          <a:xfrm>
            <a:off x="5323559" y="4860766"/>
            <a:ext cx="294358" cy="293569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180340" y="0"/>
                </a:moveTo>
                <a:lnTo>
                  <a:pt x="228976" y="6208"/>
                </a:lnTo>
                <a:lnTo>
                  <a:pt x="272250" y="23847"/>
                </a:lnTo>
                <a:lnTo>
                  <a:pt x="308610" y="51434"/>
                </a:lnTo>
                <a:lnTo>
                  <a:pt x="336502" y="87488"/>
                </a:lnTo>
                <a:lnTo>
                  <a:pt x="354377" y="130527"/>
                </a:lnTo>
                <a:lnTo>
                  <a:pt x="360680" y="179069"/>
                </a:lnTo>
                <a:lnTo>
                  <a:pt x="354377" y="228147"/>
                </a:lnTo>
                <a:lnTo>
                  <a:pt x="336502" y="271544"/>
                </a:lnTo>
                <a:lnTo>
                  <a:pt x="308610" y="307816"/>
                </a:lnTo>
                <a:lnTo>
                  <a:pt x="272250" y="335515"/>
                </a:lnTo>
                <a:lnTo>
                  <a:pt x="228976" y="353195"/>
                </a:lnTo>
                <a:lnTo>
                  <a:pt x="180340" y="359409"/>
                </a:lnTo>
                <a:lnTo>
                  <a:pt x="131262" y="353195"/>
                </a:lnTo>
                <a:lnTo>
                  <a:pt x="87865" y="335515"/>
                </a:lnTo>
                <a:lnTo>
                  <a:pt x="51593" y="307816"/>
                </a:lnTo>
                <a:lnTo>
                  <a:pt x="23894" y="271544"/>
                </a:lnTo>
                <a:lnTo>
                  <a:pt x="6214" y="228147"/>
                </a:lnTo>
                <a:lnTo>
                  <a:pt x="0" y="179069"/>
                </a:lnTo>
                <a:lnTo>
                  <a:pt x="6214" y="130527"/>
                </a:lnTo>
                <a:lnTo>
                  <a:pt x="23894" y="87488"/>
                </a:lnTo>
                <a:lnTo>
                  <a:pt x="51593" y="51434"/>
                </a:lnTo>
                <a:lnTo>
                  <a:pt x="87865" y="23847"/>
                </a:lnTo>
                <a:lnTo>
                  <a:pt x="131262" y="6208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0" name="object 41"/>
          <p:cNvSpPr/>
          <p:nvPr/>
        </p:nvSpPr>
        <p:spPr>
          <a:xfrm>
            <a:off x="5323559" y="4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1" name="object 42"/>
          <p:cNvSpPr/>
          <p:nvPr/>
        </p:nvSpPr>
        <p:spPr>
          <a:xfrm>
            <a:off x="5617918" y="5155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2" name="object 43"/>
          <p:cNvSpPr/>
          <p:nvPr/>
        </p:nvSpPr>
        <p:spPr>
          <a:xfrm>
            <a:off x="5907094" y="486076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5" y="308609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70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09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09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3" name="object 44"/>
          <p:cNvSpPr/>
          <p:nvPr/>
        </p:nvSpPr>
        <p:spPr>
          <a:xfrm>
            <a:off x="5907094" y="4860766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70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09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09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70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5" y="308609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4" name="object 45"/>
          <p:cNvSpPr/>
          <p:nvPr/>
        </p:nvSpPr>
        <p:spPr>
          <a:xfrm>
            <a:off x="5907094" y="4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5" name="object 46"/>
          <p:cNvSpPr/>
          <p:nvPr/>
        </p:nvSpPr>
        <p:spPr>
          <a:xfrm>
            <a:off x="6201453" y="5155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6" name="object 47"/>
          <p:cNvSpPr/>
          <p:nvPr/>
        </p:nvSpPr>
        <p:spPr>
          <a:xfrm>
            <a:off x="6489592" y="4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131262" y="6214"/>
                </a:lnTo>
                <a:lnTo>
                  <a:pt x="87865" y="23894"/>
                </a:lnTo>
                <a:lnTo>
                  <a:pt x="51593" y="51593"/>
                </a:lnTo>
                <a:lnTo>
                  <a:pt x="23894" y="87865"/>
                </a:lnTo>
                <a:lnTo>
                  <a:pt x="6214" y="131262"/>
                </a:lnTo>
                <a:lnTo>
                  <a:pt x="0" y="180339"/>
                </a:lnTo>
                <a:lnTo>
                  <a:pt x="6214" y="228976"/>
                </a:lnTo>
                <a:lnTo>
                  <a:pt x="23894" y="272250"/>
                </a:lnTo>
                <a:lnTo>
                  <a:pt x="51593" y="308609"/>
                </a:lnTo>
                <a:lnTo>
                  <a:pt x="87865" y="336502"/>
                </a:lnTo>
                <a:lnTo>
                  <a:pt x="131262" y="354377"/>
                </a:lnTo>
                <a:lnTo>
                  <a:pt x="180340" y="360679"/>
                </a:lnTo>
                <a:lnTo>
                  <a:pt x="228976" y="354377"/>
                </a:lnTo>
                <a:lnTo>
                  <a:pt x="272250" y="336502"/>
                </a:lnTo>
                <a:lnTo>
                  <a:pt x="308610" y="308609"/>
                </a:lnTo>
                <a:lnTo>
                  <a:pt x="336502" y="272250"/>
                </a:lnTo>
                <a:lnTo>
                  <a:pt x="354377" y="228976"/>
                </a:lnTo>
                <a:lnTo>
                  <a:pt x="360680" y="180339"/>
                </a:lnTo>
                <a:lnTo>
                  <a:pt x="354377" y="131262"/>
                </a:lnTo>
                <a:lnTo>
                  <a:pt x="336502" y="87865"/>
                </a:lnTo>
                <a:lnTo>
                  <a:pt x="308610" y="51593"/>
                </a:lnTo>
                <a:lnTo>
                  <a:pt x="272250" y="23894"/>
                </a:lnTo>
                <a:lnTo>
                  <a:pt x="228976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7" name="object 48"/>
          <p:cNvSpPr/>
          <p:nvPr/>
        </p:nvSpPr>
        <p:spPr>
          <a:xfrm>
            <a:off x="6489592" y="4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0" y="0"/>
                </a:moveTo>
                <a:lnTo>
                  <a:pt x="228976" y="6214"/>
                </a:lnTo>
                <a:lnTo>
                  <a:pt x="272250" y="23894"/>
                </a:lnTo>
                <a:lnTo>
                  <a:pt x="308610" y="51593"/>
                </a:lnTo>
                <a:lnTo>
                  <a:pt x="336502" y="87865"/>
                </a:lnTo>
                <a:lnTo>
                  <a:pt x="354377" y="131262"/>
                </a:lnTo>
                <a:lnTo>
                  <a:pt x="360680" y="180339"/>
                </a:lnTo>
                <a:lnTo>
                  <a:pt x="354377" y="228976"/>
                </a:lnTo>
                <a:lnTo>
                  <a:pt x="336502" y="272250"/>
                </a:lnTo>
                <a:lnTo>
                  <a:pt x="308610" y="308609"/>
                </a:lnTo>
                <a:lnTo>
                  <a:pt x="272250" y="336502"/>
                </a:lnTo>
                <a:lnTo>
                  <a:pt x="228976" y="354377"/>
                </a:lnTo>
                <a:lnTo>
                  <a:pt x="180340" y="360679"/>
                </a:lnTo>
                <a:lnTo>
                  <a:pt x="131262" y="354377"/>
                </a:lnTo>
                <a:lnTo>
                  <a:pt x="87865" y="336502"/>
                </a:lnTo>
                <a:lnTo>
                  <a:pt x="51593" y="308609"/>
                </a:lnTo>
                <a:lnTo>
                  <a:pt x="23894" y="272250"/>
                </a:lnTo>
                <a:lnTo>
                  <a:pt x="6214" y="228976"/>
                </a:lnTo>
                <a:lnTo>
                  <a:pt x="0" y="180339"/>
                </a:lnTo>
                <a:lnTo>
                  <a:pt x="6214" y="131262"/>
                </a:lnTo>
                <a:lnTo>
                  <a:pt x="23894" y="87865"/>
                </a:lnTo>
                <a:lnTo>
                  <a:pt x="51593" y="51593"/>
                </a:lnTo>
                <a:lnTo>
                  <a:pt x="87865" y="23894"/>
                </a:lnTo>
                <a:lnTo>
                  <a:pt x="131262" y="6214"/>
                </a:lnTo>
                <a:lnTo>
                  <a:pt x="18034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8" name="object 49"/>
          <p:cNvSpPr/>
          <p:nvPr/>
        </p:nvSpPr>
        <p:spPr>
          <a:xfrm>
            <a:off x="6489592" y="4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9" name="object 50"/>
          <p:cNvSpPr/>
          <p:nvPr/>
        </p:nvSpPr>
        <p:spPr>
          <a:xfrm>
            <a:off x="6783951" y="5155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0" name="object 51"/>
          <p:cNvSpPr/>
          <p:nvPr/>
        </p:nvSpPr>
        <p:spPr>
          <a:xfrm>
            <a:off x="7057579" y="4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131262" y="6302"/>
                </a:lnTo>
                <a:lnTo>
                  <a:pt x="87865" y="24177"/>
                </a:lnTo>
                <a:lnTo>
                  <a:pt x="51593" y="52069"/>
                </a:lnTo>
                <a:lnTo>
                  <a:pt x="23894" y="88429"/>
                </a:lnTo>
                <a:lnTo>
                  <a:pt x="6214" y="131703"/>
                </a:lnTo>
                <a:lnTo>
                  <a:pt x="0" y="180339"/>
                </a:lnTo>
                <a:lnTo>
                  <a:pt x="6214" y="229417"/>
                </a:lnTo>
                <a:lnTo>
                  <a:pt x="23894" y="272814"/>
                </a:lnTo>
                <a:lnTo>
                  <a:pt x="51593" y="309086"/>
                </a:lnTo>
                <a:lnTo>
                  <a:pt x="87865" y="336785"/>
                </a:lnTo>
                <a:lnTo>
                  <a:pt x="131262" y="354465"/>
                </a:lnTo>
                <a:lnTo>
                  <a:pt x="180339" y="360679"/>
                </a:lnTo>
                <a:lnTo>
                  <a:pt x="228976" y="354465"/>
                </a:lnTo>
                <a:lnTo>
                  <a:pt x="272250" y="336785"/>
                </a:lnTo>
                <a:lnTo>
                  <a:pt x="308609" y="309086"/>
                </a:lnTo>
                <a:lnTo>
                  <a:pt x="336502" y="272814"/>
                </a:lnTo>
                <a:lnTo>
                  <a:pt x="354377" y="229417"/>
                </a:lnTo>
                <a:lnTo>
                  <a:pt x="360679" y="180339"/>
                </a:lnTo>
                <a:lnTo>
                  <a:pt x="354377" y="131703"/>
                </a:lnTo>
                <a:lnTo>
                  <a:pt x="336502" y="88429"/>
                </a:lnTo>
                <a:lnTo>
                  <a:pt x="308609" y="52069"/>
                </a:lnTo>
                <a:lnTo>
                  <a:pt x="272250" y="24177"/>
                </a:lnTo>
                <a:lnTo>
                  <a:pt x="228976" y="6302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1" name="object 52"/>
          <p:cNvSpPr/>
          <p:nvPr/>
        </p:nvSpPr>
        <p:spPr>
          <a:xfrm>
            <a:off x="7057579" y="4860766"/>
            <a:ext cx="294358" cy="294606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39" y="0"/>
                </a:moveTo>
                <a:lnTo>
                  <a:pt x="228976" y="6302"/>
                </a:lnTo>
                <a:lnTo>
                  <a:pt x="272250" y="24177"/>
                </a:lnTo>
                <a:lnTo>
                  <a:pt x="308609" y="52069"/>
                </a:lnTo>
                <a:lnTo>
                  <a:pt x="336502" y="88429"/>
                </a:lnTo>
                <a:lnTo>
                  <a:pt x="354377" y="131703"/>
                </a:lnTo>
                <a:lnTo>
                  <a:pt x="360679" y="180339"/>
                </a:lnTo>
                <a:lnTo>
                  <a:pt x="354377" y="229417"/>
                </a:lnTo>
                <a:lnTo>
                  <a:pt x="336502" y="272814"/>
                </a:lnTo>
                <a:lnTo>
                  <a:pt x="308609" y="309086"/>
                </a:lnTo>
                <a:lnTo>
                  <a:pt x="272250" y="336785"/>
                </a:lnTo>
                <a:lnTo>
                  <a:pt x="228976" y="354465"/>
                </a:lnTo>
                <a:lnTo>
                  <a:pt x="180339" y="360679"/>
                </a:lnTo>
                <a:lnTo>
                  <a:pt x="131262" y="354465"/>
                </a:lnTo>
                <a:lnTo>
                  <a:pt x="87865" y="336785"/>
                </a:lnTo>
                <a:lnTo>
                  <a:pt x="51593" y="309086"/>
                </a:lnTo>
                <a:lnTo>
                  <a:pt x="23894" y="272814"/>
                </a:lnTo>
                <a:lnTo>
                  <a:pt x="6214" y="229417"/>
                </a:lnTo>
                <a:lnTo>
                  <a:pt x="0" y="180339"/>
                </a:lnTo>
                <a:lnTo>
                  <a:pt x="6214" y="131703"/>
                </a:lnTo>
                <a:lnTo>
                  <a:pt x="23894" y="88429"/>
                </a:lnTo>
                <a:lnTo>
                  <a:pt x="51593" y="52069"/>
                </a:lnTo>
                <a:lnTo>
                  <a:pt x="87865" y="24177"/>
                </a:lnTo>
                <a:lnTo>
                  <a:pt x="131262" y="6302"/>
                </a:lnTo>
                <a:lnTo>
                  <a:pt x="180339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2" name="object 53"/>
          <p:cNvSpPr/>
          <p:nvPr/>
        </p:nvSpPr>
        <p:spPr>
          <a:xfrm>
            <a:off x="7057579" y="486076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3" name="object 54"/>
          <p:cNvSpPr/>
          <p:nvPr/>
        </p:nvSpPr>
        <p:spPr>
          <a:xfrm>
            <a:off x="7351939" y="5155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4" name="object 55"/>
          <p:cNvSpPr/>
          <p:nvPr/>
        </p:nvSpPr>
        <p:spPr>
          <a:xfrm>
            <a:off x="6230473" y="171450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80">
                <a:moveTo>
                  <a:pt x="179070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5" y="308610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70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09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10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7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5" name="object 56"/>
          <p:cNvSpPr/>
          <p:nvPr/>
        </p:nvSpPr>
        <p:spPr>
          <a:xfrm>
            <a:off x="6230473" y="1714500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80">
                <a:moveTo>
                  <a:pt x="179070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10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09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70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5" y="308610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70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6" name="object 57"/>
          <p:cNvSpPr/>
          <p:nvPr/>
        </p:nvSpPr>
        <p:spPr>
          <a:xfrm>
            <a:off x="6230473" y="1714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7" name="object 58"/>
          <p:cNvSpPr/>
          <p:nvPr/>
        </p:nvSpPr>
        <p:spPr>
          <a:xfrm>
            <a:off x="6524833" y="20091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8" name="object 59"/>
          <p:cNvSpPr txBox="1"/>
          <p:nvPr/>
        </p:nvSpPr>
        <p:spPr>
          <a:xfrm>
            <a:off x="6262605" y="1737322"/>
            <a:ext cx="229061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pc="4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9" name="object 60"/>
          <p:cNvSpPr/>
          <p:nvPr/>
        </p:nvSpPr>
        <p:spPr>
          <a:xfrm>
            <a:off x="7322917" y="3861802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69" y="0"/>
                </a:moveTo>
                <a:lnTo>
                  <a:pt x="130527" y="6214"/>
                </a:lnTo>
                <a:lnTo>
                  <a:pt x="87488" y="23894"/>
                </a:lnTo>
                <a:lnTo>
                  <a:pt x="51435" y="51593"/>
                </a:lnTo>
                <a:lnTo>
                  <a:pt x="23847" y="87865"/>
                </a:lnTo>
                <a:lnTo>
                  <a:pt x="6208" y="131262"/>
                </a:lnTo>
                <a:lnTo>
                  <a:pt x="0" y="180339"/>
                </a:lnTo>
                <a:lnTo>
                  <a:pt x="6208" y="228976"/>
                </a:lnTo>
                <a:lnTo>
                  <a:pt x="23847" y="272250"/>
                </a:lnTo>
                <a:lnTo>
                  <a:pt x="51434" y="308609"/>
                </a:lnTo>
                <a:lnTo>
                  <a:pt x="87488" y="336502"/>
                </a:lnTo>
                <a:lnTo>
                  <a:pt x="130527" y="354377"/>
                </a:lnTo>
                <a:lnTo>
                  <a:pt x="179069" y="360679"/>
                </a:lnTo>
                <a:lnTo>
                  <a:pt x="228147" y="354377"/>
                </a:lnTo>
                <a:lnTo>
                  <a:pt x="271544" y="336502"/>
                </a:lnTo>
                <a:lnTo>
                  <a:pt x="307816" y="308610"/>
                </a:lnTo>
                <a:lnTo>
                  <a:pt x="335515" y="272250"/>
                </a:lnTo>
                <a:lnTo>
                  <a:pt x="353195" y="228976"/>
                </a:lnTo>
                <a:lnTo>
                  <a:pt x="359409" y="180339"/>
                </a:lnTo>
                <a:lnTo>
                  <a:pt x="353195" y="131262"/>
                </a:lnTo>
                <a:lnTo>
                  <a:pt x="335515" y="87865"/>
                </a:lnTo>
                <a:lnTo>
                  <a:pt x="307816" y="51593"/>
                </a:lnTo>
                <a:lnTo>
                  <a:pt x="271544" y="23894"/>
                </a:lnTo>
                <a:lnTo>
                  <a:pt x="228147" y="6214"/>
                </a:lnTo>
                <a:lnTo>
                  <a:pt x="17906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0" name="object 61"/>
          <p:cNvSpPr/>
          <p:nvPr/>
        </p:nvSpPr>
        <p:spPr>
          <a:xfrm>
            <a:off x="7322917" y="3861802"/>
            <a:ext cx="293322" cy="294606"/>
          </a:xfrm>
          <a:custGeom>
            <a:avLst/>
            <a:gdLst/>
            <a:ahLst/>
            <a:cxnLst/>
            <a:rect l="l" t="t" r="r" b="b"/>
            <a:pathLst>
              <a:path w="359409" h="360679">
                <a:moveTo>
                  <a:pt x="179069" y="0"/>
                </a:moveTo>
                <a:lnTo>
                  <a:pt x="228147" y="6214"/>
                </a:lnTo>
                <a:lnTo>
                  <a:pt x="271544" y="23894"/>
                </a:lnTo>
                <a:lnTo>
                  <a:pt x="307816" y="51593"/>
                </a:lnTo>
                <a:lnTo>
                  <a:pt x="335515" y="87865"/>
                </a:lnTo>
                <a:lnTo>
                  <a:pt x="353195" y="131262"/>
                </a:lnTo>
                <a:lnTo>
                  <a:pt x="359409" y="180339"/>
                </a:lnTo>
                <a:lnTo>
                  <a:pt x="353195" y="228976"/>
                </a:lnTo>
                <a:lnTo>
                  <a:pt x="335515" y="272250"/>
                </a:lnTo>
                <a:lnTo>
                  <a:pt x="307816" y="308610"/>
                </a:lnTo>
                <a:lnTo>
                  <a:pt x="271544" y="336502"/>
                </a:lnTo>
                <a:lnTo>
                  <a:pt x="228147" y="354377"/>
                </a:lnTo>
                <a:lnTo>
                  <a:pt x="179069" y="360679"/>
                </a:lnTo>
                <a:lnTo>
                  <a:pt x="130527" y="354377"/>
                </a:lnTo>
                <a:lnTo>
                  <a:pt x="87488" y="336502"/>
                </a:lnTo>
                <a:lnTo>
                  <a:pt x="51434" y="308609"/>
                </a:lnTo>
                <a:lnTo>
                  <a:pt x="23847" y="272250"/>
                </a:lnTo>
                <a:lnTo>
                  <a:pt x="6208" y="228976"/>
                </a:lnTo>
                <a:lnTo>
                  <a:pt x="0" y="180339"/>
                </a:lnTo>
                <a:lnTo>
                  <a:pt x="6208" y="131262"/>
                </a:lnTo>
                <a:lnTo>
                  <a:pt x="23847" y="87865"/>
                </a:lnTo>
                <a:lnTo>
                  <a:pt x="51435" y="51593"/>
                </a:lnTo>
                <a:lnTo>
                  <a:pt x="87488" y="23894"/>
                </a:lnTo>
                <a:lnTo>
                  <a:pt x="130527" y="6214"/>
                </a:lnTo>
                <a:lnTo>
                  <a:pt x="179069" y="0"/>
                </a:lnTo>
                <a:close/>
              </a:path>
            </a:pathLst>
          </a:custGeom>
          <a:solidFill>
            <a:schemeClr val="accent1"/>
          </a:solidFill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1" name="object 62"/>
          <p:cNvSpPr/>
          <p:nvPr/>
        </p:nvSpPr>
        <p:spPr>
          <a:xfrm>
            <a:off x="7322917" y="38618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2" name="object 63"/>
          <p:cNvSpPr/>
          <p:nvPr/>
        </p:nvSpPr>
        <p:spPr>
          <a:xfrm>
            <a:off x="7617275" y="415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3" name="object 64"/>
          <p:cNvSpPr/>
          <p:nvPr/>
        </p:nvSpPr>
        <p:spPr>
          <a:xfrm>
            <a:off x="6636772" y="4240433"/>
            <a:ext cx="274665" cy="620332"/>
          </a:xfrm>
          <a:custGeom>
            <a:avLst/>
            <a:gdLst/>
            <a:ahLst/>
            <a:cxnLst/>
            <a:rect l="l" t="t" r="r" b="b"/>
            <a:pathLst>
              <a:path w="336550" h="759460">
                <a:moveTo>
                  <a:pt x="0" y="759459"/>
                </a:moveTo>
                <a:lnTo>
                  <a:pt x="0" y="327659"/>
                </a:lnTo>
                <a:lnTo>
                  <a:pt x="336550" y="327659"/>
                </a:lnTo>
                <a:lnTo>
                  <a:pt x="33655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4" name="object 65"/>
          <p:cNvSpPr/>
          <p:nvPr/>
        </p:nvSpPr>
        <p:spPr>
          <a:xfrm>
            <a:off x="6882416" y="4156409"/>
            <a:ext cx="58043" cy="88174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35559" y="0"/>
                </a:moveTo>
                <a:lnTo>
                  <a:pt x="0" y="107950"/>
                </a:lnTo>
                <a:lnTo>
                  <a:pt x="71119" y="107950"/>
                </a:lnTo>
                <a:lnTo>
                  <a:pt x="35559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5" name="object 66"/>
          <p:cNvSpPr/>
          <p:nvPr/>
        </p:nvSpPr>
        <p:spPr>
          <a:xfrm>
            <a:off x="6318574" y="3210351"/>
            <a:ext cx="592863" cy="651452"/>
          </a:xfrm>
          <a:custGeom>
            <a:avLst/>
            <a:gdLst/>
            <a:ahLst/>
            <a:cxnLst/>
            <a:rect l="l" t="t" r="r" b="b"/>
            <a:pathLst>
              <a:path w="726440" h="797560">
                <a:moveTo>
                  <a:pt x="726440" y="797560"/>
                </a:moveTo>
                <a:lnTo>
                  <a:pt x="726440" y="346710"/>
                </a:lnTo>
                <a:lnTo>
                  <a:pt x="0" y="346710"/>
                </a:lnTo>
                <a:lnTo>
                  <a:pt x="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6" name="object 67"/>
          <p:cNvSpPr/>
          <p:nvPr/>
        </p:nvSpPr>
        <p:spPr>
          <a:xfrm>
            <a:off x="6289553" y="3126325"/>
            <a:ext cx="58043" cy="88174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35559" y="0"/>
                </a:moveTo>
                <a:lnTo>
                  <a:pt x="0" y="107950"/>
                </a:lnTo>
                <a:lnTo>
                  <a:pt x="71120" y="107950"/>
                </a:lnTo>
                <a:lnTo>
                  <a:pt x="35559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7" name="object 68"/>
          <p:cNvSpPr/>
          <p:nvPr/>
        </p:nvSpPr>
        <p:spPr>
          <a:xfrm>
            <a:off x="6318574" y="2093131"/>
            <a:ext cx="59079" cy="738589"/>
          </a:xfrm>
          <a:custGeom>
            <a:avLst/>
            <a:gdLst/>
            <a:ahLst/>
            <a:cxnLst/>
            <a:rect l="l" t="t" r="r" b="b"/>
            <a:pathLst>
              <a:path w="72390" h="904239">
                <a:moveTo>
                  <a:pt x="0" y="904239"/>
                </a:moveTo>
                <a:lnTo>
                  <a:pt x="0" y="401319"/>
                </a:lnTo>
                <a:lnTo>
                  <a:pt x="72390" y="401319"/>
                </a:lnTo>
                <a:lnTo>
                  <a:pt x="72390" y="0"/>
                </a:lnTo>
              </a:path>
            </a:pathLst>
          </a:custGeom>
          <a:ln w="1797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8" name="object 69"/>
          <p:cNvSpPr/>
          <p:nvPr/>
        </p:nvSpPr>
        <p:spPr>
          <a:xfrm>
            <a:off x="6348632" y="2009105"/>
            <a:ext cx="58043" cy="88174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35559" y="0"/>
                </a:moveTo>
                <a:lnTo>
                  <a:pt x="0" y="107950"/>
                </a:lnTo>
                <a:lnTo>
                  <a:pt x="71119" y="107950"/>
                </a:lnTo>
                <a:lnTo>
                  <a:pt x="35559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9" name="object 70"/>
          <p:cNvSpPr txBox="1"/>
          <p:nvPr/>
        </p:nvSpPr>
        <p:spPr>
          <a:xfrm>
            <a:off x="7088673" y="4352467"/>
            <a:ext cx="7783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W14,3</a:t>
            </a:r>
          </a:p>
        </p:txBody>
      </p:sp>
      <p:sp>
        <p:nvSpPr>
          <p:cNvPr id="160" name="object 71"/>
          <p:cNvSpPr txBox="1"/>
          <p:nvPr/>
        </p:nvSpPr>
        <p:spPr>
          <a:xfrm>
            <a:off x="6203525" y="2854541"/>
            <a:ext cx="1814347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  <a:p>
            <a:pPr>
              <a:spcBef>
                <a:spcPts val="33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8712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W22,14</a:t>
            </a:r>
          </a:p>
        </p:txBody>
      </p:sp>
      <p:sp>
        <p:nvSpPr>
          <p:cNvPr id="161" name="object 72"/>
          <p:cNvSpPr txBox="1"/>
          <p:nvPr/>
        </p:nvSpPr>
        <p:spPr>
          <a:xfrm>
            <a:off x="6714507" y="2296449"/>
            <a:ext cx="9787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W31,22</a:t>
            </a:r>
          </a:p>
        </p:txBody>
      </p:sp>
      <p:sp>
        <p:nvSpPr>
          <p:cNvPr id="162" name="object 73"/>
          <p:cNvSpPr txBox="1"/>
          <p:nvPr/>
        </p:nvSpPr>
        <p:spPr>
          <a:xfrm>
            <a:off x="6550744" y="4858690"/>
            <a:ext cx="297468" cy="695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9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10368">
              <a:spcBef>
                <a:spcPts val="1135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Z3</a:t>
            </a:r>
          </a:p>
        </p:txBody>
      </p:sp>
    </p:spTree>
    <p:extLst>
      <p:ext uri="{BB962C8B-B14F-4D97-AF65-F5344CB8AC3E}">
        <p14:creationId xmlns:p14="http://schemas.microsoft.com/office/powerpoint/2010/main" val="228018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710" y="636930"/>
            <a:ext cx="619293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300" spc="12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5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LeCun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nets with </a:t>
            </a:r>
            <a:r>
              <a:rPr lang="en-US" dirty="0" err="1"/>
              <a:t>ReLUs</a:t>
            </a:r>
            <a:r>
              <a:rPr lang="en-US" dirty="0"/>
              <a:t>: objective function is piecewise polynomial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2-layer nets on scaled-down MNIST (10x10) from multiple initial  conditions. Measure loss on test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Choromanska</a:t>
            </a:r>
            <a:r>
              <a:rPr lang="en-US" dirty="0"/>
              <a:t>, </a:t>
            </a:r>
            <a:r>
              <a:rPr lang="en-US" dirty="0" err="1"/>
              <a:t>Henaff</a:t>
            </a:r>
            <a:r>
              <a:rPr lang="en-US" dirty="0"/>
              <a:t>, Mathieu, Ben </a:t>
            </a:r>
            <a:r>
              <a:rPr lang="en-US" dirty="0" err="1"/>
              <a:t>Arous</a:t>
            </a:r>
            <a:r>
              <a:rPr lang="en-US" dirty="0"/>
              <a:t>, </a:t>
            </a:r>
            <a:r>
              <a:rPr lang="en-US" dirty="0" err="1"/>
              <a:t>LeCun</a:t>
            </a:r>
            <a:r>
              <a:rPr lang="en-US" dirty="0"/>
              <a:t> 2015]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1373750" y="2068464"/>
            <a:ext cx="5482100" cy="3456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54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9445" y="1526973"/>
            <a:ext cx="6710321" cy="4273280"/>
            <a:chOff x="223879" y="1461617"/>
            <a:chExt cx="7392129" cy="4707470"/>
          </a:xfrm>
        </p:grpSpPr>
        <p:sp>
          <p:nvSpPr>
            <p:cNvPr id="3" name="object 3"/>
            <p:cNvSpPr/>
            <p:nvPr/>
          </p:nvSpPr>
          <p:spPr>
            <a:xfrm>
              <a:off x="223879" y="1461617"/>
              <a:ext cx="3134295" cy="2558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04436" y="1676349"/>
              <a:ext cx="2910417" cy="2304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5920" y="4003112"/>
              <a:ext cx="5970088" cy="21659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61728" y="5041495"/>
              <a:ext cx="994655" cy="2712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368"/>
              <a:r>
                <a:rPr sz="1600" spc="-4" dirty="0">
                  <a:latin typeface="+mj-lt"/>
                  <a:cs typeface="Arial" panose="020B0604020202020204" pitchFamily="34" charset="0"/>
                </a:rPr>
                <a:t>Z</a:t>
              </a:r>
              <a:r>
                <a:rPr sz="1600" spc="4" dirty="0">
                  <a:latin typeface="+mj-lt"/>
                  <a:cs typeface="Arial" panose="020B0604020202020204" pitchFamily="34" charset="0"/>
                </a:rPr>
                <a:t>oo</a:t>
              </a:r>
              <a:r>
                <a:rPr sz="1600" dirty="0">
                  <a:latin typeface="+mj-lt"/>
                  <a:cs typeface="Arial" panose="020B0604020202020204" pitchFamily="34" charset="0"/>
                </a:rPr>
                <a:t>med:</a:t>
              </a:r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spin glass theory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83854" y="952500"/>
            <a:ext cx="7461504" cy="4466753"/>
          </a:xfrm>
        </p:spPr>
        <p:txBody>
          <a:bodyPr/>
          <a:lstStyle/>
          <a:p>
            <a:r>
              <a:rPr lang="en-US" dirty="0"/>
              <a:t>Distribution of critical points (saddle points, minima, maxima)</a:t>
            </a:r>
          </a:p>
          <a:p>
            <a:pPr lvl="1"/>
            <a:r>
              <a:rPr lang="en-US" dirty="0"/>
              <a:t>K=number of negative eigenvalues of Hessian (K=0 → minimum)</a:t>
            </a: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87494" y="2611279"/>
            <a:ext cx="13367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600" spc="-4" dirty="0">
                <a:latin typeface="+mj-lt"/>
                <a:cs typeface="Arial" panose="020B0604020202020204" pitchFamily="34" charset="0"/>
              </a:rPr>
              <a:t>Critical</a:t>
            </a:r>
            <a:r>
              <a:rPr sz="1600" spc="-57" dirty="0">
                <a:latin typeface="+mj-lt"/>
                <a:cs typeface="Arial" panose="020B0604020202020204" pitchFamily="34" charset="0"/>
              </a:rPr>
              <a:t> </a:t>
            </a:r>
            <a:r>
              <a:rPr sz="1600" spc="-4" dirty="0">
                <a:latin typeface="+mj-lt"/>
                <a:cs typeface="Arial" panose="020B0604020202020204" pitchFamily="34" charset="0"/>
              </a:rPr>
              <a:t>Points</a:t>
            </a:r>
            <a:endParaRPr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1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795912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55 years of hand-crafted features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traditional model of pattern recognition (since the late  50's)</a:t>
            </a:r>
          </a:p>
          <a:p>
            <a:pPr lvl="1"/>
            <a:r>
              <a:rPr lang="en-US" dirty="0"/>
              <a:t>Fixed/engineered features (or fixed kernel) + trainable classifier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Perceptron</a:t>
            </a:r>
          </a:p>
          <a:p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4877184" y="251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6142" y="251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20289" y="2518672"/>
            <a:ext cx="451902" cy="1037"/>
          </a:xfrm>
          <a:custGeom>
            <a:avLst/>
            <a:gdLst/>
            <a:ahLst/>
            <a:cxnLst/>
            <a:rect l="l" t="t" r="r" b="b"/>
            <a:pathLst>
              <a:path w="553720" h="1269">
                <a:moveTo>
                  <a:pt x="0" y="0"/>
                </a:moveTo>
                <a:lnTo>
                  <a:pt x="553719" y="1269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5973" y="2474066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0" y="0"/>
                </a:moveTo>
                <a:lnTo>
                  <a:pt x="0" y="110489"/>
                </a:lnTo>
                <a:lnTo>
                  <a:pt x="110489" y="5587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2599" y="2518672"/>
            <a:ext cx="452939" cy="1037"/>
          </a:xfrm>
          <a:custGeom>
            <a:avLst/>
            <a:gdLst/>
            <a:ahLst/>
            <a:cxnLst/>
            <a:rect l="l" t="t" r="r" b="b"/>
            <a:pathLst>
              <a:path w="554989" h="1269">
                <a:moveTo>
                  <a:pt x="0" y="0"/>
                </a:moveTo>
                <a:lnTo>
                  <a:pt x="554989" y="1269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321" y="2474066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587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2487" y="251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0" y="251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6510" y="2518672"/>
            <a:ext cx="452939" cy="1037"/>
          </a:xfrm>
          <a:custGeom>
            <a:avLst/>
            <a:gdLst/>
            <a:ahLst/>
            <a:cxnLst/>
            <a:rect l="l" t="t" r="r" b="b"/>
            <a:pathLst>
              <a:path w="554989" h="1269">
                <a:moveTo>
                  <a:pt x="0" y="0"/>
                </a:moveTo>
                <a:lnTo>
                  <a:pt x="554989" y="1269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3230" y="2474066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89" y="5587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" y="2021784"/>
            <a:ext cx="1537090" cy="994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304" y="3695700"/>
            <a:ext cx="8075165" cy="2046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93235" y="2121888"/>
            <a:ext cx="2034355" cy="79460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9525" marR="4147" indent="-9525" algn="ctr">
              <a:lnSpc>
                <a:spcPct val="127499"/>
              </a:lnSpc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</a:t>
            </a:r>
            <a:r>
              <a:rPr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and-crafted 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</a:br>
            <a:r>
              <a:rPr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Feature Extractor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9200" y="2119014"/>
            <a:ext cx="2211089" cy="80035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R="4147" indent="11113" algn="ctr">
              <a:lnSpc>
                <a:spcPct val="127899"/>
              </a:lnSpc>
            </a:pPr>
            <a:r>
              <a:rPr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“Simple” Trainable  Classifier</a:t>
            </a:r>
          </a:p>
        </p:txBody>
      </p:sp>
    </p:spTree>
    <p:extLst>
      <p:ext uri="{BB962C8B-B14F-4D97-AF65-F5344CB8AC3E}">
        <p14:creationId xmlns:p14="http://schemas.microsoft.com/office/powerpoint/2010/main" val="349112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“classical” recognition systems</a:t>
            </a:r>
          </a:p>
        </p:txBody>
      </p:sp>
      <p:sp>
        <p:nvSpPr>
          <p:cNvPr id="86" name="Text Placeholder 85"/>
          <p:cNvSpPr>
            <a:spLocks noGrp="1"/>
          </p:cNvSpPr>
          <p:nvPr>
            <p:ph type="body" idx="1"/>
          </p:nvPr>
        </p:nvSpPr>
        <p:spPr>
          <a:xfrm>
            <a:off x="383854" y="1333501"/>
            <a:ext cx="7461504" cy="173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“Classic” architecture for pattern recognition</a:t>
            </a:r>
          </a:p>
          <a:p>
            <a:r>
              <a:rPr lang="en-US" dirty="0"/>
              <a:t>Speech recognition: 1990-2011</a:t>
            </a:r>
          </a:p>
          <a:p>
            <a:r>
              <a:rPr lang="en-US" dirty="0"/>
              <a:t>Object Recognition: 2005-2012  </a:t>
            </a:r>
          </a:p>
          <a:p>
            <a:r>
              <a:rPr lang="en-US" dirty="0"/>
              <a:t>Handwriting recognition (long ago)</a:t>
            </a:r>
          </a:p>
          <a:p>
            <a:r>
              <a:rPr lang="en-US" dirty="0"/>
              <a:t>Graphical model has latent variables (locations of parts)</a:t>
            </a: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10104" y="2991829"/>
            <a:ext cx="608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sz="1600" spc="7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1600" spc="1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600" spc="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82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3200" y="2990791"/>
            <a:ext cx="161228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sz="1600" spc="9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0200" y="2991829"/>
            <a:ext cx="131199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sz="1600" spc="9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04481" y="33381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200" y="42759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object 17"/>
          <p:cNvSpPr/>
          <p:nvPr/>
        </p:nvSpPr>
        <p:spPr>
          <a:xfrm>
            <a:off x="6585332" y="3829876"/>
            <a:ext cx="96392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6541" y="3784233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0"/>
                </a:moveTo>
                <a:lnTo>
                  <a:pt x="0" y="110489"/>
                </a:lnTo>
                <a:lnTo>
                  <a:pt x="109220" y="5587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1600" y="3829876"/>
            <a:ext cx="172055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437" y="3785270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9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3232" y="3338174"/>
            <a:ext cx="1030255" cy="976141"/>
          </a:xfrm>
          <a:custGeom>
            <a:avLst/>
            <a:gdLst/>
            <a:ahLst/>
            <a:cxnLst/>
            <a:rect l="l" t="t" r="r" b="b"/>
            <a:pathLst>
              <a:path w="1262379" h="1195070">
                <a:moveTo>
                  <a:pt x="1262380" y="0"/>
                </a:moveTo>
                <a:lnTo>
                  <a:pt x="0" y="0"/>
                </a:lnTo>
                <a:lnTo>
                  <a:pt x="0" y="1195070"/>
                </a:lnTo>
                <a:lnTo>
                  <a:pt x="1262380" y="1195070"/>
                </a:lnTo>
                <a:lnTo>
                  <a:pt x="1262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3232" y="33381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7000" y="43143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6" name="object 26"/>
          <p:cNvSpPr/>
          <p:nvPr/>
        </p:nvSpPr>
        <p:spPr>
          <a:xfrm>
            <a:off x="2667000" y="3918050"/>
            <a:ext cx="103647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5465" y="3873444"/>
            <a:ext cx="89137" cy="89212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0"/>
                </a:moveTo>
                <a:lnTo>
                  <a:pt x="0" y="109220"/>
                </a:lnTo>
                <a:lnTo>
                  <a:pt x="10921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85542" y="33381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1000" y="43122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3" name="object 33"/>
          <p:cNvSpPr/>
          <p:nvPr/>
        </p:nvSpPr>
        <p:spPr>
          <a:xfrm>
            <a:off x="4210692" y="3947096"/>
            <a:ext cx="16169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6164" y="3902491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9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0463" y="33381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85321" y="4457700"/>
            <a:ext cx="10578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26" marR="4147" indent="-46657" algn="ctr"/>
            <a:r>
              <a:rPr spc="6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1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1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pc="12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7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evel  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25408" y="4457700"/>
            <a:ext cx="104786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77" marR="4147" indent="-42509" algn="ctr"/>
            <a:r>
              <a:rPr spc="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1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pc="9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pc="11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1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 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4648" y="3136410"/>
            <a:ext cx="1178470" cy="1379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5919" y="4534997"/>
            <a:ext cx="1268644" cy="821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67000" y="3829876"/>
            <a:ext cx="103647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65465" y="3785269"/>
            <a:ext cx="89137" cy="89212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0"/>
                </a:moveTo>
                <a:lnTo>
                  <a:pt x="0" y="109220"/>
                </a:lnTo>
                <a:lnTo>
                  <a:pt x="10921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67000" y="3741702"/>
            <a:ext cx="103647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65465" y="3697096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0"/>
                </a:moveTo>
                <a:lnTo>
                  <a:pt x="0" y="110490"/>
                </a:lnTo>
                <a:lnTo>
                  <a:pt x="10921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10692" y="3858922"/>
            <a:ext cx="16169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66164" y="3814316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9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10692" y="3770748"/>
            <a:ext cx="161690" cy="1037"/>
          </a:xfrm>
          <a:custGeom>
            <a:avLst/>
            <a:gdLst/>
            <a:ahLst/>
            <a:cxnLst/>
            <a:rect l="l" t="t" r="r" b="b"/>
            <a:pathLst>
              <a:path w="198120" h="1270">
                <a:moveTo>
                  <a:pt x="0" y="0"/>
                </a:moveTo>
                <a:lnTo>
                  <a:pt x="198120" y="1269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66164" y="3726142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90"/>
                </a:lnTo>
                <a:lnTo>
                  <a:pt x="110490" y="5588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10692" y="3683610"/>
            <a:ext cx="16169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66164" y="3639004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0" y="0"/>
                </a:moveTo>
                <a:lnTo>
                  <a:pt x="0" y="109219"/>
                </a:lnTo>
                <a:lnTo>
                  <a:pt x="110490" y="5460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0692" y="3595436"/>
            <a:ext cx="16169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66164" y="3550830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90" y="5460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10692" y="3507262"/>
            <a:ext cx="16169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66164" y="3462656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89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" name="Group 87"/>
          <p:cNvGrpSpPr/>
          <p:nvPr/>
        </p:nvGrpSpPr>
        <p:grpSpPr>
          <a:xfrm>
            <a:off x="5257800" y="3668051"/>
            <a:ext cx="252900" cy="645227"/>
            <a:chOff x="5257800" y="3668051"/>
            <a:chExt cx="252900" cy="645227"/>
          </a:xfrm>
          <a:solidFill>
            <a:schemeClr val="tx2"/>
          </a:solidFill>
        </p:grpSpPr>
        <p:sp>
          <p:nvSpPr>
            <p:cNvPr id="37" name="object 37"/>
            <p:cNvSpPr/>
            <p:nvPr/>
          </p:nvSpPr>
          <p:spPr>
            <a:xfrm>
              <a:off x="5257800" y="431327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61947" y="3976141"/>
              <a:ext cx="163763" cy="1037"/>
            </a:xfrm>
            <a:custGeom>
              <a:avLst/>
              <a:gdLst/>
              <a:ahLst/>
              <a:cxnLst/>
              <a:rect l="l" t="t" r="r" b="b"/>
              <a:pathLst>
                <a:path w="200659" h="1270">
                  <a:moveTo>
                    <a:pt x="0" y="0"/>
                  </a:moveTo>
                  <a:lnTo>
                    <a:pt x="200659" y="1269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19492" y="3931536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61947" y="3889004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19492" y="3843362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61947" y="3800830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20527" y="3756224"/>
              <a:ext cx="89137" cy="89212"/>
            </a:xfrm>
            <a:custGeom>
              <a:avLst/>
              <a:gdLst/>
              <a:ahLst/>
              <a:cxnLst/>
              <a:rect l="l" t="t" r="r" b="b"/>
              <a:pathLst>
                <a:path w="109220" h="109220">
                  <a:moveTo>
                    <a:pt x="0" y="0"/>
                  </a:moveTo>
                  <a:lnTo>
                    <a:pt x="0" y="109219"/>
                  </a:lnTo>
                  <a:lnTo>
                    <a:pt x="10922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62983" y="3712655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6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20528" y="3668051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4210692" y="4035270"/>
            <a:ext cx="161690" cy="1037"/>
          </a:xfrm>
          <a:custGeom>
            <a:avLst/>
            <a:gdLst/>
            <a:ahLst/>
            <a:cxnLst/>
            <a:rect l="l" t="t" r="r" b="b"/>
            <a:pathLst>
              <a:path w="198120" h="1270">
                <a:moveTo>
                  <a:pt x="0" y="0"/>
                </a:moveTo>
                <a:lnTo>
                  <a:pt x="198120" y="1269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66164" y="3990665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90"/>
                </a:lnTo>
                <a:lnTo>
                  <a:pt x="110490" y="5588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0692" y="4124482"/>
            <a:ext cx="16169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66164" y="4079875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89" h="109220">
                <a:moveTo>
                  <a:pt x="0" y="0"/>
                </a:moveTo>
                <a:lnTo>
                  <a:pt x="0" y="109219"/>
                </a:lnTo>
                <a:lnTo>
                  <a:pt x="110490" y="5460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06522" y="33381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37890" y="43132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3" name="object 73"/>
          <p:cNvSpPr txBox="1"/>
          <p:nvPr/>
        </p:nvSpPr>
        <p:spPr>
          <a:xfrm>
            <a:off x="5498381" y="4457700"/>
            <a:ext cx="113563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0" marR="4147" indent="-518" algn="ctr"/>
            <a:r>
              <a:rPr spc="9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parts,  </a:t>
            </a:r>
            <a:r>
              <a:rPr spc="8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phones,  </a:t>
            </a:r>
            <a:r>
              <a:rPr spc="57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8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4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8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8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4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15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760692" y="3829876"/>
            <a:ext cx="96392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50866" y="3785269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0" y="0"/>
                </a:moveTo>
                <a:lnTo>
                  <a:pt x="0" y="10922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85332" y="3918050"/>
            <a:ext cx="96392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76541" y="3873444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0"/>
                </a:moveTo>
                <a:lnTo>
                  <a:pt x="0" y="110490"/>
                </a:lnTo>
                <a:lnTo>
                  <a:pt x="10922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705600" y="4457700"/>
            <a:ext cx="1140342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-5703" algn="ctr"/>
            <a:r>
              <a:rPr spc="8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Object,  </a:t>
            </a:r>
            <a:r>
              <a:rPr spc="5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6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pc="7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4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7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6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e,  </a:t>
            </a:r>
            <a:r>
              <a:rPr spc="37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632816" y="2991829"/>
            <a:ext cx="60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sz="1600" spc="8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spc="7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11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600" spc="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82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970971" y="2991829"/>
            <a:ext cx="60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sz="1600" spc="7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1600" spc="11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600" spc="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82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0551" y="3359848"/>
            <a:ext cx="1031291" cy="945452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sz="1400" dirty="0"/>
              <a:t>(linear)  Classifier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63714" y="3361658"/>
            <a:ext cx="1371255" cy="941832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sz="1400" dirty="0"/>
              <a:t>Gaussians  K-Means</a:t>
            </a:r>
          </a:p>
          <a:p>
            <a:pPr>
              <a:lnSpc>
                <a:spcPct val="100000"/>
              </a:lnSpc>
            </a:pPr>
            <a:r>
              <a:rPr sz="1400" dirty="0"/>
              <a:t>Sparse Coding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572000" y="3361658"/>
            <a:ext cx="731232" cy="94183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sz="1400" dirty="0"/>
              <a:t>Pooling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6785001" y="3359848"/>
            <a:ext cx="981540" cy="94545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sz="1400" dirty="0"/>
              <a:t>Graphical  Model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13643" y="3361658"/>
            <a:ext cx="1001235" cy="94183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sz="1400" dirty="0"/>
              <a:t>MFCC  SIFT, HoG</a:t>
            </a:r>
          </a:p>
          <a:p>
            <a:r>
              <a:rPr sz="1400" dirty="0"/>
              <a:t>Cuboids</a:t>
            </a:r>
          </a:p>
        </p:txBody>
      </p:sp>
    </p:spTree>
    <p:extLst>
      <p:ext uri="{BB962C8B-B14F-4D97-AF65-F5344CB8AC3E}">
        <p14:creationId xmlns:p14="http://schemas.microsoft.com/office/powerpoint/2010/main" val="197185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557100" y="3970395"/>
            <a:ext cx="252900" cy="645227"/>
            <a:chOff x="5257800" y="3668051"/>
            <a:chExt cx="252900" cy="645227"/>
          </a:xfrm>
          <a:solidFill>
            <a:schemeClr val="tx2"/>
          </a:solidFill>
        </p:grpSpPr>
        <p:sp>
          <p:nvSpPr>
            <p:cNvPr id="84" name="object 37"/>
            <p:cNvSpPr/>
            <p:nvPr/>
          </p:nvSpPr>
          <p:spPr>
            <a:xfrm>
              <a:off x="5257800" y="431327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9"/>
            <p:cNvSpPr/>
            <p:nvPr/>
          </p:nvSpPr>
          <p:spPr>
            <a:xfrm>
              <a:off x="5261947" y="3976141"/>
              <a:ext cx="163763" cy="1037"/>
            </a:xfrm>
            <a:custGeom>
              <a:avLst/>
              <a:gdLst/>
              <a:ahLst/>
              <a:cxnLst/>
              <a:rect l="l" t="t" r="r" b="b"/>
              <a:pathLst>
                <a:path w="200659" h="1270">
                  <a:moveTo>
                    <a:pt x="0" y="0"/>
                  </a:moveTo>
                  <a:lnTo>
                    <a:pt x="200659" y="1269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0"/>
            <p:cNvSpPr/>
            <p:nvPr/>
          </p:nvSpPr>
          <p:spPr>
            <a:xfrm>
              <a:off x="5419492" y="3931536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59"/>
            <p:cNvSpPr/>
            <p:nvPr/>
          </p:nvSpPr>
          <p:spPr>
            <a:xfrm>
              <a:off x="5261947" y="3889004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60"/>
            <p:cNvSpPr/>
            <p:nvPr/>
          </p:nvSpPr>
          <p:spPr>
            <a:xfrm>
              <a:off x="5419492" y="3843362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61"/>
            <p:cNvSpPr/>
            <p:nvPr/>
          </p:nvSpPr>
          <p:spPr>
            <a:xfrm>
              <a:off x="5261947" y="3800830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62"/>
            <p:cNvSpPr/>
            <p:nvPr/>
          </p:nvSpPr>
          <p:spPr>
            <a:xfrm>
              <a:off x="5420527" y="3756224"/>
              <a:ext cx="89137" cy="89212"/>
            </a:xfrm>
            <a:custGeom>
              <a:avLst/>
              <a:gdLst/>
              <a:ahLst/>
              <a:cxnLst/>
              <a:rect l="l" t="t" r="r" b="b"/>
              <a:pathLst>
                <a:path w="109220" h="109220">
                  <a:moveTo>
                    <a:pt x="0" y="0"/>
                  </a:moveTo>
                  <a:lnTo>
                    <a:pt x="0" y="109219"/>
                  </a:lnTo>
                  <a:lnTo>
                    <a:pt x="10922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63"/>
            <p:cNvSpPr/>
            <p:nvPr/>
          </p:nvSpPr>
          <p:spPr>
            <a:xfrm>
              <a:off x="5262983" y="3712655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6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64"/>
            <p:cNvSpPr/>
            <p:nvPr/>
          </p:nvSpPr>
          <p:spPr>
            <a:xfrm>
              <a:off x="5420528" y="3668051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deep learning-based recognition systems</a:t>
            </a:r>
          </a:p>
        </p:txBody>
      </p:sp>
      <p:sp>
        <p:nvSpPr>
          <p:cNvPr id="86" name="Text Placeholder 85"/>
          <p:cNvSpPr>
            <a:spLocks noGrp="1"/>
          </p:cNvSpPr>
          <p:nvPr>
            <p:ph type="body" idx="1"/>
          </p:nvPr>
        </p:nvSpPr>
        <p:spPr>
          <a:xfrm>
            <a:off x="383854" y="1333501"/>
            <a:ext cx="7461504" cy="173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“Deep” architecture for pattern recognition</a:t>
            </a:r>
          </a:p>
          <a:p>
            <a:r>
              <a:rPr lang="en-US" dirty="0"/>
              <a:t>Speech, and Object recognition: since 2011/2012  </a:t>
            </a:r>
          </a:p>
          <a:p>
            <a:r>
              <a:rPr lang="en-US" dirty="0"/>
              <a:t>Handwriting recognition: since the early 1990s  </a:t>
            </a:r>
          </a:p>
          <a:p>
            <a:r>
              <a:rPr lang="en-US" dirty="0"/>
              <a:t>Convolutional Net with optional Graphical Model on top  </a:t>
            </a:r>
          </a:p>
          <a:p>
            <a:r>
              <a:rPr lang="en-US" dirty="0"/>
              <a:t>Trained purely supervised</a:t>
            </a:r>
          </a:p>
          <a:p>
            <a:r>
              <a:rPr lang="en-US" dirty="0"/>
              <a:t>Graphical model has latent variables (locations of parts)</a:t>
            </a: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71600" y="3312155"/>
            <a:ext cx="11252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7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3152" y="3311117"/>
            <a:ext cx="16122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9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1234" y="3312155"/>
            <a:ext cx="13119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9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33615" y="3658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" name="object 15"/>
          <p:cNvSpPr/>
          <p:nvPr/>
        </p:nvSpPr>
        <p:spPr>
          <a:xfrm>
            <a:off x="6721722" y="4533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3854" y="4087842"/>
            <a:ext cx="96392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5063" y="4042199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0"/>
                </a:moveTo>
                <a:lnTo>
                  <a:pt x="0" y="110489"/>
                </a:lnTo>
                <a:lnTo>
                  <a:pt x="109220" y="5587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1600" y="4150202"/>
            <a:ext cx="172055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437" y="4105596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9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7666" y="3658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6" name="object 26"/>
          <p:cNvSpPr/>
          <p:nvPr/>
        </p:nvSpPr>
        <p:spPr>
          <a:xfrm>
            <a:off x="2448458" y="4238376"/>
            <a:ext cx="103647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46923" y="4193770"/>
            <a:ext cx="89137" cy="89212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0"/>
                </a:moveTo>
                <a:lnTo>
                  <a:pt x="0" y="109220"/>
                </a:lnTo>
                <a:lnTo>
                  <a:pt x="10921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7000" y="3658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1" name="object 31"/>
          <p:cNvSpPr/>
          <p:nvPr/>
        </p:nvSpPr>
        <p:spPr>
          <a:xfrm>
            <a:off x="5363308" y="4632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1" name="object 41"/>
          <p:cNvSpPr txBox="1"/>
          <p:nvPr/>
        </p:nvSpPr>
        <p:spPr>
          <a:xfrm>
            <a:off x="2082963" y="4778026"/>
            <a:ext cx="10578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26" marR="4147" indent="-46657" algn="ctr"/>
            <a:r>
              <a:rPr spc="6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1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1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pc="12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7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evel  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58568" y="4778026"/>
            <a:ext cx="104786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77" marR="4147" indent="-42509" algn="ctr"/>
            <a:r>
              <a:rPr spc="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1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pc="9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pc="11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1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 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4648" y="3456736"/>
            <a:ext cx="1178470" cy="1379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5919" y="4855323"/>
            <a:ext cx="1268644" cy="821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48458" y="4150202"/>
            <a:ext cx="103647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46923" y="4105595"/>
            <a:ext cx="89137" cy="89212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0"/>
                </a:moveTo>
                <a:lnTo>
                  <a:pt x="0" y="109220"/>
                </a:lnTo>
                <a:lnTo>
                  <a:pt x="10921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48458" y="4062028"/>
            <a:ext cx="103647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46923" y="4017422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0"/>
                </a:moveTo>
                <a:lnTo>
                  <a:pt x="0" y="110490"/>
                </a:lnTo>
                <a:lnTo>
                  <a:pt x="10921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" name="Group 87"/>
          <p:cNvGrpSpPr/>
          <p:nvPr/>
        </p:nvGrpSpPr>
        <p:grpSpPr>
          <a:xfrm>
            <a:off x="5766900" y="3988377"/>
            <a:ext cx="252900" cy="645227"/>
            <a:chOff x="5257800" y="3668051"/>
            <a:chExt cx="252900" cy="645227"/>
          </a:xfrm>
          <a:solidFill>
            <a:schemeClr val="tx2"/>
          </a:solidFill>
        </p:grpSpPr>
        <p:sp>
          <p:nvSpPr>
            <p:cNvPr id="37" name="object 37"/>
            <p:cNvSpPr/>
            <p:nvPr/>
          </p:nvSpPr>
          <p:spPr>
            <a:xfrm>
              <a:off x="5257800" y="431327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61947" y="3976141"/>
              <a:ext cx="163763" cy="1037"/>
            </a:xfrm>
            <a:custGeom>
              <a:avLst/>
              <a:gdLst/>
              <a:ahLst/>
              <a:cxnLst/>
              <a:rect l="l" t="t" r="r" b="b"/>
              <a:pathLst>
                <a:path w="200659" h="1270">
                  <a:moveTo>
                    <a:pt x="0" y="0"/>
                  </a:moveTo>
                  <a:lnTo>
                    <a:pt x="200659" y="1269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19492" y="3931536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61947" y="3889004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19492" y="3843362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61947" y="3800830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20527" y="3756224"/>
              <a:ext cx="89137" cy="89212"/>
            </a:xfrm>
            <a:custGeom>
              <a:avLst/>
              <a:gdLst/>
              <a:ahLst/>
              <a:cxnLst/>
              <a:rect l="l" t="t" r="r" b="b"/>
              <a:pathLst>
                <a:path w="109220" h="109220">
                  <a:moveTo>
                    <a:pt x="0" y="0"/>
                  </a:moveTo>
                  <a:lnTo>
                    <a:pt x="0" y="109219"/>
                  </a:lnTo>
                  <a:lnTo>
                    <a:pt x="10922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62983" y="3712655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6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20528" y="3668051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33229" y="3658500"/>
            <a:ext cx="319771" cy="830913"/>
            <a:chOff x="4023629" y="3658500"/>
            <a:chExt cx="319771" cy="830913"/>
          </a:xfrm>
        </p:grpSpPr>
        <p:sp>
          <p:nvSpPr>
            <p:cNvPr id="33" name="object 33"/>
            <p:cNvSpPr/>
            <p:nvPr/>
          </p:nvSpPr>
          <p:spPr>
            <a:xfrm>
              <a:off x="4023629" y="4267422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9101" y="4222817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90"/>
                  </a:lnTo>
                  <a:lnTo>
                    <a:pt x="11049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43400" y="3658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6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23629" y="4179248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9101" y="4134642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90"/>
                  </a:lnTo>
                  <a:lnTo>
                    <a:pt x="11049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23629" y="4091074"/>
              <a:ext cx="161690" cy="1037"/>
            </a:xfrm>
            <a:custGeom>
              <a:avLst/>
              <a:gdLst/>
              <a:ahLst/>
              <a:cxnLst/>
              <a:rect l="l" t="t" r="r" b="b"/>
              <a:pathLst>
                <a:path w="198120" h="1270">
                  <a:moveTo>
                    <a:pt x="0" y="0"/>
                  </a:moveTo>
                  <a:lnTo>
                    <a:pt x="198120" y="1269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79101" y="4046468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90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023629" y="4003936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79101" y="3959330"/>
              <a:ext cx="90172" cy="89212"/>
            </a:xfrm>
            <a:custGeom>
              <a:avLst/>
              <a:gdLst/>
              <a:ahLst/>
              <a:cxnLst/>
              <a:rect l="l" t="t" r="r" b="b"/>
              <a:pathLst>
                <a:path w="110489" h="109220">
                  <a:moveTo>
                    <a:pt x="0" y="0"/>
                  </a:moveTo>
                  <a:lnTo>
                    <a:pt x="0" y="10921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3629" y="3915762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79101" y="3871156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23629" y="3827588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9101" y="3782982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23629" y="4355596"/>
              <a:ext cx="161690" cy="1037"/>
            </a:xfrm>
            <a:custGeom>
              <a:avLst/>
              <a:gdLst/>
              <a:ahLst/>
              <a:cxnLst/>
              <a:rect l="l" t="t" r="r" b="b"/>
              <a:pathLst>
                <a:path w="198120" h="1270">
                  <a:moveTo>
                    <a:pt x="0" y="0"/>
                  </a:moveTo>
                  <a:lnTo>
                    <a:pt x="198120" y="1269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79101" y="4310991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90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23629" y="4444808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79101" y="4400201"/>
              <a:ext cx="90172" cy="89212"/>
            </a:xfrm>
            <a:custGeom>
              <a:avLst/>
              <a:gdLst/>
              <a:ahLst/>
              <a:cxnLst/>
              <a:rect l="l" t="t" r="r" b="b"/>
              <a:pathLst>
                <a:path w="110489" h="109220">
                  <a:moveTo>
                    <a:pt x="0" y="0"/>
                  </a:moveTo>
                  <a:lnTo>
                    <a:pt x="0" y="10921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6882722" y="3658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1" name="object 71"/>
          <p:cNvSpPr/>
          <p:nvPr/>
        </p:nvSpPr>
        <p:spPr>
          <a:xfrm>
            <a:off x="7814090" y="46336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3" name="object 73"/>
          <p:cNvSpPr txBox="1"/>
          <p:nvPr/>
        </p:nvSpPr>
        <p:spPr>
          <a:xfrm>
            <a:off x="5232815" y="4778026"/>
            <a:ext cx="113563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0" marR="4147" indent="-518" algn="ctr"/>
            <a:r>
              <a:rPr spc="9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parts,  </a:t>
            </a:r>
            <a:r>
              <a:rPr spc="8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phones,  </a:t>
            </a:r>
            <a:r>
              <a:rPr spc="57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8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4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8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8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4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15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836892" y="4150202"/>
            <a:ext cx="96392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7066" y="4105595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0" y="0"/>
                </a:moveTo>
                <a:lnTo>
                  <a:pt x="0" y="10922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53854" y="4176016"/>
            <a:ext cx="96392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45063" y="4131410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0"/>
                </a:moveTo>
                <a:lnTo>
                  <a:pt x="0" y="110490"/>
                </a:lnTo>
                <a:lnTo>
                  <a:pt x="10922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013058" y="4778026"/>
            <a:ext cx="1140342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-5703" algn="ctr"/>
            <a:r>
              <a:rPr spc="8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Object,  </a:t>
            </a:r>
            <a:r>
              <a:rPr spc="5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6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pc="7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4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7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6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e,  </a:t>
            </a:r>
            <a:r>
              <a:rPr spc="37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687918" y="3312155"/>
            <a:ext cx="112761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8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047171" y="3312155"/>
            <a:ext cx="609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spc="7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pc="11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pc="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82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4813" y="3680174"/>
            <a:ext cx="838063" cy="94545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Pooling</a:t>
            </a:r>
            <a:endParaRPr sz="1400" dirty="0"/>
          </a:p>
        </p:txBody>
      </p:sp>
      <p:sp>
        <p:nvSpPr>
          <p:cNvPr id="32" name="object 32"/>
          <p:cNvSpPr txBox="1"/>
          <p:nvPr/>
        </p:nvSpPr>
        <p:spPr>
          <a:xfrm>
            <a:off x="2676174" y="3681984"/>
            <a:ext cx="886239" cy="94183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dirty="0"/>
              <a:t>Pooling</a:t>
            </a:r>
            <a:endParaRPr sz="1400" dirty="0"/>
          </a:p>
        </p:txBody>
      </p:sp>
      <p:sp>
        <p:nvSpPr>
          <p:cNvPr id="38" name="object 38"/>
          <p:cNvSpPr txBox="1"/>
          <p:nvPr/>
        </p:nvSpPr>
        <p:spPr>
          <a:xfrm>
            <a:off x="3901134" y="3681984"/>
            <a:ext cx="731232" cy="941832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Filters + </a:t>
            </a:r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72" name="object 72"/>
          <p:cNvSpPr txBox="1"/>
          <p:nvPr/>
        </p:nvSpPr>
        <p:spPr>
          <a:xfrm>
            <a:off x="6986601" y="3680174"/>
            <a:ext cx="856140" cy="94545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sz="1400" dirty="0"/>
              <a:t>Graphical  Model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74490" y="3681984"/>
            <a:ext cx="774822" cy="941832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Filters + </a:t>
            </a:r>
            <a:r>
              <a:rPr lang="en-US" sz="1400" dirty="0" err="1"/>
              <a:t>ReLU</a:t>
            </a:r>
            <a:endParaRPr sz="1400" dirty="0"/>
          </a:p>
        </p:txBody>
      </p:sp>
      <p:sp>
        <p:nvSpPr>
          <p:cNvPr id="81" name="object 79"/>
          <p:cNvSpPr txBox="1"/>
          <p:nvPr/>
        </p:nvSpPr>
        <p:spPr>
          <a:xfrm>
            <a:off x="5818866" y="3293897"/>
            <a:ext cx="112761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8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38"/>
          <p:cNvSpPr txBox="1"/>
          <p:nvPr/>
        </p:nvSpPr>
        <p:spPr>
          <a:xfrm>
            <a:off x="6032082" y="3663726"/>
            <a:ext cx="731232" cy="941832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Filters + </a:t>
            </a:r>
            <a:r>
              <a:rPr lang="en-US" sz="1400" dirty="0" err="1"/>
              <a:t>ReLU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76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3557100" y="3970395"/>
            <a:ext cx="252900" cy="645227"/>
            <a:chOff x="5257800" y="3668051"/>
            <a:chExt cx="252900" cy="645227"/>
          </a:xfrm>
          <a:solidFill>
            <a:schemeClr val="tx2"/>
          </a:solidFill>
        </p:grpSpPr>
        <p:sp>
          <p:nvSpPr>
            <p:cNvPr id="84" name="object 37"/>
            <p:cNvSpPr/>
            <p:nvPr/>
          </p:nvSpPr>
          <p:spPr>
            <a:xfrm>
              <a:off x="5257800" y="431327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9"/>
            <p:cNvSpPr/>
            <p:nvPr/>
          </p:nvSpPr>
          <p:spPr>
            <a:xfrm>
              <a:off x="5261947" y="3976141"/>
              <a:ext cx="163763" cy="1037"/>
            </a:xfrm>
            <a:custGeom>
              <a:avLst/>
              <a:gdLst/>
              <a:ahLst/>
              <a:cxnLst/>
              <a:rect l="l" t="t" r="r" b="b"/>
              <a:pathLst>
                <a:path w="200659" h="1270">
                  <a:moveTo>
                    <a:pt x="0" y="0"/>
                  </a:moveTo>
                  <a:lnTo>
                    <a:pt x="200659" y="1269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0"/>
            <p:cNvSpPr/>
            <p:nvPr/>
          </p:nvSpPr>
          <p:spPr>
            <a:xfrm>
              <a:off x="5419492" y="3931536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59"/>
            <p:cNvSpPr/>
            <p:nvPr/>
          </p:nvSpPr>
          <p:spPr>
            <a:xfrm>
              <a:off x="5261947" y="3889004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60"/>
            <p:cNvSpPr/>
            <p:nvPr/>
          </p:nvSpPr>
          <p:spPr>
            <a:xfrm>
              <a:off x="5419492" y="3843362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61"/>
            <p:cNvSpPr/>
            <p:nvPr/>
          </p:nvSpPr>
          <p:spPr>
            <a:xfrm>
              <a:off x="5261947" y="3800830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62"/>
            <p:cNvSpPr/>
            <p:nvPr/>
          </p:nvSpPr>
          <p:spPr>
            <a:xfrm>
              <a:off x="5420527" y="3756224"/>
              <a:ext cx="89137" cy="89212"/>
            </a:xfrm>
            <a:custGeom>
              <a:avLst/>
              <a:gdLst/>
              <a:ahLst/>
              <a:cxnLst/>
              <a:rect l="l" t="t" r="r" b="b"/>
              <a:pathLst>
                <a:path w="109220" h="109220">
                  <a:moveTo>
                    <a:pt x="0" y="0"/>
                  </a:moveTo>
                  <a:lnTo>
                    <a:pt x="0" y="109219"/>
                  </a:lnTo>
                  <a:lnTo>
                    <a:pt x="10922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63"/>
            <p:cNvSpPr/>
            <p:nvPr/>
          </p:nvSpPr>
          <p:spPr>
            <a:xfrm>
              <a:off x="5262983" y="3712655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6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64"/>
            <p:cNvSpPr/>
            <p:nvPr/>
          </p:nvSpPr>
          <p:spPr>
            <a:xfrm>
              <a:off x="5420528" y="3668051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Systems: deep learning + structured prediction</a:t>
            </a:r>
          </a:p>
        </p:txBody>
      </p:sp>
      <p:sp>
        <p:nvSpPr>
          <p:cNvPr id="86" name="Text Placeholder 85"/>
          <p:cNvSpPr>
            <a:spLocks noGrp="1"/>
          </p:cNvSpPr>
          <p:nvPr>
            <p:ph type="body" idx="1"/>
          </p:nvPr>
        </p:nvSpPr>
        <p:spPr>
          <a:xfrm>
            <a:off x="383854" y="1333501"/>
            <a:ext cx="7461504" cy="173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Globally-trained deep architecture</a:t>
            </a:r>
          </a:p>
          <a:p>
            <a:r>
              <a:rPr lang="en-US" dirty="0"/>
              <a:t>Handwriting recognition: since the mid 1990s  </a:t>
            </a:r>
          </a:p>
          <a:p>
            <a:r>
              <a:rPr lang="en-US" dirty="0"/>
              <a:t>Speech Recognition: since 2011</a:t>
            </a:r>
          </a:p>
          <a:p>
            <a:r>
              <a:rPr lang="en-US" dirty="0"/>
              <a:t>All the modules are trained with a combination of unsupervised and  supervised learning</a:t>
            </a:r>
          </a:p>
          <a:p>
            <a:r>
              <a:rPr lang="en-US" b="1" dirty="0">
                <a:solidFill>
                  <a:schemeClr val="accent1"/>
                </a:solidFill>
              </a:rPr>
              <a:t>End-to-end training == deep structured prediction</a:t>
            </a: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465566" y="3180558"/>
            <a:ext cx="112523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78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</a:t>
            </a:r>
            <a:r>
              <a:rPr lang="en-US" spc="7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supervised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3152" y="3396001"/>
            <a:ext cx="16122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9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7807" y="3396001"/>
            <a:ext cx="131199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9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33615" y="36114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" name="object 15"/>
          <p:cNvSpPr/>
          <p:nvPr/>
        </p:nvSpPr>
        <p:spPr>
          <a:xfrm>
            <a:off x="6721722" y="4533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object 17"/>
          <p:cNvSpPr/>
          <p:nvPr/>
        </p:nvSpPr>
        <p:spPr>
          <a:xfrm>
            <a:off x="6753854" y="4087842"/>
            <a:ext cx="96392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5063" y="4042199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0"/>
                </a:moveTo>
                <a:lnTo>
                  <a:pt x="0" y="110489"/>
                </a:lnTo>
                <a:lnTo>
                  <a:pt x="109220" y="5587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1600" y="4150202"/>
            <a:ext cx="172055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437" y="4105596"/>
            <a:ext cx="90172" cy="90248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0"/>
                </a:moveTo>
                <a:lnTo>
                  <a:pt x="0" y="11049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7666" y="36114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6" name="object 26"/>
          <p:cNvSpPr/>
          <p:nvPr/>
        </p:nvSpPr>
        <p:spPr>
          <a:xfrm>
            <a:off x="2448458" y="4238376"/>
            <a:ext cx="103647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46923" y="4193770"/>
            <a:ext cx="89137" cy="89212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0"/>
                </a:moveTo>
                <a:lnTo>
                  <a:pt x="0" y="109220"/>
                </a:lnTo>
                <a:lnTo>
                  <a:pt x="10921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7000" y="36114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1" name="object 31"/>
          <p:cNvSpPr/>
          <p:nvPr/>
        </p:nvSpPr>
        <p:spPr>
          <a:xfrm>
            <a:off x="5363308" y="4632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1" name="object 41"/>
          <p:cNvSpPr txBox="1"/>
          <p:nvPr/>
        </p:nvSpPr>
        <p:spPr>
          <a:xfrm>
            <a:off x="2082963" y="4778026"/>
            <a:ext cx="10578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26" marR="4147" indent="-46657" algn="ctr"/>
            <a:r>
              <a:rPr spc="6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1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1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pc="12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7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evel  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58568" y="4778026"/>
            <a:ext cx="104786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77" marR="4147" indent="-42509" algn="ctr"/>
            <a:r>
              <a:rPr spc="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1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pc="9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pc="11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1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 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4648" y="3456736"/>
            <a:ext cx="1178470" cy="1379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5919" y="4855323"/>
            <a:ext cx="1268644" cy="821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48458" y="4150202"/>
            <a:ext cx="103647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46923" y="4105595"/>
            <a:ext cx="89137" cy="89212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0"/>
                </a:moveTo>
                <a:lnTo>
                  <a:pt x="0" y="109220"/>
                </a:lnTo>
                <a:lnTo>
                  <a:pt x="10921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48458" y="4062028"/>
            <a:ext cx="103647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46923" y="4017422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0"/>
                </a:moveTo>
                <a:lnTo>
                  <a:pt x="0" y="110490"/>
                </a:lnTo>
                <a:lnTo>
                  <a:pt x="109219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" name="Group 87"/>
          <p:cNvGrpSpPr/>
          <p:nvPr/>
        </p:nvGrpSpPr>
        <p:grpSpPr>
          <a:xfrm>
            <a:off x="5766900" y="3988377"/>
            <a:ext cx="252900" cy="645227"/>
            <a:chOff x="5257800" y="3668051"/>
            <a:chExt cx="252900" cy="645227"/>
          </a:xfrm>
          <a:solidFill>
            <a:schemeClr val="tx2"/>
          </a:solidFill>
        </p:grpSpPr>
        <p:sp>
          <p:nvSpPr>
            <p:cNvPr id="37" name="object 37"/>
            <p:cNvSpPr/>
            <p:nvPr/>
          </p:nvSpPr>
          <p:spPr>
            <a:xfrm>
              <a:off x="5257800" y="431327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61947" y="3976141"/>
              <a:ext cx="163763" cy="1037"/>
            </a:xfrm>
            <a:custGeom>
              <a:avLst/>
              <a:gdLst/>
              <a:ahLst/>
              <a:cxnLst/>
              <a:rect l="l" t="t" r="r" b="b"/>
              <a:pathLst>
                <a:path w="200659" h="1270">
                  <a:moveTo>
                    <a:pt x="0" y="0"/>
                  </a:moveTo>
                  <a:lnTo>
                    <a:pt x="200659" y="1269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19492" y="3931536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61947" y="3889004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19492" y="3843362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61947" y="3800830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59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20527" y="3756224"/>
              <a:ext cx="89137" cy="89212"/>
            </a:xfrm>
            <a:custGeom>
              <a:avLst/>
              <a:gdLst/>
              <a:ahLst/>
              <a:cxnLst/>
              <a:rect l="l" t="t" r="r" b="b"/>
              <a:pathLst>
                <a:path w="109220" h="109220">
                  <a:moveTo>
                    <a:pt x="0" y="0"/>
                  </a:moveTo>
                  <a:lnTo>
                    <a:pt x="0" y="109219"/>
                  </a:lnTo>
                  <a:lnTo>
                    <a:pt x="10922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62983" y="3712655"/>
              <a:ext cx="163763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0" y="0"/>
                  </a:moveTo>
                  <a:lnTo>
                    <a:pt x="200660" y="0"/>
                  </a:lnTo>
                </a:path>
              </a:pathLst>
            </a:custGeom>
            <a:grpFill/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20528" y="3668051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33229" y="3658500"/>
            <a:ext cx="319771" cy="830913"/>
            <a:chOff x="4023629" y="3658500"/>
            <a:chExt cx="319771" cy="830913"/>
          </a:xfrm>
        </p:grpSpPr>
        <p:sp>
          <p:nvSpPr>
            <p:cNvPr id="33" name="object 33"/>
            <p:cNvSpPr/>
            <p:nvPr/>
          </p:nvSpPr>
          <p:spPr>
            <a:xfrm>
              <a:off x="4023629" y="4267422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9101" y="4222817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90"/>
                  </a:lnTo>
                  <a:lnTo>
                    <a:pt x="11049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43400" y="3658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66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23629" y="4179248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9101" y="4134642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90"/>
                  </a:lnTo>
                  <a:lnTo>
                    <a:pt x="11049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23629" y="4091074"/>
              <a:ext cx="161690" cy="1037"/>
            </a:xfrm>
            <a:custGeom>
              <a:avLst/>
              <a:gdLst/>
              <a:ahLst/>
              <a:cxnLst/>
              <a:rect l="l" t="t" r="r" b="b"/>
              <a:pathLst>
                <a:path w="198120" h="1270">
                  <a:moveTo>
                    <a:pt x="0" y="0"/>
                  </a:moveTo>
                  <a:lnTo>
                    <a:pt x="198120" y="1269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79101" y="4046468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90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023629" y="4003936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79101" y="3959330"/>
              <a:ext cx="90172" cy="89212"/>
            </a:xfrm>
            <a:custGeom>
              <a:avLst/>
              <a:gdLst/>
              <a:ahLst/>
              <a:cxnLst/>
              <a:rect l="l" t="t" r="r" b="b"/>
              <a:pathLst>
                <a:path w="110489" h="109220">
                  <a:moveTo>
                    <a:pt x="0" y="0"/>
                  </a:moveTo>
                  <a:lnTo>
                    <a:pt x="0" y="10921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3629" y="3915762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79101" y="3871156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23629" y="3827588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9101" y="3782982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89"/>
                  </a:lnTo>
                  <a:lnTo>
                    <a:pt x="11049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23629" y="4355596"/>
              <a:ext cx="161690" cy="1037"/>
            </a:xfrm>
            <a:custGeom>
              <a:avLst/>
              <a:gdLst/>
              <a:ahLst/>
              <a:cxnLst/>
              <a:rect l="l" t="t" r="r" b="b"/>
              <a:pathLst>
                <a:path w="198120" h="1270">
                  <a:moveTo>
                    <a:pt x="0" y="0"/>
                  </a:moveTo>
                  <a:lnTo>
                    <a:pt x="198120" y="1269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79101" y="4310991"/>
              <a:ext cx="90172" cy="90248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0"/>
                  </a:moveTo>
                  <a:lnTo>
                    <a:pt x="0" y="110490"/>
                  </a:lnTo>
                  <a:lnTo>
                    <a:pt x="110490" y="55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23629" y="4444808"/>
              <a:ext cx="16169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6659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79101" y="4400201"/>
              <a:ext cx="90172" cy="89212"/>
            </a:xfrm>
            <a:custGeom>
              <a:avLst/>
              <a:gdLst/>
              <a:ahLst/>
              <a:cxnLst/>
              <a:rect l="l" t="t" r="r" b="b"/>
              <a:pathLst>
                <a:path w="110489" h="109220">
                  <a:moveTo>
                    <a:pt x="0" y="0"/>
                  </a:moveTo>
                  <a:lnTo>
                    <a:pt x="0" y="109219"/>
                  </a:lnTo>
                  <a:lnTo>
                    <a:pt x="110490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6882722" y="36114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1" name="object 71"/>
          <p:cNvSpPr/>
          <p:nvPr/>
        </p:nvSpPr>
        <p:spPr>
          <a:xfrm>
            <a:off x="7814090" y="46336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3" name="object 73"/>
          <p:cNvSpPr txBox="1"/>
          <p:nvPr/>
        </p:nvSpPr>
        <p:spPr>
          <a:xfrm>
            <a:off x="5232815" y="4778026"/>
            <a:ext cx="113563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50" marR="4147" indent="-518" algn="ctr"/>
            <a:r>
              <a:rPr spc="9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parts,  </a:t>
            </a:r>
            <a:r>
              <a:rPr spc="8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phones,  </a:t>
            </a:r>
            <a:r>
              <a:rPr spc="57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8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4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8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8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9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4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15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836892" y="4150202"/>
            <a:ext cx="96392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27066" y="4105595"/>
            <a:ext cx="90172" cy="89212"/>
          </a:xfrm>
          <a:custGeom>
            <a:avLst/>
            <a:gdLst/>
            <a:ahLst/>
            <a:cxnLst/>
            <a:rect l="l" t="t" r="r" b="b"/>
            <a:pathLst>
              <a:path w="110490" h="109220">
                <a:moveTo>
                  <a:pt x="0" y="0"/>
                </a:moveTo>
                <a:lnTo>
                  <a:pt x="0" y="109220"/>
                </a:lnTo>
                <a:lnTo>
                  <a:pt x="11049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53854" y="4176016"/>
            <a:ext cx="96392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36659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45063" y="4131410"/>
            <a:ext cx="89137" cy="90248"/>
          </a:xfrm>
          <a:custGeom>
            <a:avLst/>
            <a:gdLst/>
            <a:ahLst/>
            <a:cxnLst/>
            <a:rect l="l" t="t" r="r" b="b"/>
            <a:pathLst>
              <a:path w="109220" h="110489">
                <a:moveTo>
                  <a:pt x="0" y="0"/>
                </a:moveTo>
                <a:lnTo>
                  <a:pt x="0" y="110490"/>
                </a:lnTo>
                <a:lnTo>
                  <a:pt x="109220" y="5461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013058" y="4778026"/>
            <a:ext cx="1140342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marR="4147" indent="-5703" algn="ctr"/>
            <a:r>
              <a:rPr spc="8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Object,  </a:t>
            </a:r>
            <a:r>
              <a:rPr spc="5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6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pc="7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4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7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7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6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e,  </a:t>
            </a:r>
            <a:r>
              <a:rPr spc="37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687918" y="3180558"/>
            <a:ext cx="112761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78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</a:t>
            </a:r>
            <a:r>
              <a:rPr lang="en-US" spc="7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pc="8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4813" y="3680174"/>
            <a:ext cx="838063" cy="94545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Pooling</a:t>
            </a:r>
            <a:endParaRPr sz="1400" dirty="0"/>
          </a:p>
        </p:txBody>
      </p:sp>
      <p:sp>
        <p:nvSpPr>
          <p:cNvPr id="32" name="object 32"/>
          <p:cNvSpPr txBox="1"/>
          <p:nvPr/>
        </p:nvSpPr>
        <p:spPr>
          <a:xfrm>
            <a:off x="2676174" y="3681984"/>
            <a:ext cx="886239" cy="94183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dirty="0"/>
              <a:t>Pooling</a:t>
            </a:r>
            <a:endParaRPr sz="1400" dirty="0"/>
          </a:p>
        </p:txBody>
      </p:sp>
      <p:sp>
        <p:nvSpPr>
          <p:cNvPr id="38" name="object 38"/>
          <p:cNvSpPr txBox="1"/>
          <p:nvPr/>
        </p:nvSpPr>
        <p:spPr>
          <a:xfrm>
            <a:off x="3901134" y="3681984"/>
            <a:ext cx="731232" cy="941832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Filters + </a:t>
            </a:r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72" name="object 72"/>
          <p:cNvSpPr txBox="1"/>
          <p:nvPr/>
        </p:nvSpPr>
        <p:spPr>
          <a:xfrm>
            <a:off x="6986601" y="3680174"/>
            <a:ext cx="856140" cy="945452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sz="1400" dirty="0"/>
              <a:t>Graphical  Model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74490" y="3681984"/>
            <a:ext cx="774822" cy="941832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Filters + </a:t>
            </a:r>
            <a:r>
              <a:rPr lang="en-US" sz="1400" dirty="0" err="1"/>
              <a:t>ReLU</a:t>
            </a:r>
            <a:endParaRPr sz="1400" dirty="0"/>
          </a:p>
        </p:txBody>
      </p:sp>
      <p:sp>
        <p:nvSpPr>
          <p:cNvPr id="81" name="object 79"/>
          <p:cNvSpPr txBox="1"/>
          <p:nvPr/>
        </p:nvSpPr>
        <p:spPr>
          <a:xfrm>
            <a:off x="5818866" y="3180558"/>
            <a:ext cx="112761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78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</a:t>
            </a:r>
            <a:r>
              <a:rPr lang="en-US" spc="7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pc="8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38"/>
          <p:cNvSpPr txBox="1"/>
          <p:nvPr/>
        </p:nvSpPr>
        <p:spPr>
          <a:xfrm>
            <a:off x="6032082" y="3663726"/>
            <a:ext cx="731232" cy="941832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marR="4147" indent="-9525" algn="ctr">
              <a:lnSpc>
                <a:spcPct val="127499"/>
              </a:lnSpc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Filters + </a:t>
            </a:r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95" name="object 79"/>
          <p:cNvSpPr txBox="1"/>
          <p:nvPr/>
        </p:nvSpPr>
        <p:spPr>
          <a:xfrm>
            <a:off x="6844536" y="3180558"/>
            <a:ext cx="112761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 algn="ctr"/>
            <a:r>
              <a:rPr lang="en-US" spc="78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</a:t>
            </a:r>
            <a:r>
              <a:rPr lang="en-US" spc="7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pc="8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= learning hierarchical representations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1"/>
          </p:nvPr>
        </p:nvSpPr>
        <p:spPr>
          <a:xfrm>
            <a:off x="383854" y="1333500"/>
            <a:ext cx="7998146" cy="4466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It's </a:t>
            </a:r>
            <a:r>
              <a:rPr lang="en-US" dirty="0">
                <a:solidFill>
                  <a:schemeClr val="accent1"/>
                </a:solidFill>
              </a:rPr>
              <a:t>deep</a:t>
            </a:r>
            <a:r>
              <a:rPr lang="en-US" dirty="0"/>
              <a:t> if it has </a:t>
            </a:r>
            <a:r>
              <a:rPr lang="en-US" dirty="0">
                <a:solidFill>
                  <a:schemeClr val="accent1"/>
                </a:solidFill>
              </a:rPr>
              <a:t>more than one stage </a:t>
            </a:r>
            <a:r>
              <a:rPr lang="en-US" dirty="0"/>
              <a:t>of non-linear feature transformation</a:t>
            </a:r>
          </a:p>
          <a:p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430674" y="5780278"/>
            <a:ext cx="787512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100" spc="16" dirty="0">
                <a:latin typeface="+mj-lt"/>
                <a:cs typeface="Arial" panose="020B0604020202020204" pitchFamily="34" charset="0"/>
              </a:rPr>
              <a:t>Feature</a:t>
            </a:r>
            <a:r>
              <a:rPr sz="1100" spc="-41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41" dirty="0">
                <a:latin typeface="+mj-lt"/>
                <a:cs typeface="Arial" panose="020B0604020202020204" pitchFamily="34" charset="0"/>
              </a:rPr>
              <a:t>visualization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29" dirty="0">
                <a:latin typeface="+mj-lt"/>
                <a:cs typeface="Arial" panose="020B0604020202020204" pitchFamily="34" charset="0"/>
              </a:rPr>
              <a:t>of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33" dirty="0">
                <a:latin typeface="+mj-lt"/>
                <a:cs typeface="Arial" panose="020B0604020202020204" pitchFamily="34" charset="0"/>
              </a:rPr>
              <a:t>convolutional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41" dirty="0">
                <a:latin typeface="+mj-lt"/>
                <a:cs typeface="Arial" panose="020B0604020202020204" pitchFamily="34" charset="0"/>
              </a:rPr>
              <a:t>net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29" dirty="0">
                <a:latin typeface="+mj-lt"/>
                <a:cs typeface="Arial" panose="020B0604020202020204" pitchFamily="34" charset="0"/>
              </a:rPr>
              <a:t>trained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16" dirty="0">
                <a:latin typeface="+mj-lt"/>
                <a:cs typeface="Arial" panose="020B0604020202020204" pitchFamily="34" charset="0"/>
              </a:rPr>
              <a:t>on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41" dirty="0">
                <a:latin typeface="+mj-lt"/>
                <a:cs typeface="Arial" panose="020B0604020202020204" pitchFamily="34" charset="0"/>
              </a:rPr>
              <a:t>ImageNet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24" dirty="0">
                <a:latin typeface="+mj-lt"/>
                <a:cs typeface="Arial" panose="020B0604020202020204" pitchFamily="34" charset="0"/>
              </a:rPr>
              <a:t>from</a:t>
            </a:r>
            <a:r>
              <a:rPr sz="1100" spc="-24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45" dirty="0">
                <a:latin typeface="+mj-lt"/>
                <a:cs typeface="Arial" panose="020B0604020202020204" pitchFamily="34" charset="0"/>
              </a:rPr>
              <a:t>[Zeiler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53" dirty="0">
                <a:latin typeface="+mj-lt"/>
                <a:cs typeface="Arial" panose="020B0604020202020204" pitchFamily="34" charset="0"/>
              </a:rPr>
              <a:t>&amp;</a:t>
            </a:r>
            <a:r>
              <a:rPr sz="1100" spc="-29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16" dirty="0">
                <a:latin typeface="+mj-lt"/>
                <a:cs typeface="Arial" panose="020B0604020202020204" pitchFamily="34" charset="0"/>
              </a:rPr>
              <a:t>Fergus</a:t>
            </a:r>
            <a:r>
              <a:rPr sz="1100" spc="-33" dirty="0">
                <a:latin typeface="+mj-lt"/>
                <a:cs typeface="Arial" panose="020B0604020202020204" pitchFamily="34" charset="0"/>
              </a:rPr>
              <a:t> </a:t>
            </a:r>
            <a:r>
              <a:rPr sz="1100" spc="122" dirty="0">
                <a:latin typeface="+mj-lt"/>
                <a:cs typeface="Arial" panose="020B0604020202020204" pitchFamily="34" charset="0"/>
              </a:rPr>
              <a:t>2013]</a:t>
            </a:r>
            <a:endParaRPr sz="11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918691" y="2371406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ject 20"/>
          <p:cNvSpPr/>
          <p:nvPr/>
        </p:nvSpPr>
        <p:spPr>
          <a:xfrm>
            <a:off x="2256360" y="1917568"/>
            <a:ext cx="1133902" cy="960138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Low-level feature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6858000" y="1914999"/>
            <a:ext cx="1133902" cy="965574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Trainable classifier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4" name="object 20"/>
          <p:cNvSpPr/>
          <p:nvPr/>
        </p:nvSpPr>
        <p:spPr>
          <a:xfrm>
            <a:off x="5324120" y="1914999"/>
            <a:ext cx="1133902" cy="965574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High-level feature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352800" y="2371406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76800" y="2371406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400800" y="2371406"/>
            <a:ext cx="365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39502" y="2371406"/>
            <a:ext cx="304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bject 20"/>
          <p:cNvSpPr/>
          <p:nvPr/>
        </p:nvSpPr>
        <p:spPr>
          <a:xfrm>
            <a:off x="3790240" y="1914999"/>
            <a:ext cx="1133902" cy="965574"/>
          </a:xfrm>
          <a:custGeom>
            <a:avLst/>
            <a:gdLst/>
            <a:ahLst/>
            <a:cxnLst/>
            <a:rect l="l" t="t" r="r" b="b"/>
            <a:pathLst>
              <a:path w="1389379" h="826770">
                <a:moveTo>
                  <a:pt x="1388109" y="0"/>
                </a:moveTo>
                <a:lnTo>
                  <a:pt x="0" y="0"/>
                </a:lnTo>
                <a:lnTo>
                  <a:pt x="0" y="826770"/>
                </a:lnTo>
                <a:lnTo>
                  <a:pt x="1388109" y="826770"/>
                </a:lnTo>
                <a:lnTo>
                  <a:pt x="1389380" y="825500"/>
                </a:lnTo>
                <a:lnTo>
                  <a:pt x="1389380" y="1270"/>
                </a:lnTo>
                <a:lnTo>
                  <a:pt x="13881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Mid-level feature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0310" y="1885760"/>
            <a:ext cx="1537090" cy="994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828800" y="2781300"/>
            <a:ext cx="994511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33"/>
          <p:cNvSpPr/>
          <p:nvPr/>
        </p:nvSpPr>
        <p:spPr>
          <a:xfrm>
            <a:off x="520310" y="3009900"/>
            <a:ext cx="2199980" cy="2628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382927" y="2705100"/>
            <a:ext cx="0" cy="6515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ject 34"/>
          <p:cNvSpPr/>
          <p:nvPr/>
        </p:nvSpPr>
        <p:spPr>
          <a:xfrm>
            <a:off x="3015210" y="3019235"/>
            <a:ext cx="2218420" cy="2624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5867400" y="2726624"/>
            <a:ext cx="791766" cy="6300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35"/>
          <p:cNvSpPr/>
          <p:nvPr/>
        </p:nvSpPr>
        <p:spPr>
          <a:xfrm>
            <a:off x="5528550" y="3009900"/>
            <a:ext cx="2165864" cy="26327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37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Trainable feature hierarchy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83854" y="1028700"/>
            <a:ext cx="7461504" cy="4771553"/>
          </a:xfrm>
        </p:spPr>
        <p:txBody>
          <a:bodyPr/>
          <a:lstStyle/>
          <a:p>
            <a:r>
              <a:rPr lang="en-US" dirty="0"/>
              <a:t>Hierarchy of representations with increasing level of abstraction  Each stage is a kind of trainable feature transform</a:t>
            </a:r>
          </a:p>
          <a:p>
            <a:r>
              <a:rPr lang="en-US" dirty="0"/>
              <a:t>Image recognition</a:t>
            </a:r>
          </a:p>
          <a:p>
            <a:pPr lvl="1"/>
            <a:r>
              <a:rPr lang="en-US" dirty="0"/>
              <a:t>Pixel →  edge →  </a:t>
            </a:r>
            <a:r>
              <a:rPr lang="en-US" dirty="0" err="1"/>
              <a:t>texton</a:t>
            </a:r>
            <a:r>
              <a:rPr lang="en-US" dirty="0"/>
              <a:t> →  motif →  part →  object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Character →  word →  word group →  clause →  sentence →  story</a:t>
            </a:r>
          </a:p>
          <a:p>
            <a:r>
              <a:rPr lang="en-US" dirty="0"/>
              <a:t>Speech</a:t>
            </a:r>
          </a:p>
          <a:p>
            <a:pPr lvl="1"/>
            <a:r>
              <a:rPr lang="en-US" dirty="0"/>
              <a:t>Sample →  spectral band →  sound →   … →  phone →  phoneme →  word</a:t>
            </a:r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85900" y="3702345"/>
            <a:ext cx="5257800" cy="1743502"/>
            <a:chOff x="762000" y="3702345"/>
            <a:chExt cx="5257800" cy="1743502"/>
          </a:xfrm>
        </p:grpSpPr>
        <p:sp>
          <p:nvSpPr>
            <p:cNvPr id="21" name="object 20"/>
            <p:cNvSpPr/>
            <p:nvPr/>
          </p:nvSpPr>
          <p:spPr>
            <a:xfrm rot="5400000">
              <a:off x="715936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620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bject 20"/>
            <p:cNvSpPr/>
            <p:nvPr/>
          </p:nvSpPr>
          <p:spPr>
            <a:xfrm rot="5400000">
              <a:off x="1919769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965833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ject 20"/>
            <p:cNvSpPr/>
            <p:nvPr/>
          </p:nvSpPr>
          <p:spPr>
            <a:xfrm rot="5400000">
              <a:off x="3096711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142775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bject 20"/>
            <p:cNvSpPr/>
            <p:nvPr/>
          </p:nvSpPr>
          <p:spPr>
            <a:xfrm rot="5400000">
              <a:off x="4300544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346608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626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61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representations: a challenge for  ML, CV, AI, neuroscience, cognitive science...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idx="1"/>
          </p:nvPr>
        </p:nvSpPr>
        <p:spPr>
          <a:xfrm>
            <a:off x="383854" y="1790700"/>
            <a:ext cx="5254946" cy="4009553"/>
          </a:xfrm>
        </p:spPr>
        <p:txBody>
          <a:bodyPr/>
          <a:lstStyle/>
          <a:p>
            <a:r>
              <a:rPr lang="en-US" sz="1600" dirty="0">
                <a:solidFill>
                  <a:schemeClr val="accent1"/>
                </a:solidFill>
              </a:rPr>
              <a:t>How do we learn representations </a:t>
            </a:r>
            <a:r>
              <a:rPr lang="en-US" sz="1600" dirty="0"/>
              <a:t>of the perceptual world?</a:t>
            </a:r>
          </a:p>
          <a:p>
            <a:pPr lvl="1"/>
            <a:r>
              <a:rPr lang="en-US" sz="1200" dirty="0"/>
              <a:t>How can a perceptual system build itself by looking at the world?</a:t>
            </a:r>
          </a:p>
          <a:p>
            <a:pPr lvl="1"/>
            <a:r>
              <a:rPr lang="en-US" sz="1200" dirty="0"/>
              <a:t>How much prior structure is necessary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ML/AI</a:t>
            </a:r>
            <a:r>
              <a:rPr lang="en-US" sz="1600" dirty="0"/>
              <a:t>: how do we learn features or feature  hierarchies?</a:t>
            </a:r>
          </a:p>
          <a:p>
            <a:pPr lvl="1"/>
            <a:r>
              <a:rPr lang="en-US" sz="1200" dirty="0"/>
              <a:t>What is the fundamental principle? What is  the learning algorithm? What is the  architecture?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Neuroscience</a:t>
            </a:r>
            <a:r>
              <a:rPr lang="en-US" sz="1600" dirty="0"/>
              <a:t>: how does the cortex learn perception?</a:t>
            </a:r>
          </a:p>
          <a:p>
            <a:pPr lvl="1"/>
            <a:r>
              <a:rPr lang="en-US" sz="1200" dirty="0"/>
              <a:t>Does the cortex “run” a single, general  learning algorithm? (or a small number of  them)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CogSci</a:t>
            </a:r>
            <a:r>
              <a:rPr lang="en-US" sz="1600" dirty="0"/>
              <a:t>: how does the mind learn abstract concepts on  top of less abstract ones?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Deep Learning addresses the problem of learning  hierarchical representations with a single algorithm</a:t>
            </a:r>
          </a:p>
          <a:p>
            <a:pPr lvl="1"/>
            <a:r>
              <a:rPr lang="en-US" sz="1200" dirty="0">
                <a:solidFill>
                  <a:schemeClr val="accent1"/>
                </a:solidFill>
              </a:rPr>
              <a:t>Or perhaps with a few algorithms</a:t>
            </a:r>
          </a:p>
        </p:txBody>
      </p:sp>
      <p:grpSp>
        <p:nvGrpSpPr>
          <p:cNvPr id="54" name="Group 53"/>
          <p:cNvGrpSpPr/>
          <p:nvPr/>
        </p:nvGrpSpPr>
        <p:grpSpPr>
          <a:xfrm rot="16200000">
            <a:off x="4665923" y="2688576"/>
            <a:ext cx="4301254" cy="1743502"/>
            <a:chOff x="762000" y="3702345"/>
            <a:chExt cx="5257800" cy="1743502"/>
          </a:xfrm>
        </p:grpSpPr>
        <p:sp>
          <p:nvSpPr>
            <p:cNvPr id="55" name="object 20"/>
            <p:cNvSpPr/>
            <p:nvPr/>
          </p:nvSpPr>
          <p:spPr>
            <a:xfrm rot="5400000">
              <a:off x="715936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7620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bject 20"/>
            <p:cNvSpPr/>
            <p:nvPr/>
          </p:nvSpPr>
          <p:spPr>
            <a:xfrm rot="5400000">
              <a:off x="1919769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965833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bject 20"/>
            <p:cNvSpPr/>
            <p:nvPr/>
          </p:nvSpPr>
          <p:spPr>
            <a:xfrm rot="5400000">
              <a:off x="3096711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3142775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bject 20"/>
            <p:cNvSpPr/>
            <p:nvPr/>
          </p:nvSpPr>
          <p:spPr>
            <a:xfrm rot="5400000">
              <a:off x="4300544" y="4281809"/>
              <a:ext cx="1743502" cy="584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Trainable feature transform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346608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562600" y="4574096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295766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1526</Words>
  <Application>Microsoft Office PowerPoint</Application>
  <PresentationFormat>Custom</PresentationFormat>
  <Paragraphs>332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1_Title &amp; Bullet </vt:lpstr>
      <vt:lpstr>Lecture 3.1 – History of Convolutional Networks</vt:lpstr>
      <vt:lpstr>PowerPoint Presentation</vt:lpstr>
      <vt:lpstr>55 years of hand-crafted features</vt:lpstr>
      <vt:lpstr>Architecture of “classical” recognition systems</vt:lpstr>
      <vt:lpstr>Architecture of deep learning-based recognition systems</vt:lpstr>
      <vt:lpstr>Future Systems: deep learning + structured prediction</vt:lpstr>
      <vt:lpstr>Deep learning = learning hierarchical representations</vt:lpstr>
      <vt:lpstr>Trainable feature hierarchy</vt:lpstr>
      <vt:lpstr>Learning representations: a challenge for  ML, CV, AI, neuroscience, cognitive science...</vt:lpstr>
      <vt:lpstr>The mammalian visual cortex is hierarchical</vt:lpstr>
      <vt:lpstr>Architecture of the mammalian visual cortex</vt:lpstr>
      <vt:lpstr>Let's be inspired by nature,  but not too much</vt:lpstr>
      <vt:lpstr>Shallow vs Deep == lookup table vs multi-step algorithm</vt:lpstr>
      <vt:lpstr>Which models are deep?</vt:lpstr>
      <vt:lpstr>What are good features?</vt:lpstr>
      <vt:lpstr>Discovering the hidden structure in high-dimensional data the manifold hypothesis</vt:lpstr>
      <vt:lpstr>Basic idea for invariant feature learning</vt:lpstr>
      <vt:lpstr>Sparse non-linear expansion → pooling</vt:lpstr>
      <vt:lpstr>Overall architecture: multiple stages of</vt:lpstr>
      <vt:lpstr>Deep nets with ReLUs and max pooling</vt:lpstr>
      <vt:lpstr>Supervised training: stochastic (sub) gradient optimization</vt:lpstr>
      <vt:lpstr>Loss function for a simple network</vt:lpstr>
      <vt:lpstr>Deep nets with ReLUs</vt:lpstr>
      <vt:lpstr>Deep convolutional nets (and other deep neural nets)</vt:lpstr>
      <vt:lpstr>Deep nets with ReLUs:</vt:lpstr>
      <vt:lpstr>Deep nets with ReLUs: objective function is piecewise polynomial</vt:lpstr>
      <vt:lpstr>Spherical spin glass theory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NVIDIA</cp:lastModifiedBy>
  <cp:revision>229</cp:revision>
  <dcterms:modified xsi:type="dcterms:W3CDTF">2016-12-01T16:56:56Z</dcterms:modified>
</cp:coreProperties>
</file>