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3.jpg" ContentType="image/jpg"/>
  <Override PartName="/ppt/media/image14.jpg" ContentType="image/jpg"/>
  <Override PartName="/ppt/media/image15.jpg" ContentType="image/jpg"/>
  <Override PartName="/ppt/media/image39.jpg" ContentType="image/jpg"/>
  <Override PartName="/ppt/media/image40.jpg" ContentType="image/jpg"/>
  <Override PartName="/ppt/media/image41.jpg" ContentType="image/jp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4"/>
  </p:notesMasterIdLst>
  <p:sldIdLst>
    <p:sldId id="257" r:id="rId2"/>
    <p:sldId id="258" r:id="rId3"/>
    <p:sldId id="411" r:id="rId4"/>
    <p:sldId id="412" r:id="rId5"/>
    <p:sldId id="413" r:id="rId6"/>
    <p:sldId id="414" r:id="rId7"/>
    <p:sldId id="415" r:id="rId8"/>
    <p:sldId id="416" r:id="rId9"/>
    <p:sldId id="517" r:id="rId10"/>
    <p:sldId id="418" r:id="rId11"/>
    <p:sldId id="419" r:id="rId12"/>
    <p:sldId id="420" r:id="rId13"/>
    <p:sldId id="421" r:id="rId14"/>
    <p:sldId id="422" r:id="rId15"/>
    <p:sldId id="423" r:id="rId16"/>
    <p:sldId id="424" r:id="rId17"/>
    <p:sldId id="518" r:id="rId18"/>
    <p:sldId id="519" r:id="rId19"/>
    <p:sldId id="427" r:id="rId20"/>
    <p:sldId id="428" r:id="rId21"/>
    <p:sldId id="429" r:id="rId22"/>
    <p:sldId id="430" r:id="rId23"/>
    <p:sldId id="431" r:id="rId24"/>
    <p:sldId id="432" r:id="rId25"/>
    <p:sldId id="433" r:id="rId26"/>
    <p:sldId id="434" r:id="rId27"/>
    <p:sldId id="435" r:id="rId28"/>
    <p:sldId id="436" r:id="rId29"/>
    <p:sldId id="437" r:id="rId30"/>
    <p:sldId id="438" r:id="rId31"/>
    <p:sldId id="520" r:id="rId32"/>
    <p:sldId id="501" r:id="rId33"/>
  </p:sldIdLst>
  <p:sldSz cx="8229600" cy="6172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944">
          <p15:clr>
            <a:srgbClr val="A4A3A4"/>
          </p15:clr>
        </p15:guide>
        <p15:guide id="2" pos="25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B5999"/>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7806B90-F4B4-4DD5-B165-D0DAAE6AC9AA}">
  <a:tblStyle styleId="{C7806B90-F4B4-4DD5-B165-D0DAAE6AC9AA}"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BF3E6"/>
          </a:solidFill>
        </a:fill>
      </a:tcStyle>
    </a:wholeTbl>
    <a:band1H>
      <a:tcStyle>
        <a:tcBdr/>
        <a:fill>
          <a:solidFill>
            <a:srgbClr val="D5E6CA"/>
          </a:solidFill>
        </a:fill>
      </a:tcStyle>
    </a:band1H>
    <a:band1V>
      <a:tcStyle>
        <a:tcBdr/>
        <a:fill>
          <a:solidFill>
            <a:srgbClr val="D5E6CA"/>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25" autoAdjust="0"/>
    <p:restoredTop sz="94660"/>
  </p:normalViewPr>
  <p:slideViewPr>
    <p:cSldViewPr>
      <p:cViewPr>
        <p:scale>
          <a:sx n="159" d="100"/>
          <a:sy n="159" d="100"/>
        </p:scale>
        <p:origin x="-918" y="-18"/>
      </p:cViewPr>
      <p:guideLst>
        <p:guide orient="horz" pos="1944"/>
        <p:guide pos="259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1454470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 name="Shape 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9052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997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73761" y="347471"/>
            <a:ext cx="7482077" cy="516166"/>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000" b="0" i="0" u="none" strike="noStrike" cap="none">
                <a:solidFill>
                  <a:srgbClr val="4A4F55"/>
                </a:solidFill>
                <a:latin typeface="Arial"/>
                <a:ea typeface="Arial"/>
                <a:cs typeface="Arial"/>
                <a:sym typeface="Arial"/>
              </a:defRPr>
            </a:lvl1pPr>
            <a:lvl2pPr marL="0" marR="0" lvl="1" indent="0" algn="l" rtl="0">
              <a:spcBef>
                <a:spcPts val="0"/>
              </a:spcBef>
              <a:spcAft>
                <a:spcPts val="0"/>
              </a:spcAft>
              <a:buNone/>
              <a:defRPr sz="2400"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2400"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2400"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2400" b="1" i="0" u="none" strike="noStrike" cap="none">
                <a:solidFill>
                  <a:srgbClr val="73B900"/>
                </a:solidFill>
                <a:latin typeface="Arial"/>
                <a:ea typeface="Arial"/>
                <a:cs typeface="Arial"/>
                <a:sym typeface="Arial"/>
              </a:defRPr>
            </a:lvl5pPr>
            <a:lvl6pPr marL="342887" marR="0" lvl="5" indent="-12686" algn="l" rtl="0">
              <a:spcBef>
                <a:spcPts val="0"/>
              </a:spcBef>
              <a:spcAft>
                <a:spcPts val="0"/>
              </a:spcAft>
              <a:buNone/>
              <a:defRPr sz="2400" b="1" i="0" u="none" strike="noStrike" cap="none">
                <a:solidFill>
                  <a:srgbClr val="73B900"/>
                </a:solidFill>
                <a:latin typeface="Arial"/>
                <a:ea typeface="Arial"/>
                <a:cs typeface="Arial"/>
                <a:sym typeface="Arial"/>
              </a:defRPr>
            </a:lvl6pPr>
            <a:lvl7pPr marL="685773" marR="0" lvl="6" indent="-12673" algn="l" rtl="0">
              <a:spcBef>
                <a:spcPts val="0"/>
              </a:spcBef>
              <a:spcAft>
                <a:spcPts val="0"/>
              </a:spcAft>
              <a:buNone/>
              <a:defRPr sz="2400" b="1" i="0" u="none" strike="noStrike" cap="none">
                <a:solidFill>
                  <a:srgbClr val="73B900"/>
                </a:solidFill>
                <a:latin typeface="Arial"/>
                <a:ea typeface="Arial"/>
                <a:cs typeface="Arial"/>
                <a:sym typeface="Arial"/>
              </a:defRPr>
            </a:lvl7pPr>
            <a:lvl8pPr marL="1028659" marR="0" lvl="7" indent="-12659" algn="l" rtl="0">
              <a:spcBef>
                <a:spcPts val="0"/>
              </a:spcBef>
              <a:spcAft>
                <a:spcPts val="0"/>
              </a:spcAft>
              <a:buNone/>
              <a:defRPr sz="2400" b="1" i="0" u="none" strike="noStrike" cap="none">
                <a:solidFill>
                  <a:srgbClr val="73B900"/>
                </a:solidFill>
                <a:latin typeface="Arial"/>
                <a:ea typeface="Arial"/>
                <a:cs typeface="Arial"/>
                <a:sym typeface="Arial"/>
              </a:defRPr>
            </a:lvl8pPr>
            <a:lvl9pPr marL="1371545" marR="0" lvl="8" indent="-12644" algn="l" rtl="0">
              <a:spcBef>
                <a:spcPts val="0"/>
              </a:spcBef>
              <a:spcAft>
                <a:spcPts val="0"/>
              </a:spcAft>
              <a:buNone/>
              <a:defRPr sz="2400" b="1" i="0" u="none" strike="noStrike" cap="none">
                <a:solidFill>
                  <a:srgbClr val="73B900"/>
                </a:solidFill>
                <a:latin typeface="Arial"/>
                <a:ea typeface="Arial"/>
                <a:cs typeface="Arial"/>
                <a:sym typeface="Arial"/>
              </a:defRPr>
            </a:lvl9pPr>
          </a:lstStyle>
          <a:p>
            <a:endParaRPr/>
          </a:p>
        </p:txBody>
      </p:sp>
      <p:sp>
        <p:nvSpPr>
          <p:cNvPr id="45" name="Shape 45"/>
          <p:cNvSpPr txBox="1">
            <a:spLocks noGrp="1"/>
          </p:cNvSpPr>
          <p:nvPr>
            <p:ph type="body" idx="1"/>
          </p:nvPr>
        </p:nvSpPr>
        <p:spPr>
          <a:xfrm>
            <a:off x="383854" y="1335024"/>
            <a:ext cx="7461504" cy="4429527"/>
          </a:xfrm>
          <a:prstGeom prst="rect">
            <a:avLst/>
          </a:prstGeom>
          <a:noFill/>
          <a:ln>
            <a:noFill/>
          </a:ln>
        </p:spPr>
        <p:txBody>
          <a:bodyPr lIns="91425" tIns="91425" rIns="91425" bIns="91425" anchor="t" anchorCtr="0"/>
          <a:lstStyle>
            <a:lvl1pPr marL="284163" marR="0" lvl="0" indent="-169863" algn="l" rtl="0">
              <a:lnSpc>
                <a:spcPct val="90000"/>
              </a:lnSpc>
              <a:spcBef>
                <a:spcPts val="225"/>
              </a:spcBef>
              <a:spcAft>
                <a:spcPts val="225"/>
              </a:spcAft>
              <a:buClr>
                <a:srgbClr val="6F6F6F"/>
              </a:buClr>
              <a:buSzPct val="100000"/>
              <a:buFont typeface="Arial"/>
              <a:buChar char="–"/>
              <a:defRPr sz="1800" b="0" i="0" u="none" strike="noStrike" cap="none">
                <a:solidFill>
                  <a:srgbClr val="4A4F55"/>
                </a:solidFill>
                <a:latin typeface="Arial"/>
                <a:ea typeface="Arial"/>
                <a:cs typeface="Arial"/>
                <a:sym typeface="Arial"/>
              </a:defRPr>
            </a:lvl1pPr>
            <a:lvl2pPr marL="630238" marR="0" lvl="1" indent="-147637" algn="l" rtl="0">
              <a:lnSpc>
                <a:spcPct val="90000"/>
              </a:lnSpc>
              <a:spcBef>
                <a:spcPts val="225"/>
              </a:spcBef>
              <a:spcAft>
                <a:spcPts val="225"/>
              </a:spcAft>
              <a:buClr>
                <a:schemeClr val="dk1"/>
              </a:buClr>
              <a:buSzPct val="100000"/>
              <a:buFont typeface="Arial"/>
              <a:buChar char="–"/>
              <a:defRPr sz="1400" b="0" i="0" u="none" strike="noStrike" cap="none">
                <a:solidFill>
                  <a:srgbClr val="4A4F55"/>
                </a:solidFill>
                <a:latin typeface="Arial"/>
                <a:ea typeface="Arial"/>
                <a:cs typeface="Arial"/>
                <a:sym typeface="Arial"/>
              </a:defRPr>
            </a:lvl2pPr>
            <a:lvl3pPr marL="804863" marR="0" lvl="2" indent="-119062" algn="l" rtl="0">
              <a:lnSpc>
                <a:spcPct val="90000"/>
              </a:lnSpc>
              <a:spcBef>
                <a:spcPts val="225"/>
              </a:spcBef>
              <a:spcAft>
                <a:spcPts val="225"/>
              </a:spcAft>
              <a:buClr>
                <a:schemeClr val="dk1"/>
              </a:buClr>
              <a:buSzPct val="100000"/>
              <a:buFont typeface="Arial"/>
              <a:buChar char="–"/>
              <a:defRPr sz="1400" b="0" i="0" u="none" strike="noStrike" cap="none">
                <a:solidFill>
                  <a:srgbClr val="4A4F55"/>
                </a:solidFill>
                <a:latin typeface="Arial"/>
                <a:ea typeface="Arial"/>
                <a:cs typeface="Arial"/>
                <a:sym typeface="Arial"/>
              </a:defRPr>
            </a:lvl3pPr>
            <a:lvl4pPr marL="1331066" marR="0" lvl="3" indent="-80116"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4pPr>
            <a:lvl5pPr marL="1588230" marR="0" lvl="4" indent="-83279"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5pPr>
            <a:lvl6pPr marL="1931117" marR="0" lvl="5" indent="-83267"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6pPr>
            <a:lvl7pPr marL="2274003" marR="0" lvl="6" indent="-83253"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7pPr>
            <a:lvl8pPr marL="2616890" marR="0" lvl="7" indent="-83240"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8pPr>
            <a:lvl9pPr marL="2959775" marR="0" lvl="8" indent="-83224"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hape 169"/>
          <p:cNvSpPr/>
          <p:nvPr userDrawn="1"/>
        </p:nvSpPr>
        <p:spPr>
          <a:xfrm>
            <a:off x="0" y="0"/>
            <a:ext cx="8229600" cy="597969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Arial"/>
              <a:ea typeface="Arial"/>
              <a:cs typeface="Arial"/>
              <a:sym typeface="Arial"/>
            </a:endParaRPr>
          </a:p>
        </p:txBody>
      </p:sp>
      <p:sp>
        <p:nvSpPr>
          <p:cNvPr id="2" name="Title 1"/>
          <p:cNvSpPr>
            <a:spLocks noGrp="1"/>
          </p:cNvSpPr>
          <p:nvPr>
            <p:ph type="title"/>
          </p:nvPr>
        </p:nvSpPr>
        <p:spPr>
          <a:xfrm>
            <a:off x="403749" y="2828017"/>
            <a:ext cx="7422103" cy="516166"/>
          </a:xfrm>
          <a:noFill/>
          <a:ln>
            <a:noFill/>
          </a:ln>
        </p:spPr>
        <p:txBody>
          <a:bodyPr lIns="91425" tIns="45700" rIns="91425" bIns="45700" anchor="ctr" anchorCtr="0">
            <a:noAutofit/>
          </a:bodyPr>
          <a:lstStyle>
            <a:lvl1pPr>
              <a:defRPr lang="en-US">
                <a:solidFill>
                  <a:schemeClr val="lt1"/>
                </a:solidFill>
              </a:defRPr>
            </a:lvl1pPr>
          </a:lstStyle>
          <a:p>
            <a:pPr lvl="0" algn="ctr">
              <a:buSzPct val="25000"/>
            </a:pPr>
            <a:r>
              <a:rPr lang="en-US" dirty="0"/>
              <a:t>Click to edit Master title style</a:t>
            </a:r>
          </a:p>
        </p:txBody>
      </p:sp>
    </p:spTree>
    <p:extLst>
      <p:ext uri="{BB962C8B-B14F-4D97-AF65-F5344CB8AC3E}">
        <p14:creationId xmlns:p14="http://schemas.microsoft.com/office/powerpoint/2010/main" val="316271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hape 169"/>
          <p:cNvSpPr/>
          <p:nvPr userDrawn="1"/>
        </p:nvSpPr>
        <p:spPr>
          <a:xfrm>
            <a:off x="0" y="0"/>
            <a:ext cx="8229600" cy="597969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Arial"/>
              <a:ea typeface="Arial"/>
              <a:cs typeface="Arial"/>
              <a:sym typeface="Arial"/>
            </a:endParaRPr>
          </a:p>
        </p:txBody>
      </p:sp>
      <p:sp>
        <p:nvSpPr>
          <p:cNvPr id="4" name="Shape 170"/>
          <p:cNvSpPr txBox="1">
            <a:spLocks/>
          </p:cNvSpPr>
          <p:nvPr userDrawn="1"/>
        </p:nvSpPr>
        <p:spPr>
          <a:xfrm>
            <a:off x="373761" y="2828016"/>
            <a:ext cx="7482077" cy="516166"/>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None/>
              <a:defRPr sz="3000" b="0" i="0" u="none" strike="noStrike" cap="none">
                <a:solidFill>
                  <a:srgbClr val="4A4F55"/>
                </a:solidFill>
                <a:latin typeface="Arial"/>
                <a:ea typeface="Arial"/>
                <a:cs typeface="Arial"/>
                <a:sym typeface="Arial"/>
              </a:defRPr>
            </a:lvl1pPr>
            <a:lvl2pPr marL="0" marR="0" lvl="1" indent="0" algn="l" rtl="0">
              <a:spcBef>
                <a:spcPts val="0"/>
              </a:spcBef>
              <a:spcAft>
                <a:spcPts val="0"/>
              </a:spcAft>
              <a:buNone/>
              <a:defRPr sz="2400"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2400"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2400"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2400" b="1" i="0" u="none" strike="noStrike" cap="none">
                <a:solidFill>
                  <a:srgbClr val="73B900"/>
                </a:solidFill>
                <a:latin typeface="Arial"/>
                <a:ea typeface="Arial"/>
                <a:cs typeface="Arial"/>
                <a:sym typeface="Arial"/>
              </a:defRPr>
            </a:lvl5pPr>
            <a:lvl6pPr marL="342887" marR="0" lvl="5" indent="-12686" algn="l" rtl="0">
              <a:spcBef>
                <a:spcPts val="0"/>
              </a:spcBef>
              <a:spcAft>
                <a:spcPts val="0"/>
              </a:spcAft>
              <a:buNone/>
              <a:defRPr sz="2400" b="1" i="0" u="none" strike="noStrike" cap="none">
                <a:solidFill>
                  <a:srgbClr val="73B900"/>
                </a:solidFill>
                <a:latin typeface="Arial"/>
                <a:ea typeface="Arial"/>
                <a:cs typeface="Arial"/>
                <a:sym typeface="Arial"/>
              </a:defRPr>
            </a:lvl6pPr>
            <a:lvl7pPr marL="685773" marR="0" lvl="6" indent="-12673" algn="l" rtl="0">
              <a:spcBef>
                <a:spcPts val="0"/>
              </a:spcBef>
              <a:spcAft>
                <a:spcPts val="0"/>
              </a:spcAft>
              <a:buNone/>
              <a:defRPr sz="2400" b="1" i="0" u="none" strike="noStrike" cap="none">
                <a:solidFill>
                  <a:srgbClr val="73B900"/>
                </a:solidFill>
                <a:latin typeface="Arial"/>
                <a:ea typeface="Arial"/>
                <a:cs typeface="Arial"/>
                <a:sym typeface="Arial"/>
              </a:defRPr>
            </a:lvl7pPr>
            <a:lvl8pPr marL="1028659" marR="0" lvl="7" indent="-12659" algn="l" rtl="0">
              <a:spcBef>
                <a:spcPts val="0"/>
              </a:spcBef>
              <a:spcAft>
                <a:spcPts val="0"/>
              </a:spcAft>
              <a:buNone/>
              <a:defRPr sz="2400" b="1" i="0" u="none" strike="noStrike" cap="none">
                <a:solidFill>
                  <a:srgbClr val="73B900"/>
                </a:solidFill>
                <a:latin typeface="Arial"/>
                <a:ea typeface="Arial"/>
                <a:cs typeface="Arial"/>
                <a:sym typeface="Arial"/>
              </a:defRPr>
            </a:lvl8pPr>
            <a:lvl9pPr marL="1371545" marR="0" lvl="8" indent="-12644" algn="l" rtl="0">
              <a:spcBef>
                <a:spcPts val="0"/>
              </a:spcBef>
              <a:spcAft>
                <a:spcPts val="0"/>
              </a:spcAft>
              <a:buNone/>
              <a:defRPr sz="2400" b="1" i="0" u="none" strike="noStrike" cap="none">
                <a:solidFill>
                  <a:srgbClr val="73B900"/>
                </a:solidFill>
                <a:latin typeface="Arial"/>
                <a:ea typeface="Arial"/>
                <a:cs typeface="Arial"/>
                <a:sym typeface="Arial"/>
              </a:defRPr>
            </a:lvl9pPr>
          </a:lstStyle>
          <a:p>
            <a:pPr algn="ctr">
              <a:buSzPct val="25000"/>
            </a:pPr>
            <a:r>
              <a:rPr lang="en-US">
                <a:solidFill>
                  <a:schemeClr val="lt1"/>
                </a:solidFill>
              </a:rPr>
              <a:t>Segue Slide / Content Divider</a:t>
            </a:r>
            <a:endParaRPr lang="en-US" dirty="0">
              <a:solidFill>
                <a:schemeClr val="lt1"/>
              </a:solidFill>
            </a:endParaRPr>
          </a:p>
        </p:txBody>
      </p:sp>
    </p:spTree>
    <p:extLst>
      <p:ext uri="{BB962C8B-B14F-4D97-AF65-F5344CB8AC3E}">
        <p14:creationId xmlns:p14="http://schemas.microsoft.com/office/powerpoint/2010/main" val="12501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2798064" y="5740146"/>
            <a:ext cx="2633472" cy="308609"/>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11481" y="5740146"/>
            <a:ext cx="1892808" cy="308609"/>
          </a:xfrm>
          <a:prstGeom prst="rect">
            <a:avLst/>
          </a:prstGeom>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a:xfrm>
            <a:off x="7604082" y="5978983"/>
            <a:ext cx="524834" cy="181202"/>
          </a:xfrm>
          <a:prstGeom prst="rect">
            <a:avLst/>
          </a:prstGeom>
        </p:spPr>
        <p:txBody>
          <a:bodyPr lIns="0" tIns="0" rIns="0" bIns="0"/>
          <a:lstStyle>
            <a:lvl1pPr>
              <a:defRPr sz="1100" b="0" i="0">
                <a:solidFill>
                  <a:schemeClr val="bg1"/>
                </a:solidFill>
                <a:latin typeface="Arial"/>
                <a:cs typeface="Arial"/>
              </a:defRPr>
            </a:lvl1pPr>
          </a:lstStyle>
          <a:p>
            <a:pPr marL="45324">
              <a:lnSpc>
                <a:spcPts val="1196"/>
              </a:lnSpc>
            </a:pPr>
            <a:fld id="{81D60167-4931-47E6-BA6A-407CBD079E47}" type="slidenum">
              <a:rPr lang="en-US" spc="-36" smtClean="0"/>
              <a:pPr marL="45324">
                <a:lnSpc>
                  <a:spcPts val="1196"/>
                </a:lnSpc>
              </a:pPr>
              <a:t>‹#›</a:t>
            </a:fld>
            <a:r>
              <a:rPr lang="en-US" spc="-36"/>
              <a:t> </a:t>
            </a:r>
            <a:r>
              <a:rPr lang="en-US" spc="268"/>
              <a:t>/</a:t>
            </a:r>
            <a:r>
              <a:rPr lang="en-US" spc="45"/>
              <a:t> </a:t>
            </a:r>
            <a:r>
              <a:rPr lang="en-US" spc="-36"/>
              <a:t>68</a:t>
            </a:r>
            <a:endParaRPr lang="en-US" spc="-36" dirty="0"/>
          </a:p>
        </p:txBody>
      </p:sp>
    </p:spTree>
    <p:extLst>
      <p:ext uri="{BB962C8B-B14F-4D97-AF65-F5344CB8AC3E}">
        <p14:creationId xmlns:p14="http://schemas.microsoft.com/office/powerpoint/2010/main" val="352586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73761" y="347471"/>
            <a:ext cx="7482077" cy="516166"/>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000" b="0" i="0" u="none" strike="noStrike" cap="none">
                <a:solidFill>
                  <a:srgbClr val="4A4F55"/>
                </a:solidFill>
                <a:latin typeface="Arial"/>
                <a:ea typeface="Arial"/>
                <a:cs typeface="Arial"/>
                <a:sym typeface="Arial"/>
              </a:defRPr>
            </a:lvl1pPr>
            <a:lvl2pPr marL="0" marR="0" lvl="1" indent="0" algn="l" rtl="0">
              <a:spcBef>
                <a:spcPts val="0"/>
              </a:spcBef>
              <a:spcAft>
                <a:spcPts val="0"/>
              </a:spcAft>
              <a:buNone/>
              <a:defRPr sz="2400"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2400"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2400"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2400" b="1" i="0" u="none" strike="noStrike" cap="none">
                <a:solidFill>
                  <a:srgbClr val="73B900"/>
                </a:solidFill>
                <a:latin typeface="Arial"/>
                <a:ea typeface="Arial"/>
                <a:cs typeface="Arial"/>
                <a:sym typeface="Arial"/>
              </a:defRPr>
            </a:lvl5pPr>
            <a:lvl6pPr marL="342887" marR="0" lvl="5" indent="-12686" algn="l" rtl="0">
              <a:spcBef>
                <a:spcPts val="0"/>
              </a:spcBef>
              <a:spcAft>
                <a:spcPts val="0"/>
              </a:spcAft>
              <a:buNone/>
              <a:defRPr sz="2400" b="1" i="0" u="none" strike="noStrike" cap="none">
                <a:solidFill>
                  <a:srgbClr val="73B900"/>
                </a:solidFill>
                <a:latin typeface="Arial"/>
                <a:ea typeface="Arial"/>
                <a:cs typeface="Arial"/>
                <a:sym typeface="Arial"/>
              </a:defRPr>
            </a:lvl6pPr>
            <a:lvl7pPr marL="685773" marR="0" lvl="6" indent="-12673" algn="l" rtl="0">
              <a:spcBef>
                <a:spcPts val="0"/>
              </a:spcBef>
              <a:spcAft>
                <a:spcPts val="0"/>
              </a:spcAft>
              <a:buNone/>
              <a:defRPr sz="2400" b="1" i="0" u="none" strike="noStrike" cap="none">
                <a:solidFill>
                  <a:srgbClr val="73B900"/>
                </a:solidFill>
                <a:latin typeface="Arial"/>
                <a:ea typeface="Arial"/>
                <a:cs typeface="Arial"/>
                <a:sym typeface="Arial"/>
              </a:defRPr>
            </a:lvl7pPr>
            <a:lvl8pPr marL="1028659" marR="0" lvl="7" indent="-12659" algn="l" rtl="0">
              <a:spcBef>
                <a:spcPts val="0"/>
              </a:spcBef>
              <a:spcAft>
                <a:spcPts val="0"/>
              </a:spcAft>
              <a:buNone/>
              <a:defRPr sz="2400" b="1" i="0" u="none" strike="noStrike" cap="none">
                <a:solidFill>
                  <a:srgbClr val="73B900"/>
                </a:solidFill>
                <a:latin typeface="Arial"/>
                <a:ea typeface="Arial"/>
                <a:cs typeface="Arial"/>
                <a:sym typeface="Arial"/>
              </a:defRPr>
            </a:lvl8pPr>
            <a:lvl9pPr marL="1371545" marR="0" lvl="8" indent="-12644" algn="l" rtl="0">
              <a:spcBef>
                <a:spcPts val="0"/>
              </a:spcBef>
              <a:spcAft>
                <a:spcPts val="0"/>
              </a:spcAft>
              <a:buNone/>
              <a:defRPr sz="2400" b="1" i="0" u="none" strike="noStrike" cap="none">
                <a:solidFill>
                  <a:srgbClr val="73B900"/>
                </a:solidFill>
                <a:latin typeface="Arial"/>
                <a:ea typeface="Arial"/>
                <a:cs typeface="Arial"/>
                <a:sym typeface="Arial"/>
              </a:defRPr>
            </a:lvl9pPr>
          </a:lstStyle>
          <a:p>
            <a:endParaRPr/>
          </a:p>
        </p:txBody>
      </p:sp>
      <p:sp>
        <p:nvSpPr>
          <p:cNvPr id="30" name="Shape 30"/>
          <p:cNvSpPr txBox="1">
            <a:spLocks noGrp="1"/>
          </p:cNvSpPr>
          <p:nvPr>
            <p:ph type="body" idx="1"/>
          </p:nvPr>
        </p:nvSpPr>
        <p:spPr>
          <a:xfrm>
            <a:off x="383854" y="1333500"/>
            <a:ext cx="7461504" cy="4466753"/>
          </a:xfrm>
          <a:prstGeom prst="rect">
            <a:avLst/>
          </a:prstGeom>
          <a:noFill/>
          <a:ln>
            <a:noFill/>
          </a:ln>
        </p:spPr>
        <p:txBody>
          <a:bodyPr lIns="91425" tIns="91425" rIns="91425" bIns="91425" anchor="t" anchorCtr="0"/>
          <a:lstStyle>
            <a:lvl1pPr marL="169863" marR="0" lvl="0" indent="-169863" algn="l" rtl="0">
              <a:lnSpc>
                <a:spcPct val="90000"/>
              </a:lnSpc>
              <a:spcBef>
                <a:spcPts val="225"/>
              </a:spcBef>
              <a:spcAft>
                <a:spcPts val="225"/>
              </a:spcAft>
              <a:buClr>
                <a:srgbClr val="6F6F6F"/>
              </a:buClr>
              <a:buSzPct val="100000"/>
              <a:buFont typeface="Arial"/>
              <a:buChar char="–"/>
              <a:defRPr sz="1800" b="0" i="0" u="none" strike="noStrike" cap="none">
                <a:solidFill>
                  <a:srgbClr val="4A4F55"/>
                </a:solidFill>
                <a:latin typeface="Arial"/>
                <a:ea typeface="Arial"/>
                <a:cs typeface="Arial"/>
                <a:sym typeface="Arial"/>
              </a:defRPr>
            </a:lvl1pPr>
            <a:lvl2pPr marL="630238" marR="0" lvl="1" indent="-147637" algn="l" rtl="0">
              <a:lnSpc>
                <a:spcPct val="90000"/>
              </a:lnSpc>
              <a:spcBef>
                <a:spcPts val="225"/>
              </a:spcBef>
              <a:spcAft>
                <a:spcPts val="225"/>
              </a:spcAft>
              <a:buClr>
                <a:srgbClr val="6F6F6F"/>
              </a:buClr>
              <a:buSzPct val="100000"/>
              <a:buFont typeface="Arial"/>
              <a:buChar char="–"/>
              <a:defRPr sz="1400" b="0" i="0" u="none" strike="noStrike" cap="none">
                <a:solidFill>
                  <a:srgbClr val="4A4F55"/>
                </a:solidFill>
                <a:latin typeface="Arial"/>
                <a:ea typeface="Arial"/>
                <a:cs typeface="Arial"/>
                <a:sym typeface="Arial"/>
              </a:defRPr>
            </a:lvl2pPr>
            <a:lvl3pPr marL="804863" marR="0" lvl="2" indent="-119062" algn="l" rtl="0">
              <a:lnSpc>
                <a:spcPct val="90000"/>
              </a:lnSpc>
              <a:spcBef>
                <a:spcPts val="225"/>
              </a:spcBef>
              <a:spcAft>
                <a:spcPts val="225"/>
              </a:spcAft>
              <a:buClr>
                <a:srgbClr val="6F6F6F"/>
              </a:buClr>
              <a:buSzPct val="100000"/>
              <a:buFont typeface="Arial"/>
              <a:buChar char="–"/>
              <a:defRPr sz="1400" b="0" i="0" u="none" strike="noStrike" cap="none">
                <a:solidFill>
                  <a:srgbClr val="4A4F55"/>
                </a:solidFill>
                <a:latin typeface="Arial"/>
                <a:ea typeface="Arial"/>
                <a:cs typeface="Arial"/>
                <a:sym typeface="Arial"/>
              </a:defRPr>
            </a:lvl3pPr>
            <a:lvl4pPr marL="1331066" marR="0" lvl="3" indent="-80116"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4pPr>
            <a:lvl5pPr marL="1588230" marR="0" lvl="4" indent="-83279"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5pPr>
            <a:lvl6pPr marL="1931117" marR="0" lvl="5" indent="-83267"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6pPr>
            <a:lvl7pPr marL="2274003" marR="0" lvl="6" indent="-83253"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7pPr>
            <a:lvl8pPr marL="2616890" marR="0" lvl="7" indent="-83240"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8pPr>
            <a:lvl9pPr marL="2959775" marR="0" lvl="8" indent="-83224"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9pPr>
          </a:lstStyle>
          <a:p>
            <a:endParaRPr dirty="0"/>
          </a:p>
        </p:txBody>
      </p:sp>
      <p:sp>
        <p:nvSpPr>
          <p:cNvPr id="31" name="Shape 31"/>
          <p:cNvSpPr txBox="1">
            <a:spLocks noGrp="1"/>
          </p:cNvSpPr>
          <p:nvPr>
            <p:ph type="body" idx="2"/>
          </p:nvPr>
        </p:nvSpPr>
        <p:spPr>
          <a:xfrm>
            <a:off x="373761" y="731838"/>
            <a:ext cx="7482077" cy="525462"/>
          </a:xfrm>
          <a:prstGeom prst="rect">
            <a:avLst/>
          </a:prstGeom>
          <a:noFill/>
          <a:ln>
            <a:noFill/>
          </a:ln>
        </p:spPr>
        <p:txBody>
          <a:bodyPr lIns="91425" tIns="91425" rIns="91425" bIns="91425" anchor="ctr" anchorCtr="0"/>
          <a:lstStyle>
            <a:lvl1pPr marL="0" marR="0" lvl="0" indent="0" algn="l" rtl="0">
              <a:lnSpc>
                <a:spcPct val="90000"/>
              </a:lnSpc>
              <a:spcBef>
                <a:spcPts val="225"/>
              </a:spcBef>
              <a:spcAft>
                <a:spcPts val="225"/>
              </a:spcAft>
              <a:buClr>
                <a:srgbClr val="6F6F6F"/>
              </a:buClr>
              <a:buFont typeface="Arial"/>
              <a:buNone/>
              <a:defRPr sz="2400" b="0" i="0" u="none" strike="noStrike" cap="none">
                <a:solidFill>
                  <a:schemeClr val="accent1"/>
                </a:solidFill>
                <a:latin typeface="Arial"/>
                <a:ea typeface="Arial"/>
                <a:cs typeface="Arial"/>
                <a:sym typeface="Arial"/>
              </a:defRPr>
            </a:lvl1pPr>
            <a:lvl2pPr marL="428608" marR="0" lvl="1" indent="-9507" algn="ctr" rtl="0">
              <a:lnSpc>
                <a:spcPct val="90000"/>
              </a:lnSpc>
              <a:spcBef>
                <a:spcPts val="225"/>
              </a:spcBef>
              <a:spcAft>
                <a:spcPts val="225"/>
              </a:spcAft>
              <a:buClr>
                <a:schemeClr val="dk1"/>
              </a:buClr>
              <a:buFont typeface="Arial"/>
              <a:buNone/>
              <a:defRPr sz="2100" b="0" i="0" u="none" strike="noStrike" cap="none">
                <a:solidFill>
                  <a:schemeClr val="lt2"/>
                </a:solidFill>
                <a:latin typeface="Trebuchet MS"/>
                <a:ea typeface="Trebuchet MS"/>
                <a:cs typeface="Trebuchet MS"/>
                <a:sym typeface="Trebuchet MS"/>
              </a:defRPr>
            </a:lvl2pPr>
            <a:lvl3pPr marL="816737" marR="0" lvl="2" indent="-3936" algn="ctr" rtl="0">
              <a:lnSpc>
                <a:spcPct val="90000"/>
              </a:lnSpc>
              <a:spcBef>
                <a:spcPts val="225"/>
              </a:spcBef>
              <a:spcAft>
                <a:spcPts val="225"/>
              </a:spcAft>
              <a:buClr>
                <a:schemeClr val="dk1"/>
              </a:buClr>
              <a:buFont typeface="Arial"/>
              <a:buNone/>
              <a:defRPr sz="2100" b="0" i="0" u="none" strike="noStrike" cap="none">
                <a:solidFill>
                  <a:schemeClr val="lt2"/>
                </a:solidFill>
                <a:latin typeface="Trebuchet MS"/>
                <a:ea typeface="Trebuchet MS"/>
                <a:cs typeface="Trebuchet MS"/>
                <a:sym typeface="Trebuchet MS"/>
              </a:defRPr>
            </a:lvl3pPr>
            <a:lvl4pPr marL="1159622" marR="0" lvl="3" indent="-3922" algn="ctr" rtl="0">
              <a:spcBef>
                <a:spcPts val="420"/>
              </a:spcBef>
              <a:spcAft>
                <a:spcPts val="0"/>
              </a:spcAft>
              <a:buClr>
                <a:schemeClr val="lt2"/>
              </a:buClr>
              <a:buFont typeface="Trebuchet MS"/>
              <a:buNone/>
              <a:defRPr sz="2100" b="0" i="0" u="none" strike="noStrike" cap="none">
                <a:solidFill>
                  <a:schemeClr val="lt2"/>
                </a:solidFill>
                <a:latin typeface="Trebuchet MS"/>
                <a:ea typeface="Trebuchet MS"/>
                <a:cs typeface="Trebuchet MS"/>
                <a:sym typeface="Trebuchet MS"/>
              </a:defRPr>
            </a:lvl4pPr>
            <a:lvl5pPr marL="1416787" marR="0" lvl="4" indent="-7086" algn="ctr" rtl="0">
              <a:spcBef>
                <a:spcPts val="420"/>
              </a:spcBef>
              <a:spcAft>
                <a:spcPts val="0"/>
              </a:spcAft>
              <a:buClr>
                <a:schemeClr val="lt2"/>
              </a:buClr>
              <a:buFont typeface="Trebuchet MS"/>
              <a:buNone/>
              <a:defRPr sz="2100" b="0" i="0" u="none" strike="noStrike" cap="none">
                <a:solidFill>
                  <a:schemeClr val="lt2"/>
                </a:solidFill>
                <a:latin typeface="Trebuchet MS"/>
                <a:ea typeface="Trebuchet MS"/>
                <a:cs typeface="Trebuchet MS"/>
                <a:sym typeface="Trebuchet MS"/>
              </a:defRPr>
            </a:lvl5pPr>
            <a:lvl6pPr marL="1931117" marR="0" lvl="5" indent="-83267"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6pPr>
            <a:lvl7pPr marL="2274003" marR="0" lvl="6" indent="-83253"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7pPr>
            <a:lvl8pPr marL="2616890" marR="0" lvl="7" indent="-83240"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8pPr>
            <a:lvl9pPr marL="2959775" marR="0" lvl="8" indent="-83224"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411434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6583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Slide - Images">
    <p:bg>
      <p:bgPr>
        <a:solidFill>
          <a:schemeClr val="dk2"/>
        </a:solidFill>
        <a:effectLst/>
      </p:bgPr>
    </p:bg>
    <p:spTree>
      <p:nvGrpSpPr>
        <p:cNvPr id="1" name="Shape 16"/>
        <p:cNvGrpSpPr/>
        <p:nvPr/>
      </p:nvGrpSpPr>
      <p:grpSpPr>
        <a:xfrm>
          <a:off x="0" y="0"/>
          <a:ext cx="0" cy="0"/>
          <a:chOff x="0" y="0"/>
          <a:chExt cx="0" cy="0"/>
        </a:xfrm>
      </p:grpSpPr>
      <p:grpSp>
        <p:nvGrpSpPr>
          <p:cNvPr id="17" name="Shape 17"/>
          <p:cNvGrpSpPr/>
          <p:nvPr/>
        </p:nvGrpSpPr>
        <p:grpSpPr>
          <a:xfrm>
            <a:off x="0" y="0"/>
            <a:ext cx="8229599" cy="6172199"/>
            <a:chOff x="0" y="0"/>
            <a:chExt cx="10972799" cy="6172199"/>
          </a:xfrm>
        </p:grpSpPr>
        <p:pic>
          <p:nvPicPr>
            <p:cNvPr id="18" name="Shape 18"/>
            <p:cNvPicPr preferRelativeResize="0"/>
            <p:nvPr/>
          </p:nvPicPr>
          <p:blipFill rotWithShape="1">
            <a:blip r:embed="rId2">
              <a:alphaModFix/>
            </a:blip>
            <a:srcRect t="9528" b="9529"/>
            <a:stretch/>
          </p:blipFill>
          <p:spPr>
            <a:xfrm>
              <a:off x="0" y="0"/>
              <a:ext cx="10972799" cy="6172199"/>
            </a:xfrm>
            <a:prstGeom prst="rect">
              <a:avLst/>
            </a:prstGeom>
            <a:noFill/>
            <a:ln>
              <a:noFill/>
            </a:ln>
          </p:spPr>
        </p:pic>
        <p:sp>
          <p:nvSpPr>
            <p:cNvPr id="19" name="Shape 19"/>
            <p:cNvSpPr/>
            <p:nvPr/>
          </p:nvSpPr>
          <p:spPr>
            <a:xfrm>
              <a:off x="0" y="0"/>
              <a:ext cx="10972799" cy="6172199"/>
            </a:xfrm>
            <a:prstGeom prst="rect">
              <a:avLst/>
            </a:prstGeom>
            <a:solidFill>
              <a:srgbClr val="191919">
                <a:alpha val="80000"/>
              </a:srgb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350" b="0" i="0" u="none" strike="noStrike" cap="none">
                <a:solidFill>
                  <a:srgbClr val="FFFFFF"/>
                </a:solidFill>
                <a:latin typeface="Trebuchet MS"/>
                <a:ea typeface="Trebuchet MS"/>
                <a:cs typeface="Trebuchet MS"/>
                <a:sym typeface="Trebuchet MS"/>
              </a:endParaRPr>
            </a:p>
          </p:txBody>
        </p:sp>
      </p:grpSp>
      <p:sp>
        <p:nvSpPr>
          <p:cNvPr id="20" name="Shape 20"/>
          <p:cNvSpPr/>
          <p:nvPr/>
        </p:nvSpPr>
        <p:spPr>
          <a:xfrm rot="10800000" flipH="1">
            <a:off x="0" y="0"/>
            <a:ext cx="8229600" cy="6172199"/>
          </a:xfrm>
          <a:prstGeom prst="rect">
            <a:avLst/>
          </a:prstGeom>
          <a:gradFill>
            <a:gsLst>
              <a:gs pos="0">
                <a:srgbClr val="FFFFFF">
                  <a:alpha val="0"/>
                </a:srgbClr>
              </a:gs>
              <a:gs pos="37000">
                <a:srgbClr val="FFFFFF">
                  <a:alpha val="0"/>
                </a:srgbClr>
              </a:gs>
              <a:gs pos="55000">
                <a:srgbClr val="FFFFFF">
                  <a:alpha val="27843"/>
                </a:srgbClr>
              </a:gs>
              <a:gs pos="76000">
                <a:srgbClr val="FFFFFF">
                  <a:alpha val="0"/>
                </a:srgbClr>
              </a:gs>
              <a:gs pos="100000">
                <a:srgbClr val="FFFFFF">
                  <a:alpha val="0"/>
                </a:srgbClr>
              </a:gs>
            </a:gsLst>
            <a:lin ang="2700000" scaled="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a:solidFill>
                <a:srgbClr val="FFFFFF"/>
              </a:solidFill>
              <a:latin typeface="Trebuchet MS"/>
              <a:ea typeface="Trebuchet MS"/>
              <a:cs typeface="Trebuchet MS"/>
              <a:sym typeface="Trebuchet MS"/>
            </a:endParaRPr>
          </a:p>
        </p:txBody>
      </p:sp>
      <p:sp>
        <p:nvSpPr>
          <p:cNvPr id="21" name="Shape 21"/>
          <p:cNvSpPr txBox="1">
            <a:spLocks noGrp="1"/>
          </p:cNvSpPr>
          <p:nvPr>
            <p:ph type="subTitle" idx="1"/>
          </p:nvPr>
        </p:nvSpPr>
        <p:spPr>
          <a:xfrm>
            <a:off x="2037594" y="4798350"/>
            <a:ext cx="5835388" cy="313932"/>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6F6F6F"/>
              </a:buClr>
              <a:buFont typeface="Arial"/>
              <a:buNone/>
              <a:defRPr sz="1600" b="0" i="0" u="none" strike="noStrike" cap="none">
                <a:solidFill>
                  <a:srgbClr val="939A90"/>
                </a:solidFill>
                <a:latin typeface="Arial"/>
                <a:ea typeface="Arial"/>
                <a:cs typeface="Arial"/>
                <a:sym typeface="Arial"/>
              </a:defRPr>
            </a:lvl1pPr>
            <a:lvl2pPr marL="630238" marR="0" lvl="1" indent="-147637" algn="l" rtl="0">
              <a:lnSpc>
                <a:spcPct val="90000"/>
              </a:lnSpc>
              <a:spcBef>
                <a:spcPts val="225"/>
              </a:spcBef>
              <a:spcAft>
                <a:spcPts val="225"/>
              </a:spcAft>
              <a:buClr>
                <a:schemeClr val="dk1"/>
              </a:buClr>
              <a:buSzPct val="100000"/>
              <a:buFont typeface="Arial"/>
              <a:buChar char="–"/>
              <a:defRPr sz="1400" b="0" i="0" u="none" strike="noStrike" cap="none">
                <a:solidFill>
                  <a:srgbClr val="4A4F55"/>
                </a:solidFill>
                <a:latin typeface="Arial"/>
                <a:ea typeface="Arial"/>
                <a:cs typeface="Arial"/>
                <a:sym typeface="Arial"/>
              </a:defRPr>
            </a:lvl2pPr>
            <a:lvl3pPr marL="804863" marR="0" lvl="2" indent="-119062" algn="l" rtl="0">
              <a:lnSpc>
                <a:spcPct val="90000"/>
              </a:lnSpc>
              <a:spcBef>
                <a:spcPts val="225"/>
              </a:spcBef>
              <a:spcAft>
                <a:spcPts val="225"/>
              </a:spcAft>
              <a:buClr>
                <a:schemeClr val="dk1"/>
              </a:buClr>
              <a:buSzPct val="100000"/>
              <a:buFont typeface="Arial"/>
              <a:buChar char="–"/>
              <a:defRPr sz="1400" b="0" i="0" u="none" strike="noStrike" cap="none">
                <a:solidFill>
                  <a:srgbClr val="4A4F55"/>
                </a:solidFill>
                <a:latin typeface="Arial"/>
                <a:ea typeface="Arial"/>
                <a:cs typeface="Arial"/>
                <a:sym typeface="Arial"/>
              </a:defRPr>
            </a:lvl3pPr>
            <a:lvl4pPr marL="1331066" marR="0" lvl="3" indent="-80116"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4pPr>
            <a:lvl5pPr marL="1588230" marR="0" lvl="4" indent="-83279"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5pPr>
            <a:lvl6pPr marL="1931117" marR="0" lvl="5" indent="-83267"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6pPr>
            <a:lvl7pPr marL="2274003" marR="0" lvl="6" indent="-83253"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7pPr>
            <a:lvl8pPr marL="2616890" marR="0" lvl="7" indent="-83240"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8pPr>
            <a:lvl9pPr marL="2959775" marR="0" lvl="8" indent="-83224"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9pPr>
          </a:lstStyle>
          <a:p>
            <a:endParaRPr/>
          </a:p>
        </p:txBody>
      </p:sp>
      <p:sp>
        <p:nvSpPr>
          <p:cNvPr id="22" name="Shape 22"/>
          <p:cNvSpPr txBox="1">
            <a:spLocks noGrp="1"/>
          </p:cNvSpPr>
          <p:nvPr>
            <p:ph type="title"/>
          </p:nvPr>
        </p:nvSpPr>
        <p:spPr>
          <a:xfrm>
            <a:off x="2027735" y="4290519"/>
            <a:ext cx="5845247" cy="50783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3000" b="0" i="0" u="none" strike="noStrike" cap="none">
                <a:solidFill>
                  <a:srgbClr val="939A90"/>
                </a:solidFill>
                <a:latin typeface="Arial"/>
                <a:ea typeface="Arial"/>
                <a:cs typeface="Arial"/>
                <a:sym typeface="Arial"/>
              </a:defRPr>
            </a:lvl1pPr>
            <a:lvl2pPr marL="0" marR="0" lvl="1" indent="0" algn="l" rtl="0">
              <a:spcBef>
                <a:spcPts val="0"/>
              </a:spcBef>
              <a:spcAft>
                <a:spcPts val="0"/>
              </a:spcAft>
              <a:buNone/>
              <a:defRPr sz="2400"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2400"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2400"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2400" b="1" i="0" u="none" strike="noStrike" cap="none">
                <a:solidFill>
                  <a:srgbClr val="73B900"/>
                </a:solidFill>
                <a:latin typeface="Arial"/>
                <a:ea typeface="Arial"/>
                <a:cs typeface="Arial"/>
                <a:sym typeface="Arial"/>
              </a:defRPr>
            </a:lvl5pPr>
            <a:lvl6pPr marL="342887" marR="0" lvl="5" indent="-12686" algn="l" rtl="0">
              <a:spcBef>
                <a:spcPts val="0"/>
              </a:spcBef>
              <a:spcAft>
                <a:spcPts val="0"/>
              </a:spcAft>
              <a:buNone/>
              <a:defRPr sz="2400" b="1" i="0" u="none" strike="noStrike" cap="none">
                <a:solidFill>
                  <a:srgbClr val="73B900"/>
                </a:solidFill>
                <a:latin typeface="Arial"/>
                <a:ea typeface="Arial"/>
                <a:cs typeface="Arial"/>
                <a:sym typeface="Arial"/>
              </a:defRPr>
            </a:lvl6pPr>
            <a:lvl7pPr marL="685773" marR="0" lvl="6" indent="-12673" algn="l" rtl="0">
              <a:spcBef>
                <a:spcPts val="0"/>
              </a:spcBef>
              <a:spcAft>
                <a:spcPts val="0"/>
              </a:spcAft>
              <a:buNone/>
              <a:defRPr sz="2400" b="1" i="0" u="none" strike="noStrike" cap="none">
                <a:solidFill>
                  <a:srgbClr val="73B900"/>
                </a:solidFill>
                <a:latin typeface="Arial"/>
                <a:ea typeface="Arial"/>
                <a:cs typeface="Arial"/>
                <a:sym typeface="Arial"/>
              </a:defRPr>
            </a:lvl7pPr>
            <a:lvl8pPr marL="1028659" marR="0" lvl="7" indent="-12659" algn="l" rtl="0">
              <a:spcBef>
                <a:spcPts val="0"/>
              </a:spcBef>
              <a:spcAft>
                <a:spcPts val="0"/>
              </a:spcAft>
              <a:buNone/>
              <a:defRPr sz="2400" b="1" i="0" u="none" strike="noStrike" cap="none">
                <a:solidFill>
                  <a:srgbClr val="73B900"/>
                </a:solidFill>
                <a:latin typeface="Arial"/>
                <a:ea typeface="Arial"/>
                <a:cs typeface="Arial"/>
                <a:sym typeface="Arial"/>
              </a:defRPr>
            </a:lvl8pPr>
            <a:lvl9pPr marL="1371545" marR="0" lvl="8" indent="-12644" algn="l" rtl="0">
              <a:spcBef>
                <a:spcPts val="0"/>
              </a:spcBef>
              <a:spcAft>
                <a:spcPts val="0"/>
              </a:spcAft>
              <a:buNone/>
              <a:defRPr sz="2400" b="1" i="0" u="none" strike="noStrike" cap="none">
                <a:solidFill>
                  <a:srgbClr val="73B900"/>
                </a:solidFill>
                <a:latin typeface="Arial"/>
                <a:ea typeface="Arial"/>
                <a:cs typeface="Arial"/>
                <a:sym typeface="Arial"/>
              </a:defRPr>
            </a:lvl9pPr>
          </a:lstStyle>
          <a:p>
            <a:endParaRPr/>
          </a:p>
        </p:txBody>
      </p:sp>
      <p:pic>
        <p:nvPicPr>
          <p:cNvPr id="23" name="Shape 23"/>
          <p:cNvPicPr preferRelativeResize="0"/>
          <p:nvPr/>
        </p:nvPicPr>
        <p:blipFill rotWithShape="1">
          <a:blip r:embed="rId3">
            <a:alphaModFix/>
          </a:blip>
          <a:srcRect l="12327"/>
          <a:stretch/>
        </p:blipFill>
        <p:spPr>
          <a:xfrm>
            <a:off x="0" y="748845"/>
            <a:ext cx="4020260" cy="984521"/>
          </a:xfrm>
          <a:prstGeom prst="rect">
            <a:avLst/>
          </a:prstGeom>
          <a:noFill/>
          <a:ln>
            <a:noFill/>
          </a:ln>
        </p:spPr>
      </p:pic>
      <p:pic>
        <p:nvPicPr>
          <p:cNvPr id="24" name="Shape 24"/>
          <p:cNvPicPr preferRelativeResize="0"/>
          <p:nvPr/>
        </p:nvPicPr>
        <p:blipFill rotWithShape="1">
          <a:blip r:embed="rId4">
            <a:alphaModFix/>
          </a:blip>
          <a:srcRect/>
          <a:stretch/>
        </p:blipFill>
        <p:spPr>
          <a:xfrm>
            <a:off x="385037" y="993505"/>
            <a:ext cx="2684930" cy="495199"/>
          </a:xfrm>
          <a:prstGeom prst="rect">
            <a:avLst/>
          </a:prstGeom>
          <a:noFill/>
          <a:ln>
            <a:noFill/>
          </a:ln>
        </p:spPr>
      </p:pic>
      <p:pic>
        <p:nvPicPr>
          <p:cNvPr id="25" name="Shape 25"/>
          <p:cNvPicPr preferRelativeResize="0"/>
          <p:nvPr/>
        </p:nvPicPr>
        <p:blipFill rotWithShape="1">
          <a:blip r:embed="rId5">
            <a:alphaModFix/>
          </a:blip>
          <a:srcRect/>
          <a:stretch/>
        </p:blipFill>
        <p:spPr>
          <a:xfrm>
            <a:off x="1342838" y="1801524"/>
            <a:ext cx="6886761" cy="731337"/>
          </a:xfrm>
          <a:prstGeom prst="rect">
            <a:avLst/>
          </a:prstGeom>
          <a:noFill/>
          <a:ln>
            <a:noFill/>
          </a:ln>
        </p:spPr>
      </p:pic>
      <p:pic>
        <p:nvPicPr>
          <p:cNvPr id="26" name="Shape 26"/>
          <p:cNvPicPr preferRelativeResize="0"/>
          <p:nvPr/>
        </p:nvPicPr>
        <p:blipFill rotWithShape="1">
          <a:blip r:embed="rId6">
            <a:alphaModFix/>
          </a:blip>
          <a:srcRect/>
          <a:stretch/>
        </p:blipFill>
        <p:spPr>
          <a:xfrm>
            <a:off x="2136919" y="1918615"/>
            <a:ext cx="2886125" cy="497152"/>
          </a:xfrm>
          <a:prstGeom prst="rect">
            <a:avLst/>
          </a:prstGeom>
          <a:noFill/>
          <a:ln>
            <a:noFill/>
          </a:ln>
        </p:spPr>
      </p:pic>
      <p:sp>
        <p:nvSpPr>
          <p:cNvPr id="27" name="Shape 27"/>
          <p:cNvSpPr/>
          <p:nvPr/>
        </p:nvSpPr>
        <p:spPr>
          <a:xfrm>
            <a:off x="2041423" y="4030296"/>
            <a:ext cx="4114800" cy="2616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100" b="0" i="0" u="none" strike="noStrike" cap="none" dirty="0" smtClean="0">
                <a:solidFill>
                  <a:srgbClr val="939A90"/>
                </a:solidFill>
                <a:latin typeface="Arial"/>
                <a:ea typeface="Arial"/>
                <a:cs typeface="Arial"/>
                <a:sym typeface="Arial"/>
              </a:rPr>
              <a:t>Deep Learning Teaching</a:t>
            </a:r>
            <a:r>
              <a:rPr lang="en-US" sz="1100" b="0" i="0" u="none" strike="noStrike" cap="none" baseline="0" dirty="0" smtClean="0">
                <a:solidFill>
                  <a:srgbClr val="939A90"/>
                </a:solidFill>
                <a:latin typeface="Arial"/>
                <a:ea typeface="Arial"/>
                <a:cs typeface="Arial"/>
                <a:sym typeface="Arial"/>
              </a:rPr>
              <a:t> Kit</a:t>
            </a:r>
            <a:endParaRPr lang="en-US" sz="1100" b="0" i="0" u="none" strike="noStrike" cap="none" dirty="0">
              <a:solidFill>
                <a:srgbClr val="939A90"/>
              </a:solidFill>
              <a:latin typeface="Arial"/>
              <a:ea typeface="Arial"/>
              <a:cs typeface="Arial"/>
              <a:sym typeface="Arial"/>
            </a:endParaRPr>
          </a:p>
        </p:txBody>
      </p:sp>
    </p:spTree>
    <p:extLst>
      <p:ext uri="{BB962C8B-B14F-4D97-AF65-F5344CB8AC3E}">
        <p14:creationId xmlns:p14="http://schemas.microsoft.com/office/powerpoint/2010/main" val="388234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73761" y="347471"/>
            <a:ext cx="7482077" cy="516166"/>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000" b="0" i="0" u="none" strike="noStrike" cap="none">
                <a:solidFill>
                  <a:srgbClr val="4A4F55"/>
                </a:solidFill>
                <a:latin typeface="Arial"/>
                <a:ea typeface="Arial"/>
                <a:cs typeface="Arial"/>
                <a:sym typeface="Arial"/>
              </a:defRPr>
            </a:lvl1pPr>
            <a:lvl2pPr marL="0" marR="0" lvl="1" indent="0" algn="l" rtl="0">
              <a:spcBef>
                <a:spcPts val="0"/>
              </a:spcBef>
              <a:spcAft>
                <a:spcPts val="0"/>
              </a:spcAft>
              <a:buNone/>
              <a:defRPr sz="2400"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2400"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2400"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2400" b="1" i="0" u="none" strike="noStrike" cap="none">
                <a:solidFill>
                  <a:srgbClr val="73B900"/>
                </a:solidFill>
                <a:latin typeface="Arial"/>
                <a:ea typeface="Arial"/>
                <a:cs typeface="Arial"/>
                <a:sym typeface="Arial"/>
              </a:defRPr>
            </a:lvl5pPr>
            <a:lvl6pPr marL="342887" marR="0" lvl="5" indent="-12686" algn="l" rtl="0">
              <a:spcBef>
                <a:spcPts val="0"/>
              </a:spcBef>
              <a:spcAft>
                <a:spcPts val="0"/>
              </a:spcAft>
              <a:buNone/>
              <a:defRPr sz="2400" b="1" i="0" u="none" strike="noStrike" cap="none">
                <a:solidFill>
                  <a:srgbClr val="73B900"/>
                </a:solidFill>
                <a:latin typeface="Arial"/>
                <a:ea typeface="Arial"/>
                <a:cs typeface="Arial"/>
                <a:sym typeface="Arial"/>
              </a:defRPr>
            </a:lvl6pPr>
            <a:lvl7pPr marL="685773" marR="0" lvl="6" indent="-12673" algn="l" rtl="0">
              <a:spcBef>
                <a:spcPts val="0"/>
              </a:spcBef>
              <a:spcAft>
                <a:spcPts val="0"/>
              </a:spcAft>
              <a:buNone/>
              <a:defRPr sz="2400" b="1" i="0" u="none" strike="noStrike" cap="none">
                <a:solidFill>
                  <a:srgbClr val="73B900"/>
                </a:solidFill>
                <a:latin typeface="Arial"/>
                <a:ea typeface="Arial"/>
                <a:cs typeface="Arial"/>
                <a:sym typeface="Arial"/>
              </a:defRPr>
            </a:lvl7pPr>
            <a:lvl8pPr marL="1028659" marR="0" lvl="7" indent="-12659" algn="l" rtl="0">
              <a:spcBef>
                <a:spcPts val="0"/>
              </a:spcBef>
              <a:spcAft>
                <a:spcPts val="0"/>
              </a:spcAft>
              <a:buNone/>
              <a:defRPr sz="2400" b="1" i="0" u="none" strike="noStrike" cap="none">
                <a:solidFill>
                  <a:srgbClr val="73B900"/>
                </a:solidFill>
                <a:latin typeface="Arial"/>
                <a:ea typeface="Arial"/>
                <a:cs typeface="Arial"/>
                <a:sym typeface="Arial"/>
              </a:defRPr>
            </a:lvl8pPr>
            <a:lvl9pPr marL="1371545" marR="0" lvl="8" indent="-12644" algn="l" rtl="0">
              <a:spcBef>
                <a:spcPts val="0"/>
              </a:spcBef>
              <a:spcAft>
                <a:spcPts val="0"/>
              </a:spcAft>
              <a:buNone/>
              <a:defRPr sz="2400" b="1" i="0" u="none" strike="noStrike" cap="none">
                <a:solidFill>
                  <a:srgbClr val="73B900"/>
                </a:solidFill>
                <a:latin typeface="Arial"/>
                <a:ea typeface="Arial"/>
                <a:cs typeface="Arial"/>
                <a:sym typeface="Arial"/>
              </a:defRPr>
            </a:lvl9pPr>
          </a:lstStyle>
          <a:p>
            <a:endParaRPr/>
          </a:p>
        </p:txBody>
      </p:sp>
      <p:sp>
        <p:nvSpPr>
          <p:cNvPr id="30" name="Shape 30"/>
          <p:cNvSpPr txBox="1">
            <a:spLocks noGrp="1"/>
          </p:cNvSpPr>
          <p:nvPr>
            <p:ph type="body" idx="1"/>
          </p:nvPr>
        </p:nvSpPr>
        <p:spPr>
          <a:xfrm>
            <a:off x="383854" y="1948656"/>
            <a:ext cx="7461504" cy="3851597"/>
          </a:xfrm>
          <a:prstGeom prst="rect">
            <a:avLst/>
          </a:prstGeom>
          <a:noFill/>
          <a:ln>
            <a:noFill/>
          </a:ln>
        </p:spPr>
        <p:txBody>
          <a:bodyPr lIns="91425" tIns="91425" rIns="91425" bIns="91425" anchor="t" anchorCtr="0"/>
          <a:lstStyle>
            <a:lvl1pPr marL="284163" marR="0" lvl="0" indent="-169863" algn="l" rtl="0">
              <a:lnSpc>
                <a:spcPct val="90000"/>
              </a:lnSpc>
              <a:spcBef>
                <a:spcPts val="225"/>
              </a:spcBef>
              <a:spcAft>
                <a:spcPts val="225"/>
              </a:spcAft>
              <a:buClr>
                <a:srgbClr val="6F6F6F"/>
              </a:buClr>
              <a:buSzPct val="100000"/>
              <a:buFont typeface="Arial"/>
              <a:buChar char="–"/>
              <a:defRPr sz="1800" b="0" i="0" u="none" strike="noStrike" cap="none">
                <a:solidFill>
                  <a:srgbClr val="4A4F55"/>
                </a:solidFill>
                <a:latin typeface="Arial"/>
                <a:ea typeface="Arial"/>
                <a:cs typeface="Arial"/>
                <a:sym typeface="Arial"/>
              </a:defRPr>
            </a:lvl1pPr>
            <a:lvl2pPr marL="630238" marR="0" lvl="1" indent="-147637" algn="l" rtl="0">
              <a:lnSpc>
                <a:spcPct val="90000"/>
              </a:lnSpc>
              <a:spcBef>
                <a:spcPts val="225"/>
              </a:spcBef>
              <a:spcAft>
                <a:spcPts val="225"/>
              </a:spcAft>
              <a:buClr>
                <a:srgbClr val="6F6F6F"/>
              </a:buClr>
              <a:buSzPct val="100000"/>
              <a:buFont typeface="Arial"/>
              <a:buChar char="–"/>
              <a:defRPr sz="1400" b="0" i="0" u="none" strike="noStrike" cap="none">
                <a:solidFill>
                  <a:srgbClr val="4A4F55"/>
                </a:solidFill>
                <a:latin typeface="Arial"/>
                <a:ea typeface="Arial"/>
                <a:cs typeface="Arial"/>
                <a:sym typeface="Arial"/>
              </a:defRPr>
            </a:lvl2pPr>
            <a:lvl3pPr marL="804863" marR="0" lvl="2" indent="-119062" algn="l" rtl="0">
              <a:lnSpc>
                <a:spcPct val="90000"/>
              </a:lnSpc>
              <a:spcBef>
                <a:spcPts val="225"/>
              </a:spcBef>
              <a:spcAft>
                <a:spcPts val="225"/>
              </a:spcAft>
              <a:buClr>
                <a:srgbClr val="6F6F6F"/>
              </a:buClr>
              <a:buSzPct val="100000"/>
              <a:buFont typeface="Arial"/>
              <a:buChar char="–"/>
              <a:defRPr sz="1400" b="0" i="0" u="none" strike="noStrike" cap="none">
                <a:solidFill>
                  <a:srgbClr val="4A4F55"/>
                </a:solidFill>
                <a:latin typeface="Arial"/>
                <a:ea typeface="Arial"/>
                <a:cs typeface="Arial"/>
                <a:sym typeface="Arial"/>
              </a:defRPr>
            </a:lvl3pPr>
            <a:lvl4pPr marL="1331066" marR="0" lvl="3" indent="-80116"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4pPr>
            <a:lvl5pPr marL="1588230" marR="0" lvl="4" indent="-83279"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5pPr>
            <a:lvl6pPr marL="1931117" marR="0" lvl="5" indent="-83267"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6pPr>
            <a:lvl7pPr marL="2274003" marR="0" lvl="6" indent="-83253"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7pPr>
            <a:lvl8pPr marL="2616890" marR="0" lvl="7" indent="-83240"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8pPr>
            <a:lvl9pPr marL="2959775" marR="0" lvl="8" indent="-83224"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9pPr>
          </a:lstStyle>
          <a:p>
            <a:endParaRPr/>
          </a:p>
        </p:txBody>
      </p:sp>
      <p:sp>
        <p:nvSpPr>
          <p:cNvPr id="31" name="Shape 31"/>
          <p:cNvSpPr txBox="1">
            <a:spLocks noGrp="1"/>
          </p:cNvSpPr>
          <p:nvPr>
            <p:ph type="body" idx="2"/>
          </p:nvPr>
        </p:nvSpPr>
        <p:spPr>
          <a:xfrm>
            <a:off x="373761" y="1229600"/>
            <a:ext cx="7482077" cy="525462"/>
          </a:xfrm>
          <a:prstGeom prst="rect">
            <a:avLst/>
          </a:prstGeom>
          <a:noFill/>
          <a:ln>
            <a:noFill/>
          </a:ln>
        </p:spPr>
        <p:txBody>
          <a:bodyPr lIns="91425" tIns="91425" rIns="91425" bIns="91425" anchor="ctr" anchorCtr="0"/>
          <a:lstStyle>
            <a:lvl1pPr marL="0" marR="0" lvl="0" indent="0" algn="l" rtl="0">
              <a:lnSpc>
                <a:spcPct val="90000"/>
              </a:lnSpc>
              <a:spcBef>
                <a:spcPts val="225"/>
              </a:spcBef>
              <a:spcAft>
                <a:spcPts val="225"/>
              </a:spcAft>
              <a:buClr>
                <a:srgbClr val="6F6F6F"/>
              </a:buClr>
              <a:buFont typeface="Arial"/>
              <a:buNone/>
              <a:defRPr sz="2400" b="0" i="0" u="none" strike="noStrike" cap="none">
                <a:solidFill>
                  <a:schemeClr val="accent1"/>
                </a:solidFill>
                <a:latin typeface="Arial"/>
                <a:ea typeface="Arial"/>
                <a:cs typeface="Arial"/>
                <a:sym typeface="Arial"/>
              </a:defRPr>
            </a:lvl1pPr>
            <a:lvl2pPr marL="428608" marR="0" lvl="1" indent="-9507" algn="ctr" rtl="0">
              <a:lnSpc>
                <a:spcPct val="90000"/>
              </a:lnSpc>
              <a:spcBef>
                <a:spcPts val="225"/>
              </a:spcBef>
              <a:spcAft>
                <a:spcPts val="225"/>
              </a:spcAft>
              <a:buClr>
                <a:schemeClr val="dk1"/>
              </a:buClr>
              <a:buFont typeface="Arial"/>
              <a:buNone/>
              <a:defRPr sz="2100" b="0" i="0" u="none" strike="noStrike" cap="none">
                <a:solidFill>
                  <a:schemeClr val="lt2"/>
                </a:solidFill>
                <a:latin typeface="Trebuchet MS"/>
                <a:ea typeface="Trebuchet MS"/>
                <a:cs typeface="Trebuchet MS"/>
                <a:sym typeface="Trebuchet MS"/>
              </a:defRPr>
            </a:lvl2pPr>
            <a:lvl3pPr marL="816737" marR="0" lvl="2" indent="-3936" algn="ctr" rtl="0">
              <a:lnSpc>
                <a:spcPct val="90000"/>
              </a:lnSpc>
              <a:spcBef>
                <a:spcPts val="225"/>
              </a:spcBef>
              <a:spcAft>
                <a:spcPts val="225"/>
              </a:spcAft>
              <a:buClr>
                <a:schemeClr val="dk1"/>
              </a:buClr>
              <a:buFont typeface="Arial"/>
              <a:buNone/>
              <a:defRPr sz="2100" b="0" i="0" u="none" strike="noStrike" cap="none">
                <a:solidFill>
                  <a:schemeClr val="lt2"/>
                </a:solidFill>
                <a:latin typeface="Trebuchet MS"/>
                <a:ea typeface="Trebuchet MS"/>
                <a:cs typeface="Trebuchet MS"/>
                <a:sym typeface="Trebuchet MS"/>
              </a:defRPr>
            </a:lvl3pPr>
            <a:lvl4pPr marL="1159622" marR="0" lvl="3" indent="-3922" algn="ctr" rtl="0">
              <a:spcBef>
                <a:spcPts val="420"/>
              </a:spcBef>
              <a:spcAft>
                <a:spcPts val="0"/>
              </a:spcAft>
              <a:buClr>
                <a:schemeClr val="lt2"/>
              </a:buClr>
              <a:buFont typeface="Trebuchet MS"/>
              <a:buNone/>
              <a:defRPr sz="2100" b="0" i="0" u="none" strike="noStrike" cap="none">
                <a:solidFill>
                  <a:schemeClr val="lt2"/>
                </a:solidFill>
                <a:latin typeface="Trebuchet MS"/>
                <a:ea typeface="Trebuchet MS"/>
                <a:cs typeface="Trebuchet MS"/>
                <a:sym typeface="Trebuchet MS"/>
              </a:defRPr>
            </a:lvl4pPr>
            <a:lvl5pPr marL="1416787" marR="0" lvl="4" indent="-7086" algn="ctr" rtl="0">
              <a:spcBef>
                <a:spcPts val="420"/>
              </a:spcBef>
              <a:spcAft>
                <a:spcPts val="0"/>
              </a:spcAft>
              <a:buClr>
                <a:schemeClr val="lt2"/>
              </a:buClr>
              <a:buFont typeface="Trebuchet MS"/>
              <a:buNone/>
              <a:defRPr sz="2100" b="0" i="0" u="none" strike="noStrike" cap="none">
                <a:solidFill>
                  <a:schemeClr val="lt2"/>
                </a:solidFill>
                <a:latin typeface="Trebuchet MS"/>
                <a:ea typeface="Trebuchet MS"/>
                <a:cs typeface="Trebuchet MS"/>
                <a:sym typeface="Trebuchet MS"/>
              </a:defRPr>
            </a:lvl5pPr>
            <a:lvl6pPr marL="1931117" marR="0" lvl="5" indent="-83267"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6pPr>
            <a:lvl7pPr marL="2274003" marR="0" lvl="6" indent="-83253"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7pPr>
            <a:lvl8pPr marL="2616890" marR="0" lvl="7" indent="-83240"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8pPr>
            <a:lvl9pPr marL="2959775" marR="0" lvl="8" indent="-83224"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381228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47100" y="349950"/>
            <a:ext cx="7422103" cy="516166"/>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000" b="0" i="0" u="none" strike="noStrike" cap="none">
                <a:solidFill>
                  <a:srgbClr val="4A4F55"/>
                </a:solidFill>
                <a:latin typeface="Arial"/>
                <a:ea typeface="Arial"/>
                <a:cs typeface="Arial"/>
                <a:sym typeface="Arial"/>
              </a:defRPr>
            </a:lvl1pPr>
            <a:lvl2pPr marL="0" marR="0" lvl="1" indent="0" algn="l" rtl="0">
              <a:spcBef>
                <a:spcPts val="0"/>
              </a:spcBef>
              <a:spcAft>
                <a:spcPts val="0"/>
              </a:spcAft>
              <a:buNone/>
              <a:defRPr sz="2400"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2400"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2400"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2400" b="1" i="0" u="none" strike="noStrike" cap="none">
                <a:solidFill>
                  <a:srgbClr val="73B900"/>
                </a:solidFill>
                <a:latin typeface="Arial"/>
                <a:ea typeface="Arial"/>
                <a:cs typeface="Arial"/>
                <a:sym typeface="Arial"/>
              </a:defRPr>
            </a:lvl5pPr>
            <a:lvl6pPr marL="342887" marR="0" lvl="5" indent="-12686" algn="l" rtl="0">
              <a:spcBef>
                <a:spcPts val="0"/>
              </a:spcBef>
              <a:spcAft>
                <a:spcPts val="0"/>
              </a:spcAft>
              <a:buNone/>
              <a:defRPr sz="2400" b="1" i="0" u="none" strike="noStrike" cap="none">
                <a:solidFill>
                  <a:srgbClr val="73B900"/>
                </a:solidFill>
                <a:latin typeface="Arial"/>
                <a:ea typeface="Arial"/>
                <a:cs typeface="Arial"/>
                <a:sym typeface="Arial"/>
              </a:defRPr>
            </a:lvl6pPr>
            <a:lvl7pPr marL="685773" marR="0" lvl="6" indent="-12673" algn="l" rtl="0">
              <a:spcBef>
                <a:spcPts val="0"/>
              </a:spcBef>
              <a:spcAft>
                <a:spcPts val="0"/>
              </a:spcAft>
              <a:buNone/>
              <a:defRPr sz="2400" b="1" i="0" u="none" strike="noStrike" cap="none">
                <a:solidFill>
                  <a:srgbClr val="73B900"/>
                </a:solidFill>
                <a:latin typeface="Arial"/>
                <a:ea typeface="Arial"/>
                <a:cs typeface="Arial"/>
                <a:sym typeface="Arial"/>
              </a:defRPr>
            </a:lvl7pPr>
            <a:lvl8pPr marL="1028659" marR="0" lvl="7" indent="-12659" algn="l" rtl="0">
              <a:spcBef>
                <a:spcPts val="0"/>
              </a:spcBef>
              <a:spcAft>
                <a:spcPts val="0"/>
              </a:spcAft>
              <a:buNone/>
              <a:defRPr sz="2400" b="1" i="0" u="none" strike="noStrike" cap="none">
                <a:solidFill>
                  <a:srgbClr val="73B900"/>
                </a:solidFill>
                <a:latin typeface="Arial"/>
                <a:ea typeface="Arial"/>
                <a:cs typeface="Arial"/>
                <a:sym typeface="Arial"/>
              </a:defRPr>
            </a:lvl8pPr>
            <a:lvl9pPr marL="1371545" marR="0" lvl="8" indent="-12644" algn="l" rtl="0">
              <a:spcBef>
                <a:spcPts val="0"/>
              </a:spcBef>
              <a:spcAft>
                <a:spcPts val="0"/>
              </a:spcAft>
              <a:buNone/>
              <a:defRPr sz="2400" b="1" i="0" u="none" strike="noStrike" cap="none">
                <a:solidFill>
                  <a:srgbClr val="73B900"/>
                </a:solidFill>
                <a:latin typeface="Arial"/>
                <a:ea typeface="Arial"/>
                <a:cs typeface="Arial"/>
                <a:sym typeface="Arial"/>
              </a:defRPr>
            </a:lvl9pPr>
          </a:lstStyle>
          <a:p>
            <a:endParaRPr/>
          </a:p>
        </p:txBody>
      </p:sp>
      <p:sp>
        <p:nvSpPr>
          <p:cNvPr id="7" name="Shape 7"/>
          <p:cNvSpPr txBox="1">
            <a:spLocks noGrp="1"/>
          </p:cNvSpPr>
          <p:nvPr>
            <p:ph type="body" idx="1"/>
          </p:nvPr>
        </p:nvSpPr>
        <p:spPr>
          <a:xfrm>
            <a:off x="374808" y="1332412"/>
            <a:ext cx="7403956" cy="4350358"/>
          </a:xfrm>
          <a:prstGeom prst="rect">
            <a:avLst/>
          </a:prstGeom>
          <a:noFill/>
          <a:ln>
            <a:noFill/>
          </a:ln>
        </p:spPr>
        <p:txBody>
          <a:bodyPr lIns="91425" tIns="91425" rIns="91425" bIns="91425" anchor="t" anchorCtr="0"/>
          <a:lstStyle>
            <a:lvl1pPr marL="284163" marR="0" lvl="0" indent="-169863" algn="l" rtl="0">
              <a:lnSpc>
                <a:spcPct val="90000"/>
              </a:lnSpc>
              <a:spcBef>
                <a:spcPts val="225"/>
              </a:spcBef>
              <a:spcAft>
                <a:spcPts val="225"/>
              </a:spcAft>
              <a:buClr>
                <a:srgbClr val="6F6F6F"/>
              </a:buClr>
              <a:buSzPct val="100000"/>
              <a:buFont typeface="Arial"/>
              <a:buChar char="–"/>
              <a:defRPr sz="1800" b="0" i="0" u="none" strike="noStrike" cap="none">
                <a:solidFill>
                  <a:srgbClr val="4A4F55"/>
                </a:solidFill>
                <a:latin typeface="Arial"/>
                <a:ea typeface="Arial"/>
                <a:cs typeface="Arial"/>
                <a:sym typeface="Arial"/>
              </a:defRPr>
            </a:lvl1pPr>
            <a:lvl2pPr marL="630238" marR="0" lvl="1" indent="-147637" algn="l" rtl="0">
              <a:lnSpc>
                <a:spcPct val="90000"/>
              </a:lnSpc>
              <a:spcBef>
                <a:spcPts val="225"/>
              </a:spcBef>
              <a:spcAft>
                <a:spcPts val="225"/>
              </a:spcAft>
              <a:buClr>
                <a:schemeClr val="dk1"/>
              </a:buClr>
              <a:buSzPct val="100000"/>
              <a:buFont typeface="Arial"/>
              <a:buChar char="–"/>
              <a:defRPr sz="1400" b="0" i="0" u="none" strike="noStrike" cap="none">
                <a:solidFill>
                  <a:srgbClr val="4A4F55"/>
                </a:solidFill>
                <a:latin typeface="Arial"/>
                <a:ea typeface="Arial"/>
                <a:cs typeface="Arial"/>
                <a:sym typeface="Arial"/>
              </a:defRPr>
            </a:lvl2pPr>
            <a:lvl3pPr marL="804863" marR="0" lvl="2" indent="-119062" algn="l" rtl="0">
              <a:lnSpc>
                <a:spcPct val="90000"/>
              </a:lnSpc>
              <a:spcBef>
                <a:spcPts val="225"/>
              </a:spcBef>
              <a:spcAft>
                <a:spcPts val="225"/>
              </a:spcAft>
              <a:buClr>
                <a:schemeClr val="dk1"/>
              </a:buClr>
              <a:buSzPct val="100000"/>
              <a:buFont typeface="Arial"/>
              <a:buChar char="–"/>
              <a:defRPr sz="1400" b="0" i="0" u="none" strike="noStrike" cap="none">
                <a:solidFill>
                  <a:srgbClr val="4A4F55"/>
                </a:solidFill>
                <a:latin typeface="Arial"/>
                <a:ea typeface="Arial"/>
                <a:cs typeface="Arial"/>
                <a:sym typeface="Arial"/>
              </a:defRPr>
            </a:lvl3pPr>
            <a:lvl4pPr marL="1331066" marR="0" lvl="3" indent="-80116"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4pPr>
            <a:lvl5pPr marL="1588230" marR="0" lvl="4" indent="-83279"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5pPr>
            <a:lvl6pPr marL="1931117" marR="0" lvl="5" indent="-83267"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6pPr>
            <a:lvl7pPr marL="2274003" marR="0" lvl="6" indent="-83253"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7pPr>
            <a:lvl8pPr marL="2616890" marR="0" lvl="7" indent="-83240"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8pPr>
            <a:lvl9pPr marL="2959775" marR="0" lvl="8" indent="-83224" algn="l" rtl="0">
              <a:spcBef>
                <a:spcPts val="300"/>
              </a:spcBef>
              <a:spcAft>
                <a:spcPts val="0"/>
              </a:spcAft>
              <a:buClr>
                <a:schemeClr val="dk2"/>
              </a:buClr>
              <a:buSzPct val="100000"/>
              <a:buFont typeface="Arial"/>
              <a:buChar char="»"/>
              <a:defRPr sz="1500" b="0" i="0" u="none" strike="noStrike" cap="none">
                <a:solidFill>
                  <a:schemeClr val="dk2"/>
                </a:solidFill>
                <a:latin typeface="Arial"/>
                <a:ea typeface="Arial"/>
                <a:cs typeface="Arial"/>
                <a:sym typeface="Arial"/>
              </a:defRPr>
            </a:lvl9pPr>
          </a:lstStyle>
          <a:p>
            <a:endParaRPr/>
          </a:p>
        </p:txBody>
      </p:sp>
      <p:sp>
        <p:nvSpPr>
          <p:cNvPr id="8" name="Shape 8"/>
          <p:cNvSpPr/>
          <p:nvPr/>
        </p:nvSpPr>
        <p:spPr>
          <a:xfrm>
            <a:off x="7178478" y="6000375"/>
            <a:ext cx="819900" cy="171825"/>
          </a:xfrm>
          <a:prstGeom prst="parallelogram">
            <a:avLst>
              <a:gd name="adj" fmla="val 36300"/>
            </a:avLst>
          </a:prstGeom>
          <a:solidFill>
            <a:srgbClr val="57068C"/>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a:solidFill>
                <a:srgbClr val="FFFFFF"/>
              </a:solidFill>
              <a:latin typeface="Trebuchet MS"/>
              <a:ea typeface="Trebuchet MS"/>
              <a:cs typeface="Trebuchet MS"/>
              <a:sym typeface="Trebuchet MS"/>
            </a:endParaRPr>
          </a:p>
        </p:txBody>
      </p:sp>
      <p:sp>
        <p:nvSpPr>
          <p:cNvPr id="9" name="Shape 9"/>
          <p:cNvSpPr/>
          <p:nvPr/>
        </p:nvSpPr>
        <p:spPr>
          <a:xfrm>
            <a:off x="6394205" y="6000375"/>
            <a:ext cx="819900" cy="171825"/>
          </a:xfrm>
          <a:prstGeom prst="parallelogram">
            <a:avLst>
              <a:gd name="adj" fmla="val 36300"/>
            </a:avLst>
          </a:prstGeom>
          <a:solidFill>
            <a:srgbClr val="76B9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a:solidFill>
                <a:srgbClr val="FFFFFF"/>
              </a:solidFill>
              <a:latin typeface="Trebuchet MS"/>
              <a:ea typeface="Trebuchet MS"/>
              <a:cs typeface="Trebuchet MS"/>
              <a:sym typeface="Trebuchet MS"/>
            </a:endParaRPr>
          </a:p>
        </p:txBody>
      </p:sp>
      <p:pic>
        <p:nvPicPr>
          <p:cNvPr id="10" name="Shape 10"/>
          <p:cNvPicPr preferRelativeResize="0"/>
          <p:nvPr/>
        </p:nvPicPr>
        <p:blipFill rotWithShape="1">
          <a:blip r:embed="rId10">
            <a:alphaModFix/>
          </a:blip>
          <a:srcRect t="-6317" r="97921" b="17098"/>
          <a:stretch/>
        </p:blipFill>
        <p:spPr>
          <a:xfrm>
            <a:off x="7947899" y="5987803"/>
            <a:ext cx="284058" cy="190371"/>
          </a:xfrm>
          <a:prstGeom prst="rect">
            <a:avLst/>
          </a:prstGeom>
          <a:noFill/>
          <a:ln>
            <a:noFill/>
          </a:ln>
        </p:spPr>
      </p:pic>
      <p:pic>
        <p:nvPicPr>
          <p:cNvPr id="11" name="Shape 11"/>
          <p:cNvPicPr preferRelativeResize="0"/>
          <p:nvPr/>
        </p:nvPicPr>
        <p:blipFill rotWithShape="1">
          <a:blip r:embed="rId11">
            <a:alphaModFix/>
          </a:blip>
          <a:srcRect l="52877" t="1978" b="17094"/>
          <a:stretch/>
        </p:blipFill>
        <p:spPr>
          <a:xfrm>
            <a:off x="0" y="6002008"/>
            <a:ext cx="6433058" cy="172676"/>
          </a:xfrm>
          <a:prstGeom prst="rect">
            <a:avLst/>
          </a:prstGeom>
          <a:noFill/>
          <a:ln>
            <a:noFill/>
          </a:ln>
        </p:spPr>
      </p:pic>
      <p:sp>
        <p:nvSpPr>
          <p:cNvPr id="12" name="Shape 12"/>
          <p:cNvSpPr txBox="1"/>
          <p:nvPr/>
        </p:nvSpPr>
        <p:spPr>
          <a:xfrm>
            <a:off x="478720" y="6035178"/>
            <a:ext cx="240770" cy="92333"/>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fld id="{00000000-1234-1234-1234-123412341234}" type="slidenum">
              <a:rPr lang="en-US" sz="500" b="0" i="0" u="none" strike="noStrike" cap="none">
                <a:solidFill>
                  <a:srgbClr val="FFFFFF"/>
                </a:solidFill>
                <a:latin typeface="Arial"/>
                <a:ea typeface="Arial"/>
                <a:cs typeface="Arial"/>
                <a:sym typeface="Arial"/>
              </a:rPr>
              <a:t>‹#›</a:t>
            </a:fld>
            <a:r>
              <a:rPr lang="en-US" sz="600" b="0" i="0" u="none" strike="noStrike" cap="none">
                <a:solidFill>
                  <a:srgbClr val="FFFFFF"/>
                </a:solidFill>
                <a:latin typeface="Arial"/>
                <a:ea typeface="Arial"/>
                <a:cs typeface="Arial"/>
                <a:sym typeface="Arial"/>
              </a:rPr>
              <a:t> </a:t>
            </a:r>
          </a:p>
        </p:txBody>
      </p:sp>
      <p:cxnSp>
        <p:nvCxnSpPr>
          <p:cNvPr id="13" name="Shape 13"/>
          <p:cNvCxnSpPr/>
          <p:nvPr/>
        </p:nvCxnSpPr>
        <p:spPr>
          <a:xfrm>
            <a:off x="-8055" y="5991792"/>
            <a:ext cx="8229600" cy="0"/>
          </a:xfrm>
          <a:prstGeom prst="straightConnector1">
            <a:avLst/>
          </a:prstGeom>
          <a:noFill/>
          <a:ln w="15875" cap="flat" cmpd="sng">
            <a:solidFill>
              <a:schemeClr val="lt1"/>
            </a:solidFill>
            <a:prstDash val="solid"/>
            <a:round/>
            <a:headEnd type="none" w="med" len="med"/>
            <a:tailEnd type="none" w="med" len="med"/>
          </a:ln>
        </p:spPr>
      </p:cxnSp>
      <p:pic>
        <p:nvPicPr>
          <p:cNvPr id="14" name="Shape 14"/>
          <p:cNvPicPr preferRelativeResize="0"/>
          <p:nvPr/>
        </p:nvPicPr>
        <p:blipFill rotWithShape="1">
          <a:blip r:embed="rId12">
            <a:alphaModFix/>
          </a:blip>
          <a:srcRect/>
          <a:stretch/>
        </p:blipFill>
        <p:spPr>
          <a:xfrm>
            <a:off x="6533071" y="6039150"/>
            <a:ext cx="495117" cy="91318"/>
          </a:xfrm>
          <a:prstGeom prst="rect">
            <a:avLst/>
          </a:prstGeom>
          <a:noFill/>
          <a:ln>
            <a:noFill/>
          </a:ln>
        </p:spPr>
      </p:pic>
      <p:pic>
        <p:nvPicPr>
          <p:cNvPr id="15" name="Shape 15"/>
          <p:cNvPicPr preferRelativeResize="0"/>
          <p:nvPr/>
        </p:nvPicPr>
        <p:blipFill rotWithShape="1">
          <a:blip r:embed="rId13">
            <a:alphaModFix/>
          </a:blip>
          <a:srcRect/>
          <a:stretch/>
        </p:blipFill>
        <p:spPr>
          <a:xfrm>
            <a:off x="7451486" y="6039810"/>
            <a:ext cx="273884" cy="9295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3" r:id="rId1"/>
    <p:sldLayoutId id="2147483662" r:id="rId2"/>
    <p:sldLayoutId id="2147483655" r:id="rId3"/>
    <p:sldLayoutId id="2147483656" r:id="rId4"/>
    <p:sldLayoutId id="2147483657" r:id="rId5"/>
    <p:sldLayoutId id="2147483658" r:id="rId6"/>
    <p:sldLayoutId id="2147483659"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nc/4.0/legalcode"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 Id="rId4" Type="http://schemas.openxmlformats.org/officeDocument/2006/relationships/image" Target="../media/image34.emf"/></Relationships>
</file>

<file path=ppt/slides/_rels/slide2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http://arxiv.org/abs/1410.3916" TargetMode="Externa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hyperlink" Target="http://arxiv.org/abs/1410.3916" TargetMode="External"/><Relationship Id="rId1" Type="http://schemas.openxmlformats.org/officeDocument/2006/relationships/slideLayout" Target="../slideLayouts/slideLayout5.xml"/><Relationship Id="rId5" Type="http://schemas.openxmlformats.org/officeDocument/2006/relationships/image" Target="../media/image41.jpg"/><Relationship Id="rId4" Type="http://schemas.openxmlformats.org/officeDocument/2006/relationships/image" Target="../media/image40.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png"/><Relationship Id="rId2" Type="http://schemas.openxmlformats.org/officeDocument/2006/relationships/image" Target="../media/image13.jp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981200" y="5143500"/>
            <a:ext cx="5845247" cy="507830"/>
          </a:xfrm>
        </p:spPr>
        <p:txBody>
          <a:bodyPr/>
          <a:lstStyle/>
          <a:p>
            <a:r>
              <a:rPr lang="en-US" dirty="0" smtClean="0"/>
              <a:t>Lecture 3.3 - Structural </a:t>
            </a:r>
            <a:r>
              <a:rPr lang="en-US" dirty="0" smtClean="0"/>
              <a:t>Prediction </a:t>
            </a:r>
            <a:r>
              <a:rPr lang="en-US" dirty="0"/>
              <a:t>and Natural </a:t>
            </a:r>
            <a:r>
              <a:rPr lang="en-US" dirty="0" smtClean="0"/>
              <a:t>Language Processing</a:t>
            </a:r>
            <a:endParaRPr lang="en-US" dirty="0"/>
          </a:p>
        </p:txBody>
      </p:sp>
    </p:spTree>
    <p:extLst>
      <p:ext uri="{BB962C8B-B14F-4D97-AF65-F5344CB8AC3E}">
        <p14:creationId xmlns:p14="http://schemas.microsoft.com/office/powerpoint/2010/main" val="4160845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p:txBody>
          <a:bodyPr/>
          <a:lstStyle/>
          <a:p>
            <a:r>
              <a:rPr lang="en-US" dirty="0"/>
              <a:t>Integrating Deep Learning and structured prediction</a:t>
            </a:r>
          </a:p>
        </p:txBody>
      </p:sp>
      <p:sp>
        <p:nvSpPr>
          <p:cNvPr id="40" name="Text Placeholder 39"/>
          <p:cNvSpPr>
            <a:spLocks noGrp="1"/>
          </p:cNvSpPr>
          <p:nvPr>
            <p:ph type="body" idx="1"/>
          </p:nvPr>
        </p:nvSpPr>
        <p:spPr>
          <a:xfrm>
            <a:off x="383854" y="1333500"/>
            <a:ext cx="4111946" cy="4466753"/>
          </a:xfrm>
        </p:spPr>
        <p:txBody>
          <a:bodyPr/>
          <a:lstStyle/>
          <a:p>
            <a:r>
              <a:rPr lang="en-US" dirty="0"/>
              <a:t>Deep Net + Graphical Model = Factor Graph</a:t>
            </a:r>
          </a:p>
          <a:p>
            <a:pPr lvl="1"/>
            <a:r>
              <a:rPr lang="en-US" dirty="0"/>
              <a:t>Energy function is a sum of factors</a:t>
            </a:r>
          </a:p>
          <a:p>
            <a:pPr lvl="1"/>
            <a:r>
              <a:rPr lang="en-US" dirty="0"/>
              <a:t>Factors can embed deep architectures  X: observed variables (inputs)</a:t>
            </a:r>
          </a:p>
          <a:p>
            <a:pPr lvl="1"/>
            <a:r>
              <a:rPr lang="en-US" dirty="0"/>
              <a:t>Z: never observed (latent variables)</a:t>
            </a:r>
          </a:p>
          <a:p>
            <a:pPr lvl="1"/>
            <a:r>
              <a:rPr lang="en-US" dirty="0"/>
              <a:t>Y: observed on training set (output  variables)</a:t>
            </a:r>
          </a:p>
          <a:p>
            <a:r>
              <a:rPr lang="en-US" dirty="0"/>
              <a:t>Inference is energy minimization (MAP) or free  energy minimization (marginalization) over Z  and Y given an X</a:t>
            </a:r>
          </a:p>
          <a:p>
            <a:pPr lvl="1"/>
            <a:r>
              <a:rPr lang="en-US" dirty="0"/>
              <a:t>F(X,Y) = </a:t>
            </a:r>
            <a:r>
              <a:rPr lang="en-US" dirty="0" err="1"/>
              <a:t>MIN_z</a:t>
            </a:r>
            <a:r>
              <a:rPr lang="en-US" dirty="0"/>
              <a:t> E(X,Y,Z)</a:t>
            </a:r>
          </a:p>
          <a:p>
            <a:pPr lvl="1"/>
            <a:r>
              <a:rPr lang="en-US" dirty="0"/>
              <a:t>F(X,Y) = -log[ </a:t>
            </a:r>
            <a:r>
              <a:rPr lang="en-US" dirty="0" err="1"/>
              <a:t>SUM_z</a:t>
            </a:r>
            <a:r>
              <a:rPr lang="en-US" dirty="0"/>
              <a:t> </a:t>
            </a:r>
            <a:r>
              <a:rPr lang="en-US" dirty="0" err="1"/>
              <a:t>exp</a:t>
            </a:r>
            <a:r>
              <a:rPr lang="en-US" dirty="0"/>
              <a:t>(-E(X,Y,Z) ) ]</a:t>
            </a:r>
          </a:p>
          <a:p>
            <a:endParaRPr lang="en-US" dirty="0"/>
          </a:p>
        </p:txBody>
      </p:sp>
      <p:sp>
        <p:nvSpPr>
          <p:cNvPr id="42" name="object 15"/>
          <p:cNvSpPr/>
          <p:nvPr/>
        </p:nvSpPr>
        <p:spPr>
          <a:xfrm>
            <a:off x="5259643" y="1602272"/>
            <a:ext cx="2207989" cy="2684414"/>
          </a:xfrm>
          <a:custGeom>
            <a:avLst/>
            <a:gdLst/>
            <a:ahLst/>
            <a:cxnLst/>
            <a:rect l="l" t="t" r="r" b="b"/>
            <a:pathLst>
              <a:path w="3060700" h="1386839">
                <a:moveTo>
                  <a:pt x="1270" y="0"/>
                </a:moveTo>
                <a:lnTo>
                  <a:pt x="0" y="0"/>
                </a:lnTo>
                <a:lnTo>
                  <a:pt x="0" y="1269"/>
                </a:lnTo>
                <a:lnTo>
                  <a:pt x="0" y="1384300"/>
                </a:lnTo>
                <a:lnTo>
                  <a:pt x="0" y="1385569"/>
                </a:lnTo>
                <a:lnTo>
                  <a:pt x="0" y="1386839"/>
                </a:lnTo>
                <a:lnTo>
                  <a:pt x="1270" y="1386839"/>
                </a:lnTo>
                <a:lnTo>
                  <a:pt x="3059429" y="1386839"/>
                </a:lnTo>
                <a:lnTo>
                  <a:pt x="3060700" y="1385569"/>
                </a:lnTo>
                <a:lnTo>
                  <a:pt x="3060700" y="1384300"/>
                </a:lnTo>
                <a:lnTo>
                  <a:pt x="3060700" y="1269"/>
                </a:lnTo>
                <a:lnTo>
                  <a:pt x="3059429" y="0"/>
                </a:lnTo>
                <a:lnTo>
                  <a:pt x="127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sz="1200">
              <a:solidFill>
                <a:schemeClr val="bg1"/>
              </a:solidFill>
              <a:latin typeface="+mn-lt"/>
              <a:ea typeface="+mn-ea"/>
              <a:cs typeface="+mn-cs"/>
            </a:endParaRPr>
          </a:p>
        </p:txBody>
      </p:sp>
      <p:sp>
        <p:nvSpPr>
          <p:cNvPr id="43" name="object 27"/>
          <p:cNvSpPr txBox="1"/>
          <p:nvPr/>
        </p:nvSpPr>
        <p:spPr>
          <a:xfrm>
            <a:off x="5324173" y="1837396"/>
            <a:ext cx="937741" cy="246221"/>
          </a:xfrm>
          <a:prstGeom prst="rect">
            <a:avLst/>
          </a:prstGeom>
        </p:spPr>
        <p:txBody>
          <a:bodyPr vert="horz" wrap="square" lIns="0" tIns="0" rIns="0" bIns="0" rtlCol="0">
            <a:spAutoFit/>
          </a:bodyPr>
          <a:lstStyle/>
          <a:p>
            <a:pPr marL="10368" algn="ctr"/>
            <a:r>
              <a:rPr sz="1600" dirty="0">
                <a:latin typeface="Arial" panose="020B0604020202020204" pitchFamily="34" charset="0"/>
                <a:cs typeface="Arial" panose="020B0604020202020204" pitchFamily="34" charset="0"/>
              </a:rPr>
              <a:t>E(X,Y,Z)</a:t>
            </a:r>
          </a:p>
        </p:txBody>
      </p:sp>
      <p:cxnSp>
        <p:nvCxnSpPr>
          <p:cNvPr id="44" name="Straight Arrow Connector 43"/>
          <p:cNvCxnSpPr/>
          <p:nvPr/>
        </p:nvCxnSpPr>
        <p:spPr>
          <a:xfrm flipV="1">
            <a:off x="6402643" y="1754672"/>
            <a:ext cx="0" cy="448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object 15"/>
          <p:cNvSpPr/>
          <p:nvPr/>
        </p:nvSpPr>
        <p:spPr>
          <a:xfrm>
            <a:off x="5602163" y="2440472"/>
            <a:ext cx="1560637" cy="604822"/>
          </a:xfrm>
          <a:custGeom>
            <a:avLst/>
            <a:gdLst/>
            <a:ahLst/>
            <a:cxnLst/>
            <a:rect l="l" t="t" r="r" b="b"/>
            <a:pathLst>
              <a:path w="3060700" h="1386839">
                <a:moveTo>
                  <a:pt x="1270" y="0"/>
                </a:moveTo>
                <a:lnTo>
                  <a:pt x="0" y="0"/>
                </a:lnTo>
                <a:lnTo>
                  <a:pt x="0" y="1269"/>
                </a:lnTo>
                <a:lnTo>
                  <a:pt x="0" y="1384300"/>
                </a:lnTo>
                <a:lnTo>
                  <a:pt x="0" y="1385569"/>
                </a:lnTo>
                <a:lnTo>
                  <a:pt x="0" y="1386839"/>
                </a:lnTo>
                <a:lnTo>
                  <a:pt x="1270" y="1386839"/>
                </a:lnTo>
                <a:lnTo>
                  <a:pt x="3059429" y="1386839"/>
                </a:lnTo>
                <a:lnTo>
                  <a:pt x="3060700" y="1385569"/>
                </a:lnTo>
                <a:lnTo>
                  <a:pt x="3060700" y="1384300"/>
                </a:lnTo>
                <a:lnTo>
                  <a:pt x="3060700" y="1269"/>
                </a:lnTo>
                <a:lnTo>
                  <a:pt x="3059429" y="0"/>
                </a:lnTo>
                <a:lnTo>
                  <a:pt x="127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sz="1200">
              <a:solidFill>
                <a:schemeClr val="bg1"/>
              </a:solidFill>
              <a:latin typeface="+mn-lt"/>
              <a:ea typeface="+mn-ea"/>
              <a:cs typeface="+mn-cs"/>
            </a:endParaRPr>
          </a:p>
        </p:txBody>
      </p:sp>
      <p:sp>
        <p:nvSpPr>
          <p:cNvPr id="46" name="object 27"/>
          <p:cNvSpPr txBox="1"/>
          <p:nvPr/>
        </p:nvSpPr>
        <p:spPr>
          <a:xfrm>
            <a:off x="5743094" y="2496662"/>
            <a:ext cx="1278775" cy="492443"/>
          </a:xfrm>
          <a:prstGeom prst="rect">
            <a:avLst/>
          </a:prstGeom>
        </p:spPr>
        <p:txBody>
          <a:bodyPr vert="horz" wrap="square" lIns="0" tIns="0" rIns="0" bIns="0" rtlCol="0">
            <a:spAutoFit/>
          </a:bodyPr>
          <a:lstStyle/>
          <a:p>
            <a:pPr marL="10368" algn="ctr"/>
            <a:r>
              <a:rPr lang="en-US" sz="1600" dirty="0">
                <a:latin typeface="Arial" panose="020B0604020202020204" pitchFamily="34" charset="0"/>
                <a:cs typeface="Arial" panose="020B0604020202020204" pitchFamily="34" charset="0"/>
              </a:rPr>
              <a:t>Energy model (factor graph)</a:t>
            </a:r>
            <a:endParaRPr sz="1600" dirty="0">
              <a:latin typeface="Arial" panose="020B0604020202020204" pitchFamily="34" charset="0"/>
              <a:cs typeface="Arial" panose="020B0604020202020204" pitchFamily="34" charset="0"/>
            </a:endParaRPr>
          </a:p>
        </p:txBody>
      </p:sp>
      <p:sp>
        <p:nvSpPr>
          <p:cNvPr id="47" name="object 28"/>
          <p:cNvSpPr txBox="1"/>
          <p:nvPr/>
        </p:nvSpPr>
        <p:spPr>
          <a:xfrm>
            <a:off x="5029200" y="4552307"/>
            <a:ext cx="1070677" cy="492443"/>
          </a:xfrm>
          <a:prstGeom prst="rect">
            <a:avLst/>
          </a:prstGeom>
        </p:spPr>
        <p:txBody>
          <a:bodyPr vert="horz" wrap="square" lIns="0" tIns="0" rIns="0" bIns="0" rtlCol="0">
            <a:spAutoFit/>
          </a:bodyPr>
          <a:lstStyle/>
          <a:p>
            <a:pPr marL="1037" algn="ctr"/>
            <a:r>
              <a:rPr sz="1600" dirty="0">
                <a:latin typeface="Arial" panose="020B0604020202020204" pitchFamily="34" charset="0"/>
                <a:cs typeface="Arial" panose="020B0604020202020204" pitchFamily="34" charset="0"/>
              </a:rPr>
              <a:t>X</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(observed)</a:t>
            </a:r>
            <a:endParaRPr sz="1600" dirty="0">
              <a:latin typeface="Arial" panose="020B0604020202020204" pitchFamily="34" charset="0"/>
              <a:cs typeface="Arial" panose="020B0604020202020204" pitchFamily="34" charset="0"/>
            </a:endParaRPr>
          </a:p>
        </p:txBody>
      </p:sp>
      <p:sp>
        <p:nvSpPr>
          <p:cNvPr id="48" name="object 29"/>
          <p:cNvSpPr txBox="1"/>
          <p:nvPr/>
        </p:nvSpPr>
        <p:spPr>
          <a:xfrm>
            <a:off x="5734002" y="3610398"/>
            <a:ext cx="1311657" cy="492443"/>
          </a:xfrm>
          <a:prstGeom prst="rect">
            <a:avLst/>
          </a:prstGeom>
        </p:spPr>
        <p:txBody>
          <a:bodyPr vert="horz" wrap="square" lIns="0" tIns="0" rIns="0" bIns="0" rtlCol="0">
            <a:spAutoFit/>
          </a:bodyPr>
          <a:lstStyle/>
          <a:p>
            <a:pPr marL="2074" algn="ctr"/>
            <a:r>
              <a:rPr sz="1600" dirty="0">
                <a:latin typeface="Arial" panose="020B0604020202020204" pitchFamily="34" charset="0"/>
                <a:cs typeface="Arial" panose="020B0604020202020204" pitchFamily="34" charset="0"/>
              </a:rPr>
              <a:t>Z</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(unobserved)</a:t>
            </a:r>
            <a:endParaRPr sz="1600" dirty="0">
              <a:latin typeface="Arial" panose="020B0604020202020204" pitchFamily="34" charset="0"/>
              <a:cs typeface="Arial" panose="020B0604020202020204" pitchFamily="34" charset="0"/>
            </a:endParaRPr>
          </a:p>
        </p:txBody>
      </p:sp>
      <p:sp>
        <p:nvSpPr>
          <p:cNvPr id="49" name="object 30"/>
          <p:cNvSpPr txBox="1"/>
          <p:nvPr/>
        </p:nvSpPr>
        <p:spPr>
          <a:xfrm>
            <a:off x="6615005" y="4552307"/>
            <a:ext cx="1274344" cy="738664"/>
          </a:xfrm>
          <a:prstGeom prst="rect">
            <a:avLst/>
          </a:prstGeom>
        </p:spPr>
        <p:txBody>
          <a:bodyPr vert="horz" wrap="square" lIns="0" tIns="0" rIns="0" bIns="0" rtlCol="0">
            <a:spAutoFit/>
          </a:bodyPr>
          <a:lstStyle/>
          <a:p>
            <a:pPr marL="1555" algn="ctr"/>
            <a:r>
              <a:rPr sz="1600" dirty="0">
                <a:latin typeface="Arial" panose="020B0604020202020204" pitchFamily="34" charset="0"/>
                <a:cs typeface="Arial" panose="020B0604020202020204" pitchFamily="34" charset="0"/>
              </a:rPr>
              <a:t>Y</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(observed on training set)</a:t>
            </a:r>
            <a:endParaRPr sz="1600" dirty="0">
              <a:latin typeface="Arial" panose="020B0604020202020204" pitchFamily="34" charset="0"/>
              <a:cs typeface="Arial" panose="020B0604020202020204" pitchFamily="34" charset="0"/>
            </a:endParaRPr>
          </a:p>
        </p:txBody>
      </p:sp>
      <p:cxnSp>
        <p:nvCxnSpPr>
          <p:cNvPr id="50" name="Straight Arrow Connector 49"/>
          <p:cNvCxnSpPr>
            <a:stCxn id="47" idx="0"/>
          </p:cNvCxnSpPr>
          <p:nvPr/>
        </p:nvCxnSpPr>
        <p:spPr>
          <a:xfrm flipH="1" flipV="1">
            <a:off x="5564443" y="3187073"/>
            <a:ext cx="96" cy="13652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7240747" y="3175497"/>
            <a:ext cx="96" cy="13652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0"/>
          </p:cNvCxnSpPr>
          <p:nvPr/>
        </p:nvCxnSpPr>
        <p:spPr>
          <a:xfrm flipV="1">
            <a:off x="6389831" y="3162300"/>
            <a:ext cx="0" cy="448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273090" y="1164077"/>
            <a:ext cx="2161169" cy="307777"/>
          </a:xfrm>
          <a:prstGeom prst="rect">
            <a:avLst/>
          </a:prstGeom>
        </p:spPr>
        <p:txBody>
          <a:bodyPr wrap="none">
            <a:spAutoFit/>
          </a:bodyPr>
          <a:lstStyle/>
          <a:p>
            <a:pPr lvl="1"/>
            <a:r>
              <a:rPr lang="en-US" dirty="0"/>
              <a:t>F(X,Y) = </a:t>
            </a:r>
            <a:r>
              <a:rPr lang="en-US" dirty="0" err="1"/>
              <a:t>MIN_z</a:t>
            </a:r>
            <a:r>
              <a:rPr lang="en-US" dirty="0"/>
              <a:t> E(X,Y,Z)</a:t>
            </a:r>
          </a:p>
        </p:txBody>
      </p:sp>
    </p:spTree>
    <p:extLst>
      <p:ext uri="{BB962C8B-B14F-4D97-AF65-F5344CB8AC3E}">
        <p14:creationId xmlns:p14="http://schemas.microsoft.com/office/powerpoint/2010/main" val="363221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lstStyle/>
          <a:p>
            <a:r>
              <a:rPr lang="en-US" dirty="0"/>
              <a:t>End-to-end learning – Word-level training</a:t>
            </a:r>
          </a:p>
        </p:txBody>
      </p:sp>
      <p:sp>
        <p:nvSpPr>
          <p:cNvPr id="30" name="Text Placeholder 29"/>
          <p:cNvSpPr>
            <a:spLocks noGrp="1"/>
          </p:cNvSpPr>
          <p:nvPr>
            <p:ph type="body" idx="1"/>
          </p:nvPr>
        </p:nvSpPr>
        <p:spPr>
          <a:xfrm>
            <a:off x="4419600" y="1333500"/>
            <a:ext cx="3425758" cy="4466753"/>
          </a:xfrm>
        </p:spPr>
        <p:txBody>
          <a:bodyPr/>
          <a:lstStyle/>
          <a:p>
            <a:r>
              <a:rPr lang="en-US" dirty="0"/>
              <a:t>Making every single module in the system trainable. </a:t>
            </a:r>
          </a:p>
          <a:p>
            <a:endParaRPr lang="en-US" dirty="0"/>
          </a:p>
          <a:p>
            <a:r>
              <a:rPr lang="en-US" dirty="0"/>
              <a:t>Every module is trained  simultaneously so as to  optimize a global loss  function.</a:t>
            </a:r>
          </a:p>
          <a:p>
            <a:endParaRPr lang="en-US" dirty="0"/>
          </a:p>
          <a:p>
            <a:r>
              <a:rPr lang="en-US" dirty="0"/>
              <a:t>Includes the feature extractor,  the recognizer, and the contextual post-processor  (graphical model)</a:t>
            </a:r>
          </a:p>
          <a:p>
            <a:endParaRPr lang="en-US" dirty="0"/>
          </a:p>
          <a:p>
            <a:r>
              <a:rPr lang="en-US" dirty="0"/>
              <a:t>Problem: back-propagating  gradients through the  graphical model.</a:t>
            </a:r>
          </a:p>
          <a:p>
            <a:endParaRPr lang="en-US" dirty="0"/>
          </a:p>
        </p:txBody>
      </p:sp>
      <p:sp>
        <p:nvSpPr>
          <p:cNvPr id="56" name="Oval 55"/>
          <p:cNvSpPr/>
          <p:nvPr/>
        </p:nvSpPr>
        <p:spPr>
          <a:xfrm>
            <a:off x="1364175" y="1409700"/>
            <a:ext cx="1804082" cy="43298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Energy </a:t>
            </a:r>
          </a:p>
        </p:txBody>
      </p:sp>
      <p:cxnSp>
        <p:nvCxnSpPr>
          <p:cNvPr id="57" name="Connector: Elbow 56"/>
          <p:cNvCxnSpPr>
            <a:stCxn id="75" idx="0"/>
            <a:endCxn id="65" idx="1"/>
          </p:cNvCxnSpPr>
          <p:nvPr/>
        </p:nvCxnSpPr>
        <p:spPr>
          <a:xfrm rot="5400000" flipH="1" flipV="1">
            <a:off x="-81494" y="3316831"/>
            <a:ext cx="2212714" cy="67862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stCxn id="77" idx="0"/>
            <a:endCxn id="65" idx="3"/>
          </p:cNvCxnSpPr>
          <p:nvPr/>
        </p:nvCxnSpPr>
        <p:spPr>
          <a:xfrm rot="16200000" flipV="1">
            <a:off x="2359816" y="3358227"/>
            <a:ext cx="2212714" cy="59583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69" idx="2"/>
          </p:cNvCxnSpPr>
          <p:nvPr/>
        </p:nvCxnSpPr>
        <p:spPr>
          <a:xfrm flipV="1">
            <a:off x="2266216" y="4320071"/>
            <a:ext cx="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2266216" y="3147060"/>
            <a:ext cx="1" cy="548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2266216" y="1714500"/>
            <a:ext cx="0" cy="274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364175" y="2013472"/>
            <a:ext cx="1804082" cy="10726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Energy-based module</a:t>
            </a:r>
          </a:p>
        </p:txBody>
      </p:sp>
      <p:sp>
        <p:nvSpPr>
          <p:cNvPr id="69" name="Rectangle 68"/>
          <p:cNvSpPr/>
          <p:nvPr/>
        </p:nvSpPr>
        <p:spPr>
          <a:xfrm>
            <a:off x="1364175" y="3390900"/>
            <a:ext cx="1804082" cy="929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000000"/>
                </a:solidFill>
              </a:rPr>
              <a:t>ConvNet</a:t>
            </a:r>
            <a:r>
              <a:rPr lang="en-US" sz="1200" dirty="0">
                <a:solidFill>
                  <a:srgbClr val="000000"/>
                </a:solidFill>
              </a:rPr>
              <a:t> or other deep architecture</a:t>
            </a:r>
          </a:p>
        </p:txBody>
      </p:sp>
      <p:sp>
        <p:nvSpPr>
          <p:cNvPr id="75" name="TextBox 74"/>
          <p:cNvSpPr txBox="1"/>
          <p:nvPr/>
        </p:nvSpPr>
        <p:spPr>
          <a:xfrm>
            <a:off x="0" y="4762500"/>
            <a:ext cx="1371102" cy="276999"/>
          </a:xfrm>
          <a:prstGeom prst="rect">
            <a:avLst/>
          </a:prstGeom>
          <a:noFill/>
        </p:spPr>
        <p:txBody>
          <a:bodyPr wrap="square" rtlCol="0">
            <a:spAutoFit/>
          </a:bodyPr>
          <a:lstStyle/>
          <a:p>
            <a:pPr algn="ctr"/>
            <a:r>
              <a:rPr lang="en-US" sz="1200" dirty="0" smtClean="0"/>
              <a:t>Latent Variables</a:t>
            </a:r>
            <a:endParaRPr lang="en-US" sz="1200" dirty="0"/>
          </a:p>
        </p:txBody>
      </p:sp>
      <p:sp>
        <p:nvSpPr>
          <p:cNvPr id="76" name="TextBox 75"/>
          <p:cNvSpPr txBox="1"/>
          <p:nvPr/>
        </p:nvSpPr>
        <p:spPr>
          <a:xfrm>
            <a:off x="1580665" y="4762500"/>
            <a:ext cx="1371102" cy="276999"/>
          </a:xfrm>
          <a:prstGeom prst="rect">
            <a:avLst/>
          </a:prstGeom>
          <a:noFill/>
        </p:spPr>
        <p:txBody>
          <a:bodyPr wrap="square" rtlCol="0">
            <a:spAutoFit/>
          </a:bodyPr>
          <a:lstStyle/>
          <a:p>
            <a:pPr algn="ctr"/>
            <a:r>
              <a:rPr lang="en-US" sz="1200" dirty="0" smtClean="0"/>
              <a:t>Input</a:t>
            </a:r>
            <a:endParaRPr lang="en-US" sz="1200" dirty="0"/>
          </a:p>
        </p:txBody>
      </p:sp>
      <p:sp>
        <p:nvSpPr>
          <p:cNvPr id="77" name="TextBox 76"/>
          <p:cNvSpPr txBox="1"/>
          <p:nvPr/>
        </p:nvSpPr>
        <p:spPr>
          <a:xfrm>
            <a:off x="3078538" y="4762500"/>
            <a:ext cx="1371102" cy="276999"/>
          </a:xfrm>
          <a:prstGeom prst="rect">
            <a:avLst/>
          </a:prstGeom>
          <a:noFill/>
        </p:spPr>
        <p:txBody>
          <a:bodyPr wrap="square" rtlCol="0">
            <a:spAutoFit/>
          </a:bodyPr>
          <a:lstStyle/>
          <a:p>
            <a:pPr algn="ctr"/>
            <a:r>
              <a:rPr lang="en-US" sz="1200" dirty="0" smtClean="0"/>
              <a:t>Output</a:t>
            </a:r>
            <a:endParaRPr lang="en-US" sz="1200" dirty="0"/>
          </a:p>
        </p:txBody>
      </p:sp>
    </p:spTree>
    <p:extLst>
      <p:ext uri="{BB962C8B-B14F-4D97-AF65-F5344CB8AC3E}">
        <p14:creationId xmlns:p14="http://schemas.microsoft.com/office/powerpoint/2010/main" val="710795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object 112"/>
          <p:cNvSpPr txBox="1"/>
          <p:nvPr/>
        </p:nvSpPr>
        <p:spPr>
          <a:xfrm>
            <a:off x="487401" y="3019078"/>
            <a:ext cx="7066158" cy="1466287"/>
          </a:xfrm>
          <a:prstGeom prst="rect">
            <a:avLst/>
          </a:prstGeom>
        </p:spPr>
        <p:txBody>
          <a:bodyPr vert="horz" wrap="square" lIns="0" tIns="0" rIns="0" bIns="0" rtlCol="0">
            <a:spAutoFit/>
          </a:bodyPr>
          <a:lstStyle/>
          <a:p>
            <a:pPr marL="653720"/>
            <a:r>
              <a:rPr sz="1600" dirty="0">
                <a:latin typeface="Arial" panose="020B0604020202020204" pitchFamily="34" charset="0"/>
                <a:cs typeface="Arial" panose="020B0604020202020204" pitchFamily="34" charset="0"/>
              </a:rPr>
              <a:t>Sequence</a:t>
            </a:r>
            <a:r>
              <a:rPr sz="1600" spc="-78"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of</a:t>
            </a:r>
          </a:p>
          <a:p>
            <a:pPr marL="653720">
              <a:spcBef>
                <a:spcPts val="327"/>
              </a:spcBef>
            </a:pPr>
            <a:r>
              <a:rPr sz="1600" spc="-4" dirty="0">
                <a:latin typeface="Arial" panose="020B0604020202020204" pitchFamily="34" charset="0"/>
                <a:cs typeface="Arial" panose="020B0604020202020204" pitchFamily="34" charset="0"/>
              </a:rPr>
              <a:t>feature</a:t>
            </a:r>
            <a:r>
              <a:rPr sz="1600" spc="-57"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vectors</a:t>
            </a:r>
          </a:p>
          <a:p>
            <a:pPr marR="4147" algn="r">
              <a:spcBef>
                <a:spcPts val="457"/>
              </a:spcBef>
            </a:pPr>
            <a:r>
              <a:rPr sz="2000" spc="-53" dirty="0">
                <a:solidFill>
                  <a:schemeClr val="accent1"/>
                </a:solidFill>
                <a:latin typeface="Arial" panose="020B0604020202020204" pitchFamily="34" charset="0"/>
                <a:cs typeface="Arial" panose="020B0604020202020204" pitchFamily="34" charset="0"/>
              </a:rPr>
              <a:t>LVQ2</a:t>
            </a:r>
            <a:r>
              <a:rPr sz="2000" spc="-69" dirty="0">
                <a:solidFill>
                  <a:schemeClr val="accent1"/>
                </a:solidFill>
                <a:latin typeface="Arial" panose="020B0604020202020204" pitchFamily="34" charset="0"/>
                <a:cs typeface="Arial" panose="020B0604020202020204" pitchFamily="34" charset="0"/>
              </a:rPr>
              <a:t> </a:t>
            </a:r>
            <a:r>
              <a:rPr sz="2000" spc="-4" dirty="0">
                <a:solidFill>
                  <a:schemeClr val="accent1"/>
                </a:solidFill>
                <a:latin typeface="Arial" panose="020B0604020202020204" pitchFamily="34" charset="0"/>
                <a:cs typeface="Arial" panose="020B0604020202020204" pitchFamily="34" charset="0"/>
              </a:rPr>
              <a:t>Loss</a:t>
            </a:r>
            <a:endParaRPr sz="2000" dirty="0">
              <a:solidFill>
                <a:schemeClr val="accent1"/>
              </a:solidFill>
              <a:latin typeface="Arial" panose="020B0604020202020204" pitchFamily="34" charset="0"/>
              <a:cs typeface="Arial" panose="020B0604020202020204" pitchFamily="34" charset="0"/>
            </a:endParaRPr>
          </a:p>
          <a:p>
            <a:pPr marL="10368">
              <a:spcBef>
                <a:spcPts val="155"/>
              </a:spcBef>
            </a:pPr>
            <a:r>
              <a:rPr sz="1600" spc="-8" dirty="0">
                <a:solidFill>
                  <a:schemeClr val="tx2"/>
                </a:solidFill>
                <a:latin typeface="Arial" panose="020B0604020202020204" pitchFamily="34" charset="0"/>
                <a:cs typeface="Arial" panose="020B0604020202020204" pitchFamily="34" charset="0"/>
              </a:rPr>
              <a:t>Trainable</a:t>
            </a:r>
            <a:r>
              <a:rPr sz="1600" spc="-53" dirty="0">
                <a:solidFill>
                  <a:schemeClr val="tx2"/>
                </a:solidFill>
                <a:latin typeface="Arial" panose="020B0604020202020204" pitchFamily="34" charset="0"/>
                <a:cs typeface="Arial" panose="020B0604020202020204" pitchFamily="34" charset="0"/>
              </a:rPr>
              <a:t> </a:t>
            </a:r>
            <a:r>
              <a:rPr sz="1600" spc="-4" dirty="0">
                <a:solidFill>
                  <a:schemeClr val="tx2"/>
                </a:solidFill>
                <a:latin typeface="Arial" panose="020B0604020202020204" pitchFamily="34" charset="0"/>
                <a:cs typeface="Arial" panose="020B0604020202020204" pitchFamily="34" charset="0"/>
              </a:rPr>
              <a:t>feature</a:t>
            </a:r>
            <a:endParaRPr sz="1600" dirty="0">
              <a:solidFill>
                <a:schemeClr val="tx2"/>
              </a:solidFill>
              <a:latin typeface="Arial" panose="020B0604020202020204" pitchFamily="34" charset="0"/>
              <a:cs typeface="Arial" panose="020B0604020202020204" pitchFamily="34" charset="0"/>
            </a:endParaRPr>
          </a:p>
          <a:p>
            <a:pPr marL="10368">
              <a:spcBef>
                <a:spcPts val="334"/>
              </a:spcBef>
            </a:pPr>
            <a:r>
              <a:rPr sz="1600" spc="-4" dirty="0">
                <a:solidFill>
                  <a:schemeClr val="tx2"/>
                </a:solidFill>
                <a:latin typeface="Arial" panose="020B0604020202020204" pitchFamily="34" charset="0"/>
                <a:cs typeface="Arial" panose="020B0604020202020204" pitchFamily="34" charset="0"/>
              </a:rPr>
              <a:t>Extractor</a:t>
            </a:r>
            <a:r>
              <a:rPr sz="1600" spc="-49" dirty="0">
                <a:solidFill>
                  <a:schemeClr val="tx2"/>
                </a:solidFill>
                <a:latin typeface="Arial" panose="020B0604020202020204" pitchFamily="34" charset="0"/>
                <a:cs typeface="Arial" panose="020B0604020202020204" pitchFamily="34" charset="0"/>
              </a:rPr>
              <a:t> </a:t>
            </a:r>
            <a:r>
              <a:rPr sz="1600" spc="4" dirty="0">
                <a:solidFill>
                  <a:schemeClr val="tx2"/>
                </a:solidFill>
                <a:latin typeface="Arial" panose="020B0604020202020204" pitchFamily="34" charset="0"/>
                <a:cs typeface="Arial" panose="020B0604020202020204" pitchFamily="34" charset="0"/>
              </a:rPr>
              <a:t>(</a:t>
            </a:r>
            <a:r>
              <a:rPr sz="1600" b="1" spc="4" dirty="0">
                <a:solidFill>
                  <a:schemeClr val="tx2"/>
                </a:solidFill>
                <a:latin typeface="Arial" panose="020B0604020202020204" pitchFamily="34" charset="0"/>
                <a:cs typeface="Arial" panose="020B0604020202020204" pitchFamily="34" charset="0"/>
              </a:rPr>
              <a:t>ConvNet</a:t>
            </a:r>
            <a:r>
              <a:rPr sz="1600" spc="4" dirty="0">
                <a:solidFill>
                  <a:schemeClr val="tx2"/>
                </a:solidFill>
                <a:latin typeface="Arial" panose="020B0604020202020204" pitchFamily="34" charset="0"/>
                <a:cs typeface="Arial" panose="020B0604020202020204" pitchFamily="34" charset="0"/>
              </a:rPr>
              <a:t>)</a:t>
            </a:r>
            <a:endParaRPr sz="1600" dirty="0">
              <a:solidFill>
                <a:schemeClr val="tx2"/>
              </a:solidFill>
              <a:latin typeface="Arial" panose="020B0604020202020204" pitchFamily="34" charset="0"/>
              <a:cs typeface="Arial" panose="020B0604020202020204" pitchFamily="34" charset="0"/>
            </a:endParaRPr>
          </a:p>
        </p:txBody>
      </p:sp>
      <p:sp>
        <p:nvSpPr>
          <p:cNvPr id="3" name="object 3"/>
          <p:cNvSpPr/>
          <p:nvPr/>
        </p:nvSpPr>
        <p:spPr>
          <a:xfrm>
            <a:off x="2549725" y="1842324"/>
            <a:ext cx="2499974" cy="792531"/>
          </a:xfrm>
          <a:custGeom>
            <a:avLst/>
            <a:gdLst/>
            <a:ahLst/>
            <a:cxnLst/>
            <a:rect l="l" t="t" r="r" b="b"/>
            <a:pathLst>
              <a:path w="3063240" h="970280">
                <a:moveTo>
                  <a:pt x="1531620" y="970279"/>
                </a:moveTo>
                <a:lnTo>
                  <a:pt x="0" y="970279"/>
                </a:lnTo>
                <a:lnTo>
                  <a:pt x="0" y="0"/>
                </a:lnTo>
                <a:lnTo>
                  <a:pt x="3063240" y="0"/>
                </a:lnTo>
                <a:lnTo>
                  <a:pt x="3063240" y="970279"/>
                </a:lnTo>
                <a:lnTo>
                  <a:pt x="1531620" y="970279"/>
                </a:lnTo>
                <a:close/>
              </a:path>
            </a:pathLst>
          </a:custGeom>
          <a:ln w="36659">
            <a:solidFill>
              <a:schemeClr val="tx2"/>
            </a:solidFill>
          </a:ln>
        </p:spPr>
        <p:txBody>
          <a:bodyPr wrap="square" lIns="0" tIns="0" rIns="0" bIns="0" rtlCol="0"/>
          <a:lstStyle/>
          <a:p>
            <a:endParaRPr/>
          </a:p>
        </p:txBody>
      </p:sp>
      <p:sp>
        <p:nvSpPr>
          <p:cNvPr id="4" name="object 4"/>
          <p:cNvSpPr/>
          <p:nvPr/>
        </p:nvSpPr>
        <p:spPr>
          <a:xfrm>
            <a:off x="5056953" y="2133817"/>
            <a:ext cx="408371" cy="0"/>
          </a:xfrm>
          <a:custGeom>
            <a:avLst/>
            <a:gdLst/>
            <a:ahLst/>
            <a:cxnLst/>
            <a:rect l="l" t="t" r="r" b="b"/>
            <a:pathLst>
              <a:path w="500379">
                <a:moveTo>
                  <a:pt x="0" y="0"/>
                </a:moveTo>
                <a:lnTo>
                  <a:pt x="500379" y="0"/>
                </a:lnTo>
              </a:path>
            </a:pathLst>
          </a:custGeom>
          <a:ln w="36659">
            <a:solidFill>
              <a:schemeClr val="accent1"/>
            </a:solidFill>
          </a:ln>
        </p:spPr>
        <p:txBody>
          <a:bodyPr wrap="square" lIns="0" tIns="0" rIns="0" bIns="0" rtlCol="0"/>
          <a:lstStyle/>
          <a:p>
            <a:endParaRPr/>
          </a:p>
        </p:txBody>
      </p:sp>
      <p:sp>
        <p:nvSpPr>
          <p:cNvPr id="5" name="object 5"/>
          <p:cNvSpPr/>
          <p:nvPr/>
        </p:nvSpPr>
        <p:spPr>
          <a:xfrm>
            <a:off x="5459106" y="2088175"/>
            <a:ext cx="134742" cy="90248"/>
          </a:xfrm>
          <a:custGeom>
            <a:avLst/>
            <a:gdLst/>
            <a:ahLst/>
            <a:cxnLst/>
            <a:rect l="l" t="t" r="r" b="b"/>
            <a:pathLst>
              <a:path w="165100" h="110489">
                <a:moveTo>
                  <a:pt x="0" y="0"/>
                </a:moveTo>
                <a:lnTo>
                  <a:pt x="0" y="110489"/>
                </a:lnTo>
                <a:lnTo>
                  <a:pt x="165100" y="55879"/>
                </a:lnTo>
                <a:lnTo>
                  <a:pt x="0" y="0"/>
                </a:lnTo>
                <a:close/>
              </a:path>
            </a:pathLst>
          </a:custGeom>
          <a:solidFill>
            <a:schemeClr val="accent1"/>
          </a:solidFill>
          <a:ln>
            <a:solidFill>
              <a:schemeClr val="accent1"/>
            </a:solidFill>
          </a:ln>
        </p:spPr>
        <p:txBody>
          <a:bodyPr wrap="square" lIns="0" tIns="0" rIns="0" bIns="0" rtlCol="0"/>
          <a:lstStyle/>
          <a:p>
            <a:endParaRPr/>
          </a:p>
        </p:txBody>
      </p:sp>
      <p:sp>
        <p:nvSpPr>
          <p:cNvPr id="6" name="object 6"/>
          <p:cNvSpPr/>
          <p:nvPr/>
        </p:nvSpPr>
        <p:spPr>
          <a:xfrm>
            <a:off x="2459552" y="1930498"/>
            <a:ext cx="2498938" cy="792531"/>
          </a:xfrm>
          <a:custGeom>
            <a:avLst/>
            <a:gdLst/>
            <a:ahLst/>
            <a:cxnLst/>
            <a:rect l="l" t="t" r="r" b="b"/>
            <a:pathLst>
              <a:path w="3061970" h="970279">
                <a:moveTo>
                  <a:pt x="3061969" y="0"/>
                </a:moveTo>
                <a:lnTo>
                  <a:pt x="0" y="0"/>
                </a:lnTo>
                <a:lnTo>
                  <a:pt x="0" y="970279"/>
                </a:lnTo>
                <a:lnTo>
                  <a:pt x="3061969" y="970279"/>
                </a:lnTo>
                <a:lnTo>
                  <a:pt x="3061969" y="0"/>
                </a:lnTo>
                <a:close/>
              </a:path>
            </a:pathLst>
          </a:custGeom>
          <a:solidFill>
            <a:srgbClr val="FFFFFF"/>
          </a:solidFill>
        </p:spPr>
        <p:txBody>
          <a:bodyPr wrap="square" lIns="0" tIns="0" rIns="0" bIns="0" rtlCol="0"/>
          <a:lstStyle/>
          <a:p>
            <a:endParaRPr/>
          </a:p>
        </p:txBody>
      </p:sp>
      <p:sp>
        <p:nvSpPr>
          <p:cNvPr id="7" name="object 7"/>
          <p:cNvSpPr/>
          <p:nvPr/>
        </p:nvSpPr>
        <p:spPr>
          <a:xfrm>
            <a:off x="2459552" y="1930498"/>
            <a:ext cx="2498938" cy="792531"/>
          </a:xfrm>
          <a:custGeom>
            <a:avLst/>
            <a:gdLst/>
            <a:ahLst/>
            <a:cxnLst/>
            <a:rect l="l" t="t" r="r" b="b"/>
            <a:pathLst>
              <a:path w="3061970" h="970279">
                <a:moveTo>
                  <a:pt x="1530350" y="970279"/>
                </a:moveTo>
                <a:lnTo>
                  <a:pt x="0" y="970279"/>
                </a:lnTo>
                <a:lnTo>
                  <a:pt x="0" y="0"/>
                </a:lnTo>
                <a:lnTo>
                  <a:pt x="3061969" y="0"/>
                </a:lnTo>
                <a:lnTo>
                  <a:pt x="3061969" y="970279"/>
                </a:lnTo>
                <a:lnTo>
                  <a:pt x="1530350" y="970279"/>
                </a:lnTo>
                <a:close/>
              </a:path>
            </a:pathLst>
          </a:custGeom>
          <a:ln w="36659">
            <a:solidFill>
              <a:schemeClr val="tx2"/>
            </a:solidFill>
          </a:ln>
        </p:spPr>
        <p:txBody>
          <a:bodyPr wrap="square" lIns="0" tIns="0" rIns="0" bIns="0" rtlCol="0"/>
          <a:lstStyle/>
          <a:p>
            <a:endParaRPr/>
          </a:p>
        </p:txBody>
      </p:sp>
      <p:sp>
        <p:nvSpPr>
          <p:cNvPr id="8" name="object 8"/>
          <p:cNvSpPr/>
          <p:nvPr/>
        </p:nvSpPr>
        <p:spPr>
          <a:xfrm>
            <a:off x="4968853" y="2310165"/>
            <a:ext cx="496471" cy="0"/>
          </a:xfrm>
          <a:custGeom>
            <a:avLst/>
            <a:gdLst/>
            <a:ahLst/>
            <a:cxnLst/>
            <a:rect l="l" t="t" r="r" b="b"/>
            <a:pathLst>
              <a:path w="608329">
                <a:moveTo>
                  <a:pt x="0" y="0"/>
                </a:moveTo>
                <a:lnTo>
                  <a:pt x="608329" y="0"/>
                </a:lnTo>
              </a:path>
            </a:pathLst>
          </a:custGeom>
          <a:ln w="36659">
            <a:solidFill>
              <a:schemeClr val="accent1"/>
            </a:solidFill>
          </a:ln>
        </p:spPr>
        <p:txBody>
          <a:bodyPr wrap="square" lIns="0" tIns="0" rIns="0" bIns="0" rtlCol="0"/>
          <a:lstStyle/>
          <a:p>
            <a:endParaRPr/>
          </a:p>
        </p:txBody>
      </p:sp>
      <p:sp>
        <p:nvSpPr>
          <p:cNvPr id="9" name="object 9"/>
          <p:cNvSpPr/>
          <p:nvPr/>
        </p:nvSpPr>
        <p:spPr>
          <a:xfrm>
            <a:off x="5459106" y="2264524"/>
            <a:ext cx="134742" cy="90248"/>
          </a:xfrm>
          <a:custGeom>
            <a:avLst/>
            <a:gdLst/>
            <a:ahLst/>
            <a:cxnLst/>
            <a:rect l="l" t="t" r="r" b="b"/>
            <a:pathLst>
              <a:path w="165100" h="110489">
                <a:moveTo>
                  <a:pt x="0" y="0"/>
                </a:moveTo>
                <a:lnTo>
                  <a:pt x="0" y="110489"/>
                </a:lnTo>
                <a:lnTo>
                  <a:pt x="165100" y="55879"/>
                </a:lnTo>
                <a:lnTo>
                  <a:pt x="0" y="0"/>
                </a:lnTo>
                <a:close/>
              </a:path>
            </a:pathLst>
          </a:custGeom>
          <a:solidFill>
            <a:schemeClr val="accent1"/>
          </a:solidFill>
          <a:ln>
            <a:solidFill>
              <a:schemeClr val="accent1"/>
            </a:solidFill>
          </a:ln>
        </p:spPr>
        <p:txBody>
          <a:bodyPr wrap="square" lIns="0" tIns="0" rIns="0" bIns="0" rtlCol="0"/>
          <a:lstStyle/>
          <a:p>
            <a:endParaRPr/>
          </a:p>
        </p:txBody>
      </p:sp>
      <p:sp>
        <p:nvSpPr>
          <p:cNvPr id="10" name="object 10"/>
          <p:cNvSpPr/>
          <p:nvPr/>
        </p:nvSpPr>
        <p:spPr>
          <a:xfrm>
            <a:off x="2368342" y="2018673"/>
            <a:ext cx="2498938" cy="792531"/>
          </a:xfrm>
          <a:custGeom>
            <a:avLst/>
            <a:gdLst/>
            <a:ahLst/>
            <a:cxnLst/>
            <a:rect l="l" t="t" r="r" b="b"/>
            <a:pathLst>
              <a:path w="3061970" h="970279">
                <a:moveTo>
                  <a:pt x="3061970" y="0"/>
                </a:moveTo>
                <a:lnTo>
                  <a:pt x="0" y="0"/>
                </a:lnTo>
                <a:lnTo>
                  <a:pt x="0" y="970279"/>
                </a:lnTo>
                <a:lnTo>
                  <a:pt x="3061970" y="970279"/>
                </a:lnTo>
                <a:lnTo>
                  <a:pt x="3061970" y="0"/>
                </a:lnTo>
                <a:close/>
              </a:path>
            </a:pathLst>
          </a:custGeom>
          <a:solidFill>
            <a:srgbClr val="FFFFFF"/>
          </a:solidFill>
          <a:ln>
            <a:solidFill>
              <a:schemeClr val="tx2"/>
            </a:solidFill>
          </a:ln>
        </p:spPr>
        <p:txBody>
          <a:bodyPr wrap="square" lIns="0" tIns="0" rIns="0" bIns="0" rtlCol="0"/>
          <a:lstStyle/>
          <a:p>
            <a:endParaRPr/>
          </a:p>
        </p:txBody>
      </p:sp>
      <p:sp>
        <p:nvSpPr>
          <p:cNvPr id="11" name="object 11"/>
          <p:cNvSpPr/>
          <p:nvPr/>
        </p:nvSpPr>
        <p:spPr>
          <a:xfrm>
            <a:off x="2368342" y="2018673"/>
            <a:ext cx="2498938" cy="792531"/>
          </a:xfrm>
          <a:custGeom>
            <a:avLst/>
            <a:gdLst/>
            <a:ahLst/>
            <a:cxnLst/>
            <a:rect l="l" t="t" r="r" b="b"/>
            <a:pathLst>
              <a:path w="3061970" h="970279">
                <a:moveTo>
                  <a:pt x="1531620" y="970279"/>
                </a:moveTo>
                <a:lnTo>
                  <a:pt x="0" y="970279"/>
                </a:lnTo>
                <a:lnTo>
                  <a:pt x="0" y="0"/>
                </a:lnTo>
                <a:lnTo>
                  <a:pt x="3061970" y="0"/>
                </a:lnTo>
                <a:lnTo>
                  <a:pt x="3061970" y="970279"/>
                </a:lnTo>
                <a:lnTo>
                  <a:pt x="1531620" y="970279"/>
                </a:lnTo>
                <a:close/>
              </a:path>
            </a:pathLst>
          </a:custGeom>
          <a:ln w="36659">
            <a:solidFill>
              <a:schemeClr val="tx2"/>
            </a:solidFill>
          </a:ln>
        </p:spPr>
        <p:txBody>
          <a:bodyPr wrap="square" lIns="0" tIns="0" rIns="0" bIns="0" rtlCol="0"/>
          <a:lstStyle/>
          <a:p>
            <a:endParaRPr/>
          </a:p>
        </p:txBody>
      </p:sp>
      <p:sp>
        <p:nvSpPr>
          <p:cNvPr id="12" name="object 12"/>
          <p:cNvSpPr txBox="1">
            <a:spLocks noGrp="1"/>
          </p:cNvSpPr>
          <p:nvPr>
            <p:ph type="title"/>
          </p:nvPr>
        </p:nvSpPr>
        <p:spPr>
          <a:xfrm>
            <a:off x="373761" y="114300"/>
            <a:ext cx="7482077" cy="516166"/>
          </a:xfrm>
        </p:spPr>
        <p:txBody>
          <a:bodyPr/>
          <a:lstStyle/>
          <a:p>
            <a:r>
              <a:rPr lang="en-US" sz="2800" dirty="0"/>
              <a:t>Deep structured prediction for speech recognition (1991)</a:t>
            </a:r>
          </a:p>
        </p:txBody>
      </p:sp>
      <p:sp>
        <p:nvSpPr>
          <p:cNvPr id="119" name="Text Placeholder 118"/>
          <p:cNvSpPr>
            <a:spLocks noGrp="1"/>
          </p:cNvSpPr>
          <p:nvPr>
            <p:ph type="body" idx="2"/>
          </p:nvPr>
        </p:nvSpPr>
        <p:spPr>
          <a:xfrm>
            <a:off x="373761" y="1184467"/>
            <a:ext cx="7482077" cy="525462"/>
          </a:xfrm>
        </p:spPr>
        <p:txBody>
          <a:bodyPr/>
          <a:lstStyle/>
          <a:p>
            <a:r>
              <a:rPr lang="en-US" sz="2000" dirty="0"/>
              <a:t>Spoken word recognition with trainable elastic templates and trainable  feature extraction </a:t>
            </a:r>
            <a:r>
              <a:rPr lang="en-US" sz="1400" dirty="0"/>
              <a:t>[</a:t>
            </a:r>
            <a:r>
              <a:rPr lang="en-US" sz="1400" dirty="0" err="1"/>
              <a:t>Driancourt&amp;Bottou</a:t>
            </a:r>
            <a:r>
              <a:rPr lang="en-US" sz="1400" dirty="0"/>
              <a:t> 1991, </a:t>
            </a:r>
            <a:r>
              <a:rPr lang="en-US" sz="1400" dirty="0" err="1"/>
              <a:t>Bottou</a:t>
            </a:r>
            <a:r>
              <a:rPr lang="en-US" sz="1400" dirty="0"/>
              <a:t> 1991, </a:t>
            </a:r>
            <a:r>
              <a:rPr lang="en-US" sz="1400" dirty="0" err="1"/>
              <a:t>Driancourt</a:t>
            </a:r>
            <a:r>
              <a:rPr lang="en-US" sz="1400" dirty="0"/>
              <a:t> 1994]</a:t>
            </a:r>
            <a:endParaRPr lang="en-US" sz="2000" dirty="0"/>
          </a:p>
        </p:txBody>
      </p:sp>
      <p:sp>
        <p:nvSpPr>
          <p:cNvPr id="14" name="object 14"/>
          <p:cNvSpPr/>
          <p:nvPr/>
        </p:nvSpPr>
        <p:spPr>
          <a:xfrm>
            <a:off x="2262622" y="4941909"/>
            <a:ext cx="185528" cy="792531"/>
          </a:xfrm>
          <a:custGeom>
            <a:avLst/>
            <a:gdLst/>
            <a:ahLst/>
            <a:cxnLst/>
            <a:rect l="l" t="t" r="r" b="b"/>
            <a:pathLst>
              <a:path w="227330" h="970279">
                <a:moveTo>
                  <a:pt x="114300" y="970280"/>
                </a:moveTo>
                <a:lnTo>
                  <a:pt x="0" y="970280"/>
                </a:lnTo>
                <a:lnTo>
                  <a:pt x="0" y="0"/>
                </a:lnTo>
                <a:lnTo>
                  <a:pt x="227329" y="0"/>
                </a:lnTo>
                <a:lnTo>
                  <a:pt x="227329" y="970280"/>
                </a:lnTo>
                <a:lnTo>
                  <a:pt x="114300" y="970280"/>
                </a:lnTo>
                <a:close/>
              </a:path>
            </a:pathLst>
          </a:custGeom>
          <a:ln w="36659">
            <a:solidFill>
              <a:srgbClr val="000000"/>
            </a:solidFill>
          </a:ln>
        </p:spPr>
        <p:txBody>
          <a:bodyPr wrap="square" lIns="0" tIns="0" rIns="0" bIns="0" rtlCol="0"/>
          <a:lstStyle/>
          <a:p>
            <a:endParaRPr/>
          </a:p>
        </p:txBody>
      </p:sp>
      <p:sp>
        <p:nvSpPr>
          <p:cNvPr id="15" name="object 15"/>
          <p:cNvSpPr/>
          <p:nvPr/>
        </p:nvSpPr>
        <p:spPr>
          <a:xfrm>
            <a:off x="2602585" y="4941909"/>
            <a:ext cx="185528" cy="792531"/>
          </a:xfrm>
          <a:custGeom>
            <a:avLst/>
            <a:gdLst/>
            <a:ahLst/>
            <a:cxnLst/>
            <a:rect l="l" t="t" r="r" b="b"/>
            <a:pathLst>
              <a:path w="227329" h="970279">
                <a:moveTo>
                  <a:pt x="114300" y="970280"/>
                </a:moveTo>
                <a:lnTo>
                  <a:pt x="0" y="970280"/>
                </a:lnTo>
                <a:lnTo>
                  <a:pt x="0" y="0"/>
                </a:lnTo>
                <a:lnTo>
                  <a:pt x="227330" y="0"/>
                </a:lnTo>
                <a:lnTo>
                  <a:pt x="227330" y="970280"/>
                </a:lnTo>
                <a:lnTo>
                  <a:pt x="114300" y="970280"/>
                </a:lnTo>
                <a:close/>
              </a:path>
            </a:pathLst>
          </a:custGeom>
          <a:ln w="36659">
            <a:solidFill>
              <a:srgbClr val="000000"/>
            </a:solidFill>
          </a:ln>
        </p:spPr>
        <p:txBody>
          <a:bodyPr wrap="square" lIns="0" tIns="0" rIns="0" bIns="0" rtlCol="0"/>
          <a:lstStyle/>
          <a:p>
            <a:endParaRPr/>
          </a:p>
        </p:txBody>
      </p:sp>
      <p:sp>
        <p:nvSpPr>
          <p:cNvPr id="16" name="object 16"/>
          <p:cNvSpPr/>
          <p:nvPr/>
        </p:nvSpPr>
        <p:spPr>
          <a:xfrm>
            <a:off x="2942548" y="4941909"/>
            <a:ext cx="185528" cy="792531"/>
          </a:xfrm>
          <a:custGeom>
            <a:avLst/>
            <a:gdLst/>
            <a:ahLst/>
            <a:cxnLst/>
            <a:rect l="l" t="t" r="r" b="b"/>
            <a:pathLst>
              <a:path w="227329" h="970279">
                <a:moveTo>
                  <a:pt x="114300" y="970280"/>
                </a:moveTo>
                <a:lnTo>
                  <a:pt x="0" y="970280"/>
                </a:lnTo>
                <a:lnTo>
                  <a:pt x="0" y="0"/>
                </a:lnTo>
                <a:lnTo>
                  <a:pt x="227330" y="0"/>
                </a:lnTo>
                <a:lnTo>
                  <a:pt x="227330" y="970280"/>
                </a:lnTo>
                <a:lnTo>
                  <a:pt x="114300" y="970280"/>
                </a:lnTo>
                <a:close/>
              </a:path>
            </a:pathLst>
          </a:custGeom>
          <a:ln w="36659">
            <a:solidFill>
              <a:srgbClr val="000000"/>
            </a:solidFill>
          </a:ln>
        </p:spPr>
        <p:txBody>
          <a:bodyPr wrap="square" lIns="0" tIns="0" rIns="0" bIns="0" rtlCol="0"/>
          <a:lstStyle/>
          <a:p>
            <a:endParaRPr/>
          </a:p>
        </p:txBody>
      </p:sp>
      <p:sp>
        <p:nvSpPr>
          <p:cNvPr id="17" name="object 17"/>
          <p:cNvSpPr/>
          <p:nvPr/>
        </p:nvSpPr>
        <p:spPr>
          <a:xfrm>
            <a:off x="3282512" y="4941909"/>
            <a:ext cx="185528" cy="792531"/>
          </a:xfrm>
          <a:custGeom>
            <a:avLst/>
            <a:gdLst/>
            <a:ahLst/>
            <a:cxnLst/>
            <a:rect l="l" t="t" r="r" b="b"/>
            <a:pathLst>
              <a:path w="227329" h="970279">
                <a:moveTo>
                  <a:pt x="114300" y="970280"/>
                </a:moveTo>
                <a:lnTo>
                  <a:pt x="0" y="970280"/>
                </a:lnTo>
                <a:lnTo>
                  <a:pt x="0" y="0"/>
                </a:lnTo>
                <a:lnTo>
                  <a:pt x="227330" y="0"/>
                </a:lnTo>
                <a:lnTo>
                  <a:pt x="227330" y="970280"/>
                </a:lnTo>
                <a:lnTo>
                  <a:pt x="114300" y="970280"/>
                </a:lnTo>
                <a:close/>
              </a:path>
            </a:pathLst>
          </a:custGeom>
          <a:ln w="36659">
            <a:solidFill>
              <a:srgbClr val="000000"/>
            </a:solidFill>
          </a:ln>
        </p:spPr>
        <p:txBody>
          <a:bodyPr wrap="square" lIns="0" tIns="0" rIns="0" bIns="0" rtlCol="0"/>
          <a:lstStyle/>
          <a:p>
            <a:endParaRPr/>
          </a:p>
        </p:txBody>
      </p:sp>
      <p:sp>
        <p:nvSpPr>
          <p:cNvPr id="18" name="object 18"/>
          <p:cNvSpPr/>
          <p:nvPr/>
        </p:nvSpPr>
        <p:spPr>
          <a:xfrm>
            <a:off x="3622475" y="4941909"/>
            <a:ext cx="186565" cy="792531"/>
          </a:xfrm>
          <a:custGeom>
            <a:avLst/>
            <a:gdLst/>
            <a:ahLst/>
            <a:cxnLst/>
            <a:rect l="l" t="t" r="r" b="b"/>
            <a:pathLst>
              <a:path w="228600" h="970279">
                <a:moveTo>
                  <a:pt x="114300" y="970280"/>
                </a:moveTo>
                <a:lnTo>
                  <a:pt x="0" y="970280"/>
                </a:lnTo>
                <a:lnTo>
                  <a:pt x="0" y="0"/>
                </a:lnTo>
                <a:lnTo>
                  <a:pt x="228600" y="0"/>
                </a:lnTo>
                <a:lnTo>
                  <a:pt x="228600" y="970280"/>
                </a:lnTo>
                <a:lnTo>
                  <a:pt x="114300" y="970280"/>
                </a:lnTo>
                <a:close/>
              </a:path>
            </a:pathLst>
          </a:custGeom>
          <a:ln w="36659">
            <a:solidFill>
              <a:srgbClr val="000000"/>
            </a:solidFill>
          </a:ln>
        </p:spPr>
        <p:txBody>
          <a:bodyPr wrap="square" lIns="0" tIns="0" rIns="0" bIns="0" rtlCol="0"/>
          <a:lstStyle/>
          <a:p>
            <a:endParaRPr/>
          </a:p>
        </p:txBody>
      </p:sp>
      <p:sp>
        <p:nvSpPr>
          <p:cNvPr id="19" name="object 19"/>
          <p:cNvSpPr/>
          <p:nvPr/>
        </p:nvSpPr>
        <p:spPr>
          <a:xfrm>
            <a:off x="3962438" y="4941909"/>
            <a:ext cx="186565" cy="792531"/>
          </a:xfrm>
          <a:custGeom>
            <a:avLst/>
            <a:gdLst/>
            <a:ahLst/>
            <a:cxnLst/>
            <a:rect l="l" t="t" r="r" b="b"/>
            <a:pathLst>
              <a:path w="228600" h="970279">
                <a:moveTo>
                  <a:pt x="114300" y="970280"/>
                </a:moveTo>
                <a:lnTo>
                  <a:pt x="0" y="970280"/>
                </a:lnTo>
                <a:lnTo>
                  <a:pt x="0" y="0"/>
                </a:lnTo>
                <a:lnTo>
                  <a:pt x="228600" y="0"/>
                </a:lnTo>
                <a:lnTo>
                  <a:pt x="228600" y="970280"/>
                </a:lnTo>
                <a:lnTo>
                  <a:pt x="114300" y="970280"/>
                </a:lnTo>
                <a:close/>
              </a:path>
            </a:pathLst>
          </a:custGeom>
          <a:ln w="36659">
            <a:solidFill>
              <a:srgbClr val="000000"/>
            </a:solidFill>
          </a:ln>
        </p:spPr>
        <p:txBody>
          <a:bodyPr wrap="square" lIns="0" tIns="0" rIns="0" bIns="0" rtlCol="0"/>
          <a:lstStyle/>
          <a:p>
            <a:endParaRPr/>
          </a:p>
        </p:txBody>
      </p:sp>
      <p:sp>
        <p:nvSpPr>
          <p:cNvPr id="20" name="object 20"/>
          <p:cNvSpPr/>
          <p:nvPr/>
        </p:nvSpPr>
        <p:spPr>
          <a:xfrm>
            <a:off x="4303439" y="4941909"/>
            <a:ext cx="185528" cy="792531"/>
          </a:xfrm>
          <a:custGeom>
            <a:avLst/>
            <a:gdLst/>
            <a:ahLst/>
            <a:cxnLst/>
            <a:rect l="l" t="t" r="r" b="b"/>
            <a:pathLst>
              <a:path w="227329" h="970279">
                <a:moveTo>
                  <a:pt x="113030" y="970280"/>
                </a:moveTo>
                <a:lnTo>
                  <a:pt x="0" y="970280"/>
                </a:lnTo>
                <a:lnTo>
                  <a:pt x="0" y="0"/>
                </a:lnTo>
                <a:lnTo>
                  <a:pt x="227330" y="0"/>
                </a:lnTo>
                <a:lnTo>
                  <a:pt x="227330" y="970280"/>
                </a:lnTo>
                <a:lnTo>
                  <a:pt x="113030" y="970280"/>
                </a:lnTo>
                <a:close/>
              </a:path>
            </a:pathLst>
          </a:custGeom>
          <a:ln w="36659">
            <a:solidFill>
              <a:srgbClr val="000000"/>
            </a:solidFill>
          </a:ln>
        </p:spPr>
        <p:txBody>
          <a:bodyPr wrap="square" lIns="0" tIns="0" rIns="0" bIns="0" rtlCol="0"/>
          <a:lstStyle/>
          <a:p>
            <a:endParaRPr/>
          </a:p>
        </p:txBody>
      </p:sp>
      <p:sp>
        <p:nvSpPr>
          <p:cNvPr id="21" name="object 21"/>
          <p:cNvSpPr/>
          <p:nvPr/>
        </p:nvSpPr>
        <p:spPr>
          <a:xfrm>
            <a:off x="4613344" y="4941909"/>
            <a:ext cx="185528" cy="792531"/>
          </a:xfrm>
          <a:custGeom>
            <a:avLst/>
            <a:gdLst/>
            <a:ahLst/>
            <a:cxnLst/>
            <a:rect l="l" t="t" r="r" b="b"/>
            <a:pathLst>
              <a:path w="227329" h="970279">
                <a:moveTo>
                  <a:pt x="113029" y="970280"/>
                </a:moveTo>
                <a:lnTo>
                  <a:pt x="0" y="970280"/>
                </a:lnTo>
                <a:lnTo>
                  <a:pt x="0" y="0"/>
                </a:lnTo>
                <a:lnTo>
                  <a:pt x="227329" y="0"/>
                </a:lnTo>
                <a:lnTo>
                  <a:pt x="227329" y="970280"/>
                </a:lnTo>
                <a:lnTo>
                  <a:pt x="113029" y="970280"/>
                </a:lnTo>
                <a:close/>
              </a:path>
            </a:pathLst>
          </a:custGeom>
          <a:ln w="36659">
            <a:solidFill>
              <a:srgbClr val="000000"/>
            </a:solidFill>
          </a:ln>
        </p:spPr>
        <p:txBody>
          <a:bodyPr wrap="square" lIns="0" tIns="0" rIns="0" bIns="0" rtlCol="0"/>
          <a:lstStyle/>
          <a:p>
            <a:endParaRPr/>
          </a:p>
        </p:txBody>
      </p:sp>
      <p:sp>
        <p:nvSpPr>
          <p:cNvPr id="22" name="object 22"/>
          <p:cNvSpPr/>
          <p:nvPr/>
        </p:nvSpPr>
        <p:spPr>
          <a:xfrm>
            <a:off x="2344502" y="4659752"/>
            <a:ext cx="159617" cy="270747"/>
          </a:xfrm>
          <a:custGeom>
            <a:avLst/>
            <a:gdLst/>
            <a:ahLst/>
            <a:cxnLst/>
            <a:rect l="l" t="t" r="r" b="b"/>
            <a:pathLst>
              <a:path w="195580" h="331470">
                <a:moveTo>
                  <a:pt x="0" y="331470"/>
                </a:moveTo>
                <a:lnTo>
                  <a:pt x="195580" y="0"/>
                </a:lnTo>
              </a:path>
            </a:pathLst>
          </a:custGeom>
          <a:ln w="36659">
            <a:solidFill>
              <a:schemeClr val="accent1"/>
            </a:solidFill>
          </a:ln>
        </p:spPr>
        <p:txBody>
          <a:bodyPr wrap="square" lIns="0" tIns="0" rIns="0" bIns="0" rtlCol="0"/>
          <a:lstStyle/>
          <a:p>
            <a:endParaRPr/>
          </a:p>
        </p:txBody>
      </p:sp>
      <p:sp>
        <p:nvSpPr>
          <p:cNvPr id="23" name="object 23"/>
          <p:cNvSpPr/>
          <p:nvPr/>
        </p:nvSpPr>
        <p:spPr>
          <a:xfrm>
            <a:off x="2462661" y="4548756"/>
            <a:ext cx="106757" cy="139004"/>
          </a:xfrm>
          <a:custGeom>
            <a:avLst/>
            <a:gdLst/>
            <a:ahLst/>
            <a:cxnLst/>
            <a:rect l="l" t="t" r="r" b="b"/>
            <a:pathLst>
              <a:path w="130810" h="170179">
                <a:moveTo>
                  <a:pt x="130810" y="0"/>
                </a:moveTo>
                <a:lnTo>
                  <a:pt x="0" y="114300"/>
                </a:lnTo>
                <a:lnTo>
                  <a:pt x="93980" y="170180"/>
                </a:lnTo>
                <a:lnTo>
                  <a:pt x="130810" y="0"/>
                </a:lnTo>
                <a:close/>
              </a:path>
            </a:pathLst>
          </a:custGeom>
          <a:solidFill>
            <a:schemeClr val="accent1"/>
          </a:solidFill>
          <a:ln>
            <a:solidFill>
              <a:schemeClr val="accent1"/>
            </a:solidFill>
          </a:ln>
        </p:spPr>
        <p:txBody>
          <a:bodyPr wrap="square" lIns="0" tIns="0" rIns="0" bIns="0" rtlCol="0"/>
          <a:lstStyle/>
          <a:p>
            <a:endParaRPr/>
          </a:p>
        </p:txBody>
      </p:sp>
      <p:sp>
        <p:nvSpPr>
          <p:cNvPr id="24" name="object 24"/>
          <p:cNvSpPr/>
          <p:nvPr/>
        </p:nvSpPr>
        <p:spPr>
          <a:xfrm>
            <a:off x="2659591" y="4673237"/>
            <a:ext cx="0" cy="241701"/>
          </a:xfrm>
          <a:custGeom>
            <a:avLst/>
            <a:gdLst/>
            <a:ahLst/>
            <a:cxnLst/>
            <a:rect l="l" t="t" r="r" b="b"/>
            <a:pathLst>
              <a:path h="295910">
                <a:moveTo>
                  <a:pt x="0" y="295909"/>
                </a:moveTo>
                <a:lnTo>
                  <a:pt x="0" y="0"/>
                </a:lnTo>
              </a:path>
            </a:pathLst>
          </a:custGeom>
          <a:ln w="36659">
            <a:solidFill>
              <a:schemeClr val="accent1"/>
            </a:solidFill>
          </a:ln>
        </p:spPr>
        <p:txBody>
          <a:bodyPr wrap="square" lIns="0" tIns="0" rIns="0" bIns="0" rtlCol="0"/>
          <a:lstStyle/>
          <a:p>
            <a:endParaRPr/>
          </a:p>
        </p:txBody>
      </p:sp>
      <p:sp>
        <p:nvSpPr>
          <p:cNvPr id="25" name="object 25"/>
          <p:cNvSpPr/>
          <p:nvPr/>
        </p:nvSpPr>
        <p:spPr>
          <a:xfrm>
            <a:off x="2615023" y="4544606"/>
            <a:ext cx="90172" cy="134855"/>
          </a:xfrm>
          <a:custGeom>
            <a:avLst/>
            <a:gdLst/>
            <a:ahLst/>
            <a:cxnLst/>
            <a:rect l="l" t="t" r="r" b="b"/>
            <a:pathLst>
              <a:path w="110489" h="165100">
                <a:moveTo>
                  <a:pt x="54610" y="0"/>
                </a:moveTo>
                <a:lnTo>
                  <a:pt x="0" y="165099"/>
                </a:lnTo>
                <a:lnTo>
                  <a:pt x="110489" y="165099"/>
                </a:lnTo>
                <a:lnTo>
                  <a:pt x="54610" y="0"/>
                </a:lnTo>
                <a:close/>
              </a:path>
            </a:pathLst>
          </a:custGeom>
          <a:solidFill>
            <a:schemeClr val="accent1"/>
          </a:solidFill>
          <a:ln>
            <a:solidFill>
              <a:schemeClr val="accent1"/>
            </a:solidFill>
          </a:ln>
        </p:spPr>
        <p:txBody>
          <a:bodyPr wrap="square" lIns="0" tIns="0" rIns="0" bIns="0" rtlCol="0"/>
          <a:lstStyle/>
          <a:p>
            <a:endParaRPr/>
          </a:p>
        </p:txBody>
      </p:sp>
      <p:sp>
        <p:nvSpPr>
          <p:cNvPr id="26" name="object 26"/>
          <p:cNvSpPr/>
          <p:nvPr/>
        </p:nvSpPr>
        <p:spPr>
          <a:xfrm>
            <a:off x="2810916" y="4661826"/>
            <a:ext cx="152362" cy="280083"/>
          </a:xfrm>
          <a:custGeom>
            <a:avLst/>
            <a:gdLst/>
            <a:ahLst/>
            <a:cxnLst/>
            <a:rect l="l" t="t" r="r" b="b"/>
            <a:pathLst>
              <a:path w="186689" h="342900">
                <a:moveTo>
                  <a:pt x="186689" y="342900"/>
                </a:moveTo>
                <a:lnTo>
                  <a:pt x="0" y="0"/>
                </a:lnTo>
              </a:path>
            </a:pathLst>
          </a:custGeom>
          <a:ln w="36659">
            <a:solidFill>
              <a:schemeClr val="accent1"/>
            </a:solidFill>
          </a:ln>
        </p:spPr>
        <p:txBody>
          <a:bodyPr wrap="square" lIns="0" tIns="0" rIns="0" bIns="0" rtlCol="0"/>
          <a:lstStyle/>
          <a:p>
            <a:endParaRPr/>
          </a:p>
        </p:txBody>
      </p:sp>
      <p:sp>
        <p:nvSpPr>
          <p:cNvPr id="27" name="object 27"/>
          <p:cNvSpPr/>
          <p:nvPr/>
        </p:nvSpPr>
        <p:spPr>
          <a:xfrm>
            <a:off x="2749764" y="4548756"/>
            <a:ext cx="103647" cy="140042"/>
          </a:xfrm>
          <a:custGeom>
            <a:avLst/>
            <a:gdLst/>
            <a:ahLst/>
            <a:cxnLst/>
            <a:rect l="l" t="t" r="r" b="b"/>
            <a:pathLst>
              <a:path w="127000" h="171450">
                <a:moveTo>
                  <a:pt x="0" y="0"/>
                </a:moveTo>
                <a:lnTo>
                  <a:pt x="30479" y="171450"/>
                </a:lnTo>
                <a:lnTo>
                  <a:pt x="127000" y="119380"/>
                </a:lnTo>
                <a:lnTo>
                  <a:pt x="0" y="0"/>
                </a:lnTo>
                <a:close/>
              </a:path>
            </a:pathLst>
          </a:custGeom>
          <a:solidFill>
            <a:schemeClr val="accent1"/>
          </a:solidFill>
          <a:ln>
            <a:solidFill>
              <a:schemeClr val="accent1"/>
            </a:solidFill>
          </a:ln>
        </p:spPr>
        <p:txBody>
          <a:bodyPr wrap="square" lIns="0" tIns="0" rIns="0" bIns="0" rtlCol="0"/>
          <a:lstStyle/>
          <a:p>
            <a:endParaRPr/>
          </a:p>
        </p:txBody>
      </p:sp>
      <p:sp>
        <p:nvSpPr>
          <p:cNvPr id="28" name="object 28"/>
          <p:cNvSpPr/>
          <p:nvPr/>
        </p:nvSpPr>
        <p:spPr>
          <a:xfrm>
            <a:off x="2615023" y="3529046"/>
            <a:ext cx="90172" cy="134855"/>
          </a:xfrm>
          <a:custGeom>
            <a:avLst/>
            <a:gdLst/>
            <a:ahLst/>
            <a:cxnLst/>
            <a:rect l="l" t="t" r="r" b="b"/>
            <a:pathLst>
              <a:path w="110489" h="165100">
                <a:moveTo>
                  <a:pt x="54610" y="0"/>
                </a:moveTo>
                <a:lnTo>
                  <a:pt x="0" y="165100"/>
                </a:lnTo>
                <a:lnTo>
                  <a:pt x="110489" y="165100"/>
                </a:lnTo>
                <a:lnTo>
                  <a:pt x="54610" y="0"/>
                </a:lnTo>
                <a:close/>
              </a:path>
            </a:pathLst>
          </a:custGeom>
          <a:solidFill>
            <a:schemeClr val="accent1"/>
          </a:solidFill>
          <a:ln>
            <a:solidFill>
              <a:schemeClr val="accent1"/>
            </a:solidFill>
          </a:ln>
        </p:spPr>
        <p:txBody>
          <a:bodyPr wrap="square" lIns="0" tIns="0" rIns="0" bIns="0" rtlCol="0"/>
          <a:lstStyle/>
          <a:p>
            <a:endParaRPr/>
          </a:p>
        </p:txBody>
      </p:sp>
      <p:sp>
        <p:nvSpPr>
          <p:cNvPr id="29" name="object 29"/>
          <p:cNvSpPr/>
          <p:nvPr/>
        </p:nvSpPr>
        <p:spPr>
          <a:xfrm>
            <a:off x="2696904" y="4659752"/>
            <a:ext cx="159617" cy="270747"/>
          </a:xfrm>
          <a:custGeom>
            <a:avLst/>
            <a:gdLst/>
            <a:ahLst/>
            <a:cxnLst/>
            <a:rect l="l" t="t" r="r" b="b"/>
            <a:pathLst>
              <a:path w="195579" h="331470">
                <a:moveTo>
                  <a:pt x="0" y="331470"/>
                </a:moveTo>
                <a:lnTo>
                  <a:pt x="195580" y="0"/>
                </a:lnTo>
              </a:path>
            </a:pathLst>
          </a:custGeom>
          <a:ln w="36659">
            <a:solidFill>
              <a:schemeClr val="accent1"/>
            </a:solidFill>
          </a:ln>
        </p:spPr>
        <p:txBody>
          <a:bodyPr wrap="square" lIns="0" tIns="0" rIns="0" bIns="0" rtlCol="0"/>
          <a:lstStyle/>
          <a:p>
            <a:endParaRPr/>
          </a:p>
        </p:txBody>
      </p:sp>
      <p:sp>
        <p:nvSpPr>
          <p:cNvPr id="30" name="object 30"/>
          <p:cNvSpPr/>
          <p:nvPr/>
        </p:nvSpPr>
        <p:spPr>
          <a:xfrm>
            <a:off x="2815062" y="4548756"/>
            <a:ext cx="106757" cy="139004"/>
          </a:xfrm>
          <a:custGeom>
            <a:avLst/>
            <a:gdLst/>
            <a:ahLst/>
            <a:cxnLst/>
            <a:rect l="l" t="t" r="r" b="b"/>
            <a:pathLst>
              <a:path w="130810" h="170179">
                <a:moveTo>
                  <a:pt x="130809" y="0"/>
                </a:moveTo>
                <a:lnTo>
                  <a:pt x="0" y="114300"/>
                </a:lnTo>
                <a:lnTo>
                  <a:pt x="93979" y="170180"/>
                </a:lnTo>
                <a:lnTo>
                  <a:pt x="130809" y="0"/>
                </a:lnTo>
                <a:close/>
              </a:path>
            </a:pathLst>
          </a:custGeom>
          <a:solidFill>
            <a:schemeClr val="accent1"/>
          </a:solidFill>
          <a:ln>
            <a:solidFill>
              <a:schemeClr val="accent1"/>
            </a:solidFill>
          </a:ln>
        </p:spPr>
        <p:txBody>
          <a:bodyPr wrap="square" lIns="0" tIns="0" rIns="0" bIns="0" rtlCol="0"/>
          <a:lstStyle/>
          <a:p>
            <a:endParaRPr/>
          </a:p>
        </p:txBody>
      </p:sp>
      <p:sp>
        <p:nvSpPr>
          <p:cNvPr id="31" name="object 31"/>
          <p:cNvSpPr/>
          <p:nvPr/>
        </p:nvSpPr>
        <p:spPr>
          <a:xfrm>
            <a:off x="3011992" y="4673237"/>
            <a:ext cx="0" cy="241701"/>
          </a:xfrm>
          <a:custGeom>
            <a:avLst/>
            <a:gdLst/>
            <a:ahLst/>
            <a:cxnLst/>
            <a:rect l="l" t="t" r="r" b="b"/>
            <a:pathLst>
              <a:path h="295910">
                <a:moveTo>
                  <a:pt x="0" y="295909"/>
                </a:moveTo>
                <a:lnTo>
                  <a:pt x="0" y="0"/>
                </a:lnTo>
              </a:path>
            </a:pathLst>
          </a:custGeom>
          <a:ln w="36659">
            <a:solidFill>
              <a:schemeClr val="accent1"/>
            </a:solidFill>
          </a:ln>
        </p:spPr>
        <p:txBody>
          <a:bodyPr wrap="square" lIns="0" tIns="0" rIns="0" bIns="0" rtlCol="0"/>
          <a:lstStyle/>
          <a:p>
            <a:endParaRPr/>
          </a:p>
        </p:txBody>
      </p:sp>
      <p:sp>
        <p:nvSpPr>
          <p:cNvPr id="32" name="object 32"/>
          <p:cNvSpPr/>
          <p:nvPr/>
        </p:nvSpPr>
        <p:spPr>
          <a:xfrm>
            <a:off x="2967424" y="4544606"/>
            <a:ext cx="90172" cy="134855"/>
          </a:xfrm>
          <a:custGeom>
            <a:avLst/>
            <a:gdLst/>
            <a:ahLst/>
            <a:cxnLst/>
            <a:rect l="l" t="t" r="r" b="b"/>
            <a:pathLst>
              <a:path w="110489" h="165100">
                <a:moveTo>
                  <a:pt x="54610" y="0"/>
                </a:moveTo>
                <a:lnTo>
                  <a:pt x="0" y="165099"/>
                </a:lnTo>
                <a:lnTo>
                  <a:pt x="110489" y="165099"/>
                </a:lnTo>
                <a:lnTo>
                  <a:pt x="54610" y="0"/>
                </a:lnTo>
                <a:close/>
              </a:path>
            </a:pathLst>
          </a:custGeom>
          <a:solidFill>
            <a:schemeClr val="accent1"/>
          </a:solidFill>
          <a:ln>
            <a:solidFill>
              <a:schemeClr val="accent1"/>
            </a:solidFill>
          </a:ln>
        </p:spPr>
        <p:txBody>
          <a:bodyPr wrap="square" lIns="0" tIns="0" rIns="0" bIns="0" rtlCol="0"/>
          <a:lstStyle/>
          <a:p>
            <a:endParaRPr/>
          </a:p>
        </p:txBody>
      </p:sp>
      <p:sp>
        <p:nvSpPr>
          <p:cNvPr id="33" name="object 33"/>
          <p:cNvSpPr/>
          <p:nvPr/>
        </p:nvSpPr>
        <p:spPr>
          <a:xfrm>
            <a:off x="3164353" y="4661826"/>
            <a:ext cx="151325" cy="280083"/>
          </a:xfrm>
          <a:custGeom>
            <a:avLst/>
            <a:gdLst/>
            <a:ahLst/>
            <a:cxnLst/>
            <a:rect l="l" t="t" r="r" b="b"/>
            <a:pathLst>
              <a:path w="185420" h="342900">
                <a:moveTo>
                  <a:pt x="185419" y="342900"/>
                </a:moveTo>
                <a:lnTo>
                  <a:pt x="0" y="0"/>
                </a:lnTo>
              </a:path>
            </a:pathLst>
          </a:custGeom>
          <a:ln w="36659">
            <a:solidFill>
              <a:schemeClr val="accent1"/>
            </a:solidFill>
          </a:ln>
        </p:spPr>
        <p:txBody>
          <a:bodyPr wrap="square" lIns="0" tIns="0" rIns="0" bIns="0" rtlCol="0"/>
          <a:lstStyle/>
          <a:p>
            <a:endParaRPr/>
          </a:p>
        </p:txBody>
      </p:sp>
      <p:sp>
        <p:nvSpPr>
          <p:cNvPr id="34" name="object 34"/>
          <p:cNvSpPr/>
          <p:nvPr/>
        </p:nvSpPr>
        <p:spPr>
          <a:xfrm>
            <a:off x="3102165" y="4548756"/>
            <a:ext cx="103647" cy="140042"/>
          </a:xfrm>
          <a:custGeom>
            <a:avLst/>
            <a:gdLst/>
            <a:ahLst/>
            <a:cxnLst/>
            <a:rect l="l" t="t" r="r" b="b"/>
            <a:pathLst>
              <a:path w="127000" h="171450">
                <a:moveTo>
                  <a:pt x="0" y="0"/>
                </a:moveTo>
                <a:lnTo>
                  <a:pt x="30479" y="171450"/>
                </a:lnTo>
                <a:lnTo>
                  <a:pt x="127000" y="119380"/>
                </a:lnTo>
                <a:lnTo>
                  <a:pt x="0" y="0"/>
                </a:lnTo>
                <a:close/>
              </a:path>
            </a:pathLst>
          </a:custGeom>
          <a:solidFill>
            <a:schemeClr val="accent1"/>
          </a:solidFill>
          <a:ln>
            <a:solidFill>
              <a:schemeClr val="accent1"/>
            </a:solidFill>
          </a:ln>
        </p:spPr>
        <p:txBody>
          <a:bodyPr wrap="square" lIns="0" tIns="0" rIns="0" bIns="0" rtlCol="0"/>
          <a:lstStyle/>
          <a:p>
            <a:endParaRPr/>
          </a:p>
        </p:txBody>
      </p:sp>
      <p:sp>
        <p:nvSpPr>
          <p:cNvPr id="35" name="object 35"/>
          <p:cNvSpPr/>
          <p:nvPr/>
        </p:nvSpPr>
        <p:spPr>
          <a:xfrm>
            <a:off x="2967424" y="3529046"/>
            <a:ext cx="90172" cy="134855"/>
          </a:xfrm>
          <a:custGeom>
            <a:avLst/>
            <a:gdLst/>
            <a:ahLst/>
            <a:cxnLst/>
            <a:rect l="l" t="t" r="r" b="b"/>
            <a:pathLst>
              <a:path w="110489" h="165100">
                <a:moveTo>
                  <a:pt x="54610" y="0"/>
                </a:moveTo>
                <a:lnTo>
                  <a:pt x="0" y="165100"/>
                </a:lnTo>
                <a:lnTo>
                  <a:pt x="110489" y="165100"/>
                </a:lnTo>
                <a:lnTo>
                  <a:pt x="54610" y="0"/>
                </a:lnTo>
                <a:close/>
              </a:path>
            </a:pathLst>
          </a:custGeom>
          <a:solidFill>
            <a:schemeClr val="accent1"/>
          </a:solidFill>
          <a:ln>
            <a:solidFill>
              <a:schemeClr val="accent1"/>
            </a:solidFill>
          </a:ln>
        </p:spPr>
        <p:txBody>
          <a:bodyPr wrap="square" lIns="0" tIns="0" rIns="0" bIns="0" rtlCol="0"/>
          <a:lstStyle/>
          <a:p>
            <a:endParaRPr/>
          </a:p>
        </p:txBody>
      </p:sp>
      <p:sp>
        <p:nvSpPr>
          <p:cNvPr id="36" name="object 36"/>
          <p:cNvSpPr/>
          <p:nvPr/>
        </p:nvSpPr>
        <p:spPr>
          <a:xfrm>
            <a:off x="3049305" y="4659752"/>
            <a:ext cx="159617" cy="270747"/>
          </a:xfrm>
          <a:custGeom>
            <a:avLst/>
            <a:gdLst/>
            <a:ahLst/>
            <a:cxnLst/>
            <a:rect l="l" t="t" r="r" b="b"/>
            <a:pathLst>
              <a:path w="195579" h="331470">
                <a:moveTo>
                  <a:pt x="0" y="331470"/>
                </a:moveTo>
                <a:lnTo>
                  <a:pt x="195580" y="0"/>
                </a:lnTo>
              </a:path>
            </a:pathLst>
          </a:custGeom>
          <a:ln w="36659">
            <a:solidFill>
              <a:schemeClr val="accent1"/>
            </a:solidFill>
          </a:ln>
        </p:spPr>
        <p:txBody>
          <a:bodyPr wrap="square" lIns="0" tIns="0" rIns="0" bIns="0" rtlCol="0"/>
          <a:lstStyle/>
          <a:p>
            <a:endParaRPr/>
          </a:p>
        </p:txBody>
      </p:sp>
      <p:sp>
        <p:nvSpPr>
          <p:cNvPr id="37" name="object 37"/>
          <p:cNvSpPr/>
          <p:nvPr/>
        </p:nvSpPr>
        <p:spPr>
          <a:xfrm>
            <a:off x="3167463" y="4548756"/>
            <a:ext cx="106757" cy="139004"/>
          </a:xfrm>
          <a:custGeom>
            <a:avLst/>
            <a:gdLst/>
            <a:ahLst/>
            <a:cxnLst/>
            <a:rect l="l" t="t" r="r" b="b"/>
            <a:pathLst>
              <a:path w="130810" h="170179">
                <a:moveTo>
                  <a:pt x="130809" y="0"/>
                </a:moveTo>
                <a:lnTo>
                  <a:pt x="0" y="114300"/>
                </a:lnTo>
                <a:lnTo>
                  <a:pt x="95250" y="170180"/>
                </a:lnTo>
                <a:lnTo>
                  <a:pt x="130809" y="0"/>
                </a:lnTo>
                <a:close/>
              </a:path>
            </a:pathLst>
          </a:custGeom>
          <a:solidFill>
            <a:schemeClr val="accent1"/>
          </a:solidFill>
          <a:ln>
            <a:solidFill>
              <a:schemeClr val="accent1"/>
            </a:solidFill>
          </a:ln>
        </p:spPr>
        <p:txBody>
          <a:bodyPr wrap="square" lIns="0" tIns="0" rIns="0" bIns="0" rtlCol="0"/>
          <a:lstStyle/>
          <a:p>
            <a:endParaRPr/>
          </a:p>
        </p:txBody>
      </p:sp>
      <p:sp>
        <p:nvSpPr>
          <p:cNvPr id="38" name="object 38"/>
          <p:cNvSpPr/>
          <p:nvPr/>
        </p:nvSpPr>
        <p:spPr>
          <a:xfrm>
            <a:off x="3365430" y="4673237"/>
            <a:ext cx="0" cy="241701"/>
          </a:xfrm>
          <a:custGeom>
            <a:avLst/>
            <a:gdLst/>
            <a:ahLst/>
            <a:cxnLst/>
            <a:rect l="l" t="t" r="r" b="b"/>
            <a:pathLst>
              <a:path h="295910">
                <a:moveTo>
                  <a:pt x="0" y="295909"/>
                </a:moveTo>
                <a:lnTo>
                  <a:pt x="0" y="0"/>
                </a:lnTo>
              </a:path>
            </a:pathLst>
          </a:custGeom>
          <a:ln w="36659">
            <a:solidFill>
              <a:schemeClr val="accent1"/>
            </a:solidFill>
          </a:ln>
        </p:spPr>
        <p:txBody>
          <a:bodyPr wrap="square" lIns="0" tIns="0" rIns="0" bIns="0" rtlCol="0"/>
          <a:lstStyle/>
          <a:p>
            <a:endParaRPr/>
          </a:p>
        </p:txBody>
      </p:sp>
      <p:sp>
        <p:nvSpPr>
          <p:cNvPr id="39" name="object 39"/>
          <p:cNvSpPr/>
          <p:nvPr/>
        </p:nvSpPr>
        <p:spPr>
          <a:xfrm>
            <a:off x="3319825" y="4544606"/>
            <a:ext cx="90172" cy="134855"/>
          </a:xfrm>
          <a:custGeom>
            <a:avLst/>
            <a:gdLst/>
            <a:ahLst/>
            <a:cxnLst/>
            <a:rect l="l" t="t" r="r" b="b"/>
            <a:pathLst>
              <a:path w="110489" h="165100">
                <a:moveTo>
                  <a:pt x="55879" y="0"/>
                </a:moveTo>
                <a:lnTo>
                  <a:pt x="0" y="165099"/>
                </a:lnTo>
                <a:lnTo>
                  <a:pt x="110489" y="165099"/>
                </a:lnTo>
                <a:lnTo>
                  <a:pt x="55879" y="0"/>
                </a:lnTo>
                <a:close/>
              </a:path>
            </a:pathLst>
          </a:custGeom>
          <a:solidFill>
            <a:schemeClr val="accent1"/>
          </a:solidFill>
          <a:ln>
            <a:solidFill>
              <a:schemeClr val="accent1"/>
            </a:solidFill>
          </a:ln>
        </p:spPr>
        <p:txBody>
          <a:bodyPr wrap="square" lIns="0" tIns="0" rIns="0" bIns="0" rtlCol="0"/>
          <a:lstStyle/>
          <a:p>
            <a:endParaRPr/>
          </a:p>
        </p:txBody>
      </p:sp>
      <p:sp>
        <p:nvSpPr>
          <p:cNvPr id="40" name="object 40"/>
          <p:cNvSpPr/>
          <p:nvPr/>
        </p:nvSpPr>
        <p:spPr>
          <a:xfrm>
            <a:off x="3516754" y="4661826"/>
            <a:ext cx="151325" cy="280083"/>
          </a:xfrm>
          <a:custGeom>
            <a:avLst/>
            <a:gdLst/>
            <a:ahLst/>
            <a:cxnLst/>
            <a:rect l="l" t="t" r="r" b="b"/>
            <a:pathLst>
              <a:path w="185420" h="342900">
                <a:moveTo>
                  <a:pt x="185419" y="342900"/>
                </a:moveTo>
                <a:lnTo>
                  <a:pt x="0" y="0"/>
                </a:lnTo>
              </a:path>
            </a:pathLst>
          </a:custGeom>
          <a:ln w="36659">
            <a:solidFill>
              <a:schemeClr val="accent1"/>
            </a:solidFill>
          </a:ln>
        </p:spPr>
        <p:txBody>
          <a:bodyPr wrap="square" lIns="0" tIns="0" rIns="0" bIns="0" rtlCol="0"/>
          <a:lstStyle/>
          <a:p>
            <a:endParaRPr/>
          </a:p>
        </p:txBody>
      </p:sp>
      <p:sp>
        <p:nvSpPr>
          <p:cNvPr id="41" name="object 41"/>
          <p:cNvSpPr/>
          <p:nvPr/>
        </p:nvSpPr>
        <p:spPr>
          <a:xfrm>
            <a:off x="3454565" y="4548756"/>
            <a:ext cx="104684" cy="140042"/>
          </a:xfrm>
          <a:custGeom>
            <a:avLst/>
            <a:gdLst/>
            <a:ahLst/>
            <a:cxnLst/>
            <a:rect l="l" t="t" r="r" b="b"/>
            <a:pathLst>
              <a:path w="128270" h="171450">
                <a:moveTo>
                  <a:pt x="0" y="0"/>
                </a:moveTo>
                <a:lnTo>
                  <a:pt x="30479" y="171450"/>
                </a:lnTo>
                <a:lnTo>
                  <a:pt x="128269" y="119380"/>
                </a:lnTo>
                <a:lnTo>
                  <a:pt x="0" y="0"/>
                </a:lnTo>
                <a:close/>
              </a:path>
            </a:pathLst>
          </a:custGeom>
          <a:solidFill>
            <a:schemeClr val="accent1"/>
          </a:solidFill>
          <a:ln>
            <a:solidFill>
              <a:schemeClr val="accent1"/>
            </a:solidFill>
          </a:ln>
        </p:spPr>
        <p:txBody>
          <a:bodyPr wrap="square" lIns="0" tIns="0" rIns="0" bIns="0" rtlCol="0"/>
          <a:lstStyle/>
          <a:p>
            <a:endParaRPr/>
          </a:p>
        </p:txBody>
      </p:sp>
      <p:sp>
        <p:nvSpPr>
          <p:cNvPr id="42" name="object 42"/>
          <p:cNvSpPr/>
          <p:nvPr/>
        </p:nvSpPr>
        <p:spPr>
          <a:xfrm>
            <a:off x="3319825" y="3529046"/>
            <a:ext cx="90172" cy="134855"/>
          </a:xfrm>
          <a:custGeom>
            <a:avLst/>
            <a:gdLst/>
            <a:ahLst/>
            <a:cxnLst/>
            <a:rect l="l" t="t" r="r" b="b"/>
            <a:pathLst>
              <a:path w="110489" h="165100">
                <a:moveTo>
                  <a:pt x="55879" y="0"/>
                </a:moveTo>
                <a:lnTo>
                  <a:pt x="0" y="165100"/>
                </a:lnTo>
                <a:lnTo>
                  <a:pt x="110489" y="165100"/>
                </a:lnTo>
                <a:lnTo>
                  <a:pt x="55879" y="0"/>
                </a:lnTo>
                <a:close/>
              </a:path>
            </a:pathLst>
          </a:custGeom>
          <a:solidFill>
            <a:schemeClr val="accent1"/>
          </a:solidFill>
          <a:ln>
            <a:solidFill>
              <a:schemeClr val="accent1"/>
            </a:solidFill>
          </a:ln>
        </p:spPr>
        <p:txBody>
          <a:bodyPr wrap="square" lIns="0" tIns="0" rIns="0" bIns="0" rtlCol="0"/>
          <a:lstStyle/>
          <a:p>
            <a:endParaRPr/>
          </a:p>
        </p:txBody>
      </p:sp>
      <p:sp>
        <p:nvSpPr>
          <p:cNvPr id="43" name="object 43"/>
          <p:cNvSpPr/>
          <p:nvPr/>
        </p:nvSpPr>
        <p:spPr>
          <a:xfrm>
            <a:off x="3402742" y="4659752"/>
            <a:ext cx="158580" cy="270747"/>
          </a:xfrm>
          <a:custGeom>
            <a:avLst/>
            <a:gdLst/>
            <a:ahLst/>
            <a:cxnLst/>
            <a:rect l="l" t="t" r="r" b="b"/>
            <a:pathLst>
              <a:path w="194310" h="331470">
                <a:moveTo>
                  <a:pt x="0" y="331470"/>
                </a:moveTo>
                <a:lnTo>
                  <a:pt x="194310" y="0"/>
                </a:lnTo>
              </a:path>
            </a:pathLst>
          </a:custGeom>
          <a:ln w="36659">
            <a:solidFill>
              <a:schemeClr val="accent1"/>
            </a:solidFill>
          </a:ln>
        </p:spPr>
        <p:txBody>
          <a:bodyPr wrap="square" lIns="0" tIns="0" rIns="0" bIns="0" rtlCol="0"/>
          <a:lstStyle/>
          <a:p>
            <a:endParaRPr/>
          </a:p>
        </p:txBody>
      </p:sp>
      <p:sp>
        <p:nvSpPr>
          <p:cNvPr id="44" name="object 44"/>
          <p:cNvSpPr/>
          <p:nvPr/>
        </p:nvSpPr>
        <p:spPr>
          <a:xfrm>
            <a:off x="3519864" y="4548756"/>
            <a:ext cx="107793" cy="139004"/>
          </a:xfrm>
          <a:custGeom>
            <a:avLst/>
            <a:gdLst/>
            <a:ahLst/>
            <a:cxnLst/>
            <a:rect l="l" t="t" r="r" b="b"/>
            <a:pathLst>
              <a:path w="132079" h="170179">
                <a:moveTo>
                  <a:pt x="132079" y="0"/>
                </a:moveTo>
                <a:lnTo>
                  <a:pt x="0" y="114300"/>
                </a:lnTo>
                <a:lnTo>
                  <a:pt x="95250" y="170180"/>
                </a:lnTo>
                <a:lnTo>
                  <a:pt x="132079" y="0"/>
                </a:lnTo>
                <a:close/>
              </a:path>
            </a:pathLst>
          </a:custGeom>
          <a:solidFill>
            <a:schemeClr val="accent1"/>
          </a:solidFill>
          <a:ln>
            <a:solidFill>
              <a:schemeClr val="accent1"/>
            </a:solidFill>
          </a:ln>
        </p:spPr>
        <p:txBody>
          <a:bodyPr wrap="square" lIns="0" tIns="0" rIns="0" bIns="0" rtlCol="0"/>
          <a:lstStyle/>
          <a:p>
            <a:endParaRPr/>
          </a:p>
        </p:txBody>
      </p:sp>
      <p:sp>
        <p:nvSpPr>
          <p:cNvPr id="45" name="object 45"/>
          <p:cNvSpPr/>
          <p:nvPr/>
        </p:nvSpPr>
        <p:spPr>
          <a:xfrm>
            <a:off x="3717831" y="4673237"/>
            <a:ext cx="0" cy="241701"/>
          </a:xfrm>
          <a:custGeom>
            <a:avLst/>
            <a:gdLst/>
            <a:ahLst/>
            <a:cxnLst/>
            <a:rect l="l" t="t" r="r" b="b"/>
            <a:pathLst>
              <a:path h="295910">
                <a:moveTo>
                  <a:pt x="0" y="295909"/>
                </a:moveTo>
                <a:lnTo>
                  <a:pt x="0" y="0"/>
                </a:lnTo>
              </a:path>
            </a:pathLst>
          </a:custGeom>
          <a:ln w="36659">
            <a:solidFill>
              <a:schemeClr val="accent1"/>
            </a:solidFill>
          </a:ln>
        </p:spPr>
        <p:txBody>
          <a:bodyPr wrap="square" lIns="0" tIns="0" rIns="0" bIns="0" rtlCol="0"/>
          <a:lstStyle/>
          <a:p>
            <a:endParaRPr/>
          </a:p>
        </p:txBody>
      </p:sp>
      <p:sp>
        <p:nvSpPr>
          <p:cNvPr id="46" name="object 46"/>
          <p:cNvSpPr/>
          <p:nvPr/>
        </p:nvSpPr>
        <p:spPr>
          <a:xfrm>
            <a:off x="3672226" y="4544606"/>
            <a:ext cx="90172" cy="134855"/>
          </a:xfrm>
          <a:custGeom>
            <a:avLst/>
            <a:gdLst/>
            <a:ahLst/>
            <a:cxnLst/>
            <a:rect l="l" t="t" r="r" b="b"/>
            <a:pathLst>
              <a:path w="110489" h="165100">
                <a:moveTo>
                  <a:pt x="55879" y="0"/>
                </a:moveTo>
                <a:lnTo>
                  <a:pt x="0" y="165099"/>
                </a:lnTo>
                <a:lnTo>
                  <a:pt x="110489" y="165099"/>
                </a:lnTo>
                <a:lnTo>
                  <a:pt x="55879" y="0"/>
                </a:lnTo>
                <a:close/>
              </a:path>
            </a:pathLst>
          </a:custGeom>
          <a:solidFill>
            <a:schemeClr val="accent1"/>
          </a:solidFill>
          <a:ln>
            <a:solidFill>
              <a:schemeClr val="accent1"/>
            </a:solidFill>
          </a:ln>
        </p:spPr>
        <p:txBody>
          <a:bodyPr wrap="square" lIns="0" tIns="0" rIns="0" bIns="0" rtlCol="0"/>
          <a:lstStyle/>
          <a:p>
            <a:endParaRPr/>
          </a:p>
        </p:txBody>
      </p:sp>
      <p:sp>
        <p:nvSpPr>
          <p:cNvPr id="47" name="object 47"/>
          <p:cNvSpPr/>
          <p:nvPr/>
        </p:nvSpPr>
        <p:spPr>
          <a:xfrm>
            <a:off x="3869155" y="4661826"/>
            <a:ext cx="151325" cy="280083"/>
          </a:xfrm>
          <a:custGeom>
            <a:avLst/>
            <a:gdLst/>
            <a:ahLst/>
            <a:cxnLst/>
            <a:rect l="l" t="t" r="r" b="b"/>
            <a:pathLst>
              <a:path w="185420" h="342900">
                <a:moveTo>
                  <a:pt x="185419" y="342900"/>
                </a:moveTo>
                <a:lnTo>
                  <a:pt x="0" y="0"/>
                </a:lnTo>
              </a:path>
            </a:pathLst>
          </a:custGeom>
          <a:ln w="36659">
            <a:solidFill>
              <a:schemeClr val="accent1"/>
            </a:solidFill>
          </a:ln>
        </p:spPr>
        <p:txBody>
          <a:bodyPr wrap="square" lIns="0" tIns="0" rIns="0" bIns="0" rtlCol="0"/>
          <a:lstStyle/>
          <a:p>
            <a:endParaRPr/>
          </a:p>
        </p:txBody>
      </p:sp>
      <p:sp>
        <p:nvSpPr>
          <p:cNvPr id="48" name="object 48"/>
          <p:cNvSpPr/>
          <p:nvPr/>
        </p:nvSpPr>
        <p:spPr>
          <a:xfrm>
            <a:off x="3806966" y="4548756"/>
            <a:ext cx="104684" cy="140042"/>
          </a:xfrm>
          <a:custGeom>
            <a:avLst/>
            <a:gdLst/>
            <a:ahLst/>
            <a:cxnLst/>
            <a:rect l="l" t="t" r="r" b="b"/>
            <a:pathLst>
              <a:path w="128270" h="171450">
                <a:moveTo>
                  <a:pt x="0" y="0"/>
                </a:moveTo>
                <a:lnTo>
                  <a:pt x="31750" y="171450"/>
                </a:lnTo>
                <a:lnTo>
                  <a:pt x="128269" y="119380"/>
                </a:lnTo>
                <a:lnTo>
                  <a:pt x="0" y="0"/>
                </a:lnTo>
                <a:close/>
              </a:path>
            </a:pathLst>
          </a:custGeom>
          <a:solidFill>
            <a:schemeClr val="accent1"/>
          </a:solidFill>
          <a:ln>
            <a:solidFill>
              <a:schemeClr val="accent1"/>
            </a:solidFill>
          </a:ln>
        </p:spPr>
        <p:txBody>
          <a:bodyPr wrap="square" lIns="0" tIns="0" rIns="0" bIns="0" rtlCol="0"/>
          <a:lstStyle/>
          <a:p>
            <a:endParaRPr/>
          </a:p>
        </p:txBody>
      </p:sp>
      <p:sp>
        <p:nvSpPr>
          <p:cNvPr id="49" name="object 49"/>
          <p:cNvSpPr/>
          <p:nvPr/>
        </p:nvSpPr>
        <p:spPr>
          <a:xfrm>
            <a:off x="3672226" y="3529046"/>
            <a:ext cx="90172" cy="134855"/>
          </a:xfrm>
          <a:custGeom>
            <a:avLst/>
            <a:gdLst/>
            <a:ahLst/>
            <a:cxnLst/>
            <a:rect l="l" t="t" r="r" b="b"/>
            <a:pathLst>
              <a:path w="110489" h="165100">
                <a:moveTo>
                  <a:pt x="55879" y="0"/>
                </a:moveTo>
                <a:lnTo>
                  <a:pt x="0" y="165100"/>
                </a:lnTo>
                <a:lnTo>
                  <a:pt x="110489" y="165100"/>
                </a:lnTo>
                <a:lnTo>
                  <a:pt x="55879" y="0"/>
                </a:lnTo>
                <a:close/>
              </a:path>
            </a:pathLst>
          </a:custGeom>
          <a:solidFill>
            <a:schemeClr val="accent1"/>
          </a:solidFill>
          <a:ln>
            <a:solidFill>
              <a:schemeClr val="accent1"/>
            </a:solidFill>
          </a:ln>
        </p:spPr>
        <p:txBody>
          <a:bodyPr wrap="square" lIns="0" tIns="0" rIns="0" bIns="0" rtlCol="0"/>
          <a:lstStyle/>
          <a:p>
            <a:endParaRPr/>
          </a:p>
        </p:txBody>
      </p:sp>
      <p:sp>
        <p:nvSpPr>
          <p:cNvPr id="50" name="object 50"/>
          <p:cNvSpPr/>
          <p:nvPr/>
        </p:nvSpPr>
        <p:spPr>
          <a:xfrm>
            <a:off x="3755143" y="4659752"/>
            <a:ext cx="159617" cy="270747"/>
          </a:xfrm>
          <a:custGeom>
            <a:avLst/>
            <a:gdLst/>
            <a:ahLst/>
            <a:cxnLst/>
            <a:rect l="l" t="t" r="r" b="b"/>
            <a:pathLst>
              <a:path w="195579" h="331470">
                <a:moveTo>
                  <a:pt x="0" y="331470"/>
                </a:moveTo>
                <a:lnTo>
                  <a:pt x="195579" y="0"/>
                </a:lnTo>
              </a:path>
            </a:pathLst>
          </a:custGeom>
          <a:ln w="36659">
            <a:solidFill>
              <a:schemeClr val="accent1"/>
            </a:solidFill>
          </a:ln>
        </p:spPr>
        <p:txBody>
          <a:bodyPr wrap="square" lIns="0" tIns="0" rIns="0" bIns="0" rtlCol="0"/>
          <a:lstStyle/>
          <a:p>
            <a:endParaRPr/>
          </a:p>
        </p:txBody>
      </p:sp>
      <p:sp>
        <p:nvSpPr>
          <p:cNvPr id="51" name="object 51"/>
          <p:cNvSpPr/>
          <p:nvPr/>
        </p:nvSpPr>
        <p:spPr>
          <a:xfrm>
            <a:off x="3872265" y="4548756"/>
            <a:ext cx="107793" cy="139004"/>
          </a:xfrm>
          <a:custGeom>
            <a:avLst/>
            <a:gdLst/>
            <a:ahLst/>
            <a:cxnLst/>
            <a:rect l="l" t="t" r="r" b="b"/>
            <a:pathLst>
              <a:path w="132079" h="170179">
                <a:moveTo>
                  <a:pt x="132079" y="0"/>
                </a:moveTo>
                <a:lnTo>
                  <a:pt x="0" y="114300"/>
                </a:lnTo>
                <a:lnTo>
                  <a:pt x="95250" y="170180"/>
                </a:lnTo>
                <a:lnTo>
                  <a:pt x="132079" y="0"/>
                </a:lnTo>
                <a:close/>
              </a:path>
            </a:pathLst>
          </a:custGeom>
          <a:solidFill>
            <a:schemeClr val="accent1"/>
          </a:solidFill>
          <a:ln>
            <a:solidFill>
              <a:schemeClr val="accent1"/>
            </a:solidFill>
          </a:ln>
        </p:spPr>
        <p:txBody>
          <a:bodyPr wrap="square" lIns="0" tIns="0" rIns="0" bIns="0" rtlCol="0"/>
          <a:lstStyle/>
          <a:p>
            <a:endParaRPr/>
          </a:p>
        </p:txBody>
      </p:sp>
      <p:sp>
        <p:nvSpPr>
          <p:cNvPr id="52" name="object 52"/>
          <p:cNvSpPr/>
          <p:nvPr/>
        </p:nvSpPr>
        <p:spPr>
          <a:xfrm>
            <a:off x="4070232" y="4673237"/>
            <a:ext cx="0" cy="241701"/>
          </a:xfrm>
          <a:custGeom>
            <a:avLst/>
            <a:gdLst/>
            <a:ahLst/>
            <a:cxnLst/>
            <a:rect l="l" t="t" r="r" b="b"/>
            <a:pathLst>
              <a:path h="295910">
                <a:moveTo>
                  <a:pt x="0" y="295909"/>
                </a:moveTo>
                <a:lnTo>
                  <a:pt x="0" y="0"/>
                </a:lnTo>
              </a:path>
            </a:pathLst>
          </a:custGeom>
          <a:ln w="36659">
            <a:solidFill>
              <a:schemeClr val="accent1"/>
            </a:solidFill>
          </a:ln>
        </p:spPr>
        <p:txBody>
          <a:bodyPr wrap="square" lIns="0" tIns="0" rIns="0" bIns="0" rtlCol="0"/>
          <a:lstStyle/>
          <a:p>
            <a:endParaRPr/>
          </a:p>
        </p:txBody>
      </p:sp>
      <p:sp>
        <p:nvSpPr>
          <p:cNvPr id="53" name="object 53"/>
          <p:cNvSpPr/>
          <p:nvPr/>
        </p:nvSpPr>
        <p:spPr>
          <a:xfrm>
            <a:off x="4024627" y="4544606"/>
            <a:ext cx="90172" cy="134855"/>
          </a:xfrm>
          <a:custGeom>
            <a:avLst/>
            <a:gdLst/>
            <a:ahLst/>
            <a:cxnLst/>
            <a:rect l="l" t="t" r="r" b="b"/>
            <a:pathLst>
              <a:path w="110489" h="165100">
                <a:moveTo>
                  <a:pt x="55879" y="0"/>
                </a:moveTo>
                <a:lnTo>
                  <a:pt x="0" y="165099"/>
                </a:lnTo>
                <a:lnTo>
                  <a:pt x="110489" y="165099"/>
                </a:lnTo>
                <a:lnTo>
                  <a:pt x="55879" y="0"/>
                </a:lnTo>
                <a:close/>
              </a:path>
            </a:pathLst>
          </a:custGeom>
          <a:solidFill>
            <a:schemeClr val="accent1"/>
          </a:solidFill>
          <a:ln>
            <a:solidFill>
              <a:schemeClr val="accent1"/>
            </a:solidFill>
          </a:ln>
        </p:spPr>
        <p:txBody>
          <a:bodyPr wrap="square" lIns="0" tIns="0" rIns="0" bIns="0" rtlCol="0"/>
          <a:lstStyle/>
          <a:p>
            <a:endParaRPr/>
          </a:p>
        </p:txBody>
      </p:sp>
      <p:sp>
        <p:nvSpPr>
          <p:cNvPr id="54" name="object 54"/>
          <p:cNvSpPr/>
          <p:nvPr/>
        </p:nvSpPr>
        <p:spPr>
          <a:xfrm>
            <a:off x="4221556" y="4661826"/>
            <a:ext cx="152362" cy="280083"/>
          </a:xfrm>
          <a:custGeom>
            <a:avLst/>
            <a:gdLst/>
            <a:ahLst/>
            <a:cxnLst/>
            <a:rect l="l" t="t" r="r" b="b"/>
            <a:pathLst>
              <a:path w="186689" h="342900">
                <a:moveTo>
                  <a:pt x="186689" y="342900"/>
                </a:moveTo>
                <a:lnTo>
                  <a:pt x="0" y="0"/>
                </a:lnTo>
              </a:path>
            </a:pathLst>
          </a:custGeom>
          <a:ln w="36659">
            <a:solidFill>
              <a:schemeClr val="accent1"/>
            </a:solidFill>
          </a:ln>
        </p:spPr>
        <p:txBody>
          <a:bodyPr wrap="square" lIns="0" tIns="0" rIns="0" bIns="0" rtlCol="0"/>
          <a:lstStyle/>
          <a:p>
            <a:endParaRPr/>
          </a:p>
        </p:txBody>
      </p:sp>
      <p:sp>
        <p:nvSpPr>
          <p:cNvPr id="55" name="object 55"/>
          <p:cNvSpPr/>
          <p:nvPr/>
        </p:nvSpPr>
        <p:spPr>
          <a:xfrm>
            <a:off x="4160404" y="4548756"/>
            <a:ext cx="103647" cy="140042"/>
          </a:xfrm>
          <a:custGeom>
            <a:avLst/>
            <a:gdLst/>
            <a:ahLst/>
            <a:cxnLst/>
            <a:rect l="l" t="t" r="r" b="b"/>
            <a:pathLst>
              <a:path w="127000" h="171450">
                <a:moveTo>
                  <a:pt x="0" y="0"/>
                </a:moveTo>
                <a:lnTo>
                  <a:pt x="30480" y="171450"/>
                </a:lnTo>
                <a:lnTo>
                  <a:pt x="127000" y="119380"/>
                </a:lnTo>
                <a:lnTo>
                  <a:pt x="0" y="0"/>
                </a:lnTo>
                <a:close/>
              </a:path>
            </a:pathLst>
          </a:custGeom>
          <a:solidFill>
            <a:schemeClr val="accent1"/>
          </a:solidFill>
          <a:ln>
            <a:solidFill>
              <a:schemeClr val="accent1"/>
            </a:solidFill>
          </a:ln>
        </p:spPr>
        <p:txBody>
          <a:bodyPr wrap="square" lIns="0" tIns="0" rIns="0" bIns="0" rtlCol="0"/>
          <a:lstStyle/>
          <a:p>
            <a:endParaRPr/>
          </a:p>
        </p:txBody>
      </p:sp>
      <p:sp>
        <p:nvSpPr>
          <p:cNvPr id="56" name="object 56"/>
          <p:cNvSpPr/>
          <p:nvPr/>
        </p:nvSpPr>
        <p:spPr>
          <a:xfrm>
            <a:off x="4024627" y="3529046"/>
            <a:ext cx="90172" cy="134855"/>
          </a:xfrm>
          <a:custGeom>
            <a:avLst/>
            <a:gdLst/>
            <a:ahLst/>
            <a:cxnLst/>
            <a:rect l="l" t="t" r="r" b="b"/>
            <a:pathLst>
              <a:path w="110489" h="165100">
                <a:moveTo>
                  <a:pt x="55879" y="0"/>
                </a:moveTo>
                <a:lnTo>
                  <a:pt x="0" y="165100"/>
                </a:lnTo>
                <a:lnTo>
                  <a:pt x="110489" y="165100"/>
                </a:lnTo>
                <a:lnTo>
                  <a:pt x="55879" y="0"/>
                </a:lnTo>
                <a:close/>
              </a:path>
            </a:pathLst>
          </a:custGeom>
          <a:solidFill>
            <a:schemeClr val="accent1"/>
          </a:solidFill>
          <a:ln>
            <a:solidFill>
              <a:schemeClr val="accent1"/>
            </a:solidFill>
          </a:ln>
        </p:spPr>
        <p:txBody>
          <a:bodyPr wrap="square" lIns="0" tIns="0" rIns="0" bIns="0" rtlCol="0"/>
          <a:lstStyle/>
          <a:p>
            <a:endParaRPr/>
          </a:p>
        </p:txBody>
      </p:sp>
      <p:sp>
        <p:nvSpPr>
          <p:cNvPr id="57" name="object 57"/>
          <p:cNvSpPr/>
          <p:nvPr/>
        </p:nvSpPr>
        <p:spPr>
          <a:xfrm>
            <a:off x="4107544" y="4659752"/>
            <a:ext cx="159617" cy="270747"/>
          </a:xfrm>
          <a:custGeom>
            <a:avLst/>
            <a:gdLst/>
            <a:ahLst/>
            <a:cxnLst/>
            <a:rect l="l" t="t" r="r" b="b"/>
            <a:pathLst>
              <a:path w="195579" h="331470">
                <a:moveTo>
                  <a:pt x="0" y="331470"/>
                </a:moveTo>
                <a:lnTo>
                  <a:pt x="195579" y="0"/>
                </a:lnTo>
              </a:path>
            </a:pathLst>
          </a:custGeom>
          <a:ln w="36659">
            <a:solidFill>
              <a:schemeClr val="accent1"/>
            </a:solidFill>
          </a:ln>
        </p:spPr>
        <p:txBody>
          <a:bodyPr wrap="square" lIns="0" tIns="0" rIns="0" bIns="0" rtlCol="0"/>
          <a:lstStyle/>
          <a:p>
            <a:endParaRPr/>
          </a:p>
        </p:txBody>
      </p:sp>
      <p:sp>
        <p:nvSpPr>
          <p:cNvPr id="58" name="object 58"/>
          <p:cNvSpPr/>
          <p:nvPr/>
        </p:nvSpPr>
        <p:spPr>
          <a:xfrm>
            <a:off x="4225703" y="4548756"/>
            <a:ext cx="106757" cy="139004"/>
          </a:xfrm>
          <a:custGeom>
            <a:avLst/>
            <a:gdLst/>
            <a:ahLst/>
            <a:cxnLst/>
            <a:rect l="l" t="t" r="r" b="b"/>
            <a:pathLst>
              <a:path w="130810" h="170179">
                <a:moveTo>
                  <a:pt x="130810" y="0"/>
                </a:moveTo>
                <a:lnTo>
                  <a:pt x="0" y="114300"/>
                </a:lnTo>
                <a:lnTo>
                  <a:pt x="93980" y="170180"/>
                </a:lnTo>
                <a:lnTo>
                  <a:pt x="130810" y="0"/>
                </a:lnTo>
                <a:close/>
              </a:path>
            </a:pathLst>
          </a:custGeom>
          <a:solidFill>
            <a:schemeClr val="accent1"/>
          </a:solidFill>
          <a:ln>
            <a:solidFill>
              <a:schemeClr val="accent1"/>
            </a:solidFill>
          </a:ln>
        </p:spPr>
        <p:txBody>
          <a:bodyPr wrap="square" lIns="0" tIns="0" rIns="0" bIns="0" rtlCol="0"/>
          <a:lstStyle/>
          <a:p>
            <a:endParaRPr/>
          </a:p>
        </p:txBody>
      </p:sp>
      <p:sp>
        <p:nvSpPr>
          <p:cNvPr id="59" name="object 59"/>
          <p:cNvSpPr/>
          <p:nvPr/>
        </p:nvSpPr>
        <p:spPr>
          <a:xfrm>
            <a:off x="4422633" y="4673237"/>
            <a:ext cx="0" cy="241701"/>
          </a:xfrm>
          <a:custGeom>
            <a:avLst/>
            <a:gdLst/>
            <a:ahLst/>
            <a:cxnLst/>
            <a:rect l="l" t="t" r="r" b="b"/>
            <a:pathLst>
              <a:path h="295910">
                <a:moveTo>
                  <a:pt x="0" y="295909"/>
                </a:moveTo>
                <a:lnTo>
                  <a:pt x="0" y="0"/>
                </a:lnTo>
              </a:path>
            </a:pathLst>
          </a:custGeom>
          <a:ln w="36659">
            <a:solidFill>
              <a:schemeClr val="accent1"/>
            </a:solidFill>
          </a:ln>
        </p:spPr>
        <p:txBody>
          <a:bodyPr wrap="square" lIns="0" tIns="0" rIns="0" bIns="0" rtlCol="0"/>
          <a:lstStyle/>
          <a:p>
            <a:endParaRPr/>
          </a:p>
        </p:txBody>
      </p:sp>
      <p:sp>
        <p:nvSpPr>
          <p:cNvPr id="60" name="object 60"/>
          <p:cNvSpPr/>
          <p:nvPr/>
        </p:nvSpPr>
        <p:spPr>
          <a:xfrm>
            <a:off x="4378063" y="4544606"/>
            <a:ext cx="89137" cy="134855"/>
          </a:xfrm>
          <a:custGeom>
            <a:avLst/>
            <a:gdLst/>
            <a:ahLst/>
            <a:cxnLst/>
            <a:rect l="l" t="t" r="r" b="b"/>
            <a:pathLst>
              <a:path w="109220" h="165100">
                <a:moveTo>
                  <a:pt x="54610" y="0"/>
                </a:moveTo>
                <a:lnTo>
                  <a:pt x="0" y="165099"/>
                </a:lnTo>
                <a:lnTo>
                  <a:pt x="109220" y="165099"/>
                </a:lnTo>
                <a:lnTo>
                  <a:pt x="54610" y="0"/>
                </a:lnTo>
                <a:close/>
              </a:path>
            </a:pathLst>
          </a:custGeom>
          <a:solidFill>
            <a:schemeClr val="accent1"/>
          </a:solidFill>
          <a:ln>
            <a:solidFill>
              <a:schemeClr val="accent1"/>
            </a:solidFill>
          </a:ln>
        </p:spPr>
        <p:txBody>
          <a:bodyPr wrap="square" lIns="0" tIns="0" rIns="0" bIns="0" rtlCol="0"/>
          <a:lstStyle/>
          <a:p>
            <a:endParaRPr/>
          </a:p>
        </p:txBody>
      </p:sp>
      <p:sp>
        <p:nvSpPr>
          <p:cNvPr id="61" name="object 61"/>
          <p:cNvSpPr/>
          <p:nvPr/>
        </p:nvSpPr>
        <p:spPr>
          <a:xfrm>
            <a:off x="4573957" y="4661826"/>
            <a:ext cx="152362" cy="280083"/>
          </a:xfrm>
          <a:custGeom>
            <a:avLst/>
            <a:gdLst/>
            <a:ahLst/>
            <a:cxnLst/>
            <a:rect l="l" t="t" r="r" b="b"/>
            <a:pathLst>
              <a:path w="186689" h="342900">
                <a:moveTo>
                  <a:pt x="186689" y="342900"/>
                </a:moveTo>
                <a:lnTo>
                  <a:pt x="0" y="0"/>
                </a:lnTo>
              </a:path>
            </a:pathLst>
          </a:custGeom>
          <a:ln w="36659">
            <a:solidFill>
              <a:schemeClr val="accent1"/>
            </a:solidFill>
          </a:ln>
        </p:spPr>
        <p:txBody>
          <a:bodyPr wrap="square" lIns="0" tIns="0" rIns="0" bIns="0" rtlCol="0"/>
          <a:lstStyle/>
          <a:p>
            <a:endParaRPr/>
          </a:p>
        </p:txBody>
      </p:sp>
      <p:sp>
        <p:nvSpPr>
          <p:cNvPr id="62" name="object 62"/>
          <p:cNvSpPr/>
          <p:nvPr/>
        </p:nvSpPr>
        <p:spPr>
          <a:xfrm>
            <a:off x="4512805" y="4548756"/>
            <a:ext cx="103647" cy="140042"/>
          </a:xfrm>
          <a:custGeom>
            <a:avLst/>
            <a:gdLst/>
            <a:ahLst/>
            <a:cxnLst/>
            <a:rect l="l" t="t" r="r" b="b"/>
            <a:pathLst>
              <a:path w="127000" h="171450">
                <a:moveTo>
                  <a:pt x="0" y="0"/>
                </a:moveTo>
                <a:lnTo>
                  <a:pt x="30480" y="171450"/>
                </a:lnTo>
                <a:lnTo>
                  <a:pt x="127000" y="119380"/>
                </a:lnTo>
                <a:lnTo>
                  <a:pt x="0" y="0"/>
                </a:lnTo>
                <a:close/>
              </a:path>
            </a:pathLst>
          </a:custGeom>
          <a:solidFill>
            <a:schemeClr val="accent1"/>
          </a:solidFill>
          <a:ln>
            <a:solidFill>
              <a:schemeClr val="accent1"/>
            </a:solidFill>
          </a:ln>
        </p:spPr>
        <p:txBody>
          <a:bodyPr wrap="square" lIns="0" tIns="0" rIns="0" bIns="0" rtlCol="0"/>
          <a:lstStyle/>
          <a:p>
            <a:endParaRPr/>
          </a:p>
        </p:txBody>
      </p:sp>
      <p:graphicFrame>
        <p:nvGraphicFramePr>
          <p:cNvPr id="63" name="object 63"/>
          <p:cNvGraphicFramePr>
            <a:graphicFrameLocks noGrp="1"/>
          </p:cNvGraphicFramePr>
          <p:nvPr>
            <p:extLst>
              <p:ext uri="{D42A27DB-BD31-4B8C-83A1-F6EECF244321}">
                <p14:modId xmlns:p14="http://schemas.microsoft.com/office/powerpoint/2010/main" val="415256624"/>
              </p:ext>
            </p:extLst>
          </p:nvPr>
        </p:nvGraphicFramePr>
        <p:xfrm>
          <a:off x="2482942" y="3658715"/>
          <a:ext cx="2063612" cy="897302"/>
        </p:xfrm>
        <a:graphic>
          <a:graphicData uri="http://schemas.openxmlformats.org/drawingml/2006/table">
            <a:tbl>
              <a:tblPr firstRow="1" bandRow="1">
                <a:tableStyleId>{2D5ABB26-0587-4C30-8999-92F81FD0307C}</a:tableStyleId>
              </a:tblPr>
              <a:tblGrid>
                <a:gridCol w="161690">
                  <a:extLst>
                    <a:ext uri="{9D8B030D-6E8A-4147-A177-3AD203B41FA5}">
                      <a16:colId xmlns:a16="http://schemas.microsoft.com/office/drawing/2014/main" xmlns="" val="20000"/>
                    </a:ext>
                  </a:extLst>
                </a:gridCol>
                <a:gridCol w="164798">
                  <a:extLst>
                    <a:ext uri="{9D8B030D-6E8A-4147-A177-3AD203B41FA5}">
                      <a16:colId xmlns:a16="http://schemas.microsoft.com/office/drawing/2014/main" xmlns="" val="20001"/>
                    </a:ext>
                  </a:extLst>
                </a:gridCol>
                <a:gridCol w="187602">
                  <a:extLst>
                    <a:ext uri="{9D8B030D-6E8A-4147-A177-3AD203B41FA5}">
                      <a16:colId xmlns:a16="http://schemas.microsoft.com/office/drawing/2014/main" xmlns="" val="20002"/>
                    </a:ext>
                  </a:extLst>
                </a:gridCol>
                <a:gridCol w="164798">
                  <a:extLst>
                    <a:ext uri="{9D8B030D-6E8A-4147-A177-3AD203B41FA5}">
                      <a16:colId xmlns:a16="http://schemas.microsoft.com/office/drawing/2014/main" xmlns="" val="20003"/>
                    </a:ext>
                  </a:extLst>
                </a:gridCol>
                <a:gridCol w="188637">
                  <a:extLst>
                    <a:ext uri="{9D8B030D-6E8A-4147-A177-3AD203B41FA5}">
                      <a16:colId xmlns:a16="http://schemas.microsoft.com/office/drawing/2014/main" xmlns="" val="20004"/>
                    </a:ext>
                  </a:extLst>
                </a:gridCol>
                <a:gridCol w="164281">
                  <a:extLst>
                    <a:ext uri="{9D8B030D-6E8A-4147-A177-3AD203B41FA5}">
                      <a16:colId xmlns:a16="http://schemas.microsoft.com/office/drawing/2014/main" xmlns="" val="20005"/>
                    </a:ext>
                  </a:extLst>
                </a:gridCol>
                <a:gridCol w="188119">
                  <a:extLst>
                    <a:ext uri="{9D8B030D-6E8A-4147-A177-3AD203B41FA5}">
                      <a16:colId xmlns:a16="http://schemas.microsoft.com/office/drawing/2014/main" xmlns="" val="20006"/>
                    </a:ext>
                  </a:extLst>
                </a:gridCol>
                <a:gridCol w="164799">
                  <a:extLst>
                    <a:ext uri="{9D8B030D-6E8A-4147-A177-3AD203B41FA5}">
                      <a16:colId xmlns:a16="http://schemas.microsoft.com/office/drawing/2014/main" xmlns="" val="20007"/>
                    </a:ext>
                  </a:extLst>
                </a:gridCol>
                <a:gridCol w="187601">
                  <a:extLst>
                    <a:ext uri="{9D8B030D-6E8A-4147-A177-3AD203B41FA5}">
                      <a16:colId xmlns:a16="http://schemas.microsoft.com/office/drawing/2014/main" xmlns="" val="20008"/>
                    </a:ext>
                  </a:extLst>
                </a:gridCol>
                <a:gridCol w="164799">
                  <a:extLst>
                    <a:ext uri="{9D8B030D-6E8A-4147-A177-3AD203B41FA5}">
                      <a16:colId xmlns:a16="http://schemas.microsoft.com/office/drawing/2014/main" xmlns="" val="20009"/>
                    </a:ext>
                  </a:extLst>
                </a:gridCol>
                <a:gridCol w="187601">
                  <a:extLst>
                    <a:ext uri="{9D8B030D-6E8A-4147-A177-3AD203B41FA5}">
                      <a16:colId xmlns:a16="http://schemas.microsoft.com/office/drawing/2014/main" xmlns="" val="20010"/>
                    </a:ext>
                  </a:extLst>
                </a:gridCol>
                <a:gridCol w="138887">
                  <a:extLst>
                    <a:ext uri="{9D8B030D-6E8A-4147-A177-3AD203B41FA5}">
                      <a16:colId xmlns:a16="http://schemas.microsoft.com/office/drawing/2014/main" xmlns="" val="20011"/>
                    </a:ext>
                  </a:extLst>
                </a:gridCol>
              </a:tblGrid>
              <a:tr h="261411">
                <a:tc>
                  <a:txBody>
                    <a:bodyPr/>
                    <a:lstStyle/>
                    <a:p>
                      <a:endParaRPr sz="1600" dirty="0">
                        <a:latin typeface="Arial" panose="020B0604020202020204" pitchFamily="34" charset="0"/>
                        <a:cs typeface="Arial" panose="020B0604020202020204" pitchFamily="34" charset="0"/>
                      </a:endParaRPr>
                    </a:p>
                  </a:txBody>
                  <a:tcPr marL="0" marR="0" marT="0" marB="0">
                    <a:lnR w="28575" cap="flat" cmpd="sng" algn="ctr">
                      <a:solidFill>
                        <a:schemeClr val="accent1"/>
                      </a:solidFill>
                      <a:prstDash val="solid"/>
                      <a:round/>
                      <a:headEnd type="none" w="med" len="med"/>
                      <a:tailEnd type="none" w="med" len="med"/>
                    </a:lnR>
                    <a:lnB w="28575" cap="flat" cmpd="sng" algn="ctr">
                      <a:solidFill>
                        <a:schemeClr val="tx2"/>
                      </a:solidFill>
                      <a:prstDash val="solid"/>
                      <a:round/>
                      <a:headEnd type="none" w="med" len="med"/>
                      <a:tailEnd type="none" w="med" len="med"/>
                    </a:lnB>
                  </a:tcPr>
                </a:tc>
                <a:tc gridSpan="2">
                  <a:txBody>
                    <a:bodyPr/>
                    <a:lstStyle/>
                    <a:p>
                      <a:endParaRPr sz="1600" dirty="0">
                        <a:latin typeface="Arial" panose="020B0604020202020204" pitchFamily="34" charset="0"/>
                        <a:cs typeface="Arial" panose="020B0604020202020204" pitchFamily="34" charset="0"/>
                      </a:endParaRPr>
                    </a:p>
                  </a:txBody>
                  <a:tcPr marL="0" marR="0" marT="0" marB="0">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B w="28575" cap="flat" cmpd="sng" algn="ctr">
                      <a:solidFill>
                        <a:schemeClr val="tx2"/>
                      </a:solidFill>
                      <a:prstDash val="solid"/>
                      <a:round/>
                      <a:headEnd type="none" w="med" len="med"/>
                      <a:tailEnd type="none" w="med" len="med"/>
                    </a:lnB>
                  </a:tcPr>
                </a:tc>
                <a:tc hMerge="1">
                  <a:txBody>
                    <a:bodyPr/>
                    <a:lstStyle/>
                    <a:p>
                      <a:endParaRPr/>
                    </a:p>
                  </a:txBody>
                  <a:tcPr marL="0" marR="0" marT="0" marB="0"/>
                </a:tc>
                <a:tc gridSpan="2">
                  <a:txBody>
                    <a:bodyPr/>
                    <a:lstStyle/>
                    <a:p>
                      <a:endParaRPr sz="1600" dirty="0">
                        <a:latin typeface="Arial" panose="020B0604020202020204" pitchFamily="34" charset="0"/>
                        <a:cs typeface="Arial" panose="020B0604020202020204" pitchFamily="34" charset="0"/>
                      </a:endParaRPr>
                    </a:p>
                  </a:txBody>
                  <a:tcPr marL="0" marR="0" marT="0" marB="0">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B w="28575" cap="flat" cmpd="sng" algn="ctr">
                      <a:solidFill>
                        <a:schemeClr val="tx2"/>
                      </a:solidFill>
                      <a:prstDash val="solid"/>
                      <a:round/>
                      <a:headEnd type="none" w="med" len="med"/>
                      <a:tailEnd type="none" w="med" len="med"/>
                    </a:lnB>
                  </a:tcPr>
                </a:tc>
                <a:tc hMerge="1">
                  <a:txBody>
                    <a:bodyPr/>
                    <a:lstStyle/>
                    <a:p>
                      <a:endParaRPr/>
                    </a:p>
                  </a:txBody>
                  <a:tcPr marL="0" marR="0" marT="0" marB="0"/>
                </a:tc>
                <a:tc gridSpan="2">
                  <a:txBody>
                    <a:bodyPr/>
                    <a:lstStyle/>
                    <a:p>
                      <a:endParaRPr sz="1600" dirty="0">
                        <a:latin typeface="Arial" panose="020B0604020202020204" pitchFamily="34" charset="0"/>
                        <a:cs typeface="Arial" panose="020B0604020202020204" pitchFamily="34" charset="0"/>
                      </a:endParaRPr>
                    </a:p>
                  </a:txBody>
                  <a:tcPr marL="0" marR="0" marT="0" marB="0">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B w="28575" cap="flat" cmpd="sng" algn="ctr">
                      <a:solidFill>
                        <a:schemeClr val="tx2"/>
                      </a:solidFill>
                      <a:prstDash val="solid"/>
                      <a:round/>
                      <a:headEnd type="none" w="med" len="med"/>
                      <a:tailEnd type="none" w="med" len="med"/>
                    </a:lnB>
                  </a:tcPr>
                </a:tc>
                <a:tc hMerge="1">
                  <a:txBody>
                    <a:bodyPr/>
                    <a:lstStyle/>
                    <a:p>
                      <a:endParaRPr/>
                    </a:p>
                  </a:txBody>
                  <a:tcPr marL="0" marR="0" marT="0" marB="0"/>
                </a:tc>
                <a:tc gridSpan="2">
                  <a:txBody>
                    <a:bodyPr/>
                    <a:lstStyle/>
                    <a:p>
                      <a:endParaRPr sz="1600" dirty="0">
                        <a:latin typeface="Arial" panose="020B0604020202020204" pitchFamily="34" charset="0"/>
                        <a:cs typeface="Arial" panose="020B0604020202020204" pitchFamily="34" charset="0"/>
                      </a:endParaRPr>
                    </a:p>
                  </a:txBody>
                  <a:tcPr marL="0" marR="0" marT="0" marB="0">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B w="28575" cap="flat" cmpd="sng" algn="ctr">
                      <a:solidFill>
                        <a:schemeClr val="tx2"/>
                      </a:solidFill>
                      <a:prstDash val="solid"/>
                      <a:round/>
                      <a:headEnd type="none" w="med" len="med"/>
                      <a:tailEnd type="none" w="med" len="med"/>
                    </a:lnB>
                  </a:tcPr>
                </a:tc>
                <a:tc hMerge="1">
                  <a:txBody>
                    <a:bodyPr/>
                    <a:lstStyle/>
                    <a:p>
                      <a:endParaRPr/>
                    </a:p>
                  </a:txBody>
                  <a:tcPr marL="0" marR="0" marT="0" marB="0"/>
                </a:tc>
                <a:tc gridSpan="2">
                  <a:txBody>
                    <a:bodyPr/>
                    <a:lstStyle/>
                    <a:p>
                      <a:endParaRPr sz="1600" dirty="0">
                        <a:latin typeface="Arial" panose="020B0604020202020204" pitchFamily="34" charset="0"/>
                        <a:cs typeface="Arial" panose="020B0604020202020204" pitchFamily="34" charset="0"/>
                      </a:endParaRPr>
                    </a:p>
                  </a:txBody>
                  <a:tcPr marL="0" marR="0" marT="0" marB="0">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B w="28575" cap="flat" cmpd="sng" algn="ctr">
                      <a:solidFill>
                        <a:schemeClr val="tx2"/>
                      </a:solidFill>
                      <a:prstDash val="solid"/>
                      <a:round/>
                      <a:headEnd type="none" w="med" len="med"/>
                      <a:tailEnd type="none" w="med" len="med"/>
                    </a:lnB>
                  </a:tcPr>
                </a:tc>
                <a:tc hMerge="1">
                  <a:txBody>
                    <a:bodyPr/>
                    <a:lstStyle/>
                    <a:p>
                      <a:endParaRPr/>
                    </a:p>
                  </a:txBody>
                  <a:tcPr marL="0" marR="0" marT="0" marB="0"/>
                </a:tc>
                <a:tc>
                  <a:txBody>
                    <a:bodyPr/>
                    <a:lstStyle/>
                    <a:p>
                      <a:endParaRPr sz="1600" dirty="0">
                        <a:latin typeface="Arial" panose="020B0604020202020204" pitchFamily="34" charset="0"/>
                        <a:cs typeface="Arial" panose="020B0604020202020204" pitchFamily="34" charset="0"/>
                      </a:endParaRPr>
                    </a:p>
                  </a:txBody>
                  <a:tcPr marL="0" marR="0" marT="0" marB="0">
                    <a:lnL w="28575" cap="flat" cmpd="sng" algn="ctr">
                      <a:solidFill>
                        <a:schemeClr val="accent1"/>
                      </a:solidFill>
                      <a:prstDash val="solid"/>
                      <a:round/>
                      <a:headEnd type="none" w="med" len="med"/>
                      <a:tailEnd type="none" w="med" len="med"/>
                    </a:lnL>
                    <a:lnB w="28575"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r h="635891">
                <a:tc gridSpan="2">
                  <a:txBody>
                    <a:bodyPr/>
                    <a:lstStyle/>
                    <a:p>
                      <a:endParaRPr sz="1600" dirty="0">
                        <a:latin typeface="Arial" panose="020B0604020202020204" pitchFamily="34" charset="0"/>
                        <a:cs typeface="Arial" panose="020B0604020202020204" pitchFamily="34" charset="0"/>
                      </a:endParaRPr>
                    </a:p>
                  </a:txBody>
                  <a:tcPr marL="0" marR="0" marT="0" marB="0">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tcPr>
                </a:tc>
                <a:tc hMerge="1">
                  <a:txBody>
                    <a:bodyPr/>
                    <a:lstStyle/>
                    <a:p>
                      <a:endParaRPr/>
                    </a:p>
                  </a:txBody>
                  <a:tcPr marL="0" marR="0" marT="0" marB="0"/>
                </a:tc>
                <a:tc gridSpan="2">
                  <a:txBody>
                    <a:bodyPr/>
                    <a:lstStyle/>
                    <a:p>
                      <a:endParaRPr sz="1600" dirty="0">
                        <a:latin typeface="Arial" panose="020B0604020202020204" pitchFamily="34" charset="0"/>
                        <a:cs typeface="Arial" panose="020B0604020202020204" pitchFamily="34" charset="0"/>
                      </a:endParaRPr>
                    </a:p>
                  </a:txBody>
                  <a:tcPr marL="0" marR="0" marT="0" marB="0">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tcPr>
                </a:tc>
                <a:tc hMerge="1">
                  <a:txBody>
                    <a:bodyPr/>
                    <a:lstStyle/>
                    <a:p>
                      <a:endParaRPr/>
                    </a:p>
                  </a:txBody>
                  <a:tcPr marL="0" marR="0" marT="0" marB="0"/>
                </a:tc>
                <a:tc gridSpan="2">
                  <a:txBody>
                    <a:bodyPr/>
                    <a:lstStyle/>
                    <a:p>
                      <a:endParaRPr sz="1600" dirty="0">
                        <a:latin typeface="Arial" panose="020B0604020202020204" pitchFamily="34" charset="0"/>
                        <a:cs typeface="Arial" panose="020B0604020202020204" pitchFamily="34" charset="0"/>
                      </a:endParaRPr>
                    </a:p>
                  </a:txBody>
                  <a:tcPr marL="0" marR="0" marT="0" marB="0">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tcPr>
                </a:tc>
                <a:tc hMerge="1">
                  <a:txBody>
                    <a:bodyPr/>
                    <a:lstStyle/>
                    <a:p>
                      <a:endParaRPr/>
                    </a:p>
                  </a:txBody>
                  <a:tcPr marL="0" marR="0" marT="0" marB="0"/>
                </a:tc>
                <a:tc gridSpan="2">
                  <a:txBody>
                    <a:bodyPr/>
                    <a:lstStyle/>
                    <a:p>
                      <a:endParaRPr sz="1600" dirty="0">
                        <a:latin typeface="Arial" panose="020B0604020202020204" pitchFamily="34" charset="0"/>
                        <a:cs typeface="Arial" panose="020B0604020202020204" pitchFamily="34" charset="0"/>
                      </a:endParaRPr>
                    </a:p>
                  </a:txBody>
                  <a:tcPr marL="0" marR="0" marT="0" marB="0">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tcPr>
                </a:tc>
                <a:tc hMerge="1">
                  <a:txBody>
                    <a:bodyPr/>
                    <a:lstStyle/>
                    <a:p>
                      <a:endParaRPr/>
                    </a:p>
                  </a:txBody>
                  <a:tcPr marL="0" marR="0" marT="0" marB="0"/>
                </a:tc>
                <a:tc gridSpan="2">
                  <a:txBody>
                    <a:bodyPr/>
                    <a:lstStyle/>
                    <a:p>
                      <a:endParaRPr sz="1600" dirty="0">
                        <a:latin typeface="Arial" panose="020B0604020202020204" pitchFamily="34" charset="0"/>
                        <a:cs typeface="Arial" panose="020B0604020202020204" pitchFamily="34" charset="0"/>
                      </a:endParaRPr>
                    </a:p>
                  </a:txBody>
                  <a:tcPr marL="0" marR="0" marT="0" marB="0">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tcPr>
                </a:tc>
                <a:tc hMerge="1">
                  <a:txBody>
                    <a:bodyPr/>
                    <a:lstStyle/>
                    <a:p>
                      <a:endParaRPr/>
                    </a:p>
                  </a:txBody>
                  <a:tcPr marL="0" marR="0" marT="0" marB="0"/>
                </a:tc>
                <a:tc gridSpan="2">
                  <a:txBody>
                    <a:bodyPr/>
                    <a:lstStyle/>
                    <a:p>
                      <a:endParaRPr sz="1600" dirty="0">
                        <a:latin typeface="Arial" panose="020B0604020202020204" pitchFamily="34" charset="0"/>
                        <a:cs typeface="Arial" panose="020B0604020202020204" pitchFamily="34" charset="0"/>
                      </a:endParaRPr>
                    </a:p>
                  </a:txBody>
                  <a:tcPr marL="0" marR="0" marT="0" marB="0">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tcPr>
                </a:tc>
                <a:tc hMerge="1">
                  <a:txBody>
                    <a:bodyPr/>
                    <a:lstStyle/>
                    <a:p>
                      <a:endParaRPr/>
                    </a:p>
                  </a:txBody>
                  <a:tcPr marL="0" marR="0" marT="0" marB="0"/>
                </a:tc>
                <a:extLst>
                  <a:ext uri="{0D108BD9-81ED-4DB2-BD59-A6C34878D82A}">
                    <a16:rowId xmlns:a16="http://schemas.microsoft.com/office/drawing/2014/main" xmlns="" val="10001"/>
                  </a:ext>
                </a:extLst>
              </a:tr>
            </a:tbl>
          </a:graphicData>
        </a:graphic>
      </p:graphicFrame>
      <p:sp>
        <p:nvSpPr>
          <p:cNvPr id="64" name="object 64"/>
          <p:cNvSpPr/>
          <p:nvPr/>
        </p:nvSpPr>
        <p:spPr>
          <a:xfrm>
            <a:off x="4378063" y="3529046"/>
            <a:ext cx="89137" cy="134855"/>
          </a:xfrm>
          <a:custGeom>
            <a:avLst/>
            <a:gdLst/>
            <a:ahLst/>
            <a:cxnLst/>
            <a:rect l="l" t="t" r="r" b="b"/>
            <a:pathLst>
              <a:path w="109220" h="165100">
                <a:moveTo>
                  <a:pt x="54610" y="0"/>
                </a:moveTo>
                <a:lnTo>
                  <a:pt x="0" y="165100"/>
                </a:lnTo>
                <a:lnTo>
                  <a:pt x="109220" y="165100"/>
                </a:lnTo>
                <a:lnTo>
                  <a:pt x="54610" y="0"/>
                </a:lnTo>
                <a:close/>
              </a:path>
            </a:pathLst>
          </a:custGeom>
          <a:solidFill>
            <a:schemeClr val="accent1"/>
          </a:solidFill>
          <a:ln>
            <a:solidFill>
              <a:schemeClr val="accent1"/>
            </a:solidFill>
          </a:ln>
        </p:spPr>
        <p:txBody>
          <a:bodyPr wrap="square" lIns="0" tIns="0" rIns="0" bIns="0" rtlCol="0"/>
          <a:lstStyle/>
          <a:p>
            <a:endParaRPr/>
          </a:p>
        </p:txBody>
      </p:sp>
      <p:sp>
        <p:nvSpPr>
          <p:cNvPr id="65" name="object 65"/>
          <p:cNvSpPr txBox="1"/>
          <p:nvPr/>
        </p:nvSpPr>
        <p:spPr>
          <a:xfrm>
            <a:off x="533400" y="4993694"/>
            <a:ext cx="1615861" cy="576183"/>
          </a:xfrm>
          <a:prstGeom prst="rect">
            <a:avLst/>
          </a:prstGeom>
        </p:spPr>
        <p:txBody>
          <a:bodyPr vert="horz" wrap="square" lIns="0" tIns="0" rIns="0" bIns="0" rtlCol="0">
            <a:spAutoFit/>
          </a:bodyPr>
          <a:lstStyle/>
          <a:p>
            <a:pPr marL="10368" marR="4147">
              <a:lnSpc>
                <a:spcPct val="116700"/>
              </a:lnSpc>
            </a:pPr>
            <a:r>
              <a:rPr sz="1600" dirty="0">
                <a:latin typeface="Arial" panose="020B0604020202020204" pitchFamily="34" charset="0"/>
                <a:cs typeface="Arial" panose="020B0604020202020204" pitchFamily="34" charset="0"/>
              </a:rPr>
              <a:t>Input Sequence  </a:t>
            </a:r>
            <a:r>
              <a:rPr sz="1600" spc="-4" dirty="0">
                <a:latin typeface="Arial" panose="020B0604020202020204" pitchFamily="34" charset="0"/>
                <a:cs typeface="Arial" panose="020B0604020202020204" pitchFamily="34" charset="0"/>
              </a:rPr>
              <a:t>(acoustic</a:t>
            </a:r>
            <a:r>
              <a:rPr sz="1600" spc="-29" dirty="0">
                <a:latin typeface="Arial" panose="020B0604020202020204" pitchFamily="34" charset="0"/>
                <a:cs typeface="Arial" panose="020B0604020202020204" pitchFamily="34" charset="0"/>
              </a:rPr>
              <a:t> </a:t>
            </a:r>
            <a:r>
              <a:rPr sz="1600" spc="-4" dirty="0">
                <a:latin typeface="Arial" panose="020B0604020202020204" pitchFamily="34" charset="0"/>
                <a:cs typeface="Arial" panose="020B0604020202020204" pitchFamily="34" charset="0"/>
              </a:rPr>
              <a:t>vectors)</a:t>
            </a:r>
            <a:endParaRPr sz="1600" dirty="0">
              <a:latin typeface="Arial" panose="020B0604020202020204" pitchFamily="34" charset="0"/>
              <a:cs typeface="Arial" panose="020B0604020202020204" pitchFamily="34" charset="0"/>
            </a:endParaRPr>
          </a:p>
        </p:txBody>
      </p:sp>
      <p:sp>
        <p:nvSpPr>
          <p:cNvPr id="66" name="object 66"/>
          <p:cNvSpPr/>
          <p:nvPr/>
        </p:nvSpPr>
        <p:spPr>
          <a:xfrm>
            <a:off x="2586002" y="3034233"/>
            <a:ext cx="185528" cy="507261"/>
          </a:xfrm>
          <a:custGeom>
            <a:avLst/>
            <a:gdLst/>
            <a:ahLst/>
            <a:cxnLst/>
            <a:rect l="l" t="t" r="r" b="b"/>
            <a:pathLst>
              <a:path w="227329" h="621029">
                <a:moveTo>
                  <a:pt x="113029" y="621030"/>
                </a:moveTo>
                <a:lnTo>
                  <a:pt x="0" y="621030"/>
                </a:lnTo>
                <a:lnTo>
                  <a:pt x="0" y="0"/>
                </a:lnTo>
                <a:lnTo>
                  <a:pt x="227329" y="0"/>
                </a:lnTo>
                <a:lnTo>
                  <a:pt x="227329" y="621030"/>
                </a:lnTo>
                <a:lnTo>
                  <a:pt x="113029" y="621030"/>
                </a:lnTo>
                <a:close/>
              </a:path>
            </a:pathLst>
          </a:custGeom>
          <a:ln w="36659">
            <a:solidFill>
              <a:srgbClr val="000000"/>
            </a:solidFill>
          </a:ln>
        </p:spPr>
        <p:txBody>
          <a:bodyPr wrap="square" lIns="0" tIns="0" rIns="0" bIns="0" rtlCol="0"/>
          <a:lstStyle/>
          <a:p>
            <a:endParaRPr/>
          </a:p>
        </p:txBody>
      </p:sp>
      <p:sp>
        <p:nvSpPr>
          <p:cNvPr id="67" name="object 67"/>
          <p:cNvSpPr/>
          <p:nvPr/>
        </p:nvSpPr>
        <p:spPr>
          <a:xfrm>
            <a:off x="2925964" y="3034233"/>
            <a:ext cx="185528" cy="507261"/>
          </a:xfrm>
          <a:custGeom>
            <a:avLst/>
            <a:gdLst/>
            <a:ahLst/>
            <a:cxnLst/>
            <a:rect l="l" t="t" r="r" b="b"/>
            <a:pathLst>
              <a:path w="227329" h="621029">
                <a:moveTo>
                  <a:pt x="113029" y="621030"/>
                </a:moveTo>
                <a:lnTo>
                  <a:pt x="0" y="621030"/>
                </a:lnTo>
                <a:lnTo>
                  <a:pt x="0" y="0"/>
                </a:lnTo>
                <a:lnTo>
                  <a:pt x="227329" y="0"/>
                </a:lnTo>
                <a:lnTo>
                  <a:pt x="227329" y="621030"/>
                </a:lnTo>
                <a:lnTo>
                  <a:pt x="113029" y="621030"/>
                </a:lnTo>
                <a:close/>
              </a:path>
            </a:pathLst>
          </a:custGeom>
          <a:ln w="36659">
            <a:solidFill>
              <a:srgbClr val="000000"/>
            </a:solidFill>
          </a:ln>
        </p:spPr>
        <p:txBody>
          <a:bodyPr wrap="square" lIns="0" tIns="0" rIns="0" bIns="0" rtlCol="0"/>
          <a:lstStyle/>
          <a:p>
            <a:endParaRPr/>
          </a:p>
        </p:txBody>
      </p:sp>
      <p:sp>
        <p:nvSpPr>
          <p:cNvPr id="68" name="object 68"/>
          <p:cNvSpPr/>
          <p:nvPr/>
        </p:nvSpPr>
        <p:spPr>
          <a:xfrm>
            <a:off x="3265929" y="3034233"/>
            <a:ext cx="185528" cy="507261"/>
          </a:xfrm>
          <a:custGeom>
            <a:avLst/>
            <a:gdLst/>
            <a:ahLst/>
            <a:cxnLst/>
            <a:rect l="l" t="t" r="r" b="b"/>
            <a:pathLst>
              <a:path w="227329" h="621029">
                <a:moveTo>
                  <a:pt x="114300" y="621030"/>
                </a:moveTo>
                <a:lnTo>
                  <a:pt x="0" y="621030"/>
                </a:lnTo>
                <a:lnTo>
                  <a:pt x="0" y="0"/>
                </a:lnTo>
                <a:lnTo>
                  <a:pt x="227329" y="0"/>
                </a:lnTo>
                <a:lnTo>
                  <a:pt x="227329" y="621030"/>
                </a:lnTo>
                <a:lnTo>
                  <a:pt x="114300" y="621030"/>
                </a:lnTo>
                <a:close/>
              </a:path>
            </a:pathLst>
          </a:custGeom>
          <a:ln w="36659">
            <a:solidFill>
              <a:srgbClr val="000000"/>
            </a:solidFill>
          </a:ln>
        </p:spPr>
        <p:txBody>
          <a:bodyPr wrap="square" lIns="0" tIns="0" rIns="0" bIns="0" rtlCol="0"/>
          <a:lstStyle/>
          <a:p>
            <a:endParaRPr/>
          </a:p>
        </p:txBody>
      </p:sp>
      <p:sp>
        <p:nvSpPr>
          <p:cNvPr id="69" name="object 69"/>
          <p:cNvSpPr/>
          <p:nvPr/>
        </p:nvSpPr>
        <p:spPr>
          <a:xfrm>
            <a:off x="3605891" y="3034233"/>
            <a:ext cx="185528" cy="507261"/>
          </a:xfrm>
          <a:custGeom>
            <a:avLst/>
            <a:gdLst/>
            <a:ahLst/>
            <a:cxnLst/>
            <a:rect l="l" t="t" r="r" b="b"/>
            <a:pathLst>
              <a:path w="227329" h="621029">
                <a:moveTo>
                  <a:pt x="114300" y="621030"/>
                </a:moveTo>
                <a:lnTo>
                  <a:pt x="0" y="621030"/>
                </a:lnTo>
                <a:lnTo>
                  <a:pt x="0" y="0"/>
                </a:lnTo>
                <a:lnTo>
                  <a:pt x="227330" y="0"/>
                </a:lnTo>
                <a:lnTo>
                  <a:pt x="227330" y="621030"/>
                </a:lnTo>
                <a:lnTo>
                  <a:pt x="114300" y="621030"/>
                </a:lnTo>
                <a:close/>
              </a:path>
            </a:pathLst>
          </a:custGeom>
          <a:ln w="36659">
            <a:solidFill>
              <a:srgbClr val="000000"/>
            </a:solidFill>
          </a:ln>
        </p:spPr>
        <p:txBody>
          <a:bodyPr wrap="square" lIns="0" tIns="0" rIns="0" bIns="0" rtlCol="0"/>
          <a:lstStyle/>
          <a:p>
            <a:endParaRPr/>
          </a:p>
        </p:txBody>
      </p:sp>
      <p:sp>
        <p:nvSpPr>
          <p:cNvPr id="70" name="object 70"/>
          <p:cNvSpPr/>
          <p:nvPr/>
        </p:nvSpPr>
        <p:spPr>
          <a:xfrm>
            <a:off x="3945855" y="3034233"/>
            <a:ext cx="185528" cy="507261"/>
          </a:xfrm>
          <a:custGeom>
            <a:avLst/>
            <a:gdLst/>
            <a:ahLst/>
            <a:cxnLst/>
            <a:rect l="l" t="t" r="r" b="b"/>
            <a:pathLst>
              <a:path w="227329" h="621029">
                <a:moveTo>
                  <a:pt x="114300" y="621030"/>
                </a:moveTo>
                <a:lnTo>
                  <a:pt x="0" y="621030"/>
                </a:lnTo>
                <a:lnTo>
                  <a:pt x="0" y="0"/>
                </a:lnTo>
                <a:lnTo>
                  <a:pt x="227330" y="0"/>
                </a:lnTo>
                <a:lnTo>
                  <a:pt x="227330" y="621030"/>
                </a:lnTo>
                <a:lnTo>
                  <a:pt x="114300" y="621030"/>
                </a:lnTo>
                <a:close/>
              </a:path>
            </a:pathLst>
          </a:custGeom>
          <a:ln w="36659">
            <a:solidFill>
              <a:srgbClr val="000000"/>
            </a:solidFill>
          </a:ln>
        </p:spPr>
        <p:txBody>
          <a:bodyPr wrap="square" lIns="0" tIns="0" rIns="0" bIns="0" rtlCol="0"/>
          <a:lstStyle/>
          <a:p>
            <a:endParaRPr/>
          </a:p>
        </p:txBody>
      </p:sp>
      <p:sp>
        <p:nvSpPr>
          <p:cNvPr id="71" name="object 71"/>
          <p:cNvSpPr/>
          <p:nvPr/>
        </p:nvSpPr>
        <p:spPr>
          <a:xfrm>
            <a:off x="4285819" y="3034233"/>
            <a:ext cx="185528" cy="507261"/>
          </a:xfrm>
          <a:custGeom>
            <a:avLst/>
            <a:gdLst/>
            <a:ahLst/>
            <a:cxnLst/>
            <a:rect l="l" t="t" r="r" b="b"/>
            <a:pathLst>
              <a:path w="227329" h="621029">
                <a:moveTo>
                  <a:pt x="114300" y="621030"/>
                </a:moveTo>
                <a:lnTo>
                  <a:pt x="0" y="621030"/>
                </a:lnTo>
                <a:lnTo>
                  <a:pt x="0" y="0"/>
                </a:lnTo>
                <a:lnTo>
                  <a:pt x="227329" y="0"/>
                </a:lnTo>
                <a:lnTo>
                  <a:pt x="227329" y="621030"/>
                </a:lnTo>
                <a:lnTo>
                  <a:pt x="114300" y="621030"/>
                </a:lnTo>
                <a:close/>
              </a:path>
            </a:pathLst>
          </a:custGeom>
          <a:ln w="36659">
            <a:solidFill>
              <a:srgbClr val="000000"/>
            </a:solidFill>
          </a:ln>
        </p:spPr>
        <p:txBody>
          <a:bodyPr wrap="square" lIns="0" tIns="0" rIns="0" bIns="0" rtlCol="0"/>
          <a:lstStyle/>
          <a:p>
            <a:endParaRPr/>
          </a:p>
        </p:txBody>
      </p:sp>
      <p:sp>
        <p:nvSpPr>
          <p:cNvPr id="72" name="object 72"/>
          <p:cNvSpPr/>
          <p:nvPr/>
        </p:nvSpPr>
        <p:spPr>
          <a:xfrm>
            <a:off x="2602585" y="2182572"/>
            <a:ext cx="185528" cy="506224"/>
          </a:xfrm>
          <a:custGeom>
            <a:avLst/>
            <a:gdLst/>
            <a:ahLst/>
            <a:cxnLst/>
            <a:rect l="l" t="t" r="r" b="b"/>
            <a:pathLst>
              <a:path w="227329" h="619760">
                <a:moveTo>
                  <a:pt x="114300" y="619760"/>
                </a:moveTo>
                <a:lnTo>
                  <a:pt x="0" y="619760"/>
                </a:lnTo>
                <a:lnTo>
                  <a:pt x="0" y="0"/>
                </a:lnTo>
                <a:lnTo>
                  <a:pt x="227330" y="0"/>
                </a:lnTo>
                <a:lnTo>
                  <a:pt x="227330" y="619760"/>
                </a:lnTo>
                <a:lnTo>
                  <a:pt x="114300" y="619760"/>
                </a:lnTo>
                <a:close/>
              </a:path>
            </a:pathLst>
          </a:custGeom>
          <a:ln w="36659">
            <a:solidFill>
              <a:srgbClr val="000000"/>
            </a:solidFill>
          </a:ln>
        </p:spPr>
        <p:txBody>
          <a:bodyPr wrap="square" lIns="0" tIns="0" rIns="0" bIns="0" rtlCol="0"/>
          <a:lstStyle/>
          <a:p>
            <a:endParaRPr/>
          </a:p>
        </p:txBody>
      </p:sp>
      <p:sp>
        <p:nvSpPr>
          <p:cNvPr id="73" name="object 73"/>
          <p:cNvSpPr/>
          <p:nvPr/>
        </p:nvSpPr>
        <p:spPr>
          <a:xfrm>
            <a:off x="3265929" y="2182572"/>
            <a:ext cx="185528" cy="506224"/>
          </a:xfrm>
          <a:custGeom>
            <a:avLst/>
            <a:gdLst/>
            <a:ahLst/>
            <a:cxnLst/>
            <a:rect l="l" t="t" r="r" b="b"/>
            <a:pathLst>
              <a:path w="227329" h="619760">
                <a:moveTo>
                  <a:pt x="114300" y="619760"/>
                </a:moveTo>
                <a:lnTo>
                  <a:pt x="0" y="619760"/>
                </a:lnTo>
                <a:lnTo>
                  <a:pt x="0" y="0"/>
                </a:lnTo>
                <a:lnTo>
                  <a:pt x="227329" y="0"/>
                </a:lnTo>
                <a:lnTo>
                  <a:pt x="227329" y="619760"/>
                </a:lnTo>
                <a:lnTo>
                  <a:pt x="114300" y="619760"/>
                </a:lnTo>
                <a:close/>
              </a:path>
            </a:pathLst>
          </a:custGeom>
          <a:ln w="36659">
            <a:solidFill>
              <a:srgbClr val="000000"/>
            </a:solidFill>
          </a:ln>
        </p:spPr>
        <p:txBody>
          <a:bodyPr wrap="square" lIns="0" tIns="0" rIns="0" bIns="0" rtlCol="0"/>
          <a:lstStyle/>
          <a:p>
            <a:endParaRPr/>
          </a:p>
        </p:txBody>
      </p:sp>
      <p:sp>
        <p:nvSpPr>
          <p:cNvPr id="74" name="object 74"/>
          <p:cNvSpPr/>
          <p:nvPr/>
        </p:nvSpPr>
        <p:spPr>
          <a:xfrm>
            <a:off x="3652532" y="2182572"/>
            <a:ext cx="185528" cy="506224"/>
          </a:xfrm>
          <a:custGeom>
            <a:avLst/>
            <a:gdLst/>
            <a:ahLst/>
            <a:cxnLst/>
            <a:rect l="l" t="t" r="r" b="b"/>
            <a:pathLst>
              <a:path w="227329" h="619760">
                <a:moveTo>
                  <a:pt x="114300" y="619760"/>
                </a:moveTo>
                <a:lnTo>
                  <a:pt x="0" y="619760"/>
                </a:lnTo>
                <a:lnTo>
                  <a:pt x="0" y="0"/>
                </a:lnTo>
                <a:lnTo>
                  <a:pt x="227330" y="0"/>
                </a:lnTo>
                <a:lnTo>
                  <a:pt x="227330" y="619760"/>
                </a:lnTo>
                <a:lnTo>
                  <a:pt x="114300" y="619760"/>
                </a:lnTo>
                <a:close/>
              </a:path>
            </a:pathLst>
          </a:custGeom>
          <a:ln w="36659">
            <a:solidFill>
              <a:srgbClr val="000000"/>
            </a:solidFill>
          </a:ln>
        </p:spPr>
        <p:txBody>
          <a:bodyPr wrap="square" lIns="0" tIns="0" rIns="0" bIns="0" rtlCol="0"/>
          <a:lstStyle/>
          <a:p>
            <a:endParaRPr/>
          </a:p>
        </p:txBody>
      </p:sp>
      <p:sp>
        <p:nvSpPr>
          <p:cNvPr id="75" name="object 75"/>
          <p:cNvSpPr/>
          <p:nvPr/>
        </p:nvSpPr>
        <p:spPr>
          <a:xfrm>
            <a:off x="4285818" y="2182572"/>
            <a:ext cx="186565" cy="506224"/>
          </a:xfrm>
          <a:custGeom>
            <a:avLst/>
            <a:gdLst/>
            <a:ahLst/>
            <a:cxnLst/>
            <a:rect l="l" t="t" r="r" b="b"/>
            <a:pathLst>
              <a:path w="228600" h="619760">
                <a:moveTo>
                  <a:pt x="114300" y="619760"/>
                </a:moveTo>
                <a:lnTo>
                  <a:pt x="0" y="619760"/>
                </a:lnTo>
                <a:lnTo>
                  <a:pt x="0" y="0"/>
                </a:lnTo>
                <a:lnTo>
                  <a:pt x="228600" y="0"/>
                </a:lnTo>
                <a:lnTo>
                  <a:pt x="228600" y="619760"/>
                </a:lnTo>
                <a:lnTo>
                  <a:pt x="114300" y="619760"/>
                </a:lnTo>
                <a:close/>
              </a:path>
            </a:pathLst>
          </a:custGeom>
          <a:ln w="36659">
            <a:solidFill>
              <a:srgbClr val="000000"/>
            </a:solidFill>
          </a:ln>
        </p:spPr>
        <p:txBody>
          <a:bodyPr wrap="square" lIns="0" tIns="0" rIns="0" bIns="0" rtlCol="0"/>
          <a:lstStyle/>
          <a:p>
            <a:endParaRPr/>
          </a:p>
        </p:txBody>
      </p:sp>
      <p:sp>
        <p:nvSpPr>
          <p:cNvPr id="76" name="object 76"/>
          <p:cNvSpPr/>
          <p:nvPr/>
        </p:nvSpPr>
        <p:spPr>
          <a:xfrm>
            <a:off x="2803165" y="2331849"/>
            <a:ext cx="445165" cy="265042"/>
          </a:xfrm>
          <a:custGeom>
            <a:avLst/>
            <a:gdLst/>
            <a:ahLst/>
            <a:cxnLst/>
            <a:rect l="l" t="t" r="r" b="b"/>
            <a:pathLst>
              <a:path w="545464" h="324485">
                <a:moveTo>
                  <a:pt x="9497" y="306194"/>
                </a:moveTo>
                <a:lnTo>
                  <a:pt x="3048" y="279836"/>
                </a:lnTo>
                <a:lnTo>
                  <a:pt x="0" y="250504"/>
                </a:lnTo>
                <a:lnTo>
                  <a:pt x="37" y="219152"/>
                </a:lnTo>
                <a:lnTo>
                  <a:pt x="8111" y="154203"/>
                </a:lnTo>
                <a:lnTo>
                  <a:pt x="24752" y="92620"/>
                </a:lnTo>
                <a:lnTo>
                  <a:pt x="47439" y="42034"/>
                </a:lnTo>
                <a:lnTo>
                  <a:pt x="73654" y="10074"/>
                </a:lnTo>
                <a:lnTo>
                  <a:pt x="114080" y="13751"/>
                </a:lnTo>
                <a:lnTo>
                  <a:pt x="138093" y="61741"/>
                </a:lnTo>
                <a:lnTo>
                  <a:pt x="148274" y="102259"/>
                </a:lnTo>
                <a:lnTo>
                  <a:pt x="156817" y="155064"/>
                </a:lnTo>
                <a:lnTo>
                  <a:pt x="162366" y="204332"/>
                </a:lnTo>
                <a:lnTo>
                  <a:pt x="165249" y="243986"/>
                </a:lnTo>
                <a:lnTo>
                  <a:pt x="164261" y="297057"/>
                </a:lnTo>
                <a:lnTo>
                  <a:pt x="122535" y="275731"/>
                </a:lnTo>
                <a:lnTo>
                  <a:pt x="109939" y="231974"/>
                </a:lnTo>
                <a:lnTo>
                  <a:pt x="101602" y="181034"/>
                </a:lnTo>
                <a:lnTo>
                  <a:pt x="100013" y="128123"/>
                </a:lnTo>
                <a:lnTo>
                  <a:pt x="107657" y="78453"/>
                </a:lnTo>
                <a:lnTo>
                  <a:pt x="127022" y="37237"/>
                </a:lnTo>
                <a:lnTo>
                  <a:pt x="160596" y="9686"/>
                </a:lnTo>
                <a:lnTo>
                  <a:pt x="218780" y="4535"/>
                </a:lnTo>
                <a:lnTo>
                  <a:pt x="274515" y="49595"/>
                </a:lnTo>
                <a:lnTo>
                  <a:pt x="294900" y="86520"/>
                </a:lnTo>
                <a:lnTo>
                  <a:pt x="310258" y="128867"/>
                </a:lnTo>
                <a:lnTo>
                  <a:pt x="320562" y="173504"/>
                </a:lnTo>
                <a:lnTo>
                  <a:pt x="325781" y="217300"/>
                </a:lnTo>
                <a:lnTo>
                  <a:pt x="325888" y="257122"/>
                </a:lnTo>
                <a:lnTo>
                  <a:pt x="310650" y="312321"/>
                </a:lnTo>
                <a:lnTo>
                  <a:pt x="264471" y="317876"/>
                </a:lnTo>
                <a:lnTo>
                  <a:pt x="231646" y="278393"/>
                </a:lnTo>
                <a:lnTo>
                  <a:pt x="230675" y="210345"/>
                </a:lnTo>
                <a:lnTo>
                  <a:pt x="239715" y="171080"/>
                </a:lnTo>
                <a:lnTo>
                  <a:pt x="253816" y="131240"/>
                </a:lnTo>
                <a:lnTo>
                  <a:pt x="272009" y="93012"/>
                </a:lnTo>
                <a:lnTo>
                  <a:pt x="293328" y="58585"/>
                </a:lnTo>
                <a:lnTo>
                  <a:pt x="341469" y="9891"/>
                </a:lnTo>
                <a:lnTo>
                  <a:pt x="366356" y="0"/>
                </a:lnTo>
                <a:lnTo>
                  <a:pt x="390497" y="2664"/>
                </a:lnTo>
                <a:lnTo>
                  <a:pt x="421231" y="42923"/>
                </a:lnTo>
                <a:lnTo>
                  <a:pt x="436501" y="90616"/>
                </a:lnTo>
                <a:lnTo>
                  <a:pt x="447468" y="146997"/>
                </a:lnTo>
                <a:lnTo>
                  <a:pt x="454025" y="205212"/>
                </a:lnTo>
                <a:lnTo>
                  <a:pt x="456061" y="258410"/>
                </a:lnTo>
                <a:lnTo>
                  <a:pt x="453469" y="299737"/>
                </a:lnTo>
                <a:lnTo>
                  <a:pt x="440664" y="324479"/>
                </a:lnTo>
                <a:lnTo>
                  <a:pt x="433963" y="319366"/>
                </a:lnTo>
                <a:lnTo>
                  <a:pt x="416832" y="283964"/>
                </a:lnTo>
                <a:lnTo>
                  <a:pt x="394638" y="209279"/>
                </a:lnTo>
                <a:lnTo>
                  <a:pt x="381607" y="155064"/>
                </a:lnTo>
                <a:lnTo>
                  <a:pt x="467967" y="17904"/>
                </a:lnTo>
                <a:lnTo>
                  <a:pt x="545437" y="170304"/>
                </a:lnTo>
              </a:path>
            </a:pathLst>
          </a:custGeom>
          <a:ln w="36659">
            <a:solidFill>
              <a:schemeClr val="accent1"/>
            </a:solidFill>
          </a:ln>
        </p:spPr>
        <p:txBody>
          <a:bodyPr wrap="square" lIns="0" tIns="0" rIns="0" bIns="0" rtlCol="0"/>
          <a:lstStyle/>
          <a:p>
            <a:endParaRPr/>
          </a:p>
        </p:txBody>
      </p:sp>
      <p:sp>
        <p:nvSpPr>
          <p:cNvPr id="77" name="object 77"/>
          <p:cNvSpPr/>
          <p:nvPr/>
        </p:nvSpPr>
        <p:spPr>
          <a:xfrm>
            <a:off x="3449514" y="2333278"/>
            <a:ext cx="177237" cy="264004"/>
          </a:xfrm>
          <a:custGeom>
            <a:avLst/>
            <a:gdLst/>
            <a:ahLst/>
            <a:cxnLst/>
            <a:rect l="l" t="t" r="r" b="b"/>
            <a:pathLst>
              <a:path w="217170" h="323214">
                <a:moveTo>
                  <a:pt x="3650" y="304445"/>
                </a:moveTo>
                <a:lnTo>
                  <a:pt x="1081" y="276435"/>
                </a:lnTo>
                <a:lnTo>
                  <a:pt x="0" y="245153"/>
                </a:lnTo>
                <a:lnTo>
                  <a:pt x="258" y="211733"/>
                </a:lnTo>
                <a:lnTo>
                  <a:pt x="4206" y="143004"/>
                </a:lnTo>
                <a:lnTo>
                  <a:pt x="11746" y="79307"/>
                </a:lnTo>
                <a:lnTo>
                  <a:pt x="21699" y="29699"/>
                </a:lnTo>
                <a:lnTo>
                  <a:pt x="54251" y="55989"/>
                </a:lnTo>
                <a:lnTo>
                  <a:pt x="58522" y="97796"/>
                </a:lnTo>
                <a:lnTo>
                  <a:pt x="62070" y="153315"/>
                </a:lnTo>
                <a:lnTo>
                  <a:pt x="64424" y="208822"/>
                </a:lnTo>
                <a:lnTo>
                  <a:pt x="65440" y="251892"/>
                </a:lnTo>
                <a:lnTo>
                  <a:pt x="64182" y="304616"/>
                </a:lnTo>
                <a:lnTo>
                  <a:pt x="47192" y="265472"/>
                </a:lnTo>
                <a:lnTo>
                  <a:pt x="41972" y="212587"/>
                </a:lnTo>
                <a:lnTo>
                  <a:pt x="39398" y="152751"/>
                </a:lnTo>
                <a:lnTo>
                  <a:pt x="40925" y="93744"/>
                </a:lnTo>
                <a:lnTo>
                  <a:pt x="48007" y="43347"/>
                </a:lnTo>
                <a:lnTo>
                  <a:pt x="72230" y="915"/>
                </a:lnTo>
                <a:lnTo>
                  <a:pt x="106500" y="39829"/>
                </a:lnTo>
                <a:lnTo>
                  <a:pt x="117883" y="89833"/>
                </a:lnTo>
                <a:lnTo>
                  <a:pt x="125411" y="149346"/>
                </a:lnTo>
                <a:lnTo>
                  <a:pt x="129070" y="210230"/>
                </a:lnTo>
                <a:lnTo>
                  <a:pt x="128844" y="264341"/>
                </a:lnTo>
                <a:lnTo>
                  <a:pt x="124719" y="303540"/>
                </a:lnTo>
                <a:lnTo>
                  <a:pt x="90585" y="248511"/>
                </a:lnTo>
                <a:lnTo>
                  <a:pt x="92418" y="200894"/>
                </a:lnTo>
                <a:lnTo>
                  <a:pt x="98106" y="149346"/>
                </a:lnTo>
                <a:lnTo>
                  <a:pt x="106804" y="98675"/>
                </a:lnTo>
                <a:lnTo>
                  <a:pt x="117667" y="53687"/>
                </a:lnTo>
                <a:lnTo>
                  <a:pt x="142500" y="0"/>
                </a:lnTo>
                <a:lnTo>
                  <a:pt x="154780" y="915"/>
                </a:lnTo>
                <a:lnTo>
                  <a:pt x="167432" y="44147"/>
                </a:lnTo>
                <a:lnTo>
                  <a:pt x="173554" y="95258"/>
                </a:lnTo>
                <a:lnTo>
                  <a:pt x="177781" y="155009"/>
                </a:lnTo>
                <a:lnTo>
                  <a:pt x="180073" y="215519"/>
                </a:lnTo>
                <a:lnTo>
                  <a:pt x="180389" y="268911"/>
                </a:lnTo>
                <a:lnTo>
                  <a:pt x="178692" y="307305"/>
                </a:lnTo>
                <a:lnTo>
                  <a:pt x="174941" y="322821"/>
                </a:lnTo>
                <a:lnTo>
                  <a:pt x="172283" y="319538"/>
                </a:lnTo>
                <a:lnTo>
                  <a:pt x="161119" y="253706"/>
                </a:lnTo>
                <a:lnTo>
                  <a:pt x="156319" y="209817"/>
                </a:lnTo>
                <a:lnTo>
                  <a:pt x="150970" y="153315"/>
                </a:lnTo>
                <a:lnTo>
                  <a:pt x="185260" y="16155"/>
                </a:lnTo>
                <a:lnTo>
                  <a:pt x="217010" y="168555"/>
                </a:lnTo>
              </a:path>
            </a:pathLst>
          </a:custGeom>
          <a:ln w="36659">
            <a:solidFill>
              <a:schemeClr val="accent1"/>
            </a:solidFill>
          </a:ln>
        </p:spPr>
        <p:txBody>
          <a:bodyPr wrap="square" lIns="0" tIns="0" rIns="0" bIns="0" rtlCol="0"/>
          <a:lstStyle/>
          <a:p>
            <a:endParaRPr/>
          </a:p>
        </p:txBody>
      </p:sp>
      <p:sp>
        <p:nvSpPr>
          <p:cNvPr id="78" name="object 78"/>
          <p:cNvSpPr/>
          <p:nvPr/>
        </p:nvSpPr>
        <p:spPr>
          <a:xfrm>
            <a:off x="3861473" y="2331849"/>
            <a:ext cx="421326" cy="265042"/>
          </a:xfrm>
          <a:custGeom>
            <a:avLst/>
            <a:gdLst/>
            <a:ahLst/>
            <a:cxnLst/>
            <a:rect l="l" t="t" r="r" b="b"/>
            <a:pathLst>
              <a:path w="516254" h="324485">
                <a:moveTo>
                  <a:pt x="9413" y="306194"/>
                </a:moveTo>
                <a:lnTo>
                  <a:pt x="3106" y="279836"/>
                </a:lnTo>
                <a:lnTo>
                  <a:pt x="70" y="250504"/>
                </a:lnTo>
                <a:lnTo>
                  <a:pt x="0" y="219152"/>
                </a:lnTo>
                <a:lnTo>
                  <a:pt x="2591" y="186734"/>
                </a:lnTo>
                <a:lnTo>
                  <a:pt x="14540" y="122514"/>
                </a:lnTo>
                <a:lnTo>
                  <a:pt x="33482" y="65476"/>
                </a:lnTo>
                <a:lnTo>
                  <a:pt x="56981" y="23249"/>
                </a:lnTo>
                <a:lnTo>
                  <a:pt x="95448" y="4371"/>
                </a:lnTo>
                <a:lnTo>
                  <a:pt x="130469" y="61741"/>
                </a:lnTo>
                <a:lnTo>
                  <a:pt x="139956" y="102259"/>
                </a:lnTo>
                <a:lnTo>
                  <a:pt x="147843" y="155064"/>
                </a:lnTo>
                <a:lnTo>
                  <a:pt x="153144" y="204332"/>
                </a:lnTo>
                <a:lnTo>
                  <a:pt x="155909" y="243986"/>
                </a:lnTo>
                <a:lnTo>
                  <a:pt x="155010" y="297057"/>
                </a:lnTo>
                <a:lnTo>
                  <a:pt x="115326" y="275731"/>
                </a:lnTo>
                <a:lnTo>
                  <a:pt x="103280" y="231974"/>
                </a:lnTo>
                <a:lnTo>
                  <a:pt x="95244" y="181034"/>
                </a:lnTo>
                <a:lnTo>
                  <a:pt x="93579" y="128123"/>
                </a:lnTo>
                <a:lnTo>
                  <a:pt x="100642" y="78453"/>
                </a:lnTo>
                <a:lnTo>
                  <a:pt x="118794" y="37237"/>
                </a:lnTo>
                <a:lnTo>
                  <a:pt x="150393" y="9686"/>
                </a:lnTo>
                <a:lnTo>
                  <a:pt x="205660" y="4535"/>
                </a:lnTo>
                <a:lnTo>
                  <a:pt x="258939" y="49595"/>
                </a:lnTo>
                <a:lnTo>
                  <a:pt x="278473" y="86520"/>
                </a:lnTo>
                <a:lnTo>
                  <a:pt x="293233" y="128867"/>
                </a:lnTo>
                <a:lnTo>
                  <a:pt x="303190" y="173504"/>
                </a:lnTo>
                <a:lnTo>
                  <a:pt x="308315" y="217300"/>
                </a:lnTo>
                <a:lnTo>
                  <a:pt x="308579" y="257122"/>
                </a:lnTo>
                <a:lnTo>
                  <a:pt x="294412" y="312321"/>
                </a:lnTo>
                <a:lnTo>
                  <a:pt x="250642" y="317876"/>
                </a:lnTo>
                <a:lnTo>
                  <a:pt x="219365" y="278393"/>
                </a:lnTo>
                <a:lnTo>
                  <a:pt x="218319" y="210345"/>
                </a:lnTo>
                <a:lnTo>
                  <a:pt x="226826" y="171080"/>
                </a:lnTo>
                <a:lnTo>
                  <a:pt x="240122" y="131240"/>
                </a:lnTo>
                <a:lnTo>
                  <a:pt x="257286" y="93012"/>
                </a:lnTo>
                <a:lnTo>
                  <a:pt x="277394" y="58585"/>
                </a:lnTo>
                <a:lnTo>
                  <a:pt x="322755" y="9891"/>
                </a:lnTo>
                <a:lnTo>
                  <a:pt x="346162" y="0"/>
                </a:lnTo>
                <a:lnTo>
                  <a:pt x="368823" y="2664"/>
                </a:lnTo>
                <a:lnTo>
                  <a:pt x="397765" y="42923"/>
                </a:lnTo>
                <a:lnTo>
                  <a:pt x="412165" y="90616"/>
                </a:lnTo>
                <a:lnTo>
                  <a:pt x="422528" y="146997"/>
                </a:lnTo>
                <a:lnTo>
                  <a:pt x="428753" y="205212"/>
                </a:lnTo>
                <a:lnTo>
                  <a:pt x="430735" y="258410"/>
                </a:lnTo>
                <a:lnTo>
                  <a:pt x="428372" y="299737"/>
                </a:lnTo>
                <a:lnTo>
                  <a:pt x="416455" y="324479"/>
                </a:lnTo>
                <a:lnTo>
                  <a:pt x="410198" y="319366"/>
                </a:lnTo>
                <a:lnTo>
                  <a:pt x="394181" y="283964"/>
                </a:lnTo>
                <a:lnTo>
                  <a:pt x="373406" y="209279"/>
                </a:lnTo>
                <a:lnTo>
                  <a:pt x="361203" y="155064"/>
                </a:lnTo>
                <a:lnTo>
                  <a:pt x="442483" y="17904"/>
                </a:lnTo>
                <a:lnTo>
                  <a:pt x="516143" y="170304"/>
                </a:lnTo>
              </a:path>
            </a:pathLst>
          </a:custGeom>
          <a:ln w="36659">
            <a:solidFill>
              <a:schemeClr val="accent1"/>
            </a:solidFill>
          </a:ln>
        </p:spPr>
        <p:txBody>
          <a:bodyPr wrap="square" lIns="0" tIns="0" rIns="0" bIns="0" rtlCol="0"/>
          <a:lstStyle/>
          <a:p>
            <a:endParaRPr/>
          </a:p>
        </p:txBody>
      </p:sp>
      <p:sp>
        <p:nvSpPr>
          <p:cNvPr id="79" name="object 79"/>
          <p:cNvSpPr/>
          <p:nvPr/>
        </p:nvSpPr>
        <p:spPr>
          <a:xfrm>
            <a:off x="2673064" y="2828839"/>
            <a:ext cx="0" cy="205394"/>
          </a:xfrm>
          <a:custGeom>
            <a:avLst/>
            <a:gdLst/>
            <a:ahLst/>
            <a:cxnLst/>
            <a:rect l="l" t="t" r="r" b="b"/>
            <a:pathLst>
              <a:path h="251460">
                <a:moveTo>
                  <a:pt x="0" y="251460"/>
                </a:moveTo>
                <a:lnTo>
                  <a:pt x="0" y="0"/>
                </a:lnTo>
              </a:path>
            </a:pathLst>
          </a:custGeom>
          <a:ln w="36659">
            <a:solidFill>
              <a:schemeClr val="accent1"/>
            </a:solidFill>
          </a:ln>
        </p:spPr>
        <p:txBody>
          <a:bodyPr wrap="square" lIns="0" tIns="0" rIns="0" bIns="0" rtlCol="0"/>
          <a:lstStyle/>
          <a:p>
            <a:endParaRPr/>
          </a:p>
        </p:txBody>
      </p:sp>
      <p:sp>
        <p:nvSpPr>
          <p:cNvPr id="80" name="object 80"/>
          <p:cNvSpPr/>
          <p:nvPr/>
        </p:nvSpPr>
        <p:spPr>
          <a:xfrm>
            <a:off x="2628498" y="2700207"/>
            <a:ext cx="90172" cy="134855"/>
          </a:xfrm>
          <a:custGeom>
            <a:avLst/>
            <a:gdLst/>
            <a:ahLst/>
            <a:cxnLst/>
            <a:rect l="l" t="t" r="r" b="b"/>
            <a:pathLst>
              <a:path w="110489" h="165100">
                <a:moveTo>
                  <a:pt x="54609" y="0"/>
                </a:moveTo>
                <a:lnTo>
                  <a:pt x="0" y="165100"/>
                </a:lnTo>
                <a:lnTo>
                  <a:pt x="110490" y="165100"/>
                </a:lnTo>
                <a:lnTo>
                  <a:pt x="54609" y="0"/>
                </a:lnTo>
                <a:close/>
              </a:path>
            </a:pathLst>
          </a:custGeom>
          <a:solidFill>
            <a:schemeClr val="accent1"/>
          </a:solidFill>
          <a:ln>
            <a:solidFill>
              <a:schemeClr val="accent1"/>
            </a:solidFill>
          </a:ln>
        </p:spPr>
        <p:txBody>
          <a:bodyPr wrap="square" lIns="0" tIns="0" rIns="0" bIns="0" rtlCol="0"/>
          <a:lstStyle/>
          <a:p>
            <a:endParaRPr/>
          </a:p>
        </p:txBody>
      </p:sp>
      <p:sp>
        <p:nvSpPr>
          <p:cNvPr id="81" name="object 81"/>
          <p:cNvSpPr/>
          <p:nvPr/>
        </p:nvSpPr>
        <p:spPr>
          <a:xfrm>
            <a:off x="3348846" y="2829875"/>
            <a:ext cx="0" cy="205394"/>
          </a:xfrm>
          <a:custGeom>
            <a:avLst/>
            <a:gdLst/>
            <a:ahLst/>
            <a:cxnLst/>
            <a:rect l="l" t="t" r="r" b="b"/>
            <a:pathLst>
              <a:path h="251460">
                <a:moveTo>
                  <a:pt x="0" y="251460"/>
                </a:moveTo>
                <a:lnTo>
                  <a:pt x="0" y="0"/>
                </a:lnTo>
              </a:path>
            </a:pathLst>
          </a:custGeom>
          <a:ln w="36659">
            <a:solidFill>
              <a:schemeClr val="accent1"/>
            </a:solidFill>
          </a:ln>
        </p:spPr>
        <p:txBody>
          <a:bodyPr wrap="square" lIns="0" tIns="0" rIns="0" bIns="0" rtlCol="0"/>
          <a:lstStyle/>
          <a:p>
            <a:endParaRPr/>
          </a:p>
        </p:txBody>
      </p:sp>
      <p:sp>
        <p:nvSpPr>
          <p:cNvPr id="82" name="object 82"/>
          <p:cNvSpPr/>
          <p:nvPr/>
        </p:nvSpPr>
        <p:spPr>
          <a:xfrm>
            <a:off x="3304277" y="2700207"/>
            <a:ext cx="90172" cy="134855"/>
          </a:xfrm>
          <a:custGeom>
            <a:avLst/>
            <a:gdLst/>
            <a:ahLst/>
            <a:cxnLst/>
            <a:rect l="l" t="t" r="r" b="b"/>
            <a:pathLst>
              <a:path w="110489" h="165100">
                <a:moveTo>
                  <a:pt x="54610" y="0"/>
                </a:moveTo>
                <a:lnTo>
                  <a:pt x="0" y="165100"/>
                </a:lnTo>
                <a:lnTo>
                  <a:pt x="110489" y="165100"/>
                </a:lnTo>
                <a:lnTo>
                  <a:pt x="54610" y="0"/>
                </a:lnTo>
                <a:close/>
              </a:path>
            </a:pathLst>
          </a:custGeom>
          <a:solidFill>
            <a:schemeClr val="accent1"/>
          </a:solidFill>
          <a:ln>
            <a:solidFill>
              <a:schemeClr val="accent1"/>
            </a:solidFill>
          </a:ln>
        </p:spPr>
        <p:txBody>
          <a:bodyPr wrap="square" lIns="0" tIns="0" rIns="0" bIns="0" rtlCol="0"/>
          <a:lstStyle/>
          <a:p>
            <a:endParaRPr/>
          </a:p>
        </p:txBody>
      </p:sp>
      <p:sp>
        <p:nvSpPr>
          <p:cNvPr id="83" name="object 83"/>
          <p:cNvSpPr/>
          <p:nvPr/>
        </p:nvSpPr>
        <p:spPr>
          <a:xfrm>
            <a:off x="3731305" y="2829875"/>
            <a:ext cx="0" cy="205394"/>
          </a:xfrm>
          <a:custGeom>
            <a:avLst/>
            <a:gdLst/>
            <a:ahLst/>
            <a:cxnLst/>
            <a:rect l="l" t="t" r="r" b="b"/>
            <a:pathLst>
              <a:path h="251460">
                <a:moveTo>
                  <a:pt x="0" y="251460"/>
                </a:moveTo>
                <a:lnTo>
                  <a:pt x="0" y="0"/>
                </a:lnTo>
              </a:path>
            </a:pathLst>
          </a:custGeom>
          <a:ln w="36659">
            <a:solidFill>
              <a:schemeClr val="accent1"/>
            </a:solidFill>
          </a:ln>
        </p:spPr>
        <p:txBody>
          <a:bodyPr wrap="square" lIns="0" tIns="0" rIns="0" bIns="0" rtlCol="0"/>
          <a:lstStyle/>
          <a:p>
            <a:endParaRPr/>
          </a:p>
        </p:txBody>
      </p:sp>
      <p:sp>
        <p:nvSpPr>
          <p:cNvPr id="84" name="object 84"/>
          <p:cNvSpPr/>
          <p:nvPr/>
        </p:nvSpPr>
        <p:spPr>
          <a:xfrm>
            <a:off x="3685701" y="2701244"/>
            <a:ext cx="90172" cy="134855"/>
          </a:xfrm>
          <a:custGeom>
            <a:avLst/>
            <a:gdLst/>
            <a:ahLst/>
            <a:cxnLst/>
            <a:rect l="l" t="t" r="r" b="b"/>
            <a:pathLst>
              <a:path w="110489" h="165100">
                <a:moveTo>
                  <a:pt x="55879" y="0"/>
                </a:moveTo>
                <a:lnTo>
                  <a:pt x="0" y="165100"/>
                </a:lnTo>
                <a:lnTo>
                  <a:pt x="110489" y="165100"/>
                </a:lnTo>
                <a:lnTo>
                  <a:pt x="55879" y="0"/>
                </a:lnTo>
                <a:close/>
              </a:path>
            </a:pathLst>
          </a:custGeom>
          <a:solidFill>
            <a:schemeClr val="accent1"/>
          </a:solidFill>
          <a:ln>
            <a:solidFill>
              <a:schemeClr val="accent1"/>
            </a:solidFill>
          </a:ln>
        </p:spPr>
        <p:txBody>
          <a:bodyPr wrap="square" lIns="0" tIns="0" rIns="0" bIns="0" rtlCol="0"/>
          <a:lstStyle/>
          <a:p>
            <a:endParaRPr/>
          </a:p>
        </p:txBody>
      </p:sp>
      <p:sp>
        <p:nvSpPr>
          <p:cNvPr id="85" name="object 85"/>
          <p:cNvSpPr/>
          <p:nvPr/>
        </p:nvSpPr>
        <p:spPr>
          <a:xfrm>
            <a:off x="4377027" y="2829875"/>
            <a:ext cx="0" cy="205394"/>
          </a:xfrm>
          <a:custGeom>
            <a:avLst/>
            <a:gdLst/>
            <a:ahLst/>
            <a:cxnLst/>
            <a:rect l="l" t="t" r="r" b="b"/>
            <a:pathLst>
              <a:path h="251460">
                <a:moveTo>
                  <a:pt x="0" y="251460"/>
                </a:moveTo>
                <a:lnTo>
                  <a:pt x="0" y="0"/>
                </a:lnTo>
              </a:path>
            </a:pathLst>
          </a:custGeom>
          <a:ln w="36659">
            <a:solidFill>
              <a:schemeClr val="accent1"/>
            </a:solidFill>
          </a:ln>
        </p:spPr>
        <p:txBody>
          <a:bodyPr wrap="square" lIns="0" tIns="0" rIns="0" bIns="0" rtlCol="0"/>
          <a:lstStyle/>
          <a:p>
            <a:endParaRPr/>
          </a:p>
        </p:txBody>
      </p:sp>
      <p:sp>
        <p:nvSpPr>
          <p:cNvPr id="86" name="object 86"/>
          <p:cNvSpPr/>
          <p:nvPr/>
        </p:nvSpPr>
        <p:spPr>
          <a:xfrm>
            <a:off x="4332460" y="2701244"/>
            <a:ext cx="90172" cy="134855"/>
          </a:xfrm>
          <a:custGeom>
            <a:avLst/>
            <a:gdLst/>
            <a:ahLst/>
            <a:cxnLst/>
            <a:rect l="l" t="t" r="r" b="b"/>
            <a:pathLst>
              <a:path w="110489" h="165100">
                <a:moveTo>
                  <a:pt x="54610" y="0"/>
                </a:moveTo>
                <a:lnTo>
                  <a:pt x="0" y="165100"/>
                </a:lnTo>
                <a:lnTo>
                  <a:pt x="110489" y="165100"/>
                </a:lnTo>
                <a:lnTo>
                  <a:pt x="54610" y="0"/>
                </a:lnTo>
                <a:close/>
              </a:path>
            </a:pathLst>
          </a:custGeom>
          <a:solidFill>
            <a:schemeClr val="accent1"/>
          </a:solidFill>
          <a:ln>
            <a:solidFill>
              <a:schemeClr val="accent1"/>
            </a:solidFill>
          </a:ln>
        </p:spPr>
        <p:txBody>
          <a:bodyPr wrap="square" lIns="0" tIns="0" rIns="0" bIns="0" rtlCol="0"/>
          <a:lstStyle/>
          <a:p>
            <a:endParaRPr/>
          </a:p>
        </p:txBody>
      </p:sp>
      <p:sp>
        <p:nvSpPr>
          <p:cNvPr id="87" name="object 87"/>
          <p:cNvSpPr txBox="1"/>
          <p:nvPr/>
        </p:nvSpPr>
        <p:spPr>
          <a:xfrm>
            <a:off x="685800" y="2077718"/>
            <a:ext cx="1565982" cy="550856"/>
          </a:xfrm>
          <a:prstGeom prst="rect">
            <a:avLst/>
          </a:prstGeom>
        </p:spPr>
        <p:txBody>
          <a:bodyPr vert="horz" wrap="square" lIns="0" tIns="0" rIns="0" bIns="0" rtlCol="0">
            <a:spAutoFit/>
          </a:bodyPr>
          <a:lstStyle/>
          <a:p>
            <a:pPr marL="10368" marR="4147">
              <a:lnSpc>
                <a:spcPct val="116700"/>
              </a:lnSpc>
            </a:pPr>
            <a:r>
              <a:rPr sz="1600" spc="-33" dirty="0">
                <a:solidFill>
                  <a:schemeClr val="tx2"/>
                </a:solidFill>
                <a:latin typeface="Arial" panose="020B0604020202020204" pitchFamily="34" charset="0"/>
                <a:cs typeface="Arial" panose="020B0604020202020204" pitchFamily="34" charset="0"/>
              </a:rPr>
              <a:t>Word </a:t>
            </a:r>
            <a:r>
              <a:rPr sz="1600" spc="-4" dirty="0">
                <a:solidFill>
                  <a:schemeClr val="tx2"/>
                </a:solidFill>
                <a:latin typeface="Arial" panose="020B0604020202020204" pitchFamily="34" charset="0"/>
                <a:cs typeface="Arial" panose="020B0604020202020204" pitchFamily="34" charset="0"/>
              </a:rPr>
              <a:t>models  (elastic</a:t>
            </a:r>
            <a:r>
              <a:rPr sz="1600" spc="-61" dirty="0">
                <a:solidFill>
                  <a:schemeClr val="tx2"/>
                </a:solidFill>
                <a:latin typeface="Arial" panose="020B0604020202020204" pitchFamily="34" charset="0"/>
                <a:cs typeface="Arial" panose="020B0604020202020204" pitchFamily="34" charset="0"/>
              </a:rPr>
              <a:t> </a:t>
            </a:r>
            <a:r>
              <a:rPr sz="1600" spc="-4" dirty="0">
                <a:solidFill>
                  <a:schemeClr val="tx2"/>
                </a:solidFill>
                <a:latin typeface="Arial" panose="020B0604020202020204" pitchFamily="34" charset="0"/>
                <a:cs typeface="Arial" panose="020B0604020202020204" pitchFamily="34" charset="0"/>
              </a:rPr>
              <a:t>template)</a:t>
            </a:r>
            <a:endParaRPr sz="1600" dirty="0">
              <a:solidFill>
                <a:schemeClr val="tx2"/>
              </a:solidFill>
              <a:latin typeface="Arial" panose="020B0604020202020204" pitchFamily="34" charset="0"/>
              <a:cs typeface="Arial" panose="020B0604020202020204" pitchFamily="34" charset="0"/>
            </a:endParaRPr>
          </a:p>
        </p:txBody>
      </p:sp>
      <p:sp>
        <p:nvSpPr>
          <p:cNvPr id="88" name="object 88"/>
          <p:cNvSpPr/>
          <p:nvPr/>
        </p:nvSpPr>
        <p:spPr>
          <a:xfrm>
            <a:off x="4880753" y="2486514"/>
            <a:ext cx="597009" cy="0"/>
          </a:xfrm>
          <a:custGeom>
            <a:avLst/>
            <a:gdLst/>
            <a:ahLst/>
            <a:cxnLst/>
            <a:rect l="l" t="t" r="r" b="b"/>
            <a:pathLst>
              <a:path w="731520">
                <a:moveTo>
                  <a:pt x="0" y="0"/>
                </a:moveTo>
                <a:lnTo>
                  <a:pt x="731520" y="0"/>
                </a:lnTo>
              </a:path>
            </a:pathLst>
          </a:custGeom>
          <a:ln w="36659">
            <a:solidFill>
              <a:schemeClr val="accent1"/>
            </a:solidFill>
          </a:ln>
        </p:spPr>
        <p:txBody>
          <a:bodyPr wrap="square" lIns="0" tIns="0" rIns="0" bIns="0" rtlCol="0"/>
          <a:lstStyle/>
          <a:p>
            <a:endParaRPr/>
          </a:p>
        </p:txBody>
      </p:sp>
      <p:sp>
        <p:nvSpPr>
          <p:cNvPr id="89" name="object 89"/>
          <p:cNvSpPr/>
          <p:nvPr/>
        </p:nvSpPr>
        <p:spPr>
          <a:xfrm>
            <a:off x="5471544" y="2440872"/>
            <a:ext cx="134742" cy="90248"/>
          </a:xfrm>
          <a:custGeom>
            <a:avLst/>
            <a:gdLst/>
            <a:ahLst/>
            <a:cxnLst/>
            <a:rect l="l" t="t" r="r" b="b"/>
            <a:pathLst>
              <a:path w="165100" h="110489">
                <a:moveTo>
                  <a:pt x="0" y="0"/>
                </a:moveTo>
                <a:lnTo>
                  <a:pt x="0" y="110489"/>
                </a:lnTo>
                <a:lnTo>
                  <a:pt x="165100" y="55879"/>
                </a:lnTo>
                <a:lnTo>
                  <a:pt x="0" y="0"/>
                </a:lnTo>
                <a:close/>
              </a:path>
            </a:pathLst>
          </a:custGeom>
          <a:solidFill>
            <a:schemeClr val="accent1"/>
          </a:solidFill>
          <a:ln>
            <a:solidFill>
              <a:schemeClr val="accent1"/>
            </a:solidFill>
          </a:ln>
        </p:spPr>
        <p:txBody>
          <a:bodyPr wrap="square" lIns="0" tIns="0" rIns="0" bIns="0" rtlCol="0"/>
          <a:lstStyle/>
          <a:p>
            <a:endParaRPr/>
          </a:p>
        </p:txBody>
      </p:sp>
      <p:sp>
        <p:nvSpPr>
          <p:cNvPr id="90" name="object 90"/>
          <p:cNvSpPr/>
          <p:nvPr/>
        </p:nvSpPr>
        <p:spPr>
          <a:xfrm>
            <a:off x="4842405" y="2947096"/>
            <a:ext cx="456048" cy="1384855"/>
          </a:xfrm>
          <a:custGeom>
            <a:avLst/>
            <a:gdLst/>
            <a:ahLst/>
            <a:cxnLst/>
            <a:rect l="l" t="t" r="r" b="b"/>
            <a:pathLst>
              <a:path w="558800" h="1695450">
                <a:moveTo>
                  <a:pt x="558800" y="1695449"/>
                </a:moveTo>
                <a:lnTo>
                  <a:pt x="0" y="0"/>
                </a:lnTo>
              </a:path>
            </a:pathLst>
          </a:custGeom>
          <a:ln w="36659">
            <a:solidFill>
              <a:schemeClr val="accent1"/>
            </a:solidFill>
          </a:ln>
        </p:spPr>
        <p:txBody>
          <a:bodyPr wrap="square" lIns="0" tIns="0" rIns="0" bIns="0" rtlCol="0"/>
          <a:lstStyle/>
          <a:p>
            <a:endParaRPr/>
          </a:p>
        </p:txBody>
      </p:sp>
      <p:sp>
        <p:nvSpPr>
          <p:cNvPr id="91" name="object 91"/>
          <p:cNvSpPr/>
          <p:nvPr/>
        </p:nvSpPr>
        <p:spPr>
          <a:xfrm>
            <a:off x="4800946" y="2823652"/>
            <a:ext cx="86027" cy="143154"/>
          </a:xfrm>
          <a:custGeom>
            <a:avLst/>
            <a:gdLst/>
            <a:ahLst/>
            <a:cxnLst/>
            <a:rect l="l" t="t" r="r" b="b"/>
            <a:pathLst>
              <a:path w="105410" h="175260">
                <a:moveTo>
                  <a:pt x="1270" y="0"/>
                </a:moveTo>
                <a:lnTo>
                  <a:pt x="0" y="175260"/>
                </a:lnTo>
                <a:lnTo>
                  <a:pt x="105410" y="139700"/>
                </a:lnTo>
                <a:lnTo>
                  <a:pt x="1270" y="0"/>
                </a:lnTo>
                <a:close/>
              </a:path>
            </a:pathLst>
          </a:custGeom>
          <a:solidFill>
            <a:schemeClr val="accent1"/>
          </a:solidFill>
          <a:ln>
            <a:solidFill>
              <a:schemeClr val="accent1"/>
            </a:solidFill>
          </a:ln>
        </p:spPr>
        <p:txBody>
          <a:bodyPr wrap="square" lIns="0" tIns="0" rIns="0" bIns="0" rtlCol="0"/>
          <a:lstStyle/>
          <a:p>
            <a:endParaRPr/>
          </a:p>
        </p:txBody>
      </p:sp>
      <p:sp>
        <p:nvSpPr>
          <p:cNvPr id="92" name="object 92"/>
          <p:cNvSpPr txBox="1"/>
          <p:nvPr/>
        </p:nvSpPr>
        <p:spPr>
          <a:xfrm>
            <a:off x="4951234" y="4424730"/>
            <a:ext cx="1010563" cy="864276"/>
          </a:xfrm>
          <a:prstGeom prst="rect">
            <a:avLst/>
          </a:prstGeom>
        </p:spPr>
        <p:txBody>
          <a:bodyPr vert="horz" wrap="square" lIns="0" tIns="0" rIns="0" bIns="0" rtlCol="0">
            <a:spAutoFit/>
          </a:bodyPr>
          <a:lstStyle/>
          <a:p>
            <a:pPr marL="10368" marR="4147">
              <a:lnSpc>
                <a:spcPct val="116900"/>
              </a:lnSpc>
            </a:pPr>
            <a:r>
              <a:rPr sz="1600" spc="-20" dirty="0">
                <a:latin typeface="Arial" panose="020B0604020202020204" pitchFamily="34" charset="0"/>
                <a:cs typeface="Arial" panose="020B0604020202020204" pitchFamily="34" charset="0"/>
              </a:rPr>
              <a:t>Warping  </a:t>
            </a:r>
            <a:r>
              <a:rPr sz="1600" dirty="0">
                <a:latin typeface="Arial" panose="020B0604020202020204" pitchFamily="34" charset="0"/>
                <a:cs typeface="Arial" panose="020B0604020202020204" pitchFamily="34" charset="0"/>
              </a:rPr>
              <a:t>Function  </a:t>
            </a:r>
            <a:r>
              <a:rPr sz="1600" spc="-4" dirty="0">
                <a:latin typeface="Arial" panose="020B0604020202020204" pitchFamily="34" charset="0"/>
                <a:cs typeface="Arial" panose="020B0604020202020204" pitchFamily="34" charset="0"/>
              </a:rPr>
              <a:t>(latent</a:t>
            </a:r>
            <a:r>
              <a:rPr sz="1600" spc="-6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var)</a:t>
            </a:r>
          </a:p>
        </p:txBody>
      </p:sp>
      <p:sp>
        <p:nvSpPr>
          <p:cNvPr id="93" name="object 93"/>
          <p:cNvSpPr txBox="1"/>
          <p:nvPr/>
        </p:nvSpPr>
        <p:spPr>
          <a:xfrm>
            <a:off x="6038494" y="4915935"/>
            <a:ext cx="971906" cy="576183"/>
          </a:xfrm>
          <a:prstGeom prst="rect">
            <a:avLst/>
          </a:prstGeom>
        </p:spPr>
        <p:txBody>
          <a:bodyPr vert="horz" wrap="square" lIns="0" tIns="0" rIns="0" bIns="0" rtlCol="0">
            <a:spAutoFit/>
          </a:bodyPr>
          <a:lstStyle/>
          <a:p>
            <a:pPr marL="10368" marR="4147">
              <a:lnSpc>
                <a:spcPct val="117100"/>
              </a:lnSpc>
            </a:pPr>
            <a:r>
              <a:rPr sz="1600" spc="-4" dirty="0">
                <a:latin typeface="Arial" panose="020B0604020202020204" pitchFamily="34" charset="0"/>
                <a:cs typeface="Arial" panose="020B0604020202020204" pitchFamily="34" charset="0"/>
              </a:rPr>
              <a:t>C</a:t>
            </a:r>
            <a:r>
              <a:rPr sz="1600" dirty="0">
                <a:latin typeface="Arial" panose="020B0604020202020204" pitchFamily="34" charset="0"/>
                <a:cs typeface="Arial" panose="020B0604020202020204" pitchFamily="34" charset="0"/>
              </a:rPr>
              <a:t>a</a:t>
            </a:r>
            <a:r>
              <a:rPr sz="1600" spc="-8" dirty="0">
                <a:latin typeface="Arial" panose="020B0604020202020204" pitchFamily="34" charset="0"/>
                <a:cs typeface="Arial" panose="020B0604020202020204" pitchFamily="34" charset="0"/>
              </a:rPr>
              <a:t>t</a:t>
            </a:r>
            <a:r>
              <a:rPr sz="1600" dirty="0">
                <a:latin typeface="Arial" panose="020B0604020202020204" pitchFamily="34" charset="0"/>
                <a:cs typeface="Arial" panose="020B0604020202020204" pitchFamily="34" charset="0"/>
              </a:rPr>
              <a:t>e</a:t>
            </a:r>
            <a:r>
              <a:rPr sz="1600" spc="4" dirty="0">
                <a:latin typeface="Arial" panose="020B0604020202020204" pitchFamily="34" charset="0"/>
                <a:cs typeface="Arial" panose="020B0604020202020204" pitchFamily="34" charset="0"/>
              </a:rPr>
              <a:t>g</a:t>
            </a:r>
            <a:r>
              <a:rPr sz="1600" dirty="0">
                <a:latin typeface="Arial" panose="020B0604020202020204" pitchFamily="34" charset="0"/>
                <a:cs typeface="Arial" panose="020B0604020202020204" pitchFamily="34" charset="0"/>
              </a:rPr>
              <a:t>ory  (output)</a:t>
            </a:r>
          </a:p>
        </p:txBody>
      </p:sp>
      <p:sp>
        <p:nvSpPr>
          <p:cNvPr id="94" name="object 94"/>
          <p:cNvSpPr/>
          <p:nvPr/>
        </p:nvSpPr>
        <p:spPr>
          <a:xfrm>
            <a:off x="6155616" y="4780083"/>
            <a:ext cx="0" cy="149378"/>
          </a:xfrm>
          <a:custGeom>
            <a:avLst/>
            <a:gdLst/>
            <a:ahLst/>
            <a:cxnLst/>
            <a:rect l="l" t="t" r="r" b="b"/>
            <a:pathLst>
              <a:path h="182879">
                <a:moveTo>
                  <a:pt x="0" y="182879"/>
                </a:moveTo>
                <a:lnTo>
                  <a:pt x="0" y="0"/>
                </a:lnTo>
              </a:path>
            </a:pathLst>
          </a:custGeom>
          <a:ln w="36659">
            <a:solidFill>
              <a:schemeClr val="accent1"/>
            </a:solidFill>
          </a:ln>
        </p:spPr>
        <p:txBody>
          <a:bodyPr wrap="square" lIns="0" tIns="0" rIns="0" bIns="0" rtlCol="0"/>
          <a:lstStyle/>
          <a:p>
            <a:endParaRPr/>
          </a:p>
        </p:txBody>
      </p:sp>
      <p:sp>
        <p:nvSpPr>
          <p:cNvPr id="95" name="object 95"/>
          <p:cNvSpPr/>
          <p:nvPr/>
        </p:nvSpPr>
        <p:spPr>
          <a:xfrm>
            <a:off x="6155616" y="4481328"/>
            <a:ext cx="0" cy="149378"/>
          </a:xfrm>
          <a:custGeom>
            <a:avLst/>
            <a:gdLst/>
            <a:ahLst/>
            <a:cxnLst/>
            <a:rect l="l" t="t" r="r" b="b"/>
            <a:pathLst>
              <a:path h="182879">
                <a:moveTo>
                  <a:pt x="0" y="182880"/>
                </a:moveTo>
                <a:lnTo>
                  <a:pt x="0" y="0"/>
                </a:lnTo>
              </a:path>
            </a:pathLst>
          </a:custGeom>
          <a:ln w="36659">
            <a:solidFill>
              <a:schemeClr val="accent1"/>
            </a:solidFill>
          </a:ln>
        </p:spPr>
        <p:txBody>
          <a:bodyPr wrap="square" lIns="0" tIns="0" rIns="0" bIns="0" rtlCol="0"/>
          <a:lstStyle/>
          <a:p>
            <a:endParaRPr/>
          </a:p>
        </p:txBody>
      </p:sp>
      <p:sp>
        <p:nvSpPr>
          <p:cNvPr id="96" name="object 96"/>
          <p:cNvSpPr/>
          <p:nvPr/>
        </p:nvSpPr>
        <p:spPr>
          <a:xfrm>
            <a:off x="6155616" y="4182573"/>
            <a:ext cx="0" cy="149378"/>
          </a:xfrm>
          <a:custGeom>
            <a:avLst/>
            <a:gdLst/>
            <a:ahLst/>
            <a:cxnLst/>
            <a:rect l="l" t="t" r="r" b="b"/>
            <a:pathLst>
              <a:path h="182879">
                <a:moveTo>
                  <a:pt x="0" y="182880"/>
                </a:moveTo>
                <a:lnTo>
                  <a:pt x="0" y="0"/>
                </a:lnTo>
              </a:path>
            </a:pathLst>
          </a:custGeom>
          <a:ln w="36659">
            <a:solidFill>
              <a:schemeClr val="accent1"/>
            </a:solidFill>
          </a:ln>
        </p:spPr>
        <p:txBody>
          <a:bodyPr wrap="square" lIns="0" tIns="0" rIns="0" bIns="0" rtlCol="0"/>
          <a:lstStyle/>
          <a:p>
            <a:endParaRPr/>
          </a:p>
        </p:txBody>
      </p:sp>
      <p:sp>
        <p:nvSpPr>
          <p:cNvPr id="97" name="object 97"/>
          <p:cNvSpPr/>
          <p:nvPr/>
        </p:nvSpPr>
        <p:spPr>
          <a:xfrm>
            <a:off x="6155616" y="3883817"/>
            <a:ext cx="0" cy="149378"/>
          </a:xfrm>
          <a:custGeom>
            <a:avLst/>
            <a:gdLst/>
            <a:ahLst/>
            <a:cxnLst/>
            <a:rect l="l" t="t" r="r" b="b"/>
            <a:pathLst>
              <a:path h="182879">
                <a:moveTo>
                  <a:pt x="0" y="182880"/>
                </a:moveTo>
                <a:lnTo>
                  <a:pt x="0" y="0"/>
                </a:lnTo>
              </a:path>
            </a:pathLst>
          </a:custGeom>
          <a:ln w="36659">
            <a:solidFill>
              <a:schemeClr val="accent1"/>
            </a:solidFill>
          </a:ln>
        </p:spPr>
        <p:txBody>
          <a:bodyPr wrap="square" lIns="0" tIns="0" rIns="0" bIns="0" rtlCol="0"/>
          <a:lstStyle/>
          <a:p>
            <a:endParaRPr/>
          </a:p>
        </p:txBody>
      </p:sp>
      <p:sp>
        <p:nvSpPr>
          <p:cNvPr id="98" name="object 98"/>
          <p:cNvSpPr/>
          <p:nvPr/>
        </p:nvSpPr>
        <p:spPr>
          <a:xfrm>
            <a:off x="6155616" y="3585063"/>
            <a:ext cx="0" cy="149378"/>
          </a:xfrm>
          <a:custGeom>
            <a:avLst/>
            <a:gdLst/>
            <a:ahLst/>
            <a:cxnLst/>
            <a:rect l="l" t="t" r="r" b="b"/>
            <a:pathLst>
              <a:path h="182879">
                <a:moveTo>
                  <a:pt x="0" y="182879"/>
                </a:moveTo>
                <a:lnTo>
                  <a:pt x="0" y="0"/>
                </a:lnTo>
              </a:path>
            </a:pathLst>
          </a:custGeom>
          <a:ln w="36659">
            <a:solidFill>
              <a:schemeClr val="accent1"/>
            </a:solidFill>
          </a:ln>
        </p:spPr>
        <p:txBody>
          <a:bodyPr wrap="square" lIns="0" tIns="0" rIns="0" bIns="0" rtlCol="0"/>
          <a:lstStyle/>
          <a:p>
            <a:endParaRPr/>
          </a:p>
        </p:txBody>
      </p:sp>
      <p:sp>
        <p:nvSpPr>
          <p:cNvPr id="99" name="object 99"/>
          <p:cNvSpPr/>
          <p:nvPr/>
        </p:nvSpPr>
        <p:spPr>
          <a:xfrm>
            <a:off x="6155616" y="3286306"/>
            <a:ext cx="0" cy="149378"/>
          </a:xfrm>
          <a:custGeom>
            <a:avLst/>
            <a:gdLst/>
            <a:ahLst/>
            <a:cxnLst/>
            <a:rect l="l" t="t" r="r" b="b"/>
            <a:pathLst>
              <a:path h="182879">
                <a:moveTo>
                  <a:pt x="0" y="182879"/>
                </a:moveTo>
                <a:lnTo>
                  <a:pt x="0" y="0"/>
                </a:lnTo>
              </a:path>
            </a:pathLst>
          </a:custGeom>
          <a:ln w="36659">
            <a:solidFill>
              <a:schemeClr val="accent1"/>
            </a:solidFill>
          </a:ln>
        </p:spPr>
        <p:txBody>
          <a:bodyPr wrap="square" lIns="0" tIns="0" rIns="0" bIns="0" rtlCol="0"/>
          <a:lstStyle/>
          <a:p>
            <a:endParaRPr/>
          </a:p>
        </p:txBody>
      </p:sp>
      <p:sp>
        <p:nvSpPr>
          <p:cNvPr id="100" name="object 100"/>
          <p:cNvSpPr/>
          <p:nvPr/>
        </p:nvSpPr>
        <p:spPr>
          <a:xfrm>
            <a:off x="6155616" y="2987552"/>
            <a:ext cx="0" cy="149378"/>
          </a:xfrm>
          <a:custGeom>
            <a:avLst/>
            <a:gdLst/>
            <a:ahLst/>
            <a:cxnLst/>
            <a:rect l="l" t="t" r="r" b="b"/>
            <a:pathLst>
              <a:path h="182879">
                <a:moveTo>
                  <a:pt x="0" y="182879"/>
                </a:moveTo>
                <a:lnTo>
                  <a:pt x="0" y="0"/>
                </a:lnTo>
              </a:path>
            </a:pathLst>
          </a:custGeom>
          <a:ln w="36659">
            <a:solidFill>
              <a:schemeClr val="accent1"/>
            </a:solidFill>
          </a:ln>
        </p:spPr>
        <p:txBody>
          <a:bodyPr wrap="square" lIns="0" tIns="0" rIns="0" bIns="0" rtlCol="0"/>
          <a:lstStyle/>
          <a:p>
            <a:endParaRPr/>
          </a:p>
        </p:txBody>
      </p:sp>
      <p:sp>
        <p:nvSpPr>
          <p:cNvPr id="101" name="object 101"/>
          <p:cNvSpPr/>
          <p:nvPr/>
        </p:nvSpPr>
        <p:spPr>
          <a:xfrm>
            <a:off x="6155616" y="2688797"/>
            <a:ext cx="0" cy="149378"/>
          </a:xfrm>
          <a:custGeom>
            <a:avLst/>
            <a:gdLst/>
            <a:ahLst/>
            <a:cxnLst/>
            <a:rect l="l" t="t" r="r" b="b"/>
            <a:pathLst>
              <a:path h="182879">
                <a:moveTo>
                  <a:pt x="0" y="182880"/>
                </a:moveTo>
                <a:lnTo>
                  <a:pt x="0" y="0"/>
                </a:lnTo>
              </a:path>
            </a:pathLst>
          </a:custGeom>
          <a:ln w="36659">
            <a:solidFill>
              <a:schemeClr val="accent1"/>
            </a:solidFill>
          </a:ln>
        </p:spPr>
        <p:txBody>
          <a:bodyPr wrap="square" lIns="0" tIns="0" rIns="0" bIns="0" rtlCol="0"/>
          <a:lstStyle/>
          <a:p>
            <a:endParaRPr/>
          </a:p>
        </p:txBody>
      </p:sp>
      <p:sp>
        <p:nvSpPr>
          <p:cNvPr id="102" name="object 102"/>
          <p:cNvSpPr/>
          <p:nvPr/>
        </p:nvSpPr>
        <p:spPr>
          <a:xfrm>
            <a:off x="6155616" y="2390041"/>
            <a:ext cx="0" cy="149378"/>
          </a:xfrm>
          <a:custGeom>
            <a:avLst/>
            <a:gdLst/>
            <a:ahLst/>
            <a:cxnLst/>
            <a:rect l="l" t="t" r="r" b="b"/>
            <a:pathLst>
              <a:path h="182880">
                <a:moveTo>
                  <a:pt x="0" y="182880"/>
                </a:moveTo>
                <a:lnTo>
                  <a:pt x="0" y="0"/>
                </a:lnTo>
              </a:path>
            </a:pathLst>
          </a:custGeom>
          <a:ln w="36659">
            <a:solidFill>
              <a:schemeClr val="accent1"/>
            </a:solidFill>
          </a:ln>
        </p:spPr>
        <p:txBody>
          <a:bodyPr wrap="square" lIns="0" tIns="0" rIns="0" bIns="0" rtlCol="0"/>
          <a:lstStyle/>
          <a:p>
            <a:endParaRPr/>
          </a:p>
        </p:txBody>
      </p:sp>
      <p:sp>
        <p:nvSpPr>
          <p:cNvPr id="103" name="object 103"/>
          <p:cNvSpPr/>
          <p:nvPr/>
        </p:nvSpPr>
        <p:spPr>
          <a:xfrm>
            <a:off x="6155616" y="2160788"/>
            <a:ext cx="0" cy="79876"/>
          </a:xfrm>
          <a:custGeom>
            <a:avLst/>
            <a:gdLst/>
            <a:ahLst/>
            <a:cxnLst/>
            <a:rect l="l" t="t" r="r" b="b"/>
            <a:pathLst>
              <a:path h="97789">
                <a:moveTo>
                  <a:pt x="0" y="97789"/>
                </a:moveTo>
                <a:lnTo>
                  <a:pt x="0" y="0"/>
                </a:lnTo>
              </a:path>
            </a:pathLst>
          </a:custGeom>
          <a:ln w="36659">
            <a:solidFill>
              <a:schemeClr val="accent1"/>
            </a:solidFill>
          </a:ln>
        </p:spPr>
        <p:txBody>
          <a:bodyPr wrap="square" lIns="0" tIns="0" rIns="0" bIns="0" rtlCol="0"/>
          <a:lstStyle/>
          <a:p>
            <a:endParaRPr/>
          </a:p>
        </p:txBody>
      </p:sp>
      <p:sp>
        <p:nvSpPr>
          <p:cNvPr id="104" name="object 104"/>
          <p:cNvSpPr/>
          <p:nvPr/>
        </p:nvSpPr>
        <p:spPr>
          <a:xfrm>
            <a:off x="6110012" y="2031121"/>
            <a:ext cx="90172" cy="134855"/>
          </a:xfrm>
          <a:custGeom>
            <a:avLst/>
            <a:gdLst/>
            <a:ahLst/>
            <a:cxnLst/>
            <a:rect l="l" t="t" r="r" b="b"/>
            <a:pathLst>
              <a:path w="110490" h="165100">
                <a:moveTo>
                  <a:pt x="55879" y="0"/>
                </a:moveTo>
                <a:lnTo>
                  <a:pt x="0" y="165100"/>
                </a:lnTo>
                <a:lnTo>
                  <a:pt x="110490" y="165100"/>
                </a:lnTo>
                <a:lnTo>
                  <a:pt x="55879" y="0"/>
                </a:lnTo>
                <a:close/>
              </a:path>
            </a:pathLst>
          </a:custGeom>
          <a:solidFill>
            <a:schemeClr val="accent1"/>
          </a:solidFill>
          <a:ln>
            <a:solidFill>
              <a:schemeClr val="accent1"/>
            </a:solidFill>
          </a:ln>
        </p:spPr>
        <p:txBody>
          <a:bodyPr wrap="square" lIns="0" tIns="0" rIns="0" bIns="0" rtlCol="0"/>
          <a:lstStyle/>
          <a:p>
            <a:endParaRPr/>
          </a:p>
        </p:txBody>
      </p:sp>
      <p:sp>
        <p:nvSpPr>
          <p:cNvPr id="105" name="object 105"/>
          <p:cNvSpPr/>
          <p:nvPr/>
        </p:nvSpPr>
        <p:spPr>
          <a:xfrm>
            <a:off x="5458069" y="1870332"/>
            <a:ext cx="1088297" cy="804979"/>
          </a:xfrm>
          <a:custGeom>
            <a:avLst/>
            <a:gdLst/>
            <a:ahLst/>
            <a:cxnLst/>
            <a:rect l="l" t="t" r="r" b="b"/>
            <a:pathLst>
              <a:path w="1333500" h="985520">
                <a:moveTo>
                  <a:pt x="666750" y="985519"/>
                </a:moveTo>
                <a:lnTo>
                  <a:pt x="0" y="985519"/>
                </a:lnTo>
                <a:lnTo>
                  <a:pt x="0" y="0"/>
                </a:lnTo>
                <a:lnTo>
                  <a:pt x="1333500" y="0"/>
                </a:lnTo>
                <a:lnTo>
                  <a:pt x="1333500" y="985519"/>
                </a:lnTo>
                <a:lnTo>
                  <a:pt x="666750" y="985519"/>
                </a:lnTo>
                <a:close/>
              </a:path>
            </a:pathLst>
          </a:custGeom>
          <a:ln w="36659">
            <a:solidFill>
              <a:schemeClr val="tx2"/>
            </a:solidFill>
          </a:ln>
        </p:spPr>
        <p:txBody>
          <a:bodyPr wrap="square" lIns="0" tIns="0" rIns="0" bIns="0" rtlCol="0"/>
          <a:lstStyle/>
          <a:p>
            <a:endParaRPr/>
          </a:p>
        </p:txBody>
      </p:sp>
      <p:sp>
        <p:nvSpPr>
          <p:cNvPr id="106" name="object 106"/>
          <p:cNvSpPr/>
          <p:nvPr/>
        </p:nvSpPr>
        <p:spPr>
          <a:xfrm>
            <a:off x="6467595" y="2310165"/>
            <a:ext cx="496471" cy="0"/>
          </a:xfrm>
          <a:custGeom>
            <a:avLst/>
            <a:gdLst/>
            <a:ahLst/>
            <a:cxnLst/>
            <a:rect l="l" t="t" r="r" b="b"/>
            <a:pathLst>
              <a:path w="608329">
                <a:moveTo>
                  <a:pt x="0" y="0"/>
                </a:moveTo>
                <a:lnTo>
                  <a:pt x="608329" y="0"/>
                </a:lnTo>
              </a:path>
            </a:pathLst>
          </a:custGeom>
          <a:ln w="36659">
            <a:solidFill>
              <a:schemeClr val="accent1"/>
            </a:solidFill>
          </a:ln>
        </p:spPr>
        <p:txBody>
          <a:bodyPr wrap="square" lIns="0" tIns="0" rIns="0" bIns="0" rtlCol="0"/>
          <a:lstStyle/>
          <a:p>
            <a:endParaRPr/>
          </a:p>
        </p:txBody>
      </p:sp>
      <p:sp>
        <p:nvSpPr>
          <p:cNvPr id="107" name="object 107"/>
          <p:cNvSpPr/>
          <p:nvPr/>
        </p:nvSpPr>
        <p:spPr>
          <a:xfrm>
            <a:off x="6957846" y="2264524"/>
            <a:ext cx="134742" cy="90248"/>
          </a:xfrm>
          <a:custGeom>
            <a:avLst/>
            <a:gdLst/>
            <a:ahLst/>
            <a:cxnLst/>
            <a:rect l="l" t="t" r="r" b="b"/>
            <a:pathLst>
              <a:path w="165100" h="110489">
                <a:moveTo>
                  <a:pt x="0" y="0"/>
                </a:moveTo>
                <a:lnTo>
                  <a:pt x="0" y="110489"/>
                </a:lnTo>
                <a:lnTo>
                  <a:pt x="165100" y="55879"/>
                </a:lnTo>
                <a:lnTo>
                  <a:pt x="0" y="0"/>
                </a:lnTo>
                <a:close/>
              </a:path>
            </a:pathLst>
          </a:custGeom>
          <a:solidFill>
            <a:schemeClr val="accent1"/>
          </a:solidFill>
          <a:ln>
            <a:solidFill>
              <a:schemeClr val="accent1"/>
            </a:solidFill>
          </a:ln>
        </p:spPr>
        <p:txBody>
          <a:bodyPr wrap="square" lIns="0" tIns="0" rIns="0" bIns="0" rtlCol="0"/>
          <a:lstStyle/>
          <a:p>
            <a:endParaRPr/>
          </a:p>
        </p:txBody>
      </p:sp>
      <p:sp>
        <p:nvSpPr>
          <p:cNvPr id="108" name="object 108"/>
          <p:cNvSpPr/>
          <p:nvPr/>
        </p:nvSpPr>
        <p:spPr>
          <a:xfrm>
            <a:off x="5757610" y="2303942"/>
            <a:ext cx="715167" cy="147303"/>
          </a:xfrm>
          <a:custGeom>
            <a:avLst/>
            <a:gdLst/>
            <a:ahLst/>
            <a:cxnLst/>
            <a:rect l="l" t="t" r="r" b="b"/>
            <a:pathLst>
              <a:path w="876300" h="180339">
                <a:moveTo>
                  <a:pt x="876300" y="0"/>
                </a:moveTo>
                <a:lnTo>
                  <a:pt x="0" y="180339"/>
                </a:lnTo>
              </a:path>
            </a:pathLst>
          </a:custGeom>
          <a:ln w="36659">
            <a:solidFill>
              <a:schemeClr val="accent1"/>
            </a:solidFill>
          </a:ln>
        </p:spPr>
        <p:txBody>
          <a:bodyPr wrap="square" lIns="0" tIns="0" rIns="0" bIns="0" rtlCol="0"/>
          <a:lstStyle/>
          <a:p>
            <a:endParaRPr/>
          </a:p>
        </p:txBody>
      </p:sp>
      <p:sp>
        <p:nvSpPr>
          <p:cNvPr id="109" name="object 109"/>
          <p:cNvSpPr/>
          <p:nvPr/>
        </p:nvSpPr>
        <p:spPr>
          <a:xfrm>
            <a:off x="5631160" y="2406639"/>
            <a:ext cx="140960" cy="87137"/>
          </a:xfrm>
          <a:custGeom>
            <a:avLst/>
            <a:gdLst/>
            <a:ahLst/>
            <a:cxnLst/>
            <a:rect l="l" t="t" r="r" b="b"/>
            <a:pathLst>
              <a:path w="172720" h="106680">
                <a:moveTo>
                  <a:pt x="151130" y="0"/>
                </a:moveTo>
                <a:lnTo>
                  <a:pt x="0" y="86360"/>
                </a:lnTo>
                <a:lnTo>
                  <a:pt x="172720" y="106679"/>
                </a:lnTo>
                <a:lnTo>
                  <a:pt x="151130" y="0"/>
                </a:lnTo>
                <a:close/>
              </a:path>
            </a:pathLst>
          </a:custGeom>
          <a:solidFill>
            <a:schemeClr val="accent1"/>
          </a:solidFill>
          <a:ln>
            <a:solidFill>
              <a:schemeClr val="accent1"/>
            </a:solidFill>
          </a:ln>
        </p:spPr>
        <p:txBody>
          <a:bodyPr wrap="square" lIns="0" tIns="0" rIns="0" bIns="0" rtlCol="0"/>
          <a:lstStyle/>
          <a:p>
            <a:endParaRPr/>
          </a:p>
        </p:txBody>
      </p:sp>
      <p:sp>
        <p:nvSpPr>
          <p:cNvPr id="110" name="object 110"/>
          <p:cNvSpPr txBox="1"/>
          <p:nvPr/>
        </p:nvSpPr>
        <p:spPr>
          <a:xfrm>
            <a:off x="5010313" y="2710581"/>
            <a:ext cx="933287" cy="246221"/>
          </a:xfrm>
          <a:prstGeom prst="rect">
            <a:avLst/>
          </a:prstGeom>
        </p:spPr>
        <p:txBody>
          <a:bodyPr vert="horz" wrap="square" lIns="0" tIns="0" rIns="0" bIns="0" rtlCol="0">
            <a:spAutoFit/>
          </a:bodyPr>
          <a:lstStyle/>
          <a:p>
            <a:pPr marL="10368"/>
            <a:r>
              <a:rPr sz="1600" spc="-8" dirty="0">
                <a:latin typeface="Arial" panose="020B0604020202020204" pitchFamily="34" charset="0"/>
                <a:cs typeface="Arial" panose="020B0604020202020204" pitchFamily="34" charset="0"/>
              </a:rPr>
              <a:t>Energies</a:t>
            </a:r>
            <a:endParaRPr sz="1600" dirty="0">
              <a:latin typeface="Arial" panose="020B0604020202020204" pitchFamily="34" charset="0"/>
              <a:cs typeface="Arial" panose="020B0604020202020204" pitchFamily="34" charset="0"/>
            </a:endParaRPr>
          </a:p>
        </p:txBody>
      </p:sp>
      <p:sp>
        <p:nvSpPr>
          <p:cNvPr id="111" name="object 111"/>
          <p:cNvSpPr txBox="1"/>
          <p:nvPr/>
        </p:nvSpPr>
        <p:spPr>
          <a:xfrm>
            <a:off x="6233352" y="2728217"/>
            <a:ext cx="703764" cy="246221"/>
          </a:xfrm>
          <a:prstGeom prst="rect">
            <a:avLst/>
          </a:prstGeom>
        </p:spPr>
        <p:txBody>
          <a:bodyPr vert="horz" wrap="square" lIns="0" tIns="0" rIns="0" bIns="0" rtlCol="0">
            <a:spAutoFit/>
          </a:bodyPr>
          <a:lstStyle/>
          <a:p>
            <a:pPr marL="10368"/>
            <a:r>
              <a:rPr sz="1600" spc="-4" dirty="0">
                <a:solidFill>
                  <a:schemeClr val="tx2"/>
                </a:solidFill>
                <a:latin typeface="Arial" panose="020B0604020202020204" pitchFamily="34" charset="0"/>
                <a:cs typeface="Arial" panose="020B0604020202020204" pitchFamily="34" charset="0"/>
              </a:rPr>
              <a:t>S</a:t>
            </a:r>
            <a:r>
              <a:rPr sz="1600" dirty="0">
                <a:solidFill>
                  <a:schemeClr val="tx2"/>
                </a:solidFill>
                <a:latin typeface="Arial" panose="020B0604020202020204" pitchFamily="34" charset="0"/>
                <a:cs typeface="Arial" panose="020B0604020202020204" pitchFamily="34" charset="0"/>
              </a:rPr>
              <a:t>wi</a:t>
            </a:r>
            <a:r>
              <a:rPr sz="1600" spc="-8" dirty="0">
                <a:solidFill>
                  <a:schemeClr val="tx2"/>
                </a:solidFill>
                <a:latin typeface="Arial" panose="020B0604020202020204" pitchFamily="34" charset="0"/>
                <a:cs typeface="Arial" panose="020B0604020202020204" pitchFamily="34" charset="0"/>
              </a:rPr>
              <a:t>t</a:t>
            </a:r>
            <a:r>
              <a:rPr sz="1600" dirty="0">
                <a:solidFill>
                  <a:schemeClr val="tx2"/>
                </a:solidFill>
                <a:latin typeface="Arial" panose="020B0604020202020204" pitchFamily="34" charset="0"/>
                <a:cs typeface="Arial" panose="020B0604020202020204" pitchFamily="34" charset="0"/>
              </a:rPr>
              <a:t>ch</a:t>
            </a:r>
          </a:p>
        </p:txBody>
      </p:sp>
    </p:spTree>
    <p:extLst>
      <p:ext uri="{BB962C8B-B14F-4D97-AF65-F5344CB8AC3E}">
        <p14:creationId xmlns:p14="http://schemas.microsoft.com/office/powerpoint/2010/main" val="114177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dirty="0"/>
              <a:t>Alignment through dynamic time warping</a:t>
            </a:r>
          </a:p>
        </p:txBody>
      </p:sp>
      <p:sp>
        <p:nvSpPr>
          <p:cNvPr id="39" name="Text Placeholder 38"/>
          <p:cNvSpPr>
            <a:spLocks noGrp="1"/>
          </p:cNvSpPr>
          <p:nvPr>
            <p:ph type="body" idx="1"/>
          </p:nvPr>
        </p:nvSpPr>
        <p:spPr/>
        <p:txBody>
          <a:bodyPr/>
          <a:lstStyle/>
          <a:p>
            <a:r>
              <a:rPr lang="en-US" dirty="0"/>
              <a:t>Spoken word recognition with trainable elastic templates and trainable  feature extraction</a:t>
            </a:r>
          </a:p>
          <a:p>
            <a:pPr lvl="1"/>
            <a:r>
              <a:rPr lang="en-US" dirty="0"/>
              <a:t>[</a:t>
            </a:r>
            <a:r>
              <a:rPr lang="en-US" dirty="0" err="1"/>
              <a:t>Driancourt&amp;Bottou</a:t>
            </a:r>
            <a:r>
              <a:rPr lang="en-US" dirty="0"/>
              <a:t> 1991, </a:t>
            </a:r>
            <a:r>
              <a:rPr lang="en-US" dirty="0" err="1"/>
              <a:t>Bottou</a:t>
            </a:r>
            <a:r>
              <a:rPr lang="en-US" dirty="0"/>
              <a:t> 1991, </a:t>
            </a:r>
            <a:r>
              <a:rPr lang="en-US" dirty="0" err="1"/>
              <a:t>Driancourt</a:t>
            </a:r>
            <a:r>
              <a:rPr lang="en-US" dirty="0"/>
              <a:t> 1994]</a:t>
            </a:r>
          </a:p>
          <a:p>
            <a:r>
              <a:rPr lang="en-US" dirty="0"/>
              <a:t>Elastic matching using dynamic time warping (Viterbi algorithm on a trellis).</a:t>
            </a:r>
          </a:p>
          <a:p>
            <a:endParaRPr lang="en-US" dirty="0"/>
          </a:p>
        </p:txBody>
      </p:sp>
      <p:sp>
        <p:nvSpPr>
          <p:cNvPr id="5" name="object 5"/>
          <p:cNvSpPr txBox="1"/>
          <p:nvPr/>
        </p:nvSpPr>
        <p:spPr>
          <a:xfrm>
            <a:off x="3186119" y="5175229"/>
            <a:ext cx="1510143" cy="576183"/>
          </a:xfrm>
          <a:prstGeom prst="rect">
            <a:avLst/>
          </a:prstGeom>
        </p:spPr>
        <p:txBody>
          <a:bodyPr vert="horz" wrap="square" lIns="0" tIns="0" rIns="0" bIns="0" rtlCol="0">
            <a:spAutoFit/>
          </a:bodyPr>
          <a:lstStyle/>
          <a:p>
            <a:pPr marL="10368" marR="4147">
              <a:lnSpc>
                <a:spcPct val="116700"/>
              </a:lnSpc>
            </a:pPr>
            <a:r>
              <a:rPr sz="1600" dirty="0">
                <a:latin typeface="Arial" panose="020B0604020202020204" pitchFamily="34" charset="0"/>
                <a:cs typeface="Arial" panose="020B0604020202020204" pitchFamily="34" charset="0"/>
              </a:rPr>
              <a:t>Sequence of  </a:t>
            </a:r>
            <a:r>
              <a:rPr sz="1600" spc="-4" dirty="0">
                <a:latin typeface="Arial" panose="020B0604020202020204" pitchFamily="34" charset="0"/>
                <a:cs typeface="Arial" panose="020B0604020202020204" pitchFamily="34" charset="0"/>
              </a:rPr>
              <a:t>feature</a:t>
            </a:r>
            <a:r>
              <a:rPr sz="1600" spc="-57"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vectors</a:t>
            </a:r>
          </a:p>
        </p:txBody>
      </p:sp>
      <p:sp>
        <p:nvSpPr>
          <p:cNvPr id="6" name="object 6"/>
          <p:cNvSpPr/>
          <p:nvPr/>
        </p:nvSpPr>
        <p:spPr>
          <a:xfrm>
            <a:off x="2762202" y="4681535"/>
            <a:ext cx="185528" cy="506224"/>
          </a:xfrm>
          <a:custGeom>
            <a:avLst/>
            <a:gdLst/>
            <a:ahLst/>
            <a:cxnLst/>
            <a:rect l="l" t="t" r="r" b="b"/>
            <a:pathLst>
              <a:path w="227329" h="619760">
                <a:moveTo>
                  <a:pt x="113029" y="619759"/>
                </a:moveTo>
                <a:lnTo>
                  <a:pt x="0" y="619759"/>
                </a:lnTo>
                <a:lnTo>
                  <a:pt x="0" y="0"/>
                </a:lnTo>
                <a:lnTo>
                  <a:pt x="227329" y="0"/>
                </a:lnTo>
                <a:lnTo>
                  <a:pt x="227329" y="619759"/>
                </a:lnTo>
                <a:lnTo>
                  <a:pt x="113029" y="619759"/>
                </a:lnTo>
                <a:close/>
              </a:path>
            </a:pathLst>
          </a:custGeom>
          <a:ln w="36659">
            <a:solidFill>
              <a:srgbClr val="000000"/>
            </a:solidFill>
          </a:ln>
        </p:spPr>
        <p:txBody>
          <a:bodyPr wrap="square" lIns="0" tIns="0" rIns="0" bIns="0" rtlCol="0"/>
          <a:lstStyle/>
          <a:p>
            <a:endParaRPr/>
          </a:p>
        </p:txBody>
      </p:sp>
      <p:sp>
        <p:nvSpPr>
          <p:cNvPr id="7" name="object 7"/>
          <p:cNvSpPr/>
          <p:nvPr/>
        </p:nvSpPr>
        <p:spPr>
          <a:xfrm>
            <a:off x="3102165" y="4681535"/>
            <a:ext cx="185528" cy="506224"/>
          </a:xfrm>
          <a:custGeom>
            <a:avLst/>
            <a:gdLst/>
            <a:ahLst/>
            <a:cxnLst/>
            <a:rect l="l" t="t" r="r" b="b"/>
            <a:pathLst>
              <a:path w="227329" h="619760">
                <a:moveTo>
                  <a:pt x="113029" y="619759"/>
                </a:moveTo>
                <a:lnTo>
                  <a:pt x="0" y="619759"/>
                </a:lnTo>
                <a:lnTo>
                  <a:pt x="0" y="0"/>
                </a:lnTo>
                <a:lnTo>
                  <a:pt x="227329" y="0"/>
                </a:lnTo>
                <a:lnTo>
                  <a:pt x="227329" y="619759"/>
                </a:lnTo>
                <a:lnTo>
                  <a:pt x="113029" y="619759"/>
                </a:lnTo>
                <a:close/>
              </a:path>
            </a:pathLst>
          </a:custGeom>
          <a:ln w="36659">
            <a:solidFill>
              <a:srgbClr val="000000"/>
            </a:solidFill>
          </a:ln>
        </p:spPr>
        <p:txBody>
          <a:bodyPr wrap="square" lIns="0" tIns="0" rIns="0" bIns="0" rtlCol="0"/>
          <a:lstStyle/>
          <a:p>
            <a:endParaRPr/>
          </a:p>
        </p:txBody>
      </p:sp>
      <p:sp>
        <p:nvSpPr>
          <p:cNvPr id="8" name="object 8"/>
          <p:cNvSpPr/>
          <p:nvPr/>
        </p:nvSpPr>
        <p:spPr>
          <a:xfrm>
            <a:off x="3442129" y="4681535"/>
            <a:ext cx="185528" cy="506224"/>
          </a:xfrm>
          <a:custGeom>
            <a:avLst/>
            <a:gdLst/>
            <a:ahLst/>
            <a:cxnLst/>
            <a:rect l="l" t="t" r="r" b="b"/>
            <a:pathLst>
              <a:path w="227329" h="619760">
                <a:moveTo>
                  <a:pt x="114300" y="619759"/>
                </a:moveTo>
                <a:lnTo>
                  <a:pt x="0" y="619759"/>
                </a:lnTo>
                <a:lnTo>
                  <a:pt x="0" y="0"/>
                </a:lnTo>
                <a:lnTo>
                  <a:pt x="227329" y="0"/>
                </a:lnTo>
                <a:lnTo>
                  <a:pt x="227329" y="619759"/>
                </a:lnTo>
                <a:lnTo>
                  <a:pt x="114300" y="619759"/>
                </a:lnTo>
                <a:close/>
              </a:path>
            </a:pathLst>
          </a:custGeom>
          <a:ln w="36659">
            <a:solidFill>
              <a:srgbClr val="000000"/>
            </a:solidFill>
          </a:ln>
        </p:spPr>
        <p:txBody>
          <a:bodyPr wrap="square" lIns="0" tIns="0" rIns="0" bIns="0" rtlCol="0"/>
          <a:lstStyle/>
          <a:p>
            <a:endParaRPr/>
          </a:p>
        </p:txBody>
      </p:sp>
      <p:sp>
        <p:nvSpPr>
          <p:cNvPr id="9" name="object 9"/>
          <p:cNvSpPr/>
          <p:nvPr/>
        </p:nvSpPr>
        <p:spPr>
          <a:xfrm>
            <a:off x="3782092" y="4681535"/>
            <a:ext cx="185528" cy="506224"/>
          </a:xfrm>
          <a:custGeom>
            <a:avLst/>
            <a:gdLst/>
            <a:ahLst/>
            <a:cxnLst/>
            <a:rect l="l" t="t" r="r" b="b"/>
            <a:pathLst>
              <a:path w="227329" h="619760">
                <a:moveTo>
                  <a:pt x="114300" y="619759"/>
                </a:moveTo>
                <a:lnTo>
                  <a:pt x="0" y="619759"/>
                </a:lnTo>
                <a:lnTo>
                  <a:pt x="0" y="0"/>
                </a:lnTo>
                <a:lnTo>
                  <a:pt x="227330" y="0"/>
                </a:lnTo>
                <a:lnTo>
                  <a:pt x="227330" y="619759"/>
                </a:lnTo>
                <a:lnTo>
                  <a:pt x="114300" y="619759"/>
                </a:lnTo>
                <a:close/>
              </a:path>
            </a:pathLst>
          </a:custGeom>
          <a:ln w="36659">
            <a:solidFill>
              <a:srgbClr val="000000"/>
            </a:solidFill>
          </a:ln>
        </p:spPr>
        <p:txBody>
          <a:bodyPr wrap="square" lIns="0" tIns="0" rIns="0" bIns="0" rtlCol="0"/>
          <a:lstStyle/>
          <a:p>
            <a:endParaRPr/>
          </a:p>
        </p:txBody>
      </p:sp>
      <p:sp>
        <p:nvSpPr>
          <p:cNvPr id="10" name="object 10"/>
          <p:cNvSpPr/>
          <p:nvPr/>
        </p:nvSpPr>
        <p:spPr>
          <a:xfrm>
            <a:off x="4122056" y="4681535"/>
            <a:ext cx="185528" cy="506224"/>
          </a:xfrm>
          <a:custGeom>
            <a:avLst/>
            <a:gdLst/>
            <a:ahLst/>
            <a:cxnLst/>
            <a:rect l="l" t="t" r="r" b="b"/>
            <a:pathLst>
              <a:path w="227329" h="619760">
                <a:moveTo>
                  <a:pt x="114300" y="619759"/>
                </a:moveTo>
                <a:lnTo>
                  <a:pt x="0" y="619759"/>
                </a:lnTo>
                <a:lnTo>
                  <a:pt x="0" y="0"/>
                </a:lnTo>
                <a:lnTo>
                  <a:pt x="227330" y="0"/>
                </a:lnTo>
                <a:lnTo>
                  <a:pt x="227330" y="619759"/>
                </a:lnTo>
                <a:lnTo>
                  <a:pt x="114300" y="619759"/>
                </a:lnTo>
                <a:close/>
              </a:path>
            </a:pathLst>
          </a:custGeom>
          <a:ln w="36659">
            <a:solidFill>
              <a:srgbClr val="000000"/>
            </a:solidFill>
          </a:ln>
        </p:spPr>
        <p:txBody>
          <a:bodyPr wrap="square" lIns="0" tIns="0" rIns="0" bIns="0" rtlCol="0"/>
          <a:lstStyle/>
          <a:p>
            <a:endParaRPr/>
          </a:p>
        </p:txBody>
      </p:sp>
      <p:sp>
        <p:nvSpPr>
          <p:cNvPr id="11" name="object 11"/>
          <p:cNvSpPr/>
          <p:nvPr/>
        </p:nvSpPr>
        <p:spPr>
          <a:xfrm>
            <a:off x="4462019" y="4681535"/>
            <a:ext cx="185528" cy="506224"/>
          </a:xfrm>
          <a:custGeom>
            <a:avLst/>
            <a:gdLst/>
            <a:ahLst/>
            <a:cxnLst/>
            <a:rect l="l" t="t" r="r" b="b"/>
            <a:pathLst>
              <a:path w="227329" h="619760">
                <a:moveTo>
                  <a:pt x="114300" y="619759"/>
                </a:moveTo>
                <a:lnTo>
                  <a:pt x="0" y="619759"/>
                </a:lnTo>
                <a:lnTo>
                  <a:pt x="0" y="0"/>
                </a:lnTo>
                <a:lnTo>
                  <a:pt x="227329" y="0"/>
                </a:lnTo>
                <a:lnTo>
                  <a:pt x="227329" y="619759"/>
                </a:lnTo>
                <a:lnTo>
                  <a:pt x="114300" y="619759"/>
                </a:lnTo>
                <a:close/>
              </a:path>
            </a:pathLst>
          </a:custGeom>
          <a:ln w="36659">
            <a:solidFill>
              <a:srgbClr val="000000"/>
            </a:solidFill>
          </a:ln>
        </p:spPr>
        <p:txBody>
          <a:bodyPr wrap="square" lIns="0" tIns="0" rIns="0" bIns="0" rtlCol="0"/>
          <a:lstStyle/>
          <a:p>
            <a:endParaRPr/>
          </a:p>
        </p:txBody>
      </p:sp>
      <p:sp>
        <p:nvSpPr>
          <p:cNvPr id="12" name="object 12"/>
          <p:cNvSpPr/>
          <p:nvPr/>
        </p:nvSpPr>
        <p:spPr>
          <a:xfrm>
            <a:off x="1809683" y="3004150"/>
            <a:ext cx="792902" cy="1518672"/>
          </a:xfrm>
          <a:custGeom>
            <a:avLst/>
            <a:gdLst/>
            <a:ahLst/>
            <a:cxnLst/>
            <a:rect l="l" t="t" r="r" b="b"/>
            <a:pathLst>
              <a:path w="971550" h="1859279">
                <a:moveTo>
                  <a:pt x="971550" y="929639"/>
                </a:moveTo>
                <a:lnTo>
                  <a:pt x="971550" y="1859279"/>
                </a:lnTo>
                <a:lnTo>
                  <a:pt x="0" y="1859279"/>
                </a:lnTo>
                <a:lnTo>
                  <a:pt x="0" y="0"/>
                </a:lnTo>
                <a:lnTo>
                  <a:pt x="971550" y="0"/>
                </a:lnTo>
                <a:lnTo>
                  <a:pt x="971550" y="929639"/>
                </a:lnTo>
                <a:close/>
              </a:path>
            </a:pathLst>
          </a:custGeom>
          <a:ln w="36659">
            <a:solidFill>
              <a:schemeClr val="tx2"/>
            </a:solidFill>
          </a:ln>
        </p:spPr>
        <p:txBody>
          <a:bodyPr wrap="square" lIns="0" tIns="0" rIns="0" bIns="0" rtlCol="0"/>
          <a:lstStyle/>
          <a:p>
            <a:endParaRPr/>
          </a:p>
        </p:txBody>
      </p:sp>
      <p:sp>
        <p:nvSpPr>
          <p:cNvPr id="13" name="object 13"/>
          <p:cNvSpPr/>
          <p:nvPr/>
        </p:nvSpPr>
        <p:spPr>
          <a:xfrm>
            <a:off x="1973445" y="4102698"/>
            <a:ext cx="505799" cy="185684"/>
          </a:xfrm>
          <a:custGeom>
            <a:avLst/>
            <a:gdLst/>
            <a:ahLst/>
            <a:cxnLst/>
            <a:rect l="l" t="t" r="r" b="b"/>
            <a:pathLst>
              <a:path w="619760" h="227329">
                <a:moveTo>
                  <a:pt x="619759" y="113030"/>
                </a:moveTo>
                <a:lnTo>
                  <a:pt x="619759" y="227330"/>
                </a:lnTo>
                <a:lnTo>
                  <a:pt x="0" y="227330"/>
                </a:lnTo>
                <a:lnTo>
                  <a:pt x="0" y="0"/>
                </a:lnTo>
                <a:lnTo>
                  <a:pt x="619759" y="0"/>
                </a:lnTo>
                <a:lnTo>
                  <a:pt x="619759" y="113030"/>
                </a:lnTo>
                <a:close/>
              </a:path>
            </a:pathLst>
          </a:custGeom>
          <a:ln w="36659">
            <a:solidFill>
              <a:srgbClr val="000000"/>
            </a:solidFill>
          </a:ln>
        </p:spPr>
        <p:txBody>
          <a:bodyPr wrap="square" lIns="0" tIns="0" rIns="0" bIns="0" rtlCol="0"/>
          <a:lstStyle/>
          <a:p>
            <a:endParaRPr/>
          </a:p>
        </p:txBody>
      </p:sp>
      <p:sp>
        <p:nvSpPr>
          <p:cNvPr id="14" name="object 14"/>
          <p:cNvSpPr/>
          <p:nvPr/>
        </p:nvSpPr>
        <p:spPr>
          <a:xfrm>
            <a:off x="1973445" y="3820539"/>
            <a:ext cx="505799" cy="185684"/>
          </a:xfrm>
          <a:custGeom>
            <a:avLst/>
            <a:gdLst/>
            <a:ahLst/>
            <a:cxnLst/>
            <a:rect l="l" t="t" r="r" b="b"/>
            <a:pathLst>
              <a:path w="619760" h="227329">
                <a:moveTo>
                  <a:pt x="619759" y="114300"/>
                </a:moveTo>
                <a:lnTo>
                  <a:pt x="619759" y="227329"/>
                </a:lnTo>
                <a:lnTo>
                  <a:pt x="0" y="227329"/>
                </a:lnTo>
                <a:lnTo>
                  <a:pt x="0" y="0"/>
                </a:lnTo>
                <a:lnTo>
                  <a:pt x="619759" y="0"/>
                </a:lnTo>
                <a:lnTo>
                  <a:pt x="619759" y="114300"/>
                </a:lnTo>
                <a:close/>
              </a:path>
            </a:pathLst>
          </a:custGeom>
          <a:ln w="36659">
            <a:solidFill>
              <a:srgbClr val="000000"/>
            </a:solidFill>
          </a:ln>
        </p:spPr>
        <p:txBody>
          <a:bodyPr wrap="square" lIns="0" tIns="0" rIns="0" bIns="0" rtlCol="0"/>
          <a:lstStyle/>
          <a:p>
            <a:endParaRPr/>
          </a:p>
        </p:txBody>
      </p:sp>
      <p:sp>
        <p:nvSpPr>
          <p:cNvPr id="15" name="object 15"/>
          <p:cNvSpPr/>
          <p:nvPr/>
        </p:nvSpPr>
        <p:spPr>
          <a:xfrm>
            <a:off x="1973445" y="3522822"/>
            <a:ext cx="505799" cy="185684"/>
          </a:xfrm>
          <a:custGeom>
            <a:avLst/>
            <a:gdLst/>
            <a:ahLst/>
            <a:cxnLst/>
            <a:rect l="l" t="t" r="r" b="b"/>
            <a:pathLst>
              <a:path w="619760" h="227329">
                <a:moveTo>
                  <a:pt x="619759" y="113029"/>
                </a:moveTo>
                <a:lnTo>
                  <a:pt x="619759" y="227329"/>
                </a:lnTo>
                <a:lnTo>
                  <a:pt x="0" y="227329"/>
                </a:lnTo>
                <a:lnTo>
                  <a:pt x="0" y="0"/>
                </a:lnTo>
                <a:lnTo>
                  <a:pt x="619759" y="0"/>
                </a:lnTo>
                <a:lnTo>
                  <a:pt x="619759" y="113029"/>
                </a:lnTo>
                <a:close/>
              </a:path>
            </a:pathLst>
          </a:custGeom>
          <a:ln w="36659">
            <a:solidFill>
              <a:srgbClr val="000000"/>
            </a:solidFill>
          </a:ln>
        </p:spPr>
        <p:txBody>
          <a:bodyPr wrap="square" lIns="0" tIns="0" rIns="0" bIns="0" rtlCol="0"/>
          <a:lstStyle/>
          <a:p>
            <a:endParaRPr/>
          </a:p>
        </p:txBody>
      </p:sp>
      <p:sp>
        <p:nvSpPr>
          <p:cNvPr id="16" name="object 16"/>
          <p:cNvSpPr/>
          <p:nvPr/>
        </p:nvSpPr>
        <p:spPr>
          <a:xfrm>
            <a:off x="1973445" y="3240664"/>
            <a:ext cx="505799" cy="185684"/>
          </a:xfrm>
          <a:custGeom>
            <a:avLst/>
            <a:gdLst/>
            <a:ahLst/>
            <a:cxnLst/>
            <a:rect l="l" t="t" r="r" b="b"/>
            <a:pathLst>
              <a:path w="619760" h="227329">
                <a:moveTo>
                  <a:pt x="619759" y="114300"/>
                </a:moveTo>
                <a:lnTo>
                  <a:pt x="619759" y="227330"/>
                </a:lnTo>
                <a:lnTo>
                  <a:pt x="0" y="227330"/>
                </a:lnTo>
                <a:lnTo>
                  <a:pt x="0" y="0"/>
                </a:lnTo>
                <a:lnTo>
                  <a:pt x="619759" y="0"/>
                </a:lnTo>
                <a:lnTo>
                  <a:pt x="619759" y="114300"/>
                </a:lnTo>
                <a:close/>
              </a:path>
            </a:pathLst>
          </a:custGeom>
          <a:ln w="36659">
            <a:solidFill>
              <a:srgbClr val="000000"/>
            </a:solidFill>
          </a:ln>
        </p:spPr>
        <p:txBody>
          <a:bodyPr wrap="square" lIns="0" tIns="0" rIns="0" bIns="0" rtlCol="0"/>
          <a:lstStyle/>
          <a:p>
            <a:endParaRPr/>
          </a:p>
        </p:txBody>
      </p:sp>
      <p:sp>
        <p:nvSpPr>
          <p:cNvPr id="17" name="object 17"/>
          <p:cNvSpPr txBox="1"/>
          <p:nvPr/>
        </p:nvSpPr>
        <p:spPr>
          <a:xfrm>
            <a:off x="1123604" y="2857500"/>
            <a:ext cx="502702" cy="1630466"/>
          </a:xfrm>
          <a:prstGeom prst="rect">
            <a:avLst/>
          </a:prstGeom>
        </p:spPr>
        <p:txBody>
          <a:bodyPr vert="vert270" wrap="square" lIns="0" tIns="0" rIns="0" bIns="0" rtlCol="0">
            <a:spAutoFit/>
          </a:bodyPr>
          <a:lstStyle/>
          <a:p>
            <a:pPr marL="10368">
              <a:lnSpc>
                <a:spcPts val="1723"/>
              </a:lnSpc>
            </a:pPr>
            <a:r>
              <a:rPr sz="1600" spc="12" dirty="0">
                <a:solidFill>
                  <a:schemeClr val="tx2"/>
                </a:solidFill>
                <a:latin typeface="Arial" panose="020B0604020202020204" pitchFamily="34" charset="0"/>
                <a:cs typeface="Arial" panose="020B0604020202020204" pitchFamily="34" charset="0"/>
              </a:rPr>
              <a:t>O</a:t>
            </a:r>
            <a:r>
              <a:rPr sz="1600" spc="8" dirty="0">
                <a:solidFill>
                  <a:schemeClr val="tx2"/>
                </a:solidFill>
                <a:latin typeface="Arial" panose="020B0604020202020204" pitchFamily="34" charset="0"/>
                <a:cs typeface="Arial" panose="020B0604020202020204" pitchFamily="34" charset="0"/>
              </a:rPr>
              <a:t>b</a:t>
            </a:r>
            <a:r>
              <a:rPr sz="1600" spc="-8" dirty="0">
                <a:solidFill>
                  <a:schemeClr val="tx2"/>
                </a:solidFill>
                <a:latin typeface="Arial" panose="020B0604020202020204" pitchFamily="34" charset="0"/>
                <a:cs typeface="Arial" panose="020B0604020202020204" pitchFamily="34" charset="0"/>
              </a:rPr>
              <a:t>j</a:t>
            </a:r>
            <a:r>
              <a:rPr sz="1600" dirty="0">
                <a:solidFill>
                  <a:schemeClr val="tx2"/>
                </a:solidFill>
                <a:latin typeface="Arial" panose="020B0604020202020204" pitchFamily="34" charset="0"/>
                <a:cs typeface="Arial" panose="020B0604020202020204" pitchFamily="34" charset="0"/>
              </a:rPr>
              <a:t>e</a:t>
            </a:r>
            <a:r>
              <a:rPr sz="1600" spc="-8" dirty="0">
                <a:solidFill>
                  <a:schemeClr val="tx2"/>
                </a:solidFill>
                <a:latin typeface="Arial" panose="020B0604020202020204" pitchFamily="34" charset="0"/>
                <a:cs typeface="Arial" panose="020B0604020202020204" pitchFamily="34" charset="0"/>
              </a:rPr>
              <a:t>c</a:t>
            </a:r>
            <a:r>
              <a:rPr sz="1600" dirty="0">
                <a:solidFill>
                  <a:schemeClr val="tx2"/>
                </a:solidFill>
                <a:latin typeface="Arial" panose="020B0604020202020204" pitchFamily="34" charset="0"/>
                <a:cs typeface="Arial" panose="020B0604020202020204" pitchFamily="34" charset="0"/>
              </a:rPr>
              <a:t>t m</a:t>
            </a:r>
            <a:r>
              <a:rPr sz="1600" spc="8" dirty="0">
                <a:solidFill>
                  <a:schemeClr val="tx2"/>
                </a:solidFill>
                <a:latin typeface="Arial" panose="020B0604020202020204" pitchFamily="34" charset="0"/>
                <a:cs typeface="Arial" panose="020B0604020202020204" pitchFamily="34" charset="0"/>
              </a:rPr>
              <a:t>o</a:t>
            </a:r>
            <a:r>
              <a:rPr sz="1600" dirty="0">
                <a:solidFill>
                  <a:schemeClr val="tx2"/>
                </a:solidFill>
                <a:latin typeface="Arial" panose="020B0604020202020204" pitchFamily="34" charset="0"/>
                <a:cs typeface="Arial" panose="020B0604020202020204" pitchFamily="34" charset="0"/>
              </a:rPr>
              <a:t>de</a:t>
            </a:r>
            <a:r>
              <a:rPr sz="1600" spc="-8" dirty="0">
                <a:solidFill>
                  <a:schemeClr val="tx2"/>
                </a:solidFill>
                <a:latin typeface="Arial" panose="020B0604020202020204" pitchFamily="34" charset="0"/>
                <a:cs typeface="Arial" panose="020B0604020202020204" pitchFamily="34" charset="0"/>
              </a:rPr>
              <a:t>l</a:t>
            </a:r>
            <a:r>
              <a:rPr sz="1600" dirty="0">
                <a:solidFill>
                  <a:schemeClr val="tx2"/>
                </a:solidFill>
                <a:latin typeface="Arial" panose="020B0604020202020204" pitchFamily="34" charset="0"/>
                <a:cs typeface="Arial" panose="020B0604020202020204" pitchFamily="34" charset="0"/>
              </a:rPr>
              <a:t>s</a:t>
            </a:r>
          </a:p>
          <a:p>
            <a:pPr marL="10368">
              <a:spcBef>
                <a:spcPts val="334"/>
              </a:spcBef>
            </a:pPr>
            <a:r>
              <a:rPr sz="1600" dirty="0">
                <a:solidFill>
                  <a:schemeClr val="tx2"/>
                </a:solidFill>
                <a:latin typeface="Arial" panose="020B0604020202020204" pitchFamily="34" charset="0"/>
                <a:cs typeface="Arial" panose="020B0604020202020204" pitchFamily="34" charset="0"/>
              </a:rPr>
              <a:t>(e</a:t>
            </a:r>
            <a:r>
              <a:rPr sz="1600" spc="-8" dirty="0">
                <a:solidFill>
                  <a:schemeClr val="tx2"/>
                </a:solidFill>
                <a:latin typeface="Arial" panose="020B0604020202020204" pitchFamily="34" charset="0"/>
                <a:cs typeface="Arial" panose="020B0604020202020204" pitchFamily="34" charset="0"/>
              </a:rPr>
              <a:t>l</a:t>
            </a:r>
            <a:r>
              <a:rPr sz="1600" dirty="0">
                <a:solidFill>
                  <a:schemeClr val="tx2"/>
                </a:solidFill>
                <a:latin typeface="Arial" panose="020B0604020202020204" pitchFamily="34" charset="0"/>
                <a:cs typeface="Arial" panose="020B0604020202020204" pitchFamily="34" charset="0"/>
              </a:rPr>
              <a:t>as</a:t>
            </a:r>
            <a:r>
              <a:rPr sz="1600" spc="-8" dirty="0">
                <a:solidFill>
                  <a:schemeClr val="tx2"/>
                </a:solidFill>
                <a:latin typeface="Arial" panose="020B0604020202020204" pitchFamily="34" charset="0"/>
                <a:cs typeface="Arial" panose="020B0604020202020204" pitchFamily="34" charset="0"/>
              </a:rPr>
              <a:t>ti</a:t>
            </a:r>
            <a:r>
              <a:rPr sz="1600" dirty="0">
                <a:solidFill>
                  <a:schemeClr val="tx2"/>
                </a:solidFill>
                <a:latin typeface="Arial" panose="020B0604020202020204" pitchFamily="34" charset="0"/>
                <a:cs typeface="Arial" panose="020B0604020202020204" pitchFamily="34" charset="0"/>
              </a:rPr>
              <a:t>c t</a:t>
            </a:r>
            <a:r>
              <a:rPr sz="1600" spc="-8" dirty="0">
                <a:solidFill>
                  <a:schemeClr val="tx2"/>
                </a:solidFill>
                <a:latin typeface="Arial" panose="020B0604020202020204" pitchFamily="34" charset="0"/>
                <a:cs typeface="Arial" panose="020B0604020202020204" pitchFamily="34" charset="0"/>
              </a:rPr>
              <a:t>e</a:t>
            </a:r>
            <a:r>
              <a:rPr sz="1600" dirty="0">
                <a:solidFill>
                  <a:schemeClr val="tx2"/>
                </a:solidFill>
                <a:latin typeface="Arial" panose="020B0604020202020204" pitchFamily="34" charset="0"/>
                <a:cs typeface="Arial" panose="020B0604020202020204" pitchFamily="34" charset="0"/>
              </a:rPr>
              <a:t>m</a:t>
            </a:r>
            <a:r>
              <a:rPr sz="1600" spc="8" dirty="0">
                <a:solidFill>
                  <a:schemeClr val="tx2"/>
                </a:solidFill>
                <a:latin typeface="Arial" panose="020B0604020202020204" pitchFamily="34" charset="0"/>
                <a:cs typeface="Arial" panose="020B0604020202020204" pitchFamily="34" charset="0"/>
              </a:rPr>
              <a:t>p</a:t>
            </a:r>
            <a:r>
              <a:rPr sz="1600" spc="-8" dirty="0">
                <a:solidFill>
                  <a:schemeClr val="tx2"/>
                </a:solidFill>
                <a:latin typeface="Arial" panose="020B0604020202020204" pitchFamily="34" charset="0"/>
                <a:cs typeface="Arial" panose="020B0604020202020204" pitchFamily="34" charset="0"/>
              </a:rPr>
              <a:t>l</a:t>
            </a:r>
            <a:r>
              <a:rPr sz="1600" dirty="0">
                <a:solidFill>
                  <a:schemeClr val="tx2"/>
                </a:solidFill>
                <a:latin typeface="Arial" panose="020B0604020202020204" pitchFamily="34" charset="0"/>
                <a:cs typeface="Arial" panose="020B0604020202020204" pitchFamily="34" charset="0"/>
              </a:rPr>
              <a:t>a</a:t>
            </a:r>
            <a:r>
              <a:rPr sz="1600" spc="-8" dirty="0">
                <a:solidFill>
                  <a:schemeClr val="tx2"/>
                </a:solidFill>
                <a:latin typeface="Arial" panose="020B0604020202020204" pitchFamily="34" charset="0"/>
                <a:cs typeface="Arial" panose="020B0604020202020204" pitchFamily="34" charset="0"/>
              </a:rPr>
              <a:t>t</a:t>
            </a:r>
            <a:r>
              <a:rPr sz="1600" dirty="0">
                <a:solidFill>
                  <a:schemeClr val="tx2"/>
                </a:solidFill>
                <a:latin typeface="Arial" panose="020B0604020202020204" pitchFamily="34" charset="0"/>
                <a:cs typeface="Arial" panose="020B0604020202020204" pitchFamily="34" charset="0"/>
              </a:rPr>
              <a:t>e)</a:t>
            </a:r>
          </a:p>
        </p:txBody>
      </p:sp>
      <p:sp>
        <p:nvSpPr>
          <p:cNvPr id="18" name="object 18"/>
          <p:cNvSpPr/>
          <p:nvPr/>
        </p:nvSpPr>
        <p:spPr>
          <a:xfrm>
            <a:off x="4783325" y="3901453"/>
            <a:ext cx="380386" cy="848548"/>
          </a:xfrm>
          <a:custGeom>
            <a:avLst/>
            <a:gdLst/>
            <a:ahLst/>
            <a:cxnLst/>
            <a:rect l="l" t="t" r="r" b="b"/>
            <a:pathLst>
              <a:path w="466089" h="1038860">
                <a:moveTo>
                  <a:pt x="466089" y="1038859"/>
                </a:moveTo>
                <a:lnTo>
                  <a:pt x="0" y="0"/>
                </a:lnTo>
              </a:path>
            </a:pathLst>
          </a:custGeom>
          <a:ln w="36659">
            <a:solidFill>
              <a:schemeClr val="accent1"/>
            </a:solidFill>
          </a:ln>
        </p:spPr>
        <p:txBody>
          <a:bodyPr wrap="square" lIns="0" tIns="0" rIns="0" bIns="0" rtlCol="0"/>
          <a:lstStyle/>
          <a:p>
            <a:endParaRPr/>
          </a:p>
        </p:txBody>
      </p:sp>
      <p:sp>
        <p:nvSpPr>
          <p:cNvPr id="19" name="object 19"/>
          <p:cNvSpPr/>
          <p:nvPr/>
        </p:nvSpPr>
        <p:spPr>
          <a:xfrm>
            <a:off x="4730464" y="3784232"/>
            <a:ext cx="96392" cy="141079"/>
          </a:xfrm>
          <a:custGeom>
            <a:avLst/>
            <a:gdLst/>
            <a:ahLst/>
            <a:cxnLst/>
            <a:rect l="l" t="t" r="r" b="b"/>
            <a:pathLst>
              <a:path w="118110" h="172720">
                <a:moveTo>
                  <a:pt x="0" y="0"/>
                </a:moveTo>
                <a:lnTo>
                  <a:pt x="17780" y="172719"/>
                </a:lnTo>
                <a:lnTo>
                  <a:pt x="118110" y="128269"/>
                </a:lnTo>
                <a:lnTo>
                  <a:pt x="0" y="0"/>
                </a:lnTo>
                <a:close/>
              </a:path>
            </a:pathLst>
          </a:custGeom>
          <a:solidFill>
            <a:schemeClr val="accent1"/>
          </a:solidFill>
          <a:ln>
            <a:solidFill>
              <a:schemeClr val="accent1"/>
            </a:solidFill>
          </a:ln>
        </p:spPr>
        <p:txBody>
          <a:bodyPr wrap="square" lIns="0" tIns="0" rIns="0" bIns="0" rtlCol="0"/>
          <a:lstStyle/>
          <a:p>
            <a:endParaRPr/>
          </a:p>
        </p:txBody>
      </p:sp>
      <p:sp>
        <p:nvSpPr>
          <p:cNvPr id="20" name="object 20"/>
          <p:cNvSpPr txBox="1"/>
          <p:nvPr/>
        </p:nvSpPr>
        <p:spPr>
          <a:xfrm>
            <a:off x="5047626" y="4859876"/>
            <a:ext cx="1429374" cy="576183"/>
          </a:xfrm>
          <a:prstGeom prst="rect">
            <a:avLst/>
          </a:prstGeom>
        </p:spPr>
        <p:txBody>
          <a:bodyPr vert="horz" wrap="square" lIns="0" tIns="0" rIns="0" bIns="0" rtlCol="0">
            <a:spAutoFit/>
          </a:bodyPr>
          <a:lstStyle/>
          <a:p>
            <a:pPr marL="10368" marR="4147">
              <a:lnSpc>
                <a:spcPct val="116700"/>
              </a:lnSpc>
            </a:pPr>
            <a:r>
              <a:rPr sz="1600" spc="-131" dirty="0">
                <a:latin typeface="Arial" panose="020B0604020202020204" pitchFamily="34" charset="0"/>
                <a:cs typeface="Arial" panose="020B0604020202020204" pitchFamily="34" charset="0"/>
              </a:rPr>
              <a:t>W</a:t>
            </a:r>
            <a:r>
              <a:rPr sz="1600" dirty="0">
                <a:latin typeface="Arial" panose="020B0604020202020204" pitchFamily="34" charset="0"/>
                <a:cs typeface="Arial" panose="020B0604020202020204" pitchFamily="34" charset="0"/>
              </a:rPr>
              <a:t>ar</a:t>
            </a:r>
            <a:r>
              <a:rPr sz="1600" spc="4" dirty="0">
                <a:latin typeface="Arial" panose="020B0604020202020204" pitchFamily="34" charset="0"/>
                <a:cs typeface="Arial" panose="020B0604020202020204" pitchFamily="34" charset="0"/>
              </a:rPr>
              <a:t>p</a:t>
            </a:r>
            <a:r>
              <a:rPr sz="1600" spc="-8" dirty="0">
                <a:latin typeface="Arial" panose="020B0604020202020204" pitchFamily="34" charset="0"/>
                <a:cs typeface="Arial" panose="020B0604020202020204" pitchFamily="34" charset="0"/>
              </a:rPr>
              <a:t>i</a:t>
            </a:r>
            <a:r>
              <a:rPr sz="1600" spc="4" dirty="0">
                <a:latin typeface="Arial" panose="020B0604020202020204" pitchFamily="34" charset="0"/>
                <a:cs typeface="Arial" panose="020B0604020202020204" pitchFamily="34" charset="0"/>
              </a:rPr>
              <a:t>n</a:t>
            </a:r>
            <a:r>
              <a:rPr sz="1600" dirty="0">
                <a:latin typeface="Arial" panose="020B0604020202020204" pitchFamily="34" charset="0"/>
                <a:cs typeface="Arial" panose="020B0604020202020204" pitchFamily="34" charset="0"/>
              </a:rPr>
              <a:t>g/</a:t>
            </a:r>
            <a:r>
              <a:rPr sz="1600" spc="-4" dirty="0">
                <a:latin typeface="Arial" panose="020B0604020202020204" pitchFamily="34" charset="0"/>
                <a:cs typeface="Arial" panose="020B0604020202020204" pitchFamily="34" charset="0"/>
              </a:rPr>
              <a:t>P</a:t>
            </a:r>
            <a:r>
              <a:rPr sz="1600" dirty="0">
                <a:latin typeface="Arial" panose="020B0604020202020204" pitchFamily="34" charset="0"/>
                <a:cs typeface="Arial" panose="020B0604020202020204" pitchFamily="34" charset="0"/>
              </a:rPr>
              <a:t>a</a:t>
            </a:r>
            <a:r>
              <a:rPr sz="1600" spc="-8" dirty="0">
                <a:latin typeface="Arial" panose="020B0604020202020204" pitchFamily="34" charset="0"/>
                <a:cs typeface="Arial" panose="020B0604020202020204" pitchFamily="34" charset="0"/>
              </a:rPr>
              <a:t>t</a:t>
            </a:r>
            <a:r>
              <a:rPr sz="1600" dirty="0">
                <a:latin typeface="Arial" panose="020B0604020202020204" pitchFamily="34" charset="0"/>
                <a:cs typeface="Arial" panose="020B0604020202020204" pitchFamily="34" charset="0"/>
              </a:rPr>
              <a:t>h  </a:t>
            </a:r>
            <a:r>
              <a:rPr sz="1600" spc="-4" dirty="0">
                <a:latin typeface="Arial" panose="020B0604020202020204" pitchFamily="34" charset="0"/>
                <a:cs typeface="Arial" panose="020B0604020202020204" pitchFamily="34" charset="0"/>
              </a:rPr>
              <a:t>(latent</a:t>
            </a:r>
            <a:r>
              <a:rPr sz="1600" spc="-53" dirty="0">
                <a:latin typeface="Arial" panose="020B0604020202020204" pitchFamily="34" charset="0"/>
                <a:cs typeface="Arial" panose="020B0604020202020204" pitchFamily="34" charset="0"/>
              </a:rPr>
              <a:t> </a:t>
            </a:r>
            <a:r>
              <a:rPr sz="1600" spc="-4" dirty="0">
                <a:latin typeface="Arial" panose="020B0604020202020204" pitchFamily="34" charset="0"/>
                <a:cs typeface="Arial" panose="020B0604020202020204" pitchFamily="34" charset="0"/>
              </a:rPr>
              <a:t>var)</a:t>
            </a:r>
            <a:endParaRPr sz="1600" dirty="0">
              <a:latin typeface="Arial" panose="020B0604020202020204" pitchFamily="34" charset="0"/>
              <a:cs typeface="Arial" panose="020B0604020202020204" pitchFamily="34" charset="0"/>
            </a:endParaRPr>
          </a:p>
        </p:txBody>
      </p:sp>
      <p:sp>
        <p:nvSpPr>
          <p:cNvPr id="21" name="object 21"/>
          <p:cNvSpPr txBox="1"/>
          <p:nvPr/>
        </p:nvSpPr>
        <p:spPr>
          <a:xfrm>
            <a:off x="4753268" y="2891080"/>
            <a:ext cx="656932" cy="246221"/>
          </a:xfrm>
          <a:prstGeom prst="rect">
            <a:avLst/>
          </a:prstGeom>
        </p:spPr>
        <p:txBody>
          <a:bodyPr vert="horz" wrap="square" lIns="0" tIns="0" rIns="0" bIns="0" rtlCol="0">
            <a:spAutoFit/>
          </a:bodyPr>
          <a:lstStyle/>
          <a:p>
            <a:pPr marL="10368"/>
            <a:r>
              <a:rPr sz="1600" spc="-4" dirty="0">
                <a:latin typeface="Arial" panose="020B0604020202020204" pitchFamily="34" charset="0"/>
                <a:cs typeface="Arial" panose="020B0604020202020204" pitchFamily="34" charset="0"/>
              </a:rPr>
              <a:t>E</a:t>
            </a:r>
            <a:r>
              <a:rPr sz="1600" spc="4" dirty="0">
                <a:latin typeface="Arial" panose="020B0604020202020204" pitchFamily="34" charset="0"/>
                <a:cs typeface="Arial" panose="020B0604020202020204" pitchFamily="34" charset="0"/>
              </a:rPr>
              <a:t>n</a:t>
            </a:r>
            <a:r>
              <a:rPr sz="1600" dirty="0">
                <a:latin typeface="Arial" panose="020B0604020202020204" pitchFamily="34" charset="0"/>
                <a:cs typeface="Arial" panose="020B0604020202020204" pitchFamily="34" charset="0"/>
              </a:rPr>
              <a:t>e</a:t>
            </a:r>
            <a:r>
              <a:rPr sz="1600" spc="-41" dirty="0">
                <a:latin typeface="Arial" panose="020B0604020202020204" pitchFamily="34" charset="0"/>
                <a:cs typeface="Arial" panose="020B0604020202020204" pitchFamily="34" charset="0"/>
              </a:rPr>
              <a:t>r</a:t>
            </a:r>
            <a:r>
              <a:rPr sz="1600" spc="4" dirty="0">
                <a:latin typeface="Arial" panose="020B0604020202020204" pitchFamily="34" charset="0"/>
                <a:cs typeface="Arial" panose="020B0604020202020204" pitchFamily="34" charset="0"/>
              </a:rPr>
              <a:t>g</a:t>
            </a:r>
            <a:r>
              <a:rPr sz="1600" dirty="0">
                <a:latin typeface="Arial" panose="020B0604020202020204" pitchFamily="34" charset="0"/>
                <a:cs typeface="Arial" panose="020B0604020202020204" pitchFamily="34" charset="0"/>
              </a:rPr>
              <a:t>y</a:t>
            </a:r>
          </a:p>
        </p:txBody>
      </p:sp>
      <p:sp>
        <p:nvSpPr>
          <p:cNvPr id="22" name="object 22"/>
          <p:cNvSpPr/>
          <p:nvPr/>
        </p:nvSpPr>
        <p:spPr>
          <a:xfrm>
            <a:off x="2886579" y="4007261"/>
            <a:ext cx="718276" cy="235477"/>
          </a:xfrm>
          <a:custGeom>
            <a:avLst/>
            <a:gdLst/>
            <a:ahLst/>
            <a:cxnLst/>
            <a:rect l="l" t="t" r="r" b="b"/>
            <a:pathLst>
              <a:path w="880110" h="288289">
                <a:moveTo>
                  <a:pt x="0" y="288289"/>
                </a:moveTo>
                <a:lnTo>
                  <a:pt x="880110" y="0"/>
                </a:lnTo>
              </a:path>
            </a:pathLst>
          </a:custGeom>
          <a:ln w="36659">
            <a:solidFill>
              <a:schemeClr val="accent1"/>
            </a:solidFill>
          </a:ln>
        </p:spPr>
        <p:txBody>
          <a:bodyPr wrap="square" lIns="0" tIns="0" rIns="0" bIns="0" rtlCol="0"/>
          <a:lstStyle/>
          <a:p>
            <a:endParaRPr/>
          </a:p>
        </p:txBody>
      </p:sp>
      <p:sp>
        <p:nvSpPr>
          <p:cNvPr id="23" name="object 23"/>
          <p:cNvSpPr/>
          <p:nvPr/>
        </p:nvSpPr>
        <p:spPr>
          <a:xfrm>
            <a:off x="3642167" y="3684648"/>
            <a:ext cx="259118" cy="322614"/>
          </a:xfrm>
          <a:custGeom>
            <a:avLst/>
            <a:gdLst/>
            <a:ahLst/>
            <a:cxnLst/>
            <a:rect l="l" t="t" r="r" b="b"/>
            <a:pathLst>
              <a:path w="317500" h="394970">
                <a:moveTo>
                  <a:pt x="317500" y="0"/>
                </a:moveTo>
                <a:lnTo>
                  <a:pt x="0" y="394970"/>
                </a:lnTo>
              </a:path>
            </a:pathLst>
          </a:custGeom>
          <a:ln w="36659">
            <a:solidFill>
              <a:schemeClr val="accent1"/>
            </a:solidFill>
          </a:ln>
        </p:spPr>
        <p:txBody>
          <a:bodyPr wrap="square" lIns="0" tIns="0" rIns="0" bIns="0" rtlCol="0"/>
          <a:lstStyle/>
          <a:p>
            <a:endParaRPr/>
          </a:p>
        </p:txBody>
      </p:sp>
      <p:sp>
        <p:nvSpPr>
          <p:cNvPr id="24" name="object 24"/>
          <p:cNvSpPr/>
          <p:nvPr/>
        </p:nvSpPr>
        <p:spPr>
          <a:xfrm>
            <a:off x="3926161" y="3313278"/>
            <a:ext cx="606337" cy="335061"/>
          </a:xfrm>
          <a:custGeom>
            <a:avLst/>
            <a:gdLst/>
            <a:ahLst/>
            <a:cxnLst/>
            <a:rect l="l" t="t" r="r" b="b"/>
            <a:pathLst>
              <a:path w="742950" h="410210">
                <a:moveTo>
                  <a:pt x="0" y="410210"/>
                </a:moveTo>
                <a:lnTo>
                  <a:pt x="742950" y="0"/>
                </a:lnTo>
              </a:path>
            </a:pathLst>
          </a:custGeom>
          <a:ln w="36659">
            <a:solidFill>
              <a:schemeClr val="accent1"/>
            </a:solidFill>
          </a:ln>
        </p:spPr>
        <p:txBody>
          <a:bodyPr wrap="square" lIns="0" tIns="0" rIns="0" bIns="0" rtlCol="0"/>
          <a:lstStyle/>
          <a:p>
            <a:endParaRPr/>
          </a:p>
        </p:txBody>
      </p:sp>
      <p:sp>
        <p:nvSpPr>
          <p:cNvPr id="26" name="object 26"/>
          <p:cNvSpPr/>
          <p:nvPr/>
        </p:nvSpPr>
        <p:spPr>
          <a:xfrm>
            <a:off x="2819208" y="4154565"/>
            <a:ext cx="136815" cy="135892"/>
          </a:xfrm>
          <a:custGeom>
            <a:avLst/>
            <a:gdLst/>
            <a:ahLst/>
            <a:cxnLst/>
            <a:rect l="l" t="t" r="r" b="b"/>
            <a:pathLst>
              <a:path w="167639" h="166370">
                <a:moveTo>
                  <a:pt x="83820" y="166369"/>
                </a:moveTo>
                <a:lnTo>
                  <a:pt x="41910" y="154939"/>
                </a:lnTo>
                <a:lnTo>
                  <a:pt x="11429" y="124460"/>
                </a:lnTo>
                <a:lnTo>
                  <a:pt x="0" y="83819"/>
                </a:lnTo>
                <a:lnTo>
                  <a:pt x="714" y="72092"/>
                </a:lnTo>
                <a:lnTo>
                  <a:pt x="17621" y="32325"/>
                </a:lnTo>
                <a:lnTo>
                  <a:pt x="52208" y="6429"/>
                </a:lnTo>
                <a:lnTo>
                  <a:pt x="83820" y="0"/>
                </a:lnTo>
                <a:lnTo>
                  <a:pt x="94833" y="714"/>
                </a:lnTo>
                <a:lnTo>
                  <a:pt x="134778" y="17442"/>
                </a:lnTo>
                <a:lnTo>
                  <a:pt x="161210" y="51494"/>
                </a:lnTo>
                <a:lnTo>
                  <a:pt x="167639" y="83819"/>
                </a:lnTo>
                <a:lnTo>
                  <a:pt x="166925" y="94277"/>
                </a:lnTo>
                <a:lnTo>
                  <a:pt x="150018" y="134044"/>
                </a:lnTo>
                <a:lnTo>
                  <a:pt x="115431" y="159940"/>
                </a:lnTo>
                <a:lnTo>
                  <a:pt x="83820" y="166369"/>
                </a:lnTo>
                <a:close/>
              </a:path>
            </a:pathLst>
          </a:custGeom>
          <a:solidFill>
            <a:schemeClr val="bg1"/>
          </a:solidFill>
          <a:ln w="36659">
            <a:solidFill>
              <a:schemeClr val="accent1"/>
            </a:solidFill>
          </a:ln>
        </p:spPr>
        <p:txBody>
          <a:bodyPr wrap="square" lIns="0" tIns="0" rIns="0" bIns="0" rtlCol="0"/>
          <a:lstStyle/>
          <a:p>
            <a:endParaRPr/>
          </a:p>
        </p:txBody>
      </p:sp>
      <p:sp>
        <p:nvSpPr>
          <p:cNvPr id="28" name="object 28"/>
          <p:cNvSpPr/>
          <p:nvPr/>
        </p:nvSpPr>
        <p:spPr>
          <a:xfrm>
            <a:off x="3525047" y="3948134"/>
            <a:ext cx="135778" cy="136929"/>
          </a:xfrm>
          <a:custGeom>
            <a:avLst/>
            <a:gdLst/>
            <a:ahLst/>
            <a:cxnLst/>
            <a:rect l="l" t="t" r="r" b="b"/>
            <a:pathLst>
              <a:path w="166370" h="167639">
                <a:moveTo>
                  <a:pt x="82550" y="167639"/>
                </a:moveTo>
                <a:lnTo>
                  <a:pt x="41909" y="156209"/>
                </a:lnTo>
                <a:lnTo>
                  <a:pt x="11429" y="125729"/>
                </a:lnTo>
                <a:lnTo>
                  <a:pt x="0" y="83819"/>
                </a:lnTo>
                <a:lnTo>
                  <a:pt x="714" y="72806"/>
                </a:lnTo>
                <a:lnTo>
                  <a:pt x="16906" y="32861"/>
                </a:lnTo>
                <a:lnTo>
                  <a:pt x="51474" y="6429"/>
                </a:lnTo>
                <a:lnTo>
                  <a:pt x="82550" y="0"/>
                </a:lnTo>
                <a:lnTo>
                  <a:pt x="93741" y="714"/>
                </a:lnTo>
                <a:lnTo>
                  <a:pt x="134044" y="17621"/>
                </a:lnTo>
                <a:lnTo>
                  <a:pt x="159940" y="52208"/>
                </a:lnTo>
                <a:lnTo>
                  <a:pt x="166369" y="83819"/>
                </a:lnTo>
                <a:lnTo>
                  <a:pt x="165655" y="94833"/>
                </a:lnTo>
                <a:lnTo>
                  <a:pt x="148927" y="134778"/>
                </a:lnTo>
                <a:lnTo>
                  <a:pt x="114696" y="161210"/>
                </a:lnTo>
                <a:lnTo>
                  <a:pt x="82550" y="167639"/>
                </a:lnTo>
                <a:close/>
              </a:path>
            </a:pathLst>
          </a:custGeom>
          <a:solidFill>
            <a:schemeClr val="bg1"/>
          </a:solidFill>
          <a:ln w="36659">
            <a:solidFill>
              <a:schemeClr val="accent1"/>
            </a:solidFill>
          </a:ln>
        </p:spPr>
        <p:txBody>
          <a:bodyPr wrap="square" lIns="0" tIns="0" rIns="0" bIns="0" rtlCol="0"/>
          <a:lstStyle/>
          <a:p>
            <a:endParaRPr/>
          </a:p>
        </p:txBody>
      </p:sp>
      <p:sp>
        <p:nvSpPr>
          <p:cNvPr id="30" name="object 30"/>
          <p:cNvSpPr/>
          <p:nvPr/>
        </p:nvSpPr>
        <p:spPr>
          <a:xfrm>
            <a:off x="3850125" y="3604787"/>
            <a:ext cx="135778" cy="135892"/>
          </a:xfrm>
          <a:custGeom>
            <a:avLst/>
            <a:gdLst/>
            <a:ahLst/>
            <a:cxnLst/>
            <a:rect l="l" t="t" r="r" b="b"/>
            <a:pathLst>
              <a:path w="166370" h="166370">
                <a:moveTo>
                  <a:pt x="82550" y="166369"/>
                </a:moveTo>
                <a:lnTo>
                  <a:pt x="40639" y="156209"/>
                </a:lnTo>
                <a:lnTo>
                  <a:pt x="10160" y="125729"/>
                </a:lnTo>
                <a:lnTo>
                  <a:pt x="0" y="83819"/>
                </a:lnTo>
                <a:lnTo>
                  <a:pt x="515" y="72806"/>
                </a:lnTo>
                <a:lnTo>
                  <a:pt x="16351" y="32861"/>
                </a:lnTo>
                <a:lnTo>
                  <a:pt x="50938" y="6429"/>
                </a:lnTo>
                <a:lnTo>
                  <a:pt x="82550" y="0"/>
                </a:lnTo>
                <a:lnTo>
                  <a:pt x="93563" y="714"/>
                </a:lnTo>
                <a:lnTo>
                  <a:pt x="133508" y="17621"/>
                </a:lnTo>
                <a:lnTo>
                  <a:pt x="159940" y="52208"/>
                </a:lnTo>
                <a:lnTo>
                  <a:pt x="166369" y="83819"/>
                </a:lnTo>
                <a:lnTo>
                  <a:pt x="165655" y="94833"/>
                </a:lnTo>
                <a:lnTo>
                  <a:pt x="148748" y="134778"/>
                </a:lnTo>
                <a:lnTo>
                  <a:pt x="114161" y="161012"/>
                </a:lnTo>
                <a:lnTo>
                  <a:pt x="82550" y="166369"/>
                </a:lnTo>
                <a:close/>
              </a:path>
            </a:pathLst>
          </a:custGeom>
          <a:solidFill>
            <a:schemeClr val="bg1"/>
          </a:solidFill>
          <a:ln w="36659">
            <a:solidFill>
              <a:schemeClr val="accent1"/>
            </a:solidFill>
          </a:ln>
        </p:spPr>
        <p:txBody>
          <a:bodyPr wrap="square" lIns="0" tIns="0" rIns="0" bIns="0" rtlCol="0"/>
          <a:lstStyle/>
          <a:p>
            <a:endParaRPr/>
          </a:p>
        </p:txBody>
      </p:sp>
      <p:sp>
        <p:nvSpPr>
          <p:cNvPr id="32" name="object 32"/>
          <p:cNvSpPr/>
          <p:nvPr/>
        </p:nvSpPr>
        <p:spPr>
          <a:xfrm>
            <a:off x="4494149" y="3213693"/>
            <a:ext cx="135778" cy="135892"/>
          </a:xfrm>
          <a:custGeom>
            <a:avLst/>
            <a:gdLst/>
            <a:ahLst/>
            <a:cxnLst/>
            <a:rect l="l" t="t" r="r" b="b"/>
            <a:pathLst>
              <a:path w="166370" h="166370">
                <a:moveTo>
                  <a:pt x="83819" y="166369"/>
                </a:moveTo>
                <a:lnTo>
                  <a:pt x="41909" y="154939"/>
                </a:lnTo>
                <a:lnTo>
                  <a:pt x="11429" y="124460"/>
                </a:lnTo>
                <a:lnTo>
                  <a:pt x="0" y="82550"/>
                </a:lnTo>
                <a:lnTo>
                  <a:pt x="714" y="71556"/>
                </a:lnTo>
                <a:lnTo>
                  <a:pt x="17621" y="32127"/>
                </a:lnTo>
                <a:lnTo>
                  <a:pt x="52208" y="5893"/>
                </a:lnTo>
                <a:lnTo>
                  <a:pt x="83819" y="0"/>
                </a:lnTo>
                <a:lnTo>
                  <a:pt x="94833" y="694"/>
                </a:lnTo>
                <a:lnTo>
                  <a:pt x="134778" y="16371"/>
                </a:lnTo>
                <a:lnTo>
                  <a:pt x="161012" y="51474"/>
                </a:lnTo>
                <a:lnTo>
                  <a:pt x="166369" y="82550"/>
                </a:lnTo>
                <a:lnTo>
                  <a:pt x="165854" y="93741"/>
                </a:lnTo>
                <a:lnTo>
                  <a:pt x="150018" y="134044"/>
                </a:lnTo>
                <a:lnTo>
                  <a:pt x="115431" y="159940"/>
                </a:lnTo>
                <a:lnTo>
                  <a:pt x="83819" y="166369"/>
                </a:lnTo>
                <a:close/>
              </a:path>
            </a:pathLst>
          </a:custGeom>
          <a:solidFill>
            <a:schemeClr val="bg1"/>
          </a:solidFill>
          <a:ln w="36659">
            <a:solidFill>
              <a:schemeClr val="accent1"/>
            </a:solidFill>
          </a:ln>
        </p:spPr>
        <p:txBody>
          <a:bodyPr wrap="square" lIns="0" tIns="0" rIns="0" bIns="0" rtlCol="0"/>
          <a:lstStyle/>
          <a:p>
            <a:endParaRPr/>
          </a:p>
        </p:txBody>
      </p:sp>
      <p:sp>
        <p:nvSpPr>
          <p:cNvPr id="33" name="object 33"/>
          <p:cNvSpPr txBox="1"/>
          <p:nvPr/>
        </p:nvSpPr>
        <p:spPr>
          <a:xfrm>
            <a:off x="2691722" y="2991701"/>
            <a:ext cx="2004540" cy="1531121"/>
          </a:xfrm>
          <a:prstGeom prst="rect">
            <a:avLst/>
          </a:prstGeom>
          <a:ln w="36659">
            <a:solidFill>
              <a:schemeClr val="accent1"/>
            </a:solidFill>
          </a:ln>
        </p:spPr>
        <p:txBody>
          <a:bodyPr vert="horz" wrap="square" lIns="0" tIns="89686" rIns="0" bIns="0" rtlCol="0">
            <a:noAutofit/>
          </a:bodyPr>
          <a:lstStyle/>
          <a:p>
            <a:pPr marL="147748">
              <a:spcBef>
                <a:spcPts val="706"/>
              </a:spcBef>
            </a:pPr>
            <a:r>
              <a:rPr sz="1600" spc="-12" dirty="0">
                <a:latin typeface="Arial" panose="020B0604020202020204" pitchFamily="34" charset="0"/>
                <a:cs typeface="Arial" panose="020B0604020202020204" pitchFamily="34" charset="0"/>
              </a:rPr>
              <a:t>Trellis</a:t>
            </a:r>
            <a:endParaRP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6149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dirty="0"/>
              <a:t>Deep factors /  deep graph: ASR with TDNN/DTW</a:t>
            </a:r>
          </a:p>
        </p:txBody>
      </p:sp>
      <p:sp>
        <p:nvSpPr>
          <p:cNvPr id="12" name="Text Placeholder 11"/>
          <p:cNvSpPr>
            <a:spLocks noGrp="1"/>
          </p:cNvSpPr>
          <p:nvPr>
            <p:ph type="body" idx="1"/>
          </p:nvPr>
        </p:nvSpPr>
        <p:spPr/>
        <p:txBody>
          <a:bodyPr/>
          <a:lstStyle/>
          <a:p>
            <a:r>
              <a:rPr lang="en-US" dirty="0"/>
              <a:t>Trainable Automatic Speech Recognition system with convolutional nets (TDNN) and dynamic time warping (DTW)</a:t>
            </a:r>
          </a:p>
          <a:p>
            <a:r>
              <a:rPr lang="en-US" dirty="0"/>
              <a:t>Training the feature  </a:t>
            </a:r>
            <a:br>
              <a:rPr lang="en-US" dirty="0"/>
            </a:br>
            <a:r>
              <a:rPr lang="en-US" dirty="0"/>
              <a:t>extractor as part of the </a:t>
            </a:r>
            <a:br>
              <a:rPr lang="en-US" dirty="0"/>
            </a:br>
            <a:r>
              <a:rPr lang="en-US" dirty="0"/>
              <a:t>whole process.</a:t>
            </a:r>
          </a:p>
          <a:p>
            <a:r>
              <a:rPr lang="en-US" dirty="0"/>
              <a:t>with the LVQ2 Loss :</a:t>
            </a:r>
          </a:p>
          <a:p>
            <a:pPr lvl="1"/>
            <a:r>
              <a:rPr lang="en-US" dirty="0" err="1"/>
              <a:t>Driancourt</a:t>
            </a:r>
            <a:r>
              <a:rPr lang="en-US" dirty="0"/>
              <a:t> and </a:t>
            </a:r>
            <a:r>
              <a:rPr lang="en-US" dirty="0" err="1"/>
              <a:t>Bottou's</a:t>
            </a:r>
            <a:r>
              <a:rPr lang="en-US" dirty="0"/>
              <a:t> </a:t>
            </a:r>
            <a:br>
              <a:rPr lang="en-US" dirty="0"/>
            </a:br>
            <a:r>
              <a:rPr lang="en-US" dirty="0"/>
              <a:t>speech  recognizer (1991)</a:t>
            </a:r>
          </a:p>
          <a:p>
            <a:r>
              <a:rPr lang="en-US" dirty="0"/>
              <a:t>with NLL:</a:t>
            </a:r>
          </a:p>
          <a:p>
            <a:pPr lvl="1"/>
            <a:r>
              <a:rPr lang="en-US" dirty="0" err="1"/>
              <a:t>Bengio's</a:t>
            </a:r>
            <a:r>
              <a:rPr lang="en-US" dirty="0"/>
              <a:t> speech  </a:t>
            </a:r>
            <a:br>
              <a:rPr lang="en-US" dirty="0"/>
            </a:br>
            <a:r>
              <a:rPr lang="en-US" dirty="0"/>
              <a:t>recognizer (1992)</a:t>
            </a:r>
          </a:p>
          <a:p>
            <a:pPr lvl="1"/>
            <a:r>
              <a:rPr lang="en-US" dirty="0" err="1"/>
              <a:t>Haffner's</a:t>
            </a:r>
            <a:r>
              <a:rPr lang="en-US" dirty="0"/>
              <a:t> speech  </a:t>
            </a:r>
            <a:br>
              <a:rPr lang="en-US" dirty="0"/>
            </a:br>
            <a:r>
              <a:rPr lang="en-US" dirty="0"/>
              <a:t>recognizer (1993)</a:t>
            </a:r>
          </a:p>
          <a:p>
            <a:endParaRPr lang="en-US" dirty="0"/>
          </a:p>
        </p:txBody>
      </p:sp>
      <p:sp>
        <p:nvSpPr>
          <p:cNvPr id="6" name="object 6"/>
          <p:cNvSpPr/>
          <p:nvPr/>
        </p:nvSpPr>
        <p:spPr>
          <a:xfrm>
            <a:off x="3683714" y="2019300"/>
            <a:ext cx="4300847" cy="38598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2384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a:xfrm>
            <a:off x="4343400" y="1333500"/>
            <a:ext cx="3501958" cy="4466753"/>
          </a:xfrm>
        </p:spPr>
        <p:txBody>
          <a:bodyPr/>
          <a:lstStyle/>
          <a:p>
            <a:r>
              <a:rPr lang="en-US" dirty="0"/>
              <a:t>Whereas traditional learning  machines manipulate fixed-size vectors, Graph Transformer Networks manipulate graphs.</a:t>
            </a:r>
          </a:p>
          <a:p>
            <a:endParaRPr lang="en-US" dirty="0"/>
          </a:p>
        </p:txBody>
      </p:sp>
      <p:sp>
        <p:nvSpPr>
          <p:cNvPr id="5" name="object 5"/>
          <p:cNvSpPr/>
          <p:nvPr/>
        </p:nvSpPr>
        <p:spPr>
          <a:xfrm>
            <a:off x="519272" y="1201245"/>
            <a:ext cx="3630767" cy="4377594"/>
          </a:xfrm>
          <a:prstGeom prst="rect">
            <a:avLst/>
          </a:prstGeom>
          <a:blipFill>
            <a:blip r:embed="rId2" cstate="print"/>
            <a:stretch>
              <a:fillRect/>
            </a:stretch>
          </a:blipFill>
        </p:spPr>
        <p:txBody>
          <a:bodyPr wrap="square" lIns="0" tIns="0" rIns="0" bIns="0" rtlCol="0"/>
          <a:lstStyle/>
          <a:p>
            <a:endParaRPr/>
          </a:p>
        </p:txBody>
      </p:sp>
      <p:sp>
        <p:nvSpPr>
          <p:cNvPr id="9" name="Title 8"/>
          <p:cNvSpPr>
            <a:spLocks noGrp="1"/>
          </p:cNvSpPr>
          <p:nvPr>
            <p:ph type="title"/>
          </p:nvPr>
        </p:nvSpPr>
        <p:spPr/>
        <p:txBody>
          <a:bodyPr/>
          <a:lstStyle/>
          <a:p>
            <a:r>
              <a:rPr lang="en-US" dirty="0"/>
              <a:t>Using graphs instead of vectors or arrays</a:t>
            </a:r>
          </a:p>
        </p:txBody>
      </p:sp>
    </p:spTree>
    <p:extLst>
      <p:ext uri="{BB962C8B-B14F-4D97-AF65-F5344CB8AC3E}">
        <p14:creationId xmlns:p14="http://schemas.microsoft.com/office/powerpoint/2010/main" val="474298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4493910" y="1038"/>
            <a:ext cx="3727398" cy="5799216"/>
          </a:xfrm>
          <a:prstGeom prst="rect">
            <a:avLst/>
          </a:prstGeom>
          <a:blipFill>
            <a:blip r:embed="rId2" cstate="print"/>
            <a:stretch>
              <a:fillRect/>
            </a:stretch>
          </a:blipFill>
        </p:spPr>
        <p:txBody>
          <a:bodyPr wrap="square" lIns="0" tIns="0" rIns="0" bIns="0" rtlCol="0"/>
          <a:lstStyle/>
          <a:p>
            <a:endParaRPr/>
          </a:p>
        </p:txBody>
      </p:sp>
      <p:sp>
        <p:nvSpPr>
          <p:cNvPr id="2" name="object 2"/>
          <p:cNvSpPr txBox="1"/>
          <p:nvPr/>
        </p:nvSpPr>
        <p:spPr>
          <a:xfrm>
            <a:off x="4296183" y="1037"/>
            <a:ext cx="3925125" cy="861774"/>
          </a:xfrm>
          <a:prstGeom prst="rect">
            <a:avLst/>
          </a:prstGeom>
        </p:spPr>
        <p:txBody>
          <a:bodyPr vert="horz" wrap="square" lIns="0" tIns="0" rIns="0" bIns="0" rtlCol="0">
            <a:spAutoFit/>
          </a:bodyPr>
          <a:lstStyle/>
          <a:p>
            <a:pPr>
              <a:lnSpc>
                <a:spcPct val="100000"/>
              </a:lnSpc>
            </a:pPr>
            <a:endParaRPr sz="1300" dirty="0">
              <a:latin typeface="Arial" panose="020B0604020202020204" pitchFamily="34" charset="0"/>
              <a:cs typeface="Arial" panose="020B0604020202020204" pitchFamily="34" charset="0"/>
            </a:endParaRPr>
          </a:p>
          <a:p>
            <a:pPr>
              <a:lnSpc>
                <a:spcPct val="100000"/>
              </a:lnSpc>
            </a:pPr>
            <a:endParaRPr sz="1300" dirty="0">
              <a:latin typeface="Arial" panose="020B0604020202020204" pitchFamily="34" charset="0"/>
              <a:cs typeface="Arial" panose="020B0604020202020204" pitchFamily="34" charset="0"/>
            </a:endParaRPr>
          </a:p>
          <a:p>
            <a:pPr>
              <a:spcBef>
                <a:spcPts val="29"/>
              </a:spcBef>
            </a:pPr>
            <a:endParaRPr sz="1700" dirty="0">
              <a:latin typeface="Arial" panose="020B0604020202020204" pitchFamily="34" charset="0"/>
              <a:cs typeface="Arial" panose="020B0604020202020204" pitchFamily="34" charset="0"/>
            </a:endParaRPr>
          </a:p>
          <a:p>
            <a:pPr marR="55470" algn="r"/>
            <a:r>
              <a:rPr sz="1300" spc="127" dirty="0">
                <a:solidFill>
                  <a:srgbClr val="FFFFFF"/>
                </a:solidFill>
                <a:latin typeface="Arial" panose="020B0604020202020204" pitchFamily="34" charset="0"/>
                <a:cs typeface="Arial" panose="020B0604020202020204" pitchFamily="34" charset="0"/>
              </a:rPr>
              <a:t>Y</a:t>
            </a:r>
            <a:r>
              <a:rPr sz="1300" dirty="0">
                <a:solidFill>
                  <a:srgbClr val="FFFFFF"/>
                </a:solidFill>
                <a:latin typeface="Arial" panose="020B0604020202020204" pitchFamily="34" charset="0"/>
                <a:cs typeface="Arial" panose="020B0604020202020204" pitchFamily="34" charset="0"/>
              </a:rPr>
              <a:t> </a:t>
            </a:r>
            <a:r>
              <a:rPr sz="1300" spc="57" dirty="0">
                <a:solidFill>
                  <a:srgbClr val="FFFFFF"/>
                </a:solidFill>
                <a:latin typeface="Arial" panose="020B0604020202020204" pitchFamily="34" charset="0"/>
                <a:cs typeface="Arial" panose="020B0604020202020204" pitchFamily="34" charset="0"/>
              </a:rPr>
              <a:t>LeCun</a:t>
            </a:r>
            <a:endParaRPr sz="130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p:txBody>
          <a:bodyPr/>
          <a:lstStyle/>
          <a:p>
            <a:r>
              <a:rPr lang="en-US" dirty="0"/>
              <a:t>Graph transformer </a:t>
            </a:r>
            <a:br>
              <a:rPr lang="en-US" dirty="0"/>
            </a:br>
            <a:r>
              <a:rPr lang="en-US" dirty="0"/>
              <a:t>networks</a:t>
            </a:r>
          </a:p>
        </p:txBody>
      </p:sp>
      <p:sp>
        <p:nvSpPr>
          <p:cNvPr id="16" name="Text Placeholder 15"/>
          <p:cNvSpPr>
            <a:spLocks noGrp="1"/>
          </p:cNvSpPr>
          <p:nvPr>
            <p:ph type="body" idx="1"/>
          </p:nvPr>
        </p:nvSpPr>
        <p:spPr>
          <a:xfrm>
            <a:off x="383854" y="1333500"/>
            <a:ext cx="3912329" cy="4466753"/>
          </a:xfrm>
        </p:spPr>
        <p:txBody>
          <a:bodyPr/>
          <a:lstStyle/>
          <a:p>
            <a:pPr marL="0" indent="0">
              <a:buNone/>
            </a:pPr>
            <a:r>
              <a:rPr lang="en-US" dirty="0"/>
              <a:t>Variables:</a:t>
            </a:r>
          </a:p>
          <a:p>
            <a:r>
              <a:rPr lang="en-US" dirty="0"/>
              <a:t>X: input image </a:t>
            </a:r>
            <a:endParaRPr lang="en-US" dirty="0" smtClean="0"/>
          </a:p>
          <a:p>
            <a:r>
              <a:rPr lang="en-US" dirty="0" smtClean="0"/>
              <a:t>Z</a:t>
            </a:r>
            <a:r>
              <a:rPr lang="en-US" dirty="0"/>
              <a:t>: path in the  </a:t>
            </a:r>
            <a:r>
              <a:rPr lang="en-US" dirty="0" smtClean="0"/>
              <a:t>interpretation graph/segmentation</a:t>
            </a:r>
            <a:endParaRPr lang="en-US" dirty="0"/>
          </a:p>
          <a:p>
            <a:r>
              <a:rPr lang="en-US" dirty="0"/>
              <a:t>Y: sequence of labels on a path</a:t>
            </a:r>
          </a:p>
          <a:p>
            <a:pPr marL="0" indent="0">
              <a:buNone/>
            </a:pPr>
            <a:r>
              <a:rPr lang="en-US" dirty="0"/>
              <a:t>Loss function: computing the  energy of the desired answer:</a:t>
            </a:r>
          </a:p>
          <a:p>
            <a:endParaRPr lang="en-US" dirty="0"/>
          </a:p>
        </p:txBody>
      </p:sp>
      <p:sp>
        <p:nvSpPr>
          <p:cNvPr id="10" name="object 10"/>
          <p:cNvSpPr/>
          <p:nvPr/>
        </p:nvSpPr>
        <p:spPr>
          <a:xfrm>
            <a:off x="1295400" y="3467100"/>
            <a:ext cx="1480084" cy="34751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27296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9"/>
          <p:cNvSpPr/>
          <p:nvPr/>
        </p:nvSpPr>
        <p:spPr>
          <a:xfrm>
            <a:off x="4493031" y="0"/>
            <a:ext cx="3732422" cy="5800253"/>
          </a:xfrm>
          <a:prstGeom prst="rect">
            <a:avLst/>
          </a:prstGeom>
          <a:blipFill>
            <a:blip r:embed="rId2" cstate="print"/>
            <a:stretch>
              <a:fillRect/>
            </a:stretch>
          </a:blipFill>
        </p:spPr>
        <p:txBody>
          <a:bodyPr wrap="square" lIns="0" tIns="0" rIns="0" bIns="0" rtlCol="0"/>
          <a:lstStyle/>
          <a:p>
            <a:endParaRPr/>
          </a:p>
        </p:txBody>
      </p:sp>
      <p:sp>
        <p:nvSpPr>
          <p:cNvPr id="7" name="object 10"/>
          <p:cNvSpPr/>
          <p:nvPr/>
        </p:nvSpPr>
        <p:spPr>
          <a:xfrm>
            <a:off x="1265860" y="3452577"/>
            <a:ext cx="1539163" cy="376556"/>
          </a:xfrm>
          <a:prstGeom prst="rect">
            <a:avLst/>
          </a:prstGeom>
          <a:blipFill>
            <a:blip r:embed="rId3" cstate="print"/>
            <a:stretch>
              <a:fillRect/>
            </a:stretch>
          </a:blipFill>
        </p:spPr>
        <p:txBody>
          <a:bodyPr wrap="square" lIns="0" tIns="0" rIns="0" bIns="0" rtlCol="0"/>
          <a:lstStyle/>
          <a:p>
            <a:endParaRPr/>
          </a:p>
        </p:txBody>
      </p:sp>
      <p:sp>
        <p:nvSpPr>
          <p:cNvPr id="2" name="object 2"/>
          <p:cNvSpPr txBox="1"/>
          <p:nvPr/>
        </p:nvSpPr>
        <p:spPr>
          <a:xfrm>
            <a:off x="4296183" y="1037"/>
            <a:ext cx="3925125" cy="861774"/>
          </a:xfrm>
          <a:prstGeom prst="rect">
            <a:avLst/>
          </a:prstGeom>
        </p:spPr>
        <p:txBody>
          <a:bodyPr vert="horz" wrap="square" lIns="0" tIns="0" rIns="0" bIns="0" rtlCol="0">
            <a:spAutoFit/>
          </a:bodyPr>
          <a:lstStyle/>
          <a:p>
            <a:pPr>
              <a:lnSpc>
                <a:spcPct val="100000"/>
              </a:lnSpc>
            </a:pPr>
            <a:endParaRPr sz="1300" dirty="0">
              <a:latin typeface="Arial" panose="020B0604020202020204" pitchFamily="34" charset="0"/>
              <a:cs typeface="Arial" panose="020B0604020202020204" pitchFamily="34" charset="0"/>
            </a:endParaRPr>
          </a:p>
          <a:p>
            <a:pPr>
              <a:lnSpc>
                <a:spcPct val="100000"/>
              </a:lnSpc>
            </a:pPr>
            <a:endParaRPr sz="1300" dirty="0">
              <a:latin typeface="Arial" panose="020B0604020202020204" pitchFamily="34" charset="0"/>
              <a:cs typeface="Arial" panose="020B0604020202020204" pitchFamily="34" charset="0"/>
            </a:endParaRPr>
          </a:p>
          <a:p>
            <a:pPr>
              <a:spcBef>
                <a:spcPts val="29"/>
              </a:spcBef>
            </a:pPr>
            <a:endParaRPr sz="1700" dirty="0">
              <a:latin typeface="Arial" panose="020B0604020202020204" pitchFamily="34" charset="0"/>
              <a:cs typeface="Arial" panose="020B0604020202020204" pitchFamily="34" charset="0"/>
            </a:endParaRPr>
          </a:p>
          <a:p>
            <a:pPr marR="55470" algn="r"/>
            <a:r>
              <a:rPr sz="1300" spc="127" dirty="0">
                <a:solidFill>
                  <a:srgbClr val="FFFFFF"/>
                </a:solidFill>
                <a:latin typeface="Arial" panose="020B0604020202020204" pitchFamily="34" charset="0"/>
                <a:cs typeface="Arial" panose="020B0604020202020204" pitchFamily="34" charset="0"/>
              </a:rPr>
              <a:t>Y</a:t>
            </a:r>
            <a:r>
              <a:rPr sz="1300" dirty="0">
                <a:solidFill>
                  <a:srgbClr val="FFFFFF"/>
                </a:solidFill>
                <a:latin typeface="Arial" panose="020B0604020202020204" pitchFamily="34" charset="0"/>
                <a:cs typeface="Arial" panose="020B0604020202020204" pitchFamily="34" charset="0"/>
              </a:rPr>
              <a:t> </a:t>
            </a:r>
            <a:r>
              <a:rPr sz="1300" spc="57" dirty="0">
                <a:solidFill>
                  <a:srgbClr val="FFFFFF"/>
                </a:solidFill>
                <a:latin typeface="Arial" panose="020B0604020202020204" pitchFamily="34" charset="0"/>
                <a:cs typeface="Arial" panose="020B0604020202020204" pitchFamily="34" charset="0"/>
              </a:rPr>
              <a:t>LeCun</a:t>
            </a:r>
            <a:endParaRPr sz="130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p:txBody>
          <a:bodyPr/>
          <a:lstStyle/>
          <a:p>
            <a:r>
              <a:rPr lang="en-US" dirty="0"/>
              <a:t>Graph transformer </a:t>
            </a:r>
            <a:br>
              <a:rPr lang="en-US" dirty="0"/>
            </a:br>
            <a:r>
              <a:rPr lang="en-US" dirty="0"/>
              <a:t>networks</a:t>
            </a:r>
          </a:p>
        </p:txBody>
      </p:sp>
      <p:sp>
        <p:nvSpPr>
          <p:cNvPr id="16" name="Text Placeholder 15"/>
          <p:cNvSpPr>
            <a:spLocks noGrp="1"/>
          </p:cNvSpPr>
          <p:nvPr>
            <p:ph type="body" idx="1"/>
          </p:nvPr>
        </p:nvSpPr>
        <p:spPr>
          <a:xfrm>
            <a:off x="383854" y="1333500"/>
            <a:ext cx="3912329" cy="4466753"/>
          </a:xfrm>
        </p:spPr>
        <p:txBody>
          <a:bodyPr/>
          <a:lstStyle/>
          <a:p>
            <a:pPr marL="0" indent="0">
              <a:buNone/>
            </a:pPr>
            <a:r>
              <a:rPr lang="en-US" dirty="0"/>
              <a:t>Variables:</a:t>
            </a:r>
          </a:p>
          <a:p>
            <a:r>
              <a:rPr lang="en-US" dirty="0"/>
              <a:t>X: input image </a:t>
            </a:r>
            <a:endParaRPr lang="en-US" dirty="0" smtClean="0"/>
          </a:p>
          <a:p>
            <a:r>
              <a:rPr lang="en-US" dirty="0" smtClean="0"/>
              <a:t>Z</a:t>
            </a:r>
            <a:r>
              <a:rPr lang="en-US" dirty="0"/>
              <a:t>: path in </a:t>
            </a:r>
            <a:r>
              <a:rPr lang="en-US" dirty="0" smtClean="0"/>
              <a:t>the interpretation</a:t>
            </a:r>
            <a:r>
              <a:rPr lang="en-US" dirty="0"/>
              <a:t> </a:t>
            </a:r>
            <a:r>
              <a:rPr lang="en-US" dirty="0" smtClean="0"/>
              <a:t>graph/segmentation</a:t>
            </a:r>
            <a:endParaRPr lang="en-US" dirty="0"/>
          </a:p>
          <a:p>
            <a:r>
              <a:rPr lang="en-US" dirty="0"/>
              <a:t>Y: sequence of labels on a path</a:t>
            </a:r>
          </a:p>
          <a:p>
            <a:pPr marL="0" indent="0">
              <a:buNone/>
            </a:pPr>
            <a:r>
              <a:rPr lang="en-US" dirty="0"/>
              <a:t>Loss function: computing the  </a:t>
            </a:r>
            <a:r>
              <a:rPr lang="en-US" dirty="0" err="1"/>
              <a:t>constrastive</a:t>
            </a:r>
            <a:r>
              <a:rPr lang="en-US" dirty="0"/>
              <a:t> term:</a:t>
            </a:r>
          </a:p>
        </p:txBody>
      </p:sp>
    </p:spTree>
    <p:extLst>
      <p:ext uri="{BB962C8B-B14F-4D97-AF65-F5344CB8AC3E}">
        <p14:creationId xmlns:p14="http://schemas.microsoft.com/office/powerpoint/2010/main" val="1771101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7"/>
          <p:cNvSpPr/>
          <p:nvPr/>
        </p:nvSpPr>
        <p:spPr>
          <a:xfrm>
            <a:off x="3823141" y="114300"/>
            <a:ext cx="4402311" cy="5676900"/>
          </a:xfrm>
          <a:prstGeom prst="rect">
            <a:avLst/>
          </a:prstGeom>
          <a:blipFill>
            <a:blip r:embed="rId2" cstate="print"/>
            <a:stretch>
              <a:fillRect/>
            </a:stretch>
          </a:blipFill>
        </p:spPr>
        <p:txBody>
          <a:bodyPr wrap="square" lIns="0" tIns="0" rIns="0" bIns="0" rtlCol="0"/>
          <a:lstStyle/>
          <a:p>
            <a:endParaRPr/>
          </a:p>
        </p:txBody>
      </p:sp>
      <p:sp>
        <p:nvSpPr>
          <p:cNvPr id="2" name="object 2"/>
          <p:cNvSpPr txBox="1"/>
          <p:nvPr/>
        </p:nvSpPr>
        <p:spPr>
          <a:xfrm>
            <a:off x="4296183" y="1037"/>
            <a:ext cx="3925125" cy="861774"/>
          </a:xfrm>
          <a:prstGeom prst="rect">
            <a:avLst/>
          </a:prstGeom>
        </p:spPr>
        <p:txBody>
          <a:bodyPr vert="horz" wrap="square" lIns="0" tIns="0" rIns="0" bIns="0" rtlCol="0">
            <a:spAutoFit/>
          </a:bodyPr>
          <a:lstStyle/>
          <a:p>
            <a:pPr>
              <a:lnSpc>
                <a:spcPct val="100000"/>
              </a:lnSpc>
            </a:pPr>
            <a:endParaRPr sz="1300" dirty="0">
              <a:latin typeface="Arial" panose="020B0604020202020204" pitchFamily="34" charset="0"/>
              <a:cs typeface="Arial" panose="020B0604020202020204" pitchFamily="34" charset="0"/>
            </a:endParaRPr>
          </a:p>
          <a:p>
            <a:pPr>
              <a:lnSpc>
                <a:spcPct val="100000"/>
              </a:lnSpc>
            </a:pPr>
            <a:endParaRPr sz="1300" dirty="0">
              <a:latin typeface="Arial" panose="020B0604020202020204" pitchFamily="34" charset="0"/>
              <a:cs typeface="Arial" panose="020B0604020202020204" pitchFamily="34" charset="0"/>
            </a:endParaRPr>
          </a:p>
          <a:p>
            <a:pPr>
              <a:spcBef>
                <a:spcPts val="29"/>
              </a:spcBef>
            </a:pPr>
            <a:endParaRPr sz="1700" dirty="0">
              <a:latin typeface="Arial" panose="020B0604020202020204" pitchFamily="34" charset="0"/>
              <a:cs typeface="Arial" panose="020B0604020202020204" pitchFamily="34" charset="0"/>
            </a:endParaRPr>
          </a:p>
          <a:p>
            <a:pPr marR="55470" algn="r"/>
            <a:r>
              <a:rPr sz="1300" spc="127" dirty="0">
                <a:solidFill>
                  <a:srgbClr val="FFFFFF"/>
                </a:solidFill>
                <a:latin typeface="Arial" panose="020B0604020202020204" pitchFamily="34" charset="0"/>
                <a:cs typeface="Arial" panose="020B0604020202020204" pitchFamily="34" charset="0"/>
              </a:rPr>
              <a:t>Y</a:t>
            </a:r>
            <a:r>
              <a:rPr sz="1300" dirty="0">
                <a:solidFill>
                  <a:srgbClr val="FFFFFF"/>
                </a:solidFill>
                <a:latin typeface="Arial" panose="020B0604020202020204" pitchFamily="34" charset="0"/>
                <a:cs typeface="Arial" panose="020B0604020202020204" pitchFamily="34" charset="0"/>
              </a:rPr>
              <a:t> </a:t>
            </a:r>
            <a:r>
              <a:rPr sz="1300" spc="57" dirty="0">
                <a:solidFill>
                  <a:srgbClr val="FFFFFF"/>
                </a:solidFill>
                <a:latin typeface="Arial" panose="020B0604020202020204" pitchFamily="34" charset="0"/>
                <a:cs typeface="Arial" panose="020B0604020202020204" pitchFamily="34" charset="0"/>
              </a:rPr>
              <a:t>LeCun</a:t>
            </a:r>
            <a:endParaRPr sz="130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p:txBody>
          <a:bodyPr/>
          <a:lstStyle/>
          <a:p>
            <a:r>
              <a:rPr lang="en-US" dirty="0"/>
              <a:t>Graph transformer </a:t>
            </a:r>
            <a:br>
              <a:rPr lang="en-US" dirty="0"/>
            </a:br>
            <a:r>
              <a:rPr lang="en-US" dirty="0"/>
              <a:t>networks</a:t>
            </a:r>
          </a:p>
        </p:txBody>
      </p:sp>
      <p:sp>
        <p:nvSpPr>
          <p:cNvPr id="16" name="Text Placeholder 15"/>
          <p:cNvSpPr>
            <a:spLocks noGrp="1"/>
          </p:cNvSpPr>
          <p:nvPr>
            <p:ph type="body" idx="1"/>
          </p:nvPr>
        </p:nvSpPr>
        <p:spPr>
          <a:xfrm>
            <a:off x="383855" y="1333500"/>
            <a:ext cx="3654746" cy="4466753"/>
          </a:xfrm>
        </p:spPr>
        <p:txBody>
          <a:bodyPr/>
          <a:lstStyle/>
          <a:p>
            <a:pPr marL="0" indent="0">
              <a:buNone/>
            </a:pPr>
            <a:endParaRPr lang="en-US" dirty="0" smtClean="0"/>
          </a:p>
          <a:p>
            <a:pPr marL="0" indent="0">
              <a:buNone/>
            </a:pPr>
            <a:r>
              <a:rPr lang="en-US" dirty="0" smtClean="0"/>
              <a:t>Example</a:t>
            </a:r>
            <a:r>
              <a:rPr lang="en-US" dirty="0"/>
              <a:t>: Perceptron loss</a:t>
            </a:r>
          </a:p>
          <a:p>
            <a:pPr marL="0" indent="0">
              <a:buNone/>
            </a:pPr>
            <a:r>
              <a:rPr lang="en-US" dirty="0"/>
              <a:t>Loss = Energy of desired </a:t>
            </a:r>
            <a:r>
              <a:rPr lang="en-US" dirty="0" smtClean="0"/>
              <a:t>answer - Energy </a:t>
            </a:r>
            <a:r>
              <a:rPr lang="en-US" dirty="0"/>
              <a:t>of best answer.</a:t>
            </a:r>
          </a:p>
          <a:p>
            <a:pPr lvl="1"/>
            <a:r>
              <a:rPr lang="en-US" dirty="0"/>
              <a:t>(no margin)</a:t>
            </a:r>
          </a:p>
        </p:txBody>
      </p:sp>
    </p:spTree>
    <p:extLst>
      <p:ext uri="{BB962C8B-B14F-4D97-AF65-F5344CB8AC3E}">
        <p14:creationId xmlns:p14="http://schemas.microsoft.com/office/powerpoint/2010/main" val="468989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645475" y="876300"/>
            <a:ext cx="3446788" cy="5042621"/>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p:txBody>
          <a:bodyPr/>
          <a:lstStyle/>
          <a:p>
            <a:r>
              <a:rPr lang="en-US" dirty="0"/>
              <a:t>Integrating deep learning and structured prediction</a:t>
            </a:r>
          </a:p>
        </p:txBody>
      </p:sp>
      <p:sp>
        <p:nvSpPr>
          <p:cNvPr id="18" name="Text Placeholder 17"/>
          <p:cNvSpPr>
            <a:spLocks noGrp="1"/>
          </p:cNvSpPr>
          <p:nvPr>
            <p:ph type="body" idx="1"/>
          </p:nvPr>
        </p:nvSpPr>
        <p:spPr>
          <a:xfrm>
            <a:off x="383854" y="1333500"/>
            <a:ext cx="4261621" cy="4466753"/>
          </a:xfrm>
        </p:spPr>
        <p:txBody>
          <a:bodyPr/>
          <a:lstStyle/>
          <a:p>
            <a:r>
              <a:rPr lang="en-US" dirty="0"/>
              <a:t>Structured prediction: when the output is structured: string, graph.....</a:t>
            </a:r>
          </a:p>
          <a:p>
            <a:r>
              <a:rPr lang="en-US" dirty="0"/>
              <a:t>Integrating deep learning and structured  prediction is an old idea</a:t>
            </a:r>
          </a:p>
          <a:p>
            <a:pPr lvl="1"/>
            <a:r>
              <a:rPr lang="en-US" dirty="0"/>
              <a:t>In fact, it predates structured  prediction [</a:t>
            </a:r>
            <a:r>
              <a:rPr lang="en-US" dirty="0" err="1"/>
              <a:t>LeCun</a:t>
            </a:r>
            <a:r>
              <a:rPr lang="en-US" dirty="0"/>
              <a:t>, </a:t>
            </a:r>
            <a:r>
              <a:rPr lang="en-US" dirty="0" err="1"/>
              <a:t>Bottou</a:t>
            </a:r>
            <a:r>
              <a:rPr lang="en-US" dirty="0"/>
              <a:t>, </a:t>
            </a:r>
            <a:r>
              <a:rPr lang="en-US" dirty="0" err="1"/>
              <a:t>Bengio</a:t>
            </a:r>
            <a:r>
              <a:rPr lang="en-US" dirty="0"/>
              <a:t>,  </a:t>
            </a:r>
            <a:r>
              <a:rPr lang="en-US" dirty="0" err="1"/>
              <a:t>Haffner</a:t>
            </a:r>
            <a:r>
              <a:rPr lang="en-US" dirty="0"/>
              <a:t> 1998]</a:t>
            </a:r>
          </a:p>
          <a:p>
            <a:r>
              <a:rPr lang="en-US" dirty="0"/>
              <a:t>Globally-trained convolutional-net </a:t>
            </a:r>
            <a:r>
              <a:rPr lang="en-US" dirty="0" smtClean="0"/>
              <a:t>+ graphical </a:t>
            </a:r>
            <a:r>
              <a:rPr lang="en-US" dirty="0"/>
              <a:t>models for handwriting  recognition</a:t>
            </a:r>
          </a:p>
          <a:p>
            <a:pPr lvl="1"/>
            <a:r>
              <a:rPr lang="en-US" dirty="0"/>
              <a:t>Trained discriminatively at the word  level</a:t>
            </a:r>
          </a:p>
          <a:p>
            <a:pPr lvl="1"/>
            <a:r>
              <a:rPr lang="en-US" dirty="0"/>
              <a:t>Loss identical to CRF and structured  perceptron</a:t>
            </a:r>
          </a:p>
          <a:p>
            <a:pPr lvl="1"/>
            <a:r>
              <a:rPr lang="en-US" dirty="0"/>
              <a:t>Compositional movable parts model</a:t>
            </a:r>
          </a:p>
          <a:p>
            <a:endParaRPr lang="en-US" dirty="0"/>
          </a:p>
        </p:txBody>
      </p:sp>
    </p:spTree>
    <p:extLst>
      <p:ext uri="{BB962C8B-B14F-4D97-AF65-F5344CB8AC3E}">
        <p14:creationId xmlns:p14="http://schemas.microsoft.com/office/powerpoint/2010/main" val="334998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p:nvPr/>
        </p:nvSpPr>
        <p:spPr>
          <a:xfrm>
            <a:off x="660400" y="3052153"/>
            <a:ext cx="7006025" cy="505779"/>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rgbClr val="6F6F6F"/>
              </a:buClr>
              <a:buSzPct val="25000"/>
              <a:buFont typeface="Arial"/>
              <a:buNone/>
            </a:pPr>
            <a:r>
              <a:rPr lang="en-US" sz="1400" b="0" i="0" u="none" strike="noStrike" cap="none">
                <a:solidFill>
                  <a:srgbClr val="4A4F55"/>
                </a:solidFill>
                <a:latin typeface="Arial"/>
                <a:ea typeface="Arial"/>
                <a:cs typeface="Arial"/>
                <a:sym typeface="Arial"/>
              </a:rPr>
              <a:t>The GPU Teaching Kit is licensed by NVIDIA and New York University under the </a:t>
            </a:r>
          </a:p>
          <a:p>
            <a:pPr marL="0" marR="0" lvl="0" indent="0" algn="ctr" rtl="0">
              <a:lnSpc>
                <a:spcPct val="90000"/>
              </a:lnSpc>
              <a:spcBef>
                <a:spcPts val="180"/>
              </a:spcBef>
              <a:spcAft>
                <a:spcPts val="0"/>
              </a:spcAft>
              <a:buClr>
                <a:srgbClr val="6F6F6F"/>
              </a:buClr>
              <a:buSzPct val="25000"/>
              <a:buFont typeface="Arial"/>
              <a:buNone/>
            </a:pPr>
            <a:r>
              <a:rPr lang="en-US" sz="1400" b="0" i="0" u="sng" strike="noStrike" cap="none">
                <a:solidFill>
                  <a:schemeClr val="hlink"/>
                </a:solidFill>
                <a:latin typeface="Arial"/>
                <a:ea typeface="Arial"/>
                <a:cs typeface="Arial"/>
                <a:sym typeface="Arial"/>
                <a:hlinkClick r:id="rId3"/>
              </a:rPr>
              <a:t>Creative Commons Attribution-NonCommercial 4.0 International License.</a:t>
            </a:r>
          </a:p>
        </p:txBody>
      </p:sp>
      <p:pic>
        <p:nvPicPr>
          <p:cNvPr id="57" name="Shape 57"/>
          <p:cNvPicPr preferRelativeResize="0"/>
          <p:nvPr/>
        </p:nvPicPr>
        <p:blipFill rotWithShape="1">
          <a:blip r:embed="rId4">
            <a:alphaModFix/>
          </a:blip>
          <a:srcRect/>
          <a:stretch/>
        </p:blipFill>
        <p:spPr>
          <a:xfrm>
            <a:off x="3621785" y="2525817"/>
            <a:ext cx="1083253" cy="379004"/>
          </a:xfrm>
          <a:prstGeom prst="rect">
            <a:avLst/>
          </a:prstGeom>
          <a:noFill/>
          <a:ln>
            <a:noFill/>
          </a:ln>
        </p:spPr>
      </p:pic>
      <p:sp>
        <p:nvSpPr>
          <p:cNvPr id="4" name="TextBox 3"/>
          <p:cNvSpPr txBox="1"/>
          <p:nvPr/>
        </p:nvSpPr>
        <p:spPr>
          <a:xfrm>
            <a:off x="2773985" y="4371556"/>
            <a:ext cx="2811988" cy="307777"/>
          </a:xfrm>
          <a:prstGeom prst="rect">
            <a:avLst/>
          </a:prstGeom>
          <a:noFill/>
        </p:spPr>
        <p:txBody>
          <a:bodyPr wrap="none" rtlCol="0">
            <a:spAutoFit/>
          </a:bodyPr>
          <a:lstStyle/>
          <a:p>
            <a:pPr algn="ctr"/>
            <a:r>
              <a:rPr lang="en-US" dirty="0" smtClean="0"/>
              <a:t>Deck credit: Y. LeCun, Facebook</a:t>
            </a:r>
          </a:p>
        </p:txBody>
      </p:sp>
    </p:spTree>
    <p:extLst>
      <p:ext uri="{BB962C8B-B14F-4D97-AF65-F5344CB8AC3E}">
        <p14:creationId xmlns:p14="http://schemas.microsoft.com/office/powerpoint/2010/main" val="4008980168"/>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50710" y="636930"/>
            <a:ext cx="619293" cy="400110"/>
          </a:xfrm>
          <a:prstGeom prst="rect">
            <a:avLst/>
          </a:prstGeom>
        </p:spPr>
        <p:txBody>
          <a:bodyPr vert="horz" wrap="square" lIns="0" tIns="0" rIns="0" bIns="0" rtlCol="0">
            <a:spAutoFit/>
          </a:bodyPr>
          <a:lstStyle/>
          <a:p>
            <a:pPr marL="10368"/>
            <a:r>
              <a:rPr sz="1300" spc="127" dirty="0">
                <a:solidFill>
                  <a:srgbClr val="FFFFFF"/>
                </a:solidFill>
                <a:latin typeface="Arial" panose="020B0604020202020204" pitchFamily="34" charset="0"/>
                <a:cs typeface="Arial" panose="020B0604020202020204" pitchFamily="34" charset="0"/>
              </a:rPr>
              <a:t>Y</a:t>
            </a:r>
            <a:r>
              <a:rPr sz="1300" dirty="0">
                <a:solidFill>
                  <a:srgbClr val="FFFFFF"/>
                </a:solidFill>
                <a:latin typeface="Arial" panose="020B0604020202020204" pitchFamily="34" charset="0"/>
                <a:cs typeface="Arial" panose="020B0604020202020204" pitchFamily="34" charset="0"/>
              </a:rPr>
              <a:t> </a:t>
            </a:r>
            <a:r>
              <a:rPr sz="1300" spc="57" dirty="0">
                <a:solidFill>
                  <a:srgbClr val="FFFFFF"/>
                </a:solidFill>
                <a:latin typeface="Arial" panose="020B0604020202020204" pitchFamily="34" charset="0"/>
                <a:cs typeface="Arial" panose="020B0604020202020204" pitchFamily="34" charset="0"/>
              </a:rPr>
              <a:t>LeCun</a:t>
            </a:r>
            <a:endParaRPr sz="130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p:txBody>
          <a:bodyPr/>
          <a:lstStyle/>
          <a:p>
            <a:r>
              <a:rPr lang="en-US" dirty="0"/>
              <a:t>Global (word-level) training helps</a:t>
            </a:r>
          </a:p>
        </p:txBody>
      </p:sp>
      <p:sp>
        <p:nvSpPr>
          <p:cNvPr id="14" name="Text Placeholder 13"/>
          <p:cNvSpPr>
            <a:spLocks noGrp="1"/>
          </p:cNvSpPr>
          <p:nvPr>
            <p:ph type="body" idx="1"/>
          </p:nvPr>
        </p:nvSpPr>
        <p:spPr>
          <a:xfrm>
            <a:off x="383854" y="1333500"/>
            <a:ext cx="4645346" cy="4466753"/>
          </a:xfrm>
        </p:spPr>
        <p:txBody>
          <a:bodyPr/>
          <a:lstStyle/>
          <a:p>
            <a:r>
              <a:rPr lang="en-US" dirty="0"/>
              <a:t>Pen-based handwriting recognition (for  tablet computer)</a:t>
            </a:r>
          </a:p>
          <a:p>
            <a:pPr lvl="1"/>
            <a:r>
              <a:rPr lang="en-US" dirty="0"/>
              <a:t>[</a:t>
            </a:r>
            <a:r>
              <a:rPr lang="en-US" dirty="0" err="1"/>
              <a:t>Bengio&amp;LeCun</a:t>
            </a:r>
            <a:r>
              <a:rPr lang="en-US" dirty="0"/>
              <a:t> 1995]</a:t>
            </a:r>
          </a:p>
          <a:p>
            <a:endParaRPr lang="en-US" dirty="0"/>
          </a:p>
        </p:txBody>
      </p:sp>
      <p:sp>
        <p:nvSpPr>
          <p:cNvPr id="7" name="object 7"/>
          <p:cNvSpPr/>
          <p:nvPr/>
        </p:nvSpPr>
        <p:spPr>
          <a:xfrm>
            <a:off x="360692" y="3130705"/>
            <a:ext cx="4360444" cy="222510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134689" y="952500"/>
            <a:ext cx="2840974" cy="494190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30715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63972" y="2075"/>
            <a:ext cx="4361481" cy="861774"/>
          </a:xfrm>
          <a:prstGeom prst="rect">
            <a:avLst/>
          </a:prstGeom>
        </p:spPr>
        <p:txBody>
          <a:bodyPr vert="horz" wrap="square" lIns="0" tIns="0" rIns="0" bIns="0" rtlCol="0">
            <a:spAutoFit/>
          </a:bodyPr>
          <a:lstStyle/>
          <a:p>
            <a:pPr>
              <a:lnSpc>
                <a:spcPct val="100000"/>
              </a:lnSpc>
            </a:pPr>
            <a:endParaRPr sz="1300" dirty="0">
              <a:latin typeface="Arial" panose="020B0604020202020204" pitchFamily="34" charset="0"/>
              <a:cs typeface="Arial" panose="020B0604020202020204" pitchFamily="34" charset="0"/>
            </a:endParaRPr>
          </a:p>
          <a:p>
            <a:pPr>
              <a:lnSpc>
                <a:spcPct val="100000"/>
              </a:lnSpc>
            </a:pPr>
            <a:endParaRPr sz="1300" dirty="0">
              <a:latin typeface="Arial" panose="020B0604020202020204" pitchFamily="34" charset="0"/>
              <a:cs typeface="Arial" panose="020B0604020202020204" pitchFamily="34" charset="0"/>
            </a:endParaRPr>
          </a:p>
          <a:p>
            <a:pPr>
              <a:spcBef>
                <a:spcPts val="20"/>
              </a:spcBef>
            </a:pPr>
            <a:endParaRPr sz="1700" dirty="0">
              <a:latin typeface="Arial" panose="020B0604020202020204" pitchFamily="34" charset="0"/>
              <a:cs typeface="Arial" panose="020B0604020202020204" pitchFamily="34" charset="0"/>
            </a:endParaRPr>
          </a:p>
          <a:p>
            <a:pPr marR="59618" algn="r"/>
            <a:r>
              <a:rPr sz="1300" spc="127" dirty="0">
                <a:solidFill>
                  <a:srgbClr val="FFFFFF"/>
                </a:solidFill>
                <a:latin typeface="Arial" panose="020B0604020202020204" pitchFamily="34" charset="0"/>
                <a:cs typeface="Arial" panose="020B0604020202020204" pitchFamily="34" charset="0"/>
              </a:rPr>
              <a:t>Y</a:t>
            </a:r>
            <a:r>
              <a:rPr sz="1300" dirty="0">
                <a:solidFill>
                  <a:srgbClr val="FFFFFF"/>
                </a:solidFill>
                <a:latin typeface="Arial" panose="020B0604020202020204" pitchFamily="34" charset="0"/>
                <a:cs typeface="Arial" panose="020B0604020202020204" pitchFamily="34" charset="0"/>
              </a:rPr>
              <a:t> </a:t>
            </a:r>
            <a:r>
              <a:rPr sz="1300" spc="57" dirty="0">
                <a:solidFill>
                  <a:srgbClr val="FFFFFF"/>
                </a:solidFill>
                <a:latin typeface="Arial" panose="020B0604020202020204" pitchFamily="34" charset="0"/>
                <a:cs typeface="Arial" panose="020B0604020202020204" pitchFamily="34" charset="0"/>
              </a:rPr>
              <a:t>LeCun</a:t>
            </a:r>
            <a:endParaRPr sz="130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p:txBody>
          <a:bodyPr/>
          <a:lstStyle/>
          <a:p>
            <a:r>
              <a:rPr lang="en-US" dirty="0"/>
              <a:t>Graph composition,  transducers.</a:t>
            </a:r>
          </a:p>
        </p:txBody>
      </p:sp>
      <p:sp>
        <p:nvSpPr>
          <p:cNvPr id="11" name="Text Placeholder 10"/>
          <p:cNvSpPr>
            <a:spLocks noGrp="1"/>
          </p:cNvSpPr>
          <p:nvPr>
            <p:ph type="body" idx="1"/>
          </p:nvPr>
        </p:nvSpPr>
        <p:spPr>
          <a:xfrm>
            <a:off x="383854" y="1333500"/>
            <a:ext cx="3654746" cy="4466753"/>
          </a:xfrm>
        </p:spPr>
        <p:txBody>
          <a:bodyPr/>
          <a:lstStyle/>
          <a:p>
            <a:r>
              <a:rPr lang="en-US" dirty="0"/>
              <a:t>The composition of two graphs  can be computed, the same  way the dot product between  two vectors can be computed.</a:t>
            </a:r>
          </a:p>
          <a:p>
            <a:r>
              <a:rPr lang="en-US" dirty="0"/>
              <a:t>General theory: semi-ring  algebra on weighted </a:t>
            </a:r>
            <a:r>
              <a:rPr lang="en-US" dirty="0" smtClean="0"/>
              <a:t>finite-state </a:t>
            </a:r>
            <a:r>
              <a:rPr lang="en-US" dirty="0"/>
              <a:t>transducers and  acceptors.</a:t>
            </a:r>
          </a:p>
          <a:p>
            <a:endParaRPr lang="en-US" dirty="0"/>
          </a:p>
        </p:txBody>
      </p:sp>
      <p:sp>
        <p:nvSpPr>
          <p:cNvPr id="5" name="object 5"/>
          <p:cNvSpPr/>
          <p:nvPr/>
        </p:nvSpPr>
        <p:spPr>
          <a:xfrm>
            <a:off x="3886200" y="1090722"/>
            <a:ext cx="4005071" cy="470953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89781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72724" y="11411"/>
            <a:ext cx="4646511" cy="846386"/>
          </a:xfrm>
          <a:prstGeom prst="rect">
            <a:avLst/>
          </a:prstGeom>
        </p:spPr>
        <p:txBody>
          <a:bodyPr vert="horz" wrap="square" lIns="0" tIns="0" rIns="0" bIns="0" rtlCol="0">
            <a:spAutoFit/>
          </a:bodyPr>
          <a:lstStyle/>
          <a:p>
            <a:pPr>
              <a:lnSpc>
                <a:spcPct val="100000"/>
              </a:lnSpc>
            </a:pPr>
            <a:endParaRPr sz="1300" dirty="0">
              <a:latin typeface="Arial" panose="020B0604020202020204" pitchFamily="34" charset="0"/>
              <a:cs typeface="Arial" panose="020B0604020202020204" pitchFamily="34" charset="0"/>
            </a:endParaRPr>
          </a:p>
          <a:p>
            <a:pPr>
              <a:lnSpc>
                <a:spcPct val="100000"/>
              </a:lnSpc>
            </a:pPr>
            <a:endParaRPr sz="1300" dirty="0">
              <a:latin typeface="Arial" panose="020B0604020202020204" pitchFamily="34" charset="0"/>
              <a:cs typeface="Arial" panose="020B0604020202020204" pitchFamily="34" charset="0"/>
            </a:endParaRPr>
          </a:p>
          <a:p>
            <a:pPr>
              <a:spcBef>
                <a:spcPts val="41"/>
              </a:spcBef>
            </a:pPr>
            <a:endParaRPr sz="1600" dirty="0">
              <a:latin typeface="Arial" panose="020B0604020202020204" pitchFamily="34" charset="0"/>
              <a:cs typeface="Arial" panose="020B0604020202020204" pitchFamily="34" charset="0"/>
            </a:endParaRPr>
          </a:p>
          <a:p>
            <a:pPr marR="53397" algn="r"/>
            <a:r>
              <a:rPr sz="1300" spc="127" dirty="0">
                <a:solidFill>
                  <a:srgbClr val="FFFFFF"/>
                </a:solidFill>
                <a:latin typeface="Arial" panose="020B0604020202020204" pitchFamily="34" charset="0"/>
                <a:cs typeface="Arial" panose="020B0604020202020204" pitchFamily="34" charset="0"/>
              </a:rPr>
              <a:t>Y</a:t>
            </a:r>
            <a:r>
              <a:rPr sz="1300" dirty="0">
                <a:solidFill>
                  <a:srgbClr val="FFFFFF"/>
                </a:solidFill>
                <a:latin typeface="Arial" panose="020B0604020202020204" pitchFamily="34" charset="0"/>
                <a:cs typeface="Arial" panose="020B0604020202020204" pitchFamily="34" charset="0"/>
              </a:rPr>
              <a:t> </a:t>
            </a:r>
            <a:r>
              <a:rPr sz="1300" spc="57" dirty="0">
                <a:solidFill>
                  <a:srgbClr val="FFFFFF"/>
                </a:solidFill>
                <a:latin typeface="Arial" panose="020B0604020202020204" pitchFamily="34" charset="0"/>
                <a:cs typeface="Arial" panose="020B0604020202020204" pitchFamily="34" charset="0"/>
              </a:rPr>
              <a:t>LeCun</a:t>
            </a:r>
            <a:endParaRPr sz="130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p:txBody>
          <a:bodyPr/>
          <a:lstStyle/>
          <a:p>
            <a:r>
              <a:rPr lang="en-US" dirty="0"/>
              <a:t>Check reader</a:t>
            </a:r>
          </a:p>
        </p:txBody>
      </p:sp>
      <p:sp>
        <p:nvSpPr>
          <p:cNvPr id="11" name="Text Placeholder 10"/>
          <p:cNvSpPr>
            <a:spLocks noGrp="1"/>
          </p:cNvSpPr>
          <p:nvPr>
            <p:ph type="body" idx="1"/>
          </p:nvPr>
        </p:nvSpPr>
        <p:spPr>
          <a:xfrm>
            <a:off x="383854" y="1333500"/>
            <a:ext cx="3273746" cy="4466753"/>
          </a:xfrm>
        </p:spPr>
        <p:txBody>
          <a:bodyPr/>
          <a:lstStyle/>
          <a:p>
            <a:r>
              <a:rPr lang="en-US" dirty="0"/>
              <a:t>Graph transformer network  trained to read check amounts.</a:t>
            </a:r>
          </a:p>
          <a:p>
            <a:r>
              <a:rPr lang="en-US" dirty="0"/>
              <a:t>Trained globally with Negative-Log-Likelihood loss.</a:t>
            </a:r>
          </a:p>
          <a:p>
            <a:r>
              <a:rPr lang="en-US" dirty="0"/>
              <a:t>50% percent correct, 49%  reject, 1% error (detectable  later in the process.</a:t>
            </a:r>
          </a:p>
          <a:p>
            <a:r>
              <a:rPr lang="en-US" dirty="0"/>
              <a:t>Fielded in 1996, used in many banks in the US and Europe.</a:t>
            </a:r>
          </a:p>
          <a:p>
            <a:r>
              <a:rPr lang="en-US" dirty="0"/>
              <a:t>Processes an estimated 10% to 20% of all the checks written in the US.</a:t>
            </a:r>
          </a:p>
          <a:p>
            <a:endParaRPr lang="en-US" dirty="0"/>
          </a:p>
        </p:txBody>
      </p:sp>
      <p:sp>
        <p:nvSpPr>
          <p:cNvPr id="5" name="object 5"/>
          <p:cNvSpPr/>
          <p:nvPr/>
        </p:nvSpPr>
        <p:spPr>
          <a:xfrm>
            <a:off x="3810000" y="159009"/>
            <a:ext cx="4306306" cy="566548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0134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Deep structured predictions for speech and handwriting</a:t>
            </a:r>
          </a:p>
        </p:txBody>
      </p:sp>
      <p:sp>
        <p:nvSpPr>
          <p:cNvPr id="30" name="Text Placeholder 29"/>
          <p:cNvSpPr>
            <a:spLocks noGrp="1"/>
          </p:cNvSpPr>
          <p:nvPr>
            <p:ph type="body" idx="1"/>
          </p:nvPr>
        </p:nvSpPr>
        <p:spPr/>
        <p:txBody>
          <a:bodyPr/>
          <a:lstStyle/>
          <a:p>
            <a:pPr marL="0" indent="0">
              <a:buNone/>
            </a:pPr>
            <a:r>
              <a:rPr lang="en-US" dirty="0"/>
              <a:t>Trainable Speech/Handwriting Recognition systems that integrate Neural Nets (or other “deep” classifiers) with dynamic time warping, Hidden Markov Models, or other graph-based hypothesis representations</a:t>
            </a:r>
          </a:p>
          <a:p>
            <a:endParaRPr lang="en-US" dirty="0"/>
          </a:p>
        </p:txBody>
      </p:sp>
      <p:sp>
        <p:nvSpPr>
          <p:cNvPr id="32" name="Text Placeholder 29"/>
          <p:cNvSpPr>
            <a:spLocks noGrp="1"/>
          </p:cNvSpPr>
          <p:nvPr>
            <p:ph type="body" idx="1"/>
          </p:nvPr>
        </p:nvSpPr>
        <p:spPr>
          <a:xfrm>
            <a:off x="383854" y="2529827"/>
            <a:ext cx="2892746" cy="3270425"/>
          </a:xfrm>
        </p:spPr>
        <p:txBody>
          <a:bodyPr/>
          <a:lstStyle/>
          <a:p>
            <a:pPr marL="0" indent="0">
              <a:buNone/>
            </a:pPr>
            <a:r>
              <a:rPr lang="en-US" dirty="0">
                <a:solidFill>
                  <a:schemeClr val="accent1"/>
                </a:solidFill>
              </a:rPr>
              <a:t>Word-level global  discriminative training  with GMM:</a:t>
            </a:r>
          </a:p>
          <a:p>
            <a:pPr marL="0" indent="0">
              <a:buNone/>
            </a:pPr>
            <a:endParaRPr lang="en-US" dirty="0"/>
          </a:p>
          <a:p>
            <a:pPr marL="0" indent="0">
              <a:buNone/>
            </a:pPr>
            <a:r>
              <a:rPr lang="en-US" dirty="0"/>
              <a:t>With Minimum Empirical  Error loss</a:t>
            </a:r>
          </a:p>
          <a:p>
            <a:pPr lvl="1"/>
            <a:r>
              <a:rPr lang="en-US" dirty="0" err="1"/>
              <a:t>Ljolje</a:t>
            </a:r>
            <a:r>
              <a:rPr lang="en-US" dirty="0"/>
              <a:t> and </a:t>
            </a:r>
            <a:r>
              <a:rPr lang="en-US" dirty="0" err="1"/>
              <a:t>Rabiner</a:t>
            </a:r>
            <a:r>
              <a:rPr lang="en-US" dirty="0"/>
              <a:t> (1990)</a:t>
            </a:r>
          </a:p>
          <a:p>
            <a:endParaRPr lang="en-US" dirty="0"/>
          </a:p>
          <a:p>
            <a:pPr marL="0" indent="0">
              <a:buNone/>
            </a:pPr>
            <a:r>
              <a:rPr lang="en-US" dirty="0"/>
              <a:t>With MCE</a:t>
            </a:r>
          </a:p>
          <a:p>
            <a:pPr lvl="1"/>
            <a:r>
              <a:rPr lang="en-US" dirty="0" err="1"/>
              <a:t>Juang</a:t>
            </a:r>
            <a:r>
              <a:rPr lang="en-US" dirty="0"/>
              <a:t> et al. (1997)</a:t>
            </a:r>
          </a:p>
          <a:p>
            <a:endParaRPr lang="en-US" dirty="0"/>
          </a:p>
          <a:p>
            <a:pPr marL="0" indent="0">
              <a:buNone/>
            </a:pPr>
            <a:endParaRPr lang="en-US" dirty="0"/>
          </a:p>
        </p:txBody>
      </p:sp>
      <p:sp>
        <p:nvSpPr>
          <p:cNvPr id="33" name="Text Placeholder 29"/>
          <p:cNvSpPr>
            <a:spLocks noGrp="1"/>
          </p:cNvSpPr>
          <p:nvPr>
            <p:ph type="body" idx="1"/>
          </p:nvPr>
        </p:nvSpPr>
        <p:spPr>
          <a:xfrm>
            <a:off x="3276600" y="2529826"/>
            <a:ext cx="4724400" cy="3270425"/>
          </a:xfrm>
        </p:spPr>
        <p:txBody>
          <a:bodyPr/>
          <a:lstStyle/>
          <a:p>
            <a:pPr marL="0" indent="0">
              <a:buNone/>
            </a:pPr>
            <a:r>
              <a:rPr lang="en-US" dirty="0">
                <a:solidFill>
                  <a:schemeClr val="accent1"/>
                </a:solidFill>
              </a:rPr>
              <a:t>Word-level global discriminative training with  </a:t>
            </a:r>
            <a:r>
              <a:rPr lang="en-US" dirty="0" err="1">
                <a:solidFill>
                  <a:schemeClr val="accent1"/>
                </a:solidFill>
              </a:rPr>
              <a:t>ConvNets</a:t>
            </a:r>
            <a:r>
              <a:rPr lang="en-US" dirty="0">
                <a:solidFill>
                  <a:schemeClr val="accent1"/>
                </a:solidFill>
              </a:rPr>
              <a:t>:</a:t>
            </a:r>
          </a:p>
          <a:p>
            <a:pPr marL="0" indent="0">
              <a:buNone/>
            </a:pPr>
            <a:endParaRPr lang="en-US" dirty="0">
              <a:solidFill>
                <a:schemeClr val="accent1"/>
              </a:solidFill>
            </a:endParaRPr>
          </a:p>
          <a:p>
            <a:pPr marL="0" indent="0">
              <a:buNone/>
            </a:pPr>
            <a:r>
              <a:rPr lang="en-US" dirty="0"/>
              <a:t>with the LVQ2 Loss:</a:t>
            </a:r>
          </a:p>
          <a:p>
            <a:pPr lvl="1"/>
            <a:r>
              <a:rPr lang="en-US" dirty="0" err="1"/>
              <a:t>Driancourt</a:t>
            </a:r>
            <a:r>
              <a:rPr lang="en-US" dirty="0"/>
              <a:t> and </a:t>
            </a:r>
            <a:r>
              <a:rPr lang="en-US" dirty="0" err="1"/>
              <a:t>Bottou's</a:t>
            </a:r>
            <a:r>
              <a:rPr lang="en-US" dirty="0"/>
              <a:t> speech recognizer (1991)</a:t>
            </a:r>
          </a:p>
          <a:p>
            <a:pPr marL="0" indent="0">
              <a:buNone/>
            </a:pPr>
            <a:r>
              <a:rPr lang="en-US" dirty="0"/>
              <a:t>with Neg Log Likelihood (aka MMI):</a:t>
            </a:r>
          </a:p>
          <a:p>
            <a:pPr lvl="1"/>
            <a:r>
              <a:rPr lang="en-US" dirty="0" err="1"/>
              <a:t>Bengio</a:t>
            </a:r>
            <a:r>
              <a:rPr lang="en-US" dirty="0"/>
              <a:t> (1992), </a:t>
            </a:r>
            <a:r>
              <a:rPr lang="en-US" dirty="0" err="1"/>
              <a:t>Haffner</a:t>
            </a:r>
            <a:r>
              <a:rPr lang="en-US" dirty="0"/>
              <a:t> (1993), </a:t>
            </a:r>
            <a:r>
              <a:rPr lang="en-US" dirty="0" err="1"/>
              <a:t>Bourlard</a:t>
            </a:r>
            <a:r>
              <a:rPr lang="en-US" dirty="0"/>
              <a:t> (1994)</a:t>
            </a:r>
          </a:p>
          <a:p>
            <a:pPr marL="0" indent="0">
              <a:buNone/>
            </a:pPr>
            <a:r>
              <a:rPr lang="en-US" dirty="0"/>
              <a:t>CRF-like Late normalization</a:t>
            </a:r>
          </a:p>
          <a:p>
            <a:pPr lvl="1"/>
            <a:r>
              <a:rPr lang="en-US" dirty="0"/>
              <a:t>un-normalized HMM</a:t>
            </a:r>
          </a:p>
          <a:p>
            <a:pPr lvl="1"/>
            <a:r>
              <a:rPr lang="en-US" dirty="0" err="1"/>
              <a:t>Bottou</a:t>
            </a:r>
            <a:r>
              <a:rPr lang="en-US" dirty="0"/>
              <a:t> pointed out the </a:t>
            </a:r>
            <a:r>
              <a:rPr lang="en-US" b="1" dirty="0"/>
              <a:t>label bias </a:t>
            </a:r>
            <a:r>
              <a:rPr lang="en-US" b="1" dirty="0" smtClean="0"/>
              <a:t>problem </a:t>
            </a:r>
            <a:r>
              <a:rPr lang="en-US" dirty="0"/>
              <a:t>(1991)</a:t>
            </a:r>
          </a:p>
          <a:p>
            <a:pPr lvl="1"/>
            <a:r>
              <a:rPr lang="en-US" dirty="0" err="1"/>
              <a:t>Denker</a:t>
            </a:r>
            <a:r>
              <a:rPr lang="en-US" dirty="0"/>
              <a:t> and Burges proposed a solution  (1995)</a:t>
            </a:r>
          </a:p>
          <a:p>
            <a:pPr lvl="1"/>
            <a:r>
              <a:rPr lang="en-US" dirty="0"/>
              <a:t>Implemented in (</a:t>
            </a:r>
            <a:r>
              <a:rPr lang="en-US" dirty="0" err="1"/>
              <a:t>LeCun</a:t>
            </a:r>
            <a:r>
              <a:rPr lang="en-US" dirty="0"/>
              <a:t> et al 1998)</a:t>
            </a:r>
          </a:p>
          <a:p>
            <a:pPr marL="0" indent="0">
              <a:buNone/>
            </a:pPr>
            <a:endParaRPr lang="en-US" dirty="0"/>
          </a:p>
        </p:txBody>
      </p:sp>
    </p:spTree>
    <p:extLst>
      <p:ext uri="{BB962C8B-B14F-4D97-AF65-F5344CB8AC3E}">
        <p14:creationId xmlns:p14="http://schemas.microsoft.com/office/powerpoint/2010/main" val="1628139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lstStyle/>
          <a:p>
            <a:pPr algn="ctr"/>
            <a:r>
              <a:rPr lang="en-US" dirty="0"/>
              <a:t>Deep learning in natural language processing research at Facebook</a:t>
            </a:r>
          </a:p>
        </p:txBody>
      </p:sp>
    </p:spTree>
    <p:extLst>
      <p:ext uri="{BB962C8B-B14F-4D97-AF65-F5344CB8AC3E}">
        <p14:creationId xmlns:p14="http://schemas.microsoft.com/office/powerpoint/2010/main" val="287413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0652" y="78837"/>
            <a:ext cx="619293" cy="400110"/>
          </a:xfrm>
          <a:prstGeom prst="rect">
            <a:avLst/>
          </a:prstGeom>
        </p:spPr>
        <p:txBody>
          <a:bodyPr vert="horz" wrap="square" lIns="0" tIns="0" rIns="0" bIns="0" rtlCol="0">
            <a:spAutoFit/>
          </a:bodyPr>
          <a:lstStyle/>
          <a:p>
            <a:pPr marL="10368"/>
            <a:r>
              <a:rPr sz="1300" spc="127" dirty="0">
                <a:solidFill>
                  <a:srgbClr val="FFFFFF"/>
                </a:solidFill>
                <a:latin typeface="Arial" panose="020B0604020202020204" pitchFamily="34" charset="0"/>
                <a:cs typeface="Arial" panose="020B0604020202020204" pitchFamily="34" charset="0"/>
              </a:rPr>
              <a:t>Y</a:t>
            </a:r>
            <a:r>
              <a:rPr sz="1300" spc="12" dirty="0">
                <a:solidFill>
                  <a:srgbClr val="FFFFFF"/>
                </a:solidFill>
                <a:latin typeface="Arial" panose="020B0604020202020204" pitchFamily="34" charset="0"/>
                <a:cs typeface="Arial" panose="020B0604020202020204" pitchFamily="34" charset="0"/>
              </a:rPr>
              <a:t> </a:t>
            </a:r>
            <a:r>
              <a:rPr sz="1300" spc="57" dirty="0">
                <a:solidFill>
                  <a:srgbClr val="FFFFFF"/>
                </a:solidFill>
                <a:latin typeface="Arial" panose="020B0604020202020204" pitchFamily="34" charset="0"/>
                <a:cs typeface="Arial" panose="020B0604020202020204" pitchFamily="34" charset="0"/>
              </a:rPr>
              <a:t>LeCun</a:t>
            </a:r>
            <a:endParaRPr sz="1300" dirty="0">
              <a:latin typeface="Arial" panose="020B0604020202020204" pitchFamily="34" charset="0"/>
              <a:cs typeface="Arial" panose="020B0604020202020204" pitchFamily="34" charset="0"/>
            </a:endParaRPr>
          </a:p>
        </p:txBody>
      </p:sp>
      <p:sp>
        <p:nvSpPr>
          <p:cNvPr id="3" name="object 3"/>
          <p:cNvSpPr txBox="1"/>
          <p:nvPr/>
        </p:nvSpPr>
        <p:spPr>
          <a:xfrm>
            <a:off x="4780216" y="2213693"/>
            <a:ext cx="3340554" cy="584775"/>
          </a:xfrm>
          <a:prstGeom prst="rect">
            <a:avLst/>
          </a:prstGeom>
        </p:spPr>
        <p:txBody>
          <a:bodyPr vert="horz" wrap="square" lIns="0" tIns="0" rIns="0" bIns="0" rtlCol="0">
            <a:spAutoFit/>
          </a:bodyPr>
          <a:lstStyle/>
          <a:p>
            <a:pPr>
              <a:lnSpc>
                <a:spcPct val="100000"/>
              </a:lnSpc>
            </a:pPr>
            <a:endParaRPr sz="1300" dirty="0">
              <a:latin typeface="Arial" panose="020B0604020202020204" pitchFamily="34" charset="0"/>
              <a:cs typeface="Arial" panose="020B0604020202020204" pitchFamily="34" charset="0"/>
            </a:endParaRPr>
          </a:p>
          <a:p>
            <a:pPr>
              <a:spcBef>
                <a:spcPts val="37"/>
              </a:spcBef>
            </a:pPr>
            <a:endParaRPr sz="1200" dirty="0">
              <a:latin typeface="Arial" panose="020B0604020202020204" pitchFamily="34" charset="0"/>
              <a:cs typeface="Arial" panose="020B0604020202020204" pitchFamily="34" charset="0"/>
            </a:endParaRPr>
          </a:p>
          <a:p>
            <a:pPr marL="33697"/>
            <a:r>
              <a:rPr sz="1300" spc="82" dirty="0">
                <a:solidFill>
                  <a:srgbClr val="007F00"/>
                </a:solidFill>
              </a:rPr>
              <a:t>n,</a:t>
            </a:r>
            <a:endParaRPr sz="1300" dirty="0"/>
          </a:p>
        </p:txBody>
      </p:sp>
      <p:sp>
        <p:nvSpPr>
          <p:cNvPr id="215" name="object 215"/>
          <p:cNvSpPr/>
          <p:nvPr/>
        </p:nvSpPr>
        <p:spPr>
          <a:xfrm>
            <a:off x="4745580" y="2523398"/>
            <a:ext cx="3340554" cy="1118257"/>
          </a:xfrm>
          <a:prstGeom prst="rect">
            <a:avLst/>
          </a:prstGeom>
          <a:blipFill>
            <a:blip r:embed="rId2" cstate="print"/>
            <a:stretch>
              <a:fillRect/>
            </a:stretch>
          </a:blipFill>
        </p:spPr>
        <p:txBody>
          <a:bodyPr wrap="square" lIns="0" tIns="0" rIns="0" bIns="0" rtlCol="0"/>
          <a:lstStyle/>
          <a:p>
            <a:endParaRPr/>
          </a:p>
        </p:txBody>
      </p:sp>
      <p:sp>
        <p:nvSpPr>
          <p:cNvPr id="216" name="object 216"/>
          <p:cNvSpPr/>
          <p:nvPr/>
        </p:nvSpPr>
        <p:spPr>
          <a:xfrm>
            <a:off x="6268591" y="3808092"/>
            <a:ext cx="1831449" cy="1563277"/>
          </a:xfrm>
          <a:prstGeom prst="rect">
            <a:avLst/>
          </a:prstGeom>
          <a:blipFill>
            <a:blip r:embed="rId3" cstate="print"/>
            <a:stretch>
              <a:fillRect/>
            </a:stretch>
          </a:blipFill>
        </p:spPr>
        <p:txBody>
          <a:bodyPr wrap="square" lIns="0" tIns="0" rIns="0" bIns="0" rtlCol="0"/>
          <a:lstStyle/>
          <a:p>
            <a:endParaRPr/>
          </a:p>
        </p:txBody>
      </p:sp>
      <p:sp>
        <p:nvSpPr>
          <p:cNvPr id="217" name="object 217"/>
          <p:cNvSpPr txBox="1">
            <a:spLocks noGrp="1"/>
          </p:cNvSpPr>
          <p:nvPr>
            <p:ph type="title"/>
          </p:nvPr>
        </p:nvSpPr>
        <p:spPr>
          <a:xfrm>
            <a:off x="373761" y="347471"/>
            <a:ext cx="7766184" cy="516166"/>
          </a:xfrm>
        </p:spPr>
        <p:txBody>
          <a:bodyPr/>
          <a:lstStyle/>
          <a:p>
            <a:r>
              <a:rPr lang="en-US" dirty="0" err="1"/>
              <a:t>TagSpace</a:t>
            </a:r>
            <a:r>
              <a:rPr lang="en-US" dirty="0"/>
              <a:t>: hash tag prediction </a:t>
            </a:r>
            <a:r>
              <a:rPr lang="en-US" sz="2000" dirty="0"/>
              <a:t>[Adams et al. 2014]</a:t>
            </a:r>
            <a:endParaRPr lang="en-US" dirty="0"/>
          </a:p>
        </p:txBody>
      </p:sp>
      <p:sp>
        <p:nvSpPr>
          <p:cNvPr id="223" name="Text Placeholder 222"/>
          <p:cNvSpPr>
            <a:spLocks noGrp="1"/>
          </p:cNvSpPr>
          <p:nvPr>
            <p:ph type="body" idx="1"/>
          </p:nvPr>
        </p:nvSpPr>
        <p:spPr>
          <a:xfrm>
            <a:off x="383854" y="1104900"/>
            <a:ext cx="7540946" cy="4466753"/>
          </a:xfrm>
        </p:spPr>
        <p:txBody>
          <a:bodyPr/>
          <a:lstStyle/>
          <a:p>
            <a:r>
              <a:rPr lang="en-US" sz="1400" dirty="0"/>
              <a:t>We want to learn semantic features for post content.</a:t>
            </a:r>
          </a:p>
          <a:p>
            <a:r>
              <a:rPr lang="en-US" sz="1400" dirty="0"/>
              <a:t>Hashtags are a cheap, plentiful labeling of text provided  by authors, similar to classical NLP task labels:</a:t>
            </a:r>
          </a:p>
          <a:p>
            <a:r>
              <a:rPr lang="en-US" sz="1400" dirty="0"/>
              <a:t>disambiguation (chips #futurism vs. chips #</a:t>
            </a:r>
            <a:r>
              <a:rPr lang="en-US" sz="1400" dirty="0" err="1"/>
              <a:t>junkfood</a:t>
            </a:r>
            <a:r>
              <a:rPr lang="en-US" sz="1400" dirty="0"/>
              <a:t>);  identification of named entities (#sf49ers); sentiment  (#dislike); and topic annotation (#yoga).</a:t>
            </a:r>
          </a:p>
          <a:p>
            <a:r>
              <a:rPr lang="en-US" sz="1400" dirty="0"/>
              <a:t>We train a neural network using hashtags as </a:t>
            </a:r>
            <a:r>
              <a:rPr lang="en-US" sz="1400" dirty="0" smtClean="0"/>
              <a:t>supervisor training </a:t>
            </a:r>
            <a:r>
              <a:rPr lang="en-US" sz="1400" dirty="0"/>
              <a:t>on 5.5 billion words and 100,000 possible </a:t>
            </a:r>
            <a:r>
              <a:rPr lang="en-US" sz="1400" dirty="0" smtClean="0"/>
              <a:t>hashtags</a:t>
            </a:r>
            <a:r>
              <a:rPr lang="en-US" sz="1400" dirty="0"/>
              <a:t>.</a:t>
            </a:r>
          </a:p>
          <a:p>
            <a:r>
              <a:rPr lang="en-US" sz="1400" dirty="0"/>
              <a:t>The learned features are useful for other tasks </a:t>
            </a:r>
            <a:br>
              <a:rPr lang="en-US" sz="1400" dirty="0"/>
            </a:br>
            <a:r>
              <a:rPr lang="en-US" sz="1400" dirty="0"/>
              <a:t>e.g. food</a:t>
            </a:r>
          </a:p>
          <a:p>
            <a:endParaRPr lang="en-US" sz="1400" dirty="0"/>
          </a:p>
        </p:txBody>
      </p:sp>
      <p:pic>
        <p:nvPicPr>
          <p:cNvPr id="225" name="Picture 224"/>
          <p:cNvPicPr>
            <a:picLocks noChangeAspect="1"/>
          </p:cNvPicPr>
          <p:nvPr/>
        </p:nvPicPr>
        <p:blipFill>
          <a:blip r:embed="rId4"/>
          <a:stretch>
            <a:fillRect/>
          </a:stretch>
        </p:blipFill>
        <p:spPr>
          <a:xfrm>
            <a:off x="685800" y="3726918"/>
            <a:ext cx="4836333" cy="1927954"/>
          </a:xfrm>
          <a:prstGeom prst="rect">
            <a:avLst/>
          </a:prstGeom>
        </p:spPr>
      </p:pic>
    </p:spTree>
    <p:extLst>
      <p:ext uri="{BB962C8B-B14F-4D97-AF65-F5344CB8AC3E}">
        <p14:creationId xmlns:p14="http://schemas.microsoft.com/office/powerpoint/2010/main" val="1875666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0652" y="78837"/>
            <a:ext cx="619293" cy="400110"/>
          </a:xfrm>
          <a:prstGeom prst="rect">
            <a:avLst/>
          </a:prstGeom>
        </p:spPr>
        <p:txBody>
          <a:bodyPr vert="horz" wrap="square" lIns="0" tIns="0" rIns="0" bIns="0" rtlCol="0">
            <a:spAutoFit/>
          </a:bodyPr>
          <a:lstStyle/>
          <a:p>
            <a:pPr marL="10368"/>
            <a:r>
              <a:rPr sz="1300" spc="127" dirty="0">
                <a:solidFill>
                  <a:srgbClr val="FFFFFF"/>
                </a:solidFill>
                <a:latin typeface="Arial" panose="020B0604020202020204" pitchFamily="34" charset="0"/>
                <a:cs typeface="Arial" panose="020B0604020202020204" pitchFamily="34" charset="0"/>
              </a:rPr>
              <a:t>Y</a:t>
            </a:r>
            <a:r>
              <a:rPr sz="1300" spc="12" dirty="0">
                <a:solidFill>
                  <a:srgbClr val="FFFFFF"/>
                </a:solidFill>
                <a:latin typeface="Arial" panose="020B0604020202020204" pitchFamily="34" charset="0"/>
                <a:cs typeface="Arial" panose="020B0604020202020204" pitchFamily="34" charset="0"/>
              </a:rPr>
              <a:t> </a:t>
            </a:r>
            <a:r>
              <a:rPr sz="1300" spc="57" dirty="0">
                <a:solidFill>
                  <a:srgbClr val="FFFFFF"/>
                </a:solidFill>
                <a:latin typeface="Arial" panose="020B0604020202020204" pitchFamily="34" charset="0"/>
                <a:cs typeface="Arial" panose="020B0604020202020204" pitchFamily="34" charset="0"/>
              </a:rPr>
              <a:t>LeCun</a:t>
            </a:r>
            <a:endParaRPr sz="130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p:txBody>
          <a:bodyPr/>
          <a:lstStyle/>
          <a:p>
            <a:r>
              <a:rPr lang="en-US" dirty="0"/>
              <a:t>Predicting posts and comments with recurrent nets</a:t>
            </a:r>
          </a:p>
        </p:txBody>
      </p:sp>
      <p:pic>
        <p:nvPicPr>
          <p:cNvPr id="27" name="Picture 26"/>
          <p:cNvPicPr>
            <a:picLocks noChangeAspect="1"/>
          </p:cNvPicPr>
          <p:nvPr/>
        </p:nvPicPr>
        <p:blipFill>
          <a:blip r:embed="rId2"/>
          <a:stretch>
            <a:fillRect/>
          </a:stretch>
        </p:blipFill>
        <p:spPr>
          <a:xfrm>
            <a:off x="422435" y="1333500"/>
            <a:ext cx="7349965" cy="4674203"/>
          </a:xfrm>
          <a:prstGeom prst="rect">
            <a:avLst/>
          </a:prstGeom>
        </p:spPr>
      </p:pic>
    </p:spTree>
    <p:extLst>
      <p:ext uri="{BB962C8B-B14F-4D97-AF65-F5344CB8AC3E}">
        <p14:creationId xmlns:p14="http://schemas.microsoft.com/office/powerpoint/2010/main" val="1799992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p:txBody>
          <a:bodyPr/>
          <a:lstStyle/>
          <a:p>
            <a:r>
              <a:rPr lang="en-US" dirty="0"/>
              <a:t>Question-answering system</a:t>
            </a:r>
          </a:p>
        </p:txBody>
      </p:sp>
      <p:pic>
        <p:nvPicPr>
          <p:cNvPr id="207" name="Picture 206"/>
          <p:cNvPicPr>
            <a:picLocks noChangeAspect="1"/>
          </p:cNvPicPr>
          <p:nvPr/>
        </p:nvPicPr>
        <p:blipFill rotWithShape="1">
          <a:blip r:embed="rId2"/>
          <a:srcRect t="1584"/>
          <a:stretch/>
        </p:blipFill>
        <p:spPr>
          <a:xfrm>
            <a:off x="571499" y="1028700"/>
            <a:ext cx="7086600" cy="4732711"/>
          </a:xfrm>
          <a:prstGeom prst="rect">
            <a:avLst/>
          </a:prstGeom>
        </p:spPr>
      </p:pic>
    </p:spTree>
    <p:extLst>
      <p:ext uri="{BB962C8B-B14F-4D97-AF65-F5344CB8AC3E}">
        <p14:creationId xmlns:p14="http://schemas.microsoft.com/office/powerpoint/2010/main" val="1571032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50710" y="636930"/>
            <a:ext cx="619293" cy="400110"/>
          </a:xfrm>
          <a:prstGeom prst="rect">
            <a:avLst/>
          </a:prstGeom>
        </p:spPr>
        <p:txBody>
          <a:bodyPr vert="horz" wrap="square" lIns="0" tIns="0" rIns="0" bIns="0" rtlCol="0">
            <a:spAutoFit/>
          </a:bodyPr>
          <a:lstStyle/>
          <a:p>
            <a:pPr marL="10368"/>
            <a:r>
              <a:rPr sz="1300" spc="127" dirty="0">
                <a:solidFill>
                  <a:srgbClr val="FFFFFF"/>
                </a:solidFill>
                <a:latin typeface="Arial" panose="020B0604020202020204" pitchFamily="34" charset="0"/>
                <a:cs typeface="Arial" panose="020B0604020202020204" pitchFamily="34" charset="0"/>
              </a:rPr>
              <a:t>Y</a:t>
            </a:r>
            <a:r>
              <a:rPr sz="1300" dirty="0">
                <a:solidFill>
                  <a:srgbClr val="FFFFFF"/>
                </a:solidFill>
                <a:latin typeface="Arial" panose="020B0604020202020204" pitchFamily="34" charset="0"/>
                <a:cs typeface="Arial" panose="020B0604020202020204" pitchFamily="34" charset="0"/>
              </a:rPr>
              <a:t> </a:t>
            </a:r>
            <a:r>
              <a:rPr sz="1300" spc="57" dirty="0">
                <a:solidFill>
                  <a:srgbClr val="FFFFFF"/>
                </a:solidFill>
                <a:latin typeface="Arial" panose="020B0604020202020204" pitchFamily="34" charset="0"/>
                <a:cs typeface="Arial" panose="020B0604020202020204" pitchFamily="34" charset="0"/>
              </a:rPr>
              <a:t>LeCun</a:t>
            </a:r>
            <a:endParaRPr sz="130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p:txBody>
          <a:bodyPr/>
          <a:lstStyle/>
          <a:p>
            <a:r>
              <a:rPr lang="en-US" dirty="0"/>
              <a:t>Question-answering system</a:t>
            </a:r>
          </a:p>
        </p:txBody>
      </p:sp>
      <p:pic>
        <p:nvPicPr>
          <p:cNvPr id="18" name="Picture 17"/>
          <p:cNvPicPr>
            <a:picLocks noChangeAspect="1"/>
          </p:cNvPicPr>
          <p:nvPr/>
        </p:nvPicPr>
        <p:blipFill>
          <a:blip r:embed="rId2"/>
          <a:stretch>
            <a:fillRect/>
          </a:stretch>
        </p:blipFill>
        <p:spPr>
          <a:xfrm>
            <a:off x="335809" y="952500"/>
            <a:ext cx="7239000" cy="4542660"/>
          </a:xfrm>
          <a:prstGeom prst="rect">
            <a:avLst/>
          </a:prstGeom>
        </p:spPr>
      </p:pic>
    </p:spTree>
    <p:extLst>
      <p:ext uri="{BB962C8B-B14F-4D97-AF65-F5344CB8AC3E}">
        <p14:creationId xmlns:p14="http://schemas.microsoft.com/office/powerpoint/2010/main" val="668161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dirty="0"/>
              <a:t>Question-answering system</a:t>
            </a:r>
          </a:p>
        </p:txBody>
      </p:sp>
      <p:pic>
        <p:nvPicPr>
          <p:cNvPr id="12" name="Picture 11"/>
          <p:cNvPicPr>
            <a:picLocks noChangeAspect="1"/>
          </p:cNvPicPr>
          <p:nvPr/>
        </p:nvPicPr>
        <p:blipFill>
          <a:blip r:embed="rId2"/>
          <a:stretch>
            <a:fillRect/>
          </a:stretch>
        </p:blipFill>
        <p:spPr>
          <a:xfrm>
            <a:off x="373761" y="839392"/>
            <a:ext cx="6865239" cy="3317743"/>
          </a:xfrm>
          <a:prstGeom prst="rect">
            <a:avLst/>
          </a:prstGeom>
        </p:spPr>
      </p:pic>
    </p:spTree>
    <p:extLst>
      <p:ext uri="{BB962C8B-B14F-4D97-AF65-F5344CB8AC3E}">
        <p14:creationId xmlns:p14="http://schemas.microsoft.com/office/powerpoint/2010/main" val="27450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dirty="0"/>
              <a:t>End-to-end learning – Word-level discriminative training</a:t>
            </a:r>
          </a:p>
        </p:txBody>
      </p:sp>
      <p:sp>
        <p:nvSpPr>
          <p:cNvPr id="62" name="Text Placeholder 61"/>
          <p:cNvSpPr>
            <a:spLocks noGrp="1"/>
          </p:cNvSpPr>
          <p:nvPr>
            <p:ph type="body" idx="1"/>
          </p:nvPr>
        </p:nvSpPr>
        <p:spPr>
          <a:xfrm>
            <a:off x="4737720" y="1333500"/>
            <a:ext cx="3187080" cy="4466753"/>
          </a:xfrm>
        </p:spPr>
        <p:txBody>
          <a:bodyPr/>
          <a:lstStyle/>
          <a:p>
            <a:r>
              <a:rPr lang="en-US" dirty="0"/>
              <a:t>Making every single module  in the system trainable.</a:t>
            </a:r>
          </a:p>
          <a:p>
            <a:r>
              <a:rPr lang="en-US" dirty="0"/>
              <a:t>Every module is trained  simultaneously so as to  optimize a </a:t>
            </a:r>
            <a:r>
              <a:rPr lang="en-US" dirty="0">
                <a:solidFill>
                  <a:schemeClr val="accent1"/>
                </a:solidFill>
              </a:rPr>
              <a:t>global loss  function.</a:t>
            </a:r>
          </a:p>
          <a:p>
            <a:r>
              <a:rPr lang="en-US" dirty="0"/>
              <a:t>Includes the feature extractor, the recognizer, and the contextual post-processor (graphical model)</a:t>
            </a:r>
          </a:p>
          <a:p>
            <a:r>
              <a:rPr lang="en-US" dirty="0">
                <a:solidFill>
                  <a:schemeClr val="accent1"/>
                </a:solidFill>
              </a:rPr>
              <a:t>Problem</a:t>
            </a:r>
            <a:r>
              <a:rPr lang="en-US" dirty="0"/>
              <a:t>: back-propagating  gradients through the  graphical model.</a:t>
            </a:r>
          </a:p>
          <a:p>
            <a:endParaRPr lang="en-US" dirty="0"/>
          </a:p>
        </p:txBody>
      </p:sp>
      <p:grpSp>
        <p:nvGrpSpPr>
          <p:cNvPr id="103" name="Group 102"/>
          <p:cNvGrpSpPr/>
          <p:nvPr/>
        </p:nvGrpSpPr>
        <p:grpSpPr>
          <a:xfrm>
            <a:off x="373760" y="1409700"/>
            <a:ext cx="4262561" cy="4228085"/>
            <a:chOff x="135318" y="1409700"/>
            <a:chExt cx="4501004" cy="4464599"/>
          </a:xfrm>
        </p:grpSpPr>
        <p:sp>
          <p:nvSpPr>
            <p:cNvPr id="64" name="Oval 63"/>
            <p:cNvSpPr/>
            <p:nvPr/>
          </p:nvSpPr>
          <p:spPr>
            <a:xfrm>
              <a:off x="1633817" y="1409700"/>
              <a:ext cx="1905000" cy="4572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Energy </a:t>
              </a:r>
            </a:p>
          </p:txBody>
        </p:sp>
        <p:cxnSp>
          <p:nvCxnSpPr>
            <p:cNvPr id="77" name="Connector: Elbow 76"/>
            <p:cNvCxnSpPr>
              <a:stCxn id="70" idx="0"/>
              <a:endCxn id="67" idx="1"/>
            </p:cNvCxnSpPr>
            <p:nvPr/>
          </p:nvCxnSpPr>
          <p:spPr>
            <a:xfrm rot="5400000" flipH="1" flipV="1">
              <a:off x="433505" y="4034670"/>
              <a:ext cx="1684041" cy="71658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p:cNvCxnSpPr>
              <a:stCxn id="72" idx="0"/>
              <a:endCxn id="65" idx="3"/>
            </p:cNvCxnSpPr>
            <p:nvPr/>
          </p:nvCxnSpPr>
          <p:spPr>
            <a:xfrm rot="16200000" flipV="1">
              <a:off x="2373832" y="3440833"/>
              <a:ext cx="2959135" cy="62916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1" idx="0"/>
              <a:endCxn id="69" idx="2"/>
            </p:cNvCxnSpPr>
            <p:nvPr/>
          </p:nvCxnSpPr>
          <p:spPr>
            <a:xfrm flipV="1">
              <a:off x="2586317" y="5207037"/>
              <a:ext cx="0" cy="210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9" idx="0"/>
              <a:endCxn id="68" idx="4"/>
            </p:cNvCxnSpPr>
            <p:nvPr/>
          </p:nvCxnSpPr>
          <p:spPr>
            <a:xfrm flipV="1">
              <a:off x="2586317" y="4417088"/>
              <a:ext cx="1" cy="1803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68" idx="0"/>
              <a:endCxn id="67" idx="2"/>
            </p:cNvCxnSpPr>
            <p:nvPr/>
          </p:nvCxnSpPr>
          <p:spPr>
            <a:xfrm flipH="1" flipV="1">
              <a:off x="2586317" y="3779541"/>
              <a:ext cx="1" cy="1803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67" idx="0"/>
              <a:endCxn id="66" idx="4"/>
            </p:cNvCxnSpPr>
            <p:nvPr/>
          </p:nvCxnSpPr>
          <p:spPr>
            <a:xfrm flipV="1">
              <a:off x="2586317" y="3141994"/>
              <a:ext cx="0" cy="1803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66" idx="0"/>
              <a:endCxn id="65" idx="2"/>
            </p:cNvCxnSpPr>
            <p:nvPr/>
          </p:nvCxnSpPr>
          <p:spPr>
            <a:xfrm flipV="1">
              <a:off x="2586317" y="2504447"/>
              <a:ext cx="0" cy="1803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5" idx="0"/>
              <a:endCxn id="64" idx="4"/>
            </p:cNvCxnSpPr>
            <p:nvPr/>
          </p:nvCxnSpPr>
          <p:spPr>
            <a:xfrm flipV="1">
              <a:off x="2586317" y="1866900"/>
              <a:ext cx="0" cy="1803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633817" y="2047247"/>
              <a:ext cx="19050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Language model </a:t>
              </a:r>
            </a:p>
          </p:txBody>
        </p:sp>
        <p:sp>
          <p:nvSpPr>
            <p:cNvPr id="66" name="Oval 65"/>
            <p:cNvSpPr/>
            <p:nvPr/>
          </p:nvSpPr>
          <p:spPr>
            <a:xfrm>
              <a:off x="1498194" y="2684794"/>
              <a:ext cx="2176246" cy="4572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Word hypothesis </a:t>
              </a:r>
            </a:p>
          </p:txBody>
        </p:sp>
        <p:sp>
          <p:nvSpPr>
            <p:cNvPr id="67" name="Rectangle 66"/>
            <p:cNvSpPr/>
            <p:nvPr/>
          </p:nvSpPr>
          <p:spPr>
            <a:xfrm>
              <a:off x="1633817" y="3322341"/>
              <a:ext cx="19050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Word geometry</a:t>
              </a:r>
            </a:p>
          </p:txBody>
        </p:sp>
        <p:sp>
          <p:nvSpPr>
            <p:cNvPr id="68" name="Oval 67"/>
            <p:cNvSpPr/>
            <p:nvPr/>
          </p:nvSpPr>
          <p:spPr>
            <a:xfrm>
              <a:off x="1210235" y="3959888"/>
              <a:ext cx="2752165" cy="4572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Character  hypothesis </a:t>
              </a:r>
            </a:p>
          </p:txBody>
        </p:sp>
        <p:sp>
          <p:nvSpPr>
            <p:cNvPr id="69" name="Rectangle 68"/>
            <p:cNvSpPr/>
            <p:nvPr/>
          </p:nvSpPr>
          <p:spPr>
            <a:xfrm>
              <a:off x="1633817" y="4597437"/>
              <a:ext cx="1905000" cy="6096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000000"/>
                  </a:solidFill>
                </a:rPr>
                <a:t>ConvNet</a:t>
              </a:r>
              <a:r>
                <a:rPr lang="en-US" sz="1200" dirty="0">
                  <a:solidFill>
                    <a:srgbClr val="000000"/>
                  </a:solidFill>
                </a:rPr>
                <a:t> or other deep architecture</a:t>
              </a:r>
            </a:p>
          </p:txBody>
        </p:sp>
        <p:sp>
          <p:nvSpPr>
            <p:cNvPr id="70" name="Oval 69"/>
            <p:cNvSpPr/>
            <p:nvPr/>
          </p:nvSpPr>
          <p:spPr>
            <a:xfrm>
              <a:off x="138424" y="5234982"/>
              <a:ext cx="1557617" cy="4572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solidFill>
                    <a:srgbClr val="000000"/>
                  </a:solidFill>
                </a:rPr>
                <a:t>Segmentation</a:t>
              </a:r>
            </a:p>
          </p:txBody>
        </p:sp>
        <p:sp>
          <p:nvSpPr>
            <p:cNvPr id="71" name="Oval 70"/>
            <p:cNvSpPr/>
            <p:nvPr/>
          </p:nvSpPr>
          <p:spPr>
            <a:xfrm>
              <a:off x="1816505" y="5417099"/>
              <a:ext cx="1539624" cy="4572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Word image</a:t>
              </a:r>
            </a:p>
          </p:txBody>
        </p:sp>
        <p:sp>
          <p:nvSpPr>
            <p:cNvPr id="72" name="Oval 71"/>
            <p:cNvSpPr/>
            <p:nvPr/>
          </p:nvSpPr>
          <p:spPr>
            <a:xfrm>
              <a:off x="3699638" y="5234982"/>
              <a:ext cx="936684" cy="4572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Word</a:t>
              </a:r>
            </a:p>
          </p:txBody>
        </p:sp>
        <p:sp>
          <p:nvSpPr>
            <p:cNvPr id="101" name="TextBox 100"/>
            <p:cNvSpPr txBox="1"/>
            <p:nvPr/>
          </p:nvSpPr>
          <p:spPr>
            <a:xfrm>
              <a:off x="135318" y="2092523"/>
              <a:ext cx="1447800" cy="292494"/>
            </a:xfrm>
            <a:prstGeom prst="rect">
              <a:avLst/>
            </a:prstGeom>
            <a:noFill/>
          </p:spPr>
          <p:txBody>
            <a:bodyPr wrap="square" rtlCol="0">
              <a:spAutoFit/>
            </a:bodyPr>
            <a:lstStyle/>
            <a:p>
              <a:pPr algn="ctr"/>
              <a:r>
                <a:rPr lang="en-US" sz="1200" dirty="0"/>
                <a:t>(factor graph)</a:t>
              </a:r>
            </a:p>
          </p:txBody>
        </p:sp>
        <p:sp>
          <p:nvSpPr>
            <p:cNvPr id="102" name="TextBox 101"/>
            <p:cNvSpPr txBox="1"/>
            <p:nvPr/>
          </p:nvSpPr>
          <p:spPr>
            <a:xfrm>
              <a:off x="168795" y="3141994"/>
              <a:ext cx="1447800" cy="292494"/>
            </a:xfrm>
            <a:prstGeom prst="rect">
              <a:avLst/>
            </a:prstGeom>
            <a:noFill/>
          </p:spPr>
          <p:txBody>
            <a:bodyPr wrap="square" rtlCol="0">
              <a:spAutoFit/>
            </a:bodyPr>
            <a:lstStyle/>
            <a:p>
              <a:pPr algn="ctr"/>
              <a:r>
                <a:rPr lang="en-US" sz="1200" dirty="0"/>
                <a:t>(factor graph)</a:t>
              </a:r>
            </a:p>
          </p:txBody>
        </p:sp>
      </p:grpSp>
      <p:sp>
        <p:nvSpPr>
          <p:cNvPr id="104" name="TextBox 103"/>
          <p:cNvSpPr txBox="1"/>
          <p:nvPr/>
        </p:nvSpPr>
        <p:spPr>
          <a:xfrm>
            <a:off x="428700" y="5529904"/>
            <a:ext cx="1371102" cy="276999"/>
          </a:xfrm>
          <a:prstGeom prst="rect">
            <a:avLst/>
          </a:prstGeom>
          <a:noFill/>
        </p:spPr>
        <p:txBody>
          <a:bodyPr wrap="square" rtlCol="0">
            <a:spAutoFit/>
          </a:bodyPr>
          <a:lstStyle/>
          <a:p>
            <a:pPr algn="ctr"/>
            <a:r>
              <a:rPr lang="en-US" sz="1200" dirty="0"/>
              <a:t>(latent)</a:t>
            </a:r>
          </a:p>
        </p:txBody>
      </p:sp>
      <p:sp>
        <p:nvSpPr>
          <p:cNvPr id="105" name="TextBox 104"/>
          <p:cNvSpPr txBox="1"/>
          <p:nvPr/>
        </p:nvSpPr>
        <p:spPr>
          <a:xfrm>
            <a:off x="2009365" y="5676900"/>
            <a:ext cx="1371102" cy="276999"/>
          </a:xfrm>
          <a:prstGeom prst="rect">
            <a:avLst/>
          </a:prstGeom>
          <a:noFill/>
        </p:spPr>
        <p:txBody>
          <a:bodyPr wrap="square" rtlCol="0">
            <a:spAutoFit/>
          </a:bodyPr>
          <a:lstStyle/>
          <a:p>
            <a:pPr algn="ctr"/>
            <a:r>
              <a:rPr lang="en-US" sz="1200" dirty="0"/>
              <a:t>(input)</a:t>
            </a:r>
          </a:p>
        </p:txBody>
      </p:sp>
      <p:sp>
        <p:nvSpPr>
          <p:cNvPr id="106" name="TextBox 105"/>
          <p:cNvSpPr txBox="1"/>
          <p:nvPr/>
        </p:nvSpPr>
        <p:spPr>
          <a:xfrm>
            <a:off x="3507238" y="5529903"/>
            <a:ext cx="1371102" cy="276999"/>
          </a:xfrm>
          <a:prstGeom prst="rect">
            <a:avLst/>
          </a:prstGeom>
          <a:noFill/>
        </p:spPr>
        <p:txBody>
          <a:bodyPr wrap="square" rtlCol="0">
            <a:spAutoFit/>
          </a:bodyPr>
          <a:lstStyle/>
          <a:p>
            <a:pPr algn="ctr"/>
            <a:r>
              <a:rPr lang="en-US" sz="1200" dirty="0"/>
              <a:t>(output)</a:t>
            </a:r>
          </a:p>
        </p:txBody>
      </p:sp>
    </p:spTree>
    <p:extLst>
      <p:ext uri="{BB962C8B-B14F-4D97-AF65-F5344CB8AC3E}">
        <p14:creationId xmlns:p14="http://schemas.microsoft.com/office/powerpoint/2010/main" val="2861569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dirty="0"/>
              <a:t>Memory network </a:t>
            </a:r>
            <a:r>
              <a:rPr lang="en-US" sz="2000" dirty="0"/>
              <a:t>[Weston, Chopra, </a:t>
            </a:r>
            <a:r>
              <a:rPr lang="en-US" sz="2000" dirty="0" err="1"/>
              <a:t>Bordes</a:t>
            </a:r>
            <a:r>
              <a:rPr lang="en-US" sz="2000" dirty="0"/>
              <a:t> 2014]</a:t>
            </a:r>
            <a:endParaRPr lang="en-US" dirty="0"/>
          </a:p>
        </p:txBody>
      </p:sp>
      <p:sp>
        <p:nvSpPr>
          <p:cNvPr id="13" name="Text Placeholder 12"/>
          <p:cNvSpPr>
            <a:spLocks noGrp="1"/>
          </p:cNvSpPr>
          <p:nvPr>
            <p:ph type="body" idx="1"/>
          </p:nvPr>
        </p:nvSpPr>
        <p:spPr/>
        <p:txBody>
          <a:bodyPr/>
          <a:lstStyle/>
          <a:p>
            <a:pPr marL="0" indent="0">
              <a:buNone/>
            </a:pPr>
            <a:r>
              <a:rPr lang="en-US" dirty="0"/>
              <a:t>Add a short-term memory to a network</a:t>
            </a:r>
          </a:p>
          <a:p>
            <a:r>
              <a:rPr lang="en-US" dirty="0"/>
              <a:t>Joe went to the garden then Fred picked up the milk; Joe moved  to the bathroom and Fred dropped the milk, and then Dan moved  to the living room.</a:t>
            </a:r>
          </a:p>
          <a:p>
            <a:pPr lvl="1"/>
            <a:r>
              <a:rPr lang="en-US" dirty="0"/>
              <a:t>Where is Dan? A: living room I believe</a:t>
            </a:r>
          </a:p>
          <a:p>
            <a:pPr lvl="1"/>
            <a:r>
              <a:rPr lang="en-US" dirty="0"/>
              <a:t>Where is Joe? A: the bathroom</a:t>
            </a:r>
          </a:p>
          <a:p>
            <a:r>
              <a:rPr lang="en-US" dirty="0"/>
              <a:t>Fred moved to the bedroom and Joe went to the kitchen then Joe  took the milk there and Dan journeyed to the bedroom; Joe  discarded the milk.</a:t>
            </a:r>
          </a:p>
          <a:p>
            <a:pPr lvl="1"/>
            <a:r>
              <a:rPr lang="en-US" dirty="0"/>
              <a:t>Where is the milk now? A: the milk is in the kitchen</a:t>
            </a:r>
          </a:p>
          <a:p>
            <a:pPr lvl="1"/>
            <a:r>
              <a:rPr lang="en-US" dirty="0"/>
              <a:t>Where is Dan now? A: I think he is in the bedroom</a:t>
            </a:r>
          </a:p>
          <a:p>
            <a:r>
              <a:rPr lang="en-US" dirty="0"/>
              <a:t>Joe took the milk there, after that Mike travelled to the office,  then Joe went to the living room, next Dan went back to the  kitchen and Joe travelled to the office.</a:t>
            </a:r>
          </a:p>
          <a:p>
            <a:pPr lvl="1"/>
            <a:r>
              <a:rPr lang="en-US" dirty="0"/>
              <a:t>Where is Joe now? A: I think Joe is in the office</a:t>
            </a:r>
          </a:p>
          <a:p>
            <a:endParaRPr lang="en-US" dirty="0"/>
          </a:p>
        </p:txBody>
      </p:sp>
      <p:sp>
        <p:nvSpPr>
          <p:cNvPr id="6" name="object 6"/>
          <p:cNvSpPr txBox="1"/>
          <p:nvPr/>
        </p:nvSpPr>
        <p:spPr>
          <a:xfrm>
            <a:off x="4638277" y="1361301"/>
            <a:ext cx="3438923" cy="276999"/>
          </a:xfrm>
          <a:prstGeom prst="rect">
            <a:avLst/>
          </a:prstGeom>
        </p:spPr>
        <p:txBody>
          <a:bodyPr vert="horz" wrap="square" lIns="0" tIns="0" rIns="0" bIns="0" rtlCol="0">
            <a:spAutoFit/>
          </a:bodyPr>
          <a:lstStyle/>
          <a:p>
            <a:pPr marL="10368"/>
            <a:r>
              <a:rPr sz="1800" spc="-8" dirty="0">
                <a:latin typeface="Arial" panose="020B0604020202020204" pitchFamily="34" charset="0"/>
                <a:cs typeface="Arial" panose="020B0604020202020204" pitchFamily="34" charset="0"/>
                <a:hlinkClick r:id="rId2"/>
              </a:rPr>
              <a:t>http://</a:t>
            </a:r>
            <a:r>
              <a:rPr sz="1800" spc="-8" dirty="0" smtClean="0">
                <a:latin typeface="Arial" panose="020B0604020202020204" pitchFamily="34" charset="0"/>
                <a:cs typeface="Arial" panose="020B0604020202020204" pitchFamily="34" charset="0"/>
                <a:hlinkClick r:id="rId2"/>
              </a:rPr>
              <a:t>arxiv.org/abs/1410.3916</a:t>
            </a:r>
            <a:r>
              <a:rPr lang="en-US" sz="1800" spc="-8" dirty="0" smtClean="0">
                <a:latin typeface="Arial" panose="020B0604020202020204" pitchFamily="34" charset="0"/>
                <a:cs typeface="Arial" panose="020B0604020202020204" pitchFamily="34" charset="0"/>
              </a:rPr>
              <a:t> </a:t>
            </a:r>
            <a:endParaRP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8401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dirty="0"/>
              <a:t>Memory network </a:t>
            </a:r>
            <a:r>
              <a:rPr lang="en-US" sz="2000" dirty="0"/>
              <a:t>[Weston, Chopra, </a:t>
            </a:r>
            <a:r>
              <a:rPr lang="en-US" sz="2000" dirty="0" err="1"/>
              <a:t>Bordes</a:t>
            </a:r>
            <a:r>
              <a:rPr lang="en-US" sz="2000" dirty="0"/>
              <a:t> 2014]</a:t>
            </a:r>
            <a:endParaRPr lang="en-US" dirty="0"/>
          </a:p>
        </p:txBody>
      </p:sp>
      <p:sp>
        <p:nvSpPr>
          <p:cNvPr id="13" name="Text Placeholder 12"/>
          <p:cNvSpPr>
            <a:spLocks noGrp="1"/>
          </p:cNvSpPr>
          <p:nvPr>
            <p:ph type="body" idx="1"/>
          </p:nvPr>
        </p:nvSpPr>
        <p:spPr>
          <a:xfrm>
            <a:off x="383854" y="876300"/>
            <a:ext cx="7461504" cy="4466753"/>
          </a:xfrm>
        </p:spPr>
        <p:txBody>
          <a:bodyPr/>
          <a:lstStyle/>
          <a:p>
            <a:pPr marL="0" indent="0">
              <a:buNone/>
            </a:pPr>
            <a:r>
              <a:rPr lang="en-US" dirty="0"/>
              <a:t>Add a short-term memory to a network</a:t>
            </a:r>
          </a:p>
          <a:p>
            <a:endParaRPr lang="en-US" dirty="0"/>
          </a:p>
        </p:txBody>
      </p:sp>
      <p:sp>
        <p:nvSpPr>
          <p:cNvPr id="6" name="object 6"/>
          <p:cNvSpPr txBox="1"/>
          <p:nvPr/>
        </p:nvSpPr>
        <p:spPr>
          <a:xfrm>
            <a:off x="4638277" y="904101"/>
            <a:ext cx="3438923" cy="276999"/>
          </a:xfrm>
          <a:prstGeom prst="rect">
            <a:avLst/>
          </a:prstGeom>
        </p:spPr>
        <p:txBody>
          <a:bodyPr vert="horz" wrap="square" lIns="0" tIns="0" rIns="0" bIns="0" rtlCol="0">
            <a:spAutoFit/>
          </a:bodyPr>
          <a:lstStyle/>
          <a:p>
            <a:pPr marL="10368"/>
            <a:r>
              <a:rPr sz="1800" spc="-8" dirty="0">
                <a:latin typeface="Arial" panose="020B0604020202020204" pitchFamily="34" charset="0"/>
                <a:cs typeface="Arial" panose="020B0604020202020204" pitchFamily="34" charset="0"/>
                <a:hlinkClick r:id="rId2"/>
              </a:rPr>
              <a:t>http://arxiv.org/abs/1410.3916</a:t>
            </a:r>
            <a:endParaRPr sz="1800" dirty="0">
              <a:latin typeface="Arial" panose="020B0604020202020204" pitchFamily="34" charset="0"/>
              <a:cs typeface="Arial" panose="020B0604020202020204" pitchFamily="34" charset="0"/>
            </a:endParaRPr>
          </a:p>
        </p:txBody>
      </p:sp>
      <p:sp>
        <p:nvSpPr>
          <p:cNvPr id="5" name="object 5"/>
          <p:cNvSpPr/>
          <p:nvPr/>
        </p:nvSpPr>
        <p:spPr>
          <a:xfrm>
            <a:off x="196930" y="2792531"/>
            <a:ext cx="5155507" cy="3077749"/>
          </a:xfrm>
          <a:prstGeom prst="rect">
            <a:avLst/>
          </a:prstGeom>
          <a:blipFill>
            <a:blip r:embed="rId3" cstate="print"/>
            <a:stretch>
              <a:fillRect/>
            </a:stretch>
          </a:blipFill>
        </p:spPr>
        <p:txBody>
          <a:bodyPr wrap="square" lIns="0" tIns="0" rIns="0" bIns="0" rtlCol="0"/>
          <a:lstStyle/>
          <a:p>
            <a:endParaRPr/>
          </a:p>
        </p:txBody>
      </p:sp>
      <p:sp>
        <p:nvSpPr>
          <p:cNvPr id="7" name="object 6"/>
          <p:cNvSpPr/>
          <p:nvPr/>
        </p:nvSpPr>
        <p:spPr>
          <a:xfrm>
            <a:off x="5612504" y="1578837"/>
            <a:ext cx="2611913" cy="1167013"/>
          </a:xfrm>
          <a:prstGeom prst="rect">
            <a:avLst/>
          </a:prstGeom>
          <a:blipFill>
            <a:blip r:embed="rId4" cstate="print"/>
            <a:stretch>
              <a:fillRect/>
            </a:stretch>
          </a:blipFill>
        </p:spPr>
        <p:txBody>
          <a:bodyPr wrap="square" lIns="0" tIns="0" rIns="0" bIns="0" rtlCol="0"/>
          <a:lstStyle/>
          <a:p>
            <a:endParaRPr/>
          </a:p>
        </p:txBody>
      </p:sp>
      <p:sp>
        <p:nvSpPr>
          <p:cNvPr id="8" name="object 7"/>
          <p:cNvSpPr/>
          <p:nvPr/>
        </p:nvSpPr>
        <p:spPr>
          <a:xfrm>
            <a:off x="68406" y="1403527"/>
            <a:ext cx="5545134" cy="1368257"/>
          </a:xfrm>
          <a:prstGeom prst="rect">
            <a:avLst/>
          </a:prstGeom>
          <a:blipFill>
            <a:blip r:embed="rId5" cstate="print"/>
            <a:stretch>
              <a:fillRect/>
            </a:stretch>
          </a:blipFill>
        </p:spPr>
        <p:txBody>
          <a:bodyPr wrap="square" lIns="0" tIns="0" rIns="0" bIns="0" rtlCol="0"/>
          <a:lstStyle/>
          <a:p>
            <a:endParaRPr/>
          </a:p>
        </p:txBody>
      </p:sp>
      <p:sp>
        <p:nvSpPr>
          <p:cNvPr id="9" name="object 8"/>
          <p:cNvSpPr txBox="1"/>
          <p:nvPr/>
        </p:nvSpPr>
        <p:spPr>
          <a:xfrm>
            <a:off x="5829975" y="3230290"/>
            <a:ext cx="2171025" cy="553998"/>
          </a:xfrm>
          <a:prstGeom prst="rect">
            <a:avLst/>
          </a:prstGeom>
        </p:spPr>
        <p:txBody>
          <a:bodyPr vert="horz" wrap="square" lIns="0" tIns="0" rIns="0" bIns="0" rtlCol="0">
            <a:spAutoFit/>
          </a:bodyPr>
          <a:lstStyle/>
          <a:p>
            <a:pPr marL="10368"/>
            <a:r>
              <a:rPr lang="en-US" sz="1800" spc="-4" dirty="0">
                <a:latin typeface="Arial" panose="020B0604020202020204" pitchFamily="34" charset="0"/>
                <a:cs typeface="Arial" panose="020B0604020202020204" pitchFamily="34" charset="0"/>
              </a:rPr>
              <a:t>Results</a:t>
            </a:r>
            <a:r>
              <a:rPr lang="en-US" sz="1800" spc="-6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on </a:t>
            </a:r>
            <a:r>
              <a:rPr lang="en-US" sz="1800" spc="-4" dirty="0">
                <a:latin typeface="Arial" panose="020B0604020202020204" pitchFamily="34" charset="0"/>
                <a:cs typeface="Arial" panose="020B0604020202020204" pitchFamily="34" charset="0"/>
              </a:rPr>
              <a:t>question</a:t>
            </a:r>
            <a:r>
              <a:rPr lang="en-US" sz="1800" spc="-151" dirty="0">
                <a:latin typeface="Arial" panose="020B0604020202020204" pitchFamily="34" charset="0"/>
                <a:cs typeface="Arial" panose="020B0604020202020204" pitchFamily="34" charset="0"/>
              </a:rPr>
              <a:t> </a:t>
            </a:r>
            <a:r>
              <a:rPr lang="en-US" sz="1800" spc="-4" dirty="0">
                <a:latin typeface="Arial" panose="020B0604020202020204" pitchFamily="34" charset="0"/>
                <a:cs typeface="Arial" panose="020B0604020202020204" pitchFamily="34" charset="0"/>
              </a:rPr>
              <a:t>answering </a:t>
            </a:r>
            <a:r>
              <a:rPr lang="en-US" sz="1800" spc="-37" dirty="0">
                <a:latin typeface="Arial" panose="020B0604020202020204" pitchFamily="34" charset="0"/>
                <a:cs typeface="Arial" panose="020B0604020202020204" pitchFamily="34" charset="0"/>
              </a:rPr>
              <a:t>task</a:t>
            </a:r>
            <a:endParaRPr lang="en-US" sz="1800" dirty="0">
              <a:latin typeface="Arial" panose="020B0604020202020204" pitchFamily="34" charset="0"/>
              <a:cs typeface="Arial" panose="020B0604020202020204" pitchFamily="34" charset="0"/>
            </a:endParaRPr>
          </a:p>
        </p:txBody>
      </p:sp>
      <p:sp>
        <p:nvSpPr>
          <p:cNvPr id="10" name="object 9"/>
          <p:cNvSpPr/>
          <p:nvPr/>
        </p:nvSpPr>
        <p:spPr>
          <a:xfrm>
            <a:off x="6641722" y="2840249"/>
            <a:ext cx="53897" cy="323651"/>
          </a:xfrm>
          <a:custGeom>
            <a:avLst/>
            <a:gdLst/>
            <a:ahLst/>
            <a:cxnLst/>
            <a:rect l="l" t="t" r="r" b="b"/>
            <a:pathLst>
              <a:path w="66040" h="396239">
                <a:moveTo>
                  <a:pt x="0" y="396239"/>
                </a:moveTo>
                <a:lnTo>
                  <a:pt x="66040" y="0"/>
                </a:lnTo>
              </a:path>
            </a:pathLst>
          </a:custGeom>
          <a:ln w="3175">
            <a:solidFill>
              <a:srgbClr val="000000"/>
            </a:solidFill>
          </a:ln>
        </p:spPr>
        <p:txBody>
          <a:bodyPr wrap="square" lIns="0" tIns="0" rIns="0" bIns="0" rtlCol="0"/>
          <a:lstStyle/>
          <a:p>
            <a:endParaRPr/>
          </a:p>
        </p:txBody>
      </p:sp>
      <p:sp>
        <p:nvSpPr>
          <p:cNvPr id="11" name="object 10"/>
          <p:cNvSpPr/>
          <p:nvPr/>
        </p:nvSpPr>
        <p:spPr>
          <a:xfrm>
            <a:off x="6651051" y="2715767"/>
            <a:ext cx="87064" cy="137967"/>
          </a:xfrm>
          <a:custGeom>
            <a:avLst/>
            <a:gdLst/>
            <a:ahLst/>
            <a:cxnLst/>
            <a:rect l="l" t="t" r="r" b="b"/>
            <a:pathLst>
              <a:path w="106679" h="168910">
                <a:moveTo>
                  <a:pt x="80009" y="0"/>
                </a:moveTo>
                <a:lnTo>
                  <a:pt x="0" y="151129"/>
                </a:lnTo>
                <a:lnTo>
                  <a:pt x="106679" y="168910"/>
                </a:lnTo>
                <a:lnTo>
                  <a:pt x="80009"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919094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2027735" y="4290519"/>
            <a:ext cx="5845247" cy="507830"/>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spcAft>
                <a:spcPts val="0"/>
              </a:spcAft>
              <a:buSzPct val="25000"/>
              <a:buNone/>
            </a:pPr>
            <a:r>
              <a:rPr lang="en-US" sz="3000" b="0" i="0" u="none" strike="noStrike" cap="none">
                <a:solidFill>
                  <a:srgbClr val="939A90"/>
                </a:solidFill>
                <a:latin typeface="Arial"/>
                <a:ea typeface="Arial"/>
                <a:cs typeface="Arial"/>
                <a:sym typeface="Arial"/>
              </a:rPr>
              <a:t>Thank you</a:t>
            </a:r>
          </a:p>
        </p:txBody>
      </p:sp>
    </p:spTree>
    <p:extLst>
      <p:ext uri="{BB962C8B-B14F-4D97-AF65-F5344CB8AC3E}">
        <p14:creationId xmlns:p14="http://schemas.microsoft.com/office/powerpoint/2010/main" val="400795912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dirty="0"/>
              <a:t>Integrating Deep Learning and structured prediction</a:t>
            </a:r>
          </a:p>
        </p:txBody>
      </p:sp>
      <p:sp>
        <p:nvSpPr>
          <p:cNvPr id="36" name="Text Placeholder 35"/>
          <p:cNvSpPr>
            <a:spLocks noGrp="1"/>
          </p:cNvSpPr>
          <p:nvPr>
            <p:ph type="body" idx="1"/>
          </p:nvPr>
        </p:nvSpPr>
        <p:spPr>
          <a:xfrm>
            <a:off x="383854" y="1333500"/>
            <a:ext cx="4705230" cy="4466753"/>
          </a:xfrm>
        </p:spPr>
        <p:txBody>
          <a:bodyPr/>
          <a:lstStyle/>
          <a:p>
            <a:r>
              <a:rPr lang="en-US" dirty="0"/>
              <a:t>Deep Learning systems can be assembled into  factor graphs (graphical models)</a:t>
            </a:r>
          </a:p>
          <a:p>
            <a:pPr lvl="1"/>
            <a:r>
              <a:rPr lang="en-US" dirty="0"/>
              <a:t>Energy function measures the  “compatibility” between variables.</a:t>
            </a:r>
          </a:p>
          <a:p>
            <a:pPr lvl="1"/>
            <a:r>
              <a:rPr lang="en-US" dirty="0"/>
              <a:t>X: inputs (observed variables)</a:t>
            </a:r>
          </a:p>
          <a:p>
            <a:pPr lvl="1"/>
            <a:r>
              <a:rPr lang="en-US" dirty="0"/>
              <a:t>Z: latent variables (never observed)  </a:t>
            </a:r>
            <a:endParaRPr lang="en-US" dirty="0" smtClean="0"/>
          </a:p>
          <a:p>
            <a:pPr lvl="1"/>
            <a:r>
              <a:rPr lang="en-US" dirty="0" smtClean="0"/>
              <a:t>Y</a:t>
            </a:r>
            <a:r>
              <a:rPr lang="en-US" dirty="0"/>
              <a:t>: </a:t>
            </a:r>
            <a:r>
              <a:rPr lang="en-US" dirty="0" smtClean="0"/>
              <a:t>outputs </a:t>
            </a:r>
            <a:r>
              <a:rPr lang="en-US" dirty="0"/>
              <a:t>(observed on training set)</a:t>
            </a:r>
          </a:p>
          <a:p>
            <a:r>
              <a:rPr lang="en-US" dirty="0"/>
              <a:t>Inference is energy minimization (MAP) or free  energy minimization (marginalization) over Z  and Y given an X</a:t>
            </a:r>
          </a:p>
          <a:p>
            <a:endParaRPr lang="en-US" dirty="0"/>
          </a:p>
          <a:p>
            <a:r>
              <a:rPr lang="en-US" dirty="0">
                <a:solidFill>
                  <a:schemeClr val="accent1"/>
                </a:solidFill>
              </a:rPr>
              <a:t>Y* = </a:t>
            </a:r>
            <a:r>
              <a:rPr lang="en-US" dirty="0" err="1">
                <a:solidFill>
                  <a:schemeClr val="accent1"/>
                </a:solidFill>
              </a:rPr>
              <a:t>Argmin</a:t>
            </a:r>
            <a:r>
              <a:rPr lang="en-US" dirty="0">
                <a:solidFill>
                  <a:schemeClr val="accent1"/>
                </a:solidFill>
              </a:rPr>
              <a:t> E(X,Y,Z)</a:t>
            </a:r>
          </a:p>
          <a:p>
            <a:endParaRPr lang="en-US" dirty="0">
              <a:solidFill>
                <a:schemeClr val="accent1"/>
              </a:solidFill>
            </a:endParaRPr>
          </a:p>
          <a:p>
            <a:r>
              <a:rPr lang="en-US" dirty="0"/>
              <a:t>Energy function can embed whole deep learning  systems (e.g. </a:t>
            </a:r>
            <a:r>
              <a:rPr lang="en-US" dirty="0" err="1"/>
              <a:t>ConvNets</a:t>
            </a:r>
            <a:r>
              <a:rPr lang="en-US" dirty="0"/>
              <a:t>).</a:t>
            </a:r>
          </a:p>
          <a:p>
            <a:endParaRPr lang="en-US" dirty="0"/>
          </a:p>
        </p:txBody>
      </p:sp>
      <p:sp>
        <p:nvSpPr>
          <p:cNvPr id="15" name="object 15"/>
          <p:cNvSpPr/>
          <p:nvPr/>
        </p:nvSpPr>
        <p:spPr>
          <a:xfrm>
            <a:off x="5333692" y="2015561"/>
            <a:ext cx="2497901" cy="1132780"/>
          </a:xfrm>
          <a:custGeom>
            <a:avLst/>
            <a:gdLst/>
            <a:ahLst/>
            <a:cxnLst/>
            <a:rect l="l" t="t" r="r" b="b"/>
            <a:pathLst>
              <a:path w="3060700" h="1386839">
                <a:moveTo>
                  <a:pt x="1270" y="0"/>
                </a:moveTo>
                <a:lnTo>
                  <a:pt x="0" y="0"/>
                </a:lnTo>
                <a:lnTo>
                  <a:pt x="0" y="1269"/>
                </a:lnTo>
                <a:lnTo>
                  <a:pt x="0" y="1384300"/>
                </a:lnTo>
                <a:lnTo>
                  <a:pt x="0" y="1385569"/>
                </a:lnTo>
                <a:lnTo>
                  <a:pt x="0" y="1386839"/>
                </a:lnTo>
                <a:lnTo>
                  <a:pt x="1270" y="1386839"/>
                </a:lnTo>
                <a:lnTo>
                  <a:pt x="3059429" y="1386839"/>
                </a:lnTo>
                <a:lnTo>
                  <a:pt x="3060700" y="1385569"/>
                </a:lnTo>
                <a:lnTo>
                  <a:pt x="3060700" y="1384300"/>
                </a:lnTo>
                <a:lnTo>
                  <a:pt x="3060700" y="1269"/>
                </a:lnTo>
                <a:lnTo>
                  <a:pt x="3059429" y="0"/>
                </a:lnTo>
                <a:lnTo>
                  <a:pt x="127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sz="1200">
              <a:solidFill>
                <a:schemeClr val="bg1"/>
              </a:solidFill>
              <a:latin typeface="+mn-lt"/>
              <a:ea typeface="+mn-ea"/>
              <a:cs typeface="+mn-cs"/>
            </a:endParaRPr>
          </a:p>
        </p:txBody>
      </p:sp>
      <p:sp>
        <p:nvSpPr>
          <p:cNvPr id="18" name="object 18"/>
          <p:cNvSpPr txBox="1"/>
          <p:nvPr/>
        </p:nvSpPr>
        <p:spPr>
          <a:xfrm>
            <a:off x="5906863" y="2230291"/>
            <a:ext cx="1348970" cy="593945"/>
          </a:xfrm>
          <a:prstGeom prst="rect">
            <a:avLst/>
          </a:prstGeom>
        </p:spPr>
        <p:txBody>
          <a:bodyPr vert="horz" wrap="square" lIns="0" tIns="0" rIns="0" bIns="0" rtlCol="0">
            <a:spAutoFit/>
          </a:bodyPr>
          <a:lstStyle/>
          <a:p>
            <a:pPr marL="10368" marR="4147" indent="15552" algn="ctr">
              <a:lnSpc>
                <a:spcPct val="127499"/>
              </a:lnSpc>
            </a:pPr>
            <a:r>
              <a:rPr sz="1600" dirty="0">
                <a:solidFill>
                  <a:schemeClr val="bg1"/>
                </a:solidFill>
                <a:latin typeface="Arial" panose="020B0604020202020204" pitchFamily="34" charset="0"/>
                <a:cs typeface="Arial" panose="020B0604020202020204" pitchFamily="34" charset="0"/>
              </a:rPr>
              <a:t>Energy Model  (factor graph)</a:t>
            </a:r>
          </a:p>
        </p:txBody>
      </p:sp>
      <p:sp>
        <p:nvSpPr>
          <p:cNvPr id="27" name="object 27"/>
          <p:cNvSpPr txBox="1"/>
          <p:nvPr/>
        </p:nvSpPr>
        <p:spPr>
          <a:xfrm>
            <a:off x="6096000" y="1295643"/>
            <a:ext cx="937741" cy="246221"/>
          </a:xfrm>
          <a:prstGeom prst="rect">
            <a:avLst/>
          </a:prstGeom>
        </p:spPr>
        <p:txBody>
          <a:bodyPr vert="horz" wrap="square" lIns="0" tIns="0" rIns="0" bIns="0" rtlCol="0">
            <a:spAutoFit/>
          </a:bodyPr>
          <a:lstStyle/>
          <a:p>
            <a:pPr marL="10368" algn="ctr"/>
            <a:r>
              <a:rPr sz="1600" dirty="0">
                <a:latin typeface="Arial" panose="020B0604020202020204" pitchFamily="34" charset="0"/>
                <a:cs typeface="Arial" panose="020B0604020202020204" pitchFamily="34" charset="0"/>
              </a:rPr>
              <a:t>E(X,Y,Z)</a:t>
            </a:r>
          </a:p>
        </p:txBody>
      </p:sp>
      <p:sp>
        <p:nvSpPr>
          <p:cNvPr id="28" name="object 28"/>
          <p:cNvSpPr txBox="1"/>
          <p:nvPr/>
        </p:nvSpPr>
        <p:spPr>
          <a:xfrm>
            <a:off x="5255957" y="4603735"/>
            <a:ext cx="1070677" cy="738664"/>
          </a:xfrm>
          <a:prstGeom prst="rect">
            <a:avLst/>
          </a:prstGeom>
        </p:spPr>
        <p:txBody>
          <a:bodyPr vert="horz" wrap="square" lIns="0" tIns="0" rIns="0" bIns="0" rtlCol="0">
            <a:spAutoFit/>
          </a:bodyPr>
          <a:lstStyle/>
          <a:p>
            <a:pPr marL="1037" algn="ctr"/>
            <a:r>
              <a:rPr sz="1600" dirty="0">
                <a:latin typeface="Arial" panose="020B0604020202020204" pitchFamily="34" charset="0"/>
                <a:cs typeface="Arial" panose="020B0604020202020204" pitchFamily="34" charset="0"/>
              </a:rPr>
              <a:t>X</a:t>
            </a:r>
          </a:p>
          <a:p>
            <a:pPr marL="9850" marR="4147" indent="-60136" algn="ctr">
              <a:spcBef>
                <a:spcPts val="8"/>
              </a:spcBef>
            </a:pPr>
            <a:r>
              <a:rPr sz="1600" dirty="0">
                <a:latin typeface="Arial" panose="020B0604020202020204" pitchFamily="34" charset="0"/>
                <a:cs typeface="Arial" panose="020B0604020202020204" pitchFamily="34" charset="0"/>
              </a:rPr>
              <a:t>input  (observed)</a:t>
            </a:r>
          </a:p>
        </p:txBody>
      </p:sp>
      <p:sp>
        <p:nvSpPr>
          <p:cNvPr id="29" name="object 29"/>
          <p:cNvSpPr txBox="1"/>
          <p:nvPr/>
        </p:nvSpPr>
        <p:spPr>
          <a:xfrm>
            <a:off x="5960759" y="3661826"/>
            <a:ext cx="1311657" cy="738664"/>
          </a:xfrm>
          <a:prstGeom prst="rect">
            <a:avLst/>
          </a:prstGeom>
        </p:spPr>
        <p:txBody>
          <a:bodyPr vert="horz" wrap="square" lIns="0" tIns="0" rIns="0" bIns="0" rtlCol="0">
            <a:spAutoFit/>
          </a:bodyPr>
          <a:lstStyle/>
          <a:p>
            <a:pPr marL="2074" algn="ctr"/>
            <a:r>
              <a:rPr sz="1600" dirty="0">
                <a:latin typeface="Arial" panose="020B0604020202020204" pitchFamily="34" charset="0"/>
                <a:cs typeface="Arial" panose="020B0604020202020204" pitchFamily="34" charset="0"/>
              </a:rPr>
              <a:t>Z</a:t>
            </a:r>
          </a:p>
          <a:p>
            <a:pPr marL="10368" marR="4147" indent="-60136" algn="ctr"/>
            <a:r>
              <a:rPr sz="1600" dirty="0">
                <a:latin typeface="Arial" panose="020B0604020202020204" pitchFamily="34" charset="0"/>
                <a:cs typeface="Arial" panose="020B0604020202020204" pitchFamily="34" charset="0"/>
              </a:rPr>
              <a:t>Latent vars.  (unobserved)</a:t>
            </a:r>
          </a:p>
        </p:txBody>
      </p:sp>
      <p:sp>
        <p:nvSpPr>
          <p:cNvPr id="30" name="object 30"/>
          <p:cNvSpPr txBox="1"/>
          <p:nvPr/>
        </p:nvSpPr>
        <p:spPr>
          <a:xfrm>
            <a:off x="6841762" y="4603735"/>
            <a:ext cx="1274344" cy="984885"/>
          </a:xfrm>
          <a:prstGeom prst="rect">
            <a:avLst/>
          </a:prstGeom>
        </p:spPr>
        <p:txBody>
          <a:bodyPr vert="horz" wrap="square" lIns="0" tIns="0" rIns="0" bIns="0" rtlCol="0">
            <a:spAutoFit/>
          </a:bodyPr>
          <a:lstStyle/>
          <a:p>
            <a:pPr marL="1555" algn="ctr"/>
            <a:r>
              <a:rPr sz="1600" dirty="0">
                <a:latin typeface="Arial" panose="020B0604020202020204" pitchFamily="34" charset="0"/>
                <a:cs typeface="Arial" panose="020B0604020202020204" pitchFamily="34" charset="0"/>
              </a:rPr>
              <a:t>Y</a:t>
            </a:r>
          </a:p>
          <a:p>
            <a:pPr marL="10368" marR="4147" indent="518" algn="ctr">
              <a:spcBef>
                <a:spcPts val="4"/>
              </a:spcBef>
            </a:pPr>
            <a:r>
              <a:rPr sz="1600" dirty="0">
                <a:latin typeface="Arial" panose="020B0604020202020204" pitchFamily="34" charset="0"/>
                <a:cs typeface="Arial" panose="020B0604020202020204" pitchFamily="34" charset="0"/>
              </a:rPr>
              <a:t>output  (observed on  training set)</a:t>
            </a:r>
          </a:p>
        </p:txBody>
      </p:sp>
      <p:cxnSp>
        <p:nvCxnSpPr>
          <p:cNvPr id="38" name="Straight Arrow Connector 37"/>
          <p:cNvCxnSpPr>
            <a:stCxn id="28" idx="0"/>
          </p:cNvCxnSpPr>
          <p:nvPr/>
        </p:nvCxnSpPr>
        <p:spPr>
          <a:xfrm flipH="1" flipV="1">
            <a:off x="5791200" y="3238501"/>
            <a:ext cx="96" cy="13652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7467504" y="3226925"/>
            <a:ext cx="96" cy="13652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9" idx="0"/>
          </p:cNvCxnSpPr>
          <p:nvPr/>
        </p:nvCxnSpPr>
        <p:spPr>
          <a:xfrm flipV="1">
            <a:off x="6616588" y="3213728"/>
            <a:ext cx="0" cy="448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616588" y="1638300"/>
            <a:ext cx="0" cy="448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478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p:cNvSpPr>
            <a:spLocks noGrp="1"/>
          </p:cNvSpPr>
          <p:nvPr>
            <p:ph type="body" idx="1"/>
          </p:nvPr>
        </p:nvSpPr>
        <p:spPr/>
        <p:txBody>
          <a:bodyPr/>
          <a:lstStyle/>
          <a:p>
            <a:r>
              <a:rPr lang="en-US" dirty="0"/>
              <a:t>The energy includes “hidden” variables Z whose value is never given to us</a:t>
            </a:r>
          </a:p>
          <a:p>
            <a:pPr lvl="1"/>
            <a:r>
              <a:rPr lang="en-US" dirty="0"/>
              <a:t>We can minimize the energy over those latent variables  </a:t>
            </a:r>
          </a:p>
          <a:p>
            <a:pPr lvl="1"/>
            <a:r>
              <a:rPr lang="en-US" dirty="0"/>
              <a:t>We can also “marginalize” the energy over the latent variables</a:t>
            </a:r>
          </a:p>
          <a:p>
            <a:pPr lvl="1"/>
            <a:endParaRPr lang="en-US" dirty="0"/>
          </a:p>
          <a:p>
            <a:r>
              <a:rPr lang="en-US" dirty="0"/>
              <a:t>Minimization over latent variables:</a:t>
            </a:r>
          </a:p>
          <a:p>
            <a:endParaRPr lang="en-US" dirty="0"/>
          </a:p>
          <a:p>
            <a:endParaRPr lang="en-US" dirty="0"/>
          </a:p>
          <a:p>
            <a:r>
              <a:rPr lang="en-US" dirty="0"/>
              <a:t>Marginalization over latent variables:</a:t>
            </a:r>
          </a:p>
          <a:p>
            <a:endParaRPr lang="en-US" dirty="0"/>
          </a:p>
          <a:p>
            <a:endParaRPr lang="en-US" dirty="0"/>
          </a:p>
          <a:p>
            <a:endParaRPr lang="en-US" dirty="0"/>
          </a:p>
          <a:p>
            <a:r>
              <a:rPr lang="en-US" dirty="0"/>
              <a:t>Estimating this integral may require some </a:t>
            </a:r>
            <a:br>
              <a:rPr lang="en-US" dirty="0"/>
            </a:br>
            <a:r>
              <a:rPr lang="en-US" dirty="0"/>
              <a:t>approximations (sampling, </a:t>
            </a:r>
            <a:r>
              <a:rPr lang="en-US" dirty="0" err="1"/>
              <a:t>variational</a:t>
            </a:r>
            <a:r>
              <a:rPr lang="en-US" dirty="0"/>
              <a:t> </a:t>
            </a:r>
            <a:br>
              <a:rPr lang="en-US" dirty="0"/>
            </a:br>
            <a:r>
              <a:rPr lang="en-US" dirty="0"/>
              <a:t>methods, maximum a posteriori....)</a:t>
            </a:r>
          </a:p>
          <a:p>
            <a:endParaRPr lang="en-US" dirty="0"/>
          </a:p>
          <a:p>
            <a:endParaRPr lang="en-US" dirty="0"/>
          </a:p>
        </p:txBody>
      </p:sp>
      <p:sp>
        <p:nvSpPr>
          <p:cNvPr id="2" name="object 2"/>
          <p:cNvSpPr txBox="1"/>
          <p:nvPr/>
        </p:nvSpPr>
        <p:spPr>
          <a:xfrm>
            <a:off x="7550710" y="636930"/>
            <a:ext cx="619293" cy="400110"/>
          </a:xfrm>
          <a:prstGeom prst="rect">
            <a:avLst/>
          </a:prstGeom>
        </p:spPr>
        <p:txBody>
          <a:bodyPr vert="horz" wrap="square" lIns="0" tIns="0" rIns="0" bIns="0" rtlCol="0">
            <a:spAutoFit/>
          </a:bodyPr>
          <a:lstStyle/>
          <a:p>
            <a:pPr marL="10368"/>
            <a:r>
              <a:rPr sz="1300" spc="127" dirty="0">
                <a:solidFill>
                  <a:srgbClr val="FFFFFF"/>
                </a:solidFill>
                <a:latin typeface="Arial" panose="020B0604020202020204" pitchFamily="34" charset="0"/>
                <a:cs typeface="Arial" panose="020B0604020202020204" pitchFamily="34" charset="0"/>
              </a:rPr>
              <a:t>Y</a:t>
            </a:r>
            <a:r>
              <a:rPr sz="1300" dirty="0">
                <a:solidFill>
                  <a:srgbClr val="FFFFFF"/>
                </a:solidFill>
                <a:latin typeface="Arial" panose="020B0604020202020204" pitchFamily="34" charset="0"/>
                <a:cs typeface="Arial" panose="020B0604020202020204" pitchFamily="34" charset="0"/>
              </a:rPr>
              <a:t> </a:t>
            </a:r>
            <a:r>
              <a:rPr sz="1300" spc="57" dirty="0">
                <a:solidFill>
                  <a:srgbClr val="FFFFFF"/>
                </a:solidFill>
                <a:latin typeface="Arial" panose="020B0604020202020204" pitchFamily="34" charset="0"/>
                <a:cs typeface="Arial" panose="020B0604020202020204" pitchFamily="34" charset="0"/>
              </a:rPr>
              <a:t>LeCun</a:t>
            </a:r>
            <a:endParaRPr sz="1300" dirty="0">
              <a:latin typeface="Arial" panose="020B0604020202020204" pitchFamily="34" charset="0"/>
              <a:cs typeface="Arial" panose="020B0604020202020204" pitchFamily="34" charset="0"/>
            </a:endParaRPr>
          </a:p>
        </p:txBody>
      </p:sp>
      <p:sp>
        <p:nvSpPr>
          <p:cNvPr id="11" name="object 11"/>
          <p:cNvSpPr/>
          <p:nvPr/>
        </p:nvSpPr>
        <p:spPr>
          <a:xfrm>
            <a:off x="581461" y="2996146"/>
            <a:ext cx="3469077" cy="470954"/>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595973" y="3921303"/>
            <a:ext cx="4312766" cy="688797"/>
          </a:xfrm>
          <a:prstGeom prst="rect">
            <a:avLst/>
          </a:prstGeom>
          <a:blipFill>
            <a:blip r:embed="rId3" cstate="print"/>
            <a:stretch>
              <a:fillRect/>
            </a:stretch>
          </a:blipFill>
        </p:spPr>
        <p:txBody>
          <a:bodyPr wrap="square" lIns="0" tIns="0" rIns="0" bIns="0" rtlCol="0"/>
          <a:lstStyle/>
          <a:p>
            <a:endParaRPr/>
          </a:p>
        </p:txBody>
      </p:sp>
      <p:sp>
        <p:nvSpPr>
          <p:cNvPr id="4" name="Title 3"/>
          <p:cNvSpPr>
            <a:spLocks noGrp="1"/>
          </p:cNvSpPr>
          <p:nvPr>
            <p:ph type="title"/>
          </p:nvPr>
        </p:nvSpPr>
        <p:spPr/>
        <p:txBody>
          <a:bodyPr/>
          <a:lstStyle/>
          <a:p>
            <a:r>
              <a:rPr lang="en-US" dirty="0"/>
              <a:t>Latent variable models</a:t>
            </a:r>
          </a:p>
        </p:txBody>
      </p:sp>
      <p:sp>
        <p:nvSpPr>
          <p:cNvPr id="29" name="object 15"/>
          <p:cNvSpPr/>
          <p:nvPr/>
        </p:nvSpPr>
        <p:spPr>
          <a:xfrm>
            <a:off x="5486400" y="2916286"/>
            <a:ext cx="2207989" cy="2151014"/>
          </a:xfrm>
          <a:custGeom>
            <a:avLst/>
            <a:gdLst/>
            <a:ahLst/>
            <a:cxnLst/>
            <a:rect l="l" t="t" r="r" b="b"/>
            <a:pathLst>
              <a:path w="3060700" h="1386839">
                <a:moveTo>
                  <a:pt x="1270" y="0"/>
                </a:moveTo>
                <a:lnTo>
                  <a:pt x="0" y="0"/>
                </a:lnTo>
                <a:lnTo>
                  <a:pt x="0" y="1269"/>
                </a:lnTo>
                <a:lnTo>
                  <a:pt x="0" y="1384300"/>
                </a:lnTo>
                <a:lnTo>
                  <a:pt x="0" y="1385569"/>
                </a:lnTo>
                <a:lnTo>
                  <a:pt x="0" y="1386839"/>
                </a:lnTo>
                <a:lnTo>
                  <a:pt x="1270" y="1386839"/>
                </a:lnTo>
                <a:lnTo>
                  <a:pt x="3059429" y="1386839"/>
                </a:lnTo>
                <a:lnTo>
                  <a:pt x="3060700" y="1385569"/>
                </a:lnTo>
                <a:lnTo>
                  <a:pt x="3060700" y="1384300"/>
                </a:lnTo>
                <a:lnTo>
                  <a:pt x="3060700" y="1269"/>
                </a:lnTo>
                <a:lnTo>
                  <a:pt x="3059429" y="0"/>
                </a:lnTo>
                <a:lnTo>
                  <a:pt x="127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sz="1200">
              <a:solidFill>
                <a:schemeClr val="bg1"/>
              </a:solidFill>
              <a:latin typeface="+mn-lt"/>
              <a:ea typeface="+mn-ea"/>
              <a:cs typeface="+mn-cs"/>
            </a:endParaRPr>
          </a:p>
        </p:txBody>
      </p:sp>
      <p:sp>
        <p:nvSpPr>
          <p:cNvPr id="31" name="object 27"/>
          <p:cNvSpPr txBox="1"/>
          <p:nvPr/>
        </p:nvSpPr>
        <p:spPr>
          <a:xfrm>
            <a:off x="5550930" y="3068479"/>
            <a:ext cx="937741" cy="246221"/>
          </a:xfrm>
          <a:prstGeom prst="rect">
            <a:avLst/>
          </a:prstGeom>
        </p:spPr>
        <p:txBody>
          <a:bodyPr vert="horz" wrap="square" lIns="0" tIns="0" rIns="0" bIns="0" rtlCol="0">
            <a:spAutoFit/>
          </a:bodyPr>
          <a:lstStyle/>
          <a:p>
            <a:pPr marL="10368" algn="ctr"/>
            <a:r>
              <a:rPr sz="1600" dirty="0">
                <a:latin typeface="Arial" panose="020B0604020202020204" pitchFamily="34" charset="0"/>
                <a:cs typeface="Arial" panose="020B0604020202020204" pitchFamily="34" charset="0"/>
              </a:rPr>
              <a:t>E(X,Y,Z)</a:t>
            </a:r>
          </a:p>
        </p:txBody>
      </p:sp>
      <p:cxnSp>
        <p:nvCxnSpPr>
          <p:cNvPr id="38" name="Straight Arrow Connector 37"/>
          <p:cNvCxnSpPr/>
          <p:nvPr/>
        </p:nvCxnSpPr>
        <p:spPr>
          <a:xfrm flipV="1">
            <a:off x="6629400" y="2985755"/>
            <a:ext cx="0" cy="448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object 15"/>
          <p:cNvSpPr/>
          <p:nvPr/>
        </p:nvSpPr>
        <p:spPr>
          <a:xfrm>
            <a:off x="5878667" y="3433853"/>
            <a:ext cx="1560637" cy="604822"/>
          </a:xfrm>
          <a:custGeom>
            <a:avLst/>
            <a:gdLst/>
            <a:ahLst/>
            <a:cxnLst/>
            <a:rect l="l" t="t" r="r" b="b"/>
            <a:pathLst>
              <a:path w="3060700" h="1386839">
                <a:moveTo>
                  <a:pt x="1270" y="0"/>
                </a:moveTo>
                <a:lnTo>
                  <a:pt x="0" y="0"/>
                </a:lnTo>
                <a:lnTo>
                  <a:pt x="0" y="1269"/>
                </a:lnTo>
                <a:lnTo>
                  <a:pt x="0" y="1384300"/>
                </a:lnTo>
                <a:lnTo>
                  <a:pt x="0" y="1385569"/>
                </a:lnTo>
                <a:lnTo>
                  <a:pt x="0" y="1386839"/>
                </a:lnTo>
                <a:lnTo>
                  <a:pt x="1270" y="1386839"/>
                </a:lnTo>
                <a:lnTo>
                  <a:pt x="3059429" y="1386839"/>
                </a:lnTo>
                <a:lnTo>
                  <a:pt x="3060700" y="1385569"/>
                </a:lnTo>
                <a:lnTo>
                  <a:pt x="3060700" y="1384300"/>
                </a:lnTo>
                <a:lnTo>
                  <a:pt x="3060700" y="1269"/>
                </a:lnTo>
                <a:lnTo>
                  <a:pt x="3059429" y="0"/>
                </a:lnTo>
                <a:lnTo>
                  <a:pt x="127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sz="1200">
              <a:solidFill>
                <a:schemeClr val="bg1"/>
              </a:solidFill>
              <a:latin typeface="+mn-lt"/>
              <a:ea typeface="+mn-ea"/>
              <a:cs typeface="+mn-cs"/>
            </a:endParaRPr>
          </a:p>
        </p:txBody>
      </p:sp>
      <p:sp>
        <p:nvSpPr>
          <p:cNvPr id="40" name="object 27"/>
          <p:cNvSpPr txBox="1"/>
          <p:nvPr/>
        </p:nvSpPr>
        <p:spPr>
          <a:xfrm>
            <a:off x="6160529" y="3604557"/>
            <a:ext cx="937741" cy="246221"/>
          </a:xfrm>
          <a:prstGeom prst="rect">
            <a:avLst/>
          </a:prstGeom>
        </p:spPr>
        <p:txBody>
          <a:bodyPr vert="horz" wrap="square" lIns="0" tIns="0" rIns="0" bIns="0" rtlCol="0">
            <a:spAutoFit/>
          </a:bodyPr>
          <a:lstStyle/>
          <a:p>
            <a:pPr marL="10368" algn="ctr"/>
            <a:r>
              <a:rPr sz="1600" dirty="0">
                <a:latin typeface="Arial" panose="020B0604020202020204" pitchFamily="34" charset="0"/>
                <a:cs typeface="Arial" panose="020B0604020202020204" pitchFamily="34" charset="0"/>
              </a:rPr>
              <a:t>E(</a:t>
            </a:r>
            <a:r>
              <a:rPr lang="en-US" sz="1600" dirty="0">
                <a:latin typeface="Arial" panose="020B0604020202020204" pitchFamily="34" charset="0"/>
                <a:cs typeface="Arial" panose="020B0604020202020204" pitchFamily="34" charset="0"/>
              </a:rPr>
              <a:t>Z</a:t>
            </a:r>
            <a:r>
              <a:rPr sz="1600" dirty="0">
                <a:latin typeface="Arial" panose="020B0604020202020204" pitchFamily="34" charset="0"/>
                <a:cs typeface="Arial" panose="020B0604020202020204" pitchFamily="34" charset="0"/>
              </a:rPr>
              <a:t>,Y,</a:t>
            </a:r>
            <a:r>
              <a:rPr lang="en-US" sz="1600" dirty="0">
                <a:latin typeface="Arial" panose="020B0604020202020204" pitchFamily="34" charset="0"/>
                <a:cs typeface="Arial" panose="020B0604020202020204" pitchFamily="34" charset="0"/>
              </a:rPr>
              <a:t>X</a:t>
            </a:r>
            <a:r>
              <a:rPr sz="1600" dirty="0">
                <a:latin typeface="Arial" panose="020B0604020202020204" pitchFamily="34" charset="0"/>
                <a:cs typeface="Arial" panose="020B0604020202020204" pitchFamily="34" charset="0"/>
              </a:rPr>
              <a:t>)</a:t>
            </a:r>
          </a:p>
        </p:txBody>
      </p:sp>
      <p:sp>
        <p:nvSpPr>
          <p:cNvPr id="41" name="object 28"/>
          <p:cNvSpPr txBox="1"/>
          <p:nvPr/>
        </p:nvSpPr>
        <p:spPr>
          <a:xfrm>
            <a:off x="5255957" y="5530215"/>
            <a:ext cx="1070677" cy="246221"/>
          </a:xfrm>
          <a:prstGeom prst="rect">
            <a:avLst/>
          </a:prstGeom>
        </p:spPr>
        <p:txBody>
          <a:bodyPr vert="horz" wrap="square" lIns="0" tIns="0" rIns="0" bIns="0" rtlCol="0">
            <a:spAutoFit/>
          </a:bodyPr>
          <a:lstStyle/>
          <a:p>
            <a:pPr marL="1037" algn="ctr"/>
            <a:r>
              <a:rPr sz="1600" dirty="0">
                <a:latin typeface="Arial" panose="020B0604020202020204" pitchFamily="34" charset="0"/>
                <a:cs typeface="Arial" panose="020B0604020202020204" pitchFamily="34" charset="0"/>
              </a:rPr>
              <a:t>X</a:t>
            </a:r>
          </a:p>
        </p:txBody>
      </p:sp>
      <p:sp>
        <p:nvSpPr>
          <p:cNvPr id="42" name="object 29"/>
          <p:cNvSpPr txBox="1"/>
          <p:nvPr/>
        </p:nvSpPr>
        <p:spPr>
          <a:xfrm>
            <a:off x="5960759" y="4588306"/>
            <a:ext cx="1311657" cy="246221"/>
          </a:xfrm>
          <a:prstGeom prst="rect">
            <a:avLst/>
          </a:prstGeom>
        </p:spPr>
        <p:txBody>
          <a:bodyPr vert="horz" wrap="square" lIns="0" tIns="0" rIns="0" bIns="0" rtlCol="0">
            <a:spAutoFit/>
          </a:bodyPr>
          <a:lstStyle/>
          <a:p>
            <a:pPr marL="2074" algn="ctr"/>
            <a:r>
              <a:rPr sz="1600" dirty="0">
                <a:latin typeface="Arial" panose="020B0604020202020204" pitchFamily="34" charset="0"/>
                <a:cs typeface="Arial" panose="020B0604020202020204" pitchFamily="34" charset="0"/>
              </a:rPr>
              <a:t>Z</a:t>
            </a:r>
          </a:p>
        </p:txBody>
      </p:sp>
      <p:sp>
        <p:nvSpPr>
          <p:cNvPr id="43" name="object 30"/>
          <p:cNvSpPr txBox="1"/>
          <p:nvPr/>
        </p:nvSpPr>
        <p:spPr>
          <a:xfrm>
            <a:off x="6841762" y="5530215"/>
            <a:ext cx="1274344" cy="246221"/>
          </a:xfrm>
          <a:prstGeom prst="rect">
            <a:avLst/>
          </a:prstGeom>
        </p:spPr>
        <p:txBody>
          <a:bodyPr vert="horz" wrap="square" lIns="0" tIns="0" rIns="0" bIns="0" rtlCol="0">
            <a:spAutoFit/>
          </a:bodyPr>
          <a:lstStyle/>
          <a:p>
            <a:pPr marL="1555" algn="ctr"/>
            <a:r>
              <a:rPr sz="1600" dirty="0">
                <a:latin typeface="Arial" panose="020B0604020202020204" pitchFamily="34" charset="0"/>
                <a:cs typeface="Arial" panose="020B0604020202020204" pitchFamily="34" charset="0"/>
              </a:rPr>
              <a:t>Y</a:t>
            </a:r>
          </a:p>
        </p:txBody>
      </p:sp>
      <p:cxnSp>
        <p:nvCxnSpPr>
          <p:cNvPr id="44" name="Straight Arrow Connector 43"/>
          <p:cNvCxnSpPr>
            <a:stCxn id="41" idx="0"/>
          </p:cNvCxnSpPr>
          <p:nvPr/>
        </p:nvCxnSpPr>
        <p:spPr>
          <a:xfrm flipH="1" flipV="1">
            <a:off x="5791200" y="4164981"/>
            <a:ext cx="96" cy="13652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7467504" y="4153405"/>
            <a:ext cx="96" cy="13652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2" idx="0"/>
          </p:cNvCxnSpPr>
          <p:nvPr/>
        </p:nvCxnSpPr>
        <p:spPr>
          <a:xfrm flipV="1">
            <a:off x="6616588" y="4140208"/>
            <a:ext cx="0" cy="448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941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6243" y="0"/>
            <a:ext cx="3358174" cy="861774"/>
          </a:xfrm>
          <a:prstGeom prst="rect">
            <a:avLst/>
          </a:prstGeom>
        </p:spPr>
        <p:txBody>
          <a:bodyPr vert="horz" wrap="square" lIns="0" tIns="0" rIns="0" bIns="0" rtlCol="0">
            <a:spAutoFit/>
          </a:bodyPr>
          <a:lstStyle/>
          <a:p>
            <a:pPr>
              <a:lnSpc>
                <a:spcPct val="100000"/>
              </a:lnSpc>
            </a:pPr>
            <a:endParaRPr sz="1300" dirty="0">
              <a:latin typeface="Arial" panose="020B0604020202020204" pitchFamily="34" charset="0"/>
              <a:cs typeface="Arial" panose="020B0604020202020204" pitchFamily="34" charset="0"/>
            </a:endParaRPr>
          </a:p>
          <a:p>
            <a:pPr>
              <a:lnSpc>
                <a:spcPct val="100000"/>
              </a:lnSpc>
            </a:pPr>
            <a:endParaRPr sz="1300" dirty="0">
              <a:latin typeface="Arial" panose="020B0604020202020204" pitchFamily="34" charset="0"/>
              <a:cs typeface="Arial" panose="020B0604020202020204" pitchFamily="34" charset="0"/>
            </a:endParaRPr>
          </a:p>
          <a:p>
            <a:pPr>
              <a:spcBef>
                <a:spcPts val="37"/>
              </a:spcBef>
            </a:pPr>
            <a:endParaRPr sz="1700" dirty="0">
              <a:latin typeface="Arial" panose="020B0604020202020204" pitchFamily="34" charset="0"/>
              <a:cs typeface="Arial" panose="020B0604020202020204" pitchFamily="34" charset="0"/>
            </a:endParaRPr>
          </a:p>
          <a:p>
            <a:pPr marR="58581" algn="r"/>
            <a:r>
              <a:rPr sz="1300" spc="127" dirty="0">
                <a:solidFill>
                  <a:srgbClr val="FFFFFF"/>
                </a:solidFill>
                <a:latin typeface="Arial" panose="020B0604020202020204" pitchFamily="34" charset="0"/>
                <a:cs typeface="Arial" panose="020B0604020202020204" pitchFamily="34" charset="0"/>
              </a:rPr>
              <a:t>Y</a:t>
            </a:r>
            <a:r>
              <a:rPr sz="1300" dirty="0">
                <a:solidFill>
                  <a:srgbClr val="FFFFFF"/>
                </a:solidFill>
                <a:latin typeface="Arial" panose="020B0604020202020204" pitchFamily="34" charset="0"/>
                <a:cs typeface="Arial" panose="020B0604020202020204" pitchFamily="34" charset="0"/>
              </a:rPr>
              <a:t> </a:t>
            </a:r>
            <a:r>
              <a:rPr sz="1300" spc="57" dirty="0">
                <a:solidFill>
                  <a:srgbClr val="FFFFFF"/>
                </a:solidFill>
                <a:latin typeface="Arial" panose="020B0604020202020204" pitchFamily="34" charset="0"/>
                <a:cs typeface="Arial" panose="020B0604020202020204" pitchFamily="34" charset="0"/>
              </a:rPr>
              <a:t>LeCun</a:t>
            </a:r>
            <a:endParaRPr sz="1300" dirty="0">
              <a:latin typeface="Arial" panose="020B0604020202020204" pitchFamily="34" charset="0"/>
              <a:cs typeface="Arial" panose="020B0604020202020204" pitchFamily="34" charset="0"/>
            </a:endParaRPr>
          </a:p>
        </p:txBody>
      </p:sp>
      <p:sp>
        <p:nvSpPr>
          <p:cNvPr id="3" name="object 3"/>
          <p:cNvSpPr/>
          <p:nvPr/>
        </p:nvSpPr>
        <p:spPr>
          <a:xfrm>
            <a:off x="4866243" y="0"/>
            <a:ext cx="3358174" cy="2219917"/>
          </a:xfrm>
          <a:custGeom>
            <a:avLst/>
            <a:gdLst/>
            <a:ahLst/>
            <a:cxnLst/>
            <a:rect l="l" t="t" r="r" b="b"/>
            <a:pathLst>
              <a:path w="4114800" h="2717800">
                <a:moveTo>
                  <a:pt x="4114800" y="0"/>
                </a:moveTo>
                <a:lnTo>
                  <a:pt x="0" y="0"/>
                </a:lnTo>
                <a:lnTo>
                  <a:pt x="0" y="2717800"/>
                </a:lnTo>
                <a:lnTo>
                  <a:pt x="4114800" y="2717800"/>
                </a:lnTo>
                <a:lnTo>
                  <a:pt x="4114800" y="0"/>
                </a:lnTo>
                <a:close/>
              </a:path>
            </a:pathLst>
          </a:custGeom>
          <a:solidFill>
            <a:srgbClr val="FFFFFF"/>
          </a:solidFill>
        </p:spPr>
        <p:txBody>
          <a:bodyPr wrap="square" lIns="0" tIns="0" rIns="0" bIns="0" rtlCol="0"/>
          <a:lstStyle/>
          <a:p>
            <a:endParaRPr/>
          </a:p>
        </p:txBody>
      </p:sp>
      <p:sp>
        <p:nvSpPr>
          <p:cNvPr id="4" name="object 4"/>
          <p:cNvSpPr/>
          <p:nvPr/>
        </p:nvSpPr>
        <p:spPr>
          <a:xfrm>
            <a:off x="4866243" y="0"/>
            <a:ext cx="1679087" cy="2219917"/>
          </a:xfrm>
          <a:custGeom>
            <a:avLst/>
            <a:gdLst/>
            <a:ahLst/>
            <a:cxnLst/>
            <a:rect l="l" t="t" r="r" b="b"/>
            <a:pathLst>
              <a:path w="2057400" h="2717800">
                <a:moveTo>
                  <a:pt x="2057400" y="2717800"/>
                </a:moveTo>
                <a:lnTo>
                  <a:pt x="0" y="2717800"/>
                </a:lnTo>
                <a:lnTo>
                  <a:pt x="0" y="0"/>
                </a:lnTo>
              </a:path>
            </a:pathLst>
          </a:custGeom>
          <a:ln w="3175">
            <a:solidFill>
              <a:srgbClr val="FFFFFF"/>
            </a:solidFill>
          </a:ln>
        </p:spPr>
        <p:txBody>
          <a:bodyPr wrap="square" lIns="0" tIns="0" rIns="0" bIns="0" rtlCol="0"/>
          <a:lstStyle/>
          <a:p>
            <a:endParaRPr/>
          </a:p>
        </p:txBody>
      </p:sp>
      <p:sp>
        <p:nvSpPr>
          <p:cNvPr id="5" name="object 5"/>
          <p:cNvSpPr/>
          <p:nvPr/>
        </p:nvSpPr>
        <p:spPr>
          <a:xfrm>
            <a:off x="6545331" y="0"/>
            <a:ext cx="1679087" cy="2219917"/>
          </a:xfrm>
          <a:custGeom>
            <a:avLst/>
            <a:gdLst/>
            <a:ahLst/>
            <a:cxnLst/>
            <a:rect l="l" t="t" r="r" b="b"/>
            <a:pathLst>
              <a:path w="2057400" h="2717800">
                <a:moveTo>
                  <a:pt x="2057400" y="0"/>
                </a:moveTo>
                <a:lnTo>
                  <a:pt x="2057400" y="2717800"/>
                </a:lnTo>
                <a:lnTo>
                  <a:pt x="0" y="2717800"/>
                </a:lnTo>
              </a:path>
            </a:pathLst>
          </a:custGeom>
          <a:ln w="3175">
            <a:solidFill>
              <a:srgbClr val="FFFFFF"/>
            </a:solidFill>
          </a:ln>
        </p:spPr>
        <p:txBody>
          <a:bodyPr wrap="square" lIns="0" tIns="0" rIns="0" bIns="0" rtlCol="0"/>
          <a:lstStyle/>
          <a:p>
            <a:endParaRPr/>
          </a:p>
        </p:txBody>
      </p:sp>
      <p:sp>
        <p:nvSpPr>
          <p:cNvPr id="8" name="object 8"/>
          <p:cNvSpPr txBox="1">
            <a:spLocks noGrp="1"/>
          </p:cNvSpPr>
          <p:nvPr>
            <p:ph type="title"/>
          </p:nvPr>
        </p:nvSpPr>
        <p:spPr/>
        <p:txBody>
          <a:bodyPr/>
          <a:lstStyle/>
          <a:p>
            <a:r>
              <a:rPr lang="en-US" dirty="0"/>
              <a:t>Loss functions for EBM</a:t>
            </a:r>
          </a:p>
        </p:txBody>
      </p:sp>
      <p:sp>
        <p:nvSpPr>
          <p:cNvPr id="25" name="Text Placeholder 24"/>
          <p:cNvSpPr>
            <a:spLocks noGrp="1"/>
          </p:cNvSpPr>
          <p:nvPr>
            <p:ph type="body" idx="1"/>
          </p:nvPr>
        </p:nvSpPr>
        <p:spPr/>
        <p:txBody>
          <a:bodyPr/>
          <a:lstStyle/>
          <a:p>
            <a:pPr marL="0" indent="0">
              <a:buNone/>
            </a:pPr>
            <a:r>
              <a:rPr lang="en-US" dirty="0"/>
              <a:t>Loss functions</a:t>
            </a:r>
          </a:p>
          <a:p>
            <a:r>
              <a:rPr lang="en-US" dirty="0"/>
              <a:t>Energy Loss (pull down on the data points)</a:t>
            </a:r>
          </a:p>
          <a:p>
            <a:endParaRPr lang="en-US" dirty="0"/>
          </a:p>
          <a:p>
            <a:endParaRPr lang="en-US" dirty="0"/>
          </a:p>
          <a:p>
            <a:endParaRPr lang="en-US" dirty="0"/>
          </a:p>
          <a:p>
            <a:endParaRPr lang="en-US" dirty="0"/>
          </a:p>
          <a:p>
            <a:r>
              <a:rPr lang="en-US" dirty="0"/>
              <a:t>Square-Square Loss</a:t>
            </a:r>
          </a:p>
          <a:p>
            <a:endParaRPr lang="en-US" dirty="0"/>
          </a:p>
          <a:p>
            <a:endParaRPr lang="en-US" dirty="0"/>
          </a:p>
          <a:p>
            <a:pPr marL="0" indent="0">
              <a:buNone/>
            </a:pPr>
            <a:endParaRPr lang="en-US" dirty="0"/>
          </a:p>
          <a:p>
            <a:endParaRPr lang="en-US" dirty="0"/>
          </a:p>
          <a:p>
            <a:r>
              <a:rPr lang="en-US" dirty="0"/>
              <a:t>Negative Log Likelihood</a:t>
            </a:r>
          </a:p>
          <a:p>
            <a:endParaRPr lang="en-US" dirty="0"/>
          </a:p>
        </p:txBody>
      </p:sp>
      <p:grpSp>
        <p:nvGrpSpPr>
          <p:cNvPr id="27" name="Group 26"/>
          <p:cNvGrpSpPr/>
          <p:nvPr/>
        </p:nvGrpSpPr>
        <p:grpSpPr>
          <a:xfrm>
            <a:off x="5027934" y="264523"/>
            <a:ext cx="3053170" cy="5640977"/>
            <a:chOff x="5027933" y="264523"/>
            <a:chExt cx="3197521" cy="5907677"/>
          </a:xfrm>
        </p:grpSpPr>
        <p:sp>
          <p:nvSpPr>
            <p:cNvPr id="6" name="object 6"/>
            <p:cNvSpPr/>
            <p:nvPr/>
          </p:nvSpPr>
          <p:spPr>
            <a:xfrm>
              <a:off x="5345094" y="2396266"/>
              <a:ext cx="2816099" cy="19917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027933" y="264523"/>
              <a:ext cx="3197521" cy="2269710"/>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5373079" y="4182573"/>
              <a:ext cx="2820245" cy="1989627"/>
            </a:xfrm>
            <a:prstGeom prst="rect">
              <a:avLst/>
            </a:prstGeom>
            <a:blipFill>
              <a:blip r:embed="rId4" cstate="print"/>
              <a:stretch>
                <a:fillRect/>
              </a:stretch>
            </a:blipFill>
          </p:spPr>
          <p:txBody>
            <a:bodyPr wrap="square" lIns="0" tIns="0" rIns="0" bIns="0" rtlCol="0"/>
            <a:lstStyle/>
            <a:p>
              <a:endParaRPr/>
            </a:p>
          </p:txBody>
        </p:sp>
      </p:grpSp>
      <p:sp>
        <p:nvSpPr>
          <p:cNvPr id="17" name="object 17"/>
          <p:cNvSpPr/>
          <p:nvPr/>
        </p:nvSpPr>
        <p:spPr>
          <a:xfrm>
            <a:off x="244104" y="3592194"/>
            <a:ext cx="5671583" cy="373444"/>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286495" y="5050255"/>
            <a:ext cx="5223827" cy="77904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389107" y="2219917"/>
            <a:ext cx="5018605" cy="374481"/>
          </a:xfrm>
          <a:prstGeom prst="rect">
            <a:avLst/>
          </a:prstGeom>
          <a:blipFill>
            <a:blip r:embed="rId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7999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761" y="347471"/>
            <a:ext cx="7685857" cy="516166"/>
          </a:xfrm>
        </p:spPr>
        <p:txBody>
          <a:bodyPr/>
          <a:lstStyle/>
          <a:p>
            <a:r>
              <a:rPr lang="en-US" dirty="0"/>
              <a:t>Loss Function to train energy-based models</a:t>
            </a:r>
          </a:p>
        </p:txBody>
      </p:sp>
      <p:sp>
        <p:nvSpPr>
          <p:cNvPr id="10" name="Text Placeholder 9"/>
          <p:cNvSpPr>
            <a:spLocks noGrp="1"/>
          </p:cNvSpPr>
          <p:nvPr>
            <p:ph type="body" idx="1"/>
          </p:nvPr>
        </p:nvSpPr>
        <p:spPr>
          <a:xfrm>
            <a:off x="383854" y="1104900"/>
            <a:ext cx="7461504" cy="4466753"/>
          </a:xfrm>
        </p:spPr>
        <p:txBody>
          <a:bodyPr/>
          <a:lstStyle/>
          <a:p>
            <a:r>
              <a:rPr lang="en-US" dirty="0"/>
              <a:t>Good and bad loss functions</a:t>
            </a:r>
          </a:p>
          <a:p>
            <a:r>
              <a:rPr lang="en-US" dirty="0"/>
              <a:t>A tutorial on Energy-Based Learning [</a:t>
            </a:r>
            <a:r>
              <a:rPr lang="en-US" dirty="0" err="1"/>
              <a:t>LeCun</a:t>
            </a:r>
            <a:r>
              <a:rPr lang="en-US" dirty="0"/>
              <a:t> et al 2006]</a:t>
            </a:r>
          </a:p>
          <a:p>
            <a:endParaRPr lang="en-US" dirty="0"/>
          </a:p>
        </p:txBody>
      </p:sp>
      <p:sp>
        <p:nvSpPr>
          <p:cNvPr id="4" name="object 4"/>
          <p:cNvSpPr/>
          <p:nvPr/>
        </p:nvSpPr>
        <p:spPr>
          <a:xfrm>
            <a:off x="256009" y="1846473"/>
            <a:ext cx="7803609" cy="40943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7107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Straight Connector 83"/>
          <p:cNvCxnSpPr/>
          <p:nvPr/>
        </p:nvCxnSpPr>
        <p:spPr>
          <a:xfrm flipV="1">
            <a:off x="6004790" y="2324100"/>
            <a:ext cx="0" cy="49436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object 17"/>
          <p:cNvSpPr/>
          <p:nvPr/>
        </p:nvSpPr>
        <p:spPr>
          <a:xfrm>
            <a:off x="4653228" y="1903527"/>
            <a:ext cx="884112" cy="914938"/>
          </a:xfrm>
          <a:custGeom>
            <a:avLst/>
            <a:gdLst/>
            <a:ahLst/>
            <a:cxnLst/>
            <a:rect l="l" t="t" r="r" b="b"/>
            <a:pathLst>
              <a:path w="1083309" h="1120139">
                <a:moveTo>
                  <a:pt x="0" y="1120139"/>
                </a:moveTo>
                <a:lnTo>
                  <a:pt x="0" y="913129"/>
                </a:lnTo>
                <a:lnTo>
                  <a:pt x="1083310" y="0"/>
                </a:lnTo>
              </a:path>
            </a:pathLst>
          </a:custGeom>
          <a:ln w="36659">
            <a:solidFill>
              <a:schemeClr val="tx2"/>
            </a:solidFill>
          </a:ln>
        </p:spPr>
        <p:txBody>
          <a:bodyPr wrap="square" lIns="0" tIns="0" rIns="0" bIns="0" rtlCol="0"/>
          <a:lstStyle/>
          <a:p>
            <a:endParaRPr sz="1200"/>
          </a:p>
        </p:txBody>
      </p:sp>
      <p:sp>
        <p:nvSpPr>
          <p:cNvPr id="21" name="object 21"/>
          <p:cNvSpPr/>
          <p:nvPr/>
        </p:nvSpPr>
        <p:spPr>
          <a:xfrm>
            <a:off x="6464984" y="1903527"/>
            <a:ext cx="891367" cy="914938"/>
          </a:xfrm>
          <a:custGeom>
            <a:avLst/>
            <a:gdLst/>
            <a:ahLst/>
            <a:cxnLst/>
            <a:rect l="l" t="t" r="r" b="b"/>
            <a:pathLst>
              <a:path w="1092200" h="1120139">
                <a:moveTo>
                  <a:pt x="1092200" y="1120139"/>
                </a:moveTo>
                <a:lnTo>
                  <a:pt x="1092200" y="913129"/>
                </a:lnTo>
                <a:lnTo>
                  <a:pt x="0" y="0"/>
                </a:lnTo>
              </a:path>
            </a:pathLst>
          </a:custGeom>
          <a:ln w="36659">
            <a:solidFill>
              <a:schemeClr val="tx2"/>
            </a:solidFill>
          </a:ln>
        </p:spPr>
        <p:txBody>
          <a:bodyPr wrap="square" lIns="0" tIns="0" rIns="0" bIns="0" rtlCol="0"/>
          <a:lstStyle/>
          <a:p>
            <a:endParaRPr sz="1200"/>
          </a:p>
        </p:txBody>
      </p:sp>
      <p:sp>
        <p:nvSpPr>
          <p:cNvPr id="14" name="object 14"/>
          <p:cNvSpPr/>
          <p:nvPr/>
        </p:nvSpPr>
        <p:spPr>
          <a:xfrm>
            <a:off x="5390161" y="2819502"/>
            <a:ext cx="1230294" cy="1214730"/>
          </a:xfrm>
          <a:custGeom>
            <a:avLst/>
            <a:gdLst/>
            <a:ahLst/>
            <a:cxnLst/>
            <a:rect l="l" t="t" r="r" b="b"/>
            <a:pathLst>
              <a:path w="1507490" h="1487170">
                <a:moveTo>
                  <a:pt x="753110" y="1487170"/>
                </a:moveTo>
                <a:lnTo>
                  <a:pt x="0" y="1487170"/>
                </a:lnTo>
                <a:lnTo>
                  <a:pt x="0" y="0"/>
                </a:lnTo>
                <a:lnTo>
                  <a:pt x="1507490" y="0"/>
                </a:lnTo>
                <a:lnTo>
                  <a:pt x="1507490" y="1487170"/>
                </a:lnTo>
                <a:lnTo>
                  <a:pt x="753110" y="1487170"/>
                </a:lnTo>
                <a:close/>
              </a:path>
            </a:pathLst>
          </a:custGeom>
          <a:ln w="54630">
            <a:solidFill>
              <a:schemeClr val="accent1"/>
            </a:solidFill>
          </a:ln>
        </p:spPr>
        <p:txBody>
          <a:bodyPr wrap="square" lIns="0" tIns="0" rIns="0" bIns="0" rtlCol="0" anchor="ctr"/>
          <a:lstStyle/>
          <a:p>
            <a:endParaRPr sz="1200"/>
          </a:p>
        </p:txBody>
      </p:sp>
      <p:sp>
        <p:nvSpPr>
          <p:cNvPr id="25" name="object 25"/>
          <p:cNvSpPr/>
          <p:nvPr/>
        </p:nvSpPr>
        <p:spPr>
          <a:xfrm>
            <a:off x="4038600" y="2819502"/>
            <a:ext cx="1230294" cy="1214730"/>
          </a:xfrm>
          <a:custGeom>
            <a:avLst/>
            <a:gdLst/>
            <a:ahLst/>
            <a:cxnLst/>
            <a:rect l="l" t="t" r="r" b="b"/>
            <a:pathLst>
              <a:path w="1507489" h="1487170">
                <a:moveTo>
                  <a:pt x="1507489" y="0"/>
                </a:moveTo>
                <a:lnTo>
                  <a:pt x="0" y="0"/>
                </a:lnTo>
                <a:lnTo>
                  <a:pt x="0" y="1487170"/>
                </a:lnTo>
                <a:lnTo>
                  <a:pt x="1507489" y="1487170"/>
                </a:lnTo>
                <a:lnTo>
                  <a:pt x="1507489" y="0"/>
                </a:lnTo>
                <a:close/>
              </a:path>
            </a:pathLst>
          </a:custGeom>
          <a:solidFill>
            <a:srgbClr val="FFFFFF"/>
          </a:solidFill>
          <a:ln>
            <a:noFill/>
          </a:ln>
        </p:spPr>
        <p:txBody>
          <a:bodyPr wrap="square" lIns="0" tIns="0" rIns="0" bIns="0" rtlCol="0" anchor="ctr"/>
          <a:lstStyle/>
          <a:p>
            <a:endParaRPr sz="1200"/>
          </a:p>
        </p:txBody>
      </p:sp>
      <p:sp>
        <p:nvSpPr>
          <p:cNvPr id="86" name="object 14"/>
          <p:cNvSpPr/>
          <p:nvPr/>
        </p:nvSpPr>
        <p:spPr>
          <a:xfrm>
            <a:off x="6705600" y="2819502"/>
            <a:ext cx="1230294" cy="1214730"/>
          </a:xfrm>
          <a:custGeom>
            <a:avLst/>
            <a:gdLst/>
            <a:ahLst/>
            <a:cxnLst/>
            <a:rect l="l" t="t" r="r" b="b"/>
            <a:pathLst>
              <a:path w="1507490" h="1487170">
                <a:moveTo>
                  <a:pt x="753110" y="1487170"/>
                </a:moveTo>
                <a:lnTo>
                  <a:pt x="0" y="1487170"/>
                </a:lnTo>
                <a:lnTo>
                  <a:pt x="0" y="0"/>
                </a:lnTo>
                <a:lnTo>
                  <a:pt x="1507490" y="0"/>
                </a:lnTo>
                <a:lnTo>
                  <a:pt x="1507490" y="1487170"/>
                </a:lnTo>
                <a:lnTo>
                  <a:pt x="753110" y="1487170"/>
                </a:lnTo>
                <a:close/>
              </a:path>
            </a:pathLst>
          </a:custGeom>
          <a:ln w="54630">
            <a:solidFill>
              <a:schemeClr val="accent1"/>
            </a:solidFill>
          </a:ln>
        </p:spPr>
        <p:txBody>
          <a:bodyPr wrap="square" lIns="0" tIns="0" rIns="0" bIns="0" rtlCol="0" anchor="ctr"/>
          <a:lstStyle/>
          <a:p>
            <a:endParaRPr sz="1200"/>
          </a:p>
        </p:txBody>
      </p:sp>
      <p:sp>
        <p:nvSpPr>
          <p:cNvPr id="80" name="Text Placeholder 79"/>
          <p:cNvSpPr>
            <a:spLocks noGrp="1"/>
          </p:cNvSpPr>
          <p:nvPr>
            <p:ph type="body" idx="1"/>
          </p:nvPr>
        </p:nvSpPr>
        <p:spPr>
          <a:xfrm>
            <a:off x="383854" y="952500"/>
            <a:ext cx="5102546" cy="4466753"/>
          </a:xfrm>
        </p:spPr>
        <p:txBody>
          <a:bodyPr/>
          <a:lstStyle/>
          <a:p>
            <a:r>
              <a:rPr lang="en-US" dirty="0"/>
              <a:t>Energy function is linear in the parameters</a:t>
            </a:r>
          </a:p>
          <a:p>
            <a:endParaRPr lang="en-US" dirty="0"/>
          </a:p>
          <a:p>
            <a:endParaRPr lang="en-US" dirty="0"/>
          </a:p>
          <a:p>
            <a:r>
              <a:rPr lang="en-US" dirty="0"/>
              <a:t>with the NLL Loss :</a:t>
            </a:r>
          </a:p>
          <a:p>
            <a:pPr lvl="1"/>
            <a:r>
              <a:rPr lang="en-US" dirty="0"/>
              <a:t>Conditional </a:t>
            </a:r>
            <a:r>
              <a:rPr lang="en-US" dirty="0" smtClean="0"/>
              <a:t>Random </a:t>
            </a:r>
            <a:r>
              <a:rPr lang="en-US" dirty="0"/>
              <a:t>Field  </a:t>
            </a:r>
            <a:br>
              <a:rPr lang="en-US" dirty="0"/>
            </a:br>
            <a:r>
              <a:rPr lang="en-US" dirty="0"/>
              <a:t>[Lafferty, McCallum,  </a:t>
            </a:r>
            <a:br>
              <a:rPr lang="en-US" dirty="0"/>
            </a:br>
            <a:r>
              <a:rPr lang="en-US" dirty="0"/>
              <a:t>Pereira 2001]</a:t>
            </a:r>
          </a:p>
          <a:p>
            <a:r>
              <a:rPr lang="en-US" dirty="0"/>
              <a:t>with Hinge Loss:</a:t>
            </a:r>
          </a:p>
          <a:p>
            <a:pPr lvl="1"/>
            <a:r>
              <a:rPr lang="en-US" dirty="0"/>
              <a:t>Max Margin Markov </a:t>
            </a:r>
            <a:br>
              <a:rPr lang="en-US" dirty="0"/>
            </a:br>
            <a:r>
              <a:rPr lang="en-US" dirty="0"/>
              <a:t>Nets and Latent SVM </a:t>
            </a:r>
            <a:br>
              <a:rPr lang="en-US" dirty="0"/>
            </a:br>
            <a:r>
              <a:rPr lang="en-US" dirty="0"/>
              <a:t>[</a:t>
            </a:r>
            <a:r>
              <a:rPr lang="en-US" dirty="0" err="1"/>
              <a:t>Taskar</a:t>
            </a:r>
            <a:r>
              <a:rPr lang="en-US" dirty="0"/>
              <a:t>, </a:t>
            </a:r>
            <a:r>
              <a:rPr lang="en-US" dirty="0" err="1"/>
              <a:t>Altun</a:t>
            </a:r>
            <a:r>
              <a:rPr lang="en-US" dirty="0"/>
              <a:t>, </a:t>
            </a:r>
            <a:br>
              <a:rPr lang="en-US" dirty="0"/>
            </a:br>
            <a:r>
              <a:rPr lang="en-US" dirty="0"/>
              <a:t>Hofmann...]</a:t>
            </a:r>
          </a:p>
          <a:p>
            <a:r>
              <a:rPr lang="en-US" dirty="0"/>
              <a:t>with Perceptron Loss</a:t>
            </a:r>
          </a:p>
          <a:p>
            <a:pPr lvl="1"/>
            <a:r>
              <a:rPr lang="en-US" dirty="0"/>
              <a:t>Structured </a:t>
            </a:r>
            <a:br>
              <a:rPr lang="en-US" dirty="0"/>
            </a:br>
            <a:r>
              <a:rPr lang="en-US" dirty="0"/>
              <a:t>Perceptron </a:t>
            </a:r>
            <a:br>
              <a:rPr lang="en-US" dirty="0"/>
            </a:br>
            <a:r>
              <a:rPr lang="en-US" dirty="0"/>
              <a:t>[Collins...]</a:t>
            </a:r>
          </a:p>
          <a:p>
            <a:endParaRPr lang="en-US" dirty="0"/>
          </a:p>
        </p:txBody>
      </p:sp>
      <p:sp>
        <p:nvSpPr>
          <p:cNvPr id="15" name="object 15"/>
          <p:cNvSpPr/>
          <p:nvPr/>
        </p:nvSpPr>
        <p:spPr>
          <a:xfrm>
            <a:off x="5721833" y="1605809"/>
            <a:ext cx="559696" cy="560166"/>
          </a:xfrm>
          <a:custGeom>
            <a:avLst/>
            <a:gdLst/>
            <a:ahLst/>
            <a:cxnLst/>
            <a:rect l="l" t="t" r="r" b="b"/>
            <a:pathLst>
              <a:path w="685800" h="685800">
                <a:moveTo>
                  <a:pt x="342900" y="685800"/>
                </a:moveTo>
                <a:lnTo>
                  <a:pt x="297001" y="683121"/>
                </a:lnTo>
                <a:lnTo>
                  <a:pt x="253841" y="674846"/>
                </a:lnTo>
                <a:lnTo>
                  <a:pt x="212347" y="660618"/>
                </a:lnTo>
                <a:lnTo>
                  <a:pt x="171450" y="640079"/>
                </a:lnTo>
                <a:lnTo>
                  <a:pt x="132695" y="614719"/>
                </a:lnTo>
                <a:lnTo>
                  <a:pt x="99536" y="585787"/>
                </a:lnTo>
                <a:lnTo>
                  <a:pt x="70901" y="552569"/>
                </a:lnTo>
                <a:lnTo>
                  <a:pt x="45720" y="514350"/>
                </a:lnTo>
                <a:lnTo>
                  <a:pt x="25181" y="473452"/>
                </a:lnTo>
                <a:lnTo>
                  <a:pt x="10953" y="431958"/>
                </a:lnTo>
                <a:lnTo>
                  <a:pt x="2678" y="388798"/>
                </a:lnTo>
                <a:lnTo>
                  <a:pt x="0" y="342900"/>
                </a:lnTo>
                <a:lnTo>
                  <a:pt x="2678" y="297001"/>
                </a:lnTo>
                <a:lnTo>
                  <a:pt x="10953" y="253841"/>
                </a:lnTo>
                <a:lnTo>
                  <a:pt x="25181" y="212347"/>
                </a:lnTo>
                <a:lnTo>
                  <a:pt x="45720" y="171450"/>
                </a:lnTo>
                <a:lnTo>
                  <a:pt x="70901" y="133230"/>
                </a:lnTo>
                <a:lnTo>
                  <a:pt x="99536" y="100012"/>
                </a:lnTo>
                <a:lnTo>
                  <a:pt x="132695" y="71080"/>
                </a:lnTo>
                <a:lnTo>
                  <a:pt x="171450" y="45719"/>
                </a:lnTo>
                <a:lnTo>
                  <a:pt x="212347" y="25181"/>
                </a:lnTo>
                <a:lnTo>
                  <a:pt x="253841" y="10953"/>
                </a:lnTo>
                <a:lnTo>
                  <a:pt x="297001" y="2678"/>
                </a:lnTo>
                <a:lnTo>
                  <a:pt x="342900" y="0"/>
                </a:lnTo>
                <a:lnTo>
                  <a:pt x="388262" y="2678"/>
                </a:lnTo>
                <a:lnTo>
                  <a:pt x="431482" y="10953"/>
                </a:lnTo>
                <a:lnTo>
                  <a:pt x="473273" y="25181"/>
                </a:lnTo>
                <a:lnTo>
                  <a:pt x="514350" y="45719"/>
                </a:lnTo>
                <a:lnTo>
                  <a:pt x="552549" y="71080"/>
                </a:lnTo>
                <a:lnTo>
                  <a:pt x="585628" y="100012"/>
                </a:lnTo>
                <a:lnTo>
                  <a:pt x="614183" y="133230"/>
                </a:lnTo>
                <a:lnTo>
                  <a:pt x="638810" y="171450"/>
                </a:lnTo>
                <a:lnTo>
                  <a:pt x="659546" y="212347"/>
                </a:lnTo>
                <a:lnTo>
                  <a:pt x="674211" y="253841"/>
                </a:lnTo>
                <a:lnTo>
                  <a:pt x="682922" y="297001"/>
                </a:lnTo>
                <a:lnTo>
                  <a:pt x="685800" y="342900"/>
                </a:lnTo>
                <a:lnTo>
                  <a:pt x="682922" y="388798"/>
                </a:lnTo>
                <a:lnTo>
                  <a:pt x="674211" y="431958"/>
                </a:lnTo>
                <a:lnTo>
                  <a:pt x="659546" y="473452"/>
                </a:lnTo>
                <a:lnTo>
                  <a:pt x="638810" y="514350"/>
                </a:lnTo>
                <a:lnTo>
                  <a:pt x="614183" y="552569"/>
                </a:lnTo>
                <a:lnTo>
                  <a:pt x="585628" y="585787"/>
                </a:lnTo>
                <a:lnTo>
                  <a:pt x="552549" y="614719"/>
                </a:lnTo>
                <a:lnTo>
                  <a:pt x="514350" y="640079"/>
                </a:lnTo>
                <a:lnTo>
                  <a:pt x="473273" y="660618"/>
                </a:lnTo>
                <a:lnTo>
                  <a:pt x="431482" y="674846"/>
                </a:lnTo>
                <a:lnTo>
                  <a:pt x="388262" y="683121"/>
                </a:lnTo>
                <a:lnTo>
                  <a:pt x="342900" y="685800"/>
                </a:lnTo>
                <a:close/>
              </a:path>
            </a:pathLst>
          </a:custGeom>
          <a:ln w="36659">
            <a:solidFill>
              <a:schemeClr val="accent1"/>
            </a:solidFill>
          </a:ln>
        </p:spPr>
        <p:txBody>
          <a:bodyPr wrap="square" lIns="0" tIns="0" rIns="0" bIns="0" rtlCol="0"/>
          <a:lstStyle/>
          <a:p>
            <a:endParaRPr sz="1200"/>
          </a:p>
        </p:txBody>
      </p:sp>
      <p:sp>
        <p:nvSpPr>
          <p:cNvPr id="16" name="object 16"/>
          <p:cNvSpPr txBox="1"/>
          <p:nvPr/>
        </p:nvSpPr>
        <p:spPr>
          <a:xfrm>
            <a:off x="5904252" y="1735477"/>
            <a:ext cx="193302" cy="307777"/>
          </a:xfrm>
          <a:prstGeom prst="rect">
            <a:avLst/>
          </a:prstGeom>
        </p:spPr>
        <p:txBody>
          <a:bodyPr vert="horz" wrap="square" lIns="0" tIns="0" rIns="0" bIns="0" rtlCol="0">
            <a:spAutoFit/>
          </a:bodyPr>
          <a:lstStyle/>
          <a:p>
            <a:pPr marL="10368"/>
            <a:r>
              <a:rPr sz="2000" b="1" spc="298" dirty="0">
                <a:latin typeface="Arial" panose="020B0604020202020204" pitchFamily="34" charset="0"/>
                <a:cs typeface="Arial" panose="020B0604020202020204" pitchFamily="34" charset="0"/>
              </a:rPr>
              <a:t>+</a:t>
            </a:r>
            <a:endParaRPr sz="2000" dirty="0">
              <a:latin typeface="Arial" panose="020B0604020202020204" pitchFamily="34" charset="0"/>
              <a:cs typeface="Arial" panose="020B0604020202020204" pitchFamily="34" charset="0"/>
            </a:endParaRPr>
          </a:p>
        </p:txBody>
      </p:sp>
      <p:sp>
        <p:nvSpPr>
          <p:cNvPr id="18" name="object 18"/>
          <p:cNvSpPr/>
          <p:nvPr/>
        </p:nvSpPr>
        <p:spPr>
          <a:xfrm>
            <a:off x="5515575" y="1844398"/>
            <a:ext cx="206257" cy="131743"/>
          </a:xfrm>
          <a:custGeom>
            <a:avLst/>
            <a:gdLst/>
            <a:ahLst/>
            <a:cxnLst/>
            <a:rect l="l" t="t" r="r" b="b"/>
            <a:pathLst>
              <a:path w="252729" h="161289">
                <a:moveTo>
                  <a:pt x="0" y="0"/>
                </a:moveTo>
                <a:lnTo>
                  <a:pt x="20320" y="161289"/>
                </a:lnTo>
                <a:lnTo>
                  <a:pt x="252729" y="50800"/>
                </a:lnTo>
                <a:lnTo>
                  <a:pt x="0" y="0"/>
                </a:lnTo>
                <a:close/>
              </a:path>
            </a:pathLst>
          </a:custGeom>
          <a:solidFill>
            <a:schemeClr val="tx2"/>
          </a:solidFill>
        </p:spPr>
        <p:txBody>
          <a:bodyPr wrap="square" lIns="0" tIns="0" rIns="0" bIns="0" rtlCol="0"/>
          <a:lstStyle/>
          <a:p>
            <a:endParaRPr sz="1200"/>
          </a:p>
        </p:txBody>
      </p:sp>
      <p:sp>
        <p:nvSpPr>
          <p:cNvPr id="20" name="object 20"/>
          <p:cNvSpPr/>
          <p:nvPr/>
        </p:nvSpPr>
        <p:spPr>
          <a:xfrm>
            <a:off x="5935346" y="2165975"/>
            <a:ext cx="132669" cy="199170"/>
          </a:xfrm>
          <a:custGeom>
            <a:avLst/>
            <a:gdLst/>
            <a:ahLst/>
            <a:cxnLst/>
            <a:rect l="l" t="t" r="r" b="b"/>
            <a:pathLst>
              <a:path w="162559" h="243839">
                <a:moveTo>
                  <a:pt x="80009" y="0"/>
                </a:moveTo>
                <a:lnTo>
                  <a:pt x="0" y="243839"/>
                </a:lnTo>
                <a:lnTo>
                  <a:pt x="162559" y="243839"/>
                </a:lnTo>
                <a:lnTo>
                  <a:pt x="80009" y="0"/>
                </a:lnTo>
                <a:close/>
              </a:path>
            </a:pathLst>
          </a:custGeom>
          <a:solidFill>
            <a:schemeClr val="tx2"/>
          </a:solidFill>
        </p:spPr>
        <p:txBody>
          <a:bodyPr wrap="square" lIns="0" tIns="0" rIns="0" bIns="0" rtlCol="0"/>
          <a:lstStyle/>
          <a:p>
            <a:endParaRPr sz="1200"/>
          </a:p>
        </p:txBody>
      </p:sp>
      <p:sp>
        <p:nvSpPr>
          <p:cNvPr id="22" name="object 22"/>
          <p:cNvSpPr/>
          <p:nvPr/>
        </p:nvSpPr>
        <p:spPr>
          <a:xfrm>
            <a:off x="6281528" y="1844398"/>
            <a:ext cx="205222" cy="131743"/>
          </a:xfrm>
          <a:custGeom>
            <a:avLst/>
            <a:gdLst/>
            <a:ahLst/>
            <a:cxnLst/>
            <a:rect l="l" t="t" r="r" b="b"/>
            <a:pathLst>
              <a:path w="251459" h="161289">
                <a:moveTo>
                  <a:pt x="251460" y="0"/>
                </a:moveTo>
                <a:lnTo>
                  <a:pt x="0" y="50800"/>
                </a:lnTo>
                <a:lnTo>
                  <a:pt x="231140" y="161289"/>
                </a:lnTo>
                <a:lnTo>
                  <a:pt x="251460" y="0"/>
                </a:lnTo>
                <a:close/>
              </a:path>
            </a:pathLst>
          </a:custGeom>
          <a:solidFill>
            <a:schemeClr val="tx2"/>
          </a:solidFill>
        </p:spPr>
        <p:txBody>
          <a:bodyPr wrap="square" lIns="0" tIns="0" rIns="0" bIns="0" rtlCol="0"/>
          <a:lstStyle/>
          <a:p>
            <a:endParaRPr sz="1200"/>
          </a:p>
        </p:txBody>
      </p:sp>
      <p:sp>
        <p:nvSpPr>
          <p:cNvPr id="23" name="object 23"/>
          <p:cNvSpPr txBox="1"/>
          <p:nvPr/>
        </p:nvSpPr>
        <p:spPr>
          <a:xfrm>
            <a:off x="5486400" y="1257300"/>
            <a:ext cx="1032327" cy="276999"/>
          </a:xfrm>
          <a:prstGeom prst="rect">
            <a:avLst/>
          </a:prstGeom>
        </p:spPr>
        <p:txBody>
          <a:bodyPr vert="horz" wrap="square" lIns="0" tIns="0" rIns="0" bIns="0" rtlCol="0">
            <a:spAutoFit/>
          </a:bodyPr>
          <a:lstStyle/>
          <a:p>
            <a:pPr marL="10368"/>
            <a:r>
              <a:rPr sz="1800" spc="110" dirty="0">
                <a:latin typeface="Arial" panose="020B0604020202020204" pitchFamily="34" charset="0"/>
                <a:cs typeface="Arial" panose="020B0604020202020204" pitchFamily="34" charset="0"/>
              </a:rPr>
              <a:t>E</a:t>
            </a:r>
            <a:r>
              <a:rPr sz="1800" spc="265" dirty="0">
                <a:latin typeface="Arial" panose="020B0604020202020204" pitchFamily="34" charset="0"/>
                <a:cs typeface="Arial" panose="020B0604020202020204" pitchFamily="34" charset="0"/>
              </a:rPr>
              <a:t>(</a:t>
            </a:r>
            <a:r>
              <a:rPr sz="1800" spc="163" dirty="0">
                <a:latin typeface="Arial" panose="020B0604020202020204" pitchFamily="34" charset="0"/>
                <a:cs typeface="Arial" panose="020B0604020202020204" pitchFamily="34" charset="0"/>
              </a:rPr>
              <a:t>X</a:t>
            </a:r>
            <a:r>
              <a:rPr sz="1800" spc="65" dirty="0">
                <a:latin typeface="Arial" panose="020B0604020202020204" pitchFamily="34" charset="0"/>
                <a:cs typeface="Arial" panose="020B0604020202020204" pitchFamily="34" charset="0"/>
              </a:rPr>
              <a:t>,</a:t>
            </a:r>
            <a:r>
              <a:rPr sz="1800" spc="78" dirty="0">
                <a:latin typeface="Arial" panose="020B0604020202020204" pitchFamily="34" charset="0"/>
                <a:cs typeface="Arial" panose="020B0604020202020204" pitchFamily="34" charset="0"/>
              </a:rPr>
              <a:t>Y</a:t>
            </a:r>
            <a:r>
              <a:rPr sz="1800" spc="-20" dirty="0">
                <a:latin typeface="Arial" panose="020B0604020202020204" pitchFamily="34" charset="0"/>
                <a:cs typeface="Arial" panose="020B0604020202020204" pitchFamily="34" charset="0"/>
              </a:rPr>
              <a:t>,</a:t>
            </a:r>
            <a:r>
              <a:rPr sz="1800" spc="139" dirty="0">
                <a:latin typeface="Arial" panose="020B0604020202020204" pitchFamily="34" charset="0"/>
                <a:cs typeface="Arial" panose="020B0604020202020204" pitchFamily="34" charset="0"/>
              </a:rPr>
              <a:t>Z</a:t>
            </a:r>
            <a:r>
              <a:rPr sz="1800" spc="261" dirty="0">
                <a:latin typeface="Arial" panose="020B0604020202020204" pitchFamily="34" charset="0"/>
                <a:cs typeface="Arial" panose="020B0604020202020204" pitchFamily="34" charset="0"/>
              </a:rPr>
              <a:t>)</a:t>
            </a:r>
            <a:endParaRPr sz="1800" dirty="0">
              <a:latin typeface="Arial" panose="020B0604020202020204" pitchFamily="34" charset="0"/>
              <a:cs typeface="Arial" panose="020B0604020202020204" pitchFamily="34" charset="0"/>
            </a:endParaRPr>
          </a:p>
        </p:txBody>
      </p:sp>
      <p:sp>
        <p:nvSpPr>
          <p:cNvPr id="24" name="object 24"/>
          <p:cNvSpPr/>
          <p:nvPr/>
        </p:nvSpPr>
        <p:spPr>
          <a:xfrm>
            <a:off x="6741722" y="2818465"/>
            <a:ext cx="1230294" cy="1214730"/>
          </a:xfrm>
          <a:custGeom>
            <a:avLst/>
            <a:gdLst/>
            <a:ahLst/>
            <a:cxnLst/>
            <a:rect l="l" t="t" r="r" b="b"/>
            <a:pathLst>
              <a:path w="1507490" h="1487170">
                <a:moveTo>
                  <a:pt x="1507490" y="0"/>
                </a:moveTo>
                <a:lnTo>
                  <a:pt x="0" y="0"/>
                </a:lnTo>
                <a:lnTo>
                  <a:pt x="0" y="1487170"/>
                </a:lnTo>
                <a:lnTo>
                  <a:pt x="1507490" y="1487170"/>
                </a:lnTo>
                <a:lnTo>
                  <a:pt x="1507490" y="0"/>
                </a:lnTo>
                <a:close/>
              </a:path>
            </a:pathLst>
          </a:custGeom>
          <a:noFill/>
        </p:spPr>
        <p:txBody>
          <a:bodyPr wrap="square" lIns="0" tIns="0" rIns="0" bIns="0" rtlCol="0" anchor="ctr"/>
          <a:lstStyle/>
          <a:p>
            <a:endParaRPr sz="1200"/>
          </a:p>
        </p:txBody>
      </p:sp>
      <p:sp>
        <p:nvSpPr>
          <p:cNvPr id="26" name="object 26"/>
          <p:cNvSpPr txBox="1"/>
          <p:nvPr/>
        </p:nvSpPr>
        <p:spPr>
          <a:xfrm>
            <a:off x="5113423" y="4457470"/>
            <a:ext cx="413333" cy="276999"/>
          </a:xfrm>
          <a:prstGeom prst="rect">
            <a:avLst/>
          </a:prstGeom>
        </p:spPr>
        <p:txBody>
          <a:bodyPr vert="horz" wrap="square" lIns="0" tIns="0" rIns="0" bIns="0" rtlCol="0">
            <a:spAutoFit/>
          </a:bodyPr>
          <a:lstStyle/>
          <a:p>
            <a:pPr marL="10368"/>
            <a:r>
              <a:rPr sz="1800" spc="192" dirty="0">
                <a:latin typeface="Arial" panose="020B0604020202020204" pitchFamily="34" charset="0"/>
                <a:cs typeface="Arial" panose="020B0604020202020204" pitchFamily="34" charset="0"/>
              </a:rPr>
              <a:t>Y</a:t>
            </a:r>
            <a:r>
              <a:rPr sz="1800" spc="257" dirty="0">
                <a:latin typeface="Arial" panose="020B0604020202020204" pitchFamily="34" charset="0"/>
                <a:cs typeface="Arial" panose="020B0604020202020204" pitchFamily="34" charset="0"/>
              </a:rPr>
              <a:t>2</a:t>
            </a:r>
            <a:endParaRPr sz="1800" dirty="0">
              <a:latin typeface="Arial" panose="020B0604020202020204" pitchFamily="34" charset="0"/>
              <a:cs typeface="Arial" panose="020B0604020202020204" pitchFamily="34" charset="0"/>
            </a:endParaRPr>
          </a:p>
        </p:txBody>
      </p:sp>
      <p:sp>
        <p:nvSpPr>
          <p:cNvPr id="27" name="object 27"/>
          <p:cNvSpPr txBox="1"/>
          <p:nvPr/>
        </p:nvSpPr>
        <p:spPr>
          <a:xfrm>
            <a:off x="6524063" y="4457470"/>
            <a:ext cx="413333" cy="276999"/>
          </a:xfrm>
          <a:prstGeom prst="rect">
            <a:avLst/>
          </a:prstGeom>
        </p:spPr>
        <p:txBody>
          <a:bodyPr vert="horz" wrap="square" lIns="0" tIns="0" rIns="0" bIns="0" rtlCol="0">
            <a:spAutoFit/>
          </a:bodyPr>
          <a:lstStyle/>
          <a:p>
            <a:pPr marL="10368"/>
            <a:r>
              <a:rPr sz="1800" spc="192" dirty="0">
                <a:latin typeface="Arial" panose="020B0604020202020204" pitchFamily="34" charset="0"/>
                <a:cs typeface="Arial" panose="020B0604020202020204" pitchFamily="34" charset="0"/>
              </a:rPr>
              <a:t>Y</a:t>
            </a:r>
            <a:r>
              <a:rPr sz="1800" spc="257" dirty="0">
                <a:latin typeface="Arial" panose="020B0604020202020204" pitchFamily="34" charset="0"/>
                <a:cs typeface="Arial" panose="020B0604020202020204" pitchFamily="34" charset="0"/>
              </a:rPr>
              <a:t>3</a:t>
            </a:r>
            <a:endParaRPr sz="1800" dirty="0">
              <a:latin typeface="Arial" panose="020B0604020202020204" pitchFamily="34" charset="0"/>
              <a:cs typeface="Arial" panose="020B0604020202020204" pitchFamily="34" charset="0"/>
            </a:endParaRPr>
          </a:p>
        </p:txBody>
      </p:sp>
      <p:sp>
        <p:nvSpPr>
          <p:cNvPr id="28" name="object 28"/>
          <p:cNvSpPr txBox="1"/>
          <p:nvPr/>
        </p:nvSpPr>
        <p:spPr>
          <a:xfrm>
            <a:off x="7817582" y="4457470"/>
            <a:ext cx="412018" cy="276999"/>
          </a:xfrm>
          <a:prstGeom prst="rect">
            <a:avLst/>
          </a:prstGeom>
        </p:spPr>
        <p:txBody>
          <a:bodyPr vert="horz" wrap="square" lIns="0" tIns="0" rIns="0" bIns="0" rtlCol="0">
            <a:spAutoFit/>
          </a:bodyPr>
          <a:lstStyle/>
          <a:p>
            <a:pPr marL="10368"/>
            <a:r>
              <a:rPr sz="1800" spc="184" dirty="0">
                <a:latin typeface="Arial" panose="020B0604020202020204" pitchFamily="34" charset="0"/>
                <a:cs typeface="Arial" panose="020B0604020202020204" pitchFamily="34" charset="0"/>
              </a:rPr>
              <a:t>Y</a:t>
            </a:r>
            <a:r>
              <a:rPr sz="1800" spc="257" dirty="0">
                <a:latin typeface="Arial" panose="020B0604020202020204" pitchFamily="34" charset="0"/>
                <a:cs typeface="Arial" panose="020B0604020202020204" pitchFamily="34" charset="0"/>
              </a:rPr>
              <a:t>4</a:t>
            </a:r>
            <a:endParaRPr sz="1800" dirty="0">
              <a:latin typeface="Arial" panose="020B0604020202020204" pitchFamily="34" charset="0"/>
              <a:cs typeface="Arial" panose="020B0604020202020204" pitchFamily="34" charset="0"/>
            </a:endParaRPr>
          </a:p>
        </p:txBody>
      </p:sp>
      <p:sp>
        <p:nvSpPr>
          <p:cNvPr id="29" name="object 29"/>
          <p:cNvSpPr txBox="1"/>
          <p:nvPr/>
        </p:nvSpPr>
        <p:spPr>
          <a:xfrm>
            <a:off x="5951929" y="5516598"/>
            <a:ext cx="215537" cy="276999"/>
          </a:xfrm>
          <a:prstGeom prst="rect">
            <a:avLst/>
          </a:prstGeom>
        </p:spPr>
        <p:txBody>
          <a:bodyPr vert="horz" wrap="square" lIns="0" tIns="0" rIns="0" bIns="0" rtlCol="0">
            <a:spAutoFit/>
          </a:bodyPr>
          <a:lstStyle/>
          <a:p>
            <a:pPr marL="10368"/>
            <a:r>
              <a:rPr sz="1800" spc="155" dirty="0">
                <a:latin typeface="Arial" panose="020B0604020202020204" pitchFamily="34" charset="0"/>
                <a:cs typeface="Arial" panose="020B0604020202020204" pitchFamily="34" charset="0"/>
              </a:rPr>
              <a:t>X</a:t>
            </a:r>
            <a:endParaRPr sz="1800" dirty="0">
              <a:latin typeface="Arial" panose="020B0604020202020204" pitchFamily="34" charset="0"/>
              <a:cs typeface="Arial" panose="020B0604020202020204" pitchFamily="34" charset="0"/>
            </a:endParaRPr>
          </a:p>
        </p:txBody>
      </p:sp>
      <p:sp>
        <p:nvSpPr>
          <p:cNvPr id="30" name="object 30"/>
          <p:cNvSpPr txBox="1"/>
          <p:nvPr/>
        </p:nvSpPr>
        <p:spPr>
          <a:xfrm>
            <a:off x="4506050" y="4963694"/>
            <a:ext cx="397561" cy="276999"/>
          </a:xfrm>
          <a:prstGeom prst="rect">
            <a:avLst/>
          </a:prstGeom>
        </p:spPr>
        <p:txBody>
          <a:bodyPr vert="horz" wrap="square" lIns="0" tIns="0" rIns="0" bIns="0" rtlCol="0">
            <a:spAutoFit/>
          </a:bodyPr>
          <a:lstStyle/>
          <a:p>
            <a:pPr marL="10368"/>
            <a:r>
              <a:rPr sz="1800" spc="192" dirty="0">
                <a:latin typeface="Arial" panose="020B0604020202020204" pitchFamily="34" charset="0"/>
                <a:cs typeface="Arial" panose="020B0604020202020204" pitchFamily="34" charset="0"/>
              </a:rPr>
              <a:t>Z1</a:t>
            </a:r>
            <a:endParaRPr sz="1800" dirty="0">
              <a:latin typeface="Arial" panose="020B0604020202020204" pitchFamily="34" charset="0"/>
              <a:cs typeface="Arial" panose="020B0604020202020204" pitchFamily="34" charset="0"/>
            </a:endParaRPr>
          </a:p>
        </p:txBody>
      </p:sp>
      <p:sp>
        <p:nvSpPr>
          <p:cNvPr id="31" name="object 31"/>
          <p:cNvSpPr txBox="1"/>
          <p:nvPr/>
        </p:nvSpPr>
        <p:spPr>
          <a:xfrm>
            <a:off x="6180991" y="4964731"/>
            <a:ext cx="397561" cy="276999"/>
          </a:xfrm>
          <a:prstGeom prst="rect">
            <a:avLst/>
          </a:prstGeom>
        </p:spPr>
        <p:txBody>
          <a:bodyPr vert="horz" wrap="square" lIns="0" tIns="0" rIns="0" bIns="0" rtlCol="0">
            <a:spAutoFit/>
          </a:bodyPr>
          <a:lstStyle/>
          <a:p>
            <a:pPr marL="10368"/>
            <a:r>
              <a:rPr sz="1800" spc="192" dirty="0">
                <a:latin typeface="Arial" panose="020B0604020202020204" pitchFamily="34" charset="0"/>
                <a:cs typeface="Arial" panose="020B0604020202020204" pitchFamily="34" charset="0"/>
              </a:rPr>
              <a:t>Z2</a:t>
            </a:r>
            <a:endParaRPr sz="1800" dirty="0">
              <a:latin typeface="Arial" panose="020B0604020202020204" pitchFamily="34" charset="0"/>
              <a:cs typeface="Arial" panose="020B0604020202020204" pitchFamily="34" charset="0"/>
            </a:endParaRPr>
          </a:p>
        </p:txBody>
      </p:sp>
      <p:sp>
        <p:nvSpPr>
          <p:cNvPr id="32" name="object 32"/>
          <p:cNvSpPr txBox="1"/>
          <p:nvPr/>
        </p:nvSpPr>
        <p:spPr>
          <a:xfrm>
            <a:off x="7503531" y="4964731"/>
            <a:ext cx="397561" cy="276999"/>
          </a:xfrm>
          <a:prstGeom prst="rect">
            <a:avLst/>
          </a:prstGeom>
        </p:spPr>
        <p:txBody>
          <a:bodyPr vert="horz" wrap="square" lIns="0" tIns="0" rIns="0" bIns="0" rtlCol="0">
            <a:spAutoFit/>
          </a:bodyPr>
          <a:lstStyle/>
          <a:p>
            <a:pPr marL="10368"/>
            <a:r>
              <a:rPr sz="1800" spc="192" dirty="0">
                <a:latin typeface="Arial" panose="020B0604020202020204" pitchFamily="34" charset="0"/>
                <a:cs typeface="Arial" panose="020B0604020202020204" pitchFamily="34" charset="0"/>
              </a:rPr>
              <a:t>Z3</a:t>
            </a:r>
            <a:endParaRPr sz="1800" dirty="0">
              <a:latin typeface="Arial" panose="020B0604020202020204" pitchFamily="34" charset="0"/>
              <a:cs typeface="Arial" panose="020B0604020202020204" pitchFamily="34" charset="0"/>
            </a:endParaRPr>
          </a:p>
        </p:txBody>
      </p:sp>
      <p:sp>
        <p:nvSpPr>
          <p:cNvPr id="33" name="object 33"/>
          <p:cNvSpPr/>
          <p:nvPr/>
        </p:nvSpPr>
        <p:spPr>
          <a:xfrm>
            <a:off x="4665666" y="4219917"/>
            <a:ext cx="1149449" cy="1446058"/>
          </a:xfrm>
          <a:custGeom>
            <a:avLst/>
            <a:gdLst/>
            <a:ahLst/>
            <a:cxnLst/>
            <a:rect l="l" t="t" r="r" b="b"/>
            <a:pathLst>
              <a:path w="1408429" h="1770379">
                <a:moveTo>
                  <a:pt x="1408429" y="1770379"/>
                </a:moveTo>
                <a:lnTo>
                  <a:pt x="1228090" y="1770379"/>
                </a:lnTo>
                <a:lnTo>
                  <a:pt x="0" y="0"/>
                </a:lnTo>
              </a:path>
            </a:pathLst>
          </a:custGeom>
          <a:ln w="36659">
            <a:solidFill>
              <a:schemeClr val="tx2"/>
            </a:solidFill>
          </a:ln>
        </p:spPr>
        <p:txBody>
          <a:bodyPr wrap="square" lIns="0" tIns="0" rIns="0" bIns="0" rtlCol="0"/>
          <a:lstStyle/>
          <a:p>
            <a:endParaRPr sz="1200"/>
          </a:p>
        </p:txBody>
      </p:sp>
      <p:sp>
        <p:nvSpPr>
          <p:cNvPr id="35" name="object 35"/>
          <p:cNvSpPr/>
          <p:nvPr/>
        </p:nvSpPr>
        <p:spPr>
          <a:xfrm>
            <a:off x="6005826" y="4224067"/>
            <a:ext cx="34204" cy="1255187"/>
          </a:xfrm>
          <a:custGeom>
            <a:avLst/>
            <a:gdLst/>
            <a:ahLst/>
            <a:cxnLst/>
            <a:rect l="l" t="t" r="r" b="b"/>
            <a:pathLst>
              <a:path w="41909" h="1536700">
                <a:moveTo>
                  <a:pt x="41910" y="1536700"/>
                </a:moveTo>
                <a:lnTo>
                  <a:pt x="41910" y="1357630"/>
                </a:lnTo>
                <a:lnTo>
                  <a:pt x="0" y="0"/>
                </a:lnTo>
              </a:path>
            </a:pathLst>
          </a:custGeom>
          <a:ln w="36659">
            <a:solidFill>
              <a:schemeClr val="tx2"/>
            </a:solidFill>
          </a:ln>
        </p:spPr>
        <p:txBody>
          <a:bodyPr wrap="square" lIns="0" tIns="0" rIns="0" bIns="0" rtlCol="0"/>
          <a:lstStyle/>
          <a:p>
            <a:endParaRPr sz="1200"/>
          </a:p>
        </p:txBody>
      </p:sp>
      <p:sp>
        <p:nvSpPr>
          <p:cNvPr id="36" name="object 36"/>
          <p:cNvSpPr/>
          <p:nvPr/>
        </p:nvSpPr>
        <p:spPr>
          <a:xfrm>
            <a:off x="5939492" y="4033195"/>
            <a:ext cx="132669" cy="199170"/>
          </a:xfrm>
          <a:custGeom>
            <a:avLst/>
            <a:gdLst/>
            <a:ahLst/>
            <a:cxnLst/>
            <a:rect l="l" t="t" r="r" b="b"/>
            <a:pathLst>
              <a:path w="162559" h="243839">
                <a:moveTo>
                  <a:pt x="80010" y="0"/>
                </a:moveTo>
                <a:lnTo>
                  <a:pt x="0" y="243839"/>
                </a:lnTo>
                <a:lnTo>
                  <a:pt x="162560" y="243839"/>
                </a:lnTo>
                <a:lnTo>
                  <a:pt x="80010" y="0"/>
                </a:lnTo>
                <a:close/>
              </a:path>
            </a:pathLst>
          </a:custGeom>
          <a:solidFill>
            <a:schemeClr val="tx2"/>
          </a:solidFill>
        </p:spPr>
        <p:txBody>
          <a:bodyPr wrap="square" lIns="0" tIns="0" rIns="0" bIns="0" rtlCol="0"/>
          <a:lstStyle/>
          <a:p>
            <a:endParaRPr sz="1200"/>
          </a:p>
        </p:txBody>
      </p:sp>
      <p:sp>
        <p:nvSpPr>
          <p:cNvPr id="37" name="object 37"/>
          <p:cNvSpPr/>
          <p:nvPr/>
        </p:nvSpPr>
        <p:spPr>
          <a:xfrm>
            <a:off x="6265981" y="4219917"/>
            <a:ext cx="1078969" cy="1446058"/>
          </a:xfrm>
          <a:custGeom>
            <a:avLst/>
            <a:gdLst/>
            <a:ahLst/>
            <a:cxnLst/>
            <a:rect l="l" t="t" r="r" b="b"/>
            <a:pathLst>
              <a:path w="1322070" h="1770379">
                <a:moveTo>
                  <a:pt x="0" y="1770379"/>
                </a:moveTo>
                <a:lnTo>
                  <a:pt x="180340" y="1770379"/>
                </a:lnTo>
                <a:lnTo>
                  <a:pt x="1322070" y="0"/>
                </a:lnTo>
              </a:path>
            </a:pathLst>
          </a:custGeom>
          <a:ln w="36659">
            <a:solidFill>
              <a:schemeClr val="tx2"/>
            </a:solidFill>
          </a:ln>
        </p:spPr>
        <p:txBody>
          <a:bodyPr wrap="square" lIns="0" tIns="0" rIns="0" bIns="0" rtlCol="0"/>
          <a:lstStyle/>
          <a:p>
            <a:endParaRPr sz="1200"/>
          </a:p>
        </p:txBody>
      </p:sp>
      <p:sp>
        <p:nvSpPr>
          <p:cNvPr id="38" name="object 38"/>
          <p:cNvSpPr/>
          <p:nvPr/>
        </p:nvSpPr>
        <p:spPr>
          <a:xfrm>
            <a:off x="7273433" y="4033195"/>
            <a:ext cx="132669" cy="204357"/>
          </a:xfrm>
          <a:custGeom>
            <a:avLst/>
            <a:gdLst/>
            <a:ahLst/>
            <a:cxnLst/>
            <a:rect l="l" t="t" r="r" b="b"/>
            <a:pathLst>
              <a:path w="162559" h="250189">
                <a:moveTo>
                  <a:pt x="101600" y="0"/>
                </a:moveTo>
                <a:lnTo>
                  <a:pt x="0" y="236219"/>
                </a:lnTo>
                <a:lnTo>
                  <a:pt x="162559" y="250189"/>
                </a:lnTo>
                <a:lnTo>
                  <a:pt x="101600" y="0"/>
                </a:lnTo>
                <a:close/>
              </a:path>
            </a:pathLst>
          </a:custGeom>
          <a:solidFill>
            <a:schemeClr val="tx2"/>
          </a:solidFill>
        </p:spPr>
        <p:txBody>
          <a:bodyPr wrap="square" lIns="0" tIns="0" rIns="0" bIns="0" rtlCol="0"/>
          <a:lstStyle/>
          <a:p>
            <a:endParaRPr sz="1200"/>
          </a:p>
        </p:txBody>
      </p:sp>
      <p:sp>
        <p:nvSpPr>
          <p:cNvPr id="39" name="object 39"/>
          <p:cNvSpPr/>
          <p:nvPr/>
        </p:nvSpPr>
        <p:spPr>
          <a:xfrm>
            <a:off x="4657374" y="4224067"/>
            <a:ext cx="10365" cy="703320"/>
          </a:xfrm>
          <a:custGeom>
            <a:avLst/>
            <a:gdLst/>
            <a:ahLst/>
            <a:cxnLst/>
            <a:rect l="l" t="t" r="r" b="b"/>
            <a:pathLst>
              <a:path w="12700" h="861060">
                <a:moveTo>
                  <a:pt x="12700" y="861060"/>
                </a:moveTo>
                <a:lnTo>
                  <a:pt x="12700" y="680720"/>
                </a:lnTo>
                <a:lnTo>
                  <a:pt x="0" y="0"/>
                </a:lnTo>
              </a:path>
            </a:pathLst>
          </a:custGeom>
          <a:ln w="36659">
            <a:solidFill>
              <a:schemeClr val="tx2"/>
            </a:solidFill>
          </a:ln>
        </p:spPr>
        <p:txBody>
          <a:bodyPr wrap="square" lIns="0" tIns="0" rIns="0" bIns="0" rtlCol="0"/>
          <a:lstStyle/>
          <a:p>
            <a:endParaRPr sz="1200"/>
          </a:p>
        </p:txBody>
      </p:sp>
      <p:sp>
        <p:nvSpPr>
          <p:cNvPr id="40" name="object 40"/>
          <p:cNvSpPr/>
          <p:nvPr/>
        </p:nvSpPr>
        <p:spPr>
          <a:xfrm>
            <a:off x="4590695" y="4033195"/>
            <a:ext cx="133705" cy="200207"/>
          </a:xfrm>
          <a:custGeom>
            <a:avLst/>
            <a:gdLst/>
            <a:ahLst/>
            <a:cxnLst/>
            <a:rect l="l" t="t" r="r" b="b"/>
            <a:pathLst>
              <a:path w="163829" h="245110">
                <a:moveTo>
                  <a:pt x="77469" y="0"/>
                </a:moveTo>
                <a:lnTo>
                  <a:pt x="0" y="245109"/>
                </a:lnTo>
                <a:lnTo>
                  <a:pt x="163829" y="242569"/>
                </a:lnTo>
                <a:lnTo>
                  <a:pt x="77469" y="0"/>
                </a:lnTo>
                <a:close/>
              </a:path>
            </a:pathLst>
          </a:custGeom>
          <a:solidFill>
            <a:schemeClr val="tx2"/>
          </a:solidFill>
        </p:spPr>
        <p:txBody>
          <a:bodyPr wrap="square" lIns="0" tIns="0" rIns="0" bIns="0" rtlCol="0"/>
          <a:lstStyle/>
          <a:p>
            <a:endParaRPr sz="1200"/>
          </a:p>
        </p:txBody>
      </p:sp>
      <p:sp>
        <p:nvSpPr>
          <p:cNvPr id="41" name="object 41"/>
          <p:cNvSpPr/>
          <p:nvPr/>
        </p:nvSpPr>
        <p:spPr>
          <a:xfrm>
            <a:off x="6083562" y="4207470"/>
            <a:ext cx="259118" cy="719917"/>
          </a:xfrm>
          <a:custGeom>
            <a:avLst/>
            <a:gdLst/>
            <a:ahLst/>
            <a:cxnLst/>
            <a:rect l="l" t="t" r="r" b="b"/>
            <a:pathLst>
              <a:path w="317500" h="881379">
                <a:moveTo>
                  <a:pt x="317500" y="881379"/>
                </a:moveTo>
                <a:lnTo>
                  <a:pt x="317500" y="701039"/>
                </a:lnTo>
                <a:lnTo>
                  <a:pt x="0" y="0"/>
                </a:lnTo>
              </a:path>
            </a:pathLst>
          </a:custGeom>
          <a:ln w="36659">
            <a:solidFill>
              <a:schemeClr val="tx2"/>
            </a:solidFill>
          </a:ln>
        </p:spPr>
        <p:txBody>
          <a:bodyPr wrap="square" lIns="0" tIns="0" rIns="0" bIns="0" rtlCol="0"/>
          <a:lstStyle/>
          <a:p>
            <a:endParaRPr sz="1200"/>
          </a:p>
        </p:txBody>
      </p:sp>
      <p:sp>
        <p:nvSpPr>
          <p:cNvPr id="42" name="object 42"/>
          <p:cNvSpPr/>
          <p:nvPr/>
        </p:nvSpPr>
        <p:spPr>
          <a:xfrm>
            <a:off x="6004790" y="4033195"/>
            <a:ext cx="143033" cy="209544"/>
          </a:xfrm>
          <a:custGeom>
            <a:avLst/>
            <a:gdLst/>
            <a:ahLst/>
            <a:cxnLst/>
            <a:rect l="l" t="t" r="r" b="b"/>
            <a:pathLst>
              <a:path w="175259" h="256539">
                <a:moveTo>
                  <a:pt x="0" y="0"/>
                </a:moveTo>
                <a:lnTo>
                  <a:pt x="26669" y="256539"/>
                </a:lnTo>
                <a:lnTo>
                  <a:pt x="175259" y="189229"/>
                </a:lnTo>
                <a:lnTo>
                  <a:pt x="0" y="0"/>
                </a:lnTo>
                <a:close/>
              </a:path>
            </a:pathLst>
          </a:custGeom>
          <a:solidFill>
            <a:schemeClr val="tx2"/>
          </a:solidFill>
        </p:spPr>
        <p:txBody>
          <a:bodyPr wrap="square" lIns="0" tIns="0" rIns="0" bIns="0" rtlCol="0"/>
          <a:lstStyle/>
          <a:p>
            <a:endParaRPr sz="1200"/>
          </a:p>
        </p:txBody>
      </p:sp>
      <p:sp>
        <p:nvSpPr>
          <p:cNvPr id="43" name="object 43"/>
          <p:cNvSpPr/>
          <p:nvPr/>
        </p:nvSpPr>
        <p:spPr>
          <a:xfrm>
            <a:off x="7429942" y="4209544"/>
            <a:ext cx="235279" cy="717842"/>
          </a:xfrm>
          <a:custGeom>
            <a:avLst/>
            <a:gdLst/>
            <a:ahLst/>
            <a:cxnLst/>
            <a:rect l="l" t="t" r="r" b="b"/>
            <a:pathLst>
              <a:path w="288290" h="878839">
                <a:moveTo>
                  <a:pt x="288289" y="878839"/>
                </a:moveTo>
                <a:lnTo>
                  <a:pt x="288289" y="699769"/>
                </a:lnTo>
                <a:lnTo>
                  <a:pt x="0" y="0"/>
                </a:lnTo>
              </a:path>
            </a:pathLst>
          </a:custGeom>
          <a:ln w="36659">
            <a:solidFill>
              <a:schemeClr val="tx2"/>
            </a:solidFill>
          </a:ln>
        </p:spPr>
        <p:txBody>
          <a:bodyPr wrap="square" lIns="0" tIns="0" rIns="0" bIns="0" rtlCol="0"/>
          <a:lstStyle/>
          <a:p>
            <a:endParaRPr sz="1200"/>
          </a:p>
        </p:txBody>
      </p:sp>
      <p:sp>
        <p:nvSpPr>
          <p:cNvPr id="44" name="object 44"/>
          <p:cNvSpPr/>
          <p:nvPr/>
        </p:nvSpPr>
        <p:spPr>
          <a:xfrm>
            <a:off x="7356351" y="4033195"/>
            <a:ext cx="137851" cy="209544"/>
          </a:xfrm>
          <a:custGeom>
            <a:avLst/>
            <a:gdLst/>
            <a:ahLst/>
            <a:cxnLst/>
            <a:rect l="l" t="t" r="r" b="b"/>
            <a:pathLst>
              <a:path w="168909" h="256539">
                <a:moveTo>
                  <a:pt x="0" y="0"/>
                </a:moveTo>
                <a:lnTo>
                  <a:pt x="19050" y="256539"/>
                </a:lnTo>
                <a:lnTo>
                  <a:pt x="168909" y="194309"/>
                </a:lnTo>
                <a:lnTo>
                  <a:pt x="0" y="0"/>
                </a:lnTo>
                <a:close/>
              </a:path>
            </a:pathLst>
          </a:custGeom>
          <a:solidFill>
            <a:schemeClr val="tx2"/>
          </a:solidFill>
        </p:spPr>
        <p:txBody>
          <a:bodyPr wrap="square" lIns="0" tIns="0" rIns="0" bIns="0" rtlCol="0"/>
          <a:lstStyle/>
          <a:p>
            <a:endParaRPr sz="1200"/>
          </a:p>
        </p:txBody>
      </p:sp>
      <p:sp>
        <p:nvSpPr>
          <p:cNvPr id="45" name="object 45"/>
          <p:cNvSpPr/>
          <p:nvPr/>
        </p:nvSpPr>
        <p:spPr>
          <a:xfrm>
            <a:off x="4188888" y="4120332"/>
            <a:ext cx="295395" cy="299793"/>
          </a:xfrm>
          <a:custGeom>
            <a:avLst/>
            <a:gdLst/>
            <a:ahLst/>
            <a:cxnLst/>
            <a:rect l="l" t="t" r="r" b="b"/>
            <a:pathLst>
              <a:path w="361950" h="367029">
                <a:moveTo>
                  <a:pt x="0" y="367030"/>
                </a:moveTo>
                <a:lnTo>
                  <a:pt x="0" y="186690"/>
                </a:lnTo>
                <a:lnTo>
                  <a:pt x="361950" y="0"/>
                </a:lnTo>
              </a:path>
            </a:pathLst>
          </a:custGeom>
          <a:ln w="36659">
            <a:solidFill>
              <a:schemeClr val="tx2"/>
            </a:solidFill>
          </a:ln>
        </p:spPr>
        <p:txBody>
          <a:bodyPr wrap="square" lIns="0" tIns="0" rIns="0" bIns="0" rtlCol="0"/>
          <a:lstStyle/>
          <a:p>
            <a:endParaRPr sz="1200"/>
          </a:p>
        </p:txBody>
      </p:sp>
      <p:sp>
        <p:nvSpPr>
          <p:cNvPr id="46" name="object 46"/>
          <p:cNvSpPr/>
          <p:nvPr/>
        </p:nvSpPr>
        <p:spPr>
          <a:xfrm>
            <a:off x="4446969" y="4033195"/>
            <a:ext cx="207295" cy="150415"/>
          </a:xfrm>
          <a:custGeom>
            <a:avLst/>
            <a:gdLst/>
            <a:ahLst/>
            <a:cxnLst/>
            <a:rect l="l" t="t" r="r" b="b"/>
            <a:pathLst>
              <a:path w="254000" h="184150">
                <a:moveTo>
                  <a:pt x="254000" y="0"/>
                </a:moveTo>
                <a:lnTo>
                  <a:pt x="0" y="39369"/>
                </a:lnTo>
                <a:lnTo>
                  <a:pt x="73660" y="184150"/>
                </a:lnTo>
                <a:lnTo>
                  <a:pt x="254000" y="0"/>
                </a:lnTo>
                <a:close/>
              </a:path>
            </a:pathLst>
          </a:custGeom>
          <a:solidFill>
            <a:schemeClr val="tx2"/>
          </a:solidFill>
        </p:spPr>
        <p:txBody>
          <a:bodyPr wrap="square" lIns="0" tIns="0" rIns="0" bIns="0" rtlCol="0"/>
          <a:lstStyle/>
          <a:p>
            <a:endParaRPr sz="1200"/>
          </a:p>
        </p:txBody>
      </p:sp>
      <p:sp>
        <p:nvSpPr>
          <p:cNvPr id="47" name="object 47"/>
          <p:cNvSpPr/>
          <p:nvPr/>
        </p:nvSpPr>
        <p:spPr>
          <a:xfrm>
            <a:off x="4831502" y="4101659"/>
            <a:ext cx="444647" cy="318465"/>
          </a:xfrm>
          <a:custGeom>
            <a:avLst/>
            <a:gdLst/>
            <a:ahLst/>
            <a:cxnLst/>
            <a:rect l="l" t="t" r="r" b="b"/>
            <a:pathLst>
              <a:path w="544829" h="389889">
                <a:moveTo>
                  <a:pt x="544829" y="389890"/>
                </a:moveTo>
                <a:lnTo>
                  <a:pt x="544829" y="210820"/>
                </a:lnTo>
                <a:lnTo>
                  <a:pt x="0" y="0"/>
                </a:lnTo>
              </a:path>
            </a:pathLst>
          </a:custGeom>
          <a:ln w="36659">
            <a:solidFill>
              <a:schemeClr val="tx2"/>
            </a:solidFill>
          </a:ln>
        </p:spPr>
        <p:txBody>
          <a:bodyPr wrap="square" lIns="0" tIns="0" rIns="0" bIns="0" rtlCol="0"/>
          <a:lstStyle/>
          <a:p>
            <a:endParaRPr sz="1200"/>
          </a:p>
        </p:txBody>
      </p:sp>
      <p:sp>
        <p:nvSpPr>
          <p:cNvPr id="48" name="object 48"/>
          <p:cNvSpPr/>
          <p:nvPr/>
        </p:nvSpPr>
        <p:spPr>
          <a:xfrm>
            <a:off x="4654264" y="4033195"/>
            <a:ext cx="209368" cy="133817"/>
          </a:xfrm>
          <a:custGeom>
            <a:avLst/>
            <a:gdLst/>
            <a:ahLst/>
            <a:cxnLst/>
            <a:rect l="l" t="t" r="r" b="b"/>
            <a:pathLst>
              <a:path w="256539" h="163829">
                <a:moveTo>
                  <a:pt x="0" y="0"/>
                </a:moveTo>
                <a:lnTo>
                  <a:pt x="198120" y="163829"/>
                </a:lnTo>
                <a:lnTo>
                  <a:pt x="256540" y="11429"/>
                </a:lnTo>
                <a:lnTo>
                  <a:pt x="0" y="0"/>
                </a:lnTo>
                <a:close/>
              </a:path>
            </a:pathLst>
          </a:custGeom>
          <a:solidFill>
            <a:schemeClr val="tx2"/>
          </a:solidFill>
        </p:spPr>
        <p:txBody>
          <a:bodyPr wrap="square" lIns="0" tIns="0" rIns="0" bIns="0" rtlCol="0"/>
          <a:lstStyle/>
          <a:p>
            <a:endParaRPr sz="1200"/>
          </a:p>
        </p:txBody>
      </p:sp>
      <p:sp>
        <p:nvSpPr>
          <p:cNvPr id="49" name="object 49"/>
          <p:cNvSpPr/>
          <p:nvPr/>
        </p:nvSpPr>
        <p:spPr>
          <a:xfrm>
            <a:off x="5276148" y="4093361"/>
            <a:ext cx="548295" cy="326764"/>
          </a:xfrm>
          <a:custGeom>
            <a:avLst/>
            <a:gdLst/>
            <a:ahLst/>
            <a:cxnLst/>
            <a:rect l="l" t="t" r="r" b="b"/>
            <a:pathLst>
              <a:path w="671829" h="400050">
                <a:moveTo>
                  <a:pt x="0" y="400049"/>
                </a:moveTo>
                <a:lnTo>
                  <a:pt x="0" y="220979"/>
                </a:lnTo>
                <a:lnTo>
                  <a:pt x="671829" y="0"/>
                </a:lnTo>
              </a:path>
            </a:pathLst>
          </a:custGeom>
          <a:ln w="36659">
            <a:solidFill>
              <a:schemeClr val="tx2"/>
            </a:solidFill>
          </a:ln>
        </p:spPr>
        <p:txBody>
          <a:bodyPr wrap="square" lIns="0" tIns="0" rIns="0" bIns="0" rtlCol="0"/>
          <a:lstStyle/>
          <a:p>
            <a:endParaRPr sz="1200"/>
          </a:p>
        </p:txBody>
      </p:sp>
      <p:sp>
        <p:nvSpPr>
          <p:cNvPr id="50" name="object 50"/>
          <p:cNvSpPr/>
          <p:nvPr/>
        </p:nvSpPr>
        <p:spPr>
          <a:xfrm>
            <a:off x="5795422" y="4032158"/>
            <a:ext cx="209368" cy="126556"/>
          </a:xfrm>
          <a:custGeom>
            <a:avLst/>
            <a:gdLst/>
            <a:ahLst/>
            <a:cxnLst/>
            <a:rect l="l" t="t" r="r" b="b"/>
            <a:pathLst>
              <a:path w="256540" h="154939">
                <a:moveTo>
                  <a:pt x="0" y="0"/>
                </a:moveTo>
                <a:lnTo>
                  <a:pt x="50800" y="154940"/>
                </a:lnTo>
                <a:lnTo>
                  <a:pt x="256540" y="1270"/>
                </a:lnTo>
                <a:lnTo>
                  <a:pt x="0" y="0"/>
                </a:lnTo>
                <a:close/>
              </a:path>
            </a:pathLst>
          </a:custGeom>
          <a:solidFill>
            <a:schemeClr val="tx2"/>
          </a:solidFill>
        </p:spPr>
        <p:txBody>
          <a:bodyPr wrap="square" lIns="0" tIns="0" rIns="0" bIns="0" rtlCol="0"/>
          <a:lstStyle/>
          <a:p>
            <a:endParaRPr sz="1200"/>
          </a:p>
        </p:txBody>
      </p:sp>
      <p:sp>
        <p:nvSpPr>
          <p:cNvPr id="51" name="object 51"/>
          <p:cNvSpPr/>
          <p:nvPr/>
        </p:nvSpPr>
        <p:spPr>
          <a:xfrm>
            <a:off x="6185136" y="4096473"/>
            <a:ext cx="501653" cy="324689"/>
          </a:xfrm>
          <a:custGeom>
            <a:avLst/>
            <a:gdLst/>
            <a:ahLst/>
            <a:cxnLst/>
            <a:rect l="l" t="t" r="r" b="b"/>
            <a:pathLst>
              <a:path w="614679" h="397510">
                <a:moveTo>
                  <a:pt x="614679" y="397510"/>
                </a:moveTo>
                <a:lnTo>
                  <a:pt x="614679" y="217170"/>
                </a:lnTo>
                <a:lnTo>
                  <a:pt x="0" y="0"/>
                </a:lnTo>
              </a:path>
            </a:pathLst>
          </a:custGeom>
          <a:ln w="36659">
            <a:solidFill>
              <a:schemeClr val="tx2"/>
            </a:solidFill>
          </a:ln>
        </p:spPr>
        <p:txBody>
          <a:bodyPr wrap="square" lIns="0" tIns="0" rIns="0" bIns="0" rtlCol="0"/>
          <a:lstStyle/>
          <a:p>
            <a:endParaRPr sz="1200"/>
          </a:p>
        </p:txBody>
      </p:sp>
      <p:sp>
        <p:nvSpPr>
          <p:cNvPr id="52" name="object 52"/>
          <p:cNvSpPr/>
          <p:nvPr/>
        </p:nvSpPr>
        <p:spPr>
          <a:xfrm>
            <a:off x="6004790" y="4033195"/>
            <a:ext cx="210404" cy="128631"/>
          </a:xfrm>
          <a:custGeom>
            <a:avLst/>
            <a:gdLst/>
            <a:ahLst/>
            <a:cxnLst/>
            <a:rect l="l" t="t" r="r" b="b"/>
            <a:pathLst>
              <a:path w="257809" h="157479">
                <a:moveTo>
                  <a:pt x="0" y="0"/>
                </a:moveTo>
                <a:lnTo>
                  <a:pt x="203200" y="157479"/>
                </a:lnTo>
                <a:lnTo>
                  <a:pt x="257809" y="5079"/>
                </a:lnTo>
                <a:lnTo>
                  <a:pt x="0" y="0"/>
                </a:lnTo>
                <a:close/>
              </a:path>
            </a:pathLst>
          </a:custGeom>
          <a:solidFill>
            <a:schemeClr val="tx2"/>
          </a:solidFill>
        </p:spPr>
        <p:txBody>
          <a:bodyPr wrap="square" lIns="0" tIns="0" rIns="0" bIns="0" rtlCol="0"/>
          <a:lstStyle/>
          <a:p>
            <a:endParaRPr sz="1200"/>
          </a:p>
        </p:txBody>
      </p:sp>
      <p:sp>
        <p:nvSpPr>
          <p:cNvPr id="53" name="object 53"/>
          <p:cNvSpPr/>
          <p:nvPr/>
        </p:nvSpPr>
        <p:spPr>
          <a:xfrm>
            <a:off x="6686790" y="4097511"/>
            <a:ext cx="491288" cy="323651"/>
          </a:xfrm>
          <a:custGeom>
            <a:avLst/>
            <a:gdLst/>
            <a:ahLst/>
            <a:cxnLst/>
            <a:rect l="l" t="t" r="r" b="b"/>
            <a:pathLst>
              <a:path w="601979" h="396239">
                <a:moveTo>
                  <a:pt x="0" y="396239"/>
                </a:moveTo>
                <a:lnTo>
                  <a:pt x="0" y="215900"/>
                </a:lnTo>
                <a:lnTo>
                  <a:pt x="601979" y="0"/>
                </a:lnTo>
              </a:path>
            </a:pathLst>
          </a:custGeom>
          <a:ln w="36659">
            <a:solidFill>
              <a:schemeClr val="tx2"/>
            </a:solidFill>
          </a:ln>
        </p:spPr>
        <p:txBody>
          <a:bodyPr wrap="square" lIns="0" tIns="0" rIns="0" bIns="0" rtlCol="0"/>
          <a:lstStyle/>
          <a:p>
            <a:endParaRPr sz="1200"/>
          </a:p>
        </p:txBody>
      </p:sp>
      <p:sp>
        <p:nvSpPr>
          <p:cNvPr id="54" name="object 54"/>
          <p:cNvSpPr/>
          <p:nvPr/>
        </p:nvSpPr>
        <p:spPr>
          <a:xfrm>
            <a:off x="7146984" y="4033195"/>
            <a:ext cx="210404" cy="129668"/>
          </a:xfrm>
          <a:custGeom>
            <a:avLst/>
            <a:gdLst/>
            <a:ahLst/>
            <a:cxnLst/>
            <a:rect l="l" t="t" r="r" b="b"/>
            <a:pathLst>
              <a:path w="257809" h="158750">
                <a:moveTo>
                  <a:pt x="257810" y="0"/>
                </a:moveTo>
                <a:lnTo>
                  <a:pt x="0" y="6350"/>
                </a:lnTo>
                <a:lnTo>
                  <a:pt x="54610" y="158750"/>
                </a:lnTo>
                <a:lnTo>
                  <a:pt x="257810" y="0"/>
                </a:lnTo>
                <a:close/>
              </a:path>
            </a:pathLst>
          </a:custGeom>
          <a:solidFill>
            <a:schemeClr val="tx2"/>
          </a:solidFill>
        </p:spPr>
        <p:txBody>
          <a:bodyPr wrap="square" lIns="0" tIns="0" rIns="0" bIns="0" rtlCol="0"/>
          <a:lstStyle/>
          <a:p>
            <a:endParaRPr sz="1200"/>
          </a:p>
        </p:txBody>
      </p:sp>
      <p:sp>
        <p:nvSpPr>
          <p:cNvPr id="55" name="object 55"/>
          <p:cNvSpPr/>
          <p:nvPr/>
        </p:nvSpPr>
        <p:spPr>
          <a:xfrm>
            <a:off x="7534624" y="4101660"/>
            <a:ext cx="445684" cy="319502"/>
          </a:xfrm>
          <a:custGeom>
            <a:avLst/>
            <a:gdLst/>
            <a:ahLst/>
            <a:cxnLst/>
            <a:rect l="l" t="t" r="r" b="b"/>
            <a:pathLst>
              <a:path w="546100" h="391160">
                <a:moveTo>
                  <a:pt x="546100" y="391160"/>
                </a:moveTo>
                <a:lnTo>
                  <a:pt x="546100" y="210820"/>
                </a:lnTo>
                <a:lnTo>
                  <a:pt x="0" y="0"/>
                </a:lnTo>
              </a:path>
            </a:pathLst>
          </a:custGeom>
          <a:ln w="36659">
            <a:solidFill>
              <a:schemeClr val="tx2"/>
            </a:solidFill>
          </a:ln>
        </p:spPr>
        <p:txBody>
          <a:bodyPr wrap="square" lIns="0" tIns="0" rIns="0" bIns="0" rtlCol="0"/>
          <a:lstStyle/>
          <a:p>
            <a:endParaRPr sz="1200"/>
          </a:p>
        </p:txBody>
      </p:sp>
      <p:sp>
        <p:nvSpPr>
          <p:cNvPr id="56" name="object 56"/>
          <p:cNvSpPr/>
          <p:nvPr/>
        </p:nvSpPr>
        <p:spPr>
          <a:xfrm>
            <a:off x="7357388" y="4033195"/>
            <a:ext cx="209368" cy="133817"/>
          </a:xfrm>
          <a:custGeom>
            <a:avLst/>
            <a:gdLst/>
            <a:ahLst/>
            <a:cxnLst/>
            <a:rect l="l" t="t" r="r" b="b"/>
            <a:pathLst>
              <a:path w="256540" h="163829">
                <a:moveTo>
                  <a:pt x="0" y="0"/>
                </a:moveTo>
                <a:lnTo>
                  <a:pt x="198119" y="163829"/>
                </a:lnTo>
                <a:lnTo>
                  <a:pt x="256539" y="11429"/>
                </a:lnTo>
                <a:lnTo>
                  <a:pt x="0" y="0"/>
                </a:lnTo>
                <a:close/>
              </a:path>
            </a:pathLst>
          </a:custGeom>
          <a:solidFill>
            <a:schemeClr val="tx2"/>
          </a:solidFill>
        </p:spPr>
        <p:txBody>
          <a:bodyPr wrap="square" lIns="0" tIns="0" rIns="0" bIns="0" rtlCol="0"/>
          <a:lstStyle/>
          <a:p>
            <a:endParaRPr sz="1200"/>
          </a:p>
        </p:txBody>
      </p:sp>
      <p:sp>
        <p:nvSpPr>
          <p:cNvPr id="57" name="object 57"/>
          <p:cNvSpPr txBox="1"/>
          <p:nvPr/>
        </p:nvSpPr>
        <p:spPr>
          <a:xfrm>
            <a:off x="3012707" y="4481036"/>
            <a:ext cx="1635493" cy="1231106"/>
          </a:xfrm>
          <a:prstGeom prst="rect">
            <a:avLst/>
          </a:prstGeom>
        </p:spPr>
        <p:txBody>
          <a:bodyPr vert="horz" wrap="square" lIns="0" tIns="0" rIns="0" bIns="0" rtlCol="0">
            <a:spAutoFit/>
          </a:bodyPr>
          <a:lstStyle/>
          <a:p>
            <a:pPr marL="10368" marR="4147">
              <a:tabLst>
                <a:tab pos="1155545" algn="l"/>
              </a:tabLst>
            </a:pPr>
            <a:r>
              <a:rPr sz="1600" spc="82" dirty="0">
                <a:solidFill>
                  <a:schemeClr val="accent1"/>
                </a:solidFill>
                <a:latin typeface="Arial" panose="020B0604020202020204" pitchFamily="34" charset="0"/>
                <a:cs typeface="Arial" panose="020B0604020202020204" pitchFamily="34" charset="0"/>
              </a:rPr>
              <a:t>O</a:t>
            </a:r>
            <a:r>
              <a:rPr sz="1600" spc="106" dirty="0">
                <a:solidFill>
                  <a:schemeClr val="accent1"/>
                </a:solidFill>
                <a:latin typeface="Arial" panose="020B0604020202020204" pitchFamily="34" charset="0"/>
                <a:cs typeface="Arial" panose="020B0604020202020204" pitchFamily="34" charset="0"/>
              </a:rPr>
              <a:t>u</a:t>
            </a:r>
            <a:r>
              <a:rPr sz="1600" spc="86" dirty="0">
                <a:solidFill>
                  <a:schemeClr val="accent1"/>
                </a:solidFill>
                <a:latin typeface="Arial" panose="020B0604020202020204" pitchFamily="34" charset="0"/>
                <a:cs typeface="Arial" panose="020B0604020202020204" pitchFamily="34" charset="0"/>
              </a:rPr>
              <a:t>tp</a:t>
            </a:r>
            <a:r>
              <a:rPr sz="1600" spc="102" dirty="0">
                <a:solidFill>
                  <a:schemeClr val="accent1"/>
                </a:solidFill>
                <a:latin typeface="Arial" panose="020B0604020202020204" pitchFamily="34" charset="0"/>
                <a:cs typeface="Arial" panose="020B0604020202020204" pitchFamily="34" charset="0"/>
              </a:rPr>
              <a:t>u</a:t>
            </a:r>
            <a:r>
              <a:rPr sz="1600" spc="122" dirty="0">
                <a:solidFill>
                  <a:schemeClr val="accent1"/>
                </a:solidFill>
                <a:latin typeface="Arial" panose="020B0604020202020204" pitchFamily="34" charset="0"/>
                <a:cs typeface="Arial" panose="020B0604020202020204" pitchFamily="34" charset="0"/>
              </a:rPr>
              <a:t>t</a:t>
            </a:r>
            <a:r>
              <a:rPr sz="1600" spc="147" dirty="0">
                <a:solidFill>
                  <a:schemeClr val="accent1"/>
                </a:solidFill>
                <a:latin typeface="Arial" panose="020B0604020202020204" pitchFamily="34" charset="0"/>
                <a:cs typeface="Arial" panose="020B0604020202020204" pitchFamily="34" charset="0"/>
              </a:rPr>
              <a:t>s</a:t>
            </a:r>
            <a:r>
              <a:rPr sz="1600" spc="37" dirty="0">
                <a:solidFill>
                  <a:schemeClr val="accent1"/>
                </a:solidFill>
                <a:latin typeface="Arial" panose="020B0604020202020204" pitchFamily="34" charset="0"/>
                <a:cs typeface="Arial" panose="020B0604020202020204" pitchFamily="34" charset="0"/>
              </a:rPr>
              <a:t>:</a:t>
            </a:r>
            <a:endParaRPr lang="en-US" sz="1600" spc="37" dirty="0">
              <a:solidFill>
                <a:schemeClr val="accent1"/>
              </a:solidFill>
              <a:latin typeface="Arial" panose="020B0604020202020204" pitchFamily="34" charset="0"/>
              <a:cs typeface="Arial" panose="020B0604020202020204" pitchFamily="34" charset="0"/>
            </a:endParaRPr>
          </a:p>
          <a:p>
            <a:pPr marL="10368" marR="4147">
              <a:tabLst>
                <a:tab pos="1155545" algn="l"/>
              </a:tabLst>
            </a:pPr>
            <a:endParaRPr lang="en-US" sz="1600" spc="98" dirty="0">
              <a:solidFill>
                <a:schemeClr val="accent1"/>
              </a:solidFill>
              <a:latin typeface="Arial" panose="020B0604020202020204" pitchFamily="34" charset="0"/>
              <a:cs typeface="Arial" panose="020B0604020202020204" pitchFamily="34" charset="0"/>
            </a:endParaRPr>
          </a:p>
          <a:p>
            <a:pPr marL="10368" marR="4147">
              <a:tabLst>
                <a:tab pos="1155545" algn="l"/>
              </a:tabLst>
            </a:pPr>
            <a:r>
              <a:rPr sz="1600" spc="98" dirty="0">
                <a:solidFill>
                  <a:schemeClr val="accent1"/>
                </a:solidFill>
                <a:latin typeface="Arial" panose="020B0604020202020204" pitchFamily="34" charset="0"/>
                <a:cs typeface="Arial" panose="020B0604020202020204" pitchFamily="34" charset="0"/>
              </a:rPr>
              <a:t>Latent </a:t>
            </a:r>
            <a:r>
              <a:rPr sz="1600" spc="69" dirty="0">
                <a:solidFill>
                  <a:schemeClr val="accent1"/>
                </a:solidFill>
                <a:latin typeface="Arial" panose="020B0604020202020204" pitchFamily="34" charset="0"/>
                <a:cs typeface="Arial" panose="020B0604020202020204" pitchFamily="34" charset="0"/>
              </a:rPr>
              <a:t>Vars:  </a:t>
            </a:r>
            <a:endParaRPr lang="en-US" sz="1600" spc="69" dirty="0">
              <a:solidFill>
                <a:schemeClr val="accent1"/>
              </a:solidFill>
              <a:latin typeface="Arial" panose="020B0604020202020204" pitchFamily="34" charset="0"/>
              <a:cs typeface="Arial" panose="020B0604020202020204" pitchFamily="34" charset="0"/>
            </a:endParaRPr>
          </a:p>
          <a:p>
            <a:pPr marL="10368" marR="4147">
              <a:tabLst>
                <a:tab pos="1155545" algn="l"/>
              </a:tabLst>
            </a:pPr>
            <a:endParaRPr lang="en-US" sz="1600" spc="69" dirty="0">
              <a:solidFill>
                <a:schemeClr val="accent1"/>
              </a:solidFill>
              <a:latin typeface="Arial" panose="020B0604020202020204" pitchFamily="34" charset="0"/>
              <a:cs typeface="Arial" panose="020B0604020202020204" pitchFamily="34" charset="0"/>
            </a:endParaRPr>
          </a:p>
          <a:p>
            <a:pPr marL="10368" marR="4147">
              <a:tabLst>
                <a:tab pos="1155545" algn="l"/>
              </a:tabLst>
            </a:pPr>
            <a:r>
              <a:rPr sz="1600" spc="114" dirty="0">
                <a:solidFill>
                  <a:schemeClr val="accent1"/>
                </a:solidFill>
                <a:latin typeface="Arial" panose="020B0604020202020204" pitchFamily="34" charset="0"/>
                <a:cs typeface="Arial" panose="020B0604020202020204" pitchFamily="34" charset="0"/>
              </a:rPr>
              <a:t>Input:</a:t>
            </a:r>
            <a:endParaRPr sz="1600" dirty="0">
              <a:solidFill>
                <a:schemeClr val="accent1"/>
              </a:solidFill>
              <a:latin typeface="Arial" panose="020B0604020202020204" pitchFamily="34" charset="0"/>
              <a:cs typeface="Arial" panose="020B0604020202020204" pitchFamily="34" charset="0"/>
            </a:endParaRPr>
          </a:p>
        </p:txBody>
      </p:sp>
      <p:sp>
        <p:nvSpPr>
          <p:cNvPr id="58" name="object 58"/>
          <p:cNvSpPr/>
          <p:nvPr/>
        </p:nvSpPr>
        <p:spPr>
          <a:xfrm>
            <a:off x="4232420" y="3360996"/>
            <a:ext cx="895513" cy="522822"/>
          </a:xfrm>
          <a:custGeom>
            <a:avLst/>
            <a:gdLst/>
            <a:ahLst/>
            <a:cxnLst/>
            <a:rect l="l" t="t" r="r" b="b"/>
            <a:pathLst>
              <a:path w="1097279" h="640079">
                <a:moveTo>
                  <a:pt x="1097280" y="0"/>
                </a:moveTo>
                <a:lnTo>
                  <a:pt x="0" y="0"/>
                </a:lnTo>
                <a:lnTo>
                  <a:pt x="0" y="640080"/>
                </a:lnTo>
                <a:lnTo>
                  <a:pt x="1097280" y="640080"/>
                </a:lnTo>
                <a:lnTo>
                  <a:pt x="1097280" y="0"/>
                </a:lnTo>
                <a:close/>
              </a:path>
            </a:pathLst>
          </a:custGeom>
          <a:solidFill>
            <a:srgbClr val="FFFFFF"/>
          </a:solidFill>
        </p:spPr>
        <p:txBody>
          <a:bodyPr wrap="square" lIns="0" tIns="0" rIns="0" bIns="0" rtlCol="0" anchor="ctr"/>
          <a:lstStyle/>
          <a:p>
            <a:endParaRPr sz="1200"/>
          </a:p>
        </p:txBody>
      </p:sp>
      <p:sp>
        <p:nvSpPr>
          <p:cNvPr id="59" name="object 59"/>
          <p:cNvSpPr txBox="1"/>
          <p:nvPr/>
        </p:nvSpPr>
        <p:spPr>
          <a:xfrm>
            <a:off x="4232420" y="3360996"/>
            <a:ext cx="895513" cy="331131"/>
          </a:xfrm>
          <a:prstGeom prst="rect">
            <a:avLst/>
          </a:prstGeom>
          <a:ln w="54630">
            <a:solidFill>
              <a:schemeClr val="accent1"/>
            </a:solidFill>
          </a:ln>
        </p:spPr>
        <p:txBody>
          <a:bodyPr vert="horz" wrap="square" lIns="0" tIns="114569" rIns="0" bIns="0" rtlCol="0" anchor="ctr">
            <a:spAutoFit/>
          </a:bodyPr>
          <a:lstStyle/>
          <a:p>
            <a:pPr marL="43547">
              <a:spcBef>
                <a:spcPts val="902"/>
              </a:spcBef>
            </a:pPr>
            <a:r>
              <a:rPr spc="110" dirty="0">
                <a:latin typeface="Arial" panose="020B0604020202020204" pitchFamily="34" charset="0"/>
                <a:cs typeface="Arial" panose="020B0604020202020204" pitchFamily="34" charset="0"/>
              </a:rPr>
              <a:t>h(X,Y,Z)</a:t>
            </a:r>
            <a:endParaRPr dirty="0">
              <a:latin typeface="Arial" panose="020B0604020202020204" pitchFamily="34" charset="0"/>
              <a:cs typeface="Arial" panose="020B0604020202020204" pitchFamily="34" charset="0"/>
            </a:endParaRPr>
          </a:p>
        </p:txBody>
      </p:sp>
      <p:sp>
        <p:nvSpPr>
          <p:cNvPr id="60" name="object 60"/>
          <p:cNvSpPr txBox="1"/>
          <p:nvPr/>
        </p:nvSpPr>
        <p:spPr>
          <a:xfrm>
            <a:off x="5554960" y="3360996"/>
            <a:ext cx="895513" cy="331131"/>
          </a:xfrm>
          <a:prstGeom prst="rect">
            <a:avLst/>
          </a:prstGeom>
          <a:ln w="54630">
            <a:solidFill>
              <a:schemeClr val="accent1"/>
            </a:solidFill>
          </a:ln>
        </p:spPr>
        <p:txBody>
          <a:bodyPr vert="horz" wrap="square" lIns="0" tIns="114569" rIns="0" bIns="0" rtlCol="0" anchor="ctr">
            <a:spAutoFit/>
          </a:bodyPr>
          <a:lstStyle/>
          <a:p>
            <a:pPr marL="43547">
              <a:spcBef>
                <a:spcPts val="902"/>
              </a:spcBef>
            </a:pPr>
            <a:r>
              <a:rPr spc="110" dirty="0">
                <a:latin typeface="Arial" panose="020B0604020202020204" pitchFamily="34" charset="0"/>
                <a:cs typeface="Arial" panose="020B0604020202020204" pitchFamily="34" charset="0"/>
              </a:rPr>
              <a:t>h(X,Y,Z)</a:t>
            </a:r>
            <a:endParaRPr dirty="0">
              <a:latin typeface="Arial" panose="020B0604020202020204" pitchFamily="34" charset="0"/>
              <a:cs typeface="Arial" panose="020B0604020202020204" pitchFamily="34" charset="0"/>
            </a:endParaRPr>
          </a:p>
        </p:txBody>
      </p:sp>
      <p:sp>
        <p:nvSpPr>
          <p:cNvPr id="61" name="object 61"/>
          <p:cNvSpPr/>
          <p:nvPr/>
        </p:nvSpPr>
        <p:spPr>
          <a:xfrm>
            <a:off x="6906522" y="3360996"/>
            <a:ext cx="895513" cy="522822"/>
          </a:xfrm>
          <a:custGeom>
            <a:avLst/>
            <a:gdLst/>
            <a:ahLst/>
            <a:cxnLst/>
            <a:rect l="l" t="t" r="r" b="b"/>
            <a:pathLst>
              <a:path w="1097279" h="640079">
                <a:moveTo>
                  <a:pt x="1097279" y="0"/>
                </a:moveTo>
                <a:lnTo>
                  <a:pt x="0" y="0"/>
                </a:lnTo>
                <a:lnTo>
                  <a:pt x="0" y="640080"/>
                </a:lnTo>
                <a:lnTo>
                  <a:pt x="1097279" y="640080"/>
                </a:lnTo>
                <a:lnTo>
                  <a:pt x="1097279" y="0"/>
                </a:lnTo>
                <a:close/>
              </a:path>
            </a:pathLst>
          </a:custGeom>
          <a:solidFill>
            <a:srgbClr val="FFFFFF"/>
          </a:solidFill>
        </p:spPr>
        <p:txBody>
          <a:bodyPr wrap="square" lIns="0" tIns="0" rIns="0" bIns="0" rtlCol="0" anchor="ctr"/>
          <a:lstStyle/>
          <a:p>
            <a:endParaRPr sz="1200"/>
          </a:p>
        </p:txBody>
      </p:sp>
      <p:sp>
        <p:nvSpPr>
          <p:cNvPr id="62" name="object 62"/>
          <p:cNvSpPr txBox="1"/>
          <p:nvPr/>
        </p:nvSpPr>
        <p:spPr>
          <a:xfrm>
            <a:off x="6906522" y="3360996"/>
            <a:ext cx="895513" cy="331131"/>
          </a:xfrm>
          <a:prstGeom prst="rect">
            <a:avLst/>
          </a:prstGeom>
          <a:ln w="54630">
            <a:solidFill>
              <a:schemeClr val="accent1"/>
            </a:solidFill>
          </a:ln>
        </p:spPr>
        <p:txBody>
          <a:bodyPr vert="horz" wrap="square" lIns="0" tIns="114569" rIns="0" bIns="0" rtlCol="0" anchor="ctr">
            <a:spAutoFit/>
          </a:bodyPr>
          <a:lstStyle/>
          <a:p>
            <a:pPr marL="43547">
              <a:spcBef>
                <a:spcPts val="902"/>
              </a:spcBef>
            </a:pPr>
            <a:r>
              <a:rPr spc="110" dirty="0">
                <a:latin typeface="Arial" panose="020B0604020202020204" pitchFamily="34" charset="0"/>
                <a:cs typeface="Arial" panose="020B0604020202020204" pitchFamily="34" charset="0"/>
              </a:rPr>
              <a:t>h(X,Y,Z)</a:t>
            </a:r>
            <a:endParaRPr dirty="0">
              <a:latin typeface="Arial" panose="020B0604020202020204" pitchFamily="34" charset="0"/>
              <a:cs typeface="Arial" panose="020B0604020202020204" pitchFamily="34" charset="0"/>
            </a:endParaRPr>
          </a:p>
        </p:txBody>
      </p:sp>
      <p:sp>
        <p:nvSpPr>
          <p:cNvPr id="63" name="object 63"/>
          <p:cNvSpPr txBox="1"/>
          <p:nvPr/>
        </p:nvSpPr>
        <p:spPr>
          <a:xfrm>
            <a:off x="4038600" y="2818465"/>
            <a:ext cx="1230294" cy="409439"/>
          </a:xfrm>
          <a:prstGeom prst="rect">
            <a:avLst/>
          </a:prstGeom>
          <a:ln w="54630">
            <a:noFill/>
          </a:ln>
        </p:spPr>
        <p:txBody>
          <a:bodyPr vert="horz" wrap="square" lIns="0" tIns="131159" rIns="0" bIns="0" rtlCol="0" anchor="ctr">
            <a:spAutoFit/>
          </a:bodyPr>
          <a:lstStyle/>
          <a:p>
            <a:pPr marL="468646">
              <a:spcBef>
                <a:spcPts val="1033"/>
              </a:spcBef>
            </a:pPr>
            <a:r>
              <a:rPr sz="1800" spc="118" dirty="0">
                <a:latin typeface="Arial" panose="020B0604020202020204" pitchFamily="34" charset="0"/>
                <a:cs typeface="Arial" panose="020B0604020202020204" pitchFamily="34" charset="0"/>
              </a:rPr>
              <a:t>W1</a:t>
            </a:r>
            <a:endParaRPr sz="1800" dirty="0">
              <a:latin typeface="Arial" panose="020B0604020202020204" pitchFamily="34" charset="0"/>
              <a:cs typeface="Arial" panose="020B0604020202020204" pitchFamily="34" charset="0"/>
            </a:endParaRPr>
          </a:p>
        </p:txBody>
      </p:sp>
      <p:sp>
        <p:nvSpPr>
          <p:cNvPr id="64" name="object 64"/>
          <p:cNvSpPr txBox="1"/>
          <p:nvPr/>
        </p:nvSpPr>
        <p:spPr>
          <a:xfrm>
            <a:off x="5871085" y="2971992"/>
            <a:ext cx="398524" cy="276999"/>
          </a:xfrm>
          <a:prstGeom prst="rect">
            <a:avLst/>
          </a:prstGeom>
        </p:spPr>
        <p:txBody>
          <a:bodyPr vert="horz" wrap="square" lIns="0" tIns="0" rIns="0" bIns="0" rtlCol="0" anchor="ctr">
            <a:spAutoFit/>
          </a:bodyPr>
          <a:lstStyle/>
          <a:p>
            <a:pPr marL="10368"/>
            <a:r>
              <a:rPr sz="1800" spc="-24" dirty="0">
                <a:latin typeface="Arial" panose="020B0604020202020204" pitchFamily="34" charset="0"/>
                <a:cs typeface="Arial" panose="020B0604020202020204" pitchFamily="34" charset="0"/>
              </a:rPr>
              <a:t>W</a:t>
            </a:r>
            <a:r>
              <a:rPr sz="1800" spc="257" dirty="0">
                <a:latin typeface="Arial" panose="020B0604020202020204" pitchFamily="34" charset="0"/>
                <a:cs typeface="Arial" panose="020B0604020202020204" pitchFamily="34" charset="0"/>
              </a:rPr>
              <a:t>2</a:t>
            </a:r>
            <a:endParaRPr sz="1800" dirty="0">
              <a:latin typeface="Arial" panose="020B0604020202020204" pitchFamily="34" charset="0"/>
              <a:cs typeface="Arial" panose="020B0604020202020204" pitchFamily="34" charset="0"/>
            </a:endParaRPr>
          </a:p>
        </p:txBody>
      </p:sp>
      <p:sp>
        <p:nvSpPr>
          <p:cNvPr id="65" name="object 65"/>
          <p:cNvSpPr txBox="1"/>
          <p:nvPr/>
        </p:nvSpPr>
        <p:spPr>
          <a:xfrm>
            <a:off x="6741722" y="2818465"/>
            <a:ext cx="1230294" cy="409439"/>
          </a:xfrm>
          <a:prstGeom prst="rect">
            <a:avLst/>
          </a:prstGeom>
          <a:ln w="54630">
            <a:noFill/>
          </a:ln>
        </p:spPr>
        <p:txBody>
          <a:bodyPr vert="horz" wrap="square" lIns="0" tIns="131159" rIns="0" bIns="0" rtlCol="0" anchor="ctr">
            <a:spAutoFit/>
          </a:bodyPr>
          <a:lstStyle/>
          <a:p>
            <a:pPr marL="468646">
              <a:spcBef>
                <a:spcPts val="1033"/>
              </a:spcBef>
            </a:pPr>
            <a:r>
              <a:rPr sz="1800" spc="118" dirty="0">
                <a:latin typeface="Arial" panose="020B0604020202020204" pitchFamily="34" charset="0"/>
                <a:cs typeface="Arial" panose="020B0604020202020204" pitchFamily="34" charset="0"/>
              </a:rPr>
              <a:t>W3</a:t>
            </a:r>
            <a:endParaRPr sz="1800" dirty="0">
              <a:latin typeface="Arial" panose="020B0604020202020204" pitchFamily="34" charset="0"/>
              <a:cs typeface="Arial" panose="020B0604020202020204" pitchFamily="34" charset="0"/>
            </a:endParaRPr>
          </a:p>
        </p:txBody>
      </p:sp>
      <p:grpSp>
        <p:nvGrpSpPr>
          <p:cNvPr id="87" name="Group 86"/>
          <p:cNvGrpSpPr/>
          <p:nvPr/>
        </p:nvGrpSpPr>
        <p:grpSpPr>
          <a:xfrm>
            <a:off x="251717" y="1344086"/>
            <a:ext cx="4932667" cy="576245"/>
            <a:chOff x="251717" y="1344086"/>
            <a:chExt cx="4932667" cy="576245"/>
          </a:xfrm>
        </p:grpSpPr>
        <p:sp>
          <p:nvSpPr>
            <p:cNvPr id="66" name="object 66"/>
            <p:cNvSpPr txBox="1"/>
            <p:nvPr/>
          </p:nvSpPr>
          <p:spPr>
            <a:xfrm>
              <a:off x="251717" y="1444709"/>
              <a:ext cx="2343467" cy="369332"/>
            </a:xfrm>
            <a:prstGeom prst="rect">
              <a:avLst/>
            </a:prstGeom>
          </p:spPr>
          <p:txBody>
            <a:bodyPr vert="horz" wrap="square" lIns="0" tIns="0" rIns="0" bIns="0" rtlCol="0">
              <a:spAutoFit/>
            </a:bodyPr>
            <a:lstStyle/>
            <a:p>
              <a:pPr marL="393995">
                <a:tabLst>
                  <a:tab pos="1095409" algn="l"/>
                  <a:tab pos="1485256" algn="l"/>
                </a:tabLst>
              </a:pPr>
              <a:r>
                <a:rPr sz="2400" i="1" dirty="0">
                  <a:latin typeface="Arial" panose="020B0604020202020204" pitchFamily="34" charset="0"/>
                  <a:cs typeface="Arial" panose="020B0604020202020204" pitchFamily="34" charset="0"/>
                </a:rPr>
                <a:t>E</a:t>
              </a:r>
              <a:r>
                <a:rPr sz="2400" i="1" spc="-265" dirty="0">
                  <a:latin typeface="Arial" panose="020B0604020202020204" pitchFamily="34" charset="0"/>
                  <a:cs typeface="Arial" panose="020B0604020202020204" pitchFamily="34" charset="0"/>
                </a:rPr>
                <a:t> </a:t>
              </a:r>
              <a:r>
                <a:rPr sz="2400" spc="33" dirty="0">
                  <a:latin typeface="Lucida Sans Unicode"/>
                  <a:cs typeface="Lucida Sans Unicode"/>
                </a:rPr>
                <a:t>(</a:t>
              </a:r>
              <a:r>
                <a:rPr sz="2400" spc="-384" dirty="0">
                  <a:latin typeface="Lucida Sans Unicode"/>
                  <a:cs typeface="Lucida Sans Unicode"/>
                </a:rPr>
                <a:t> </a:t>
              </a:r>
              <a:r>
                <a:rPr sz="2400" i="1" dirty="0">
                  <a:latin typeface="Arial" panose="020B0604020202020204" pitchFamily="34" charset="0"/>
                  <a:cs typeface="Arial" panose="020B0604020202020204" pitchFamily="34" charset="0"/>
                </a:rPr>
                <a:t>X	</a:t>
              </a:r>
              <a:r>
                <a:rPr sz="2400" i="1" spc="78" dirty="0">
                  <a:latin typeface="Arial" panose="020B0604020202020204" pitchFamily="34" charset="0"/>
                  <a:cs typeface="Arial" panose="020B0604020202020204" pitchFamily="34" charset="0"/>
                </a:rPr>
                <a:t>,Y	</a:t>
              </a:r>
              <a:r>
                <a:rPr sz="2400" i="1" dirty="0">
                  <a:latin typeface="Arial" panose="020B0604020202020204" pitchFamily="34" charset="0"/>
                  <a:cs typeface="Arial" panose="020B0604020202020204" pitchFamily="34" charset="0"/>
                </a:rPr>
                <a:t>,</a:t>
              </a:r>
              <a:r>
                <a:rPr sz="2400" i="1" spc="-522" dirty="0">
                  <a:latin typeface="Arial" panose="020B0604020202020204" pitchFamily="34" charset="0"/>
                  <a:cs typeface="Arial" panose="020B0604020202020204" pitchFamily="34" charset="0"/>
                </a:rPr>
                <a:t> </a:t>
              </a:r>
              <a:r>
                <a:rPr sz="2400" i="1" dirty="0">
                  <a:latin typeface="Arial" panose="020B0604020202020204" pitchFamily="34" charset="0"/>
                  <a:cs typeface="Arial" panose="020B0604020202020204" pitchFamily="34" charset="0"/>
                </a:rPr>
                <a:t>Z </a:t>
              </a:r>
              <a:r>
                <a:rPr sz="2400" spc="-12" dirty="0">
                  <a:latin typeface="Lucida Sans Unicode"/>
                  <a:cs typeface="Lucida Sans Unicode"/>
                </a:rPr>
                <a:t>)=</a:t>
              </a:r>
              <a:endParaRPr sz="2400" dirty="0">
                <a:latin typeface="Lucida Sans Unicode"/>
                <a:cs typeface="Lucida Sans Unicode"/>
              </a:endParaRPr>
            </a:p>
          </p:txBody>
        </p:sp>
        <p:sp>
          <p:nvSpPr>
            <p:cNvPr id="67" name="object 67"/>
            <p:cNvSpPr txBox="1"/>
            <p:nvPr/>
          </p:nvSpPr>
          <p:spPr>
            <a:xfrm>
              <a:off x="2428311" y="1344086"/>
              <a:ext cx="380386" cy="553998"/>
            </a:xfrm>
            <a:prstGeom prst="rect">
              <a:avLst/>
            </a:prstGeom>
          </p:spPr>
          <p:txBody>
            <a:bodyPr vert="horz" wrap="square" lIns="0" tIns="0" rIns="0" bIns="0" rtlCol="0">
              <a:spAutoFit/>
            </a:bodyPr>
            <a:lstStyle/>
            <a:p>
              <a:pPr marL="10368"/>
              <a:r>
                <a:rPr sz="3600" spc="-41" dirty="0">
                  <a:latin typeface="Lucida Sans Unicode"/>
                  <a:cs typeface="Lucida Sans Unicode"/>
                </a:rPr>
                <a:t>∑</a:t>
              </a:r>
              <a:endParaRPr sz="3600">
                <a:latin typeface="Lucida Sans Unicode"/>
                <a:cs typeface="Lucida Sans Unicode"/>
              </a:endParaRPr>
            </a:p>
          </p:txBody>
        </p:sp>
        <p:sp>
          <p:nvSpPr>
            <p:cNvPr id="68" name="object 68"/>
            <p:cNvSpPr txBox="1"/>
            <p:nvPr/>
          </p:nvSpPr>
          <p:spPr>
            <a:xfrm>
              <a:off x="2778639" y="1686410"/>
              <a:ext cx="72553" cy="233921"/>
            </a:xfrm>
            <a:prstGeom prst="rect">
              <a:avLst/>
            </a:prstGeom>
          </p:spPr>
          <p:txBody>
            <a:bodyPr vert="horz" wrap="square" lIns="0" tIns="0" rIns="0" bIns="0" rtlCol="0">
              <a:spAutoFit/>
            </a:bodyPr>
            <a:lstStyle/>
            <a:p>
              <a:pPr marL="10368"/>
              <a:r>
                <a:rPr sz="1500" i="1" dirty="0">
                  <a:latin typeface="Arial" panose="020B0604020202020204" pitchFamily="34" charset="0"/>
                  <a:cs typeface="Arial" panose="020B0604020202020204" pitchFamily="34" charset="0"/>
                </a:rPr>
                <a:t>i</a:t>
              </a:r>
              <a:endParaRPr sz="1500" dirty="0">
                <a:latin typeface="Arial" panose="020B0604020202020204" pitchFamily="34" charset="0"/>
                <a:cs typeface="Arial" panose="020B0604020202020204" pitchFamily="34" charset="0"/>
              </a:endParaRPr>
            </a:p>
          </p:txBody>
        </p:sp>
        <p:sp>
          <p:nvSpPr>
            <p:cNvPr id="69" name="object 69"/>
            <p:cNvSpPr txBox="1"/>
            <p:nvPr/>
          </p:nvSpPr>
          <p:spPr>
            <a:xfrm>
              <a:off x="3226396" y="1627281"/>
              <a:ext cx="72553" cy="233921"/>
            </a:xfrm>
            <a:prstGeom prst="rect">
              <a:avLst/>
            </a:prstGeom>
          </p:spPr>
          <p:txBody>
            <a:bodyPr vert="horz" wrap="square" lIns="0" tIns="0" rIns="0" bIns="0" rtlCol="0">
              <a:spAutoFit/>
            </a:bodyPr>
            <a:lstStyle/>
            <a:p>
              <a:pPr marL="10368"/>
              <a:r>
                <a:rPr sz="1500" i="1" dirty="0">
                  <a:latin typeface="Arial" panose="020B0604020202020204" pitchFamily="34" charset="0"/>
                  <a:cs typeface="Arial" panose="020B0604020202020204" pitchFamily="34" charset="0"/>
                </a:rPr>
                <a:t>i</a:t>
              </a:r>
              <a:endParaRPr sz="1500" dirty="0">
                <a:latin typeface="Arial" panose="020B0604020202020204" pitchFamily="34" charset="0"/>
                <a:cs typeface="Arial" panose="020B0604020202020204" pitchFamily="34" charset="0"/>
              </a:endParaRPr>
            </a:p>
          </p:txBody>
        </p:sp>
        <p:sp>
          <p:nvSpPr>
            <p:cNvPr id="70" name="object 70"/>
            <p:cNvSpPr txBox="1"/>
            <p:nvPr/>
          </p:nvSpPr>
          <p:spPr>
            <a:xfrm>
              <a:off x="3226396" y="1412551"/>
              <a:ext cx="124895" cy="233921"/>
            </a:xfrm>
            <a:prstGeom prst="rect">
              <a:avLst/>
            </a:prstGeom>
          </p:spPr>
          <p:txBody>
            <a:bodyPr vert="horz" wrap="square" lIns="0" tIns="0" rIns="0" bIns="0" rtlCol="0">
              <a:spAutoFit/>
            </a:bodyPr>
            <a:lstStyle/>
            <a:p>
              <a:pPr marL="10368"/>
              <a:r>
                <a:rPr sz="1500" i="1" dirty="0">
                  <a:latin typeface="Arial" panose="020B0604020202020204" pitchFamily="34" charset="0"/>
                  <a:cs typeface="Arial" panose="020B0604020202020204" pitchFamily="34" charset="0"/>
                </a:rPr>
                <a:t>T</a:t>
              </a:r>
              <a:endParaRPr sz="1500" dirty="0">
                <a:latin typeface="Arial" panose="020B0604020202020204" pitchFamily="34" charset="0"/>
                <a:cs typeface="Arial" panose="020B0604020202020204" pitchFamily="34" charset="0"/>
              </a:endParaRPr>
            </a:p>
          </p:txBody>
        </p:sp>
        <p:sp>
          <p:nvSpPr>
            <p:cNvPr id="71" name="object 71"/>
            <p:cNvSpPr txBox="1"/>
            <p:nvPr/>
          </p:nvSpPr>
          <p:spPr>
            <a:xfrm>
              <a:off x="2915453" y="1444709"/>
              <a:ext cx="2268931" cy="369332"/>
            </a:xfrm>
            <a:prstGeom prst="rect">
              <a:avLst/>
            </a:prstGeom>
          </p:spPr>
          <p:txBody>
            <a:bodyPr vert="horz" wrap="square" lIns="0" tIns="0" rIns="0" bIns="0" rtlCol="0">
              <a:spAutoFit/>
            </a:bodyPr>
            <a:lstStyle/>
            <a:p>
              <a:pPr marL="10368">
                <a:tabLst>
                  <a:tab pos="496122" algn="l"/>
                  <a:tab pos="1198055" algn="l"/>
                  <a:tab pos="1587902" algn="l"/>
                </a:tabLst>
              </a:pPr>
              <a:r>
                <a:rPr sz="2400" i="1" dirty="0">
                  <a:latin typeface="Arial" panose="020B0604020202020204" pitchFamily="34" charset="0"/>
                  <a:cs typeface="Arial" panose="020B0604020202020204" pitchFamily="34" charset="0"/>
                </a:rPr>
                <a:t>W	</a:t>
              </a:r>
              <a:r>
                <a:rPr sz="2400" i="1" spc="4" dirty="0">
                  <a:latin typeface="Arial" panose="020B0604020202020204" pitchFamily="34" charset="0"/>
                  <a:cs typeface="Arial" panose="020B0604020202020204" pitchFamily="34" charset="0"/>
                </a:rPr>
                <a:t>h</a:t>
              </a:r>
              <a:r>
                <a:rPr sz="2200" i="1" spc="6" baseline="-16975" dirty="0">
                  <a:latin typeface="Arial" panose="020B0604020202020204" pitchFamily="34" charset="0"/>
                  <a:cs typeface="Arial" panose="020B0604020202020204" pitchFamily="34" charset="0"/>
                </a:rPr>
                <a:t>i</a:t>
              </a:r>
              <a:r>
                <a:rPr sz="2200" i="1" spc="-245" baseline="-16975" dirty="0">
                  <a:latin typeface="Arial" panose="020B0604020202020204" pitchFamily="34" charset="0"/>
                  <a:cs typeface="Arial" panose="020B0604020202020204" pitchFamily="34" charset="0"/>
                </a:rPr>
                <a:t> </a:t>
              </a:r>
              <a:r>
                <a:rPr sz="2400" spc="33" dirty="0">
                  <a:latin typeface="Lucida Sans Unicode"/>
                  <a:cs typeface="Lucida Sans Unicode"/>
                </a:rPr>
                <a:t>(</a:t>
              </a:r>
              <a:r>
                <a:rPr sz="2400" spc="-375" dirty="0">
                  <a:latin typeface="Lucida Sans Unicode"/>
                  <a:cs typeface="Lucida Sans Unicode"/>
                </a:rPr>
                <a:t> </a:t>
              </a:r>
              <a:r>
                <a:rPr sz="2400" i="1" dirty="0">
                  <a:latin typeface="Arial" panose="020B0604020202020204" pitchFamily="34" charset="0"/>
                  <a:cs typeface="Arial" panose="020B0604020202020204" pitchFamily="34" charset="0"/>
                </a:rPr>
                <a:t>X	</a:t>
              </a:r>
              <a:r>
                <a:rPr sz="2400" i="1" spc="78" dirty="0">
                  <a:latin typeface="Arial" panose="020B0604020202020204" pitchFamily="34" charset="0"/>
                  <a:cs typeface="Arial" panose="020B0604020202020204" pitchFamily="34" charset="0"/>
                </a:rPr>
                <a:t>,Y	</a:t>
              </a:r>
              <a:r>
                <a:rPr sz="2400" i="1" dirty="0">
                  <a:latin typeface="Arial" panose="020B0604020202020204" pitchFamily="34" charset="0"/>
                  <a:cs typeface="Arial" panose="020B0604020202020204" pitchFamily="34" charset="0"/>
                </a:rPr>
                <a:t>,</a:t>
              </a:r>
              <a:r>
                <a:rPr sz="2400" i="1" spc="-514" dirty="0">
                  <a:latin typeface="Arial" panose="020B0604020202020204" pitchFamily="34" charset="0"/>
                  <a:cs typeface="Arial" panose="020B0604020202020204" pitchFamily="34" charset="0"/>
                </a:rPr>
                <a:t> </a:t>
              </a:r>
              <a:r>
                <a:rPr sz="2400" i="1" dirty="0">
                  <a:latin typeface="Arial" panose="020B0604020202020204" pitchFamily="34" charset="0"/>
                  <a:cs typeface="Arial" panose="020B0604020202020204" pitchFamily="34" charset="0"/>
                </a:rPr>
                <a:t>Z </a:t>
              </a:r>
              <a:r>
                <a:rPr sz="2400" spc="33" dirty="0">
                  <a:latin typeface="Lucida Sans Unicode"/>
                  <a:cs typeface="Lucida Sans Unicode"/>
                </a:rPr>
                <a:t>)</a:t>
              </a:r>
              <a:endParaRPr sz="2400" dirty="0">
                <a:latin typeface="Lucida Sans Unicode"/>
                <a:cs typeface="Lucida Sans Unicode"/>
              </a:endParaRPr>
            </a:p>
          </p:txBody>
        </p:sp>
      </p:grpSp>
      <p:sp>
        <p:nvSpPr>
          <p:cNvPr id="72" name="object 72"/>
          <p:cNvSpPr txBox="1"/>
          <p:nvPr/>
        </p:nvSpPr>
        <p:spPr>
          <a:xfrm>
            <a:off x="3012707" y="3377277"/>
            <a:ext cx="1285362" cy="246221"/>
          </a:xfrm>
          <a:prstGeom prst="rect">
            <a:avLst/>
          </a:prstGeom>
        </p:spPr>
        <p:txBody>
          <a:bodyPr vert="horz" wrap="square" lIns="0" tIns="0" rIns="0" bIns="0" rtlCol="0">
            <a:spAutoFit/>
          </a:bodyPr>
          <a:lstStyle/>
          <a:p>
            <a:pPr marL="10368"/>
            <a:r>
              <a:rPr sz="1600" spc="98" dirty="0">
                <a:solidFill>
                  <a:schemeClr val="accent1"/>
                </a:solidFill>
                <a:latin typeface="Arial" panose="020B0604020202020204" pitchFamily="34" charset="0"/>
                <a:cs typeface="Arial" panose="020B0604020202020204" pitchFamily="34" charset="0"/>
              </a:rPr>
              <a:t>F</a:t>
            </a:r>
            <a:r>
              <a:rPr sz="1600" spc="86" dirty="0">
                <a:solidFill>
                  <a:schemeClr val="accent1"/>
                </a:solidFill>
                <a:latin typeface="Arial" panose="020B0604020202020204" pitchFamily="34" charset="0"/>
                <a:cs typeface="Arial" panose="020B0604020202020204" pitchFamily="34" charset="0"/>
              </a:rPr>
              <a:t>e</a:t>
            </a:r>
            <a:r>
              <a:rPr sz="1600" spc="93" dirty="0">
                <a:solidFill>
                  <a:schemeClr val="accent1"/>
                </a:solidFill>
                <a:latin typeface="Arial" panose="020B0604020202020204" pitchFamily="34" charset="0"/>
                <a:cs typeface="Arial" panose="020B0604020202020204" pitchFamily="34" charset="0"/>
              </a:rPr>
              <a:t>a</a:t>
            </a:r>
            <a:r>
              <a:rPr sz="1600" spc="69" dirty="0">
                <a:solidFill>
                  <a:schemeClr val="accent1"/>
                </a:solidFill>
                <a:latin typeface="Arial" panose="020B0604020202020204" pitchFamily="34" charset="0"/>
                <a:cs typeface="Arial" panose="020B0604020202020204" pitchFamily="34" charset="0"/>
              </a:rPr>
              <a:t>t</a:t>
            </a:r>
            <a:r>
              <a:rPr sz="1600" spc="106" dirty="0">
                <a:solidFill>
                  <a:schemeClr val="accent1"/>
                </a:solidFill>
                <a:latin typeface="Arial" panose="020B0604020202020204" pitchFamily="34" charset="0"/>
                <a:cs typeface="Arial" panose="020B0604020202020204" pitchFamily="34" charset="0"/>
              </a:rPr>
              <a:t>u</a:t>
            </a:r>
            <a:r>
              <a:rPr sz="1600" spc="33" dirty="0">
                <a:solidFill>
                  <a:schemeClr val="accent1"/>
                </a:solidFill>
                <a:latin typeface="Arial" panose="020B0604020202020204" pitchFamily="34" charset="0"/>
                <a:cs typeface="Arial" panose="020B0604020202020204" pitchFamily="34" charset="0"/>
              </a:rPr>
              <a:t>r</a:t>
            </a:r>
            <a:r>
              <a:rPr sz="1600" spc="73" dirty="0">
                <a:solidFill>
                  <a:schemeClr val="accent1"/>
                </a:solidFill>
                <a:latin typeface="Arial" panose="020B0604020202020204" pitchFamily="34" charset="0"/>
                <a:cs typeface="Arial" panose="020B0604020202020204" pitchFamily="34" charset="0"/>
              </a:rPr>
              <a:t>e</a:t>
            </a:r>
            <a:r>
              <a:rPr sz="1600" spc="187" dirty="0">
                <a:solidFill>
                  <a:schemeClr val="accent1"/>
                </a:solidFill>
                <a:latin typeface="Arial" panose="020B0604020202020204" pitchFamily="34" charset="0"/>
                <a:cs typeface="Arial" panose="020B0604020202020204" pitchFamily="34" charset="0"/>
              </a:rPr>
              <a:t>s</a:t>
            </a:r>
            <a:endParaRPr sz="1600" dirty="0">
              <a:solidFill>
                <a:schemeClr val="accent1"/>
              </a:solidFill>
              <a:latin typeface="Arial" panose="020B0604020202020204" pitchFamily="34" charset="0"/>
              <a:cs typeface="Arial" panose="020B0604020202020204" pitchFamily="34" charset="0"/>
            </a:endParaRPr>
          </a:p>
        </p:txBody>
      </p:sp>
      <p:sp>
        <p:nvSpPr>
          <p:cNvPr id="73" name="object 73"/>
          <p:cNvSpPr txBox="1"/>
          <p:nvPr/>
        </p:nvSpPr>
        <p:spPr>
          <a:xfrm>
            <a:off x="3012707" y="2848231"/>
            <a:ext cx="1089257" cy="246221"/>
          </a:xfrm>
          <a:prstGeom prst="rect">
            <a:avLst/>
          </a:prstGeom>
        </p:spPr>
        <p:txBody>
          <a:bodyPr vert="horz" wrap="square" lIns="0" tIns="0" rIns="0" bIns="0" rtlCol="0">
            <a:spAutoFit/>
          </a:bodyPr>
          <a:lstStyle/>
          <a:p>
            <a:pPr marL="10368"/>
            <a:r>
              <a:rPr sz="1600" spc="93" dirty="0">
                <a:solidFill>
                  <a:schemeClr val="accent1"/>
                </a:solidFill>
                <a:latin typeface="Arial" panose="020B0604020202020204" pitchFamily="34" charset="0"/>
                <a:cs typeface="Arial" panose="020B0604020202020204" pitchFamily="34" charset="0"/>
              </a:rPr>
              <a:t>Params</a:t>
            </a:r>
            <a:endParaRPr sz="1600" dirty="0">
              <a:solidFill>
                <a:schemeClr val="accent1"/>
              </a:solidFill>
              <a:latin typeface="Arial" panose="020B0604020202020204" pitchFamily="34" charset="0"/>
              <a:cs typeface="Arial" panose="020B0604020202020204" pitchFamily="34" charset="0"/>
            </a:endParaRPr>
          </a:p>
        </p:txBody>
      </p:sp>
      <p:sp>
        <p:nvSpPr>
          <p:cNvPr id="74" name="Title 73"/>
          <p:cNvSpPr>
            <a:spLocks noGrp="1"/>
          </p:cNvSpPr>
          <p:nvPr>
            <p:ph type="title"/>
          </p:nvPr>
        </p:nvSpPr>
        <p:spPr/>
        <p:txBody>
          <a:bodyPr/>
          <a:lstStyle/>
          <a:p>
            <a:r>
              <a:rPr lang="en-US" dirty="0"/>
              <a:t>“Shallow” structured prediction</a:t>
            </a:r>
          </a:p>
        </p:txBody>
      </p:sp>
      <p:sp>
        <p:nvSpPr>
          <p:cNvPr id="82" name="object 30"/>
          <p:cNvSpPr txBox="1"/>
          <p:nvPr/>
        </p:nvSpPr>
        <p:spPr>
          <a:xfrm>
            <a:off x="3979368" y="4449224"/>
            <a:ext cx="397561" cy="276999"/>
          </a:xfrm>
          <a:prstGeom prst="rect">
            <a:avLst/>
          </a:prstGeom>
        </p:spPr>
        <p:txBody>
          <a:bodyPr vert="horz" wrap="square" lIns="0" tIns="0" rIns="0" bIns="0" rtlCol="0">
            <a:spAutoFit/>
          </a:bodyPr>
          <a:lstStyle/>
          <a:p>
            <a:pPr marL="10368"/>
            <a:r>
              <a:rPr lang="en-US" sz="1800" spc="192" dirty="0">
                <a:latin typeface="Arial" panose="020B0604020202020204" pitchFamily="34" charset="0"/>
                <a:cs typeface="Arial" panose="020B0604020202020204" pitchFamily="34" charset="0"/>
              </a:rPr>
              <a:t>Y</a:t>
            </a:r>
            <a:r>
              <a:rPr sz="1800" spc="192" dirty="0">
                <a:latin typeface="Arial" panose="020B0604020202020204" pitchFamily="34" charset="0"/>
                <a:cs typeface="Arial" panose="020B0604020202020204" pitchFamily="34" charset="0"/>
              </a:rPr>
              <a:t>1</a:t>
            </a:r>
            <a:endParaRPr sz="1800" dirty="0">
              <a:latin typeface="Arial" panose="020B0604020202020204" pitchFamily="34" charset="0"/>
              <a:cs typeface="Arial" panose="020B0604020202020204" pitchFamily="34" charset="0"/>
            </a:endParaRPr>
          </a:p>
        </p:txBody>
      </p:sp>
      <p:sp>
        <p:nvSpPr>
          <p:cNvPr id="85" name="object 14"/>
          <p:cNvSpPr/>
          <p:nvPr/>
        </p:nvSpPr>
        <p:spPr>
          <a:xfrm>
            <a:off x="4057257" y="2821644"/>
            <a:ext cx="1230294" cy="1214730"/>
          </a:xfrm>
          <a:custGeom>
            <a:avLst/>
            <a:gdLst/>
            <a:ahLst/>
            <a:cxnLst/>
            <a:rect l="l" t="t" r="r" b="b"/>
            <a:pathLst>
              <a:path w="1507490" h="1487170">
                <a:moveTo>
                  <a:pt x="753110" y="1487170"/>
                </a:moveTo>
                <a:lnTo>
                  <a:pt x="0" y="1487170"/>
                </a:lnTo>
                <a:lnTo>
                  <a:pt x="0" y="0"/>
                </a:lnTo>
                <a:lnTo>
                  <a:pt x="1507490" y="0"/>
                </a:lnTo>
                <a:lnTo>
                  <a:pt x="1507490" y="1487170"/>
                </a:lnTo>
                <a:lnTo>
                  <a:pt x="753110" y="1487170"/>
                </a:lnTo>
                <a:close/>
              </a:path>
            </a:pathLst>
          </a:custGeom>
          <a:ln w="54630">
            <a:solidFill>
              <a:schemeClr val="accent1"/>
            </a:solidFill>
          </a:ln>
        </p:spPr>
        <p:txBody>
          <a:bodyPr wrap="square" lIns="0" tIns="0" rIns="0" bIns="0" rtlCol="0" anchor="ctr"/>
          <a:lstStyle/>
          <a:p>
            <a:endParaRPr sz="1200"/>
          </a:p>
        </p:txBody>
      </p:sp>
    </p:spTree>
    <p:extLst>
      <p:ext uri="{BB962C8B-B14F-4D97-AF65-F5344CB8AC3E}">
        <p14:creationId xmlns:p14="http://schemas.microsoft.com/office/powerpoint/2010/main" val="1730987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 Placeholder 79"/>
          <p:cNvSpPr>
            <a:spLocks noGrp="1"/>
          </p:cNvSpPr>
          <p:nvPr>
            <p:ph type="body" idx="1"/>
          </p:nvPr>
        </p:nvSpPr>
        <p:spPr>
          <a:xfrm>
            <a:off x="383854" y="952500"/>
            <a:ext cx="5102546" cy="4466753"/>
          </a:xfrm>
        </p:spPr>
        <p:txBody>
          <a:bodyPr/>
          <a:lstStyle/>
          <a:p>
            <a:r>
              <a:rPr lang="en-US" dirty="0"/>
              <a:t>Energy function is linear in the parameters</a:t>
            </a:r>
          </a:p>
          <a:p>
            <a:endParaRPr lang="en-US" dirty="0"/>
          </a:p>
          <a:p>
            <a:endParaRPr lang="en-US" dirty="0"/>
          </a:p>
          <a:p>
            <a:r>
              <a:rPr lang="en-US" dirty="0"/>
              <a:t>Graph Transformer Networks:</a:t>
            </a:r>
          </a:p>
          <a:p>
            <a:pPr lvl="1"/>
            <a:r>
              <a:rPr lang="en-US" dirty="0"/>
              <a:t>[</a:t>
            </a:r>
            <a:r>
              <a:rPr lang="en-US" dirty="0" err="1"/>
              <a:t>LeCun</a:t>
            </a:r>
            <a:r>
              <a:rPr lang="en-US" dirty="0"/>
              <a:t>, </a:t>
            </a:r>
            <a:r>
              <a:rPr lang="en-US" dirty="0" err="1"/>
              <a:t>Bottou</a:t>
            </a:r>
            <a:r>
              <a:rPr lang="en-US" dirty="0"/>
              <a:t>, </a:t>
            </a:r>
            <a:r>
              <a:rPr lang="en-US" dirty="0" err="1"/>
              <a:t>Bengio</a:t>
            </a:r>
            <a:r>
              <a:rPr lang="en-US" dirty="0"/>
              <a:t>, </a:t>
            </a:r>
            <a:r>
              <a:rPr lang="en-US" dirty="0" err="1"/>
              <a:t>Haffner</a:t>
            </a:r>
            <a:r>
              <a:rPr lang="en-US" dirty="0"/>
              <a:t> 97, 98]</a:t>
            </a:r>
          </a:p>
          <a:p>
            <a:pPr lvl="1"/>
            <a:r>
              <a:rPr lang="en-US" dirty="0"/>
              <a:t>NLL loss</a:t>
            </a:r>
          </a:p>
          <a:p>
            <a:pPr lvl="1"/>
            <a:r>
              <a:rPr lang="en-US" dirty="0"/>
              <a:t>Perception loss</a:t>
            </a:r>
          </a:p>
          <a:p>
            <a:endParaRPr lang="en-US" dirty="0"/>
          </a:p>
        </p:txBody>
      </p:sp>
      <p:grpSp>
        <p:nvGrpSpPr>
          <p:cNvPr id="2" name="Group 1"/>
          <p:cNvGrpSpPr/>
          <p:nvPr/>
        </p:nvGrpSpPr>
        <p:grpSpPr>
          <a:xfrm>
            <a:off x="251717" y="1344086"/>
            <a:ext cx="5079365" cy="900842"/>
            <a:chOff x="251717" y="1344086"/>
            <a:chExt cx="5079365" cy="900842"/>
          </a:xfrm>
        </p:grpSpPr>
        <p:sp>
          <p:nvSpPr>
            <p:cNvPr id="66" name="object 66"/>
            <p:cNvSpPr txBox="1"/>
            <p:nvPr/>
          </p:nvSpPr>
          <p:spPr>
            <a:xfrm>
              <a:off x="251717" y="1444709"/>
              <a:ext cx="2343467" cy="369332"/>
            </a:xfrm>
            <a:prstGeom prst="rect">
              <a:avLst/>
            </a:prstGeom>
          </p:spPr>
          <p:txBody>
            <a:bodyPr vert="horz" wrap="square" lIns="0" tIns="0" rIns="0" bIns="0" rtlCol="0">
              <a:spAutoFit/>
            </a:bodyPr>
            <a:lstStyle/>
            <a:p>
              <a:pPr marL="393995">
                <a:tabLst>
                  <a:tab pos="1095409" algn="l"/>
                  <a:tab pos="1485256" algn="l"/>
                </a:tabLst>
              </a:pPr>
              <a:r>
                <a:rPr sz="2400" i="1" dirty="0">
                  <a:latin typeface="Arial" panose="020B0604020202020204" pitchFamily="34" charset="0"/>
                  <a:cs typeface="Arial" panose="020B0604020202020204" pitchFamily="34" charset="0"/>
                </a:rPr>
                <a:t>E</a:t>
              </a:r>
              <a:r>
                <a:rPr sz="2400" i="1" spc="-265" dirty="0">
                  <a:latin typeface="Arial" panose="020B0604020202020204" pitchFamily="34" charset="0"/>
                  <a:cs typeface="Arial" panose="020B0604020202020204" pitchFamily="34" charset="0"/>
                </a:rPr>
                <a:t> </a:t>
              </a:r>
              <a:r>
                <a:rPr sz="2400" spc="33" dirty="0">
                  <a:latin typeface="Lucida Sans Unicode"/>
                  <a:cs typeface="Lucida Sans Unicode"/>
                </a:rPr>
                <a:t>(</a:t>
              </a:r>
              <a:r>
                <a:rPr sz="2400" spc="-384" dirty="0">
                  <a:latin typeface="Lucida Sans Unicode"/>
                  <a:cs typeface="Lucida Sans Unicode"/>
                </a:rPr>
                <a:t> </a:t>
              </a:r>
              <a:r>
                <a:rPr sz="2400" i="1" dirty="0">
                  <a:latin typeface="Arial" panose="020B0604020202020204" pitchFamily="34" charset="0"/>
                  <a:cs typeface="Arial" panose="020B0604020202020204" pitchFamily="34" charset="0"/>
                </a:rPr>
                <a:t>X	</a:t>
              </a:r>
              <a:r>
                <a:rPr sz="2400" i="1" spc="78" dirty="0">
                  <a:latin typeface="Arial" panose="020B0604020202020204" pitchFamily="34" charset="0"/>
                  <a:cs typeface="Arial" panose="020B0604020202020204" pitchFamily="34" charset="0"/>
                </a:rPr>
                <a:t>,Y	</a:t>
              </a:r>
              <a:r>
                <a:rPr sz="2400" i="1" dirty="0">
                  <a:latin typeface="Arial" panose="020B0604020202020204" pitchFamily="34" charset="0"/>
                  <a:cs typeface="Arial" panose="020B0604020202020204" pitchFamily="34" charset="0"/>
                </a:rPr>
                <a:t>,</a:t>
              </a:r>
              <a:r>
                <a:rPr sz="2400" i="1" spc="-522" dirty="0">
                  <a:latin typeface="Arial" panose="020B0604020202020204" pitchFamily="34" charset="0"/>
                  <a:cs typeface="Arial" panose="020B0604020202020204" pitchFamily="34" charset="0"/>
                </a:rPr>
                <a:t> </a:t>
              </a:r>
              <a:r>
                <a:rPr sz="2400" i="1" dirty="0">
                  <a:latin typeface="Arial" panose="020B0604020202020204" pitchFamily="34" charset="0"/>
                  <a:cs typeface="Arial" panose="020B0604020202020204" pitchFamily="34" charset="0"/>
                </a:rPr>
                <a:t>Z </a:t>
              </a:r>
              <a:r>
                <a:rPr sz="2400" spc="-12" dirty="0">
                  <a:latin typeface="Lucida Sans Unicode"/>
                  <a:cs typeface="Lucida Sans Unicode"/>
                </a:rPr>
                <a:t>)=</a:t>
              </a:r>
              <a:endParaRPr sz="2400" dirty="0">
                <a:latin typeface="Lucida Sans Unicode"/>
                <a:cs typeface="Lucida Sans Unicode"/>
              </a:endParaRPr>
            </a:p>
          </p:txBody>
        </p:sp>
        <p:sp>
          <p:nvSpPr>
            <p:cNvPr id="67" name="object 67"/>
            <p:cNvSpPr txBox="1"/>
            <p:nvPr/>
          </p:nvSpPr>
          <p:spPr>
            <a:xfrm>
              <a:off x="2428311" y="1344086"/>
              <a:ext cx="380386" cy="553998"/>
            </a:xfrm>
            <a:prstGeom prst="rect">
              <a:avLst/>
            </a:prstGeom>
          </p:spPr>
          <p:txBody>
            <a:bodyPr vert="horz" wrap="square" lIns="0" tIns="0" rIns="0" bIns="0" rtlCol="0">
              <a:spAutoFit/>
            </a:bodyPr>
            <a:lstStyle/>
            <a:p>
              <a:pPr marL="10368"/>
              <a:r>
                <a:rPr sz="3600" spc="-41" dirty="0">
                  <a:latin typeface="Lucida Sans Unicode"/>
                  <a:cs typeface="Lucida Sans Unicode"/>
                </a:rPr>
                <a:t>∑</a:t>
              </a:r>
              <a:endParaRPr sz="3600">
                <a:latin typeface="Lucida Sans Unicode"/>
                <a:cs typeface="Lucida Sans Unicode"/>
              </a:endParaRPr>
            </a:p>
          </p:txBody>
        </p:sp>
        <p:sp>
          <p:nvSpPr>
            <p:cNvPr id="68" name="object 68"/>
            <p:cNvSpPr txBox="1"/>
            <p:nvPr/>
          </p:nvSpPr>
          <p:spPr>
            <a:xfrm>
              <a:off x="2778639" y="1686410"/>
              <a:ext cx="72553" cy="233921"/>
            </a:xfrm>
            <a:prstGeom prst="rect">
              <a:avLst/>
            </a:prstGeom>
          </p:spPr>
          <p:txBody>
            <a:bodyPr vert="horz" wrap="square" lIns="0" tIns="0" rIns="0" bIns="0" rtlCol="0">
              <a:spAutoFit/>
            </a:bodyPr>
            <a:lstStyle/>
            <a:p>
              <a:pPr marL="10368"/>
              <a:r>
                <a:rPr sz="1500" i="1" dirty="0">
                  <a:latin typeface="Arial" panose="020B0604020202020204" pitchFamily="34" charset="0"/>
                  <a:cs typeface="Arial" panose="020B0604020202020204" pitchFamily="34" charset="0"/>
                </a:rPr>
                <a:t>i</a:t>
              </a:r>
              <a:endParaRPr sz="1500" dirty="0">
                <a:latin typeface="Arial" panose="020B0604020202020204" pitchFamily="34" charset="0"/>
                <a:cs typeface="Arial" panose="020B0604020202020204" pitchFamily="34" charset="0"/>
              </a:endParaRPr>
            </a:p>
          </p:txBody>
        </p:sp>
        <p:sp>
          <p:nvSpPr>
            <p:cNvPr id="71" name="object 71"/>
            <p:cNvSpPr txBox="1"/>
            <p:nvPr/>
          </p:nvSpPr>
          <p:spPr>
            <a:xfrm>
              <a:off x="2915453" y="1444709"/>
              <a:ext cx="2415629" cy="800219"/>
            </a:xfrm>
            <a:prstGeom prst="rect">
              <a:avLst/>
            </a:prstGeom>
          </p:spPr>
          <p:txBody>
            <a:bodyPr vert="horz" wrap="square" lIns="0" tIns="0" rIns="0" bIns="0" rtlCol="0">
              <a:spAutoFit/>
            </a:bodyPr>
            <a:lstStyle/>
            <a:p>
              <a:pPr marL="10368">
                <a:tabLst>
                  <a:tab pos="496122" algn="l"/>
                  <a:tab pos="1198055" algn="l"/>
                  <a:tab pos="1587902" algn="l"/>
                </a:tabLst>
              </a:pPr>
              <a:r>
                <a:rPr lang="pl-PL" sz="2400" i="1" dirty="0">
                  <a:latin typeface="Arial" panose="020B0604020202020204" pitchFamily="34" charset="0"/>
                  <a:cs typeface="Arial" panose="020B0604020202020204" pitchFamily="34" charset="0"/>
                </a:rPr>
                <a:t>g</a:t>
              </a:r>
              <a:r>
                <a:rPr lang="pl-PL" sz="2400" i="1" spc="-306" dirty="0">
                  <a:latin typeface="Arial" panose="020B0604020202020204" pitchFamily="34" charset="0"/>
                  <a:cs typeface="Arial" panose="020B0604020202020204" pitchFamily="34" charset="0"/>
                </a:rPr>
                <a:t> </a:t>
              </a:r>
              <a:r>
                <a:rPr lang="pl-PL" sz="2200" i="1" baseline="-16975" dirty="0">
                  <a:latin typeface="Arial" panose="020B0604020202020204" pitchFamily="34" charset="0"/>
                  <a:cs typeface="Arial" panose="020B0604020202020204" pitchFamily="34" charset="0"/>
                </a:rPr>
                <a:t>i</a:t>
              </a:r>
              <a:r>
                <a:rPr lang="pl-PL" sz="2200" i="1" spc="-251" baseline="-16975" dirty="0">
                  <a:latin typeface="Arial" panose="020B0604020202020204" pitchFamily="34" charset="0"/>
                  <a:cs typeface="Arial" panose="020B0604020202020204" pitchFamily="34" charset="0"/>
                </a:rPr>
                <a:t> </a:t>
              </a:r>
              <a:r>
                <a:rPr lang="pl-PL" sz="2400" spc="33" dirty="0">
                  <a:latin typeface="Lucida Sans Unicode"/>
                  <a:cs typeface="Lucida Sans Unicode"/>
                </a:rPr>
                <a:t>(</a:t>
              </a:r>
              <a:r>
                <a:rPr lang="pl-PL" sz="2400" spc="-388" dirty="0">
                  <a:latin typeface="Lucida Sans Unicode"/>
                  <a:cs typeface="Lucida Sans Unicode"/>
                </a:rPr>
                <a:t> </a:t>
              </a:r>
              <a:r>
                <a:rPr lang="pl-PL" sz="2400" i="1" dirty="0">
                  <a:latin typeface="Arial" panose="020B0604020202020204" pitchFamily="34" charset="0"/>
                  <a:cs typeface="Arial" panose="020B0604020202020204" pitchFamily="34" charset="0"/>
                </a:rPr>
                <a:t>X</a:t>
              </a:r>
              <a:r>
                <a:rPr lang="pl-PL" sz="2400" i="1" spc="184" dirty="0">
                  <a:latin typeface="Arial" panose="020B0604020202020204" pitchFamily="34" charset="0"/>
                  <a:cs typeface="Arial" panose="020B0604020202020204" pitchFamily="34" charset="0"/>
                </a:rPr>
                <a:t> </a:t>
              </a:r>
              <a:r>
                <a:rPr lang="pl-PL" sz="2400" i="1" dirty="0">
                  <a:latin typeface="Arial" panose="020B0604020202020204" pitchFamily="34" charset="0"/>
                  <a:cs typeface="Arial" panose="020B0604020202020204" pitchFamily="34" charset="0"/>
                </a:rPr>
                <a:t>,</a:t>
              </a:r>
              <a:r>
                <a:rPr lang="pl-PL" sz="2400" i="1" spc="-306" dirty="0">
                  <a:latin typeface="Arial" panose="020B0604020202020204" pitchFamily="34" charset="0"/>
                  <a:cs typeface="Arial" panose="020B0604020202020204" pitchFamily="34" charset="0"/>
                </a:rPr>
                <a:t> </a:t>
              </a:r>
              <a:r>
                <a:rPr lang="pl-PL" sz="2400" i="1" dirty="0">
                  <a:latin typeface="Arial" panose="020B0604020202020204" pitchFamily="34" charset="0"/>
                  <a:cs typeface="Arial" panose="020B0604020202020204" pitchFamily="34" charset="0"/>
                </a:rPr>
                <a:t>Y</a:t>
              </a:r>
              <a:r>
                <a:rPr lang="pl-PL" sz="2400" i="1" spc="171" dirty="0">
                  <a:latin typeface="Arial" panose="020B0604020202020204" pitchFamily="34" charset="0"/>
                  <a:cs typeface="Arial" panose="020B0604020202020204" pitchFamily="34" charset="0"/>
                </a:rPr>
                <a:t> </a:t>
              </a:r>
              <a:r>
                <a:rPr lang="pl-PL" sz="2400" i="1" dirty="0">
                  <a:latin typeface="Arial" panose="020B0604020202020204" pitchFamily="34" charset="0"/>
                  <a:cs typeface="Arial" panose="020B0604020202020204" pitchFamily="34" charset="0"/>
                </a:rPr>
                <a:t>,</a:t>
              </a:r>
              <a:r>
                <a:rPr lang="pl-PL" sz="2400" i="1" spc="-163" dirty="0">
                  <a:latin typeface="Arial" panose="020B0604020202020204" pitchFamily="34" charset="0"/>
                  <a:cs typeface="Arial" panose="020B0604020202020204" pitchFamily="34" charset="0"/>
                </a:rPr>
                <a:t> </a:t>
              </a:r>
              <a:r>
                <a:rPr lang="pl-PL" sz="2400" i="1" dirty="0">
                  <a:latin typeface="Arial" panose="020B0604020202020204" pitchFamily="34" charset="0"/>
                  <a:cs typeface="Arial" panose="020B0604020202020204" pitchFamily="34" charset="0"/>
                </a:rPr>
                <a:t>Z</a:t>
              </a:r>
              <a:r>
                <a:rPr lang="pl-PL" sz="2400" i="1" spc="16" dirty="0">
                  <a:latin typeface="Arial" panose="020B0604020202020204" pitchFamily="34" charset="0"/>
                  <a:cs typeface="Arial" panose="020B0604020202020204" pitchFamily="34" charset="0"/>
                </a:rPr>
                <a:t> </a:t>
              </a:r>
              <a:r>
                <a:rPr lang="pl-PL" sz="2400" i="1" dirty="0">
                  <a:latin typeface="Arial" panose="020B0604020202020204" pitchFamily="34" charset="0"/>
                  <a:cs typeface="Arial" panose="020B0604020202020204" pitchFamily="34" charset="0"/>
                </a:rPr>
                <a:t>,</a:t>
              </a:r>
              <a:r>
                <a:rPr lang="pl-PL" sz="2400" i="1" spc="-314" dirty="0">
                  <a:latin typeface="Arial" panose="020B0604020202020204" pitchFamily="34" charset="0"/>
                  <a:cs typeface="Arial" panose="020B0604020202020204" pitchFamily="34" charset="0"/>
                </a:rPr>
                <a:t> </a:t>
              </a:r>
              <a:r>
                <a:rPr lang="pl-PL" sz="2400" i="1" dirty="0">
                  <a:latin typeface="Arial" panose="020B0604020202020204" pitchFamily="34" charset="0"/>
                  <a:cs typeface="Arial" panose="020B0604020202020204" pitchFamily="34" charset="0"/>
                </a:rPr>
                <a:t>W</a:t>
              </a:r>
              <a:r>
                <a:rPr lang="en-US" sz="2400" i="1" baseline="-16975" dirty="0" err="1">
                  <a:latin typeface="Arial" panose="020B0604020202020204" pitchFamily="34" charset="0"/>
                  <a:cs typeface="Arial" panose="020B0604020202020204" pitchFamily="34" charset="0"/>
                </a:rPr>
                <a:t>i</a:t>
              </a:r>
              <a:r>
                <a:rPr lang="en-US" sz="2400" i="1" spc="-238" baseline="-16975" dirty="0">
                  <a:latin typeface="Arial" panose="020B0604020202020204" pitchFamily="34" charset="0"/>
                  <a:cs typeface="Arial" panose="020B0604020202020204" pitchFamily="34" charset="0"/>
                </a:rPr>
                <a:t> </a:t>
              </a:r>
              <a:r>
                <a:rPr lang="en-US" sz="2800" spc="33" dirty="0">
                  <a:latin typeface="Lucida Sans Unicode"/>
                  <a:cs typeface="Lucida Sans Unicode"/>
                </a:rPr>
                <a:t>)</a:t>
              </a:r>
              <a:endParaRPr lang="en-US" sz="2800" dirty="0">
                <a:latin typeface="Lucida Sans Unicode"/>
                <a:cs typeface="Lucida Sans Unicode"/>
              </a:endParaRPr>
            </a:p>
            <a:p>
              <a:pPr marL="10368">
                <a:tabLst>
                  <a:tab pos="496122" algn="l"/>
                  <a:tab pos="1198055" algn="l"/>
                  <a:tab pos="1587902" algn="l"/>
                </a:tabLst>
              </a:pPr>
              <a:endParaRPr sz="2400" dirty="0">
                <a:latin typeface="Lucida Sans Unicode"/>
                <a:cs typeface="Lucida Sans Unicode"/>
              </a:endParaRPr>
            </a:p>
          </p:txBody>
        </p:sp>
      </p:grpSp>
      <p:sp>
        <p:nvSpPr>
          <p:cNvPr id="74" name="Title 73"/>
          <p:cNvSpPr>
            <a:spLocks noGrp="1"/>
          </p:cNvSpPr>
          <p:nvPr>
            <p:ph type="title"/>
          </p:nvPr>
        </p:nvSpPr>
        <p:spPr/>
        <p:txBody>
          <a:bodyPr/>
          <a:lstStyle/>
          <a:p>
            <a:r>
              <a:rPr lang="en-US" dirty="0"/>
              <a:t>“Shallow” structured prediction</a:t>
            </a:r>
          </a:p>
        </p:txBody>
      </p:sp>
      <p:cxnSp>
        <p:nvCxnSpPr>
          <p:cNvPr id="75" name="Straight Connector 74"/>
          <p:cNvCxnSpPr/>
          <p:nvPr/>
        </p:nvCxnSpPr>
        <p:spPr>
          <a:xfrm flipV="1">
            <a:off x="6004790" y="2324100"/>
            <a:ext cx="0" cy="49436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76" name="object 17"/>
          <p:cNvSpPr/>
          <p:nvPr/>
        </p:nvSpPr>
        <p:spPr>
          <a:xfrm>
            <a:off x="4653228" y="1903527"/>
            <a:ext cx="884112" cy="914938"/>
          </a:xfrm>
          <a:custGeom>
            <a:avLst/>
            <a:gdLst/>
            <a:ahLst/>
            <a:cxnLst/>
            <a:rect l="l" t="t" r="r" b="b"/>
            <a:pathLst>
              <a:path w="1083309" h="1120139">
                <a:moveTo>
                  <a:pt x="0" y="1120139"/>
                </a:moveTo>
                <a:lnTo>
                  <a:pt x="0" y="913129"/>
                </a:lnTo>
                <a:lnTo>
                  <a:pt x="1083310" y="0"/>
                </a:lnTo>
              </a:path>
            </a:pathLst>
          </a:custGeom>
          <a:ln w="36659">
            <a:solidFill>
              <a:schemeClr val="tx2"/>
            </a:solidFill>
          </a:ln>
        </p:spPr>
        <p:txBody>
          <a:bodyPr wrap="square" lIns="0" tIns="0" rIns="0" bIns="0" rtlCol="0"/>
          <a:lstStyle/>
          <a:p>
            <a:endParaRPr sz="1200"/>
          </a:p>
        </p:txBody>
      </p:sp>
      <p:sp>
        <p:nvSpPr>
          <p:cNvPr id="77" name="object 21"/>
          <p:cNvSpPr/>
          <p:nvPr/>
        </p:nvSpPr>
        <p:spPr>
          <a:xfrm>
            <a:off x="6464984" y="1903527"/>
            <a:ext cx="891367" cy="914938"/>
          </a:xfrm>
          <a:custGeom>
            <a:avLst/>
            <a:gdLst/>
            <a:ahLst/>
            <a:cxnLst/>
            <a:rect l="l" t="t" r="r" b="b"/>
            <a:pathLst>
              <a:path w="1092200" h="1120139">
                <a:moveTo>
                  <a:pt x="1092200" y="1120139"/>
                </a:moveTo>
                <a:lnTo>
                  <a:pt x="1092200" y="913129"/>
                </a:lnTo>
                <a:lnTo>
                  <a:pt x="0" y="0"/>
                </a:lnTo>
              </a:path>
            </a:pathLst>
          </a:custGeom>
          <a:ln w="36659">
            <a:solidFill>
              <a:schemeClr val="tx2"/>
            </a:solidFill>
          </a:ln>
        </p:spPr>
        <p:txBody>
          <a:bodyPr wrap="square" lIns="0" tIns="0" rIns="0" bIns="0" rtlCol="0"/>
          <a:lstStyle/>
          <a:p>
            <a:endParaRPr sz="1200"/>
          </a:p>
        </p:txBody>
      </p:sp>
      <p:sp>
        <p:nvSpPr>
          <p:cNvPr id="78" name="object 14"/>
          <p:cNvSpPr/>
          <p:nvPr/>
        </p:nvSpPr>
        <p:spPr>
          <a:xfrm>
            <a:off x="5390161" y="2819502"/>
            <a:ext cx="1230294" cy="1214730"/>
          </a:xfrm>
          <a:custGeom>
            <a:avLst/>
            <a:gdLst/>
            <a:ahLst/>
            <a:cxnLst/>
            <a:rect l="l" t="t" r="r" b="b"/>
            <a:pathLst>
              <a:path w="1507490" h="1487170">
                <a:moveTo>
                  <a:pt x="753110" y="1487170"/>
                </a:moveTo>
                <a:lnTo>
                  <a:pt x="0" y="1487170"/>
                </a:lnTo>
                <a:lnTo>
                  <a:pt x="0" y="0"/>
                </a:lnTo>
                <a:lnTo>
                  <a:pt x="1507490" y="0"/>
                </a:lnTo>
                <a:lnTo>
                  <a:pt x="1507490" y="1487170"/>
                </a:lnTo>
                <a:lnTo>
                  <a:pt x="753110" y="1487170"/>
                </a:lnTo>
                <a:close/>
              </a:path>
            </a:pathLst>
          </a:custGeom>
          <a:ln w="54630">
            <a:solidFill>
              <a:schemeClr val="accent1"/>
            </a:solidFill>
          </a:ln>
        </p:spPr>
        <p:txBody>
          <a:bodyPr wrap="square" lIns="0" tIns="0" rIns="0" bIns="0" rtlCol="0" anchor="ctr"/>
          <a:lstStyle/>
          <a:p>
            <a:endParaRPr sz="1200"/>
          </a:p>
        </p:txBody>
      </p:sp>
      <p:sp>
        <p:nvSpPr>
          <p:cNvPr id="79" name="object 25"/>
          <p:cNvSpPr/>
          <p:nvPr/>
        </p:nvSpPr>
        <p:spPr>
          <a:xfrm>
            <a:off x="4038600" y="2819502"/>
            <a:ext cx="1230294" cy="1214730"/>
          </a:xfrm>
          <a:custGeom>
            <a:avLst/>
            <a:gdLst/>
            <a:ahLst/>
            <a:cxnLst/>
            <a:rect l="l" t="t" r="r" b="b"/>
            <a:pathLst>
              <a:path w="1507489" h="1487170">
                <a:moveTo>
                  <a:pt x="1507489" y="0"/>
                </a:moveTo>
                <a:lnTo>
                  <a:pt x="0" y="0"/>
                </a:lnTo>
                <a:lnTo>
                  <a:pt x="0" y="1487170"/>
                </a:lnTo>
                <a:lnTo>
                  <a:pt x="1507489" y="1487170"/>
                </a:lnTo>
                <a:lnTo>
                  <a:pt x="1507489" y="0"/>
                </a:lnTo>
                <a:close/>
              </a:path>
            </a:pathLst>
          </a:custGeom>
          <a:solidFill>
            <a:srgbClr val="FFFFFF"/>
          </a:solidFill>
          <a:ln>
            <a:noFill/>
          </a:ln>
        </p:spPr>
        <p:txBody>
          <a:bodyPr wrap="square" lIns="0" tIns="0" rIns="0" bIns="0" rtlCol="0" anchor="ctr"/>
          <a:lstStyle/>
          <a:p>
            <a:endParaRPr sz="1200"/>
          </a:p>
        </p:txBody>
      </p:sp>
      <p:sp>
        <p:nvSpPr>
          <p:cNvPr id="81" name="object 14"/>
          <p:cNvSpPr/>
          <p:nvPr/>
        </p:nvSpPr>
        <p:spPr>
          <a:xfrm>
            <a:off x="6705600" y="2819502"/>
            <a:ext cx="1230294" cy="1214730"/>
          </a:xfrm>
          <a:custGeom>
            <a:avLst/>
            <a:gdLst/>
            <a:ahLst/>
            <a:cxnLst/>
            <a:rect l="l" t="t" r="r" b="b"/>
            <a:pathLst>
              <a:path w="1507490" h="1487170">
                <a:moveTo>
                  <a:pt x="753110" y="1487170"/>
                </a:moveTo>
                <a:lnTo>
                  <a:pt x="0" y="1487170"/>
                </a:lnTo>
                <a:lnTo>
                  <a:pt x="0" y="0"/>
                </a:lnTo>
                <a:lnTo>
                  <a:pt x="1507490" y="0"/>
                </a:lnTo>
                <a:lnTo>
                  <a:pt x="1507490" y="1487170"/>
                </a:lnTo>
                <a:lnTo>
                  <a:pt x="753110" y="1487170"/>
                </a:lnTo>
                <a:close/>
              </a:path>
            </a:pathLst>
          </a:custGeom>
          <a:ln w="54630">
            <a:solidFill>
              <a:schemeClr val="accent1"/>
            </a:solidFill>
          </a:ln>
        </p:spPr>
        <p:txBody>
          <a:bodyPr wrap="square" lIns="0" tIns="0" rIns="0" bIns="0" rtlCol="0" anchor="ctr"/>
          <a:lstStyle/>
          <a:p>
            <a:endParaRPr sz="1200"/>
          </a:p>
        </p:txBody>
      </p:sp>
      <p:sp>
        <p:nvSpPr>
          <p:cNvPr id="83" name="object 15"/>
          <p:cNvSpPr/>
          <p:nvPr/>
        </p:nvSpPr>
        <p:spPr>
          <a:xfrm>
            <a:off x="5721833" y="1605809"/>
            <a:ext cx="559696" cy="560166"/>
          </a:xfrm>
          <a:custGeom>
            <a:avLst/>
            <a:gdLst/>
            <a:ahLst/>
            <a:cxnLst/>
            <a:rect l="l" t="t" r="r" b="b"/>
            <a:pathLst>
              <a:path w="685800" h="685800">
                <a:moveTo>
                  <a:pt x="342900" y="685800"/>
                </a:moveTo>
                <a:lnTo>
                  <a:pt x="297001" y="683121"/>
                </a:lnTo>
                <a:lnTo>
                  <a:pt x="253841" y="674846"/>
                </a:lnTo>
                <a:lnTo>
                  <a:pt x="212347" y="660618"/>
                </a:lnTo>
                <a:lnTo>
                  <a:pt x="171450" y="640079"/>
                </a:lnTo>
                <a:lnTo>
                  <a:pt x="132695" y="614719"/>
                </a:lnTo>
                <a:lnTo>
                  <a:pt x="99536" y="585787"/>
                </a:lnTo>
                <a:lnTo>
                  <a:pt x="70901" y="552569"/>
                </a:lnTo>
                <a:lnTo>
                  <a:pt x="45720" y="514350"/>
                </a:lnTo>
                <a:lnTo>
                  <a:pt x="25181" y="473452"/>
                </a:lnTo>
                <a:lnTo>
                  <a:pt x="10953" y="431958"/>
                </a:lnTo>
                <a:lnTo>
                  <a:pt x="2678" y="388798"/>
                </a:lnTo>
                <a:lnTo>
                  <a:pt x="0" y="342900"/>
                </a:lnTo>
                <a:lnTo>
                  <a:pt x="2678" y="297001"/>
                </a:lnTo>
                <a:lnTo>
                  <a:pt x="10953" y="253841"/>
                </a:lnTo>
                <a:lnTo>
                  <a:pt x="25181" y="212347"/>
                </a:lnTo>
                <a:lnTo>
                  <a:pt x="45720" y="171450"/>
                </a:lnTo>
                <a:lnTo>
                  <a:pt x="70901" y="133230"/>
                </a:lnTo>
                <a:lnTo>
                  <a:pt x="99536" y="100012"/>
                </a:lnTo>
                <a:lnTo>
                  <a:pt x="132695" y="71080"/>
                </a:lnTo>
                <a:lnTo>
                  <a:pt x="171450" y="45719"/>
                </a:lnTo>
                <a:lnTo>
                  <a:pt x="212347" y="25181"/>
                </a:lnTo>
                <a:lnTo>
                  <a:pt x="253841" y="10953"/>
                </a:lnTo>
                <a:lnTo>
                  <a:pt x="297001" y="2678"/>
                </a:lnTo>
                <a:lnTo>
                  <a:pt x="342900" y="0"/>
                </a:lnTo>
                <a:lnTo>
                  <a:pt x="388262" y="2678"/>
                </a:lnTo>
                <a:lnTo>
                  <a:pt x="431482" y="10953"/>
                </a:lnTo>
                <a:lnTo>
                  <a:pt x="473273" y="25181"/>
                </a:lnTo>
                <a:lnTo>
                  <a:pt x="514350" y="45719"/>
                </a:lnTo>
                <a:lnTo>
                  <a:pt x="552549" y="71080"/>
                </a:lnTo>
                <a:lnTo>
                  <a:pt x="585628" y="100012"/>
                </a:lnTo>
                <a:lnTo>
                  <a:pt x="614183" y="133230"/>
                </a:lnTo>
                <a:lnTo>
                  <a:pt x="638810" y="171450"/>
                </a:lnTo>
                <a:lnTo>
                  <a:pt x="659546" y="212347"/>
                </a:lnTo>
                <a:lnTo>
                  <a:pt x="674211" y="253841"/>
                </a:lnTo>
                <a:lnTo>
                  <a:pt x="682922" y="297001"/>
                </a:lnTo>
                <a:lnTo>
                  <a:pt x="685800" y="342900"/>
                </a:lnTo>
                <a:lnTo>
                  <a:pt x="682922" y="388798"/>
                </a:lnTo>
                <a:lnTo>
                  <a:pt x="674211" y="431958"/>
                </a:lnTo>
                <a:lnTo>
                  <a:pt x="659546" y="473452"/>
                </a:lnTo>
                <a:lnTo>
                  <a:pt x="638810" y="514350"/>
                </a:lnTo>
                <a:lnTo>
                  <a:pt x="614183" y="552569"/>
                </a:lnTo>
                <a:lnTo>
                  <a:pt x="585628" y="585787"/>
                </a:lnTo>
                <a:lnTo>
                  <a:pt x="552549" y="614719"/>
                </a:lnTo>
                <a:lnTo>
                  <a:pt x="514350" y="640079"/>
                </a:lnTo>
                <a:lnTo>
                  <a:pt x="473273" y="660618"/>
                </a:lnTo>
                <a:lnTo>
                  <a:pt x="431482" y="674846"/>
                </a:lnTo>
                <a:lnTo>
                  <a:pt x="388262" y="683121"/>
                </a:lnTo>
                <a:lnTo>
                  <a:pt x="342900" y="685800"/>
                </a:lnTo>
                <a:close/>
              </a:path>
            </a:pathLst>
          </a:custGeom>
          <a:ln w="36659">
            <a:solidFill>
              <a:schemeClr val="accent1"/>
            </a:solidFill>
          </a:ln>
        </p:spPr>
        <p:txBody>
          <a:bodyPr wrap="square" lIns="0" tIns="0" rIns="0" bIns="0" rtlCol="0"/>
          <a:lstStyle/>
          <a:p>
            <a:endParaRPr sz="1200"/>
          </a:p>
        </p:txBody>
      </p:sp>
      <p:sp>
        <p:nvSpPr>
          <p:cNvPr id="85" name="object 16"/>
          <p:cNvSpPr txBox="1"/>
          <p:nvPr/>
        </p:nvSpPr>
        <p:spPr>
          <a:xfrm>
            <a:off x="5904252" y="1735477"/>
            <a:ext cx="193302" cy="307777"/>
          </a:xfrm>
          <a:prstGeom prst="rect">
            <a:avLst/>
          </a:prstGeom>
        </p:spPr>
        <p:txBody>
          <a:bodyPr vert="horz" wrap="square" lIns="0" tIns="0" rIns="0" bIns="0" rtlCol="0">
            <a:spAutoFit/>
          </a:bodyPr>
          <a:lstStyle/>
          <a:p>
            <a:pPr marL="10368"/>
            <a:r>
              <a:rPr sz="2000" b="1" spc="298" dirty="0">
                <a:latin typeface="Arial" panose="020B0604020202020204" pitchFamily="34" charset="0"/>
                <a:cs typeface="Arial" panose="020B0604020202020204" pitchFamily="34" charset="0"/>
              </a:rPr>
              <a:t>+</a:t>
            </a:r>
            <a:endParaRPr sz="2000" dirty="0">
              <a:latin typeface="Arial" panose="020B0604020202020204" pitchFamily="34" charset="0"/>
              <a:cs typeface="Arial" panose="020B0604020202020204" pitchFamily="34" charset="0"/>
            </a:endParaRPr>
          </a:p>
        </p:txBody>
      </p:sp>
      <p:sp>
        <p:nvSpPr>
          <p:cNvPr id="86" name="object 18"/>
          <p:cNvSpPr/>
          <p:nvPr/>
        </p:nvSpPr>
        <p:spPr>
          <a:xfrm>
            <a:off x="5515575" y="1844398"/>
            <a:ext cx="206257" cy="131743"/>
          </a:xfrm>
          <a:custGeom>
            <a:avLst/>
            <a:gdLst/>
            <a:ahLst/>
            <a:cxnLst/>
            <a:rect l="l" t="t" r="r" b="b"/>
            <a:pathLst>
              <a:path w="252729" h="161289">
                <a:moveTo>
                  <a:pt x="0" y="0"/>
                </a:moveTo>
                <a:lnTo>
                  <a:pt x="20320" y="161289"/>
                </a:lnTo>
                <a:lnTo>
                  <a:pt x="252729" y="50800"/>
                </a:lnTo>
                <a:lnTo>
                  <a:pt x="0" y="0"/>
                </a:lnTo>
                <a:close/>
              </a:path>
            </a:pathLst>
          </a:custGeom>
          <a:solidFill>
            <a:schemeClr val="tx2"/>
          </a:solidFill>
        </p:spPr>
        <p:txBody>
          <a:bodyPr wrap="square" lIns="0" tIns="0" rIns="0" bIns="0" rtlCol="0"/>
          <a:lstStyle/>
          <a:p>
            <a:endParaRPr sz="1200"/>
          </a:p>
        </p:txBody>
      </p:sp>
      <p:sp>
        <p:nvSpPr>
          <p:cNvPr id="87" name="object 20"/>
          <p:cNvSpPr/>
          <p:nvPr/>
        </p:nvSpPr>
        <p:spPr>
          <a:xfrm>
            <a:off x="5935346" y="2165975"/>
            <a:ext cx="132669" cy="199170"/>
          </a:xfrm>
          <a:custGeom>
            <a:avLst/>
            <a:gdLst/>
            <a:ahLst/>
            <a:cxnLst/>
            <a:rect l="l" t="t" r="r" b="b"/>
            <a:pathLst>
              <a:path w="162559" h="243839">
                <a:moveTo>
                  <a:pt x="80009" y="0"/>
                </a:moveTo>
                <a:lnTo>
                  <a:pt x="0" y="243839"/>
                </a:lnTo>
                <a:lnTo>
                  <a:pt x="162559" y="243839"/>
                </a:lnTo>
                <a:lnTo>
                  <a:pt x="80009" y="0"/>
                </a:lnTo>
                <a:close/>
              </a:path>
            </a:pathLst>
          </a:custGeom>
          <a:solidFill>
            <a:schemeClr val="tx2"/>
          </a:solidFill>
        </p:spPr>
        <p:txBody>
          <a:bodyPr wrap="square" lIns="0" tIns="0" rIns="0" bIns="0" rtlCol="0"/>
          <a:lstStyle/>
          <a:p>
            <a:endParaRPr sz="1200"/>
          </a:p>
        </p:txBody>
      </p:sp>
      <p:sp>
        <p:nvSpPr>
          <p:cNvPr id="88" name="object 22"/>
          <p:cNvSpPr/>
          <p:nvPr/>
        </p:nvSpPr>
        <p:spPr>
          <a:xfrm>
            <a:off x="6281528" y="1844398"/>
            <a:ext cx="205222" cy="131743"/>
          </a:xfrm>
          <a:custGeom>
            <a:avLst/>
            <a:gdLst/>
            <a:ahLst/>
            <a:cxnLst/>
            <a:rect l="l" t="t" r="r" b="b"/>
            <a:pathLst>
              <a:path w="251459" h="161289">
                <a:moveTo>
                  <a:pt x="251460" y="0"/>
                </a:moveTo>
                <a:lnTo>
                  <a:pt x="0" y="50800"/>
                </a:lnTo>
                <a:lnTo>
                  <a:pt x="231140" y="161289"/>
                </a:lnTo>
                <a:lnTo>
                  <a:pt x="251460" y="0"/>
                </a:lnTo>
                <a:close/>
              </a:path>
            </a:pathLst>
          </a:custGeom>
          <a:solidFill>
            <a:schemeClr val="tx2"/>
          </a:solidFill>
        </p:spPr>
        <p:txBody>
          <a:bodyPr wrap="square" lIns="0" tIns="0" rIns="0" bIns="0" rtlCol="0"/>
          <a:lstStyle/>
          <a:p>
            <a:endParaRPr sz="1200"/>
          </a:p>
        </p:txBody>
      </p:sp>
      <p:sp>
        <p:nvSpPr>
          <p:cNvPr id="89" name="object 23"/>
          <p:cNvSpPr txBox="1"/>
          <p:nvPr/>
        </p:nvSpPr>
        <p:spPr>
          <a:xfrm>
            <a:off x="5486400" y="1257300"/>
            <a:ext cx="1032327" cy="276999"/>
          </a:xfrm>
          <a:prstGeom prst="rect">
            <a:avLst/>
          </a:prstGeom>
        </p:spPr>
        <p:txBody>
          <a:bodyPr vert="horz" wrap="square" lIns="0" tIns="0" rIns="0" bIns="0" rtlCol="0">
            <a:spAutoFit/>
          </a:bodyPr>
          <a:lstStyle/>
          <a:p>
            <a:pPr marL="10368"/>
            <a:r>
              <a:rPr sz="1800" spc="110" dirty="0">
                <a:latin typeface="Arial" panose="020B0604020202020204" pitchFamily="34" charset="0"/>
                <a:cs typeface="Arial" panose="020B0604020202020204" pitchFamily="34" charset="0"/>
              </a:rPr>
              <a:t>E</a:t>
            </a:r>
            <a:r>
              <a:rPr sz="1800" spc="265" dirty="0">
                <a:latin typeface="Arial" panose="020B0604020202020204" pitchFamily="34" charset="0"/>
                <a:cs typeface="Arial" panose="020B0604020202020204" pitchFamily="34" charset="0"/>
              </a:rPr>
              <a:t>(</a:t>
            </a:r>
            <a:r>
              <a:rPr sz="1800" spc="163" dirty="0">
                <a:latin typeface="Arial" panose="020B0604020202020204" pitchFamily="34" charset="0"/>
                <a:cs typeface="Arial" panose="020B0604020202020204" pitchFamily="34" charset="0"/>
              </a:rPr>
              <a:t>X</a:t>
            </a:r>
            <a:r>
              <a:rPr sz="1800" spc="65" dirty="0">
                <a:latin typeface="Arial" panose="020B0604020202020204" pitchFamily="34" charset="0"/>
                <a:cs typeface="Arial" panose="020B0604020202020204" pitchFamily="34" charset="0"/>
              </a:rPr>
              <a:t>,</a:t>
            </a:r>
            <a:r>
              <a:rPr sz="1800" spc="78" dirty="0">
                <a:latin typeface="Arial" panose="020B0604020202020204" pitchFamily="34" charset="0"/>
                <a:cs typeface="Arial" panose="020B0604020202020204" pitchFamily="34" charset="0"/>
              </a:rPr>
              <a:t>Y</a:t>
            </a:r>
            <a:r>
              <a:rPr sz="1800" spc="-20" dirty="0">
                <a:latin typeface="Arial" panose="020B0604020202020204" pitchFamily="34" charset="0"/>
                <a:cs typeface="Arial" panose="020B0604020202020204" pitchFamily="34" charset="0"/>
              </a:rPr>
              <a:t>,</a:t>
            </a:r>
            <a:r>
              <a:rPr sz="1800" spc="139" dirty="0">
                <a:latin typeface="Arial" panose="020B0604020202020204" pitchFamily="34" charset="0"/>
                <a:cs typeface="Arial" panose="020B0604020202020204" pitchFamily="34" charset="0"/>
              </a:rPr>
              <a:t>Z</a:t>
            </a:r>
            <a:r>
              <a:rPr sz="1800" spc="261" dirty="0">
                <a:latin typeface="Arial" panose="020B0604020202020204" pitchFamily="34" charset="0"/>
                <a:cs typeface="Arial" panose="020B0604020202020204" pitchFamily="34" charset="0"/>
              </a:rPr>
              <a:t>)</a:t>
            </a:r>
            <a:endParaRPr sz="1800" dirty="0">
              <a:latin typeface="Arial" panose="020B0604020202020204" pitchFamily="34" charset="0"/>
              <a:cs typeface="Arial" panose="020B0604020202020204" pitchFamily="34" charset="0"/>
            </a:endParaRPr>
          </a:p>
        </p:txBody>
      </p:sp>
      <p:sp>
        <p:nvSpPr>
          <p:cNvPr id="90" name="object 24"/>
          <p:cNvSpPr/>
          <p:nvPr/>
        </p:nvSpPr>
        <p:spPr>
          <a:xfrm>
            <a:off x="6741722" y="2818465"/>
            <a:ext cx="1230294" cy="1214730"/>
          </a:xfrm>
          <a:custGeom>
            <a:avLst/>
            <a:gdLst/>
            <a:ahLst/>
            <a:cxnLst/>
            <a:rect l="l" t="t" r="r" b="b"/>
            <a:pathLst>
              <a:path w="1507490" h="1487170">
                <a:moveTo>
                  <a:pt x="1507490" y="0"/>
                </a:moveTo>
                <a:lnTo>
                  <a:pt x="0" y="0"/>
                </a:lnTo>
                <a:lnTo>
                  <a:pt x="0" y="1487170"/>
                </a:lnTo>
                <a:lnTo>
                  <a:pt x="1507490" y="1487170"/>
                </a:lnTo>
                <a:lnTo>
                  <a:pt x="1507490" y="0"/>
                </a:lnTo>
                <a:close/>
              </a:path>
            </a:pathLst>
          </a:custGeom>
          <a:noFill/>
        </p:spPr>
        <p:txBody>
          <a:bodyPr wrap="square" lIns="0" tIns="0" rIns="0" bIns="0" rtlCol="0" anchor="ctr"/>
          <a:lstStyle/>
          <a:p>
            <a:endParaRPr sz="1200"/>
          </a:p>
        </p:txBody>
      </p:sp>
      <p:sp>
        <p:nvSpPr>
          <p:cNvPr id="91" name="object 26"/>
          <p:cNvSpPr txBox="1"/>
          <p:nvPr/>
        </p:nvSpPr>
        <p:spPr>
          <a:xfrm>
            <a:off x="5113423" y="4457470"/>
            <a:ext cx="413333" cy="276999"/>
          </a:xfrm>
          <a:prstGeom prst="rect">
            <a:avLst/>
          </a:prstGeom>
        </p:spPr>
        <p:txBody>
          <a:bodyPr vert="horz" wrap="square" lIns="0" tIns="0" rIns="0" bIns="0" rtlCol="0">
            <a:spAutoFit/>
          </a:bodyPr>
          <a:lstStyle/>
          <a:p>
            <a:pPr marL="10368"/>
            <a:r>
              <a:rPr sz="1800" spc="192" dirty="0">
                <a:latin typeface="Arial" panose="020B0604020202020204" pitchFamily="34" charset="0"/>
                <a:cs typeface="Arial" panose="020B0604020202020204" pitchFamily="34" charset="0"/>
              </a:rPr>
              <a:t>Y</a:t>
            </a:r>
            <a:r>
              <a:rPr sz="1800" spc="257" dirty="0">
                <a:latin typeface="Arial" panose="020B0604020202020204" pitchFamily="34" charset="0"/>
                <a:cs typeface="Arial" panose="020B0604020202020204" pitchFamily="34" charset="0"/>
              </a:rPr>
              <a:t>2</a:t>
            </a:r>
            <a:endParaRPr sz="1800" dirty="0">
              <a:latin typeface="Arial" panose="020B0604020202020204" pitchFamily="34" charset="0"/>
              <a:cs typeface="Arial" panose="020B0604020202020204" pitchFamily="34" charset="0"/>
            </a:endParaRPr>
          </a:p>
        </p:txBody>
      </p:sp>
      <p:sp>
        <p:nvSpPr>
          <p:cNvPr id="92" name="object 27"/>
          <p:cNvSpPr txBox="1"/>
          <p:nvPr/>
        </p:nvSpPr>
        <p:spPr>
          <a:xfrm>
            <a:off x="6524063" y="4457470"/>
            <a:ext cx="413333" cy="276999"/>
          </a:xfrm>
          <a:prstGeom prst="rect">
            <a:avLst/>
          </a:prstGeom>
        </p:spPr>
        <p:txBody>
          <a:bodyPr vert="horz" wrap="square" lIns="0" tIns="0" rIns="0" bIns="0" rtlCol="0">
            <a:spAutoFit/>
          </a:bodyPr>
          <a:lstStyle/>
          <a:p>
            <a:pPr marL="10368"/>
            <a:r>
              <a:rPr sz="1800" spc="192" dirty="0">
                <a:latin typeface="Arial" panose="020B0604020202020204" pitchFamily="34" charset="0"/>
                <a:cs typeface="Arial" panose="020B0604020202020204" pitchFamily="34" charset="0"/>
              </a:rPr>
              <a:t>Y</a:t>
            </a:r>
            <a:r>
              <a:rPr sz="1800" spc="257" dirty="0">
                <a:latin typeface="Arial" panose="020B0604020202020204" pitchFamily="34" charset="0"/>
                <a:cs typeface="Arial" panose="020B0604020202020204" pitchFamily="34" charset="0"/>
              </a:rPr>
              <a:t>3</a:t>
            </a:r>
            <a:endParaRPr sz="1800" dirty="0">
              <a:latin typeface="Arial" panose="020B0604020202020204" pitchFamily="34" charset="0"/>
              <a:cs typeface="Arial" panose="020B0604020202020204" pitchFamily="34" charset="0"/>
            </a:endParaRPr>
          </a:p>
        </p:txBody>
      </p:sp>
      <p:sp>
        <p:nvSpPr>
          <p:cNvPr id="93" name="object 28"/>
          <p:cNvSpPr txBox="1"/>
          <p:nvPr/>
        </p:nvSpPr>
        <p:spPr>
          <a:xfrm>
            <a:off x="7817582" y="4457470"/>
            <a:ext cx="412018" cy="276999"/>
          </a:xfrm>
          <a:prstGeom prst="rect">
            <a:avLst/>
          </a:prstGeom>
        </p:spPr>
        <p:txBody>
          <a:bodyPr vert="horz" wrap="square" lIns="0" tIns="0" rIns="0" bIns="0" rtlCol="0">
            <a:spAutoFit/>
          </a:bodyPr>
          <a:lstStyle/>
          <a:p>
            <a:pPr marL="10368"/>
            <a:r>
              <a:rPr sz="1800" spc="184" dirty="0">
                <a:latin typeface="Arial" panose="020B0604020202020204" pitchFamily="34" charset="0"/>
                <a:cs typeface="Arial" panose="020B0604020202020204" pitchFamily="34" charset="0"/>
              </a:rPr>
              <a:t>Y</a:t>
            </a:r>
            <a:r>
              <a:rPr sz="1800" spc="257" dirty="0">
                <a:latin typeface="Arial" panose="020B0604020202020204" pitchFamily="34" charset="0"/>
                <a:cs typeface="Arial" panose="020B0604020202020204" pitchFamily="34" charset="0"/>
              </a:rPr>
              <a:t>4</a:t>
            </a:r>
            <a:endParaRPr sz="1800" dirty="0">
              <a:latin typeface="Arial" panose="020B0604020202020204" pitchFamily="34" charset="0"/>
              <a:cs typeface="Arial" panose="020B0604020202020204" pitchFamily="34" charset="0"/>
            </a:endParaRPr>
          </a:p>
        </p:txBody>
      </p:sp>
      <p:sp>
        <p:nvSpPr>
          <p:cNvPr id="94" name="object 29"/>
          <p:cNvSpPr txBox="1"/>
          <p:nvPr/>
        </p:nvSpPr>
        <p:spPr>
          <a:xfrm>
            <a:off x="5951929" y="5516598"/>
            <a:ext cx="215537" cy="276999"/>
          </a:xfrm>
          <a:prstGeom prst="rect">
            <a:avLst/>
          </a:prstGeom>
        </p:spPr>
        <p:txBody>
          <a:bodyPr vert="horz" wrap="square" lIns="0" tIns="0" rIns="0" bIns="0" rtlCol="0">
            <a:spAutoFit/>
          </a:bodyPr>
          <a:lstStyle/>
          <a:p>
            <a:pPr marL="10368"/>
            <a:r>
              <a:rPr sz="1800" spc="155" dirty="0">
                <a:latin typeface="Arial" panose="020B0604020202020204" pitchFamily="34" charset="0"/>
                <a:cs typeface="Arial" panose="020B0604020202020204" pitchFamily="34" charset="0"/>
              </a:rPr>
              <a:t>X</a:t>
            </a:r>
            <a:endParaRPr sz="1800" dirty="0">
              <a:latin typeface="Arial" panose="020B0604020202020204" pitchFamily="34" charset="0"/>
              <a:cs typeface="Arial" panose="020B0604020202020204" pitchFamily="34" charset="0"/>
            </a:endParaRPr>
          </a:p>
        </p:txBody>
      </p:sp>
      <p:sp>
        <p:nvSpPr>
          <p:cNvPr id="95" name="object 30"/>
          <p:cNvSpPr txBox="1"/>
          <p:nvPr/>
        </p:nvSpPr>
        <p:spPr>
          <a:xfrm>
            <a:off x="4506050" y="4963694"/>
            <a:ext cx="397561" cy="276999"/>
          </a:xfrm>
          <a:prstGeom prst="rect">
            <a:avLst/>
          </a:prstGeom>
        </p:spPr>
        <p:txBody>
          <a:bodyPr vert="horz" wrap="square" lIns="0" tIns="0" rIns="0" bIns="0" rtlCol="0">
            <a:spAutoFit/>
          </a:bodyPr>
          <a:lstStyle/>
          <a:p>
            <a:pPr marL="10368"/>
            <a:r>
              <a:rPr sz="1800" spc="192" dirty="0">
                <a:latin typeface="Arial" panose="020B0604020202020204" pitchFamily="34" charset="0"/>
                <a:cs typeface="Arial" panose="020B0604020202020204" pitchFamily="34" charset="0"/>
              </a:rPr>
              <a:t>Z1</a:t>
            </a:r>
            <a:endParaRPr sz="1800" dirty="0">
              <a:latin typeface="Arial" panose="020B0604020202020204" pitchFamily="34" charset="0"/>
              <a:cs typeface="Arial" panose="020B0604020202020204" pitchFamily="34" charset="0"/>
            </a:endParaRPr>
          </a:p>
        </p:txBody>
      </p:sp>
      <p:sp>
        <p:nvSpPr>
          <p:cNvPr id="96" name="object 31"/>
          <p:cNvSpPr txBox="1"/>
          <p:nvPr/>
        </p:nvSpPr>
        <p:spPr>
          <a:xfrm>
            <a:off x="6180991" y="4964731"/>
            <a:ext cx="397561" cy="276999"/>
          </a:xfrm>
          <a:prstGeom prst="rect">
            <a:avLst/>
          </a:prstGeom>
        </p:spPr>
        <p:txBody>
          <a:bodyPr vert="horz" wrap="square" lIns="0" tIns="0" rIns="0" bIns="0" rtlCol="0">
            <a:spAutoFit/>
          </a:bodyPr>
          <a:lstStyle/>
          <a:p>
            <a:pPr marL="10368"/>
            <a:r>
              <a:rPr sz="1800" spc="192" dirty="0">
                <a:latin typeface="Arial" panose="020B0604020202020204" pitchFamily="34" charset="0"/>
                <a:cs typeface="Arial" panose="020B0604020202020204" pitchFamily="34" charset="0"/>
              </a:rPr>
              <a:t>Z2</a:t>
            </a:r>
            <a:endParaRPr sz="1800" dirty="0">
              <a:latin typeface="Arial" panose="020B0604020202020204" pitchFamily="34" charset="0"/>
              <a:cs typeface="Arial" panose="020B0604020202020204" pitchFamily="34" charset="0"/>
            </a:endParaRPr>
          </a:p>
        </p:txBody>
      </p:sp>
      <p:sp>
        <p:nvSpPr>
          <p:cNvPr id="97" name="object 32"/>
          <p:cNvSpPr txBox="1"/>
          <p:nvPr/>
        </p:nvSpPr>
        <p:spPr>
          <a:xfrm>
            <a:off x="7503531" y="4964731"/>
            <a:ext cx="397561" cy="276999"/>
          </a:xfrm>
          <a:prstGeom prst="rect">
            <a:avLst/>
          </a:prstGeom>
        </p:spPr>
        <p:txBody>
          <a:bodyPr vert="horz" wrap="square" lIns="0" tIns="0" rIns="0" bIns="0" rtlCol="0">
            <a:spAutoFit/>
          </a:bodyPr>
          <a:lstStyle/>
          <a:p>
            <a:pPr marL="10368"/>
            <a:r>
              <a:rPr sz="1800" spc="192" dirty="0">
                <a:latin typeface="Arial" panose="020B0604020202020204" pitchFamily="34" charset="0"/>
                <a:cs typeface="Arial" panose="020B0604020202020204" pitchFamily="34" charset="0"/>
              </a:rPr>
              <a:t>Z3</a:t>
            </a:r>
            <a:endParaRPr sz="1800" dirty="0">
              <a:latin typeface="Arial" panose="020B0604020202020204" pitchFamily="34" charset="0"/>
              <a:cs typeface="Arial" panose="020B0604020202020204" pitchFamily="34" charset="0"/>
            </a:endParaRPr>
          </a:p>
        </p:txBody>
      </p:sp>
      <p:sp>
        <p:nvSpPr>
          <p:cNvPr id="98" name="object 33"/>
          <p:cNvSpPr/>
          <p:nvPr/>
        </p:nvSpPr>
        <p:spPr>
          <a:xfrm>
            <a:off x="4665666" y="4219917"/>
            <a:ext cx="1149449" cy="1446058"/>
          </a:xfrm>
          <a:custGeom>
            <a:avLst/>
            <a:gdLst/>
            <a:ahLst/>
            <a:cxnLst/>
            <a:rect l="l" t="t" r="r" b="b"/>
            <a:pathLst>
              <a:path w="1408429" h="1770379">
                <a:moveTo>
                  <a:pt x="1408429" y="1770379"/>
                </a:moveTo>
                <a:lnTo>
                  <a:pt x="1228090" y="1770379"/>
                </a:lnTo>
                <a:lnTo>
                  <a:pt x="0" y="0"/>
                </a:lnTo>
              </a:path>
            </a:pathLst>
          </a:custGeom>
          <a:ln w="36659">
            <a:solidFill>
              <a:schemeClr val="tx2"/>
            </a:solidFill>
          </a:ln>
        </p:spPr>
        <p:txBody>
          <a:bodyPr wrap="square" lIns="0" tIns="0" rIns="0" bIns="0" rtlCol="0"/>
          <a:lstStyle/>
          <a:p>
            <a:endParaRPr sz="1200"/>
          </a:p>
        </p:txBody>
      </p:sp>
      <p:sp>
        <p:nvSpPr>
          <p:cNvPr id="99" name="object 35"/>
          <p:cNvSpPr/>
          <p:nvPr/>
        </p:nvSpPr>
        <p:spPr>
          <a:xfrm>
            <a:off x="6005826" y="4224067"/>
            <a:ext cx="34204" cy="1255187"/>
          </a:xfrm>
          <a:custGeom>
            <a:avLst/>
            <a:gdLst/>
            <a:ahLst/>
            <a:cxnLst/>
            <a:rect l="l" t="t" r="r" b="b"/>
            <a:pathLst>
              <a:path w="41909" h="1536700">
                <a:moveTo>
                  <a:pt x="41910" y="1536700"/>
                </a:moveTo>
                <a:lnTo>
                  <a:pt x="41910" y="1357630"/>
                </a:lnTo>
                <a:lnTo>
                  <a:pt x="0" y="0"/>
                </a:lnTo>
              </a:path>
            </a:pathLst>
          </a:custGeom>
          <a:ln w="36659">
            <a:solidFill>
              <a:schemeClr val="tx2"/>
            </a:solidFill>
          </a:ln>
        </p:spPr>
        <p:txBody>
          <a:bodyPr wrap="square" lIns="0" tIns="0" rIns="0" bIns="0" rtlCol="0"/>
          <a:lstStyle/>
          <a:p>
            <a:endParaRPr sz="1200"/>
          </a:p>
        </p:txBody>
      </p:sp>
      <p:sp>
        <p:nvSpPr>
          <p:cNvPr id="100" name="object 36"/>
          <p:cNvSpPr/>
          <p:nvPr/>
        </p:nvSpPr>
        <p:spPr>
          <a:xfrm>
            <a:off x="5939492" y="4033195"/>
            <a:ext cx="132669" cy="199170"/>
          </a:xfrm>
          <a:custGeom>
            <a:avLst/>
            <a:gdLst/>
            <a:ahLst/>
            <a:cxnLst/>
            <a:rect l="l" t="t" r="r" b="b"/>
            <a:pathLst>
              <a:path w="162559" h="243839">
                <a:moveTo>
                  <a:pt x="80010" y="0"/>
                </a:moveTo>
                <a:lnTo>
                  <a:pt x="0" y="243839"/>
                </a:lnTo>
                <a:lnTo>
                  <a:pt x="162560" y="243839"/>
                </a:lnTo>
                <a:lnTo>
                  <a:pt x="80010" y="0"/>
                </a:lnTo>
                <a:close/>
              </a:path>
            </a:pathLst>
          </a:custGeom>
          <a:solidFill>
            <a:schemeClr val="tx2"/>
          </a:solidFill>
        </p:spPr>
        <p:txBody>
          <a:bodyPr wrap="square" lIns="0" tIns="0" rIns="0" bIns="0" rtlCol="0"/>
          <a:lstStyle/>
          <a:p>
            <a:endParaRPr sz="1200"/>
          </a:p>
        </p:txBody>
      </p:sp>
      <p:sp>
        <p:nvSpPr>
          <p:cNvPr id="101" name="object 37"/>
          <p:cNvSpPr/>
          <p:nvPr/>
        </p:nvSpPr>
        <p:spPr>
          <a:xfrm>
            <a:off x="6265981" y="4219917"/>
            <a:ext cx="1078969" cy="1446058"/>
          </a:xfrm>
          <a:custGeom>
            <a:avLst/>
            <a:gdLst/>
            <a:ahLst/>
            <a:cxnLst/>
            <a:rect l="l" t="t" r="r" b="b"/>
            <a:pathLst>
              <a:path w="1322070" h="1770379">
                <a:moveTo>
                  <a:pt x="0" y="1770379"/>
                </a:moveTo>
                <a:lnTo>
                  <a:pt x="180340" y="1770379"/>
                </a:lnTo>
                <a:lnTo>
                  <a:pt x="1322070" y="0"/>
                </a:lnTo>
              </a:path>
            </a:pathLst>
          </a:custGeom>
          <a:ln w="36659">
            <a:solidFill>
              <a:schemeClr val="tx2"/>
            </a:solidFill>
          </a:ln>
        </p:spPr>
        <p:txBody>
          <a:bodyPr wrap="square" lIns="0" tIns="0" rIns="0" bIns="0" rtlCol="0"/>
          <a:lstStyle/>
          <a:p>
            <a:endParaRPr sz="1200"/>
          </a:p>
        </p:txBody>
      </p:sp>
      <p:sp>
        <p:nvSpPr>
          <p:cNvPr id="102" name="object 38"/>
          <p:cNvSpPr/>
          <p:nvPr/>
        </p:nvSpPr>
        <p:spPr>
          <a:xfrm>
            <a:off x="7273433" y="4033195"/>
            <a:ext cx="132669" cy="204357"/>
          </a:xfrm>
          <a:custGeom>
            <a:avLst/>
            <a:gdLst/>
            <a:ahLst/>
            <a:cxnLst/>
            <a:rect l="l" t="t" r="r" b="b"/>
            <a:pathLst>
              <a:path w="162559" h="250189">
                <a:moveTo>
                  <a:pt x="101600" y="0"/>
                </a:moveTo>
                <a:lnTo>
                  <a:pt x="0" y="236219"/>
                </a:lnTo>
                <a:lnTo>
                  <a:pt x="162559" y="250189"/>
                </a:lnTo>
                <a:lnTo>
                  <a:pt x="101600" y="0"/>
                </a:lnTo>
                <a:close/>
              </a:path>
            </a:pathLst>
          </a:custGeom>
          <a:solidFill>
            <a:schemeClr val="tx2"/>
          </a:solidFill>
        </p:spPr>
        <p:txBody>
          <a:bodyPr wrap="square" lIns="0" tIns="0" rIns="0" bIns="0" rtlCol="0"/>
          <a:lstStyle/>
          <a:p>
            <a:endParaRPr sz="1200"/>
          </a:p>
        </p:txBody>
      </p:sp>
      <p:sp>
        <p:nvSpPr>
          <p:cNvPr id="103" name="object 39"/>
          <p:cNvSpPr/>
          <p:nvPr/>
        </p:nvSpPr>
        <p:spPr>
          <a:xfrm>
            <a:off x="4657374" y="4224067"/>
            <a:ext cx="10365" cy="703320"/>
          </a:xfrm>
          <a:custGeom>
            <a:avLst/>
            <a:gdLst/>
            <a:ahLst/>
            <a:cxnLst/>
            <a:rect l="l" t="t" r="r" b="b"/>
            <a:pathLst>
              <a:path w="12700" h="861060">
                <a:moveTo>
                  <a:pt x="12700" y="861060"/>
                </a:moveTo>
                <a:lnTo>
                  <a:pt x="12700" y="680720"/>
                </a:lnTo>
                <a:lnTo>
                  <a:pt x="0" y="0"/>
                </a:lnTo>
              </a:path>
            </a:pathLst>
          </a:custGeom>
          <a:ln w="36659">
            <a:solidFill>
              <a:schemeClr val="tx2"/>
            </a:solidFill>
          </a:ln>
        </p:spPr>
        <p:txBody>
          <a:bodyPr wrap="square" lIns="0" tIns="0" rIns="0" bIns="0" rtlCol="0"/>
          <a:lstStyle/>
          <a:p>
            <a:endParaRPr sz="1200"/>
          </a:p>
        </p:txBody>
      </p:sp>
      <p:sp>
        <p:nvSpPr>
          <p:cNvPr id="104" name="object 40"/>
          <p:cNvSpPr/>
          <p:nvPr/>
        </p:nvSpPr>
        <p:spPr>
          <a:xfrm>
            <a:off x="4590695" y="4033195"/>
            <a:ext cx="133705" cy="200207"/>
          </a:xfrm>
          <a:custGeom>
            <a:avLst/>
            <a:gdLst/>
            <a:ahLst/>
            <a:cxnLst/>
            <a:rect l="l" t="t" r="r" b="b"/>
            <a:pathLst>
              <a:path w="163829" h="245110">
                <a:moveTo>
                  <a:pt x="77469" y="0"/>
                </a:moveTo>
                <a:lnTo>
                  <a:pt x="0" y="245109"/>
                </a:lnTo>
                <a:lnTo>
                  <a:pt x="163829" y="242569"/>
                </a:lnTo>
                <a:lnTo>
                  <a:pt x="77469" y="0"/>
                </a:lnTo>
                <a:close/>
              </a:path>
            </a:pathLst>
          </a:custGeom>
          <a:solidFill>
            <a:schemeClr val="tx2"/>
          </a:solidFill>
        </p:spPr>
        <p:txBody>
          <a:bodyPr wrap="square" lIns="0" tIns="0" rIns="0" bIns="0" rtlCol="0"/>
          <a:lstStyle/>
          <a:p>
            <a:endParaRPr sz="1200"/>
          </a:p>
        </p:txBody>
      </p:sp>
      <p:sp>
        <p:nvSpPr>
          <p:cNvPr id="105" name="object 41"/>
          <p:cNvSpPr/>
          <p:nvPr/>
        </p:nvSpPr>
        <p:spPr>
          <a:xfrm>
            <a:off x="6083562" y="4207470"/>
            <a:ext cx="259118" cy="719917"/>
          </a:xfrm>
          <a:custGeom>
            <a:avLst/>
            <a:gdLst/>
            <a:ahLst/>
            <a:cxnLst/>
            <a:rect l="l" t="t" r="r" b="b"/>
            <a:pathLst>
              <a:path w="317500" h="881379">
                <a:moveTo>
                  <a:pt x="317500" y="881379"/>
                </a:moveTo>
                <a:lnTo>
                  <a:pt x="317500" y="701039"/>
                </a:lnTo>
                <a:lnTo>
                  <a:pt x="0" y="0"/>
                </a:lnTo>
              </a:path>
            </a:pathLst>
          </a:custGeom>
          <a:ln w="36659">
            <a:solidFill>
              <a:schemeClr val="tx2"/>
            </a:solidFill>
          </a:ln>
        </p:spPr>
        <p:txBody>
          <a:bodyPr wrap="square" lIns="0" tIns="0" rIns="0" bIns="0" rtlCol="0"/>
          <a:lstStyle/>
          <a:p>
            <a:endParaRPr sz="1200"/>
          </a:p>
        </p:txBody>
      </p:sp>
      <p:sp>
        <p:nvSpPr>
          <p:cNvPr id="106" name="object 42"/>
          <p:cNvSpPr/>
          <p:nvPr/>
        </p:nvSpPr>
        <p:spPr>
          <a:xfrm>
            <a:off x="6004790" y="4033195"/>
            <a:ext cx="143033" cy="209544"/>
          </a:xfrm>
          <a:custGeom>
            <a:avLst/>
            <a:gdLst/>
            <a:ahLst/>
            <a:cxnLst/>
            <a:rect l="l" t="t" r="r" b="b"/>
            <a:pathLst>
              <a:path w="175259" h="256539">
                <a:moveTo>
                  <a:pt x="0" y="0"/>
                </a:moveTo>
                <a:lnTo>
                  <a:pt x="26669" y="256539"/>
                </a:lnTo>
                <a:lnTo>
                  <a:pt x="175259" y="189229"/>
                </a:lnTo>
                <a:lnTo>
                  <a:pt x="0" y="0"/>
                </a:lnTo>
                <a:close/>
              </a:path>
            </a:pathLst>
          </a:custGeom>
          <a:solidFill>
            <a:schemeClr val="tx2"/>
          </a:solidFill>
        </p:spPr>
        <p:txBody>
          <a:bodyPr wrap="square" lIns="0" tIns="0" rIns="0" bIns="0" rtlCol="0"/>
          <a:lstStyle/>
          <a:p>
            <a:endParaRPr sz="1200"/>
          </a:p>
        </p:txBody>
      </p:sp>
      <p:sp>
        <p:nvSpPr>
          <p:cNvPr id="107" name="object 43"/>
          <p:cNvSpPr/>
          <p:nvPr/>
        </p:nvSpPr>
        <p:spPr>
          <a:xfrm>
            <a:off x="7429942" y="4209544"/>
            <a:ext cx="235279" cy="717842"/>
          </a:xfrm>
          <a:custGeom>
            <a:avLst/>
            <a:gdLst/>
            <a:ahLst/>
            <a:cxnLst/>
            <a:rect l="l" t="t" r="r" b="b"/>
            <a:pathLst>
              <a:path w="288290" h="878839">
                <a:moveTo>
                  <a:pt x="288289" y="878839"/>
                </a:moveTo>
                <a:lnTo>
                  <a:pt x="288289" y="699769"/>
                </a:lnTo>
                <a:lnTo>
                  <a:pt x="0" y="0"/>
                </a:lnTo>
              </a:path>
            </a:pathLst>
          </a:custGeom>
          <a:ln w="36659">
            <a:solidFill>
              <a:schemeClr val="tx2"/>
            </a:solidFill>
          </a:ln>
        </p:spPr>
        <p:txBody>
          <a:bodyPr wrap="square" lIns="0" tIns="0" rIns="0" bIns="0" rtlCol="0"/>
          <a:lstStyle/>
          <a:p>
            <a:endParaRPr sz="1200"/>
          </a:p>
        </p:txBody>
      </p:sp>
      <p:sp>
        <p:nvSpPr>
          <p:cNvPr id="108" name="object 44"/>
          <p:cNvSpPr/>
          <p:nvPr/>
        </p:nvSpPr>
        <p:spPr>
          <a:xfrm>
            <a:off x="7356351" y="4033195"/>
            <a:ext cx="137851" cy="209544"/>
          </a:xfrm>
          <a:custGeom>
            <a:avLst/>
            <a:gdLst/>
            <a:ahLst/>
            <a:cxnLst/>
            <a:rect l="l" t="t" r="r" b="b"/>
            <a:pathLst>
              <a:path w="168909" h="256539">
                <a:moveTo>
                  <a:pt x="0" y="0"/>
                </a:moveTo>
                <a:lnTo>
                  <a:pt x="19050" y="256539"/>
                </a:lnTo>
                <a:lnTo>
                  <a:pt x="168909" y="194309"/>
                </a:lnTo>
                <a:lnTo>
                  <a:pt x="0" y="0"/>
                </a:lnTo>
                <a:close/>
              </a:path>
            </a:pathLst>
          </a:custGeom>
          <a:solidFill>
            <a:schemeClr val="tx2"/>
          </a:solidFill>
        </p:spPr>
        <p:txBody>
          <a:bodyPr wrap="square" lIns="0" tIns="0" rIns="0" bIns="0" rtlCol="0"/>
          <a:lstStyle/>
          <a:p>
            <a:endParaRPr sz="1200"/>
          </a:p>
        </p:txBody>
      </p:sp>
      <p:sp>
        <p:nvSpPr>
          <p:cNvPr id="109" name="object 45"/>
          <p:cNvSpPr/>
          <p:nvPr/>
        </p:nvSpPr>
        <p:spPr>
          <a:xfrm>
            <a:off x="4188888" y="4120332"/>
            <a:ext cx="295395" cy="299793"/>
          </a:xfrm>
          <a:custGeom>
            <a:avLst/>
            <a:gdLst/>
            <a:ahLst/>
            <a:cxnLst/>
            <a:rect l="l" t="t" r="r" b="b"/>
            <a:pathLst>
              <a:path w="361950" h="367029">
                <a:moveTo>
                  <a:pt x="0" y="367030"/>
                </a:moveTo>
                <a:lnTo>
                  <a:pt x="0" y="186690"/>
                </a:lnTo>
                <a:lnTo>
                  <a:pt x="361950" y="0"/>
                </a:lnTo>
              </a:path>
            </a:pathLst>
          </a:custGeom>
          <a:ln w="36659">
            <a:solidFill>
              <a:schemeClr val="tx2"/>
            </a:solidFill>
          </a:ln>
        </p:spPr>
        <p:txBody>
          <a:bodyPr wrap="square" lIns="0" tIns="0" rIns="0" bIns="0" rtlCol="0"/>
          <a:lstStyle/>
          <a:p>
            <a:endParaRPr sz="1200"/>
          </a:p>
        </p:txBody>
      </p:sp>
      <p:sp>
        <p:nvSpPr>
          <p:cNvPr id="110" name="object 46"/>
          <p:cNvSpPr/>
          <p:nvPr/>
        </p:nvSpPr>
        <p:spPr>
          <a:xfrm>
            <a:off x="4446969" y="4033195"/>
            <a:ext cx="207295" cy="150415"/>
          </a:xfrm>
          <a:custGeom>
            <a:avLst/>
            <a:gdLst/>
            <a:ahLst/>
            <a:cxnLst/>
            <a:rect l="l" t="t" r="r" b="b"/>
            <a:pathLst>
              <a:path w="254000" h="184150">
                <a:moveTo>
                  <a:pt x="254000" y="0"/>
                </a:moveTo>
                <a:lnTo>
                  <a:pt x="0" y="39369"/>
                </a:lnTo>
                <a:lnTo>
                  <a:pt x="73660" y="184150"/>
                </a:lnTo>
                <a:lnTo>
                  <a:pt x="254000" y="0"/>
                </a:lnTo>
                <a:close/>
              </a:path>
            </a:pathLst>
          </a:custGeom>
          <a:solidFill>
            <a:schemeClr val="tx2"/>
          </a:solidFill>
        </p:spPr>
        <p:txBody>
          <a:bodyPr wrap="square" lIns="0" tIns="0" rIns="0" bIns="0" rtlCol="0"/>
          <a:lstStyle/>
          <a:p>
            <a:endParaRPr sz="1200"/>
          </a:p>
        </p:txBody>
      </p:sp>
      <p:sp>
        <p:nvSpPr>
          <p:cNvPr id="111" name="object 47"/>
          <p:cNvSpPr/>
          <p:nvPr/>
        </p:nvSpPr>
        <p:spPr>
          <a:xfrm>
            <a:off x="4831502" y="4101659"/>
            <a:ext cx="444647" cy="318465"/>
          </a:xfrm>
          <a:custGeom>
            <a:avLst/>
            <a:gdLst/>
            <a:ahLst/>
            <a:cxnLst/>
            <a:rect l="l" t="t" r="r" b="b"/>
            <a:pathLst>
              <a:path w="544829" h="389889">
                <a:moveTo>
                  <a:pt x="544829" y="389890"/>
                </a:moveTo>
                <a:lnTo>
                  <a:pt x="544829" y="210820"/>
                </a:lnTo>
                <a:lnTo>
                  <a:pt x="0" y="0"/>
                </a:lnTo>
              </a:path>
            </a:pathLst>
          </a:custGeom>
          <a:ln w="36659">
            <a:solidFill>
              <a:schemeClr val="tx2"/>
            </a:solidFill>
          </a:ln>
        </p:spPr>
        <p:txBody>
          <a:bodyPr wrap="square" lIns="0" tIns="0" rIns="0" bIns="0" rtlCol="0"/>
          <a:lstStyle/>
          <a:p>
            <a:endParaRPr sz="1200"/>
          </a:p>
        </p:txBody>
      </p:sp>
      <p:sp>
        <p:nvSpPr>
          <p:cNvPr id="112" name="object 48"/>
          <p:cNvSpPr/>
          <p:nvPr/>
        </p:nvSpPr>
        <p:spPr>
          <a:xfrm>
            <a:off x="4654264" y="4033195"/>
            <a:ext cx="209368" cy="133817"/>
          </a:xfrm>
          <a:custGeom>
            <a:avLst/>
            <a:gdLst/>
            <a:ahLst/>
            <a:cxnLst/>
            <a:rect l="l" t="t" r="r" b="b"/>
            <a:pathLst>
              <a:path w="256539" h="163829">
                <a:moveTo>
                  <a:pt x="0" y="0"/>
                </a:moveTo>
                <a:lnTo>
                  <a:pt x="198120" y="163829"/>
                </a:lnTo>
                <a:lnTo>
                  <a:pt x="256540" y="11429"/>
                </a:lnTo>
                <a:lnTo>
                  <a:pt x="0" y="0"/>
                </a:lnTo>
                <a:close/>
              </a:path>
            </a:pathLst>
          </a:custGeom>
          <a:solidFill>
            <a:schemeClr val="tx2"/>
          </a:solidFill>
        </p:spPr>
        <p:txBody>
          <a:bodyPr wrap="square" lIns="0" tIns="0" rIns="0" bIns="0" rtlCol="0"/>
          <a:lstStyle/>
          <a:p>
            <a:endParaRPr sz="1200"/>
          </a:p>
        </p:txBody>
      </p:sp>
      <p:sp>
        <p:nvSpPr>
          <p:cNvPr id="113" name="object 49"/>
          <p:cNvSpPr/>
          <p:nvPr/>
        </p:nvSpPr>
        <p:spPr>
          <a:xfrm>
            <a:off x="5276148" y="4093361"/>
            <a:ext cx="548295" cy="326764"/>
          </a:xfrm>
          <a:custGeom>
            <a:avLst/>
            <a:gdLst/>
            <a:ahLst/>
            <a:cxnLst/>
            <a:rect l="l" t="t" r="r" b="b"/>
            <a:pathLst>
              <a:path w="671829" h="400050">
                <a:moveTo>
                  <a:pt x="0" y="400049"/>
                </a:moveTo>
                <a:lnTo>
                  <a:pt x="0" y="220979"/>
                </a:lnTo>
                <a:lnTo>
                  <a:pt x="671829" y="0"/>
                </a:lnTo>
              </a:path>
            </a:pathLst>
          </a:custGeom>
          <a:ln w="36659">
            <a:solidFill>
              <a:schemeClr val="tx2"/>
            </a:solidFill>
          </a:ln>
        </p:spPr>
        <p:txBody>
          <a:bodyPr wrap="square" lIns="0" tIns="0" rIns="0" bIns="0" rtlCol="0"/>
          <a:lstStyle/>
          <a:p>
            <a:endParaRPr sz="1200"/>
          </a:p>
        </p:txBody>
      </p:sp>
      <p:sp>
        <p:nvSpPr>
          <p:cNvPr id="114" name="object 50"/>
          <p:cNvSpPr/>
          <p:nvPr/>
        </p:nvSpPr>
        <p:spPr>
          <a:xfrm>
            <a:off x="5795422" y="4032158"/>
            <a:ext cx="209368" cy="126556"/>
          </a:xfrm>
          <a:custGeom>
            <a:avLst/>
            <a:gdLst/>
            <a:ahLst/>
            <a:cxnLst/>
            <a:rect l="l" t="t" r="r" b="b"/>
            <a:pathLst>
              <a:path w="256540" h="154939">
                <a:moveTo>
                  <a:pt x="0" y="0"/>
                </a:moveTo>
                <a:lnTo>
                  <a:pt x="50800" y="154940"/>
                </a:lnTo>
                <a:lnTo>
                  <a:pt x="256540" y="1270"/>
                </a:lnTo>
                <a:lnTo>
                  <a:pt x="0" y="0"/>
                </a:lnTo>
                <a:close/>
              </a:path>
            </a:pathLst>
          </a:custGeom>
          <a:solidFill>
            <a:schemeClr val="tx2"/>
          </a:solidFill>
        </p:spPr>
        <p:txBody>
          <a:bodyPr wrap="square" lIns="0" tIns="0" rIns="0" bIns="0" rtlCol="0"/>
          <a:lstStyle/>
          <a:p>
            <a:endParaRPr sz="1200"/>
          </a:p>
        </p:txBody>
      </p:sp>
      <p:sp>
        <p:nvSpPr>
          <p:cNvPr id="115" name="object 51"/>
          <p:cNvSpPr/>
          <p:nvPr/>
        </p:nvSpPr>
        <p:spPr>
          <a:xfrm>
            <a:off x="6185136" y="4096473"/>
            <a:ext cx="501653" cy="324689"/>
          </a:xfrm>
          <a:custGeom>
            <a:avLst/>
            <a:gdLst/>
            <a:ahLst/>
            <a:cxnLst/>
            <a:rect l="l" t="t" r="r" b="b"/>
            <a:pathLst>
              <a:path w="614679" h="397510">
                <a:moveTo>
                  <a:pt x="614679" y="397510"/>
                </a:moveTo>
                <a:lnTo>
                  <a:pt x="614679" y="217170"/>
                </a:lnTo>
                <a:lnTo>
                  <a:pt x="0" y="0"/>
                </a:lnTo>
              </a:path>
            </a:pathLst>
          </a:custGeom>
          <a:ln w="36659">
            <a:solidFill>
              <a:schemeClr val="tx2"/>
            </a:solidFill>
          </a:ln>
        </p:spPr>
        <p:txBody>
          <a:bodyPr wrap="square" lIns="0" tIns="0" rIns="0" bIns="0" rtlCol="0"/>
          <a:lstStyle/>
          <a:p>
            <a:endParaRPr sz="1200"/>
          </a:p>
        </p:txBody>
      </p:sp>
      <p:sp>
        <p:nvSpPr>
          <p:cNvPr id="116" name="object 52"/>
          <p:cNvSpPr/>
          <p:nvPr/>
        </p:nvSpPr>
        <p:spPr>
          <a:xfrm>
            <a:off x="6004790" y="4033195"/>
            <a:ext cx="210404" cy="128631"/>
          </a:xfrm>
          <a:custGeom>
            <a:avLst/>
            <a:gdLst/>
            <a:ahLst/>
            <a:cxnLst/>
            <a:rect l="l" t="t" r="r" b="b"/>
            <a:pathLst>
              <a:path w="257809" h="157479">
                <a:moveTo>
                  <a:pt x="0" y="0"/>
                </a:moveTo>
                <a:lnTo>
                  <a:pt x="203200" y="157479"/>
                </a:lnTo>
                <a:lnTo>
                  <a:pt x="257809" y="5079"/>
                </a:lnTo>
                <a:lnTo>
                  <a:pt x="0" y="0"/>
                </a:lnTo>
                <a:close/>
              </a:path>
            </a:pathLst>
          </a:custGeom>
          <a:solidFill>
            <a:schemeClr val="tx2"/>
          </a:solidFill>
        </p:spPr>
        <p:txBody>
          <a:bodyPr wrap="square" lIns="0" tIns="0" rIns="0" bIns="0" rtlCol="0"/>
          <a:lstStyle/>
          <a:p>
            <a:endParaRPr sz="1200"/>
          </a:p>
        </p:txBody>
      </p:sp>
      <p:sp>
        <p:nvSpPr>
          <p:cNvPr id="117" name="object 53"/>
          <p:cNvSpPr/>
          <p:nvPr/>
        </p:nvSpPr>
        <p:spPr>
          <a:xfrm>
            <a:off x="6686790" y="4097511"/>
            <a:ext cx="491288" cy="323651"/>
          </a:xfrm>
          <a:custGeom>
            <a:avLst/>
            <a:gdLst/>
            <a:ahLst/>
            <a:cxnLst/>
            <a:rect l="l" t="t" r="r" b="b"/>
            <a:pathLst>
              <a:path w="601979" h="396239">
                <a:moveTo>
                  <a:pt x="0" y="396239"/>
                </a:moveTo>
                <a:lnTo>
                  <a:pt x="0" y="215900"/>
                </a:lnTo>
                <a:lnTo>
                  <a:pt x="601979" y="0"/>
                </a:lnTo>
              </a:path>
            </a:pathLst>
          </a:custGeom>
          <a:ln w="36659">
            <a:solidFill>
              <a:schemeClr val="tx2"/>
            </a:solidFill>
          </a:ln>
        </p:spPr>
        <p:txBody>
          <a:bodyPr wrap="square" lIns="0" tIns="0" rIns="0" bIns="0" rtlCol="0"/>
          <a:lstStyle/>
          <a:p>
            <a:endParaRPr sz="1200"/>
          </a:p>
        </p:txBody>
      </p:sp>
      <p:sp>
        <p:nvSpPr>
          <p:cNvPr id="118" name="object 54"/>
          <p:cNvSpPr/>
          <p:nvPr/>
        </p:nvSpPr>
        <p:spPr>
          <a:xfrm>
            <a:off x="7146984" y="4033195"/>
            <a:ext cx="210404" cy="129668"/>
          </a:xfrm>
          <a:custGeom>
            <a:avLst/>
            <a:gdLst/>
            <a:ahLst/>
            <a:cxnLst/>
            <a:rect l="l" t="t" r="r" b="b"/>
            <a:pathLst>
              <a:path w="257809" h="158750">
                <a:moveTo>
                  <a:pt x="257810" y="0"/>
                </a:moveTo>
                <a:lnTo>
                  <a:pt x="0" y="6350"/>
                </a:lnTo>
                <a:lnTo>
                  <a:pt x="54610" y="158750"/>
                </a:lnTo>
                <a:lnTo>
                  <a:pt x="257810" y="0"/>
                </a:lnTo>
                <a:close/>
              </a:path>
            </a:pathLst>
          </a:custGeom>
          <a:solidFill>
            <a:schemeClr val="tx2"/>
          </a:solidFill>
        </p:spPr>
        <p:txBody>
          <a:bodyPr wrap="square" lIns="0" tIns="0" rIns="0" bIns="0" rtlCol="0"/>
          <a:lstStyle/>
          <a:p>
            <a:endParaRPr sz="1200"/>
          </a:p>
        </p:txBody>
      </p:sp>
      <p:sp>
        <p:nvSpPr>
          <p:cNvPr id="119" name="object 55"/>
          <p:cNvSpPr/>
          <p:nvPr/>
        </p:nvSpPr>
        <p:spPr>
          <a:xfrm>
            <a:off x="7534624" y="4101660"/>
            <a:ext cx="445684" cy="319502"/>
          </a:xfrm>
          <a:custGeom>
            <a:avLst/>
            <a:gdLst/>
            <a:ahLst/>
            <a:cxnLst/>
            <a:rect l="l" t="t" r="r" b="b"/>
            <a:pathLst>
              <a:path w="546100" h="391160">
                <a:moveTo>
                  <a:pt x="546100" y="391160"/>
                </a:moveTo>
                <a:lnTo>
                  <a:pt x="546100" y="210820"/>
                </a:lnTo>
                <a:lnTo>
                  <a:pt x="0" y="0"/>
                </a:lnTo>
              </a:path>
            </a:pathLst>
          </a:custGeom>
          <a:ln w="36659">
            <a:solidFill>
              <a:schemeClr val="tx2"/>
            </a:solidFill>
          </a:ln>
        </p:spPr>
        <p:txBody>
          <a:bodyPr wrap="square" lIns="0" tIns="0" rIns="0" bIns="0" rtlCol="0"/>
          <a:lstStyle/>
          <a:p>
            <a:endParaRPr sz="1200"/>
          </a:p>
        </p:txBody>
      </p:sp>
      <p:sp>
        <p:nvSpPr>
          <p:cNvPr id="120" name="object 56"/>
          <p:cNvSpPr/>
          <p:nvPr/>
        </p:nvSpPr>
        <p:spPr>
          <a:xfrm>
            <a:off x="7357388" y="4033195"/>
            <a:ext cx="209368" cy="133817"/>
          </a:xfrm>
          <a:custGeom>
            <a:avLst/>
            <a:gdLst/>
            <a:ahLst/>
            <a:cxnLst/>
            <a:rect l="l" t="t" r="r" b="b"/>
            <a:pathLst>
              <a:path w="256540" h="163829">
                <a:moveTo>
                  <a:pt x="0" y="0"/>
                </a:moveTo>
                <a:lnTo>
                  <a:pt x="198119" y="163829"/>
                </a:lnTo>
                <a:lnTo>
                  <a:pt x="256539" y="11429"/>
                </a:lnTo>
                <a:lnTo>
                  <a:pt x="0" y="0"/>
                </a:lnTo>
                <a:close/>
              </a:path>
            </a:pathLst>
          </a:custGeom>
          <a:solidFill>
            <a:schemeClr val="tx2"/>
          </a:solidFill>
        </p:spPr>
        <p:txBody>
          <a:bodyPr wrap="square" lIns="0" tIns="0" rIns="0" bIns="0" rtlCol="0"/>
          <a:lstStyle/>
          <a:p>
            <a:endParaRPr sz="1200"/>
          </a:p>
        </p:txBody>
      </p:sp>
      <p:sp>
        <p:nvSpPr>
          <p:cNvPr id="121" name="object 57"/>
          <p:cNvSpPr txBox="1"/>
          <p:nvPr/>
        </p:nvSpPr>
        <p:spPr>
          <a:xfrm>
            <a:off x="3012707" y="4481036"/>
            <a:ext cx="1635493" cy="1231106"/>
          </a:xfrm>
          <a:prstGeom prst="rect">
            <a:avLst/>
          </a:prstGeom>
        </p:spPr>
        <p:txBody>
          <a:bodyPr vert="horz" wrap="square" lIns="0" tIns="0" rIns="0" bIns="0" rtlCol="0">
            <a:spAutoFit/>
          </a:bodyPr>
          <a:lstStyle/>
          <a:p>
            <a:pPr marL="10368" marR="4147">
              <a:tabLst>
                <a:tab pos="1155545" algn="l"/>
              </a:tabLst>
            </a:pPr>
            <a:r>
              <a:rPr sz="1600" spc="82" dirty="0">
                <a:solidFill>
                  <a:schemeClr val="accent1"/>
                </a:solidFill>
                <a:latin typeface="Arial" panose="020B0604020202020204" pitchFamily="34" charset="0"/>
                <a:cs typeface="Arial" panose="020B0604020202020204" pitchFamily="34" charset="0"/>
              </a:rPr>
              <a:t>O</a:t>
            </a:r>
            <a:r>
              <a:rPr sz="1600" spc="106" dirty="0">
                <a:solidFill>
                  <a:schemeClr val="accent1"/>
                </a:solidFill>
                <a:latin typeface="Arial" panose="020B0604020202020204" pitchFamily="34" charset="0"/>
                <a:cs typeface="Arial" panose="020B0604020202020204" pitchFamily="34" charset="0"/>
              </a:rPr>
              <a:t>u</a:t>
            </a:r>
            <a:r>
              <a:rPr sz="1600" spc="86" dirty="0">
                <a:solidFill>
                  <a:schemeClr val="accent1"/>
                </a:solidFill>
                <a:latin typeface="Arial" panose="020B0604020202020204" pitchFamily="34" charset="0"/>
                <a:cs typeface="Arial" panose="020B0604020202020204" pitchFamily="34" charset="0"/>
              </a:rPr>
              <a:t>tp</a:t>
            </a:r>
            <a:r>
              <a:rPr sz="1600" spc="102" dirty="0">
                <a:solidFill>
                  <a:schemeClr val="accent1"/>
                </a:solidFill>
                <a:latin typeface="Arial" panose="020B0604020202020204" pitchFamily="34" charset="0"/>
                <a:cs typeface="Arial" panose="020B0604020202020204" pitchFamily="34" charset="0"/>
              </a:rPr>
              <a:t>u</a:t>
            </a:r>
            <a:r>
              <a:rPr sz="1600" spc="122" dirty="0">
                <a:solidFill>
                  <a:schemeClr val="accent1"/>
                </a:solidFill>
                <a:latin typeface="Arial" panose="020B0604020202020204" pitchFamily="34" charset="0"/>
                <a:cs typeface="Arial" panose="020B0604020202020204" pitchFamily="34" charset="0"/>
              </a:rPr>
              <a:t>t</a:t>
            </a:r>
            <a:r>
              <a:rPr sz="1600" spc="147" dirty="0">
                <a:solidFill>
                  <a:schemeClr val="accent1"/>
                </a:solidFill>
                <a:latin typeface="Arial" panose="020B0604020202020204" pitchFamily="34" charset="0"/>
                <a:cs typeface="Arial" panose="020B0604020202020204" pitchFamily="34" charset="0"/>
              </a:rPr>
              <a:t>s</a:t>
            </a:r>
            <a:r>
              <a:rPr sz="1600" spc="37" dirty="0">
                <a:solidFill>
                  <a:schemeClr val="accent1"/>
                </a:solidFill>
                <a:latin typeface="Arial" panose="020B0604020202020204" pitchFamily="34" charset="0"/>
                <a:cs typeface="Arial" panose="020B0604020202020204" pitchFamily="34" charset="0"/>
              </a:rPr>
              <a:t>:</a:t>
            </a:r>
            <a:endParaRPr lang="en-US" sz="1600" spc="37" dirty="0">
              <a:solidFill>
                <a:schemeClr val="accent1"/>
              </a:solidFill>
              <a:latin typeface="Arial" panose="020B0604020202020204" pitchFamily="34" charset="0"/>
              <a:cs typeface="Arial" panose="020B0604020202020204" pitchFamily="34" charset="0"/>
            </a:endParaRPr>
          </a:p>
          <a:p>
            <a:pPr marL="10368" marR="4147">
              <a:tabLst>
                <a:tab pos="1155545" algn="l"/>
              </a:tabLst>
            </a:pPr>
            <a:endParaRPr lang="en-US" sz="1600" spc="98" dirty="0">
              <a:solidFill>
                <a:schemeClr val="accent1"/>
              </a:solidFill>
              <a:latin typeface="Arial" panose="020B0604020202020204" pitchFamily="34" charset="0"/>
              <a:cs typeface="Arial" panose="020B0604020202020204" pitchFamily="34" charset="0"/>
            </a:endParaRPr>
          </a:p>
          <a:p>
            <a:pPr marL="10368" marR="4147">
              <a:tabLst>
                <a:tab pos="1155545" algn="l"/>
              </a:tabLst>
            </a:pPr>
            <a:r>
              <a:rPr sz="1600" spc="98" dirty="0">
                <a:solidFill>
                  <a:schemeClr val="accent1"/>
                </a:solidFill>
                <a:latin typeface="Arial" panose="020B0604020202020204" pitchFamily="34" charset="0"/>
                <a:cs typeface="Arial" panose="020B0604020202020204" pitchFamily="34" charset="0"/>
              </a:rPr>
              <a:t>Latent </a:t>
            </a:r>
            <a:r>
              <a:rPr sz="1600" spc="69" dirty="0">
                <a:solidFill>
                  <a:schemeClr val="accent1"/>
                </a:solidFill>
                <a:latin typeface="Arial" panose="020B0604020202020204" pitchFamily="34" charset="0"/>
                <a:cs typeface="Arial" panose="020B0604020202020204" pitchFamily="34" charset="0"/>
              </a:rPr>
              <a:t>Vars:  </a:t>
            </a:r>
            <a:endParaRPr lang="en-US" sz="1600" spc="69" dirty="0">
              <a:solidFill>
                <a:schemeClr val="accent1"/>
              </a:solidFill>
              <a:latin typeface="Arial" panose="020B0604020202020204" pitchFamily="34" charset="0"/>
              <a:cs typeface="Arial" panose="020B0604020202020204" pitchFamily="34" charset="0"/>
            </a:endParaRPr>
          </a:p>
          <a:p>
            <a:pPr marL="10368" marR="4147">
              <a:tabLst>
                <a:tab pos="1155545" algn="l"/>
              </a:tabLst>
            </a:pPr>
            <a:endParaRPr lang="en-US" sz="1600" spc="69" dirty="0">
              <a:solidFill>
                <a:schemeClr val="accent1"/>
              </a:solidFill>
              <a:latin typeface="Arial" panose="020B0604020202020204" pitchFamily="34" charset="0"/>
              <a:cs typeface="Arial" panose="020B0604020202020204" pitchFamily="34" charset="0"/>
            </a:endParaRPr>
          </a:p>
          <a:p>
            <a:pPr marL="10368" marR="4147">
              <a:tabLst>
                <a:tab pos="1155545" algn="l"/>
              </a:tabLst>
            </a:pPr>
            <a:r>
              <a:rPr sz="1600" spc="114" dirty="0">
                <a:solidFill>
                  <a:schemeClr val="accent1"/>
                </a:solidFill>
                <a:latin typeface="Arial" panose="020B0604020202020204" pitchFamily="34" charset="0"/>
                <a:cs typeface="Arial" panose="020B0604020202020204" pitchFamily="34" charset="0"/>
              </a:rPr>
              <a:t>Input:</a:t>
            </a:r>
            <a:endParaRPr sz="1600" dirty="0">
              <a:solidFill>
                <a:schemeClr val="accent1"/>
              </a:solidFill>
              <a:latin typeface="Arial" panose="020B0604020202020204" pitchFamily="34" charset="0"/>
              <a:cs typeface="Arial" panose="020B0604020202020204" pitchFamily="34" charset="0"/>
            </a:endParaRPr>
          </a:p>
        </p:txBody>
      </p:sp>
      <p:sp>
        <p:nvSpPr>
          <p:cNvPr id="122" name="object 58"/>
          <p:cNvSpPr/>
          <p:nvPr/>
        </p:nvSpPr>
        <p:spPr>
          <a:xfrm>
            <a:off x="4232420" y="3360996"/>
            <a:ext cx="895513" cy="522822"/>
          </a:xfrm>
          <a:custGeom>
            <a:avLst/>
            <a:gdLst/>
            <a:ahLst/>
            <a:cxnLst/>
            <a:rect l="l" t="t" r="r" b="b"/>
            <a:pathLst>
              <a:path w="1097279" h="640079">
                <a:moveTo>
                  <a:pt x="1097280" y="0"/>
                </a:moveTo>
                <a:lnTo>
                  <a:pt x="0" y="0"/>
                </a:lnTo>
                <a:lnTo>
                  <a:pt x="0" y="640080"/>
                </a:lnTo>
                <a:lnTo>
                  <a:pt x="1097280" y="640080"/>
                </a:lnTo>
                <a:lnTo>
                  <a:pt x="1097280" y="0"/>
                </a:lnTo>
                <a:close/>
              </a:path>
            </a:pathLst>
          </a:custGeom>
          <a:solidFill>
            <a:srgbClr val="FFFFFF"/>
          </a:solidFill>
        </p:spPr>
        <p:txBody>
          <a:bodyPr wrap="square" lIns="0" tIns="0" rIns="0" bIns="0" rtlCol="0" anchor="ctr"/>
          <a:lstStyle/>
          <a:p>
            <a:endParaRPr sz="1200"/>
          </a:p>
        </p:txBody>
      </p:sp>
      <p:sp>
        <p:nvSpPr>
          <p:cNvPr id="123" name="object 59"/>
          <p:cNvSpPr txBox="1"/>
          <p:nvPr/>
        </p:nvSpPr>
        <p:spPr>
          <a:xfrm>
            <a:off x="4187353" y="3086100"/>
            <a:ext cx="987145" cy="724285"/>
          </a:xfrm>
          <a:prstGeom prst="rect">
            <a:avLst/>
          </a:prstGeom>
          <a:ln w="54630">
            <a:solidFill>
              <a:schemeClr val="accent1"/>
            </a:solidFill>
          </a:ln>
        </p:spPr>
        <p:txBody>
          <a:bodyPr vert="horz" wrap="square" lIns="0" tIns="114569" rIns="0" bIns="0" rtlCol="0" anchor="ctr">
            <a:noAutofit/>
          </a:bodyPr>
          <a:lstStyle/>
          <a:p>
            <a:pPr marL="43547" algn="ctr">
              <a:spcBef>
                <a:spcPts val="902"/>
              </a:spcBef>
            </a:pPr>
            <a:r>
              <a:rPr lang="en-US" sz="1200" spc="110" dirty="0">
                <a:latin typeface="Arial" panose="020B0604020202020204" pitchFamily="34" charset="0"/>
                <a:cs typeface="Arial" panose="020B0604020202020204" pitchFamily="34" charset="0"/>
              </a:rPr>
              <a:t>g(X,Y,Z,W)</a:t>
            </a:r>
            <a:endParaRPr sz="1200" dirty="0">
              <a:latin typeface="Arial" panose="020B0604020202020204" pitchFamily="34" charset="0"/>
              <a:cs typeface="Arial" panose="020B0604020202020204" pitchFamily="34" charset="0"/>
            </a:endParaRPr>
          </a:p>
        </p:txBody>
      </p:sp>
      <p:sp>
        <p:nvSpPr>
          <p:cNvPr id="124" name="object 60"/>
          <p:cNvSpPr txBox="1"/>
          <p:nvPr/>
        </p:nvSpPr>
        <p:spPr>
          <a:xfrm>
            <a:off x="5509893" y="3086100"/>
            <a:ext cx="987145" cy="724285"/>
          </a:xfrm>
          <a:prstGeom prst="rect">
            <a:avLst/>
          </a:prstGeom>
          <a:ln w="54630">
            <a:solidFill>
              <a:schemeClr val="accent1"/>
            </a:solidFill>
          </a:ln>
        </p:spPr>
        <p:txBody>
          <a:bodyPr vert="horz" wrap="square" lIns="0" tIns="114569" rIns="0" bIns="0" rtlCol="0" anchor="ctr">
            <a:noAutofit/>
          </a:bodyPr>
          <a:lstStyle/>
          <a:p>
            <a:pPr marL="43547" algn="ctr">
              <a:spcBef>
                <a:spcPts val="902"/>
              </a:spcBef>
            </a:pPr>
            <a:r>
              <a:rPr lang="en-US" sz="1200" spc="110" dirty="0">
                <a:latin typeface="Arial" panose="020B0604020202020204" pitchFamily="34" charset="0"/>
                <a:cs typeface="Arial" panose="020B0604020202020204" pitchFamily="34" charset="0"/>
              </a:rPr>
              <a:t>g(X,Y,Z,W)</a:t>
            </a:r>
            <a:endParaRPr lang="en-US" sz="1200" dirty="0">
              <a:latin typeface="Arial" panose="020B0604020202020204" pitchFamily="34" charset="0"/>
              <a:cs typeface="Arial" panose="020B0604020202020204" pitchFamily="34" charset="0"/>
            </a:endParaRPr>
          </a:p>
        </p:txBody>
      </p:sp>
      <p:sp>
        <p:nvSpPr>
          <p:cNvPr id="125" name="object 61"/>
          <p:cNvSpPr/>
          <p:nvPr/>
        </p:nvSpPr>
        <p:spPr>
          <a:xfrm>
            <a:off x="6906522" y="3360996"/>
            <a:ext cx="895513" cy="522822"/>
          </a:xfrm>
          <a:custGeom>
            <a:avLst/>
            <a:gdLst/>
            <a:ahLst/>
            <a:cxnLst/>
            <a:rect l="l" t="t" r="r" b="b"/>
            <a:pathLst>
              <a:path w="1097279" h="640079">
                <a:moveTo>
                  <a:pt x="1097279" y="0"/>
                </a:moveTo>
                <a:lnTo>
                  <a:pt x="0" y="0"/>
                </a:lnTo>
                <a:lnTo>
                  <a:pt x="0" y="640080"/>
                </a:lnTo>
                <a:lnTo>
                  <a:pt x="1097279" y="640080"/>
                </a:lnTo>
                <a:lnTo>
                  <a:pt x="1097279" y="0"/>
                </a:lnTo>
                <a:close/>
              </a:path>
            </a:pathLst>
          </a:custGeom>
          <a:solidFill>
            <a:srgbClr val="FFFFFF"/>
          </a:solidFill>
        </p:spPr>
        <p:txBody>
          <a:bodyPr wrap="square" lIns="0" tIns="0" rIns="0" bIns="0" rtlCol="0" anchor="ctr"/>
          <a:lstStyle/>
          <a:p>
            <a:endParaRPr sz="1200"/>
          </a:p>
        </p:txBody>
      </p:sp>
      <p:sp>
        <p:nvSpPr>
          <p:cNvPr id="126" name="object 62"/>
          <p:cNvSpPr txBox="1"/>
          <p:nvPr/>
        </p:nvSpPr>
        <p:spPr>
          <a:xfrm>
            <a:off x="6861455" y="3086100"/>
            <a:ext cx="987145" cy="724285"/>
          </a:xfrm>
          <a:prstGeom prst="rect">
            <a:avLst/>
          </a:prstGeom>
          <a:ln w="54630">
            <a:solidFill>
              <a:schemeClr val="accent1"/>
            </a:solidFill>
          </a:ln>
        </p:spPr>
        <p:txBody>
          <a:bodyPr vert="horz" wrap="square" lIns="0" tIns="114569" rIns="0" bIns="0" rtlCol="0" anchor="ctr">
            <a:noAutofit/>
          </a:bodyPr>
          <a:lstStyle/>
          <a:p>
            <a:pPr marL="43547" algn="ctr">
              <a:spcBef>
                <a:spcPts val="902"/>
              </a:spcBef>
            </a:pPr>
            <a:r>
              <a:rPr lang="en-US" sz="1200" spc="110" dirty="0">
                <a:latin typeface="Arial" panose="020B0604020202020204" pitchFamily="34" charset="0"/>
                <a:cs typeface="Arial" panose="020B0604020202020204" pitchFamily="34" charset="0"/>
              </a:rPr>
              <a:t>g(X,Y,Z,W)</a:t>
            </a:r>
            <a:endParaRPr lang="en-US" sz="1200" dirty="0">
              <a:latin typeface="Arial" panose="020B0604020202020204" pitchFamily="34" charset="0"/>
              <a:cs typeface="Arial" panose="020B0604020202020204" pitchFamily="34" charset="0"/>
            </a:endParaRPr>
          </a:p>
        </p:txBody>
      </p:sp>
      <p:sp>
        <p:nvSpPr>
          <p:cNvPr id="130" name="object 72"/>
          <p:cNvSpPr txBox="1"/>
          <p:nvPr/>
        </p:nvSpPr>
        <p:spPr>
          <a:xfrm>
            <a:off x="3012707" y="3377277"/>
            <a:ext cx="1285362" cy="246221"/>
          </a:xfrm>
          <a:prstGeom prst="rect">
            <a:avLst/>
          </a:prstGeom>
        </p:spPr>
        <p:txBody>
          <a:bodyPr vert="horz" wrap="square" lIns="0" tIns="0" rIns="0" bIns="0" rtlCol="0">
            <a:spAutoFit/>
          </a:bodyPr>
          <a:lstStyle/>
          <a:p>
            <a:pPr marL="10368"/>
            <a:r>
              <a:rPr lang="en-US" sz="1600" spc="98" dirty="0" err="1">
                <a:solidFill>
                  <a:schemeClr val="accent1"/>
                </a:solidFill>
                <a:latin typeface="Arial" panose="020B0604020202020204" pitchFamily="34" charset="0"/>
                <a:cs typeface="Arial" panose="020B0604020202020204" pitchFamily="34" charset="0"/>
              </a:rPr>
              <a:t>ConvNet</a:t>
            </a:r>
            <a:endParaRPr sz="1600" dirty="0">
              <a:solidFill>
                <a:schemeClr val="accent1"/>
              </a:solidFill>
              <a:latin typeface="Arial" panose="020B0604020202020204" pitchFamily="34" charset="0"/>
              <a:cs typeface="Arial" panose="020B0604020202020204" pitchFamily="34" charset="0"/>
            </a:endParaRPr>
          </a:p>
        </p:txBody>
      </p:sp>
      <p:sp>
        <p:nvSpPr>
          <p:cNvPr id="132" name="object 30"/>
          <p:cNvSpPr txBox="1"/>
          <p:nvPr/>
        </p:nvSpPr>
        <p:spPr>
          <a:xfrm>
            <a:off x="3979368" y="4449224"/>
            <a:ext cx="397561" cy="276999"/>
          </a:xfrm>
          <a:prstGeom prst="rect">
            <a:avLst/>
          </a:prstGeom>
        </p:spPr>
        <p:txBody>
          <a:bodyPr vert="horz" wrap="square" lIns="0" tIns="0" rIns="0" bIns="0" rtlCol="0">
            <a:spAutoFit/>
          </a:bodyPr>
          <a:lstStyle/>
          <a:p>
            <a:pPr marL="10368"/>
            <a:r>
              <a:rPr lang="en-US" sz="1800" spc="192" dirty="0">
                <a:latin typeface="Arial" panose="020B0604020202020204" pitchFamily="34" charset="0"/>
                <a:cs typeface="Arial" panose="020B0604020202020204" pitchFamily="34" charset="0"/>
              </a:rPr>
              <a:t>Y</a:t>
            </a:r>
            <a:r>
              <a:rPr sz="1800" spc="192" dirty="0">
                <a:latin typeface="Arial" panose="020B0604020202020204" pitchFamily="34" charset="0"/>
                <a:cs typeface="Arial" panose="020B0604020202020204" pitchFamily="34" charset="0"/>
              </a:rPr>
              <a:t>1</a:t>
            </a:r>
            <a:endParaRPr sz="1800" dirty="0">
              <a:latin typeface="Arial" panose="020B0604020202020204" pitchFamily="34" charset="0"/>
              <a:cs typeface="Arial" panose="020B0604020202020204" pitchFamily="34" charset="0"/>
            </a:endParaRPr>
          </a:p>
        </p:txBody>
      </p:sp>
      <p:sp>
        <p:nvSpPr>
          <p:cNvPr id="133" name="object 14"/>
          <p:cNvSpPr/>
          <p:nvPr/>
        </p:nvSpPr>
        <p:spPr>
          <a:xfrm>
            <a:off x="4057257" y="2821644"/>
            <a:ext cx="1230294" cy="1214730"/>
          </a:xfrm>
          <a:custGeom>
            <a:avLst/>
            <a:gdLst/>
            <a:ahLst/>
            <a:cxnLst/>
            <a:rect l="l" t="t" r="r" b="b"/>
            <a:pathLst>
              <a:path w="1507490" h="1487170">
                <a:moveTo>
                  <a:pt x="753110" y="1487170"/>
                </a:moveTo>
                <a:lnTo>
                  <a:pt x="0" y="1487170"/>
                </a:lnTo>
                <a:lnTo>
                  <a:pt x="0" y="0"/>
                </a:lnTo>
                <a:lnTo>
                  <a:pt x="1507490" y="0"/>
                </a:lnTo>
                <a:lnTo>
                  <a:pt x="1507490" y="1487170"/>
                </a:lnTo>
                <a:lnTo>
                  <a:pt x="753110" y="1487170"/>
                </a:lnTo>
                <a:close/>
              </a:path>
            </a:pathLst>
          </a:custGeom>
          <a:ln w="54630">
            <a:solidFill>
              <a:schemeClr val="accent1"/>
            </a:solidFill>
          </a:ln>
        </p:spPr>
        <p:txBody>
          <a:bodyPr wrap="square" lIns="0" tIns="0" rIns="0" bIns="0" rtlCol="0" anchor="ctr"/>
          <a:lstStyle/>
          <a:p>
            <a:endParaRPr sz="1200"/>
          </a:p>
        </p:txBody>
      </p:sp>
    </p:spTree>
    <p:extLst>
      <p:ext uri="{BB962C8B-B14F-4D97-AF65-F5344CB8AC3E}">
        <p14:creationId xmlns:p14="http://schemas.microsoft.com/office/powerpoint/2010/main" val="4171350808"/>
      </p:ext>
    </p:extLst>
  </p:cSld>
  <p:clrMapOvr>
    <a:masterClrMapping/>
  </p:clrMapOvr>
</p:sld>
</file>

<file path=ppt/theme/theme1.xml><?xml version="1.0" encoding="utf-8"?>
<a:theme xmlns:a="http://schemas.openxmlformats.org/drawingml/2006/main" name="1_Title &amp; Bullet ">
  <a:themeElements>
    <a:clrScheme name="NYC_FINAL">
      <a:dk1>
        <a:srgbClr val="6F6F6F"/>
      </a:dk1>
      <a:lt1>
        <a:srgbClr val="FFFFFF"/>
      </a:lt1>
      <a:dk2>
        <a:srgbClr val="939A90"/>
      </a:dk2>
      <a:lt2>
        <a:srgbClr val="57068C"/>
      </a:lt2>
      <a:accent1>
        <a:srgbClr val="76B900"/>
      </a:accent1>
      <a:accent2>
        <a:srgbClr val="598B00"/>
      </a:accent2>
      <a:accent3>
        <a:srgbClr val="9B16F6"/>
      </a:accent3>
      <a:accent4>
        <a:srgbClr val="57068C"/>
      </a:accent4>
      <a:accent5>
        <a:srgbClr val="E97300"/>
      </a:accent5>
      <a:accent6>
        <a:srgbClr val="008996"/>
      </a:accent6>
      <a:hlink>
        <a:srgbClr val="939A90"/>
      </a:hlink>
      <a:folHlink>
        <a:srgbClr val="76B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1385</TotalTime>
  <Words>1600</Words>
  <Application>Microsoft Office PowerPoint</Application>
  <PresentationFormat>Custom</PresentationFormat>
  <Paragraphs>324</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1_Title &amp; Bullet </vt:lpstr>
      <vt:lpstr>Lecture 3.3 - Structural Prediction and Natural Language Processing</vt:lpstr>
      <vt:lpstr>PowerPoint Presentation</vt:lpstr>
      <vt:lpstr>End-to-end learning – Word-level discriminative training</vt:lpstr>
      <vt:lpstr>Integrating Deep Learning and structured prediction</vt:lpstr>
      <vt:lpstr>Latent variable models</vt:lpstr>
      <vt:lpstr>Loss functions for EBM</vt:lpstr>
      <vt:lpstr>Loss Function to train energy-based models</vt:lpstr>
      <vt:lpstr>“Shallow” structured prediction</vt:lpstr>
      <vt:lpstr>“Shallow” structured prediction</vt:lpstr>
      <vt:lpstr>Integrating Deep Learning and structured prediction</vt:lpstr>
      <vt:lpstr>End-to-end learning – Word-level training</vt:lpstr>
      <vt:lpstr>Deep structured prediction for speech recognition (1991)</vt:lpstr>
      <vt:lpstr>Alignment through dynamic time warping</vt:lpstr>
      <vt:lpstr>Deep factors /  deep graph: ASR with TDNN/DTW</vt:lpstr>
      <vt:lpstr>Using graphs instead of vectors or arrays</vt:lpstr>
      <vt:lpstr>Graph transformer  networks</vt:lpstr>
      <vt:lpstr>Graph transformer  networks</vt:lpstr>
      <vt:lpstr>Graph transformer  networks</vt:lpstr>
      <vt:lpstr>Integrating deep learning and structured prediction</vt:lpstr>
      <vt:lpstr>Global (word-level) training helps</vt:lpstr>
      <vt:lpstr>Graph composition,  transducers.</vt:lpstr>
      <vt:lpstr>Check reader</vt:lpstr>
      <vt:lpstr>Deep structured predictions for speech and handwriting</vt:lpstr>
      <vt:lpstr>Deep learning in natural language processing research at Facebook</vt:lpstr>
      <vt:lpstr>TagSpace: hash tag prediction [Adams et al. 2014]</vt:lpstr>
      <vt:lpstr>Predicting posts and comments with recurrent nets</vt:lpstr>
      <vt:lpstr>Question-answering system</vt:lpstr>
      <vt:lpstr>Question-answering system</vt:lpstr>
      <vt:lpstr>Question-answering system</vt:lpstr>
      <vt:lpstr>Memory network [Weston, Chopra, Bordes 2014]</vt:lpstr>
      <vt:lpstr>Memory network [Weston, Chopra, Bordes 2014]</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Joe Bungo</dc:creator>
  <cp:lastModifiedBy>NVIDIA</cp:lastModifiedBy>
  <cp:revision>228</cp:revision>
  <dcterms:modified xsi:type="dcterms:W3CDTF">2016-12-01T16:58:06Z</dcterms:modified>
</cp:coreProperties>
</file>