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8.jpg" ContentType="image/jpg"/>
  <Override PartName="/ppt/media/image20.jpg" ContentType="image/jpg"/>
  <Override PartName="/ppt/media/image21.jpg" ContentType="image/jpg"/>
  <Override PartName="/ppt/media/image22.jpg" ContentType="image/jpg"/>
  <Override PartName="/ppt/media/image23.jpg" ContentType="image/jpg"/>
  <Override PartName="/ppt/media/image24.jpg" ContentType="image/jpg"/>
  <Override PartName="/ppt/media/image25.jpg" ContentType="image/jpg"/>
  <Override PartName="/ppt/media/image27.jpg" ContentType="image/jpg"/>
  <Override PartName="/ppt/media/image28.jpg" ContentType="image/jpg"/>
  <Override PartName="/ppt/media/image29.jpg" ContentType="image/jpg"/>
  <Override PartName="/ppt/media/image31.jpg" ContentType="image/jpg"/>
  <Override PartName="/ppt/media/image32.jpg" ContentType="image/jpg"/>
  <Override PartName="/ppt/media/image33.jpg" ContentType="image/jpg"/>
  <Override PartName="/ppt/media/image35.jpg" ContentType="image/jpg"/>
  <Override PartName="/ppt/media/image36.jpg" ContentType="image/jpg"/>
  <Override PartName="/ppt/media/image48.jpg" ContentType="image/jpg"/>
  <Override PartName="/ppt/media/image49.jpg" ContentType="image/jpg"/>
  <Override PartName="/ppt/media/image50.jpg" ContentType="image/jpg"/>
  <Override PartName="/ppt/media/image56.jpg" ContentType="image/jpg"/>
  <Override PartName="/ppt/media/image57.jpg" ContentType="image/jpg"/>
  <Override PartName="/ppt/media/image58.jpg" ContentType="image/jpg"/>
  <Override PartName="/ppt/media/image60.jpg" ContentType="image/jpg"/>
  <Override PartName="/ppt/media/image62.jpg" ContentType="image/jpg"/>
  <Override PartName="/ppt/media/image63.jpg" ContentType="image/jpg"/>
  <Override PartName="/ppt/media/image64.jpg" ContentType="image/jpg"/>
  <Override PartName="/ppt/media/image66.jpg" ContentType="image/jpg"/>
  <Override PartName="/ppt/media/image75.jpg" ContentType="image/jpg"/>
  <Override PartName="/ppt/media/image77.jpg" ContentType="image/jpg"/>
  <Override PartName="/ppt/media/image85.jpg" ContentType="image/jpg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62"/>
  </p:notesMasterIdLst>
  <p:sldIdLst>
    <p:sldId id="257" r:id="rId2"/>
    <p:sldId id="258" r:id="rId3"/>
    <p:sldId id="326" r:id="rId4"/>
    <p:sldId id="325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27" r:id="rId44"/>
    <p:sldId id="328" r:id="rId45"/>
    <p:sldId id="329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31" r:id="rId58"/>
    <p:sldId id="330" r:id="rId59"/>
    <p:sldId id="332" r:id="rId60"/>
    <p:sldId id="324" r:id="rId61"/>
  </p:sldIdLst>
  <p:sldSz cx="8229600" cy="6172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44">
          <p15:clr>
            <a:srgbClr val="A4A3A4"/>
          </p15:clr>
        </p15:guide>
        <p15:guide id="2" pos="25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A7A7"/>
    <a:srgbClr val="D9DC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C7806B90-F4B4-4DD5-B165-D0DAAE6AC9AA}">
  <a:tblStyle styleId="{C7806B90-F4B4-4DD5-B165-D0DAAE6AC9A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BF3E6"/>
          </a:solidFill>
        </a:fill>
      </a:tcStyle>
    </a:wholeTbl>
    <a:band1H>
      <a:tcStyle>
        <a:tcBdr/>
        <a:fill>
          <a:solidFill>
            <a:srgbClr val="D5E6CA"/>
          </a:solidFill>
        </a:fill>
      </a:tcStyle>
    </a:band1H>
    <a:band1V>
      <a:tcStyle>
        <a:tcBdr/>
        <a:fill>
          <a:solidFill>
            <a:srgbClr val="D5E6CA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0" autoAdjust="0"/>
    <p:restoredTop sz="94660"/>
  </p:normalViewPr>
  <p:slideViewPr>
    <p:cSldViewPr>
      <p:cViewPr>
        <p:scale>
          <a:sx n="106" d="100"/>
          <a:sy n="106" d="100"/>
        </p:scale>
        <p:origin x="-2352" y="-870"/>
      </p:cViewPr>
      <p:guideLst>
        <p:guide orient="horz" pos="1944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454470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0695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2606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8876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0929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69"/>
          <p:cNvSpPr/>
          <p:nvPr userDrawn="1"/>
        </p:nvSpPr>
        <p:spPr>
          <a:xfrm>
            <a:off x="0" y="0"/>
            <a:ext cx="8229600" cy="59796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49" y="2828017"/>
            <a:ext cx="7422103" cy="516166"/>
          </a:xfr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lvl="0" algn="ctr">
              <a:buSzPct val="2500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01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798064" y="5740146"/>
            <a:ext cx="2633472" cy="23083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11480" y="5740146"/>
            <a:ext cx="1892808" cy="2308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5925312" y="5740146"/>
            <a:ext cx="1892808" cy="230832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01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6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- Images">
    <p:bg>
      <p:bgPr>
        <a:solidFill>
          <a:schemeClr val="dk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Shape 17"/>
          <p:cNvGrpSpPr/>
          <p:nvPr/>
        </p:nvGrpSpPr>
        <p:grpSpPr>
          <a:xfrm>
            <a:off x="0" y="0"/>
            <a:ext cx="8229599" cy="6172199"/>
            <a:chOff x="0" y="0"/>
            <a:chExt cx="10972799" cy="6172199"/>
          </a:xfrm>
        </p:grpSpPr>
        <p:pic>
          <p:nvPicPr>
            <p:cNvPr id="18" name="Shape 18"/>
            <p:cNvPicPr preferRelativeResize="0"/>
            <p:nvPr/>
          </p:nvPicPr>
          <p:blipFill rotWithShape="1">
            <a:blip r:embed="rId2">
              <a:alphaModFix/>
            </a:blip>
            <a:srcRect t="9528" b="9529"/>
            <a:stretch/>
          </p:blipFill>
          <p:spPr>
            <a:xfrm>
              <a:off x="0" y="0"/>
              <a:ext cx="10972799" cy="6172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Shape 19"/>
            <p:cNvSpPr/>
            <p:nvPr/>
          </p:nvSpPr>
          <p:spPr>
            <a:xfrm>
              <a:off x="0" y="0"/>
              <a:ext cx="10972799" cy="6172199"/>
            </a:xfrm>
            <a:prstGeom prst="rect">
              <a:avLst/>
            </a:prstGeom>
            <a:solidFill>
              <a:srgbClr val="191919">
                <a:alpha val="8000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0" name="Shape 20"/>
          <p:cNvSpPr/>
          <p:nvPr/>
        </p:nvSpPr>
        <p:spPr>
          <a:xfrm rot="10800000" flipH="1">
            <a:off x="0" y="0"/>
            <a:ext cx="8229600" cy="617219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7000">
                <a:srgbClr val="FFFFFF">
                  <a:alpha val="0"/>
                </a:srgbClr>
              </a:gs>
              <a:gs pos="55000">
                <a:srgbClr val="FFFFFF">
                  <a:alpha val="27843"/>
                </a:srgbClr>
              </a:gs>
              <a:gs pos="7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2037594" y="4798350"/>
            <a:ext cx="5835388" cy="3139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Font typeface="Arial"/>
              <a:buNone/>
              <a:defRPr sz="1600" b="0" i="0" u="none" strike="noStrike" cap="none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027735" y="4290519"/>
            <a:ext cx="5845247" cy="507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3">
            <a:alphaModFix/>
          </a:blip>
          <a:srcRect l="12327"/>
          <a:stretch/>
        </p:blipFill>
        <p:spPr>
          <a:xfrm>
            <a:off x="0" y="748845"/>
            <a:ext cx="4020260" cy="984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5037" y="993505"/>
            <a:ext cx="2684930" cy="49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42838" y="1801524"/>
            <a:ext cx="6886761" cy="731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36919" y="1918615"/>
            <a:ext cx="2886125" cy="49715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/>
          <p:nvPr/>
        </p:nvSpPr>
        <p:spPr>
          <a:xfrm>
            <a:off x="2041423" y="4030296"/>
            <a:ext cx="4114800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 dirty="0" smtClean="0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rPr>
              <a:t>Deep Learning Teaching Kit</a:t>
            </a:r>
            <a:endParaRPr lang="en-US" sz="1100" b="0" i="0" u="none" strike="noStrike" cap="none" dirty="0">
              <a:solidFill>
                <a:srgbClr val="939A9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878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4163" marR="0" lvl="0" indent="-169863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28608" marR="0" lvl="1" indent="-9507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16737" marR="0" lvl="2" indent="-3936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59622" marR="0" lvl="3" indent="-3922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16787" marR="0" lvl="4" indent="-7086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659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,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83854" y="1333500"/>
            <a:ext cx="7461504" cy="44667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169863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373761" y="731838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28608" marR="0" lvl="1" indent="-9507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16737" marR="0" lvl="2" indent="-3936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59622" marR="0" lvl="3" indent="-3922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16787" marR="0" lvl="4" indent="-7086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294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47100" y="349950"/>
            <a:ext cx="7422103" cy="51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74808" y="1332412"/>
            <a:ext cx="7403956" cy="43503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4163" marR="0" lvl="0" indent="-169863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Shape 8"/>
          <p:cNvSpPr/>
          <p:nvPr/>
        </p:nvSpPr>
        <p:spPr>
          <a:xfrm>
            <a:off x="7178478" y="6000375"/>
            <a:ext cx="819900" cy="171825"/>
          </a:xfrm>
          <a:prstGeom prst="parallelogram">
            <a:avLst>
              <a:gd name="adj" fmla="val 36300"/>
            </a:avLst>
          </a:prstGeom>
          <a:solidFill>
            <a:srgbClr val="57068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Shape 9"/>
          <p:cNvSpPr/>
          <p:nvPr/>
        </p:nvSpPr>
        <p:spPr>
          <a:xfrm>
            <a:off x="6394205" y="6000375"/>
            <a:ext cx="819900" cy="171825"/>
          </a:xfrm>
          <a:prstGeom prst="parallelogram">
            <a:avLst>
              <a:gd name="adj" fmla="val 36300"/>
            </a:avLst>
          </a:prstGeom>
          <a:solidFill>
            <a:srgbClr val="76B9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8">
            <a:alphaModFix/>
          </a:blip>
          <a:srcRect t="-6317" r="97921" b="17098"/>
          <a:stretch/>
        </p:blipFill>
        <p:spPr>
          <a:xfrm>
            <a:off x="7947899" y="5987803"/>
            <a:ext cx="284058" cy="190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9">
            <a:alphaModFix/>
          </a:blip>
          <a:srcRect l="52877" t="1978" b="17094"/>
          <a:stretch/>
        </p:blipFill>
        <p:spPr>
          <a:xfrm>
            <a:off x="0" y="6002008"/>
            <a:ext cx="6433058" cy="172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/>
        </p:nvSpPr>
        <p:spPr>
          <a:xfrm>
            <a:off x="478720" y="6035178"/>
            <a:ext cx="240770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13" name="Shape 13"/>
          <p:cNvCxnSpPr/>
          <p:nvPr/>
        </p:nvCxnSpPr>
        <p:spPr>
          <a:xfrm>
            <a:off x="-8055" y="5991792"/>
            <a:ext cx="8229600" cy="0"/>
          </a:xfrm>
          <a:prstGeom prst="straightConnector1">
            <a:avLst/>
          </a:prstGeom>
          <a:noFill/>
          <a:ln w="158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Shape 1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533071" y="6039150"/>
            <a:ext cx="495117" cy="91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51486" y="6039810"/>
            <a:ext cx="273884" cy="9295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84163" marR="0" lvl="0" indent="-284163" algn="l" rtl="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legalco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jp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26" Type="http://schemas.openxmlformats.org/officeDocument/2006/relationships/image" Target="../media/image78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59.png"/><Relationship Id="rId12" Type="http://schemas.openxmlformats.org/officeDocument/2006/relationships/image" Target="../media/image64.jpg"/><Relationship Id="rId17" Type="http://schemas.openxmlformats.org/officeDocument/2006/relationships/image" Target="../media/image69.png"/><Relationship Id="rId25" Type="http://schemas.openxmlformats.org/officeDocument/2006/relationships/image" Target="../media/image77.jpg"/><Relationship Id="rId2" Type="http://schemas.openxmlformats.org/officeDocument/2006/relationships/image" Target="../media/image54.png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jpg"/><Relationship Id="rId11" Type="http://schemas.openxmlformats.org/officeDocument/2006/relationships/image" Target="../media/image63.jpg"/><Relationship Id="rId24" Type="http://schemas.openxmlformats.org/officeDocument/2006/relationships/image" Target="../media/image76.png"/><Relationship Id="rId5" Type="http://schemas.openxmlformats.org/officeDocument/2006/relationships/image" Target="../media/image57.jpg"/><Relationship Id="rId15" Type="http://schemas.openxmlformats.org/officeDocument/2006/relationships/image" Target="../media/image67.png"/><Relationship Id="rId23" Type="http://schemas.openxmlformats.org/officeDocument/2006/relationships/image" Target="../media/image75.jpg"/><Relationship Id="rId10" Type="http://schemas.openxmlformats.org/officeDocument/2006/relationships/image" Target="../media/image62.jpg"/><Relationship Id="rId19" Type="http://schemas.openxmlformats.org/officeDocument/2006/relationships/image" Target="../media/image71.png"/><Relationship Id="rId4" Type="http://schemas.openxmlformats.org/officeDocument/2006/relationships/image" Target="../media/image56.jpg"/><Relationship Id="rId9" Type="http://schemas.openxmlformats.org/officeDocument/2006/relationships/image" Target="../media/image61.png"/><Relationship Id="rId14" Type="http://schemas.openxmlformats.org/officeDocument/2006/relationships/image" Target="../media/image66.jpg"/><Relationship Id="rId22" Type="http://schemas.openxmlformats.org/officeDocument/2006/relationships/image" Target="../media/image74.png"/><Relationship Id="rId27" Type="http://schemas.openxmlformats.org/officeDocument/2006/relationships/image" Target="../media/image7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cogbits.com/wiki/doku.php" TargetMode="External"/><Relationship Id="rId7" Type="http://schemas.openxmlformats.org/officeDocument/2006/relationships/hyperlink" Target="http://www.deeplearning.net/software_links" TargetMode="External"/><Relationship Id="rId2" Type="http://schemas.openxmlformats.org/officeDocument/2006/relationships/hyperlink" Target="http://www.torch.ch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cs.toronto.edu/~tijmen/gnumpy.htm" TargetMode="External"/><Relationship Id="rId5" Type="http://schemas.openxmlformats.org/officeDocument/2006/relationships/hyperlink" Target="http://sourceforge.net/apps/mediawiki/index.php" TargetMode="External"/><Relationship Id="rId4" Type="http://schemas.openxmlformats.org/officeDocument/2006/relationships/hyperlink" Target="http://deeplearning.net/software/theano/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81200" y="4762500"/>
            <a:ext cx="5845247" cy="507830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Lecture 2.1 - Introduction </a:t>
            </a:r>
            <a:r>
              <a:rPr lang="en-US" dirty="0" smtClean="0"/>
              <a:t>to Deep </a:t>
            </a:r>
            <a:r>
              <a:rPr lang="en-US" dirty="0"/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1641052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275" y="1181100"/>
            <a:ext cx="2209801" cy="4038600"/>
          </a:xfrm>
          <a:prstGeom prst="rect">
            <a:avLst/>
          </a:prstGeom>
          <a:blipFill>
            <a:blip r:embed="rId2" cstate="print"/>
            <a:srcRect/>
            <a:stretch>
              <a:fillRect l="-20688" t="-28302" r="-251069" b="-1554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linear machines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819400" y="1333501"/>
            <a:ext cx="5025958" cy="3886200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linearly separable </a:t>
            </a:r>
            <a:r>
              <a:rPr lang="en-US" dirty="0"/>
              <a:t>dichotomies are the partitions that are realizable by a linear classifier (the boundary between the classes is a hyperplane).</a:t>
            </a:r>
          </a:p>
        </p:txBody>
      </p:sp>
    </p:spTree>
    <p:extLst>
      <p:ext uri="{BB962C8B-B14F-4D97-AF65-F5344CB8AC3E}">
        <p14:creationId xmlns:p14="http://schemas.microsoft.com/office/powerpoint/2010/main" val="2940836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2400300"/>
            <a:ext cx="3048000" cy="3124200"/>
          </a:xfrm>
          <a:prstGeom prst="rect">
            <a:avLst/>
          </a:prstGeom>
          <a:blipFill>
            <a:blip r:embed="rId2" cstate="print"/>
            <a:srcRect/>
            <a:stretch>
              <a:fillRect l="-12499" t="-54879" r="-157365" b="-3149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linearly separable dichotomies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probability that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/>
              <a:t> samples of dimension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are linearly separable goes to zero very quickly as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dirty="0"/>
              <a:t>grows larger than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(Cover’s theorem, 1966).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84563"/>
            <a:r>
              <a:rPr lang="en-US" dirty="0"/>
              <a:t>Problem: there are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/>
              <a:t> possible dichotomies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/>
              <a:t> points</a:t>
            </a:r>
          </a:p>
          <a:p>
            <a:pPr marL="3484563"/>
            <a:r>
              <a:rPr lang="en-US" dirty="0"/>
              <a:t>Only about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are linearly separable</a:t>
            </a:r>
          </a:p>
          <a:p>
            <a:pPr marL="3484563"/>
            <a:r>
              <a:rPr lang="en-US" dirty="0"/>
              <a:t>If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/>
              <a:t> is larger than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, the probability that a random dichotomy linearly separable is very, very small</a:t>
            </a:r>
          </a:p>
        </p:txBody>
      </p:sp>
    </p:spTree>
    <p:extLst>
      <p:ext uri="{BB962C8B-B14F-4D97-AF65-F5344CB8AC3E}">
        <p14:creationId xmlns:p14="http://schemas.microsoft.com/office/powerpoint/2010/main" val="3658833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450279"/>
            <a:ext cx="2819400" cy="3962400"/>
          </a:xfrm>
          <a:prstGeom prst="rect">
            <a:avLst/>
          </a:prstGeom>
          <a:blipFill>
            <a:blip r:embed="rId2" cstate="print"/>
            <a:srcRect/>
            <a:stretch>
              <a:fillRect l="-16218" t="-35346" r="-175528" b="-1147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non-linearly separable dichotomies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505200" y="1333501"/>
            <a:ext cx="4340158" cy="4267200"/>
          </a:xfrm>
        </p:spPr>
        <p:txBody>
          <a:bodyPr anchor="ctr"/>
          <a:lstStyle/>
          <a:p>
            <a:r>
              <a:rPr lang="en-US" dirty="0"/>
              <a:t>Some seemingly simple dichotomies are not linearly separable</a:t>
            </a:r>
          </a:p>
          <a:p>
            <a:r>
              <a:rPr lang="en-US" dirty="0">
                <a:solidFill>
                  <a:schemeClr val="accent1"/>
                </a:solidFill>
              </a:rPr>
              <a:t>Question</a:t>
            </a:r>
            <a:r>
              <a:rPr lang="en-US" dirty="0"/>
              <a:t>: how do we make a given problem linearly separable?</a:t>
            </a:r>
          </a:p>
        </p:txBody>
      </p:sp>
    </p:spTree>
    <p:extLst>
      <p:ext uri="{BB962C8B-B14F-4D97-AF65-F5344CB8AC3E}">
        <p14:creationId xmlns:p14="http://schemas.microsoft.com/office/powerpoint/2010/main" val="3094550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/>
          <p:cNvSpPr/>
          <p:nvPr/>
        </p:nvSpPr>
        <p:spPr>
          <a:xfrm>
            <a:off x="3581400" y="3771900"/>
            <a:ext cx="2286000" cy="990600"/>
          </a:xfrm>
          <a:prstGeom prst="rect">
            <a:avLst/>
          </a:prstGeom>
          <a:blipFill>
            <a:blip r:embed="rId2" cstate="print"/>
            <a:srcRect/>
            <a:stretch>
              <a:fillRect l="-166666" t="-368568" r="-93152" b="-11869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5943600" y="3543300"/>
            <a:ext cx="609600" cy="304800"/>
          </a:xfrm>
          <a:prstGeom prst="rect">
            <a:avLst/>
          </a:prstGeom>
          <a:blipFill>
            <a:blip r:embed="rId2" cstate="print"/>
            <a:srcRect/>
            <a:stretch>
              <a:fillRect l="-836820" t="-1104441" r="-412500" b="-70416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larger: preprocessing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352800" y="1333501"/>
            <a:ext cx="4492558" cy="3753612"/>
          </a:xfrm>
        </p:spPr>
        <p:txBody>
          <a:bodyPr anchor="ctr"/>
          <a:lstStyle/>
          <a:p>
            <a:r>
              <a:rPr lang="en-US" dirty="0">
                <a:solidFill>
                  <a:schemeClr val="accent1"/>
                </a:solidFill>
              </a:rPr>
              <a:t>Answer 1</a:t>
            </a:r>
            <a:r>
              <a:rPr lang="en-US" dirty="0"/>
              <a:t>: we make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larger by augmenting the input variables with new “features”.</a:t>
            </a:r>
          </a:p>
          <a:p>
            <a:r>
              <a:rPr lang="en-US" dirty="0"/>
              <a:t>We map/project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from its original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-dimensional space into a higher dimensional space where things are more likely to be linearly separable, using a vector function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  <p:sp>
        <p:nvSpPr>
          <p:cNvPr id="10" name="object 2"/>
          <p:cNvSpPr/>
          <p:nvPr/>
        </p:nvSpPr>
        <p:spPr>
          <a:xfrm>
            <a:off x="266700" y="1261871"/>
            <a:ext cx="3200400" cy="3825241"/>
          </a:xfrm>
          <a:prstGeom prst="rect">
            <a:avLst/>
          </a:prstGeom>
          <a:blipFill>
            <a:blip r:embed="rId2" cstate="print"/>
            <a:srcRect/>
            <a:stretch>
              <a:fillRect l="-7146" t="-33984" r="-149867" b="-18096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4554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1409700"/>
            <a:ext cx="2667000" cy="3886200"/>
          </a:xfrm>
          <a:prstGeom prst="rect">
            <a:avLst/>
          </a:prstGeom>
          <a:blipFill>
            <a:blip r:embed="rId2" cstate="print"/>
            <a:srcRect/>
            <a:stretch>
              <a:fillRect l="-19999" t="-35292" r="-188415" b="-1440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cross-product terms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idx="1"/>
          </p:nvPr>
        </p:nvSpPr>
        <p:spPr>
          <a:xfrm>
            <a:off x="3352800" y="1333501"/>
            <a:ext cx="4724400" cy="3753612"/>
          </a:xfrm>
        </p:spPr>
        <p:txBody>
          <a:bodyPr anchor="ctr"/>
          <a:lstStyle/>
          <a:p>
            <a:r>
              <a:rPr lang="en-US" dirty="0"/>
              <a:t>Polynomial expansion</a:t>
            </a:r>
          </a:p>
          <a:p>
            <a:r>
              <a:rPr lang="en-US" dirty="0"/>
              <a:t>If our original input variables are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x1, x2)</a:t>
            </a:r>
            <a:r>
              <a:rPr lang="en-US" dirty="0"/>
              <a:t>, we construct a new feature vector with the following components: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i.e. we add all the cross-products of the original variables</a:t>
            </a:r>
          </a:p>
          <a:p>
            <a:r>
              <a:rPr lang="en-US" dirty="0"/>
              <a:t>We map/project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from its original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-dimensional space into a higher dimensional space with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(N+1)/2 </a:t>
            </a:r>
            <a:r>
              <a:rPr lang="en-US" dirty="0"/>
              <a:t>dimensions</a:t>
            </a:r>
          </a:p>
        </p:txBody>
      </p:sp>
      <p:sp>
        <p:nvSpPr>
          <p:cNvPr id="10" name="object 2"/>
          <p:cNvSpPr/>
          <p:nvPr/>
        </p:nvSpPr>
        <p:spPr>
          <a:xfrm>
            <a:off x="3657600" y="2705100"/>
            <a:ext cx="4114800" cy="457200"/>
          </a:xfrm>
          <a:prstGeom prst="rect">
            <a:avLst/>
          </a:prstGeom>
          <a:blipFill>
            <a:blip r:embed="rId2" cstate="print"/>
            <a:srcRect/>
            <a:stretch>
              <a:fillRect l="-113334" t="-751247" r="-26542" b="-67563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6872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1104900"/>
            <a:ext cx="2286000" cy="4628310"/>
          </a:xfrm>
          <a:prstGeom prst="rect">
            <a:avLst/>
          </a:prstGeom>
          <a:blipFill>
            <a:blip r:embed="rId2" cstate="print"/>
            <a:srcRect/>
            <a:stretch>
              <a:fillRect l="-16666" t="-26342" r="-24315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mapping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idx="1"/>
          </p:nvPr>
        </p:nvSpPr>
        <p:spPr>
          <a:xfrm>
            <a:off x="3352800" y="1333501"/>
            <a:ext cx="4492558" cy="3753612"/>
          </a:xfrm>
        </p:spPr>
        <p:txBody>
          <a:bodyPr anchor="ctr"/>
          <a:lstStyle/>
          <a:p>
            <a:r>
              <a:rPr lang="en-US" dirty="0"/>
              <a:t>Many new functions are now separable with the new architecture</a:t>
            </a:r>
          </a:p>
          <a:p>
            <a:r>
              <a:rPr lang="en-US" dirty="0"/>
              <a:t>With cross-product features, the family of class boundaries in the original space is the conic sections (ellipse, parabola, hyperbola)</a:t>
            </a:r>
          </a:p>
          <a:p>
            <a:r>
              <a:rPr lang="en-US" dirty="0"/>
              <a:t>To each possible boundary in the original space corresponds a linear boundary in the transformed space</a:t>
            </a:r>
          </a:p>
          <a:p>
            <a:r>
              <a:rPr lang="en-US" dirty="0"/>
              <a:t>Because this is essentially a linear classifier with a preprocessing, we can use standard linear learning algorithms (perception, linear regression, logistic regression…)</a:t>
            </a:r>
          </a:p>
        </p:txBody>
      </p:sp>
    </p:spTree>
    <p:extLst>
      <p:ext uri="{BB962C8B-B14F-4D97-AF65-F5344CB8AC3E}">
        <p14:creationId xmlns:p14="http://schemas.microsoft.com/office/powerpoint/2010/main" val="1311519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polynomial mapping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generalize this idea to higher degree polynomials, adding cross-product terms with 3, 4 or more variables</a:t>
            </a:r>
          </a:p>
          <a:p>
            <a:r>
              <a:rPr lang="en-US" dirty="0"/>
              <a:t>Unfortunately, the number of terms is the number of combinations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/>
              <a:t> choose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, which grows like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/>
              <a:t>, where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/>
              <a:t> is the degree,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the number of original variables</a:t>
            </a:r>
          </a:p>
          <a:p>
            <a:r>
              <a:rPr lang="en-US" dirty="0"/>
              <a:t>In particular, the number of free parameters that must be learned is also of order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/>
              <a:t>.</a:t>
            </a:r>
          </a:p>
          <a:p>
            <a:r>
              <a:rPr lang="en-US" dirty="0"/>
              <a:t>This is impractical for large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and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&gt; 2</a:t>
            </a:r>
          </a:p>
          <a:p>
            <a:r>
              <a:rPr lang="en-US" dirty="0"/>
              <a:t>Example: handwritten digit recognition (16x16 pixel images). Number of variables: 256. degree 2: 32,896 variables. Degree 3: 2,796,160. degree 4: 247,460,160…</a:t>
            </a:r>
          </a:p>
        </p:txBody>
      </p:sp>
    </p:spTree>
    <p:extLst>
      <p:ext uri="{BB962C8B-B14F-4D97-AF65-F5344CB8AC3E}">
        <p14:creationId xmlns:p14="http://schemas.microsoft.com/office/powerpoint/2010/main" val="1357350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019300"/>
            <a:ext cx="3348654" cy="2209800"/>
          </a:xfrm>
          <a:prstGeom prst="rect">
            <a:avLst/>
          </a:prstGeom>
          <a:blipFill>
            <a:blip r:embed="rId2" cstate="print"/>
            <a:srcRect/>
            <a:stretch>
              <a:fillRect l="-6703" t="-70690" r="-138931" b="-9449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idea: tile the space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Place a number of equally-spaced “bumps” that cover the entire input space</a:t>
            </a:r>
          </a:p>
          <a:p>
            <a:pPr marL="3432175"/>
            <a:r>
              <a:rPr lang="en-US" dirty="0"/>
              <a:t>For classification, the bumps can be Gaussians</a:t>
            </a:r>
          </a:p>
          <a:p>
            <a:pPr marL="3432175"/>
            <a:r>
              <a:rPr lang="en-US" dirty="0"/>
              <a:t>For regression, the basis functions can be wavelets, sine/cosine, splines (pieces of polynomials)…</a:t>
            </a:r>
          </a:p>
          <a:p>
            <a:pPr marL="3432175"/>
            <a:r>
              <a:rPr lang="en-US" dirty="0">
                <a:solidFill>
                  <a:schemeClr val="accent1"/>
                </a:solidFill>
              </a:rPr>
              <a:t>Problem</a:t>
            </a:r>
            <a:r>
              <a:rPr lang="en-US" dirty="0"/>
              <a:t>: this does not work with more than a few dimensions</a:t>
            </a:r>
          </a:p>
          <a:p>
            <a:pPr marL="3432175"/>
            <a:r>
              <a:rPr lang="en-US" dirty="0"/>
              <a:t>The number of bumps necessary to cover an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dimensional space grows exponentially with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4604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/>
        </p:nvSpPr>
        <p:spPr>
          <a:xfrm>
            <a:off x="4280530" y="1943100"/>
            <a:ext cx="2743200" cy="914400"/>
          </a:xfrm>
          <a:prstGeom prst="rect">
            <a:avLst/>
          </a:prstGeom>
          <a:blipFill>
            <a:blip r:embed="rId2" cstate="print"/>
            <a:srcRect/>
            <a:stretch>
              <a:fillRect l="-149925" t="-216671" r="-49925" b="-319535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000" y="2019300"/>
            <a:ext cx="2743200" cy="3552353"/>
          </a:xfrm>
          <a:prstGeom prst="rect">
            <a:avLst/>
          </a:prstGeom>
          <a:blipFill>
            <a:blip r:embed="rId2" cstate="print"/>
            <a:srcRect/>
            <a:stretch>
              <a:fillRect l="-13885" t="-52556" r="-185964" b="-11208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Sample-centered basis functions (kernels)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3854" y="952500"/>
            <a:ext cx="7461504" cy="4466753"/>
          </a:xfrm>
        </p:spPr>
        <p:txBody>
          <a:bodyPr/>
          <a:lstStyle/>
          <a:p>
            <a:r>
              <a:rPr lang="en-US" dirty="0"/>
              <a:t>Place the center of a basis function around each training sample. That way, we only spend resources on regions of the space where we actually have training samples.</a:t>
            </a:r>
          </a:p>
          <a:p>
            <a:pPr marL="3432175"/>
            <a:r>
              <a:rPr lang="en-US" dirty="0"/>
              <a:t>Discriminant function:</a:t>
            </a:r>
          </a:p>
          <a:p>
            <a:pPr marL="3432175"/>
            <a:endParaRPr lang="en-US" dirty="0"/>
          </a:p>
          <a:p>
            <a:pPr marL="3262312" indent="0">
              <a:buNone/>
            </a:pPr>
            <a:endParaRPr lang="en-US" dirty="0"/>
          </a:p>
          <a:p>
            <a:pPr marL="3432175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K(X,X’) </a:t>
            </a:r>
            <a:r>
              <a:rPr lang="en-US" dirty="0"/>
              <a:t>often takes the form of a </a:t>
            </a:r>
            <a:r>
              <a:rPr lang="en-US" i="1" dirty="0"/>
              <a:t>radial basis function</a:t>
            </a:r>
            <a:r>
              <a:rPr lang="en-US" dirty="0"/>
              <a:t>:</a:t>
            </a:r>
          </a:p>
          <a:p>
            <a:pPr marL="3432175"/>
            <a:endParaRPr lang="en-US" dirty="0"/>
          </a:p>
          <a:p>
            <a:pPr marL="3432175"/>
            <a:endParaRPr lang="en-US" dirty="0"/>
          </a:p>
          <a:p>
            <a:pPr marL="3432175"/>
            <a:r>
              <a:rPr lang="en-US" dirty="0"/>
              <a:t>This is a very common architecture, which can be used with a number of energy functions.</a:t>
            </a:r>
          </a:p>
          <a:p>
            <a:pPr marL="3432175"/>
            <a:r>
              <a:rPr lang="en-US" dirty="0"/>
              <a:t>In particular, this is the architecture of the so-called Support Vector Machine (SVM), but the energy function of the SVM is a bit special. We will study it later in the course.</a:t>
            </a:r>
          </a:p>
        </p:txBody>
      </p:sp>
      <p:sp>
        <p:nvSpPr>
          <p:cNvPr id="11" name="object 2"/>
          <p:cNvSpPr/>
          <p:nvPr/>
        </p:nvSpPr>
        <p:spPr>
          <a:xfrm>
            <a:off x="4114800" y="3238500"/>
            <a:ext cx="3263270" cy="533400"/>
          </a:xfrm>
          <a:prstGeom prst="rect">
            <a:avLst/>
          </a:prstGeom>
          <a:blipFill>
            <a:blip r:embed="rId2" cstate="print"/>
            <a:srcRect/>
            <a:stretch>
              <a:fillRect l="-107881" t="-653226" r="-44182" b="-33741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7944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028700"/>
            <a:ext cx="3048001" cy="4343400"/>
          </a:xfrm>
          <a:prstGeom prst="rect">
            <a:avLst/>
          </a:prstGeom>
          <a:blipFill>
            <a:blip r:embed="rId2" cstate="print"/>
            <a:srcRect/>
            <a:stretch>
              <a:fillRect l="-10000" t="-25782" r="-159524" b="-796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kernel trick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idx="1"/>
          </p:nvPr>
        </p:nvSpPr>
        <p:spPr>
          <a:xfrm>
            <a:off x="3352800" y="1333501"/>
            <a:ext cx="4492558" cy="3753612"/>
          </a:xfrm>
        </p:spPr>
        <p:txBody>
          <a:bodyPr anchor="ctr"/>
          <a:lstStyle/>
          <a:p>
            <a:r>
              <a:rPr lang="en-US" dirty="0"/>
              <a:t>If the kernel function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K(X,X’) </a:t>
            </a:r>
            <a:r>
              <a:rPr lang="en-US" dirty="0"/>
              <a:t>verifies the Mercer conditions, then there exist a mapping   , such that</a:t>
            </a:r>
          </a:p>
          <a:p>
            <a:endParaRPr lang="en-US" dirty="0"/>
          </a:p>
          <a:p>
            <a:r>
              <a:rPr lang="en-US" dirty="0"/>
              <a:t>The Mercer conditions are that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/>
              <a:t> must be symmetric, and must be positive definite (i.e.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K(X,X) </a:t>
            </a:r>
            <a:r>
              <a:rPr lang="en-US" dirty="0"/>
              <a:t>must be positive for all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)</a:t>
            </a:r>
          </a:p>
          <a:p>
            <a:r>
              <a:rPr lang="en-US" dirty="0"/>
              <a:t>In other words, if we want to map our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into a high-dimensional space (so as to make them linearly separable), and all we have to do in that space is compute dot products, we can take a shortcut and simply compute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K(X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/>
              <a:t> without going through the high-dimensional space</a:t>
            </a:r>
          </a:p>
          <a:p>
            <a:r>
              <a:rPr lang="en-US" dirty="0"/>
              <a:t>This is called the </a:t>
            </a:r>
            <a:r>
              <a:rPr lang="en-US" dirty="0">
                <a:solidFill>
                  <a:schemeClr val="accent1"/>
                </a:solidFill>
              </a:rPr>
              <a:t>“kernel trick”. </a:t>
            </a:r>
            <a:r>
              <a:rPr lang="en-US" dirty="0"/>
              <a:t>It is used in many so-called Kernel-based methods, including Support Vector Machines.</a:t>
            </a:r>
          </a:p>
        </p:txBody>
      </p:sp>
      <p:sp>
        <p:nvSpPr>
          <p:cNvPr id="11" name="object 2"/>
          <p:cNvSpPr/>
          <p:nvPr/>
        </p:nvSpPr>
        <p:spPr>
          <a:xfrm>
            <a:off x="4495800" y="1257300"/>
            <a:ext cx="228600" cy="228600"/>
          </a:xfrm>
          <a:prstGeom prst="rect">
            <a:avLst/>
          </a:prstGeom>
          <a:blipFill>
            <a:blip r:embed="rId2" cstate="print"/>
            <a:srcRect/>
            <a:stretch>
              <a:fillRect l="-2003171" t="-756527" r="-1490475" b="-1684613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"/>
          <p:cNvSpPr/>
          <p:nvPr/>
        </p:nvSpPr>
        <p:spPr>
          <a:xfrm>
            <a:off x="4417979" y="1553412"/>
            <a:ext cx="2362199" cy="304799"/>
          </a:xfrm>
          <a:prstGeom prst="rect">
            <a:avLst/>
          </a:prstGeom>
          <a:blipFill>
            <a:blip r:embed="rId2" cstate="print"/>
            <a:srcRect/>
            <a:stretch>
              <a:fillRect l="-160324" t="-642397" r="-87448" b="-1163463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694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/>
        </p:nvSpPr>
        <p:spPr>
          <a:xfrm>
            <a:off x="660400" y="3052153"/>
            <a:ext cx="7006025" cy="5057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rPr>
              <a:t>The GPU Teaching Kit is licensed by NVIDIA and New York University under the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Creative Commons Attribution-NonCommercial 4.0 International License.</a:t>
            </a: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1785" y="2525817"/>
            <a:ext cx="1083253" cy="3790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216413" y="4371556"/>
            <a:ext cx="1927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Deck credit: Y. LeCun</a:t>
            </a:r>
          </a:p>
          <a:p>
            <a:pPr algn="ctr"/>
            <a:r>
              <a:rPr lang="en-US" dirty="0" smtClean="0"/>
              <a:t>MA </a:t>
            </a:r>
            <a:r>
              <a:rPr lang="en-US" dirty="0" err="1" smtClean="0"/>
              <a:t>Ranzato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87663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"/>
          <p:cNvSpPr/>
          <p:nvPr/>
        </p:nvSpPr>
        <p:spPr>
          <a:xfrm>
            <a:off x="2057400" y="3749495"/>
            <a:ext cx="4038600" cy="304801"/>
          </a:xfrm>
          <a:prstGeom prst="rect">
            <a:avLst/>
          </a:prstGeom>
          <a:blipFill>
            <a:blip r:embed="rId2" cstate="print"/>
            <a:srcRect/>
            <a:stretch>
              <a:fillRect l="-56968" t="-1082731" r="-46703" b="-725859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438400" y="1333500"/>
            <a:ext cx="4038600" cy="1066799"/>
          </a:xfrm>
          <a:prstGeom prst="rect">
            <a:avLst/>
          </a:prstGeom>
          <a:blipFill>
            <a:blip r:embed="rId2" cstate="print"/>
            <a:srcRect/>
            <a:stretch>
              <a:fillRect l="-58491" t="-107142" r="-45180" b="-33817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Kernels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Quadratic kernel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Polynomial kernel</a:t>
            </a:r>
            <a:r>
              <a:rPr lang="en-US" dirty="0"/>
              <a:t>: this generalizes to any degree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/>
              <a:t>. the kernel that corresponds to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(X) </a:t>
            </a:r>
            <a:r>
              <a:rPr lang="en-US" dirty="0"/>
              <a:t>being a polynomial of degree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/>
              <a:t> is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Gaussian Kernel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This kernel, sometimes called the Gaussian Radial Basis Function, is very commonly used </a:t>
            </a:r>
          </a:p>
        </p:txBody>
      </p:sp>
      <p:sp>
        <p:nvSpPr>
          <p:cNvPr id="10" name="object 2"/>
          <p:cNvSpPr/>
          <p:nvPr/>
        </p:nvSpPr>
        <p:spPr>
          <a:xfrm>
            <a:off x="2209800" y="3314699"/>
            <a:ext cx="4038600" cy="304801"/>
          </a:xfrm>
          <a:prstGeom prst="rect">
            <a:avLst/>
          </a:prstGeom>
          <a:blipFill>
            <a:blip r:embed="rId2" cstate="print"/>
            <a:srcRect/>
            <a:stretch>
              <a:fillRect l="-20755" t="-907350" r="-82916" b="-90124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"/>
          <p:cNvSpPr/>
          <p:nvPr/>
        </p:nvSpPr>
        <p:spPr>
          <a:xfrm>
            <a:off x="2209800" y="2870162"/>
            <a:ext cx="166626" cy="228600"/>
          </a:xfrm>
          <a:prstGeom prst="rect">
            <a:avLst/>
          </a:prstGeom>
          <a:blipFill>
            <a:blip r:embed="rId3" cstate="print"/>
            <a:srcRect/>
            <a:stretch>
              <a:fillRect l="-2748220" t="-756527" r="-2082028" b="-1684613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6002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81100"/>
            <a:ext cx="3200400" cy="3581400"/>
          </a:xfrm>
          <a:prstGeom prst="rect">
            <a:avLst/>
          </a:prstGeom>
          <a:blipFill>
            <a:blip r:embed="rId2" cstate="print"/>
            <a:srcRect/>
            <a:stretch>
              <a:fillRect l="-7144" t="-31915" r="-149869" b="-28898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basis functions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idx="1"/>
          </p:nvPr>
        </p:nvSpPr>
        <p:spPr>
          <a:xfrm>
            <a:off x="3733800" y="1333501"/>
            <a:ext cx="4111558" cy="3428999"/>
          </a:xfrm>
        </p:spPr>
        <p:txBody>
          <a:bodyPr anchor="ctr"/>
          <a:lstStyle/>
          <a:p>
            <a:r>
              <a:rPr lang="en-US" dirty="0"/>
              <a:t>Place the center of a basis function around areas containing training samples</a:t>
            </a:r>
          </a:p>
          <a:p>
            <a:r>
              <a:rPr lang="en-US" dirty="0"/>
              <a:t>Idea 1: use an unsupervised clustering algorithm (such as K-means or mixture of Gaussians) to place the centers of the basis functions in areas of high sample density</a:t>
            </a:r>
          </a:p>
          <a:p>
            <a:r>
              <a:rPr lang="en-US" dirty="0"/>
              <a:t>Idea 2: adjust the basis functions centers through gradient descent in the loss function</a:t>
            </a:r>
          </a:p>
        </p:txBody>
      </p:sp>
      <p:sp>
        <p:nvSpPr>
          <p:cNvPr id="11" name="object 2"/>
          <p:cNvSpPr/>
          <p:nvPr/>
        </p:nvSpPr>
        <p:spPr>
          <a:xfrm>
            <a:off x="2133600" y="4914900"/>
            <a:ext cx="3962401" cy="838200"/>
          </a:xfrm>
          <a:prstGeom prst="rect">
            <a:avLst/>
          </a:prstGeom>
          <a:blipFill>
            <a:blip r:embed="rId2" cstate="print"/>
            <a:srcRect/>
            <a:stretch>
              <a:fillRect l="-50002" t="-566280" r="-57585" b="-2083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7908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04900"/>
            <a:ext cx="2362200" cy="3886199"/>
          </a:xfrm>
          <a:prstGeom prst="rect">
            <a:avLst/>
          </a:prstGeom>
          <a:blipFill>
            <a:blip r:embed="rId2" cstate="print"/>
            <a:srcRect/>
            <a:stretch>
              <a:fillRect l="-14978" t="-31373" r="-233234" b="-18455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idea: random directions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idx="1"/>
          </p:nvPr>
        </p:nvSpPr>
        <p:spPr>
          <a:xfrm>
            <a:off x="3124200" y="1333501"/>
            <a:ext cx="4721158" cy="3428999"/>
          </a:xfrm>
        </p:spPr>
        <p:txBody>
          <a:bodyPr anchor="ctr"/>
          <a:lstStyle/>
          <a:p>
            <a:r>
              <a:rPr lang="en-US" dirty="0"/>
              <a:t>Partition the space in lots of little domains by randomly placing </a:t>
            </a:r>
            <a:r>
              <a:rPr lang="en-US" dirty="0" err="1"/>
              <a:t>lits</a:t>
            </a:r>
            <a:r>
              <a:rPr lang="en-US" dirty="0"/>
              <a:t> of hyperplanes</a:t>
            </a:r>
          </a:p>
          <a:p>
            <a:r>
              <a:rPr lang="en-US" dirty="0"/>
              <a:t>Use many variables of the type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/>
              <a:t>, where q is the threshold function (or some other squashing function) and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/>
              <a:t> is a randomly picked vector</a:t>
            </a:r>
          </a:p>
          <a:p>
            <a:r>
              <a:rPr lang="en-US" dirty="0"/>
              <a:t>This is the original Perceptron</a:t>
            </a:r>
          </a:p>
          <a:p>
            <a:r>
              <a:rPr lang="en-US" dirty="0"/>
              <a:t>Without the non-linearity, the whole system would be linear (product of linear operations), and therefore would be no more powerful than a linear classifier</a:t>
            </a:r>
          </a:p>
          <a:p>
            <a:r>
              <a:rPr lang="en-US" dirty="0">
                <a:solidFill>
                  <a:schemeClr val="accent1"/>
                </a:solidFill>
              </a:rPr>
              <a:t>Problem</a:t>
            </a:r>
            <a:r>
              <a:rPr lang="en-US" dirty="0"/>
              <a:t>: a bit of wishful thinking, but it works occasionally</a:t>
            </a:r>
          </a:p>
        </p:txBody>
      </p:sp>
    </p:spTree>
    <p:extLst>
      <p:ext uri="{BB962C8B-B14F-4D97-AF65-F5344CB8AC3E}">
        <p14:creationId xmlns:p14="http://schemas.microsoft.com/office/powerpoint/2010/main" val="183711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09476"/>
            <a:ext cx="3048000" cy="3352800"/>
          </a:xfrm>
          <a:prstGeom prst="rect">
            <a:avLst/>
          </a:prstGeom>
          <a:blipFill>
            <a:blip r:embed="rId2" cstate="print"/>
            <a:srcRect/>
            <a:stretch>
              <a:fillRect l="-12499" t="-45455" r="-157365" b="-28209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 with a single hidden layer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3854" y="952500"/>
            <a:ext cx="7461504" cy="4466753"/>
          </a:xfrm>
        </p:spPr>
        <p:txBody>
          <a:bodyPr/>
          <a:lstStyle/>
          <a:p>
            <a:r>
              <a:rPr lang="en-US" dirty="0"/>
              <a:t>A particularly interesting type of basis function is the sigmoid unit: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tanh(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’k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260725"/>
            <a:r>
              <a:rPr lang="en-US" dirty="0"/>
              <a:t>A network using these basis functions, whose output is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is</a:t>
            </a:r>
            <a:r>
              <a:rPr lang="en-US" dirty="0"/>
              <a:t> called a </a:t>
            </a:r>
            <a:r>
              <a:rPr lang="en-US" i="1" dirty="0">
                <a:solidFill>
                  <a:schemeClr val="accent1"/>
                </a:solidFill>
              </a:rPr>
              <a:t>single hidden-layer neural network</a:t>
            </a:r>
          </a:p>
          <a:p>
            <a:pPr marL="3260725"/>
            <a:r>
              <a:rPr lang="en-US" dirty="0"/>
              <a:t>Similarly to the RBF network, we can compute the gradient of the loss function with respect to the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/>
              <a:t>.</a:t>
            </a:r>
          </a:p>
          <a:p>
            <a:pPr marL="3260725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Any well-behaved function can be approximated as close as we wish by such networks (but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/>
              <a:t> might be very large). </a:t>
            </a:r>
          </a:p>
        </p:txBody>
      </p:sp>
      <p:sp>
        <p:nvSpPr>
          <p:cNvPr id="10" name="object 2"/>
          <p:cNvSpPr/>
          <p:nvPr/>
        </p:nvSpPr>
        <p:spPr>
          <a:xfrm>
            <a:off x="5486400" y="1790700"/>
            <a:ext cx="1600200" cy="352877"/>
          </a:xfrm>
          <a:prstGeom prst="rect">
            <a:avLst/>
          </a:prstGeom>
          <a:blipFill>
            <a:blip r:embed="rId2" cstate="print"/>
            <a:srcRect/>
            <a:stretch>
              <a:fillRect l="-323806" t="-489988" r="-90220" b="-1060047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"/>
          <p:cNvSpPr/>
          <p:nvPr/>
        </p:nvSpPr>
        <p:spPr>
          <a:xfrm>
            <a:off x="4038600" y="3695700"/>
            <a:ext cx="3276600" cy="1371600"/>
          </a:xfrm>
          <a:prstGeom prst="rect">
            <a:avLst/>
          </a:prstGeom>
          <a:blipFill>
            <a:blip r:embed="rId2" cstate="print"/>
            <a:srcRect/>
            <a:stretch>
              <a:fillRect l="-123256" t="-255754" r="-27780" b="-68757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8471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Arrow Connector 86"/>
          <p:cNvCxnSpPr/>
          <p:nvPr/>
        </p:nvCxnSpPr>
        <p:spPr>
          <a:xfrm>
            <a:off x="1676400" y="4286904"/>
            <a:ext cx="304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bject 68"/>
          <p:cNvSpPr/>
          <p:nvPr/>
        </p:nvSpPr>
        <p:spPr>
          <a:xfrm>
            <a:off x="533400" y="2011232"/>
            <a:ext cx="1114678" cy="1227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“mainstream” pattern recognition systems</a:t>
            </a:r>
          </a:p>
        </p:txBody>
      </p:sp>
      <p:sp>
        <p:nvSpPr>
          <p:cNvPr id="74" name="Text Placeholder 7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Modern architecture for pattern recognition</a:t>
            </a:r>
          </a:p>
          <a:p>
            <a:pPr lvl="1"/>
            <a:r>
              <a:rPr lang="en-US" dirty="0"/>
              <a:t>Speech recognition: early 90's – 2011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pc="-4" dirty="0">
                <a:latin typeface="Verdana"/>
                <a:cs typeface="Verdana"/>
              </a:rPr>
              <a:t>Object </a:t>
            </a:r>
            <a:r>
              <a:rPr lang="en-US" spc="-8" dirty="0">
                <a:latin typeface="Verdana"/>
                <a:cs typeface="Verdana"/>
              </a:rPr>
              <a:t>Recognition: </a:t>
            </a:r>
            <a:r>
              <a:rPr lang="en-US" spc="-4" dirty="0">
                <a:latin typeface="Verdana"/>
                <a:cs typeface="Verdana"/>
              </a:rPr>
              <a:t>2006 </a:t>
            </a:r>
            <a:r>
              <a:rPr lang="en-US" dirty="0">
                <a:latin typeface="Verdana"/>
                <a:cs typeface="Verdana"/>
              </a:rPr>
              <a:t>-</a:t>
            </a:r>
            <a:r>
              <a:rPr lang="en-US" spc="20" dirty="0">
                <a:latin typeface="Verdana"/>
                <a:cs typeface="Verdana"/>
              </a:rPr>
              <a:t> </a:t>
            </a:r>
            <a:r>
              <a:rPr lang="en-US" spc="-4" dirty="0">
                <a:latin typeface="Verdana"/>
                <a:cs typeface="Verdana"/>
              </a:rPr>
              <a:t>2012</a:t>
            </a:r>
            <a:endParaRPr lang="en-US" dirty="0">
              <a:latin typeface="Verdana"/>
              <a:cs typeface="Verdana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336412" y="4838700"/>
            <a:ext cx="48921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1600" spc="4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r>
              <a:rPr sz="1600" spc="6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600" spc="16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37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60504" y="4838700"/>
            <a:ext cx="129662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1600" spc="4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unsupervised</a:t>
            </a:r>
            <a:endParaRPr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05966" y="4838700"/>
            <a:ext cx="105616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1600" spc="4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endParaRPr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14069" y="2205967"/>
            <a:ext cx="1133902" cy="675310"/>
          </a:xfrm>
          <a:custGeom>
            <a:avLst/>
            <a:gdLst/>
            <a:ahLst/>
            <a:cxnLst/>
            <a:rect l="l" t="t" r="r" b="b"/>
            <a:pathLst>
              <a:path w="1389379" h="826770">
                <a:moveTo>
                  <a:pt x="1388109" y="0"/>
                </a:moveTo>
                <a:lnTo>
                  <a:pt x="0" y="0"/>
                </a:lnTo>
                <a:lnTo>
                  <a:pt x="0" y="826770"/>
                </a:lnTo>
                <a:lnTo>
                  <a:pt x="1388109" y="826770"/>
                </a:lnTo>
                <a:lnTo>
                  <a:pt x="1389380" y="825500"/>
                </a:lnTo>
                <a:lnTo>
                  <a:pt x="1389380" y="1270"/>
                </a:lnTo>
                <a:lnTo>
                  <a:pt x="13881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MFCC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 flipH="1" flipV="1">
            <a:off x="2581019" y="2520763"/>
            <a:ext cx="45719" cy="45719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9829" y="3833066"/>
            <a:ext cx="1253541" cy="907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2336412" y="2941821"/>
            <a:ext cx="48921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1600" spc="4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r>
              <a:rPr sz="1600" spc="6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600" spc="16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37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560504" y="2925223"/>
            <a:ext cx="129662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1600" spc="4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unsupervised</a:t>
            </a:r>
            <a:endParaRPr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906484" y="2907588"/>
            <a:ext cx="105513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1600" spc="6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600" spc="4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1600" spc="33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sz="1600" spc="12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1600" spc="4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600" spc="102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600" spc="33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</a:t>
            </a:r>
            <a:endParaRPr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115385" y="5180441"/>
            <a:ext cx="931271" cy="598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544" marR="4147" indent="-47693">
              <a:lnSpc>
                <a:spcPct val="127899"/>
              </a:lnSpc>
            </a:pPr>
            <a:r>
              <a:rPr sz="1600" spc="-12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600" spc="8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600" spc="-33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1600" spc="69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600" spc="118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600" spc="24" dirty="0">
                <a:latin typeface="Arial" panose="020B0604020202020204" pitchFamily="34" charset="0"/>
                <a:cs typeface="Arial" panose="020B0604020202020204" pitchFamily="34" charset="0"/>
              </a:rPr>
              <a:t>ev</a:t>
            </a:r>
            <a:r>
              <a:rPr sz="1600" spc="33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147" dirty="0">
                <a:latin typeface="Arial" panose="020B0604020202020204" pitchFamily="34" charset="0"/>
                <a:cs typeface="Arial" panose="020B0604020202020204" pitchFamily="34" charset="0"/>
              </a:rPr>
              <a:t>l  </a:t>
            </a:r>
            <a:r>
              <a:rPr sz="1600" spc="24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747847" y="5180441"/>
            <a:ext cx="921943" cy="598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877" marR="4147" indent="-42509">
              <a:lnSpc>
                <a:spcPct val="127899"/>
              </a:lnSpc>
            </a:pPr>
            <a:r>
              <a:rPr sz="1600" spc="15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600" spc="57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sz="1600" spc="6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600" spc="118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600" spc="4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1600" spc="4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147" dirty="0">
                <a:latin typeface="Arial" panose="020B0604020202020204" pitchFamily="34" charset="0"/>
                <a:cs typeface="Arial" panose="020B0604020202020204" pitchFamily="34" charset="0"/>
              </a:rPr>
              <a:t>l  </a:t>
            </a:r>
            <a:r>
              <a:rPr sz="1600" spc="24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bject 20"/>
          <p:cNvSpPr/>
          <p:nvPr/>
        </p:nvSpPr>
        <p:spPr>
          <a:xfrm>
            <a:off x="3332812" y="2205967"/>
            <a:ext cx="1752012" cy="675310"/>
          </a:xfrm>
          <a:custGeom>
            <a:avLst/>
            <a:gdLst/>
            <a:ahLst/>
            <a:cxnLst/>
            <a:rect l="l" t="t" r="r" b="b"/>
            <a:pathLst>
              <a:path w="1389379" h="826770">
                <a:moveTo>
                  <a:pt x="1388109" y="0"/>
                </a:moveTo>
                <a:lnTo>
                  <a:pt x="0" y="0"/>
                </a:lnTo>
                <a:lnTo>
                  <a:pt x="0" y="826770"/>
                </a:lnTo>
                <a:lnTo>
                  <a:pt x="1388109" y="826770"/>
                </a:lnTo>
                <a:lnTo>
                  <a:pt x="1389380" y="825500"/>
                </a:lnTo>
                <a:lnTo>
                  <a:pt x="1389380" y="1270"/>
                </a:lnTo>
                <a:lnTo>
                  <a:pt x="13881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Mix of Gaussians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7" name="object 20"/>
          <p:cNvSpPr/>
          <p:nvPr/>
        </p:nvSpPr>
        <p:spPr>
          <a:xfrm>
            <a:off x="6867098" y="2205967"/>
            <a:ext cx="1133902" cy="675310"/>
          </a:xfrm>
          <a:custGeom>
            <a:avLst/>
            <a:gdLst/>
            <a:ahLst/>
            <a:cxnLst/>
            <a:rect l="l" t="t" r="r" b="b"/>
            <a:pathLst>
              <a:path w="1389379" h="826770">
                <a:moveTo>
                  <a:pt x="1388109" y="0"/>
                </a:moveTo>
                <a:lnTo>
                  <a:pt x="0" y="0"/>
                </a:lnTo>
                <a:lnTo>
                  <a:pt x="0" y="826770"/>
                </a:lnTo>
                <a:lnTo>
                  <a:pt x="1388109" y="826770"/>
                </a:lnTo>
                <a:lnTo>
                  <a:pt x="1389380" y="825500"/>
                </a:lnTo>
                <a:lnTo>
                  <a:pt x="1389380" y="1270"/>
                </a:lnTo>
                <a:lnTo>
                  <a:pt x="13881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Classifier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8" name="object 20"/>
          <p:cNvSpPr/>
          <p:nvPr/>
        </p:nvSpPr>
        <p:spPr>
          <a:xfrm>
            <a:off x="2014069" y="3833066"/>
            <a:ext cx="1133902" cy="907676"/>
          </a:xfrm>
          <a:custGeom>
            <a:avLst/>
            <a:gdLst/>
            <a:ahLst/>
            <a:cxnLst/>
            <a:rect l="l" t="t" r="r" b="b"/>
            <a:pathLst>
              <a:path w="1389379" h="826770">
                <a:moveTo>
                  <a:pt x="1388109" y="0"/>
                </a:moveTo>
                <a:lnTo>
                  <a:pt x="0" y="0"/>
                </a:lnTo>
                <a:lnTo>
                  <a:pt x="0" y="826770"/>
                </a:lnTo>
                <a:lnTo>
                  <a:pt x="1388109" y="826770"/>
                </a:lnTo>
                <a:lnTo>
                  <a:pt x="1389380" y="825500"/>
                </a:lnTo>
                <a:lnTo>
                  <a:pt x="1389380" y="1270"/>
                </a:lnTo>
                <a:lnTo>
                  <a:pt x="13881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SIFT </a:t>
            </a:r>
            <a:r>
              <a:rPr lang="en-US" dirty="0" err="1">
                <a:solidFill>
                  <a:schemeClr val="bg1"/>
                </a:solidFill>
              </a:rPr>
              <a:t>HoG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9" name="object 20"/>
          <p:cNvSpPr/>
          <p:nvPr/>
        </p:nvSpPr>
        <p:spPr>
          <a:xfrm>
            <a:off x="3341480" y="3833066"/>
            <a:ext cx="1734676" cy="907676"/>
          </a:xfrm>
          <a:custGeom>
            <a:avLst/>
            <a:gdLst/>
            <a:ahLst/>
            <a:cxnLst/>
            <a:rect l="l" t="t" r="r" b="b"/>
            <a:pathLst>
              <a:path w="1389379" h="826770">
                <a:moveTo>
                  <a:pt x="1388109" y="0"/>
                </a:moveTo>
                <a:lnTo>
                  <a:pt x="0" y="0"/>
                </a:lnTo>
                <a:lnTo>
                  <a:pt x="0" y="826770"/>
                </a:lnTo>
                <a:lnTo>
                  <a:pt x="1388109" y="826770"/>
                </a:lnTo>
                <a:lnTo>
                  <a:pt x="1389380" y="825500"/>
                </a:lnTo>
                <a:lnTo>
                  <a:pt x="1389380" y="1270"/>
                </a:lnTo>
                <a:lnTo>
                  <a:pt x="13881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K-means Sparse Coding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0" name="object 20"/>
          <p:cNvSpPr/>
          <p:nvPr/>
        </p:nvSpPr>
        <p:spPr>
          <a:xfrm>
            <a:off x="6867098" y="3830497"/>
            <a:ext cx="1133902" cy="912815"/>
          </a:xfrm>
          <a:custGeom>
            <a:avLst/>
            <a:gdLst/>
            <a:ahLst/>
            <a:cxnLst/>
            <a:rect l="l" t="t" r="r" b="b"/>
            <a:pathLst>
              <a:path w="1389379" h="826770">
                <a:moveTo>
                  <a:pt x="1388109" y="0"/>
                </a:moveTo>
                <a:lnTo>
                  <a:pt x="0" y="0"/>
                </a:lnTo>
                <a:lnTo>
                  <a:pt x="0" y="826770"/>
                </a:lnTo>
                <a:lnTo>
                  <a:pt x="1388109" y="826770"/>
                </a:lnTo>
                <a:lnTo>
                  <a:pt x="1389380" y="825500"/>
                </a:lnTo>
                <a:lnTo>
                  <a:pt x="1389380" y="1270"/>
                </a:lnTo>
                <a:lnTo>
                  <a:pt x="13881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Classifier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1" name="object 20"/>
          <p:cNvSpPr/>
          <p:nvPr/>
        </p:nvSpPr>
        <p:spPr>
          <a:xfrm>
            <a:off x="5326855" y="3830497"/>
            <a:ext cx="1133902" cy="912815"/>
          </a:xfrm>
          <a:custGeom>
            <a:avLst/>
            <a:gdLst/>
            <a:ahLst/>
            <a:cxnLst/>
            <a:rect l="l" t="t" r="r" b="b"/>
            <a:pathLst>
              <a:path w="1389379" h="826770">
                <a:moveTo>
                  <a:pt x="1388109" y="0"/>
                </a:moveTo>
                <a:lnTo>
                  <a:pt x="0" y="0"/>
                </a:lnTo>
                <a:lnTo>
                  <a:pt x="0" y="826770"/>
                </a:lnTo>
                <a:lnTo>
                  <a:pt x="1388109" y="826770"/>
                </a:lnTo>
                <a:lnTo>
                  <a:pt x="1389380" y="825500"/>
                </a:lnTo>
                <a:lnTo>
                  <a:pt x="1389380" y="1270"/>
                </a:lnTo>
                <a:lnTo>
                  <a:pt x="13881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Pooling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676400" y="2543622"/>
            <a:ext cx="304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020380" y="2543622"/>
            <a:ext cx="304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022055" y="2543622"/>
            <a:ext cx="17373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876554" y="2543622"/>
            <a:ext cx="304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020380" y="4286904"/>
            <a:ext cx="304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966286" y="4286904"/>
            <a:ext cx="304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400800" y="4286904"/>
            <a:ext cx="365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848600" y="4286904"/>
            <a:ext cx="304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376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= learning hierarchical representations</a:t>
            </a:r>
          </a:p>
        </p:txBody>
      </p:sp>
      <p:sp>
        <p:nvSpPr>
          <p:cNvPr id="48" name="Text Placeholder 47"/>
          <p:cNvSpPr>
            <a:spLocks noGrp="1"/>
          </p:cNvSpPr>
          <p:nvPr>
            <p:ph type="body" idx="1"/>
          </p:nvPr>
        </p:nvSpPr>
        <p:spPr>
          <a:xfrm>
            <a:off x="383854" y="1333500"/>
            <a:ext cx="7998146" cy="44667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It's </a:t>
            </a:r>
            <a:r>
              <a:rPr lang="en-US" dirty="0">
                <a:solidFill>
                  <a:schemeClr val="accent1"/>
                </a:solidFill>
              </a:rPr>
              <a:t>deep</a:t>
            </a:r>
            <a:r>
              <a:rPr lang="en-US" dirty="0"/>
              <a:t> if it has </a:t>
            </a:r>
            <a:r>
              <a:rPr lang="en-US" dirty="0">
                <a:solidFill>
                  <a:schemeClr val="accent1"/>
                </a:solidFill>
              </a:rPr>
              <a:t>more than one stage </a:t>
            </a:r>
            <a:r>
              <a:rPr lang="en-US" dirty="0"/>
              <a:t>of non-linear feature transformation</a:t>
            </a:r>
          </a:p>
          <a:p>
            <a:endParaRPr lang="en-US" dirty="0"/>
          </a:p>
        </p:txBody>
      </p:sp>
      <p:sp>
        <p:nvSpPr>
          <p:cNvPr id="42" name="object 42"/>
          <p:cNvSpPr txBox="1"/>
          <p:nvPr/>
        </p:nvSpPr>
        <p:spPr>
          <a:xfrm>
            <a:off x="76200" y="5780278"/>
            <a:ext cx="7875126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1100" spc="16" dirty="0">
                <a:latin typeface="+mj-lt"/>
                <a:cs typeface="Arial" panose="020B0604020202020204" pitchFamily="34" charset="0"/>
              </a:rPr>
              <a:t>Feature</a:t>
            </a:r>
            <a:r>
              <a:rPr sz="1100" spc="-41" dirty="0">
                <a:latin typeface="+mj-lt"/>
                <a:cs typeface="Arial" panose="020B0604020202020204" pitchFamily="34" charset="0"/>
              </a:rPr>
              <a:t> </a:t>
            </a:r>
            <a:r>
              <a:rPr sz="1100" spc="41" dirty="0">
                <a:latin typeface="+mj-lt"/>
                <a:cs typeface="Arial" panose="020B0604020202020204" pitchFamily="34" charset="0"/>
              </a:rPr>
              <a:t>visualization</a:t>
            </a:r>
            <a:r>
              <a:rPr sz="1100" spc="-29" dirty="0">
                <a:latin typeface="+mj-lt"/>
                <a:cs typeface="Arial" panose="020B0604020202020204" pitchFamily="34" charset="0"/>
              </a:rPr>
              <a:t> </a:t>
            </a:r>
            <a:r>
              <a:rPr sz="1100" spc="29" dirty="0">
                <a:latin typeface="+mj-lt"/>
                <a:cs typeface="Arial" panose="020B0604020202020204" pitchFamily="34" charset="0"/>
              </a:rPr>
              <a:t>of</a:t>
            </a:r>
            <a:r>
              <a:rPr sz="1100" spc="-33" dirty="0">
                <a:latin typeface="+mj-lt"/>
                <a:cs typeface="Arial" panose="020B0604020202020204" pitchFamily="34" charset="0"/>
              </a:rPr>
              <a:t> </a:t>
            </a:r>
            <a:r>
              <a:rPr sz="1100" spc="33" dirty="0">
                <a:latin typeface="+mj-lt"/>
                <a:cs typeface="Arial" panose="020B0604020202020204" pitchFamily="34" charset="0"/>
              </a:rPr>
              <a:t>convolutional</a:t>
            </a:r>
            <a:r>
              <a:rPr sz="1100" spc="-29" dirty="0">
                <a:latin typeface="+mj-lt"/>
                <a:cs typeface="Arial" panose="020B0604020202020204" pitchFamily="34" charset="0"/>
              </a:rPr>
              <a:t> </a:t>
            </a:r>
            <a:r>
              <a:rPr sz="1100" spc="41" dirty="0">
                <a:latin typeface="+mj-lt"/>
                <a:cs typeface="Arial" panose="020B0604020202020204" pitchFamily="34" charset="0"/>
              </a:rPr>
              <a:t>net</a:t>
            </a:r>
            <a:r>
              <a:rPr sz="1100" spc="-33" dirty="0">
                <a:latin typeface="+mj-lt"/>
                <a:cs typeface="Arial" panose="020B0604020202020204" pitchFamily="34" charset="0"/>
              </a:rPr>
              <a:t> </a:t>
            </a:r>
            <a:r>
              <a:rPr sz="1100" spc="29" dirty="0">
                <a:latin typeface="+mj-lt"/>
                <a:cs typeface="Arial" panose="020B0604020202020204" pitchFamily="34" charset="0"/>
              </a:rPr>
              <a:t>trained</a:t>
            </a:r>
            <a:r>
              <a:rPr sz="1100" spc="-33" dirty="0">
                <a:latin typeface="+mj-lt"/>
                <a:cs typeface="Arial" panose="020B0604020202020204" pitchFamily="34" charset="0"/>
              </a:rPr>
              <a:t> </a:t>
            </a:r>
            <a:r>
              <a:rPr sz="1100" spc="16" dirty="0">
                <a:latin typeface="+mj-lt"/>
                <a:cs typeface="Arial" panose="020B0604020202020204" pitchFamily="34" charset="0"/>
              </a:rPr>
              <a:t>on</a:t>
            </a:r>
            <a:r>
              <a:rPr sz="1100" spc="-29" dirty="0">
                <a:latin typeface="+mj-lt"/>
                <a:cs typeface="Arial" panose="020B0604020202020204" pitchFamily="34" charset="0"/>
              </a:rPr>
              <a:t> </a:t>
            </a:r>
            <a:r>
              <a:rPr sz="1100" spc="41" dirty="0">
                <a:latin typeface="+mj-lt"/>
                <a:cs typeface="Arial" panose="020B0604020202020204" pitchFamily="34" charset="0"/>
              </a:rPr>
              <a:t>ImageNet</a:t>
            </a:r>
            <a:r>
              <a:rPr sz="1100" spc="-33" dirty="0">
                <a:latin typeface="+mj-lt"/>
                <a:cs typeface="Arial" panose="020B0604020202020204" pitchFamily="34" charset="0"/>
              </a:rPr>
              <a:t> </a:t>
            </a:r>
            <a:r>
              <a:rPr sz="1100" spc="24" dirty="0">
                <a:latin typeface="+mj-lt"/>
                <a:cs typeface="Arial" panose="020B0604020202020204" pitchFamily="34" charset="0"/>
              </a:rPr>
              <a:t>from</a:t>
            </a:r>
            <a:r>
              <a:rPr sz="1100" spc="-24" dirty="0">
                <a:latin typeface="+mj-lt"/>
                <a:cs typeface="Arial" panose="020B0604020202020204" pitchFamily="34" charset="0"/>
              </a:rPr>
              <a:t> </a:t>
            </a:r>
            <a:r>
              <a:rPr sz="1100" spc="45" dirty="0">
                <a:latin typeface="+mj-lt"/>
                <a:cs typeface="Arial" panose="020B0604020202020204" pitchFamily="34" charset="0"/>
              </a:rPr>
              <a:t>[Zeiler</a:t>
            </a:r>
            <a:r>
              <a:rPr sz="1100" spc="-29" dirty="0">
                <a:latin typeface="+mj-lt"/>
                <a:cs typeface="Arial" panose="020B0604020202020204" pitchFamily="34" charset="0"/>
              </a:rPr>
              <a:t> </a:t>
            </a:r>
            <a:r>
              <a:rPr sz="1100" spc="53" dirty="0">
                <a:latin typeface="+mj-lt"/>
                <a:cs typeface="Arial" panose="020B0604020202020204" pitchFamily="34" charset="0"/>
              </a:rPr>
              <a:t>&amp;</a:t>
            </a:r>
            <a:r>
              <a:rPr sz="1100" spc="-29" dirty="0">
                <a:latin typeface="+mj-lt"/>
                <a:cs typeface="Arial" panose="020B0604020202020204" pitchFamily="34" charset="0"/>
              </a:rPr>
              <a:t> </a:t>
            </a:r>
            <a:r>
              <a:rPr sz="1100" spc="16" dirty="0">
                <a:latin typeface="+mj-lt"/>
                <a:cs typeface="Arial" panose="020B0604020202020204" pitchFamily="34" charset="0"/>
              </a:rPr>
              <a:t>Fergus</a:t>
            </a:r>
            <a:r>
              <a:rPr sz="1100" spc="-33" dirty="0">
                <a:latin typeface="+mj-lt"/>
                <a:cs typeface="Arial" panose="020B0604020202020204" pitchFamily="34" charset="0"/>
              </a:rPr>
              <a:t> </a:t>
            </a:r>
            <a:r>
              <a:rPr sz="1100" spc="122" dirty="0">
                <a:latin typeface="+mj-lt"/>
                <a:cs typeface="Arial" panose="020B0604020202020204" pitchFamily="34" charset="0"/>
              </a:rPr>
              <a:t>2013]</a:t>
            </a:r>
            <a:endParaRPr sz="11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918691" y="2371406"/>
            <a:ext cx="304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bject 20"/>
          <p:cNvSpPr/>
          <p:nvPr/>
        </p:nvSpPr>
        <p:spPr>
          <a:xfrm>
            <a:off x="2256360" y="1917568"/>
            <a:ext cx="1133902" cy="960138"/>
          </a:xfrm>
          <a:custGeom>
            <a:avLst/>
            <a:gdLst/>
            <a:ahLst/>
            <a:cxnLst/>
            <a:rect l="l" t="t" r="r" b="b"/>
            <a:pathLst>
              <a:path w="1389379" h="826770">
                <a:moveTo>
                  <a:pt x="1388109" y="0"/>
                </a:moveTo>
                <a:lnTo>
                  <a:pt x="0" y="0"/>
                </a:lnTo>
                <a:lnTo>
                  <a:pt x="0" y="826770"/>
                </a:lnTo>
                <a:lnTo>
                  <a:pt x="1388109" y="826770"/>
                </a:lnTo>
                <a:lnTo>
                  <a:pt x="1389380" y="825500"/>
                </a:lnTo>
                <a:lnTo>
                  <a:pt x="1389380" y="1270"/>
                </a:lnTo>
                <a:lnTo>
                  <a:pt x="13881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Low-level feature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3" name="object 20"/>
          <p:cNvSpPr/>
          <p:nvPr/>
        </p:nvSpPr>
        <p:spPr>
          <a:xfrm>
            <a:off x="6858000" y="1914999"/>
            <a:ext cx="1133902" cy="965574"/>
          </a:xfrm>
          <a:custGeom>
            <a:avLst/>
            <a:gdLst/>
            <a:ahLst/>
            <a:cxnLst/>
            <a:rect l="l" t="t" r="r" b="b"/>
            <a:pathLst>
              <a:path w="1389379" h="826770">
                <a:moveTo>
                  <a:pt x="1388109" y="0"/>
                </a:moveTo>
                <a:lnTo>
                  <a:pt x="0" y="0"/>
                </a:lnTo>
                <a:lnTo>
                  <a:pt x="0" y="826770"/>
                </a:lnTo>
                <a:lnTo>
                  <a:pt x="1388109" y="826770"/>
                </a:lnTo>
                <a:lnTo>
                  <a:pt x="1389380" y="825500"/>
                </a:lnTo>
                <a:lnTo>
                  <a:pt x="1389380" y="1270"/>
                </a:lnTo>
                <a:lnTo>
                  <a:pt x="13881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Trainable classifier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4" name="object 20"/>
          <p:cNvSpPr/>
          <p:nvPr/>
        </p:nvSpPr>
        <p:spPr>
          <a:xfrm>
            <a:off x="5324120" y="1914999"/>
            <a:ext cx="1133902" cy="965574"/>
          </a:xfrm>
          <a:custGeom>
            <a:avLst/>
            <a:gdLst/>
            <a:ahLst/>
            <a:cxnLst/>
            <a:rect l="l" t="t" r="r" b="b"/>
            <a:pathLst>
              <a:path w="1389379" h="826770">
                <a:moveTo>
                  <a:pt x="1388109" y="0"/>
                </a:moveTo>
                <a:lnTo>
                  <a:pt x="0" y="0"/>
                </a:lnTo>
                <a:lnTo>
                  <a:pt x="0" y="826770"/>
                </a:lnTo>
                <a:lnTo>
                  <a:pt x="1388109" y="826770"/>
                </a:lnTo>
                <a:lnTo>
                  <a:pt x="1389380" y="825500"/>
                </a:lnTo>
                <a:lnTo>
                  <a:pt x="1389380" y="1270"/>
                </a:lnTo>
                <a:lnTo>
                  <a:pt x="13881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High-level feature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352800" y="2371406"/>
            <a:ext cx="365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876800" y="2371406"/>
            <a:ext cx="365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400800" y="2371406"/>
            <a:ext cx="365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839502" y="2371406"/>
            <a:ext cx="304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bject 20"/>
          <p:cNvSpPr/>
          <p:nvPr/>
        </p:nvSpPr>
        <p:spPr>
          <a:xfrm>
            <a:off x="3790240" y="1914999"/>
            <a:ext cx="1133902" cy="965574"/>
          </a:xfrm>
          <a:custGeom>
            <a:avLst/>
            <a:gdLst/>
            <a:ahLst/>
            <a:cxnLst/>
            <a:rect l="l" t="t" r="r" b="b"/>
            <a:pathLst>
              <a:path w="1389379" h="826770">
                <a:moveTo>
                  <a:pt x="1388109" y="0"/>
                </a:moveTo>
                <a:lnTo>
                  <a:pt x="0" y="0"/>
                </a:lnTo>
                <a:lnTo>
                  <a:pt x="0" y="826770"/>
                </a:lnTo>
                <a:lnTo>
                  <a:pt x="1388109" y="826770"/>
                </a:lnTo>
                <a:lnTo>
                  <a:pt x="1389380" y="825500"/>
                </a:lnTo>
                <a:lnTo>
                  <a:pt x="1389380" y="1270"/>
                </a:lnTo>
                <a:lnTo>
                  <a:pt x="13881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Mid-level feature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20310" y="1885760"/>
            <a:ext cx="1537090" cy="9948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1828800" y="2781300"/>
            <a:ext cx="994511" cy="4572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bject 33"/>
          <p:cNvSpPr/>
          <p:nvPr/>
        </p:nvSpPr>
        <p:spPr>
          <a:xfrm>
            <a:off x="520310" y="3009900"/>
            <a:ext cx="2199980" cy="2628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4382927" y="2705100"/>
            <a:ext cx="0" cy="65153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bject 34"/>
          <p:cNvSpPr/>
          <p:nvPr/>
        </p:nvSpPr>
        <p:spPr>
          <a:xfrm>
            <a:off x="3015210" y="3019235"/>
            <a:ext cx="2218420" cy="2624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5867400" y="2726624"/>
            <a:ext cx="791766" cy="63000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35"/>
          <p:cNvSpPr/>
          <p:nvPr/>
        </p:nvSpPr>
        <p:spPr>
          <a:xfrm>
            <a:off x="5528550" y="3009900"/>
            <a:ext cx="2165864" cy="26327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3334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Trainable feature hierarchy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383854" y="1028700"/>
            <a:ext cx="7461504" cy="4771553"/>
          </a:xfrm>
        </p:spPr>
        <p:txBody>
          <a:bodyPr/>
          <a:lstStyle/>
          <a:p>
            <a:r>
              <a:rPr lang="en-US" dirty="0"/>
              <a:t>Hierarchy of representations with increasing level of abstraction  Each stage is a kind of trainable feature transform</a:t>
            </a:r>
          </a:p>
          <a:p>
            <a:r>
              <a:rPr lang="en-US" dirty="0"/>
              <a:t>Image recognition</a:t>
            </a:r>
          </a:p>
          <a:p>
            <a:pPr lvl="1"/>
            <a:r>
              <a:rPr lang="en-US" dirty="0"/>
              <a:t>Pixel →  edge →  </a:t>
            </a:r>
            <a:r>
              <a:rPr lang="en-US" dirty="0" err="1"/>
              <a:t>texton</a:t>
            </a:r>
            <a:r>
              <a:rPr lang="en-US" dirty="0"/>
              <a:t> →  motif →  part →  object</a:t>
            </a:r>
          </a:p>
          <a:p>
            <a:r>
              <a:rPr lang="en-US" dirty="0"/>
              <a:t>Text</a:t>
            </a:r>
          </a:p>
          <a:p>
            <a:pPr lvl="1"/>
            <a:r>
              <a:rPr lang="en-US" dirty="0"/>
              <a:t>Character →  word →  word group →  clause →  sentence →  story</a:t>
            </a:r>
          </a:p>
          <a:p>
            <a:r>
              <a:rPr lang="en-US" dirty="0"/>
              <a:t>Speech</a:t>
            </a:r>
          </a:p>
          <a:p>
            <a:pPr lvl="1"/>
            <a:r>
              <a:rPr lang="en-US" dirty="0"/>
              <a:t>Sample →  spectral band →  sound →   … →  phone →  phoneme →  word</a:t>
            </a:r>
          </a:p>
          <a:p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1485900" y="3702345"/>
            <a:ext cx="5257800" cy="1743502"/>
            <a:chOff x="762000" y="3702345"/>
            <a:chExt cx="5257800" cy="1743502"/>
          </a:xfrm>
        </p:grpSpPr>
        <p:sp>
          <p:nvSpPr>
            <p:cNvPr id="21" name="object 20"/>
            <p:cNvSpPr/>
            <p:nvPr/>
          </p:nvSpPr>
          <p:spPr>
            <a:xfrm rot="5400000">
              <a:off x="715936" y="4281809"/>
              <a:ext cx="1743502" cy="584574"/>
            </a:xfrm>
            <a:custGeom>
              <a:avLst/>
              <a:gdLst/>
              <a:ahLst/>
              <a:cxnLst/>
              <a:rect l="l" t="t" r="r" b="b"/>
              <a:pathLst>
                <a:path w="1389379" h="826770">
                  <a:moveTo>
                    <a:pt x="1388109" y="0"/>
                  </a:moveTo>
                  <a:lnTo>
                    <a:pt x="0" y="0"/>
                  </a:lnTo>
                  <a:lnTo>
                    <a:pt x="0" y="826770"/>
                  </a:lnTo>
                  <a:lnTo>
                    <a:pt x="1388109" y="826770"/>
                  </a:lnTo>
                  <a:lnTo>
                    <a:pt x="1389380" y="825500"/>
                  </a:lnTo>
                  <a:lnTo>
                    <a:pt x="1389380" y="1270"/>
                  </a:lnTo>
                  <a:lnTo>
                    <a:pt x="13881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Trainable feature transform</a:t>
              </a:r>
              <a:endParaRPr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62000" y="4574096"/>
              <a:ext cx="45720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bject 20"/>
            <p:cNvSpPr/>
            <p:nvPr/>
          </p:nvSpPr>
          <p:spPr>
            <a:xfrm rot="5400000">
              <a:off x="1919769" y="4281809"/>
              <a:ext cx="1743502" cy="584574"/>
            </a:xfrm>
            <a:custGeom>
              <a:avLst/>
              <a:gdLst/>
              <a:ahLst/>
              <a:cxnLst/>
              <a:rect l="l" t="t" r="r" b="b"/>
              <a:pathLst>
                <a:path w="1389379" h="826770">
                  <a:moveTo>
                    <a:pt x="1388109" y="0"/>
                  </a:moveTo>
                  <a:lnTo>
                    <a:pt x="0" y="0"/>
                  </a:lnTo>
                  <a:lnTo>
                    <a:pt x="0" y="826770"/>
                  </a:lnTo>
                  <a:lnTo>
                    <a:pt x="1388109" y="826770"/>
                  </a:lnTo>
                  <a:lnTo>
                    <a:pt x="1389380" y="825500"/>
                  </a:lnTo>
                  <a:lnTo>
                    <a:pt x="1389380" y="1270"/>
                  </a:lnTo>
                  <a:lnTo>
                    <a:pt x="13881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Trainable feature transform</a:t>
              </a:r>
              <a:endParaRPr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965833" y="4574096"/>
              <a:ext cx="45720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ject 20"/>
            <p:cNvSpPr/>
            <p:nvPr/>
          </p:nvSpPr>
          <p:spPr>
            <a:xfrm rot="5400000">
              <a:off x="3096711" y="4281809"/>
              <a:ext cx="1743502" cy="584574"/>
            </a:xfrm>
            <a:custGeom>
              <a:avLst/>
              <a:gdLst/>
              <a:ahLst/>
              <a:cxnLst/>
              <a:rect l="l" t="t" r="r" b="b"/>
              <a:pathLst>
                <a:path w="1389379" h="826770">
                  <a:moveTo>
                    <a:pt x="1388109" y="0"/>
                  </a:moveTo>
                  <a:lnTo>
                    <a:pt x="0" y="0"/>
                  </a:lnTo>
                  <a:lnTo>
                    <a:pt x="0" y="826770"/>
                  </a:lnTo>
                  <a:lnTo>
                    <a:pt x="1388109" y="826770"/>
                  </a:lnTo>
                  <a:lnTo>
                    <a:pt x="1389380" y="825500"/>
                  </a:lnTo>
                  <a:lnTo>
                    <a:pt x="1389380" y="1270"/>
                  </a:lnTo>
                  <a:lnTo>
                    <a:pt x="13881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Trainable feature transform</a:t>
              </a:r>
              <a:endParaRPr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3142775" y="4574096"/>
              <a:ext cx="45720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bject 20"/>
            <p:cNvSpPr/>
            <p:nvPr/>
          </p:nvSpPr>
          <p:spPr>
            <a:xfrm rot="5400000">
              <a:off x="4300544" y="4281809"/>
              <a:ext cx="1743502" cy="584574"/>
            </a:xfrm>
            <a:custGeom>
              <a:avLst/>
              <a:gdLst/>
              <a:ahLst/>
              <a:cxnLst/>
              <a:rect l="l" t="t" r="r" b="b"/>
              <a:pathLst>
                <a:path w="1389379" h="826770">
                  <a:moveTo>
                    <a:pt x="1388109" y="0"/>
                  </a:moveTo>
                  <a:lnTo>
                    <a:pt x="0" y="0"/>
                  </a:lnTo>
                  <a:lnTo>
                    <a:pt x="0" y="826770"/>
                  </a:lnTo>
                  <a:lnTo>
                    <a:pt x="1388109" y="826770"/>
                  </a:lnTo>
                  <a:lnTo>
                    <a:pt x="1389380" y="825500"/>
                  </a:lnTo>
                  <a:lnTo>
                    <a:pt x="1389380" y="1270"/>
                  </a:lnTo>
                  <a:lnTo>
                    <a:pt x="13881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Trainable feature transform</a:t>
              </a:r>
              <a:endParaRPr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4346608" y="4574096"/>
              <a:ext cx="45720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562600" y="4574096"/>
              <a:ext cx="45720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3012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representations: a challenge for  ML, CV, AI, neuroscience, cognitive science...</a:t>
            </a:r>
          </a:p>
        </p:txBody>
      </p:sp>
      <p:sp>
        <p:nvSpPr>
          <p:cNvPr id="52" name="Text Placeholder 51"/>
          <p:cNvSpPr>
            <a:spLocks noGrp="1"/>
          </p:cNvSpPr>
          <p:nvPr>
            <p:ph type="body" idx="1"/>
          </p:nvPr>
        </p:nvSpPr>
        <p:spPr>
          <a:xfrm>
            <a:off x="383854" y="1790700"/>
            <a:ext cx="5254946" cy="4009553"/>
          </a:xfrm>
        </p:spPr>
        <p:txBody>
          <a:bodyPr/>
          <a:lstStyle/>
          <a:p>
            <a:r>
              <a:rPr lang="en-US" sz="1600" dirty="0">
                <a:solidFill>
                  <a:schemeClr val="accent1"/>
                </a:solidFill>
              </a:rPr>
              <a:t>How do we learn representations </a:t>
            </a:r>
            <a:r>
              <a:rPr lang="en-US" sz="1600" dirty="0"/>
              <a:t>of the perceptual world?</a:t>
            </a:r>
          </a:p>
          <a:p>
            <a:pPr lvl="1"/>
            <a:r>
              <a:rPr lang="en-US" sz="1200" dirty="0"/>
              <a:t>How can a perceptual system build itself by looking at the world?</a:t>
            </a:r>
          </a:p>
          <a:p>
            <a:pPr lvl="1"/>
            <a:r>
              <a:rPr lang="en-US" sz="1200" dirty="0"/>
              <a:t>How much prior structure is necessary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ML/AI</a:t>
            </a:r>
            <a:r>
              <a:rPr lang="en-US" sz="1600" dirty="0"/>
              <a:t>: how do we learn features or feature  hierarchies?</a:t>
            </a:r>
          </a:p>
          <a:p>
            <a:pPr lvl="1"/>
            <a:r>
              <a:rPr lang="en-US" sz="1200" dirty="0"/>
              <a:t>What is the fundamental principle? What is  the learning algorithm? What is the  architecture?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Neuroscience</a:t>
            </a:r>
            <a:r>
              <a:rPr lang="en-US" sz="1600" dirty="0"/>
              <a:t>: how does the cortex learn perception?</a:t>
            </a:r>
          </a:p>
          <a:p>
            <a:pPr lvl="1"/>
            <a:r>
              <a:rPr lang="en-US" sz="1200" dirty="0"/>
              <a:t>Does the cortex “run” a single, general  learning algorithm? (or a small number of  them)</a:t>
            </a:r>
          </a:p>
          <a:p>
            <a:r>
              <a:rPr lang="en-US" sz="1600" dirty="0" err="1">
                <a:solidFill>
                  <a:schemeClr val="accent1"/>
                </a:solidFill>
              </a:rPr>
              <a:t>CogSci</a:t>
            </a:r>
            <a:r>
              <a:rPr lang="en-US" sz="1600" dirty="0"/>
              <a:t>: how does the mind learn abstract concepts on  top of less abstract ones?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Deep Learning addresses the problem of learning  hierarchical representations with a single algorithm</a:t>
            </a:r>
          </a:p>
          <a:p>
            <a:pPr lvl="1"/>
            <a:r>
              <a:rPr lang="en-US" sz="1200" dirty="0">
                <a:solidFill>
                  <a:schemeClr val="accent1"/>
                </a:solidFill>
              </a:rPr>
              <a:t>Or perhaps with a few algorithms</a:t>
            </a:r>
          </a:p>
        </p:txBody>
      </p:sp>
      <p:grpSp>
        <p:nvGrpSpPr>
          <p:cNvPr id="54" name="Group 53"/>
          <p:cNvGrpSpPr/>
          <p:nvPr/>
        </p:nvGrpSpPr>
        <p:grpSpPr>
          <a:xfrm rot="16200000">
            <a:off x="4665923" y="2688576"/>
            <a:ext cx="4301254" cy="1743502"/>
            <a:chOff x="762000" y="3702345"/>
            <a:chExt cx="5257800" cy="1743502"/>
          </a:xfrm>
        </p:grpSpPr>
        <p:sp>
          <p:nvSpPr>
            <p:cNvPr id="55" name="object 20"/>
            <p:cNvSpPr/>
            <p:nvPr/>
          </p:nvSpPr>
          <p:spPr>
            <a:xfrm rot="5400000">
              <a:off x="715936" y="4281809"/>
              <a:ext cx="1743502" cy="584574"/>
            </a:xfrm>
            <a:custGeom>
              <a:avLst/>
              <a:gdLst/>
              <a:ahLst/>
              <a:cxnLst/>
              <a:rect l="l" t="t" r="r" b="b"/>
              <a:pathLst>
                <a:path w="1389379" h="826770">
                  <a:moveTo>
                    <a:pt x="1388109" y="0"/>
                  </a:moveTo>
                  <a:lnTo>
                    <a:pt x="0" y="0"/>
                  </a:lnTo>
                  <a:lnTo>
                    <a:pt x="0" y="826770"/>
                  </a:lnTo>
                  <a:lnTo>
                    <a:pt x="1388109" y="826770"/>
                  </a:lnTo>
                  <a:lnTo>
                    <a:pt x="1389380" y="825500"/>
                  </a:lnTo>
                  <a:lnTo>
                    <a:pt x="1389380" y="1270"/>
                  </a:lnTo>
                  <a:lnTo>
                    <a:pt x="13881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Trainable feature transform</a:t>
              </a:r>
              <a:endParaRPr dirty="0">
                <a:solidFill>
                  <a:schemeClr val="bg1"/>
                </a:solidFill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762000" y="4574096"/>
              <a:ext cx="45720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bject 20"/>
            <p:cNvSpPr/>
            <p:nvPr/>
          </p:nvSpPr>
          <p:spPr>
            <a:xfrm rot="5400000">
              <a:off x="1919769" y="4281809"/>
              <a:ext cx="1743502" cy="584574"/>
            </a:xfrm>
            <a:custGeom>
              <a:avLst/>
              <a:gdLst/>
              <a:ahLst/>
              <a:cxnLst/>
              <a:rect l="l" t="t" r="r" b="b"/>
              <a:pathLst>
                <a:path w="1389379" h="826770">
                  <a:moveTo>
                    <a:pt x="1388109" y="0"/>
                  </a:moveTo>
                  <a:lnTo>
                    <a:pt x="0" y="0"/>
                  </a:lnTo>
                  <a:lnTo>
                    <a:pt x="0" y="826770"/>
                  </a:lnTo>
                  <a:lnTo>
                    <a:pt x="1388109" y="826770"/>
                  </a:lnTo>
                  <a:lnTo>
                    <a:pt x="1389380" y="825500"/>
                  </a:lnTo>
                  <a:lnTo>
                    <a:pt x="1389380" y="1270"/>
                  </a:lnTo>
                  <a:lnTo>
                    <a:pt x="13881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Trainable feature transform</a:t>
              </a:r>
              <a:endParaRPr dirty="0">
                <a:solidFill>
                  <a:schemeClr val="bg1"/>
                </a:solidFill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1965833" y="4574096"/>
              <a:ext cx="45720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bject 20"/>
            <p:cNvSpPr/>
            <p:nvPr/>
          </p:nvSpPr>
          <p:spPr>
            <a:xfrm rot="5400000">
              <a:off x="3096711" y="4281809"/>
              <a:ext cx="1743502" cy="584574"/>
            </a:xfrm>
            <a:custGeom>
              <a:avLst/>
              <a:gdLst/>
              <a:ahLst/>
              <a:cxnLst/>
              <a:rect l="l" t="t" r="r" b="b"/>
              <a:pathLst>
                <a:path w="1389379" h="826770">
                  <a:moveTo>
                    <a:pt x="1388109" y="0"/>
                  </a:moveTo>
                  <a:lnTo>
                    <a:pt x="0" y="0"/>
                  </a:lnTo>
                  <a:lnTo>
                    <a:pt x="0" y="826770"/>
                  </a:lnTo>
                  <a:lnTo>
                    <a:pt x="1388109" y="826770"/>
                  </a:lnTo>
                  <a:lnTo>
                    <a:pt x="1389380" y="825500"/>
                  </a:lnTo>
                  <a:lnTo>
                    <a:pt x="1389380" y="1270"/>
                  </a:lnTo>
                  <a:lnTo>
                    <a:pt x="13881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Trainable feature transform</a:t>
              </a:r>
              <a:endParaRPr dirty="0">
                <a:solidFill>
                  <a:schemeClr val="bg1"/>
                </a:solidFill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3142775" y="4574096"/>
              <a:ext cx="45720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bject 20"/>
            <p:cNvSpPr/>
            <p:nvPr/>
          </p:nvSpPr>
          <p:spPr>
            <a:xfrm rot="5400000">
              <a:off x="4300544" y="4281809"/>
              <a:ext cx="1743502" cy="584574"/>
            </a:xfrm>
            <a:custGeom>
              <a:avLst/>
              <a:gdLst/>
              <a:ahLst/>
              <a:cxnLst/>
              <a:rect l="l" t="t" r="r" b="b"/>
              <a:pathLst>
                <a:path w="1389379" h="826770">
                  <a:moveTo>
                    <a:pt x="1388109" y="0"/>
                  </a:moveTo>
                  <a:lnTo>
                    <a:pt x="0" y="0"/>
                  </a:lnTo>
                  <a:lnTo>
                    <a:pt x="0" y="826770"/>
                  </a:lnTo>
                  <a:lnTo>
                    <a:pt x="1388109" y="826770"/>
                  </a:lnTo>
                  <a:lnTo>
                    <a:pt x="1389380" y="825500"/>
                  </a:lnTo>
                  <a:lnTo>
                    <a:pt x="1389380" y="1270"/>
                  </a:lnTo>
                  <a:lnTo>
                    <a:pt x="13881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Trainable feature transform</a:t>
              </a:r>
              <a:endParaRPr dirty="0">
                <a:solidFill>
                  <a:schemeClr val="bg1"/>
                </a:solidFill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4346608" y="4574096"/>
              <a:ext cx="45720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562600" y="4574096"/>
              <a:ext cx="45720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3774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855839" cy="516166"/>
          </a:xfrm>
        </p:spPr>
        <p:txBody>
          <a:bodyPr/>
          <a:lstStyle/>
          <a:p>
            <a:r>
              <a:rPr lang="en-US" dirty="0"/>
              <a:t>The mammalian visual cortex is hierarchical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383854" y="876300"/>
            <a:ext cx="7461504" cy="4771553"/>
          </a:xfrm>
        </p:spPr>
        <p:txBody>
          <a:bodyPr/>
          <a:lstStyle/>
          <a:p>
            <a:r>
              <a:rPr lang="en-US" dirty="0"/>
              <a:t>The ventral (recognition) pathway in the visual cortex has multiple stages  Retina - LGN - V1 - V2 - V4 - PIT - AIT ....</a:t>
            </a:r>
          </a:p>
          <a:p>
            <a:r>
              <a:rPr lang="en-US" dirty="0">
                <a:solidFill>
                  <a:schemeClr val="accent1"/>
                </a:solidFill>
              </a:rPr>
              <a:t>Lots of intermediate representations</a:t>
            </a:r>
          </a:p>
          <a:p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37189" y="1797842"/>
            <a:ext cx="7716210" cy="3958084"/>
            <a:chOff x="27985" y="1856847"/>
            <a:chExt cx="8372253" cy="4294606"/>
          </a:xfrm>
        </p:grpSpPr>
        <p:sp>
          <p:nvSpPr>
            <p:cNvPr id="4" name="object 4"/>
            <p:cNvSpPr/>
            <p:nvPr/>
          </p:nvSpPr>
          <p:spPr>
            <a:xfrm>
              <a:off x="27985" y="1856847"/>
              <a:ext cx="3816296" cy="42946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49542" y="2142116"/>
              <a:ext cx="4850696" cy="354771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720940" y="5331951"/>
            <a:ext cx="4330905" cy="569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171"/>
            <a:r>
              <a:rPr dirty="0">
                <a:latin typeface="+mj-lt"/>
                <a:cs typeface="Times New Roman"/>
              </a:rPr>
              <a:t>[picture from Simon</a:t>
            </a:r>
            <a:r>
              <a:rPr spc="-65" dirty="0">
                <a:latin typeface="+mj-lt"/>
                <a:cs typeface="Times New Roman"/>
              </a:rPr>
              <a:t> </a:t>
            </a:r>
            <a:r>
              <a:rPr spc="-4" dirty="0">
                <a:latin typeface="+mj-lt"/>
                <a:cs typeface="Times New Roman"/>
              </a:rPr>
              <a:t>Thorpe]</a:t>
            </a:r>
            <a:endParaRPr dirty="0">
              <a:latin typeface="+mj-lt"/>
              <a:cs typeface="Times New Roman"/>
            </a:endParaRPr>
          </a:p>
          <a:p>
            <a:pPr marL="10368">
              <a:spcBef>
                <a:spcPts val="604"/>
              </a:spcBef>
            </a:pPr>
            <a:r>
              <a:rPr sz="1800" spc="-4" dirty="0">
                <a:latin typeface="+mj-lt"/>
                <a:cs typeface="Times New Roman"/>
              </a:rPr>
              <a:t>[Gallant </a:t>
            </a:r>
            <a:r>
              <a:rPr sz="1800" dirty="0">
                <a:latin typeface="+mj-lt"/>
                <a:cs typeface="Times New Roman"/>
              </a:rPr>
              <a:t>&amp; </a:t>
            </a:r>
            <a:r>
              <a:rPr sz="1800" spc="-82" dirty="0">
                <a:latin typeface="+mj-lt"/>
                <a:cs typeface="Times New Roman"/>
              </a:rPr>
              <a:t>Van</a:t>
            </a:r>
            <a:r>
              <a:rPr sz="1800" spc="-49" dirty="0">
                <a:latin typeface="+mj-lt"/>
                <a:cs typeface="Times New Roman"/>
              </a:rPr>
              <a:t> </a:t>
            </a:r>
            <a:r>
              <a:rPr sz="1800" spc="-4" dirty="0">
                <a:latin typeface="+mj-lt"/>
                <a:cs typeface="Times New Roman"/>
              </a:rPr>
              <a:t>Essen]</a:t>
            </a:r>
            <a:endParaRPr sz="1800" dirty="0"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4991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855839" cy="516166"/>
          </a:xfrm>
        </p:spPr>
        <p:txBody>
          <a:bodyPr/>
          <a:lstStyle/>
          <a:p>
            <a:r>
              <a:rPr lang="en-US" dirty="0"/>
              <a:t>Let's be inspired by nature, </a:t>
            </a:r>
            <a:br>
              <a:rPr lang="en-US" dirty="0"/>
            </a:br>
            <a:r>
              <a:rPr lang="en-US" dirty="0"/>
              <a:t>but not too much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383854" y="1333500"/>
            <a:ext cx="3349946" cy="4466753"/>
          </a:xfrm>
        </p:spPr>
        <p:txBody>
          <a:bodyPr/>
          <a:lstStyle/>
          <a:p>
            <a:r>
              <a:rPr lang="en-US" dirty="0"/>
              <a:t>It's nice imitate Nature,</a:t>
            </a:r>
          </a:p>
          <a:p>
            <a:r>
              <a:rPr lang="en-US" dirty="0"/>
              <a:t>But we also need to </a:t>
            </a:r>
            <a:r>
              <a:rPr lang="en-US" dirty="0">
                <a:solidFill>
                  <a:schemeClr val="accent1"/>
                </a:solidFill>
              </a:rPr>
              <a:t>understand</a:t>
            </a:r>
          </a:p>
          <a:p>
            <a:pPr lvl="1"/>
            <a:r>
              <a:rPr lang="en-US" dirty="0"/>
              <a:t>How do we know which details are important?</a:t>
            </a:r>
          </a:p>
          <a:p>
            <a:pPr lvl="1"/>
            <a:r>
              <a:rPr lang="en-US" dirty="0"/>
              <a:t>Which details are merely the  result of evolution, and the  constraints of biochemistry?</a:t>
            </a:r>
          </a:p>
          <a:p>
            <a:r>
              <a:rPr lang="en-US" dirty="0"/>
              <a:t>For airplanes, we developed  aerodynamics and compressible fluid dynamics.</a:t>
            </a:r>
          </a:p>
          <a:p>
            <a:pPr lvl="1"/>
            <a:r>
              <a:rPr lang="en-US" dirty="0"/>
              <a:t>We figured that feathers and  wing flapping weren't crucial</a:t>
            </a:r>
          </a:p>
          <a:p>
            <a:r>
              <a:rPr lang="en-US" dirty="0">
                <a:solidFill>
                  <a:schemeClr val="accent1"/>
                </a:solidFill>
              </a:rPr>
              <a:t>QUESTION: What is the  equivalent of aerodynamics for  understanding intelligence?</a:t>
            </a:r>
          </a:p>
          <a:p>
            <a:endParaRPr lang="en-US" dirty="0"/>
          </a:p>
        </p:txBody>
      </p:sp>
      <p:sp>
        <p:nvSpPr>
          <p:cNvPr id="12" name="object 12"/>
          <p:cNvSpPr/>
          <p:nvPr/>
        </p:nvSpPr>
        <p:spPr>
          <a:xfrm>
            <a:off x="3850499" y="1447760"/>
            <a:ext cx="4010001" cy="30107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10000" y="4533900"/>
            <a:ext cx="4050500" cy="1166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dirty="0">
                <a:latin typeface="+mj-lt"/>
                <a:cs typeface="Arial" panose="020B0604020202020204" pitchFamily="34" charset="0"/>
              </a:rPr>
              <a:t>L'Avion III de Clément Ader, 1897</a:t>
            </a:r>
          </a:p>
          <a:p>
            <a:pPr marL="10368">
              <a:spcBef>
                <a:spcPts val="539"/>
              </a:spcBef>
            </a:pPr>
            <a:r>
              <a:rPr dirty="0">
                <a:latin typeface="+mj-lt"/>
                <a:cs typeface="Arial" panose="020B0604020202020204" pitchFamily="34" charset="0"/>
              </a:rPr>
              <a:t>(Musée du CNAM, Paris)</a:t>
            </a:r>
          </a:p>
          <a:p>
            <a:pPr marL="10368" marR="4147">
              <a:spcBef>
                <a:spcPts val="155"/>
              </a:spcBef>
            </a:pPr>
            <a:r>
              <a:rPr dirty="0">
                <a:latin typeface="+mj-lt"/>
                <a:cs typeface="Arial" panose="020B0604020202020204" pitchFamily="34" charset="0"/>
              </a:rPr>
              <a:t>His Eole took off from the ground in 1890, 13 years before the Wright Brothers, but you probably never heard of it.</a:t>
            </a:r>
          </a:p>
        </p:txBody>
      </p:sp>
    </p:spTree>
    <p:extLst>
      <p:ext uri="{BB962C8B-B14F-4D97-AF65-F5344CB8AC3E}">
        <p14:creationId xmlns:p14="http://schemas.microsoft.com/office/powerpoint/2010/main" val="273614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ym typeface="Calibri"/>
              </a:rPr>
              <a:t>Deep learning =</a:t>
            </a:r>
          </a:p>
        </p:txBody>
      </p:sp>
      <p:sp>
        <p:nvSpPr>
          <p:cNvPr id="48" name="Shape 6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traditional model of pattern recognition (since the late 50's)</a:t>
            </a:r>
          </a:p>
          <a:p>
            <a:pPr lvl="1"/>
            <a:r>
              <a:rPr lang="en-US"/>
              <a:t>Fixed/engineered features (or fixed kernel) + trainable  classifier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End-to-end learning /  Feature learning /  Deep learning</a:t>
            </a:r>
          </a:p>
          <a:p>
            <a:pPr lvl="1"/>
            <a:r>
              <a:rPr lang="en-US"/>
              <a:t>Trainable features (or kernel) + trainable classifier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Learning representations/features</a:t>
            </a:r>
          </a:p>
        </p:txBody>
      </p:sp>
      <p:sp>
        <p:nvSpPr>
          <p:cNvPr id="53" name="Shape 97"/>
          <p:cNvSpPr/>
          <p:nvPr/>
        </p:nvSpPr>
        <p:spPr>
          <a:xfrm>
            <a:off x="5209397" y="2013353"/>
            <a:ext cx="2374561" cy="10007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4" y="0"/>
                </a:moveTo>
                <a:lnTo>
                  <a:pt x="52" y="0"/>
                </a:lnTo>
                <a:lnTo>
                  <a:pt x="0" y="149"/>
                </a:lnTo>
                <a:lnTo>
                  <a:pt x="0" y="299"/>
                </a:lnTo>
                <a:lnTo>
                  <a:pt x="0" y="119700"/>
                </a:lnTo>
                <a:lnTo>
                  <a:pt x="0" y="119850"/>
                </a:lnTo>
                <a:lnTo>
                  <a:pt x="52" y="119999"/>
                </a:lnTo>
                <a:lnTo>
                  <a:pt x="104" y="119999"/>
                </a:lnTo>
                <a:lnTo>
                  <a:pt x="119895" y="119999"/>
                </a:lnTo>
                <a:lnTo>
                  <a:pt x="119947" y="119999"/>
                </a:lnTo>
                <a:lnTo>
                  <a:pt x="119999" y="119850"/>
                </a:lnTo>
                <a:lnTo>
                  <a:pt x="119999" y="119700"/>
                </a:lnTo>
                <a:lnTo>
                  <a:pt x="119999" y="299"/>
                </a:lnTo>
                <a:lnTo>
                  <a:pt x="119999" y="149"/>
                </a:lnTo>
                <a:lnTo>
                  <a:pt x="119947" y="0"/>
                </a:lnTo>
                <a:lnTo>
                  <a:pt x="119895" y="0"/>
                </a:lnTo>
                <a:lnTo>
                  <a:pt x="104" y="0"/>
                </a:lnTo>
                <a:close/>
              </a:path>
            </a:pathLst>
          </a:custGeom>
          <a:solidFill>
            <a:srgbClr val="76B9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350">
              <a:solidFill>
                <a:srgbClr val="FFFFFF"/>
              </a:solidFill>
            </a:endParaRPr>
          </a:p>
        </p:txBody>
      </p:sp>
      <p:sp>
        <p:nvSpPr>
          <p:cNvPr id="55" name="Shape 99"/>
          <p:cNvSpPr/>
          <p:nvPr/>
        </p:nvSpPr>
        <p:spPr>
          <a:xfrm>
            <a:off x="6396677" y="2516706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100"/>
          <p:cNvSpPr txBox="1"/>
          <p:nvPr/>
        </p:nvSpPr>
        <p:spPr>
          <a:xfrm>
            <a:off x="5501941" y="2192277"/>
            <a:ext cx="1789472" cy="6488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4147" lvl="0" algn="ctr" rtl="0">
              <a:lnSpc>
                <a:spcPct val="1278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r>
              <a:rPr lang="en-US" sz="1600" b="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Tahoma"/>
                <a:cs typeface="Arial" panose="020B0604020202020204" pitchFamily="34" charset="0"/>
                <a:sym typeface="Tahoma"/>
              </a:rPr>
              <a:t>“Simple” Trainable  Classifier</a:t>
            </a:r>
          </a:p>
        </p:txBody>
      </p:sp>
      <p:sp>
        <p:nvSpPr>
          <p:cNvPr id="61" name="Shape 105"/>
          <p:cNvSpPr/>
          <p:nvPr/>
        </p:nvSpPr>
        <p:spPr>
          <a:xfrm>
            <a:off x="2338365" y="2015865"/>
            <a:ext cx="2337247" cy="99576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46" y="0"/>
                </a:moveTo>
                <a:lnTo>
                  <a:pt x="53" y="0"/>
                </a:lnTo>
                <a:lnTo>
                  <a:pt x="0" y="150"/>
                </a:lnTo>
                <a:lnTo>
                  <a:pt x="0" y="119849"/>
                </a:lnTo>
                <a:lnTo>
                  <a:pt x="53" y="120000"/>
                </a:lnTo>
                <a:lnTo>
                  <a:pt x="119946" y="120000"/>
                </a:lnTo>
                <a:lnTo>
                  <a:pt x="120000" y="119849"/>
                </a:lnTo>
                <a:lnTo>
                  <a:pt x="120000" y="150"/>
                </a:lnTo>
                <a:lnTo>
                  <a:pt x="119946" y="0"/>
                </a:lnTo>
                <a:close/>
              </a:path>
            </a:pathLst>
          </a:custGeom>
          <a:solidFill>
            <a:srgbClr val="76B9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350">
              <a:solidFill>
                <a:srgbClr val="FFFFFF"/>
              </a:solidFill>
            </a:endParaRPr>
          </a:p>
        </p:txBody>
      </p:sp>
      <p:sp>
        <p:nvSpPr>
          <p:cNvPr id="62" name="Shape 106"/>
          <p:cNvSpPr/>
          <p:nvPr/>
        </p:nvSpPr>
        <p:spPr>
          <a:xfrm>
            <a:off x="2338365" y="2103324"/>
            <a:ext cx="2337247" cy="82676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" y="0"/>
                </a:moveTo>
                <a:lnTo>
                  <a:pt x="53" y="0"/>
                </a:lnTo>
                <a:lnTo>
                  <a:pt x="0" y="150"/>
                </a:lnTo>
                <a:lnTo>
                  <a:pt x="0" y="119698"/>
                </a:lnTo>
                <a:lnTo>
                  <a:pt x="0" y="119849"/>
                </a:lnTo>
                <a:lnTo>
                  <a:pt x="53" y="120000"/>
                </a:lnTo>
                <a:lnTo>
                  <a:pt x="106" y="120000"/>
                </a:lnTo>
                <a:lnTo>
                  <a:pt x="119893" y="120000"/>
                </a:lnTo>
                <a:lnTo>
                  <a:pt x="119946" y="120000"/>
                </a:lnTo>
                <a:lnTo>
                  <a:pt x="120000" y="119849"/>
                </a:lnTo>
                <a:lnTo>
                  <a:pt x="120000" y="119698"/>
                </a:lnTo>
                <a:lnTo>
                  <a:pt x="120000" y="150"/>
                </a:lnTo>
                <a:lnTo>
                  <a:pt x="119946" y="0"/>
                </a:lnTo>
                <a:lnTo>
                  <a:pt x="119893" y="0"/>
                </a:lnTo>
                <a:lnTo>
                  <a:pt x="106" y="0"/>
                </a:lnTo>
                <a:close/>
              </a:path>
            </a:pathLst>
          </a:custGeom>
          <a:noFill/>
          <a:ln w="366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107"/>
          <p:cNvSpPr/>
          <p:nvPr/>
        </p:nvSpPr>
        <p:spPr>
          <a:xfrm>
            <a:off x="3506988" y="2516706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108"/>
          <p:cNvSpPr/>
          <p:nvPr/>
        </p:nvSpPr>
        <p:spPr>
          <a:xfrm>
            <a:off x="3506988" y="2516706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109"/>
          <p:cNvSpPr txBox="1"/>
          <p:nvPr/>
        </p:nvSpPr>
        <p:spPr>
          <a:xfrm>
            <a:off x="2683769" y="2192277"/>
            <a:ext cx="1646438" cy="6488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0368" marR="4147" lvl="0" indent="192832" algn="l" rtl="0">
              <a:lnSpc>
                <a:spcPct val="1278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r>
              <a:rPr lang="en-US" sz="1600" b="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Tahoma"/>
                <a:cs typeface="Arial" panose="020B0604020202020204" pitchFamily="34" charset="0"/>
                <a:sym typeface="Tahoma"/>
              </a:rPr>
              <a:t>Hand-crafted  Feature Extractor</a:t>
            </a:r>
          </a:p>
        </p:txBody>
      </p:sp>
      <p:sp>
        <p:nvSpPr>
          <p:cNvPr id="68" name="Shape 112"/>
          <p:cNvSpPr/>
          <p:nvPr/>
        </p:nvSpPr>
        <p:spPr>
          <a:xfrm>
            <a:off x="483078" y="2019300"/>
            <a:ext cx="1537089" cy="9948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020167" y="2516706"/>
            <a:ext cx="2926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675610" y="2516706"/>
            <a:ext cx="457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83958" y="2516706"/>
            <a:ext cx="457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Shape 97"/>
          <p:cNvSpPr/>
          <p:nvPr/>
        </p:nvSpPr>
        <p:spPr>
          <a:xfrm>
            <a:off x="5209397" y="3798052"/>
            <a:ext cx="2374561" cy="99064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4" y="0"/>
                </a:moveTo>
                <a:lnTo>
                  <a:pt x="52" y="0"/>
                </a:lnTo>
                <a:lnTo>
                  <a:pt x="0" y="149"/>
                </a:lnTo>
                <a:lnTo>
                  <a:pt x="0" y="299"/>
                </a:lnTo>
                <a:lnTo>
                  <a:pt x="0" y="119700"/>
                </a:lnTo>
                <a:lnTo>
                  <a:pt x="0" y="119850"/>
                </a:lnTo>
                <a:lnTo>
                  <a:pt x="52" y="119999"/>
                </a:lnTo>
                <a:lnTo>
                  <a:pt x="104" y="119999"/>
                </a:lnTo>
                <a:lnTo>
                  <a:pt x="119895" y="119999"/>
                </a:lnTo>
                <a:lnTo>
                  <a:pt x="119947" y="119999"/>
                </a:lnTo>
                <a:lnTo>
                  <a:pt x="119999" y="119850"/>
                </a:lnTo>
                <a:lnTo>
                  <a:pt x="119999" y="119700"/>
                </a:lnTo>
                <a:lnTo>
                  <a:pt x="119999" y="299"/>
                </a:lnTo>
                <a:lnTo>
                  <a:pt x="119999" y="149"/>
                </a:lnTo>
                <a:lnTo>
                  <a:pt x="119947" y="0"/>
                </a:lnTo>
                <a:lnTo>
                  <a:pt x="119895" y="0"/>
                </a:lnTo>
                <a:lnTo>
                  <a:pt x="104" y="0"/>
                </a:lnTo>
                <a:close/>
              </a:path>
            </a:pathLst>
          </a:custGeom>
          <a:solidFill>
            <a:srgbClr val="76B9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350">
              <a:solidFill>
                <a:srgbClr val="FFFFFF"/>
              </a:solidFill>
            </a:endParaRPr>
          </a:p>
        </p:txBody>
      </p:sp>
      <p:sp>
        <p:nvSpPr>
          <p:cNvPr id="136" name="Shape 99"/>
          <p:cNvSpPr/>
          <p:nvPr/>
        </p:nvSpPr>
        <p:spPr>
          <a:xfrm>
            <a:off x="6396677" y="4291291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00"/>
          <p:cNvSpPr txBox="1"/>
          <p:nvPr/>
        </p:nvSpPr>
        <p:spPr>
          <a:xfrm>
            <a:off x="5501941" y="3966862"/>
            <a:ext cx="1789472" cy="6488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4147" lvl="0" algn="ctr" rtl="0">
              <a:lnSpc>
                <a:spcPct val="1278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r>
              <a:rPr lang="en-US" sz="1600" b="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Tahoma"/>
                <a:cs typeface="Arial" panose="020B0604020202020204" pitchFamily="34" charset="0"/>
                <a:sym typeface="Tahoma"/>
              </a:rPr>
              <a:t>Trainable </a:t>
            </a:r>
            <a:br>
              <a:rPr lang="en-US" sz="1600" b="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Tahoma"/>
                <a:cs typeface="Arial" panose="020B0604020202020204" pitchFamily="34" charset="0"/>
                <a:sym typeface="Tahoma"/>
              </a:rPr>
            </a:br>
            <a:r>
              <a:rPr lang="en-US" sz="1600" b="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Tahoma"/>
                <a:cs typeface="Arial" panose="020B0604020202020204" pitchFamily="34" charset="0"/>
                <a:sym typeface="Tahoma"/>
              </a:rPr>
              <a:t>Classifier</a:t>
            </a:r>
          </a:p>
        </p:txBody>
      </p:sp>
      <p:sp>
        <p:nvSpPr>
          <p:cNvPr id="138" name="Shape 105"/>
          <p:cNvSpPr/>
          <p:nvPr/>
        </p:nvSpPr>
        <p:spPr>
          <a:xfrm>
            <a:off x="2338365" y="3800512"/>
            <a:ext cx="2337247" cy="9857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46" y="0"/>
                </a:moveTo>
                <a:lnTo>
                  <a:pt x="53" y="0"/>
                </a:lnTo>
                <a:lnTo>
                  <a:pt x="0" y="150"/>
                </a:lnTo>
                <a:lnTo>
                  <a:pt x="0" y="119849"/>
                </a:lnTo>
                <a:lnTo>
                  <a:pt x="53" y="120000"/>
                </a:lnTo>
                <a:lnTo>
                  <a:pt x="119946" y="120000"/>
                </a:lnTo>
                <a:lnTo>
                  <a:pt x="120000" y="119849"/>
                </a:lnTo>
                <a:lnTo>
                  <a:pt x="120000" y="150"/>
                </a:lnTo>
                <a:lnTo>
                  <a:pt x="119946" y="0"/>
                </a:lnTo>
                <a:close/>
              </a:path>
            </a:pathLst>
          </a:custGeom>
          <a:solidFill>
            <a:srgbClr val="76B9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350">
              <a:solidFill>
                <a:srgbClr val="FFFFFF"/>
              </a:solidFill>
            </a:endParaRPr>
          </a:p>
        </p:txBody>
      </p:sp>
      <p:sp>
        <p:nvSpPr>
          <p:cNvPr id="139" name="Shape 106"/>
          <p:cNvSpPr/>
          <p:nvPr/>
        </p:nvSpPr>
        <p:spPr>
          <a:xfrm>
            <a:off x="2338365" y="3877909"/>
            <a:ext cx="2337247" cy="82676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" y="0"/>
                </a:moveTo>
                <a:lnTo>
                  <a:pt x="53" y="0"/>
                </a:lnTo>
                <a:lnTo>
                  <a:pt x="0" y="150"/>
                </a:lnTo>
                <a:lnTo>
                  <a:pt x="0" y="119698"/>
                </a:lnTo>
                <a:lnTo>
                  <a:pt x="0" y="119849"/>
                </a:lnTo>
                <a:lnTo>
                  <a:pt x="53" y="120000"/>
                </a:lnTo>
                <a:lnTo>
                  <a:pt x="106" y="120000"/>
                </a:lnTo>
                <a:lnTo>
                  <a:pt x="119893" y="120000"/>
                </a:lnTo>
                <a:lnTo>
                  <a:pt x="119946" y="120000"/>
                </a:lnTo>
                <a:lnTo>
                  <a:pt x="120000" y="119849"/>
                </a:lnTo>
                <a:lnTo>
                  <a:pt x="120000" y="119698"/>
                </a:lnTo>
                <a:lnTo>
                  <a:pt x="120000" y="150"/>
                </a:lnTo>
                <a:lnTo>
                  <a:pt x="119946" y="0"/>
                </a:lnTo>
                <a:lnTo>
                  <a:pt x="119893" y="0"/>
                </a:lnTo>
                <a:lnTo>
                  <a:pt x="106" y="0"/>
                </a:lnTo>
                <a:close/>
              </a:path>
            </a:pathLst>
          </a:custGeom>
          <a:noFill/>
          <a:ln w="366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07"/>
          <p:cNvSpPr/>
          <p:nvPr/>
        </p:nvSpPr>
        <p:spPr>
          <a:xfrm>
            <a:off x="3506988" y="4291291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08"/>
          <p:cNvSpPr/>
          <p:nvPr/>
        </p:nvSpPr>
        <p:spPr>
          <a:xfrm>
            <a:off x="3506988" y="4291291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09"/>
          <p:cNvSpPr txBox="1"/>
          <p:nvPr/>
        </p:nvSpPr>
        <p:spPr>
          <a:xfrm>
            <a:off x="2683769" y="3966862"/>
            <a:ext cx="1646438" cy="6488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9525" marR="4147" lvl="0" indent="-9525" algn="ctr">
              <a:lnSpc>
                <a:spcPct val="127899"/>
              </a:lnSpc>
              <a:buClr>
                <a:srgbClr val="000000"/>
              </a:buClr>
              <a:buSzPct val="25000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ahoma"/>
                <a:cs typeface="Arial" panose="020B0604020202020204" pitchFamily="34" charset="0"/>
                <a:sym typeface="Tahoma"/>
              </a:rPr>
              <a:t>Trainable </a:t>
            </a:r>
            <a:b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ahoma"/>
                <a:cs typeface="Arial" panose="020B0604020202020204" pitchFamily="34" charset="0"/>
                <a:sym typeface="Tahoma"/>
              </a:rPr>
            </a:b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Tahoma"/>
                <a:cs typeface="Arial" panose="020B0604020202020204" pitchFamily="34" charset="0"/>
                <a:sym typeface="Tahoma"/>
              </a:rPr>
              <a:t>Feature Extractor</a:t>
            </a:r>
          </a:p>
        </p:txBody>
      </p:sp>
      <p:sp>
        <p:nvSpPr>
          <p:cNvPr id="143" name="Shape 112"/>
          <p:cNvSpPr/>
          <p:nvPr/>
        </p:nvSpPr>
        <p:spPr>
          <a:xfrm>
            <a:off x="483078" y="3793885"/>
            <a:ext cx="1537089" cy="9948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2020167" y="4291291"/>
            <a:ext cx="2926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4675610" y="4291291"/>
            <a:ext cx="457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7583958" y="4291291"/>
            <a:ext cx="457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359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Arrow Connector 116"/>
          <p:cNvCxnSpPr/>
          <p:nvPr/>
        </p:nvCxnSpPr>
        <p:spPr>
          <a:xfrm>
            <a:off x="1981200" y="3266946"/>
            <a:ext cx="304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Trainable feature hierarchies: end-to-end learning</a:t>
            </a:r>
          </a:p>
        </p:txBody>
      </p:sp>
      <p:sp>
        <p:nvSpPr>
          <p:cNvPr id="114" name="Text Placeholder 1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hierarchy of trainable feature transforms</a:t>
            </a:r>
          </a:p>
          <a:p>
            <a:pPr lvl="1"/>
            <a:r>
              <a:rPr lang="en-US" dirty="0"/>
              <a:t>Each module transforms its input representation into a higher-level one.</a:t>
            </a:r>
          </a:p>
          <a:p>
            <a:pPr lvl="1"/>
            <a:r>
              <a:rPr lang="en-US" dirty="0"/>
              <a:t>High-level features are more global and more invariant  </a:t>
            </a:r>
          </a:p>
          <a:p>
            <a:pPr lvl="1"/>
            <a:r>
              <a:rPr lang="en-US" dirty="0"/>
              <a:t>Low-level features are shared among categories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82601" lvl="1" indent="0">
              <a:buNone/>
            </a:pPr>
            <a:endParaRPr lang="en-US" dirty="0"/>
          </a:p>
          <a:p>
            <a:r>
              <a:rPr lang="en-US" dirty="0"/>
              <a:t>How can we make all the modules trainable and get them to learn  appropriate representations?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7" name="object 107"/>
          <p:cNvSpPr txBox="1"/>
          <p:nvPr/>
        </p:nvSpPr>
        <p:spPr>
          <a:xfrm>
            <a:off x="685800" y="4298663"/>
            <a:ext cx="637638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 indent="3161288"/>
            <a:r>
              <a:rPr lang="en-US" sz="1600" spc="24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Learned </a:t>
            </a:r>
            <a:r>
              <a:rPr lang="en-US" sz="1600" spc="4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internal</a:t>
            </a:r>
            <a:r>
              <a:rPr lang="en-US" sz="1600" spc="-98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spc="37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representations</a:t>
            </a:r>
            <a:endParaRPr lang="en-US" sz="16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533400" y="2781300"/>
            <a:ext cx="1537090" cy="9948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20"/>
          <p:cNvSpPr/>
          <p:nvPr/>
        </p:nvSpPr>
        <p:spPr>
          <a:xfrm>
            <a:off x="2362200" y="2781300"/>
            <a:ext cx="1133902" cy="994813"/>
          </a:xfrm>
          <a:custGeom>
            <a:avLst/>
            <a:gdLst/>
            <a:ahLst/>
            <a:cxnLst/>
            <a:rect l="l" t="t" r="r" b="b"/>
            <a:pathLst>
              <a:path w="1389379" h="826770">
                <a:moveTo>
                  <a:pt x="1388109" y="0"/>
                </a:moveTo>
                <a:lnTo>
                  <a:pt x="0" y="0"/>
                </a:lnTo>
                <a:lnTo>
                  <a:pt x="0" y="826770"/>
                </a:lnTo>
                <a:lnTo>
                  <a:pt x="1388109" y="826770"/>
                </a:lnTo>
                <a:lnTo>
                  <a:pt x="1389380" y="825500"/>
                </a:lnTo>
                <a:lnTo>
                  <a:pt x="1389380" y="1270"/>
                </a:lnTo>
                <a:lnTo>
                  <a:pt x="13881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Trainable feature transform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3406812" y="3266946"/>
            <a:ext cx="12801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bject 20"/>
          <p:cNvSpPr/>
          <p:nvPr/>
        </p:nvSpPr>
        <p:spPr>
          <a:xfrm>
            <a:off x="4809698" y="2781300"/>
            <a:ext cx="1133902" cy="994813"/>
          </a:xfrm>
          <a:custGeom>
            <a:avLst/>
            <a:gdLst/>
            <a:ahLst/>
            <a:cxnLst/>
            <a:rect l="l" t="t" r="r" b="b"/>
            <a:pathLst>
              <a:path w="1389379" h="826770">
                <a:moveTo>
                  <a:pt x="1388109" y="0"/>
                </a:moveTo>
                <a:lnTo>
                  <a:pt x="0" y="0"/>
                </a:lnTo>
                <a:lnTo>
                  <a:pt x="0" y="826770"/>
                </a:lnTo>
                <a:lnTo>
                  <a:pt x="1388109" y="826770"/>
                </a:lnTo>
                <a:lnTo>
                  <a:pt x="1389380" y="825500"/>
                </a:lnTo>
                <a:lnTo>
                  <a:pt x="1389380" y="1270"/>
                </a:lnTo>
                <a:lnTo>
                  <a:pt x="13881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Trainable feature transform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5885515" y="3275748"/>
            <a:ext cx="304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bject 20"/>
          <p:cNvSpPr/>
          <p:nvPr/>
        </p:nvSpPr>
        <p:spPr>
          <a:xfrm>
            <a:off x="6266515" y="2790102"/>
            <a:ext cx="1133902" cy="994813"/>
          </a:xfrm>
          <a:custGeom>
            <a:avLst/>
            <a:gdLst/>
            <a:ahLst/>
            <a:cxnLst/>
            <a:rect l="l" t="t" r="r" b="b"/>
            <a:pathLst>
              <a:path w="1389379" h="826770">
                <a:moveTo>
                  <a:pt x="1388109" y="0"/>
                </a:moveTo>
                <a:lnTo>
                  <a:pt x="0" y="0"/>
                </a:lnTo>
                <a:lnTo>
                  <a:pt x="0" y="826770"/>
                </a:lnTo>
                <a:lnTo>
                  <a:pt x="1388109" y="826770"/>
                </a:lnTo>
                <a:lnTo>
                  <a:pt x="1389380" y="825500"/>
                </a:lnTo>
                <a:lnTo>
                  <a:pt x="1389380" y="1270"/>
                </a:lnTo>
                <a:lnTo>
                  <a:pt x="13881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Trainable feature transform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7400417" y="3275748"/>
            <a:ext cx="304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 flipV="1">
            <a:off x="4046892" y="3408793"/>
            <a:ext cx="372708" cy="75857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 flipV="1">
            <a:off x="6066326" y="3403517"/>
            <a:ext cx="123902" cy="78954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043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deep architectures</a:t>
            </a:r>
          </a:p>
        </p:txBody>
      </p:sp>
      <p:sp>
        <p:nvSpPr>
          <p:cNvPr id="72" name="Text Placeholder 71"/>
          <p:cNvSpPr>
            <a:spLocks noGrp="1"/>
          </p:cNvSpPr>
          <p:nvPr>
            <p:ph type="body" idx="1"/>
          </p:nvPr>
        </p:nvSpPr>
        <p:spPr>
          <a:xfrm>
            <a:off x="383854" y="1181100"/>
            <a:ext cx="7461504" cy="4466753"/>
          </a:xfrm>
        </p:spPr>
        <p:txBody>
          <a:bodyPr/>
          <a:lstStyle/>
          <a:p>
            <a:r>
              <a:rPr lang="en-US" dirty="0"/>
              <a:t>Feed-forward: multilayer neural nets, convolutional nets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Feed-back: stacked sparse coding, deconvolutional nets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Bi-directional: Deep Boltzmann Machines, stacked auto-encoders</a:t>
            </a:r>
          </a:p>
          <a:p>
            <a:endParaRPr lang="en-US" dirty="0"/>
          </a:p>
        </p:txBody>
      </p:sp>
      <p:sp>
        <p:nvSpPr>
          <p:cNvPr id="6" name="object 6"/>
          <p:cNvSpPr/>
          <p:nvPr/>
        </p:nvSpPr>
        <p:spPr>
          <a:xfrm>
            <a:off x="5011350" y="1687759"/>
            <a:ext cx="778391" cy="894191"/>
          </a:xfrm>
          <a:custGeom>
            <a:avLst/>
            <a:gdLst/>
            <a:ahLst/>
            <a:cxnLst/>
            <a:rect l="l" t="t" r="r" b="b"/>
            <a:pathLst>
              <a:path w="953770" h="1094739">
                <a:moveTo>
                  <a:pt x="1270" y="0"/>
                </a:moveTo>
                <a:lnTo>
                  <a:pt x="0" y="0"/>
                </a:lnTo>
                <a:lnTo>
                  <a:pt x="0" y="1270"/>
                </a:lnTo>
                <a:lnTo>
                  <a:pt x="0" y="1093470"/>
                </a:lnTo>
                <a:lnTo>
                  <a:pt x="1270" y="1094739"/>
                </a:lnTo>
                <a:lnTo>
                  <a:pt x="952500" y="1094739"/>
                </a:lnTo>
                <a:lnTo>
                  <a:pt x="953770" y="1093470"/>
                </a:lnTo>
                <a:lnTo>
                  <a:pt x="953770" y="1270"/>
                </a:lnTo>
                <a:lnTo>
                  <a:pt x="953770" y="0"/>
                </a:lnTo>
                <a:lnTo>
                  <a:pt x="952500" y="0"/>
                </a:lnTo>
                <a:lnTo>
                  <a:pt x="1270" y="0"/>
                </a:lnTo>
                <a:close/>
              </a:path>
            </a:pathLst>
          </a:custGeom>
          <a:solidFill>
            <a:schemeClr val="accent1"/>
          </a:solidFill>
          <a:ln w="36659"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11350" y="16877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89740" y="2581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47889" y="1687759"/>
            <a:ext cx="778391" cy="894191"/>
          </a:xfrm>
          <a:custGeom>
            <a:avLst/>
            <a:gdLst/>
            <a:ahLst/>
            <a:cxnLst/>
            <a:rect l="l" t="t" r="r" b="b"/>
            <a:pathLst>
              <a:path w="953770" h="1094739">
                <a:moveTo>
                  <a:pt x="1269" y="0"/>
                </a:moveTo>
                <a:lnTo>
                  <a:pt x="0" y="1270"/>
                </a:lnTo>
                <a:lnTo>
                  <a:pt x="0" y="1093470"/>
                </a:lnTo>
                <a:lnTo>
                  <a:pt x="1269" y="1094739"/>
                </a:lnTo>
                <a:lnTo>
                  <a:pt x="952500" y="1094739"/>
                </a:lnTo>
                <a:lnTo>
                  <a:pt x="953769" y="1093470"/>
                </a:lnTo>
                <a:lnTo>
                  <a:pt x="953769" y="1270"/>
                </a:lnTo>
                <a:lnTo>
                  <a:pt x="952500" y="0"/>
                </a:lnTo>
                <a:lnTo>
                  <a:pt x="1269" y="0"/>
                </a:lnTo>
                <a:close/>
              </a:path>
            </a:pathLst>
          </a:custGeom>
          <a:solidFill>
            <a:schemeClr val="accent1"/>
          </a:solidFill>
          <a:ln w="36659"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47888" y="16877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6280" y="2581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5244" y="2134855"/>
            <a:ext cx="359656" cy="0"/>
          </a:xfrm>
          <a:custGeom>
            <a:avLst/>
            <a:gdLst/>
            <a:ahLst/>
            <a:cxnLst/>
            <a:rect l="l" t="t" r="r" b="b"/>
            <a:pathLst>
              <a:path w="440689">
                <a:moveTo>
                  <a:pt x="0" y="0"/>
                </a:moveTo>
                <a:lnTo>
                  <a:pt x="298450" y="0"/>
                </a:lnTo>
                <a:lnTo>
                  <a:pt x="440689" y="0"/>
                </a:lnTo>
              </a:path>
            </a:pathLst>
          </a:custGeom>
          <a:solidFill>
            <a:schemeClr val="accent1"/>
          </a:solidFill>
          <a:ln w="35941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79717" y="2090249"/>
            <a:ext cx="131632" cy="88174"/>
          </a:xfrm>
          <a:custGeom>
            <a:avLst/>
            <a:gdLst/>
            <a:ahLst/>
            <a:cxnLst/>
            <a:rect l="l" t="t" r="r" b="b"/>
            <a:pathLst>
              <a:path w="161289" h="107950">
                <a:moveTo>
                  <a:pt x="0" y="0"/>
                </a:moveTo>
                <a:lnTo>
                  <a:pt x="0" y="107950"/>
                </a:lnTo>
                <a:lnTo>
                  <a:pt x="161289" y="5461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85464" y="1687759"/>
            <a:ext cx="777355" cy="894191"/>
          </a:xfrm>
          <a:custGeom>
            <a:avLst/>
            <a:gdLst/>
            <a:ahLst/>
            <a:cxnLst/>
            <a:rect l="l" t="t" r="r" b="b"/>
            <a:pathLst>
              <a:path w="952500" h="1094739">
                <a:moveTo>
                  <a:pt x="0" y="0"/>
                </a:moveTo>
                <a:lnTo>
                  <a:pt x="0" y="1270"/>
                </a:lnTo>
                <a:lnTo>
                  <a:pt x="0" y="1093470"/>
                </a:lnTo>
                <a:lnTo>
                  <a:pt x="0" y="1094739"/>
                </a:lnTo>
                <a:lnTo>
                  <a:pt x="951229" y="1094739"/>
                </a:lnTo>
                <a:lnTo>
                  <a:pt x="952500" y="1093470"/>
                </a:lnTo>
                <a:lnTo>
                  <a:pt x="952500" y="1270"/>
                </a:lnTo>
                <a:lnTo>
                  <a:pt x="952500" y="0"/>
                </a:lnTo>
                <a:lnTo>
                  <a:pt x="95122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36659"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85464" y="16877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62818" y="2581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22002" y="1687759"/>
            <a:ext cx="777355" cy="894191"/>
          </a:xfrm>
          <a:custGeom>
            <a:avLst/>
            <a:gdLst/>
            <a:ahLst/>
            <a:cxnLst/>
            <a:rect l="l" t="t" r="r" b="b"/>
            <a:pathLst>
              <a:path w="952500" h="1094739">
                <a:moveTo>
                  <a:pt x="0" y="0"/>
                </a:moveTo>
                <a:lnTo>
                  <a:pt x="0" y="1270"/>
                </a:lnTo>
                <a:lnTo>
                  <a:pt x="0" y="1093470"/>
                </a:lnTo>
                <a:lnTo>
                  <a:pt x="0" y="1094739"/>
                </a:lnTo>
                <a:lnTo>
                  <a:pt x="951230" y="1094739"/>
                </a:lnTo>
                <a:lnTo>
                  <a:pt x="952500" y="1093470"/>
                </a:lnTo>
                <a:lnTo>
                  <a:pt x="952500" y="1270"/>
                </a:lnTo>
                <a:lnTo>
                  <a:pt x="95123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36659"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99357" y="2581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99357" y="2134855"/>
            <a:ext cx="359656" cy="0"/>
          </a:xfrm>
          <a:custGeom>
            <a:avLst/>
            <a:gdLst/>
            <a:ahLst/>
            <a:cxnLst/>
            <a:rect l="l" t="t" r="r" b="b"/>
            <a:pathLst>
              <a:path w="440689">
                <a:moveTo>
                  <a:pt x="0" y="0"/>
                </a:moveTo>
                <a:lnTo>
                  <a:pt x="297180" y="0"/>
                </a:lnTo>
                <a:lnTo>
                  <a:pt x="440689" y="0"/>
                </a:lnTo>
              </a:path>
            </a:pathLst>
          </a:custGeom>
          <a:solidFill>
            <a:schemeClr val="accent1"/>
          </a:solidFill>
          <a:ln w="35941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52795" y="2090249"/>
            <a:ext cx="132669" cy="88174"/>
          </a:xfrm>
          <a:custGeom>
            <a:avLst/>
            <a:gdLst/>
            <a:ahLst/>
            <a:cxnLst/>
            <a:rect l="l" t="t" r="r" b="b"/>
            <a:pathLst>
              <a:path w="162560" h="107950">
                <a:moveTo>
                  <a:pt x="0" y="0"/>
                </a:moveTo>
                <a:lnTo>
                  <a:pt x="0" y="107950"/>
                </a:lnTo>
                <a:lnTo>
                  <a:pt x="162560" y="5461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2818" y="2134855"/>
            <a:ext cx="359656" cy="0"/>
          </a:xfrm>
          <a:custGeom>
            <a:avLst/>
            <a:gdLst/>
            <a:ahLst/>
            <a:cxnLst/>
            <a:rect l="l" t="t" r="r" b="b"/>
            <a:pathLst>
              <a:path w="440689">
                <a:moveTo>
                  <a:pt x="0" y="0"/>
                </a:moveTo>
                <a:lnTo>
                  <a:pt x="297179" y="0"/>
                </a:lnTo>
                <a:lnTo>
                  <a:pt x="440689" y="0"/>
                </a:lnTo>
              </a:path>
            </a:pathLst>
          </a:custGeom>
          <a:solidFill>
            <a:schemeClr val="accent1"/>
          </a:solidFill>
          <a:ln w="35941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16255" y="2090249"/>
            <a:ext cx="131632" cy="88174"/>
          </a:xfrm>
          <a:custGeom>
            <a:avLst/>
            <a:gdLst/>
            <a:ahLst/>
            <a:cxnLst/>
            <a:rect l="l" t="t" r="r" b="b"/>
            <a:pathLst>
              <a:path w="161289" h="107950">
                <a:moveTo>
                  <a:pt x="0" y="0"/>
                </a:moveTo>
                <a:lnTo>
                  <a:pt x="0" y="107950"/>
                </a:lnTo>
                <a:lnTo>
                  <a:pt x="161290" y="5461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11350" y="3128631"/>
            <a:ext cx="778391" cy="894191"/>
          </a:xfrm>
          <a:custGeom>
            <a:avLst/>
            <a:gdLst/>
            <a:ahLst/>
            <a:cxnLst/>
            <a:rect l="l" t="t" r="r" b="b"/>
            <a:pathLst>
              <a:path w="953770" h="1094739">
                <a:moveTo>
                  <a:pt x="1270" y="0"/>
                </a:moveTo>
                <a:lnTo>
                  <a:pt x="0" y="1269"/>
                </a:lnTo>
                <a:lnTo>
                  <a:pt x="0" y="1093469"/>
                </a:lnTo>
                <a:lnTo>
                  <a:pt x="1270" y="1094739"/>
                </a:lnTo>
                <a:lnTo>
                  <a:pt x="952500" y="1094739"/>
                </a:lnTo>
                <a:lnTo>
                  <a:pt x="953770" y="1093469"/>
                </a:lnTo>
                <a:lnTo>
                  <a:pt x="953770" y="1269"/>
                </a:lnTo>
                <a:lnTo>
                  <a:pt x="952500" y="0"/>
                </a:lnTo>
                <a:lnTo>
                  <a:pt x="1270" y="0"/>
                </a:lnTo>
                <a:close/>
              </a:path>
            </a:pathLst>
          </a:custGeom>
          <a:solidFill>
            <a:schemeClr val="accent1"/>
          </a:solidFill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11350" y="31286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89740" y="40228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47889" y="3129668"/>
            <a:ext cx="778391" cy="893154"/>
          </a:xfrm>
          <a:custGeom>
            <a:avLst/>
            <a:gdLst/>
            <a:ahLst/>
            <a:cxnLst/>
            <a:rect l="l" t="t" r="r" b="b"/>
            <a:pathLst>
              <a:path w="953770" h="1093470">
                <a:moveTo>
                  <a:pt x="1269" y="0"/>
                </a:moveTo>
                <a:lnTo>
                  <a:pt x="0" y="0"/>
                </a:lnTo>
                <a:lnTo>
                  <a:pt x="0" y="1092200"/>
                </a:lnTo>
                <a:lnTo>
                  <a:pt x="0" y="1093470"/>
                </a:lnTo>
                <a:lnTo>
                  <a:pt x="1269" y="1093470"/>
                </a:lnTo>
                <a:lnTo>
                  <a:pt x="952500" y="1093470"/>
                </a:lnTo>
                <a:lnTo>
                  <a:pt x="953769" y="1093470"/>
                </a:lnTo>
                <a:lnTo>
                  <a:pt x="953769" y="1092200"/>
                </a:lnTo>
                <a:lnTo>
                  <a:pt x="953769" y="0"/>
                </a:lnTo>
                <a:lnTo>
                  <a:pt x="952500" y="0"/>
                </a:lnTo>
                <a:lnTo>
                  <a:pt x="1269" y="0"/>
                </a:lnTo>
                <a:close/>
              </a:path>
            </a:pathLst>
          </a:custGeom>
          <a:solidFill>
            <a:schemeClr val="accent1"/>
          </a:solidFill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47888" y="31296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26280" y="40228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51693" y="3575727"/>
            <a:ext cx="359656" cy="0"/>
          </a:xfrm>
          <a:custGeom>
            <a:avLst/>
            <a:gdLst/>
            <a:ahLst/>
            <a:cxnLst/>
            <a:rect l="l" t="t" r="r" b="b"/>
            <a:pathLst>
              <a:path w="440689">
                <a:moveTo>
                  <a:pt x="440689" y="0"/>
                </a:moveTo>
                <a:lnTo>
                  <a:pt x="143510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35941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25243" y="3532158"/>
            <a:ext cx="132669" cy="88174"/>
          </a:xfrm>
          <a:custGeom>
            <a:avLst/>
            <a:gdLst/>
            <a:ahLst/>
            <a:cxnLst/>
            <a:rect l="l" t="t" r="r" b="b"/>
            <a:pathLst>
              <a:path w="162560" h="107950">
                <a:moveTo>
                  <a:pt x="162559" y="0"/>
                </a:moveTo>
                <a:lnTo>
                  <a:pt x="0" y="53339"/>
                </a:lnTo>
                <a:lnTo>
                  <a:pt x="162559" y="107950"/>
                </a:lnTo>
                <a:lnTo>
                  <a:pt x="162559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85464" y="3128631"/>
            <a:ext cx="777355" cy="894191"/>
          </a:xfrm>
          <a:custGeom>
            <a:avLst/>
            <a:gdLst/>
            <a:ahLst/>
            <a:cxnLst/>
            <a:rect l="l" t="t" r="r" b="b"/>
            <a:pathLst>
              <a:path w="952500" h="1094739">
                <a:moveTo>
                  <a:pt x="0" y="0"/>
                </a:moveTo>
                <a:lnTo>
                  <a:pt x="0" y="1269"/>
                </a:lnTo>
                <a:lnTo>
                  <a:pt x="0" y="1093469"/>
                </a:lnTo>
                <a:lnTo>
                  <a:pt x="0" y="1094739"/>
                </a:lnTo>
                <a:lnTo>
                  <a:pt x="951229" y="1094739"/>
                </a:lnTo>
                <a:lnTo>
                  <a:pt x="952500" y="1093469"/>
                </a:lnTo>
                <a:lnTo>
                  <a:pt x="952500" y="1269"/>
                </a:lnTo>
                <a:lnTo>
                  <a:pt x="95122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85464" y="31286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62818" y="40228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22002" y="3129668"/>
            <a:ext cx="777355" cy="893154"/>
          </a:xfrm>
          <a:custGeom>
            <a:avLst/>
            <a:gdLst/>
            <a:ahLst/>
            <a:cxnLst/>
            <a:rect l="l" t="t" r="r" b="b"/>
            <a:pathLst>
              <a:path w="952500" h="1093470">
                <a:moveTo>
                  <a:pt x="0" y="0"/>
                </a:moveTo>
                <a:lnTo>
                  <a:pt x="0" y="1092200"/>
                </a:lnTo>
                <a:lnTo>
                  <a:pt x="0" y="1093470"/>
                </a:lnTo>
                <a:lnTo>
                  <a:pt x="951230" y="1093470"/>
                </a:lnTo>
                <a:lnTo>
                  <a:pt x="952500" y="1093470"/>
                </a:lnTo>
                <a:lnTo>
                  <a:pt x="952500" y="1092200"/>
                </a:lnTo>
                <a:lnTo>
                  <a:pt x="952500" y="0"/>
                </a:lnTo>
                <a:lnTo>
                  <a:pt x="95123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99357" y="40228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25807" y="3575727"/>
            <a:ext cx="359656" cy="0"/>
          </a:xfrm>
          <a:custGeom>
            <a:avLst/>
            <a:gdLst/>
            <a:ahLst/>
            <a:cxnLst/>
            <a:rect l="l" t="t" r="r" b="b"/>
            <a:pathLst>
              <a:path w="440689">
                <a:moveTo>
                  <a:pt x="440690" y="0"/>
                </a:moveTo>
                <a:lnTo>
                  <a:pt x="142240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35941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99357" y="3532158"/>
            <a:ext cx="131632" cy="88174"/>
          </a:xfrm>
          <a:custGeom>
            <a:avLst/>
            <a:gdLst/>
            <a:ahLst/>
            <a:cxnLst/>
            <a:rect l="l" t="t" r="r" b="b"/>
            <a:pathLst>
              <a:path w="161289" h="107950">
                <a:moveTo>
                  <a:pt x="161289" y="0"/>
                </a:moveTo>
                <a:lnTo>
                  <a:pt x="0" y="53339"/>
                </a:lnTo>
                <a:lnTo>
                  <a:pt x="161289" y="107950"/>
                </a:lnTo>
                <a:lnTo>
                  <a:pt x="161289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88231" y="3575727"/>
            <a:ext cx="359656" cy="0"/>
          </a:xfrm>
          <a:custGeom>
            <a:avLst/>
            <a:gdLst/>
            <a:ahLst/>
            <a:cxnLst/>
            <a:rect l="l" t="t" r="r" b="b"/>
            <a:pathLst>
              <a:path w="440689">
                <a:moveTo>
                  <a:pt x="440690" y="0"/>
                </a:moveTo>
                <a:lnTo>
                  <a:pt x="143510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35941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2818" y="3531120"/>
            <a:ext cx="131632" cy="88174"/>
          </a:xfrm>
          <a:custGeom>
            <a:avLst/>
            <a:gdLst/>
            <a:ahLst/>
            <a:cxnLst/>
            <a:rect l="l" t="t" r="r" b="b"/>
            <a:pathLst>
              <a:path w="161289" h="107950">
                <a:moveTo>
                  <a:pt x="161289" y="0"/>
                </a:moveTo>
                <a:lnTo>
                  <a:pt x="0" y="54610"/>
                </a:lnTo>
                <a:lnTo>
                  <a:pt x="161289" y="107950"/>
                </a:lnTo>
                <a:lnTo>
                  <a:pt x="161289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11350" y="4687759"/>
            <a:ext cx="778391" cy="893154"/>
          </a:xfrm>
          <a:custGeom>
            <a:avLst/>
            <a:gdLst/>
            <a:ahLst/>
            <a:cxnLst/>
            <a:rect l="l" t="t" r="r" b="b"/>
            <a:pathLst>
              <a:path w="953770" h="1093470">
                <a:moveTo>
                  <a:pt x="1270" y="0"/>
                </a:moveTo>
                <a:lnTo>
                  <a:pt x="0" y="0"/>
                </a:lnTo>
                <a:lnTo>
                  <a:pt x="0" y="1270"/>
                </a:lnTo>
                <a:lnTo>
                  <a:pt x="0" y="1093470"/>
                </a:lnTo>
                <a:lnTo>
                  <a:pt x="1270" y="1093470"/>
                </a:lnTo>
                <a:lnTo>
                  <a:pt x="952500" y="1093470"/>
                </a:lnTo>
                <a:lnTo>
                  <a:pt x="953770" y="1093470"/>
                </a:lnTo>
                <a:lnTo>
                  <a:pt x="953770" y="1270"/>
                </a:lnTo>
                <a:lnTo>
                  <a:pt x="953770" y="0"/>
                </a:lnTo>
                <a:lnTo>
                  <a:pt x="952500" y="0"/>
                </a:lnTo>
                <a:lnTo>
                  <a:pt x="1270" y="0"/>
                </a:lnTo>
                <a:close/>
              </a:path>
            </a:pathLst>
          </a:custGeom>
          <a:solidFill>
            <a:schemeClr val="accent1"/>
          </a:solidFill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11350" y="46877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9740" y="5580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47889" y="4687759"/>
            <a:ext cx="778391" cy="894191"/>
          </a:xfrm>
          <a:custGeom>
            <a:avLst/>
            <a:gdLst/>
            <a:ahLst/>
            <a:cxnLst/>
            <a:rect l="l" t="t" r="r" b="b"/>
            <a:pathLst>
              <a:path w="953770" h="1094740">
                <a:moveTo>
                  <a:pt x="1269" y="0"/>
                </a:moveTo>
                <a:lnTo>
                  <a:pt x="0" y="1270"/>
                </a:lnTo>
                <a:lnTo>
                  <a:pt x="0" y="1093470"/>
                </a:lnTo>
                <a:lnTo>
                  <a:pt x="1269" y="1094740"/>
                </a:lnTo>
                <a:lnTo>
                  <a:pt x="952500" y="1094740"/>
                </a:lnTo>
                <a:lnTo>
                  <a:pt x="953769" y="1093470"/>
                </a:lnTo>
                <a:lnTo>
                  <a:pt x="953769" y="1270"/>
                </a:lnTo>
                <a:lnTo>
                  <a:pt x="952500" y="0"/>
                </a:lnTo>
                <a:lnTo>
                  <a:pt x="1269" y="0"/>
                </a:lnTo>
                <a:close/>
              </a:path>
            </a:pathLst>
          </a:custGeom>
          <a:solidFill>
            <a:schemeClr val="accent1"/>
          </a:solidFill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47888" y="46877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26280" y="5581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485464" y="4687759"/>
            <a:ext cx="777355" cy="893154"/>
          </a:xfrm>
          <a:custGeom>
            <a:avLst/>
            <a:gdLst/>
            <a:ahLst/>
            <a:cxnLst/>
            <a:rect l="l" t="t" r="r" b="b"/>
            <a:pathLst>
              <a:path w="952500" h="1093470">
                <a:moveTo>
                  <a:pt x="0" y="0"/>
                </a:moveTo>
                <a:lnTo>
                  <a:pt x="0" y="1270"/>
                </a:lnTo>
                <a:lnTo>
                  <a:pt x="0" y="1093470"/>
                </a:lnTo>
                <a:lnTo>
                  <a:pt x="951229" y="1093470"/>
                </a:lnTo>
                <a:lnTo>
                  <a:pt x="952500" y="1093470"/>
                </a:lnTo>
                <a:lnTo>
                  <a:pt x="952500" y="1270"/>
                </a:lnTo>
                <a:lnTo>
                  <a:pt x="952500" y="0"/>
                </a:lnTo>
                <a:lnTo>
                  <a:pt x="95122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485464" y="46877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62818" y="5580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22002" y="4687759"/>
            <a:ext cx="777355" cy="894191"/>
          </a:xfrm>
          <a:custGeom>
            <a:avLst/>
            <a:gdLst/>
            <a:ahLst/>
            <a:cxnLst/>
            <a:rect l="l" t="t" r="r" b="b"/>
            <a:pathLst>
              <a:path w="952500" h="1094740">
                <a:moveTo>
                  <a:pt x="0" y="0"/>
                </a:moveTo>
                <a:lnTo>
                  <a:pt x="0" y="1270"/>
                </a:lnTo>
                <a:lnTo>
                  <a:pt x="0" y="1093470"/>
                </a:lnTo>
                <a:lnTo>
                  <a:pt x="0" y="1094740"/>
                </a:lnTo>
                <a:lnTo>
                  <a:pt x="951230" y="1094740"/>
                </a:lnTo>
                <a:lnTo>
                  <a:pt x="952500" y="1093470"/>
                </a:lnTo>
                <a:lnTo>
                  <a:pt x="952500" y="1270"/>
                </a:lnTo>
                <a:lnTo>
                  <a:pt x="95123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999357" y="5581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125807" y="5134855"/>
            <a:ext cx="233207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142240" y="0"/>
                </a:lnTo>
                <a:lnTo>
                  <a:pt x="285750" y="0"/>
                </a:lnTo>
              </a:path>
            </a:pathLst>
          </a:custGeom>
          <a:solidFill>
            <a:schemeClr val="accent1"/>
          </a:solidFill>
          <a:ln w="35941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99357" y="5090250"/>
            <a:ext cx="131632" cy="88174"/>
          </a:xfrm>
          <a:custGeom>
            <a:avLst/>
            <a:gdLst/>
            <a:ahLst/>
            <a:cxnLst/>
            <a:rect l="l" t="t" r="r" b="b"/>
            <a:pathLst>
              <a:path w="161289" h="107950">
                <a:moveTo>
                  <a:pt x="161289" y="0"/>
                </a:moveTo>
                <a:lnTo>
                  <a:pt x="0" y="54610"/>
                </a:lnTo>
                <a:lnTo>
                  <a:pt x="161289" y="107950"/>
                </a:lnTo>
                <a:lnTo>
                  <a:pt x="161289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52795" y="5090250"/>
            <a:ext cx="132669" cy="88174"/>
          </a:xfrm>
          <a:custGeom>
            <a:avLst/>
            <a:gdLst/>
            <a:ahLst/>
            <a:cxnLst/>
            <a:rect l="l" t="t" r="r" b="b"/>
            <a:pathLst>
              <a:path w="162560" h="107950">
                <a:moveTo>
                  <a:pt x="0" y="0"/>
                </a:moveTo>
                <a:lnTo>
                  <a:pt x="0" y="107950"/>
                </a:lnTo>
                <a:lnTo>
                  <a:pt x="162560" y="5461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88231" y="5134855"/>
            <a:ext cx="234243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143510" y="0"/>
                </a:lnTo>
                <a:lnTo>
                  <a:pt x="287020" y="0"/>
                </a:lnTo>
              </a:path>
            </a:pathLst>
          </a:custGeom>
          <a:solidFill>
            <a:schemeClr val="accent1"/>
          </a:solidFill>
          <a:ln w="35941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62818" y="5090250"/>
            <a:ext cx="131632" cy="88174"/>
          </a:xfrm>
          <a:custGeom>
            <a:avLst/>
            <a:gdLst/>
            <a:ahLst/>
            <a:cxnLst/>
            <a:rect l="l" t="t" r="r" b="b"/>
            <a:pathLst>
              <a:path w="161289" h="107950">
                <a:moveTo>
                  <a:pt x="161289" y="0"/>
                </a:moveTo>
                <a:lnTo>
                  <a:pt x="0" y="54610"/>
                </a:lnTo>
                <a:lnTo>
                  <a:pt x="161289" y="107950"/>
                </a:lnTo>
                <a:lnTo>
                  <a:pt x="161289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16255" y="5090250"/>
            <a:ext cx="131632" cy="88174"/>
          </a:xfrm>
          <a:custGeom>
            <a:avLst/>
            <a:gdLst/>
            <a:ahLst/>
            <a:cxnLst/>
            <a:rect l="l" t="t" r="r" b="b"/>
            <a:pathLst>
              <a:path w="161289" h="107950">
                <a:moveTo>
                  <a:pt x="0" y="0"/>
                </a:moveTo>
                <a:lnTo>
                  <a:pt x="0" y="107950"/>
                </a:lnTo>
                <a:lnTo>
                  <a:pt x="161290" y="5461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651692" y="5134855"/>
            <a:ext cx="233207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143510" y="0"/>
                </a:lnTo>
                <a:lnTo>
                  <a:pt x="285750" y="0"/>
                </a:lnTo>
              </a:path>
            </a:pathLst>
          </a:custGeom>
          <a:solidFill>
            <a:schemeClr val="accent1"/>
          </a:solidFill>
          <a:ln w="35941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25243" y="5090250"/>
            <a:ext cx="132669" cy="88174"/>
          </a:xfrm>
          <a:custGeom>
            <a:avLst/>
            <a:gdLst/>
            <a:ahLst/>
            <a:cxnLst/>
            <a:rect l="l" t="t" r="r" b="b"/>
            <a:pathLst>
              <a:path w="162560" h="107950">
                <a:moveTo>
                  <a:pt x="162559" y="0"/>
                </a:moveTo>
                <a:lnTo>
                  <a:pt x="0" y="54610"/>
                </a:lnTo>
                <a:lnTo>
                  <a:pt x="162559" y="107950"/>
                </a:lnTo>
                <a:lnTo>
                  <a:pt x="162559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879717" y="5090250"/>
            <a:ext cx="131632" cy="88174"/>
          </a:xfrm>
          <a:custGeom>
            <a:avLst/>
            <a:gdLst/>
            <a:ahLst/>
            <a:cxnLst/>
            <a:rect l="l" t="t" r="r" b="b"/>
            <a:pathLst>
              <a:path w="161289" h="107950">
                <a:moveTo>
                  <a:pt x="0" y="0"/>
                </a:moveTo>
                <a:lnTo>
                  <a:pt x="0" y="107950"/>
                </a:lnTo>
                <a:lnTo>
                  <a:pt x="161289" y="5461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1655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training protocols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Purely Supervised</a:t>
            </a:r>
          </a:p>
          <a:p>
            <a:pPr lvl="1"/>
            <a:r>
              <a:rPr lang="en-US" dirty="0"/>
              <a:t>Initialize parameters randomly Train in supervised mode</a:t>
            </a:r>
          </a:p>
          <a:p>
            <a:pPr lvl="2"/>
            <a:r>
              <a:rPr lang="en-US" dirty="0"/>
              <a:t>Typically with SGD, using backprop to compute gradients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Used in most practical systems for speech and image recogni</a:t>
            </a:r>
            <a:r>
              <a:rPr lang="en-US" dirty="0"/>
              <a:t>tion</a:t>
            </a:r>
          </a:p>
          <a:p>
            <a:r>
              <a:rPr lang="en-US" dirty="0"/>
              <a:t>Unsupervised, </a:t>
            </a:r>
            <a:r>
              <a:rPr lang="en-US" dirty="0" err="1"/>
              <a:t>layerwise</a:t>
            </a:r>
            <a:r>
              <a:rPr lang="en-US" dirty="0"/>
              <a:t> + supervised classifier on top</a:t>
            </a:r>
          </a:p>
          <a:p>
            <a:pPr lvl="1"/>
            <a:r>
              <a:rPr lang="en-US" dirty="0"/>
              <a:t>Train each layer unsupervised, one after the other</a:t>
            </a:r>
          </a:p>
          <a:p>
            <a:pPr lvl="1"/>
            <a:r>
              <a:rPr lang="en-US" dirty="0"/>
              <a:t>Train a supervised classifier on top, keeping the other layers fixed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Good when very few labeled samples are av</a:t>
            </a:r>
            <a:r>
              <a:rPr lang="en-US" dirty="0"/>
              <a:t>ailable</a:t>
            </a:r>
          </a:p>
          <a:p>
            <a:r>
              <a:rPr lang="en-US" dirty="0"/>
              <a:t>Unsupervised, </a:t>
            </a:r>
            <a:r>
              <a:rPr lang="en-US" dirty="0" err="1"/>
              <a:t>layerwise</a:t>
            </a:r>
            <a:r>
              <a:rPr lang="en-US" dirty="0"/>
              <a:t> + global supervised fine-tuning</a:t>
            </a:r>
          </a:p>
          <a:p>
            <a:pPr lvl="1"/>
            <a:r>
              <a:rPr lang="en-US" dirty="0"/>
              <a:t>Train each layer unsupervised, one after the other</a:t>
            </a:r>
          </a:p>
          <a:p>
            <a:pPr lvl="1"/>
            <a:r>
              <a:rPr lang="en-US" dirty="0"/>
              <a:t>Add a classifier layer, and retrain the whole thing supervised 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Good when label set is poor (e.g. pedestrian detection)</a:t>
            </a:r>
          </a:p>
          <a:p>
            <a:r>
              <a:rPr lang="en-US" dirty="0">
                <a:solidFill>
                  <a:schemeClr val="accent1"/>
                </a:solidFill>
              </a:rPr>
              <a:t>Unsupervised pre-training often uses regularized auto-encoders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63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 we really need deep architectures?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Theoretician's dilemma</a:t>
            </a:r>
            <a:r>
              <a:rPr lang="en-US" dirty="0"/>
              <a:t>: “We can approximate any function as close as we  want with shallow architecture. Why would we need deep  ones?”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kernel machines (and 2-layer neural nets) are “universal”.</a:t>
            </a:r>
          </a:p>
          <a:p>
            <a:r>
              <a:rPr lang="en-US" dirty="0"/>
              <a:t>Deep learning machines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Deep machines are more efficient for representing certain classes of  functions</a:t>
            </a:r>
            <a:r>
              <a:rPr lang="en-US" dirty="0"/>
              <a:t>, particularly those involved in visual recognition</a:t>
            </a:r>
          </a:p>
          <a:p>
            <a:pPr lvl="1"/>
            <a:r>
              <a:rPr lang="en-US" dirty="0"/>
              <a:t>They can represent more complex functions with less “hardware”</a:t>
            </a:r>
          </a:p>
          <a:p>
            <a:r>
              <a:rPr lang="en-US" dirty="0"/>
              <a:t>We need an efficient parameterization of the class of functions that are useful for “AI” tasks (vision, audition, NLP...)</a:t>
            </a:r>
          </a:p>
          <a:p>
            <a:endParaRPr lang="en-US" dirty="0"/>
          </a:p>
        </p:txBody>
      </p:sp>
      <p:sp>
        <p:nvSpPr>
          <p:cNvPr id="13" name="object 13"/>
          <p:cNvSpPr/>
          <p:nvPr/>
        </p:nvSpPr>
        <p:spPr>
          <a:xfrm>
            <a:off x="863383" y="2095500"/>
            <a:ext cx="2590147" cy="918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26700" y="2298818"/>
            <a:ext cx="3420363" cy="471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0562" y="3695700"/>
            <a:ext cx="6097573" cy="453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322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would deep architectures be more efficient?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>
          <a:xfrm>
            <a:off x="383854" y="1562100"/>
            <a:ext cx="7461504" cy="3890786"/>
          </a:xfrm>
        </p:spPr>
        <p:txBody>
          <a:bodyPr/>
          <a:lstStyle/>
          <a:p>
            <a:r>
              <a:rPr lang="en-US" dirty="0"/>
              <a:t>A deep architecture trades space for time (or breadth for depth)</a:t>
            </a:r>
          </a:p>
          <a:p>
            <a:pPr lvl="1"/>
            <a:r>
              <a:rPr lang="en-US" dirty="0"/>
              <a:t>More layers (more sequential computation),  </a:t>
            </a:r>
          </a:p>
          <a:p>
            <a:pPr lvl="1"/>
            <a:r>
              <a:rPr lang="en-US" dirty="0"/>
              <a:t>But less hardware (less parallel computation).</a:t>
            </a:r>
          </a:p>
          <a:p>
            <a:r>
              <a:rPr lang="en-US" dirty="0"/>
              <a:t>Example1: N-bit parity</a:t>
            </a:r>
          </a:p>
          <a:p>
            <a:pPr lvl="1"/>
            <a:r>
              <a:rPr lang="en-US" dirty="0"/>
              <a:t>requires N-1 XOR gates in a tree of depth log(N).</a:t>
            </a:r>
          </a:p>
          <a:p>
            <a:pPr lvl="1"/>
            <a:r>
              <a:rPr lang="en-US" dirty="0"/>
              <a:t>Even easier if we use threshold gates</a:t>
            </a:r>
          </a:p>
          <a:p>
            <a:pPr lvl="1"/>
            <a:r>
              <a:rPr lang="en-US" dirty="0"/>
              <a:t>requires an exponential number of gates of we restrict ourselves to 2 layers (DNF formula with exponential number of </a:t>
            </a:r>
            <a:r>
              <a:rPr lang="en-US" dirty="0" err="1"/>
              <a:t>minterms</a:t>
            </a:r>
            <a:r>
              <a:rPr lang="en-US" dirty="0"/>
              <a:t>).</a:t>
            </a:r>
          </a:p>
          <a:p>
            <a:r>
              <a:rPr lang="en-US" dirty="0"/>
              <a:t>Example2: circuit for addition of 2 N-bit binary numbers</a:t>
            </a:r>
          </a:p>
          <a:p>
            <a:pPr lvl="1"/>
            <a:r>
              <a:rPr lang="en-US" dirty="0"/>
              <a:t>Requires O(N) gates, and O(N) layers using N one-bit adders with ripple carry propagation.</a:t>
            </a:r>
          </a:p>
          <a:p>
            <a:pPr lvl="1"/>
            <a:r>
              <a:rPr lang="en-US" dirty="0"/>
              <a:t>Requires lots of gates (some polynomial in N) if we restrict ourselves to two layers (e.g. Disjunctive Normal Form).</a:t>
            </a:r>
          </a:p>
          <a:p>
            <a:pPr lvl="1"/>
            <a:r>
              <a:rPr lang="en-US" dirty="0"/>
              <a:t>Bad news: almost all </a:t>
            </a:r>
            <a:r>
              <a:rPr lang="en-US" dirty="0" err="1"/>
              <a:t>boolean</a:t>
            </a:r>
            <a:r>
              <a:rPr lang="en-US" dirty="0"/>
              <a:t> functions have a DNF formula with an exponential number of </a:t>
            </a:r>
            <a:r>
              <a:rPr lang="en-US" dirty="0" err="1"/>
              <a:t>minterms</a:t>
            </a:r>
            <a:r>
              <a:rPr lang="en-US" dirty="0"/>
              <a:t> O(2^N).....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2"/>
          </p:nvPr>
        </p:nvSpPr>
        <p:spPr>
          <a:xfrm>
            <a:off x="373761" y="1104900"/>
            <a:ext cx="7482077" cy="525462"/>
          </a:xfrm>
        </p:spPr>
        <p:txBody>
          <a:bodyPr/>
          <a:lstStyle/>
          <a:p>
            <a:r>
              <a:rPr lang="en-US" sz="1800" dirty="0"/>
              <a:t>[</a:t>
            </a:r>
            <a:r>
              <a:rPr lang="en-US" sz="1800" dirty="0" err="1"/>
              <a:t>Bengio</a:t>
            </a:r>
            <a:r>
              <a:rPr lang="en-US" sz="1800" dirty="0"/>
              <a:t> &amp; LeCun 2007 “Scaling Learning Algorithms Towards AI”]</a:t>
            </a:r>
          </a:p>
        </p:txBody>
      </p:sp>
    </p:spTree>
    <p:extLst>
      <p:ext uri="{BB962C8B-B14F-4D97-AF65-F5344CB8AC3E}">
        <p14:creationId xmlns:p14="http://schemas.microsoft.com/office/powerpoint/2010/main" val="27438102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models are deep?</a:t>
            </a:r>
          </a:p>
        </p:txBody>
      </p:sp>
      <p:sp>
        <p:nvSpPr>
          <p:cNvPr id="111" name="Text Placeholder 110"/>
          <p:cNvSpPr>
            <a:spLocks noGrp="1"/>
          </p:cNvSpPr>
          <p:nvPr>
            <p:ph type="body" idx="1"/>
          </p:nvPr>
        </p:nvSpPr>
        <p:spPr>
          <a:xfrm>
            <a:off x="383854" y="1333500"/>
            <a:ext cx="3966341" cy="4466753"/>
          </a:xfrm>
        </p:spPr>
        <p:txBody>
          <a:bodyPr/>
          <a:lstStyle/>
          <a:p>
            <a:r>
              <a:rPr lang="en-US" dirty="0"/>
              <a:t>2-layer models are not deep (even if  you train the first layer)</a:t>
            </a:r>
          </a:p>
          <a:p>
            <a:pPr lvl="1"/>
            <a:r>
              <a:rPr lang="en-US" dirty="0"/>
              <a:t>Because there is no feature hierarchy</a:t>
            </a:r>
          </a:p>
          <a:p>
            <a:r>
              <a:rPr lang="en-US" dirty="0"/>
              <a:t>Neural nets with 1 hidden layer are not deep</a:t>
            </a:r>
          </a:p>
          <a:p>
            <a:r>
              <a:rPr lang="en-US" dirty="0"/>
              <a:t>SVMs and Kernel methods are not deep  </a:t>
            </a:r>
          </a:p>
          <a:p>
            <a:pPr lvl="1"/>
            <a:r>
              <a:rPr lang="en-US" dirty="0"/>
              <a:t>Layer1: kernels; layer2: linear  </a:t>
            </a:r>
          </a:p>
          <a:p>
            <a:pPr lvl="1"/>
            <a:r>
              <a:rPr lang="en-US" dirty="0"/>
              <a:t>The first layer is “trained” in with the simplest unsupervised  method ever devised: using  the samples as templates for the kernel functions.</a:t>
            </a:r>
          </a:p>
          <a:p>
            <a:r>
              <a:rPr lang="en-US" dirty="0"/>
              <a:t>Classification trees are not deep</a:t>
            </a:r>
          </a:p>
          <a:p>
            <a:pPr lvl="1"/>
            <a:r>
              <a:rPr lang="en-US" dirty="0"/>
              <a:t>No hierarchy of features. All decisions are made in the input  space</a:t>
            </a:r>
          </a:p>
          <a:p>
            <a:endParaRPr lang="en-US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4800600" y="1257300"/>
            <a:ext cx="2806766" cy="4038600"/>
            <a:chOff x="4738757" y="1165976"/>
            <a:chExt cx="3384086" cy="4869294"/>
          </a:xfrm>
        </p:grpSpPr>
        <p:sp>
          <p:nvSpPr>
            <p:cNvPr id="13" name="object 13"/>
            <p:cNvSpPr/>
            <p:nvPr/>
          </p:nvSpPr>
          <p:spPr>
            <a:xfrm>
              <a:off x="5947285" y="5204357"/>
              <a:ext cx="261191" cy="261411"/>
            </a:xfrm>
            <a:custGeom>
              <a:avLst/>
              <a:gdLst/>
              <a:ahLst/>
              <a:cxnLst/>
              <a:rect l="l" t="t" r="r" b="b"/>
              <a:pathLst>
                <a:path w="320040" h="320040">
                  <a:moveTo>
                    <a:pt x="161290" y="0"/>
                  </a:moveTo>
                  <a:lnTo>
                    <a:pt x="119221" y="5080"/>
                  </a:lnTo>
                  <a:lnTo>
                    <a:pt x="80010" y="21590"/>
                  </a:lnTo>
                  <a:lnTo>
                    <a:pt x="46990" y="46513"/>
                  </a:lnTo>
                  <a:lnTo>
                    <a:pt x="21590" y="80010"/>
                  </a:lnTo>
                  <a:lnTo>
                    <a:pt x="5556" y="118586"/>
                  </a:lnTo>
                  <a:lnTo>
                    <a:pt x="0" y="160020"/>
                  </a:lnTo>
                  <a:lnTo>
                    <a:pt x="1408" y="181272"/>
                  </a:lnTo>
                  <a:lnTo>
                    <a:pt x="12322" y="220920"/>
                  </a:lnTo>
                  <a:lnTo>
                    <a:pt x="33575" y="257730"/>
                  </a:lnTo>
                  <a:lnTo>
                    <a:pt x="62309" y="286464"/>
                  </a:lnTo>
                  <a:lnTo>
                    <a:pt x="99675" y="307717"/>
                  </a:lnTo>
                  <a:lnTo>
                    <a:pt x="139481" y="318631"/>
                  </a:lnTo>
                  <a:lnTo>
                    <a:pt x="161290" y="320040"/>
                  </a:lnTo>
                  <a:lnTo>
                    <a:pt x="182364" y="318631"/>
                  </a:lnTo>
                  <a:lnTo>
                    <a:pt x="221654" y="307717"/>
                  </a:lnTo>
                  <a:lnTo>
                    <a:pt x="258980" y="286464"/>
                  </a:lnTo>
                  <a:lnTo>
                    <a:pt x="287198" y="257730"/>
                  </a:lnTo>
                  <a:lnTo>
                    <a:pt x="308252" y="220920"/>
                  </a:lnTo>
                  <a:lnTo>
                    <a:pt x="318809" y="181272"/>
                  </a:lnTo>
                  <a:lnTo>
                    <a:pt x="320040" y="160020"/>
                  </a:lnTo>
                  <a:lnTo>
                    <a:pt x="318809" y="138767"/>
                  </a:lnTo>
                  <a:lnTo>
                    <a:pt x="308252" y="99119"/>
                  </a:lnTo>
                  <a:lnTo>
                    <a:pt x="287198" y="62130"/>
                  </a:lnTo>
                  <a:lnTo>
                    <a:pt x="258980" y="33039"/>
                  </a:lnTo>
                  <a:lnTo>
                    <a:pt x="221654" y="11787"/>
                  </a:lnTo>
                  <a:lnTo>
                    <a:pt x="182364" y="1230"/>
                  </a:lnTo>
                  <a:lnTo>
                    <a:pt x="161290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47285" y="5204357"/>
              <a:ext cx="261191" cy="261411"/>
            </a:xfrm>
            <a:custGeom>
              <a:avLst/>
              <a:gdLst/>
              <a:ahLst/>
              <a:cxnLst/>
              <a:rect l="l" t="t" r="r" b="b"/>
              <a:pathLst>
                <a:path w="320040" h="320040">
                  <a:moveTo>
                    <a:pt x="161290" y="320040"/>
                  </a:moveTo>
                  <a:lnTo>
                    <a:pt x="119221" y="314483"/>
                  </a:lnTo>
                  <a:lnTo>
                    <a:pt x="80010" y="298450"/>
                  </a:lnTo>
                  <a:lnTo>
                    <a:pt x="46990" y="273050"/>
                  </a:lnTo>
                  <a:lnTo>
                    <a:pt x="21590" y="240030"/>
                  </a:lnTo>
                  <a:lnTo>
                    <a:pt x="5556" y="201453"/>
                  </a:lnTo>
                  <a:lnTo>
                    <a:pt x="0" y="160020"/>
                  </a:lnTo>
                  <a:lnTo>
                    <a:pt x="1408" y="138767"/>
                  </a:lnTo>
                  <a:lnTo>
                    <a:pt x="12322" y="99119"/>
                  </a:lnTo>
                  <a:lnTo>
                    <a:pt x="33575" y="62130"/>
                  </a:lnTo>
                  <a:lnTo>
                    <a:pt x="62309" y="33039"/>
                  </a:lnTo>
                  <a:lnTo>
                    <a:pt x="99675" y="11787"/>
                  </a:lnTo>
                  <a:lnTo>
                    <a:pt x="139481" y="1230"/>
                  </a:lnTo>
                  <a:lnTo>
                    <a:pt x="161290" y="0"/>
                  </a:lnTo>
                  <a:lnTo>
                    <a:pt x="182364" y="1230"/>
                  </a:lnTo>
                  <a:lnTo>
                    <a:pt x="221654" y="11787"/>
                  </a:lnTo>
                  <a:lnTo>
                    <a:pt x="258980" y="33039"/>
                  </a:lnTo>
                  <a:lnTo>
                    <a:pt x="287198" y="62130"/>
                  </a:lnTo>
                  <a:lnTo>
                    <a:pt x="308252" y="99119"/>
                  </a:lnTo>
                  <a:lnTo>
                    <a:pt x="318809" y="138767"/>
                  </a:lnTo>
                  <a:lnTo>
                    <a:pt x="320040" y="160020"/>
                  </a:lnTo>
                  <a:lnTo>
                    <a:pt x="318809" y="181272"/>
                  </a:lnTo>
                  <a:lnTo>
                    <a:pt x="308252" y="220920"/>
                  </a:lnTo>
                  <a:lnTo>
                    <a:pt x="287198" y="257730"/>
                  </a:lnTo>
                  <a:lnTo>
                    <a:pt x="258980" y="286464"/>
                  </a:lnTo>
                  <a:lnTo>
                    <a:pt x="221654" y="307717"/>
                  </a:lnTo>
                  <a:lnTo>
                    <a:pt x="182364" y="318631"/>
                  </a:lnTo>
                  <a:lnTo>
                    <a:pt x="161290" y="320040"/>
                  </a:lnTo>
                  <a:close/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97115" y="5204357"/>
              <a:ext cx="261191" cy="261411"/>
            </a:xfrm>
            <a:custGeom>
              <a:avLst/>
              <a:gdLst/>
              <a:ahLst/>
              <a:cxnLst/>
              <a:rect l="l" t="t" r="r" b="b"/>
              <a:pathLst>
                <a:path w="320040" h="320040">
                  <a:moveTo>
                    <a:pt x="161289" y="0"/>
                  </a:moveTo>
                  <a:lnTo>
                    <a:pt x="118745" y="5080"/>
                  </a:lnTo>
                  <a:lnTo>
                    <a:pt x="80009" y="21590"/>
                  </a:lnTo>
                  <a:lnTo>
                    <a:pt x="46989" y="46513"/>
                  </a:lnTo>
                  <a:lnTo>
                    <a:pt x="21589" y="80010"/>
                  </a:lnTo>
                  <a:lnTo>
                    <a:pt x="5556" y="118586"/>
                  </a:lnTo>
                  <a:lnTo>
                    <a:pt x="0" y="160020"/>
                  </a:lnTo>
                  <a:lnTo>
                    <a:pt x="1408" y="181272"/>
                  </a:lnTo>
                  <a:lnTo>
                    <a:pt x="12322" y="220920"/>
                  </a:lnTo>
                  <a:lnTo>
                    <a:pt x="33575" y="257730"/>
                  </a:lnTo>
                  <a:lnTo>
                    <a:pt x="62309" y="286464"/>
                  </a:lnTo>
                  <a:lnTo>
                    <a:pt x="99139" y="307717"/>
                  </a:lnTo>
                  <a:lnTo>
                    <a:pt x="139303" y="318631"/>
                  </a:lnTo>
                  <a:lnTo>
                    <a:pt x="161289" y="320040"/>
                  </a:lnTo>
                  <a:lnTo>
                    <a:pt x="182364" y="318631"/>
                  </a:lnTo>
                  <a:lnTo>
                    <a:pt x="221654" y="307717"/>
                  </a:lnTo>
                  <a:lnTo>
                    <a:pt x="258980" y="286464"/>
                  </a:lnTo>
                  <a:lnTo>
                    <a:pt x="287198" y="257730"/>
                  </a:lnTo>
                  <a:lnTo>
                    <a:pt x="308252" y="220920"/>
                  </a:lnTo>
                  <a:lnTo>
                    <a:pt x="318809" y="181272"/>
                  </a:lnTo>
                  <a:lnTo>
                    <a:pt x="320039" y="160020"/>
                  </a:lnTo>
                  <a:lnTo>
                    <a:pt x="318809" y="138767"/>
                  </a:lnTo>
                  <a:lnTo>
                    <a:pt x="308252" y="99119"/>
                  </a:lnTo>
                  <a:lnTo>
                    <a:pt x="287198" y="62130"/>
                  </a:lnTo>
                  <a:lnTo>
                    <a:pt x="258980" y="33039"/>
                  </a:lnTo>
                  <a:lnTo>
                    <a:pt x="221654" y="11787"/>
                  </a:lnTo>
                  <a:lnTo>
                    <a:pt x="182364" y="1230"/>
                  </a:lnTo>
                  <a:lnTo>
                    <a:pt x="161289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97115" y="5204357"/>
              <a:ext cx="261191" cy="261411"/>
            </a:xfrm>
            <a:custGeom>
              <a:avLst/>
              <a:gdLst/>
              <a:ahLst/>
              <a:cxnLst/>
              <a:rect l="l" t="t" r="r" b="b"/>
              <a:pathLst>
                <a:path w="320040" h="320040">
                  <a:moveTo>
                    <a:pt x="161289" y="320040"/>
                  </a:moveTo>
                  <a:lnTo>
                    <a:pt x="118745" y="314483"/>
                  </a:lnTo>
                  <a:lnTo>
                    <a:pt x="80009" y="298450"/>
                  </a:lnTo>
                  <a:lnTo>
                    <a:pt x="46990" y="273050"/>
                  </a:lnTo>
                  <a:lnTo>
                    <a:pt x="21589" y="240030"/>
                  </a:lnTo>
                  <a:lnTo>
                    <a:pt x="5556" y="201453"/>
                  </a:lnTo>
                  <a:lnTo>
                    <a:pt x="0" y="160020"/>
                  </a:lnTo>
                  <a:lnTo>
                    <a:pt x="1408" y="138767"/>
                  </a:lnTo>
                  <a:lnTo>
                    <a:pt x="12322" y="99119"/>
                  </a:lnTo>
                  <a:lnTo>
                    <a:pt x="33575" y="62130"/>
                  </a:lnTo>
                  <a:lnTo>
                    <a:pt x="62309" y="33039"/>
                  </a:lnTo>
                  <a:lnTo>
                    <a:pt x="99139" y="11787"/>
                  </a:lnTo>
                  <a:lnTo>
                    <a:pt x="139303" y="1230"/>
                  </a:lnTo>
                  <a:lnTo>
                    <a:pt x="161289" y="0"/>
                  </a:lnTo>
                  <a:lnTo>
                    <a:pt x="182364" y="1230"/>
                  </a:lnTo>
                  <a:lnTo>
                    <a:pt x="221654" y="11787"/>
                  </a:lnTo>
                  <a:lnTo>
                    <a:pt x="258980" y="33039"/>
                  </a:lnTo>
                  <a:lnTo>
                    <a:pt x="287198" y="62130"/>
                  </a:lnTo>
                  <a:lnTo>
                    <a:pt x="308252" y="99119"/>
                  </a:lnTo>
                  <a:lnTo>
                    <a:pt x="318809" y="138767"/>
                  </a:lnTo>
                  <a:lnTo>
                    <a:pt x="320039" y="160020"/>
                  </a:lnTo>
                  <a:lnTo>
                    <a:pt x="318809" y="181272"/>
                  </a:lnTo>
                  <a:lnTo>
                    <a:pt x="308252" y="220920"/>
                  </a:lnTo>
                  <a:lnTo>
                    <a:pt x="287198" y="257730"/>
                  </a:lnTo>
                  <a:lnTo>
                    <a:pt x="258980" y="286464"/>
                  </a:lnTo>
                  <a:lnTo>
                    <a:pt x="221654" y="307717"/>
                  </a:lnTo>
                  <a:lnTo>
                    <a:pt x="182364" y="318631"/>
                  </a:lnTo>
                  <a:lnTo>
                    <a:pt x="161289" y="320040"/>
                  </a:lnTo>
                  <a:close/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46944" y="5204357"/>
              <a:ext cx="261191" cy="261411"/>
            </a:xfrm>
            <a:custGeom>
              <a:avLst/>
              <a:gdLst/>
              <a:ahLst/>
              <a:cxnLst/>
              <a:rect l="l" t="t" r="r" b="b"/>
              <a:pathLst>
                <a:path w="320040" h="320040">
                  <a:moveTo>
                    <a:pt x="160020" y="0"/>
                  </a:moveTo>
                  <a:lnTo>
                    <a:pt x="118586" y="5080"/>
                  </a:lnTo>
                  <a:lnTo>
                    <a:pt x="80009" y="21590"/>
                  </a:lnTo>
                  <a:lnTo>
                    <a:pt x="46513" y="46513"/>
                  </a:lnTo>
                  <a:lnTo>
                    <a:pt x="21589" y="80010"/>
                  </a:lnTo>
                  <a:lnTo>
                    <a:pt x="5556" y="118586"/>
                  </a:lnTo>
                  <a:lnTo>
                    <a:pt x="0" y="160020"/>
                  </a:lnTo>
                  <a:lnTo>
                    <a:pt x="1408" y="181272"/>
                  </a:lnTo>
                  <a:lnTo>
                    <a:pt x="12322" y="220920"/>
                  </a:lnTo>
                  <a:lnTo>
                    <a:pt x="33039" y="257730"/>
                  </a:lnTo>
                  <a:lnTo>
                    <a:pt x="62130" y="286464"/>
                  </a:lnTo>
                  <a:lnTo>
                    <a:pt x="99119" y="307717"/>
                  </a:lnTo>
                  <a:lnTo>
                    <a:pt x="138767" y="318631"/>
                  </a:lnTo>
                  <a:lnTo>
                    <a:pt x="160020" y="320040"/>
                  </a:lnTo>
                  <a:lnTo>
                    <a:pt x="181272" y="318631"/>
                  </a:lnTo>
                  <a:lnTo>
                    <a:pt x="220920" y="307717"/>
                  </a:lnTo>
                  <a:lnTo>
                    <a:pt x="257909" y="286464"/>
                  </a:lnTo>
                  <a:lnTo>
                    <a:pt x="287000" y="257730"/>
                  </a:lnTo>
                  <a:lnTo>
                    <a:pt x="308252" y="220920"/>
                  </a:lnTo>
                  <a:lnTo>
                    <a:pt x="318809" y="181272"/>
                  </a:lnTo>
                  <a:lnTo>
                    <a:pt x="320039" y="160020"/>
                  </a:lnTo>
                  <a:lnTo>
                    <a:pt x="318809" y="138767"/>
                  </a:lnTo>
                  <a:lnTo>
                    <a:pt x="308252" y="99119"/>
                  </a:lnTo>
                  <a:lnTo>
                    <a:pt x="287000" y="62130"/>
                  </a:lnTo>
                  <a:lnTo>
                    <a:pt x="257909" y="33039"/>
                  </a:lnTo>
                  <a:lnTo>
                    <a:pt x="220920" y="11787"/>
                  </a:lnTo>
                  <a:lnTo>
                    <a:pt x="181272" y="123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46944" y="5204357"/>
              <a:ext cx="261191" cy="261411"/>
            </a:xfrm>
            <a:custGeom>
              <a:avLst/>
              <a:gdLst/>
              <a:ahLst/>
              <a:cxnLst/>
              <a:rect l="l" t="t" r="r" b="b"/>
              <a:pathLst>
                <a:path w="320040" h="320040">
                  <a:moveTo>
                    <a:pt x="160020" y="320040"/>
                  </a:moveTo>
                  <a:lnTo>
                    <a:pt x="118586" y="314483"/>
                  </a:lnTo>
                  <a:lnTo>
                    <a:pt x="80009" y="298450"/>
                  </a:lnTo>
                  <a:lnTo>
                    <a:pt x="46513" y="273050"/>
                  </a:lnTo>
                  <a:lnTo>
                    <a:pt x="21589" y="240030"/>
                  </a:lnTo>
                  <a:lnTo>
                    <a:pt x="5556" y="201453"/>
                  </a:lnTo>
                  <a:lnTo>
                    <a:pt x="0" y="160020"/>
                  </a:lnTo>
                  <a:lnTo>
                    <a:pt x="1408" y="138767"/>
                  </a:lnTo>
                  <a:lnTo>
                    <a:pt x="12322" y="99119"/>
                  </a:lnTo>
                  <a:lnTo>
                    <a:pt x="33039" y="62130"/>
                  </a:lnTo>
                  <a:lnTo>
                    <a:pt x="62130" y="33039"/>
                  </a:lnTo>
                  <a:lnTo>
                    <a:pt x="99119" y="11787"/>
                  </a:lnTo>
                  <a:lnTo>
                    <a:pt x="138767" y="1230"/>
                  </a:lnTo>
                  <a:lnTo>
                    <a:pt x="160020" y="0"/>
                  </a:lnTo>
                  <a:lnTo>
                    <a:pt x="181272" y="1230"/>
                  </a:lnTo>
                  <a:lnTo>
                    <a:pt x="220920" y="11787"/>
                  </a:lnTo>
                  <a:lnTo>
                    <a:pt x="257909" y="33039"/>
                  </a:lnTo>
                  <a:lnTo>
                    <a:pt x="287000" y="62130"/>
                  </a:lnTo>
                  <a:lnTo>
                    <a:pt x="308252" y="99119"/>
                  </a:lnTo>
                  <a:lnTo>
                    <a:pt x="318809" y="138767"/>
                  </a:lnTo>
                  <a:lnTo>
                    <a:pt x="320039" y="160020"/>
                  </a:lnTo>
                  <a:lnTo>
                    <a:pt x="318809" y="181272"/>
                  </a:lnTo>
                  <a:lnTo>
                    <a:pt x="308252" y="220920"/>
                  </a:lnTo>
                  <a:lnTo>
                    <a:pt x="287000" y="257730"/>
                  </a:lnTo>
                  <a:lnTo>
                    <a:pt x="257909" y="286464"/>
                  </a:lnTo>
                  <a:lnTo>
                    <a:pt x="220920" y="307717"/>
                  </a:lnTo>
                  <a:lnTo>
                    <a:pt x="181272" y="318631"/>
                  </a:lnTo>
                  <a:lnTo>
                    <a:pt x="160020" y="320040"/>
                  </a:lnTo>
                  <a:close/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96774" y="5204357"/>
              <a:ext cx="261191" cy="261411"/>
            </a:xfrm>
            <a:custGeom>
              <a:avLst/>
              <a:gdLst/>
              <a:ahLst/>
              <a:cxnLst/>
              <a:rect l="l" t="t" r="r" b="b"/>
              <a:pathLst>
                <a:path w="320040" h="320040">
                  <a:moveTo>
                    <a:pt x="160020" y="0"/>
                  </a:moveTo>
                  <a:lnTo>
                    <a:pt x="118586" y="5080"/>
                  </a:lnTo>
                  <a:lnTo>
                    <a:pt x="80009" y="21590"/>
                  </a:lnTo>
                  <a:lnTo>
                    <a:pt x="46513" y="46513"/>
                  </a:lnTo>
                  <a:lnTo>
                    <a:pt x="21590" y="80010"/>
                  </a:lnTo>
                  <a:lnTo>
                    <a:pt x="5079" y="118586"/>
                  </a:lnTo>
                  <a:lnTo>
                    <a:pt x="0" y="160020"/>
                  </a:lnTo>
                  <a:lnTo>
                    <a:pt x="1230" y="181272"/>
                  </a:lnTo>
                  <a:lnTo>
                    <a:pt x="11787" y="220920"/>
                  </a:lnTo>
                  <a:lnTo>
                    <a:pt x="33039" y="257730"/>
                  </a:lnTo>
                  <a:lnTo>
                    <a:pt x="62130" y="286464"/>
                  </a:lnTo>
                  <a:lnTo>
                    <a:pt x="99119" y="307717"/>
                  </a:lnTo>
                  <a:lnTo>
                    <a:pt x="138767" y="318631"/>
                  </a:lnTo>
                  <a:lnTo>
                    <a:pt x="160020" y="320040"/>
                  </a:lnTo>
                  <a:lnTo>
                    <a:pt x="181272" y="318631"/>
                  </a:lnTo>
                  <a:lnTo>
                    <a:pt x="220920" y="307717"/>
                  </a:lnTo>
                  <a:lnTo>
                    <a:pt x="257730" y="286464"/>
                  </a:lnTo>
                  <a:lnTo>
                    <a:pt x="286464" y="257730"/>
                  </a:lnTo>
                  <a:lnTo>
                    <a:pt x="307717" y="220920"/>
                  </a:lnTo>
                  <a:lnTo>
                    <a:pt x="318631" y="181272"/>
                  </a:lnTo>
                  <a:lnTo>
                    <a:pt x="320040" y="160020"/>
                  </a:lnTo>
                  <a:lnTo>
                    <a:pt x="318631" y="138767"/>
                  </a:lnTo>
                  <a:lnTo>
                    <a:pt x="307717" y="99119"/>
                  </a:lnTo>
                  <a:lnTo>
                    <a:pt x="286464" y="62130"/>
                  </a:lnTo>
                  <a:lnTo>
                    <a:pt x="257730" y="33039"/>
                  </a:lnTo>
                  <a:lnTo>
                    <a:pt x="220920" y="11787"/>
                  </a:lnTo>
                  <a:lnTo>
                    <a:pt x="181272" y="123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96774" y="5204357"/>
              <a:ext cx="261191" cy="261411"/>
            </a:xfrm>
            <a:custGeom>
              <a:avLst/>
              <a:gdLst/>
              <a:ahLst/>
              <a:cxnLst/>
              <a:rect l="l" t="t" r="r" b="b"/>
              <a:pathLst>
                <a:path w="320040" h="320040">
                  <a:moveTo>
                    <a:pt x="160020" y="320040"/>
                  </a:moveTo>
                  <a:lnTo>
                    <a:pt x="118586" y="314483"/>
                  </a:lnTo>
                  <a:lnTo>
                    <a:pt x="80009" y="298450"/>
                  </a:lnTo>
                  <a:lnTo>
                    <a:pt x="46513" y="273050"/>
                  </a:lnTo>
                  <a:lnTo>
                    <a:pt x="21590" y="240030"/>
                  </a:lnTo>
                  <a:lnTo>
                    <a:pt x="5079" y="201453"/>
                  </a:lnTo>
                  <a:lnTo>
                    <a:pt x="0" y="160020"/>
                  </a:lnTo>
                  <a:lnTo>
                    <a:pt x="1230" y="138767"/>
                  </a:lnTo>
                  <a:lnTo>
                    <a:pt x="11787" y="99119"/>
                  </a:lnTo>
                  <a:lnTo>
                    <a:pt x="33039" y="62130"/>
                  </a:lnTo>
                  <a:lnTo>
                    <a:pt x="62130" y="33039"/>
                  </a:lnTo>
                  <a:lnTo>
                    <a:pt x="99119" y="11787"/>
                  </a:lnTo>
                  <a:lnTo>
                    <a:pt x="138767" y="1230"/>
                  </a:lnTo>
                  <a:lnTo>
                    <a:pt x="160020" y="0"/>
                  </a:lnTo>
                  <a:lnTo>
                    <a:pt x="181272" y="1230"/>
                  </a:lnTo>
                  <a:lnTo>
                    <a:pt x="220920" y="11787"/>
                  </a:lnTo>
                  <a:lnTo>
                    <a:pt x="257730" y="33039"/>
                  </a:lnTo>
                  <a:lnTo>
                    <a:pt x="286464" y="62130"/>
                  </a:lnTo>
                  <a:lnTo>
                    <a:pt x="307717" y="99119"/>
                  </a:lnTo>
                  <a:lnTo>
                    <a:pt x="318631" y="138767"/>
                  </a:lnTo>
                  <a:lnTo>
                    <a:pt x="320040" y="160020"/>
                  </a:lnTo>
                  <a:lnTo>
                    <a:pt x="318631" y="181272"/>
                  </a:lnTo>
                  <a:lnTo>
                    <a:pt x="307717" y="220920"/>
                  </a:lnTo>
                  <a:lnTo>
                    <a:pt x="286464" y="257730"/>
                  </a:lnTo>
                  <a:lnTo>
                    <a:pt x="257730" y="286464"/>
                  </a:lnTo>
                  <a:lnTo>
                    <a:pt x="220920" y="307717"/>
                  </a:lnTo>
                  <a:lnTo>
                    <a:pt x="181272" y="318631"/>
                  </a:lnTo>
                  <a:lnTo>
                    <a:pt x="160020" y="320040"/>
                  </a:lnTo>
                  <a:close/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54960" y="3695021"/>
              <a:ext cx="261191" cy="261411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0020" y="0"/>
                  </a:moveTo>
                  <a:lnTo>
                    <a:pt x="118586" y="5079"/>
                  </a:lnTo>
                  <a:lnTo>
                    <a:pt x="80010" y="21590"/>
                  </a:lnTo>
                  <a:lnTo>
                    <a:pt x="46990" y="46513"/>
                  </a:lnTo>
                  <a:lnTo>
                    <a:pt x="21590" y="80010"/>
                  </a:lnTo>
                  <a:lnTo>
                    <a:pt x="5556" y="118586"/>
                  </a:lnTo>
                  <a:lnTo>
                    <a:pt x="0" y="160020"/>
                  </a:lnTo>
                  <a:lnTo>
                    <a:pt x="1408" y="181272"/>
                  </a:lnTo>
                  <a:lnTo>
                    <a:pt x="12322" y="220920"/>
                  </a:lnTo>
                  <a:lnTo>
                    <a:pt x="33575" y="257909"/>
                  </a:lnTo>
                  <a:lnTo>
                    <a:pt x="62309" y="287000"/>
                  </a:lnTo>
                  <a:lnTo>
                    <a:pt x="99119" y="308252"/>
                  </a:lnTo>
                  <a:lnTo>
                    <a:pt x="138767" y="318809"/>
                  </a:lnTo>
                  <a:lnTo>
                    <a:pt x="160020" y="320040"/>
                  </a:lnTo>
                  <a:lnTo>
                    <a:pt x="181272" y="318809"/>
                  </a:lnTo>
                  <a:lnTo>
                    <a:pt x="220920" y="308252"/>
                  </a:lnTo>
                  <a:lnTo>
                    <a:pt x="257909" y="287000"/>
                  </a:lnTo>
                  <a:lnTo>
                    <a:pt x="287000" y="257909"/>
                  </a:lnTo>
                  <a:lnTo>
                    <a:pt x="308252" y="220920"/>
                  </a:lnTo>
                  <a:lnTo>
                    <a:pt x="318809" y="181272"/>
                  </a:lnTo>
                  <a:lnTo>
                    <a:pt x="320040" y="160020"/>
                  </a:lnTo>
                  <a:lnTo>
                    <a:pt x="318809" y="138767"/>
                  </a:lnTo>
                  <a:lnTo>
                    <a:pt x="308252" y="99119"/>
                  </a:lnTo>
                  <a:lnTo>
                    <a:pt x="287000" y="62130"/>
                  </a:lnTo>
                  <a:lnTo>
                    <a:pt x="257909" y="33039"/>
                  </a:lnTo>
                  <a:lnTo>
                    <a:pt x="220920" y="11787"/>
                  </a:lnTo>
                  <a:lnTo>
                    <a:pt x="181272" y="123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54960" y="3695021"/>
              <a:ext cx="261191" cy="261411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0020" y="320040"/>
                  </a:moveTo>
                  <a:lnTo>
                    <a:pt x="118586" y="314960"/>
                  </a:lnTo>
                  <a:lnTo>
                    <a:pt x="80010" y="298450"/>
                  </a:lnTo>
                  <a:lnTo>
                    <a:pt x="46990" y="273526"/>
                  </a:lnTo>
                  <a:lnTo>
                    <a:pt x="21590" y="240030"/>
                  </a:lnTo>
                  <a:lnTo>
                    <a:pt x="5556" y="201453"/>
                  </a:lnTo>
                  <a:lnTo>
                    <a:pt x="0" y="160020"/>
                  </a:lnTo>
                  <a:lnTo>
                    <a:pt x="1408" y="138767"/>
                  </a:lnTo>
                  <a:lnTo>
                    <a:pt x="12322" y="99119"/>
                  </a:lnTo>
                  <a:lnTo>
                    <a:pt x="33575" y="62130"/>
                  </a:lnTo>
                  <a:lnTo>
                    <a:pt x="62309" y="33039"/>
                  </a:lnTo>
                  <a:lnTo>
                    <a:pt x="99119" y="11787"/>
                  </a:lnTo>
                  <a:lnTo>
                    <a:pt x="138767" y="1230"/>
                  </a:lnTo>
                  <a:lnTo>
                    <a:pt x="160020" y="0"/>
                  </a:lnTo>
                  <a:lnTo>
                    <a:pt x="181272" y="1230"/>
                  </a:lnTo>
                  <a:lnTo>
                    <a:pt x="220920" y="11787"/>
                  </a:lnTo>
                  <a:lnTo>
                    <a:pt x="257909" y="33039"/>
                  </a:lnTo>
                  <a:lnTo>
                    <a:pt x="287000" y="62130"/>
                  </a:lnTo>
                  <a:lnTo>
                    <a:pt x="308252" y="99119"/>
                  </a:lnTo>
                  <a:lnTo>
                    <a:pt x="318809" y="138767"/>
                  </a:lnTo>
                  <a:lnTo>
                    <a:pt x="320040" y="160020"/>
                  </a:lnTo>
                  <a:lnTo>
                    <a:pt x="318809" y="181272"/>
                  </a:lnTo>
                  <a:lnTo>
                    <a:pt x="308252" y="220920"/>
                  </a:lnTo>
                  <a:lnTo>
                    <a:pt x="287000" y="257909"/>
                  </a:lnTo>
                  <a:lnTo>
                    <a:pt x="257909" y="287000"/>
                  </a:lnTo>
                  <a:lnTo>
                    <a:pt x="220920" y="308252"/>
                  </a:lnTo>
                  <a:lnTo>
                    <a:pt x="181272" y="318809"/>
                  </a:lnTo>
                  <a:lnTo>
                    <a:pt x="160020" y="320040"/>
                  </a:lnTo>
                  <a:close/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19300" y="3695021"/>
              <a:ext cx="261191" cy="261411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0020" y="0"/>
                  </a:moveTo>
                  <a:lnTo>
                    <a:pt x="118586" y="5079"/>
                  </a:lnTo>
                  <a:lnTo>
                    <a:pt x="80009" y="21590"/>
                  </a:lnTo>
                  <a:lnTo>
                    <a:pt x="46513" y="46513"/>
                  </a:lnTo>
                  <a:lnTo>
                    <a:pt x="21589" y="80010"/>
                  </a:lnTo>
                  <a:lnTo>
                    <a:pt x="5079" y="118586"/>
                  </a:lnTo>
                  <a:lnTo>
                    <a:pt x="0" y="160020"/>
                  </a:lnTo>
                  <a:lnTo>
                    <a:pt x="1230" y="181272"/>
                  </a:lnTo>
                  <a:lnTo>
                    <a:pt x="11787" y="220920"/>
                  </a:lnTo>
                  <a:lnTo>
                    <a:pt x="33039" y="257909"/>
                  </a:lnTo>
                  <a:lnTo>
                    <a:pt x="62130" y="287000"/>
                  </a:lnTo>
                  <a:lnTo>
                    <a:pt x="99119" y="308252"/>
                  </a:lnTo>
                  <a:lnTo>
                    <a:pt x="138767" y="318809"/>
                  </a:lnTo>
                  <a:lnTo>
                    <a:pt x="160020" y="320040"/>
                  </a:lnTo>
                  <a:lnTo>
                    <a:pt x="181272" y="318809"/>
                  </a:lnTo>
                  <a:lnTo>
                    <a:pt x="220920" y="308252"/>
                  </a:lnTo>
                  <a:lnTo>
                    <a:pt x="257909" y="287000"/>
                  </a:lnTo>
                  <a:lnTo>
                    <a:pt x="287000" y="257909"/>
                  </a:lnTo>
                  <a:lnTo>
                    <a:pt x="308252" y="220920"/>
                  </a:lnTo>
                  <a:lnTo>
                    <a:pt x="318809" y="181272"/>
                  </a:lnTo>
                  <a:lnTo>
                    <a:pt x="320039" y="160020"/>
                  </a:lnTo>
                  <a:lnTo>
                    <a:pt x="318809" y="138767"/>
                  </a:lnTo>
                  <a:lnTo>
                    <a:pt x="308252" y="99119"/>
                  </a:lnTo>
                  <a:lnTo>
                    <a:pt x="287000" y="62130"/>
                  </a:lnTo>
                  <a:lnTo>
                    <a:pt x="257909" y="33039"/>
                  </a:lnTo>
                  <a:lnTo>
                    <a:pt x="220920" y="11787"/>
                  </a:lnTo>
                  <a:lnTo>
                    <a:pt x="181272" y="123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19300" y="3695021"/>
              <a:ext cx="261191" cy="261411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0020" y="320040"/>
                  </a:moveTo>
                  <a:lnTo>
                    <a:pt x="118586" y="314960"/>
                  </a:lnTo>
                  <a:lnTo>
                    <a:pt x="80009" y="298450"/>
                  </a:lnTo>
                  <a:lnTo>
                    <a:pt x="46513" y="273526"/>
                  </a:lnTo>
                  <a:lnTo>
                    <a:pt x="21589" y="240030"/>
                  </a:lnTo>
                  <a:lnTo>
                    <a:pt x="5080" y="201453"/>
                  </a:lnTo>
                  <a:lnTo>
                    <a:pt x="0" y="160020"/>
                  </a:lnTo>
                  <a:lnTo>
                    <a:pt x="1230" y="138767"/>
                  </a:lnTo>
                  <a:lnTo>
                    <a:pt x="11787" y="99119"/>
                  </a:lnTo>
                  <a:lnTo>
                    <a:pt x="33039" y="62130"/>
                  </a:lnTo>
                  <a:lnTo>
                    <a:pt x="62130" y="33039"/>
                  </a:lnTo>
                  <a:lnTo>
                    <a:pt x="99119" y="11787"/>
                  </a:lnTo>
                  <a:lnTo>
                    <a:pt x="138767" y="1230"/>
                  </a:lnTo>
                  <a:lnTo>
                    <a:pt x="160020" y="0"/>
                  </a:lnTo>
                  <a:lnTo>
                    <a:pt x="181272" y="1230"/>
                  </a:lnTo>
                  <a:lnTo>
                    <a:pt x="220920" y="11787"/>
                  </a:lnTo>
                  <a:lnTo>
                    <a:pt x="257909" y="33039"/>
                  </a:lnTo>
                  <a:lnTo>
                    <a:pt x="287000" y="62130"/>
                  </a:lnTo>
                  <a:lnTo>
                    <a:pt x="308252" y="99119"/>
                  </a:lnTo>
                  <a:lnTo>
                    <a:pt x="318809" y="138767"/>
                  </a:lnTo>
                  <a:lnTo>
                    <a:pt x="320039" y="160020"/>
                  </a:lnTo>
                  <a:lnTo>
                    <a:pt x="318809" y="181272"/>
                  </a:lnTo>
                  <a:lnTo>
                    <a:pt x="308252" y="220920"/>
                  </a:lnTo>
                  <a:lnTo>
                    <a:pt x="287000" y="257909"/>
                  </a:lnTo>
                  <a:lnTo>
                    <a:pt x="257909" y="287000"/>
                  </a:lnTo>
                  <a:lnTo>
                    <a:pt x="220920" y="308252"/>
                  </a:lnTo>
                  <a:lnTo>
                    <a:pt x="181272" y="318809"/>
                  </a:lnTo>
                  <a:lnTo>
                    <a:pt x="160020" y="320040"/>
                  </a:lnTo>
                  <a:close/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83641" y="3695021"/>
              <a:ext cx="261191" cy="261411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0020" y="0"/>
                  </a:moveTo>
                  <a:lnTo>
                    <a:pt x="118586" y="5079"/>
                  </a:lnTo>
                  <a:lnTo>
                    <a:pt x="80010" y="21590"/>
                  </a:lnTo>
                  <a:lnTo>
                    <a:pt x="46513" y="46513"/>
                  </a:lnTo>
                  <a:lnTo>
                    <a:pt x="21590" y="80010"/>
                  </a:lnTo>
                  <a:lnTo>
                    <a:pt x="5079" y="118586"/>
                  </a:lnTo>
                  <a:lnTo>
                    <a:pt x="0" y="160020"/>
                  </a:lnTo>
                  <a:lnTo>
                    <a:pt x="1230" y="181272"/>
                  </a:lnTo>
                  <a:lnTo>
                    <a:pt x="11787" y="220920"/>
                  </a:lnTo>
                  <a:lnTo>
                    <a:pt x="33039" y="257909"/>
                  </a:lnTo>
                  <a:lnTo>
                    <a:pt x="62130" y="287000"/>
                  </a:lnTo>
                  <a:lnTo>
                    <a:pt x="99119" y="308252"/>
                  </a:lnTo>
                  <a:lnTo>
                    <a:pt x="138767" y="318809"/>
                  </a:lnTo>
                  <a:lnTo>
                    <a:pt x="160020" y="320040"/>
                  </a:lnTo>
                  <a:lnTo>
                    <a:pt x="181272" y="318809"/>
                  </a:lnTo>
                  <a:lnTo>
                    <a:pt x="220920" y="308252"/>
                  </a:lnTo>
                  <a:lnTo>
                    <a:pt x="257730" y="287000"/>
                  </a:lnTo>
                  <a:lnTo>
                    <a:pt x="286464" y="257909"/>
                  </a:lnTo>
                  <a:lnTo>
                    <a:pt x="307717" y="220920"/>
                  </a:lnTo>
                  <a:lnTo>
                    <a:pt x="318631" y="181272"/>
                  </a:lnTo>
                  <a:lnTo>
                    <a:pt x="320040" y="160020"/>
                  </a:lnTo>
                  <a:lnTo>
                    <a:pt x="318631" y="138767"/>
                  </a:lnTo>
                  <a:lnTo>
                    <a:pt x="307717" y="99119"/>
                  </a:lnTo>
                  <a:lnTo>
                    <a:pt x="286464" y="62130"/>
                  </a:lnTo>
                  <a:lnTo>
                    <a:pt x="257730" y="33039"/>
                  </a:lnTo>
                  <a:lnTo>
                    <a:pt x="220920" y="11787"/>
                  </a:lnTo>
                  <a:lnTo>
                    <a:pt x="181272" y="123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3641" y="3695021"/>
              <a:ext cx="261191" cy="261411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0020" y="320040"/>
                  </a:moveTo>
                  <a:lnTo>
                    <a:pt x="118586" y="314960"/>
                  </a:lnTo>
                  <a:lnTo>
                    <a:pt x="80010" y="298450"/>
                  </a:lnTo>
                  <a:lnTo>
                    <a:pt x="46513" y="273526"/>
                  </a:lnTo>
                  <a:lnTo>
                    <a:pt x="21590" y="240030"/>
                  </a:lnTo>
                  <a:lnTo>
                    <a:pt x="5079" y="201453"/>
                  </a:lnTo>
                  <a:lnTo>
                    <a:pt x="0" y="160020"/>
                  </a:lnTo>
                  <a:lnTo>
                    <a:pt x="1230" y="138767"/>
                  </a:lnTo>
                  <a:lnTo>
                    <a:pt x="11787" y="99119"/>
                  </a:lnTo>
                  <a:lnTo>
                    <a:pt x="33039" y="62130"/>
                  </a:lnTo>
                  <a:lnTo>
                    <a:pt x="62130" y="33039"/>
                  </a:lnTo>
                  <a:lnTo>
                    <a:pt x="99119" y="11787"/>
                  </a:lnTo>
                  <a:lnTo>
                    <a:pt x="138767" y="1230"/>
                  </a:lnTo>
                  <a:lnTo>
                    <a:pt x="160020" y="0"/>
                  </a:lnTo>
                  <a:lnTo>
                    <a:pt x="181272" y="1230"/>
                  </a:lnTo>
                  <a:lnTo>
                    <a:pt x="220920" y="11787"/>
                  </a:lnTo>
                  <a:lnTo>
                    <a:pt x="257730" y="33039"/>
                  </a:lnTo>
                  <a:lnTo>
                    <a:pt x="286464" y="62130"/>
                  </a:lnTo>
                  <a:lnTo>
                    <a:pt x="307717" y="99119"/>
                  </a:lnTo>
                  <a:lnTo>
                    <a:pt x="318631" y="138767"/>
                  </a:lnTo>
                  <a:lnTo>
                    <a:pt x="320040" y="160020"/>
                  </a:lnTo>
                  <a:lnTo>
                    <a:pt x="318631" y="181272"/>
                  </a:lnTo>
                  <a:lnTo>
                    <a:pt x="307717" y="220920"/>
                  </a:lnTo>
                  <a:lnTo>
                    <a:pt x="286464" y="257909"/>
                  </a:lnTo>
                  <a:lnTo>
                    <a:pt x="257730" y="287000"/>
                  </a:lnTo>
                  <a:lnTo>
                    <a:pt x="220920" y="308252"/>
                  </a:lnTo>
                  <a:lnTo>
                    <a:pt x="181272" y="318809"/>
                  </a:lnTo>
                  <a:lnTo>
                    <a:pt x="160020" y="320040"/>
                  </a:lnTo>
                  <a:close/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46944" y="3695021"/>
              <a:ext cx="261191" cy="261411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1289" y="0"/>
                  </a:moveTo>
                  <a:lnTo>
                    <a:pt x="118745" y="5079"/>
                  </a:lnTo>
                  <a:lnTo>
                    <a:pt x="80009" y="21590"/>
                  </a:lnTo>
                  <a:lnTo>
                    <a:pt x="46989" y="46513"/>
                  </a:lnTo>
                  <a:lnTo>
                    <a:pt x="21589" y="80010"/>
                  </a:lnTo>
                  <a:lnTo>
                    <a:pt x="5556" y="118586"/>
                  </a:lnTo>
                  <a:lnTo>
                    <a:pt x="0" y="160020"/>
                  </a:lnTo>
                  <a:lnTo>
                    <a:pt x="1408" y="181272"/>
                  </a:lnTo>
                  <a:lnTo>
                    <a:pt x="12322" y="220920"/>
                  </a:lnTo>
                  <a:lnTo>
                    <a:pt x="33575" y="257909"/>
                  </a:lnTo>
                  <a:lnTo>
                    <a:pt x="62309" y="287000"/>
                  </a:lnTo>
                  <a:lnTo>
                    <a:pt x="99139" y="308252"/>
                  </a:lnTo>
                  <a:lnTo>
                    <a:pt x="139303" y="318809"/>
                  </a:lnTo>
                  <a:lnTo>
                    <a:pt x="161289" y="320040"/>
                  </a:lnTo>
                  <a:lnTo>
                    <a:pt x="182344" y="318809"/>
                  </a:lnTo>
                  <a:lnTo>
                    <a:pt x="221118" y="308252"/>
                  </a:lnTo>
                  <a:lnTo>
                    <a:pt x="258444" y="287000"/>
                  </a:lnTo>
                  <a:lnTo>
                    <a:pt x="287178" y="257909"/>
                  </a:lnTo>
                  <a:lnTo>
                    <a:pt x="308252" y="220920"/>
                  </a:lnTo>
                  <a:lnTo>
                    <a:pt x="318809" y="181272"/>
                  </a:lnTo>
                  <a:lnTo>
                    <a:pt x="320039" y="160020"/>
                  </a:lnTo>
                  <a:lnTo>
                    <a:pt x="318809" y="138767"/>
                  </a:lnTo>
                  <a:lnTo>
                    <a:pt x="308252" y="99119"/>
                  </a:lnTo>
                  <a:lnTo>
                    <a:pt x="287178" y="62130"/>
                  </a:lnTo>
                  <a:lnTo>
                    <a:pt x="258445" y="33039"/>
                  </a:lnTo>
                  <a:lnTo>
                    <a:pt x="221118" y="11787"/>
                  </a:lnTo>
                  <a:lnTo>
                    <a:pt x="182344" y="1230"/>
                  </a:lnTo>
                  <a:lnTo>
                    <a:pt x="16128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46944" y="3695021"/>
              <a:ext cx="261191" cy="261411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1289" y="320040"/>
                  </a:moveTo>
                  <a:lnTo>
                    <a:pt x="118745" y="314960"/>
                  </a:lnTo>
                  <a:lnTo>
                    <a:pt x="80009" y="298450"/>
                  </a:lnTo>
                  <a:lnTo>
                    <a:pt x="46990" y="273526"/>
                  </a:lnTo>
                  <a:lnTo>
                    <a:pt x="21589" y="240030"/>
                  </a:lnTo>
                  <a:lnTo>
                    <a:pt x="5556" y="201453"/>
                  </a:lnTo>
                  <a:lnTo>
                    <a:pt x="0" y="160020"/>
                  </a:lnTo>
                  <a:lnTo>
                    <a:pt x="1408" y="138767"/>
                  </a:lnTo>
                  <a:lnTo>
                    <a:pt x="12322" y="99119"/>
                  </a:lnTo>
                  <a:lnTo>
                    <a:pt x="33575" y="62130"/>
                  </a:lnTo>
                  <a:lnTo>
                    <a:pt x="62309" y="33039"/>
                  </a:lnTo>
                  <a:lnTo>
                    <a:pt x="99139" y="11787"/>
                  </a:lnTo>
                  <a:lnTo>
                    <a:pt x="139303" y="1230"/>
                  </a:lnTo>
                  <a:lnTo>
                    <a:pt x="161289" y="0"/>
                  </a:lnTo>
                  <a:lnTo>
                    <a:pt x="182344" y="1230"/>
                  </a:lnTo>
                  <a:lnTo>
                    <a:pt x="221118" y="11787"/>
                  </a:lnTo>
                  <a:lnTo>
                    <a:pt x="258445" y="33039"/>
                  </a:lnTo>
                  <a:lnTo>
                    <a:pt x="287178" y="62130"/>
                  </a:lnTo>
                  <a:lnTo>
                    <a:pt x="308252" y="99119"/>
                  </a:lnTo>
                  <a:lnTo>
                    <a:pt x="318809" y="138767"/>
                  </a:lnTo>
                  <a:lnTo>
                    <a:pt x="320039" y="160020"/>
                  </a:lnTo>
                  <a:lnTo>
                    <a:pt x="318809" y="181272"/>
                  </a:lnTo>
                  <a:lnTo>
                    <a:pt x="308252" y="220920"/>
                  </a:lnTo>
                  <a:lnTo>
                    <a:pt x="287178" y="257909"/>
                  </a:lnTo>
                  <a:lnTo>
                    <a:pt x="258444" y="287000"/>
                  </a:lnTo>
                  <a:lnTo>
                    <a:pt x="221118" y="308252"/>
                  </a:lnTo>
                  <a:lnTo>
                    <a:pt x="182344" y="318809"/>
                  </a:lnTo>
                  <a:lnTo>
                    <a:pt x="161289" y="320040"/>
                  </a:lnTo>
                  <a:close/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11285" y="3695021"/>
              <a:ext cx="261191" cy="261411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0020" y="0"/>
                  </a:moveTo>
                  <a:lnTo>
                    <a:pt x="118586" y="5079"/>
                  </a:lnTo>
                  <a:lnTo>
                    <a:pt x="80010" y="21590"/>
                  </a:lnTo>
                  <a:lnTo>
                    <a:pt x="46990" y="46513"/>
                  </a:lnTo>
                  <a:lnTo>
                    <a:pt x="21590" y="80010"/>
                  </a:lnTo>
                  <a:lnTo>
                    <a:pt x="5556" y="118586"/>
                  </a:lnTo>
                  <a:lnTo>
                    <a:pt x="0" y="160020"/>
                  </a:lnTo>
                  <a:lnTo>
                    <a:pt x="1408" y="181272"/>
                  </a:lnTo>
                  <a:lnTo>
                    <a:pt x="12322" y="220920"/>
                  </a:lnTo>
                  <a:lnTo>
                    <a:pt x="33575" y="257909"/>
                  </a:lnTo>
                  <a:lnTo>
                    <a:pt x="62309" y="287000"/>
                  </a:lnTo>
                  <a:lnTo>
                    <a:pt x="99119" y="308252"/>
                  </a:lnTo>
                  <a:lnTo>
                    <a:pt x="138767" y="318809"/>
                  </a:lnTo>
                  <a:lnTo>
                    <a:pt x="160020" y="320040"/>
                  </a:lnTo>
                  <a:lnTo>
                    <a:pt x="181272" y="318809"/>
                  </a:lnTo>
                  <a:lnTo>
                    <a:pt x="220920" y="308252"/>
                  </a:lnTo>
                  <a:lnTo>
                    <a:pt x="257909" y="287000"/>
                  </a:lnTo>
                  <a:lnTo>
                    <a:pt x="287000" y="257909"/>
                  </a:lnTo>
                  <a:lnTo>
                    <a:pt x="308252" y="220920"/>
                  </a:lnTo>
                  <a:lnTo>
                    <a:pt x="318809" y="181272"/>
                  </a:lnTo>
                  <a:lnTo>
                    <a:pt x="320040" y="160020"/>
                  </a:lnTo>
                  <a:lnTo>
                    <a:pt x="318809" y="138767"/>
                  </a:lnTo>
                  <a:lnTo>
                    <a:pt x="308252" y="99119"/>
                  </a:lnTo>
                  <a:lnTo>
                    <a:pt x="287000" y="62130"/>
                  </a:lnTo>
                  <a:lnTo>
                    <a:pt x="257909" y="33039"/>
                  </a:lnTo>
                  <a:lnTo>
                    <a:pt x="220920" y="11787"/>
                  </a:lnTo>
                  <a:lnTo>
                    <a:pt x="181272" y="123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311285" y="3695021"/>
              <a:ext cx="261191" cy="261411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0020" y="320040"/>
                  </a:moveTo>
                  <a:lnTo>
                    <a:pt x="118586" y="314960"/>
                  </a:lnTo>
                  <a:lnTo>
                    <a:pt x="80010" y="298450"/>
                  </a:lnTo>
                  <a:lnTo>
                    <a:pt x="46989" y="273526"/>
                  </a:lnTo>
                  <a:lnTo>
                    <a:pt x="21590" y="240030"/>
                  </a:lnTo>
                  <a:lnTo>
                    <a:pt x="5556" y="201453"/>
                  </a:lnTo>
                  <a:lnTo>
                    <a:pt x="0" y="160020"/>
                  </a:lnTo>
                  <a:lnTo>
                    <a:pt x="1408" y="138767"/>
                  </a:lnTo>
                  <a:lnTo>
                    <a:pt x="12322" y="99119"/>
                  </a:lnTo>
                  <a:lnTo>
                    <a:pt x="33575" y="62130"/>
                  </a:lnTo>
                  <a:lnTo>
                    <a:pt x="62309" y="33039"/>
                  </a:lnTo>
                  <a:lnTo>
                    <a:pt x="99119" y="11787"/>
                  </a:lnTo>
                  <a:lnTo>
                    <a:pt x="138767" y="1230"/>
                  </a:lnTo>
                  <a:lnTo>
                    <a:pt x="160020" y="0"/>
                  </a:lnTo>
                  <a:lnTo>
                    <a:pt x="181272" y="1230"/>
                  </a:lnTo>
                  <a:lnTo>
                    <a:pt x="220920" y="11787"/>
                  </a:lnTo>
                  <a:lnTo>
                    <a:pt x="257909" y="33039"/>
                  </a:lnTo>
                  <a:lnTo>
                    <a:pt x="287000" y="62130"/>
                  </a:lnTo>
                  <a:lnTo>
                    <a:pt x="308252" y="99119"/>
                  </a:lnTo>
                  <a:lnTo>
                    <a:pt x="318809" y="138767"/>
                  </a:lnTo>
                  <a:lnTo>
                    <a:pt x="320040" y="160020"/>
                  </a:lnTo>
                  <a:lnTo>
                    <a:pt x="318809" y="181272"/>
                  </a:lnTo>
                  <a:lnTo>
                    <a:pt x="308252" y="220920"/>
                  </a:lnTo>
                  <a:lnTo>
                    <a:pt x="287000" y="257909"/>
                  </a:lnTo>
                  <a:lnTo>
                    <a:pt x="257909" y="287000"/>
                  </a:lnTo>
                  <a:lnTo>
                    <a:pt x="220920" y="308252"/>
                  </a:lnTo>
                  <a:lnTo>
                    <a:pt x="181272" y="318809"/>
                  </a:lnTo>
                  <a:lnTo>
                    <a:pt x="160020" y="320040"/>
                  </a:lnTo>
                  <a:close/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75625" y="3695021"/>
              <a:ext cx="261191" cy="261411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0019" y="0"/>
                  </a:moveTo>
                  <a:lnTo>
                    <a:pt x="118586" y="5079"/>
                  </a:lnTo>
                  <a:lnTo>
                    <a:pt x="80009" y="21590"/>
                  </a:lnTo>
                  <a:lnTo>
                    <a:pt x="46513" y="46513"/>
                  </a:lnTo>
                  <a:lnTo>
                    <a:pt x="21589" y="80010"/>
                  </a:lnTo>
                  <a:lnTo>
                    <a:pt x="5079" y="118586"/>
                  </a:lnTo>
                  <a:lnTo>
                    <a:pt x="0" y="160020"/>
                  </a:lnTo>
                  <a:lnTo>
                    <a:pt x="1230" y="181272"/>
                  </a:lnTo>
                  <a:lnTo>
                    <a:pt x="11787" y="220920"/>
                  </a:lnTo>
                  <a:lnTo>
                    <a:pt x="33039" y="257909"/>
                  </a:lnTo>
                  <a:lnTo>
                    <a:pt x="62130" y="287000"/>
                  </a:lnTo>
                  <a:lnTo>
                    <a:pt x="99119" y="308252"/>
                  </a:lnTo>
                  <a:lnTo>
                    <a:pt x="138767" y="318809"/>
                  </a:lnTo>
                  <a:lnTo>
                    <a:pt x="160019" y="320040"/>
                  </a:lnTo>
                  <a:lnTo>
                    <a:pt x="181272" y="318809"/>
                  </a:lnTo>
                  <a:lnTo>
                    <a:pt x="220920" y="308252"/>
                  </a:lnTo>
                  <a:lnTo>
                    <a:pt x="257909" y="287000"/>
                  </a:lnTo>
                  <a:lnTo>
                    <a:pt x="287000" y="257909"/>
                  </a:lnTo>
                  <a:lnTo>
                    <a:pt x="308252" y="220920"/>
                  </a:lnTo>
                  <a:lnTo>
                    <a:pt x="318809" y="181272"/>
                  </a:lnTo>
                  <a:lnTo>
                    <a:pt x="320039" y="160020"/>
                  </a:lnTo>
                  <a:lnTo>
                    <a:pt x="318809" y="138767"/>
                  </a:lnTo>
                  <a:lnTo>
                    <a:pt x="308252" y="99119"/>
                  </a:lnTo>
                  <a:lnTo>
                    <a:pt x="287000" y="62130"/>
                  </a:lnTo>
                  <a:lnTo>
                    <a:pt x="257909" y="33039"/>
                  </a:lnTo>
                  <a:lnTo>
                    <a:pt x="220920" y="11787"/>
                  </a:lnTo>
                  <a:lnTo>
                    <a:pt x="181272" y="1230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75625" y="3695021"/>
              <a:ext cx="261191" cy="261411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0019" y="320040"/>
                  </a:moveTo>
                  <a:lnTo>
                    <a:pt x="118586" y="314960"/>
                  </a:lnTo>
                  <a:lnTo>
                    <a:pt x="80009" y="298450"/>
                  </a:lnTo>
                  <a:lnTo>
                    <a:pt x="46513" y="273526"/>
                  </a:lnTo>
                  <a:lnTo>
                    <a:pt x="21589" y="240030"/>
                  </a:lnTo>
                  <a:lnTo>
                    <a:pt x="5080" y="201453"/>
                  </a:lnTo>
                  <a:lnTo>
                    <a:pt x="0" y="160020"/>
                  </a:lnTo>
                  <a:lnTo>
                    <a:pt x="1230" y="138767"/>
                  </a:lnTo>
                  <a:lnTo>
                    <a:pt x="11787" y="99119"/>
                  </a:lnTo>
                  <a:lnTo>
                    <a:pt x="33039" y="62130"/>
                  </a:lnTo>
                  <a:lnTo>
                    <a:pt x="62130" y="33039"/>
                  </a:lnTo>
                  <a:lnTo>
                    <a:pt x="99119" y="11787"/>
                  </a:lnTo>
                  <a:lnTo>
                    <a:pt x="138767" y="1230"/>
                  </a:lnTo>
                  <a:lnTo>
                    <a:pt x="160019" y="0"/>
                  </a:lnTo>
                  <a:lnTo>
                    <a:pt x="181272" y="1230"/>
                  </a:lnTo>
                  <a:lnTo>
                    <a:pt x="220920" y="11787"/>
                  </a:lnTo>
                  <a:lnTo>
                    <a:pt x="257909" y="33039"/>
                  </a:lnTo>
                  <a:lnTo>
                    <a:pt x="287000" y="62130"/>
                  </a:lnTo>
                  <a:lnTo>
                    <a:pt x="308252" y="99119"/>
                  </a:lnTo>
                  <a:lnTo>
                    <a:pt x="318809" y="138767"/>
                  </a:lnTo>
                  <a:lnTo>
                    <a:pt x="320039" y="160020"/>
                  </a:lnTo>
                  <a:lnTo>
                    <a:pt x="318809" y="181272"/>
                  </a:lnTo>
                  <a:lnTo>
                    <a:pt x="308252" y="220920"/>
                  </a:lnTo>
                  <a:lnTo>
                    <a:pt x="287000" y="257909"/>
                  </a:lnTo>
                  <a:lnTo>
                    <a:pt x="257909" y="287000"/>
                  </a:lnTo>
                  <a:lnTo>
                    <a:pt x="220920" y="308252"/>
                  </a:lnTo>
                  <a:lnTo>
                    <a:pt x="181272" y="318809"/>
                  </a:lnTo>
                  <a:lnTo>
                    <a:pt x="160019" y="320040"/>
                  </a:lnTo>
                  <a:close/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32197" y="4073652"/>
              <a:ext cx="446720" cy="1130706"/>
            </a:xfrm>
            <a:custGeom>
              <a:avLst/>
              <a:gdLst/>
              <a:ahLst/>
              <a:cxnLst/>
              <a:rect l="l" t="t" r="r" b="b"/>
              <a:pathLst>
                <a:path w="547370" h="1384300">
                  <a:moveTo>
                    <a:pt x="547370" y="13843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85557" y="3956431"/>
              <a:ext cx="90172" cy="139004"/>
            </a:xfrm>
            <a:custGeom>
              <a:avLst/>
              <a:gdLst/>
              <a:ahLst/>
              <a:cxnLst/>
              <a:rect l="l" t="t" r="r" b="b"/>
              <a:pathLst>
                <a:path w="110490" h="170179">
                  <a:moveTo>
                    <a:pt x="0" y="0"/>
                  </a:moveTo>
                  <a:lnTo>
                    <a:pt x="10160" y="170180"/>
                  </a:lnTo>
                  <a:lnTo>
                    <a:pt x="110490" y="130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62254" y="4057055"/>
              <a:ext cx="865455" cy="1147303"/>
            </a:xfrm>
            <a:custGeom>
              <a:avLst/>
              <a:gdLst/>
              <a:ahLst/>
              <a:cxnLst/>
              <a:rect l="l" t="t" r="r" b="b"/>
              <a:pathLst>
                <a:path w="1060450" h="1404620">
                  <a:moveTo>
                    <a:pt x="1060450" y="140461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585556" y="3956431"/>
              <a:ext cx="115049" cy="131743"/>
            </a:xfrm>
            <a:custGeom>
              <a:avLst/>
              <a:gdLst/>
              <a:ahLst/>
              <a:cxnLst/>
              <a:rect l="l" t="t" r="r" b="b"/>
              <a:pathLst>
                <a:path w="140970" h="161289">
                  <a:moveTo>
                    <a:pt x="0" y="0"/>
                  </a:moveTo>
                  <a:lnTo>
                    <a:pt x="54610" y="161290"/>
                  </a:lnTo>
                  <a:lnTo>
                    <a:pt x="140970" y="965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79875" y="4040457"/>
              <a:ext cx="1297665" cy="1163901"/>
            </a:xfrm>
            <a:custGeom>
              <a:avLst/>
              <a:gdLst/>
              <a:ahLst/>
              <a:cxnLst/>
              <a:rect l="l" t="t" r="r" b="b"/>
              <a:pathLst>
                <a:path w="1590040" h="1424939">
                  <a:moveTo>
                    <a:pt x="1590040" y="142494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585556" y="3956431"/>
              <a:ext cx="128523" cy="121369"/>
            </a:xfrm>
            <a:custGeom>
              <a:avLst/>
              <a:gdLst/>
              <a:ahLst/>
              <a:cxnLst/>
              <a:rect l="l" t="t" r="r" b="b"/>
              <a:pathLst>
                <a:path w="157479" h="148589">
                  <a:moveTo>
                    <a:pt x="0" y="0"/>
                  </a:moveTo>
                  <a:lnTo>
                    <a:pt x="85090" y="148590"/>
                  </a:lnTo>
                  <a:lnTo>
                    <a:pt x="157479" y="68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690240" y="4026972"/>
              <a:ext cx="1737130" cy="1177386"/>
            </a:xfrm>
            <a:custGeom>
              <a:avLst/>
              <a:gdLst/>
              <a:ahLst/>
              <a:cxnLst/>
              <a:rect l="l" t="t" r="r" b="b"/>
              <a:pathLst>
                <a:path w="2128520" h="1441450">
                  <a:moveTo>
                    <a:pt x="2128520" y="14414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85556" y="3956431"/>
              <a:ext cx="134742" cy="110996"/>
            </a:xfrm>
            <a:custGeom>
              <a:avLst/>
              <a:gdLst/>
              <a:ahLst/>
              <a:cxnLst/>
              <a:rect l="l" t="t" r="r" b="b"/>
              <a:pathLst>
                <a:path w="165100" h="135889">
                  <a:moveTo>
                    <a:pt x="0" y="0"/>
                  </a:moveTo>
                  <a:lnTo>
                    <a:pt x="104140" y="135890"/>
                  </a:lnTo>
                  <a:lnTo>
                    <a:pt x="165100" y="45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053005" y="4082988"/>
              <a:ext cx="25912" cy="1121369"/>
            </a:xfrm>
            <a:custGeom>
              <a:avLst/>
              <a:gdLst/>
              <a:ahLst/>
              <a:cxnLst/>
              <a:rect l="l" t="t" r="r" b="b"/>
              <a:pathLst>
                <a:path w="31750" h="1372870">
                  <a:moveTo>
                    <a:pt x="31750" y="137286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008437" y="3956431"/>
              <a:ext cx="88100" cy="13278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50800" y="0"/>
                  </a:moveTo>
                  <a:lnTo>
                    <a:pt x="0" y="162560"/>
                  </a:lnTo>
                  <a:lnTo>
                    <a:pt x="107950" y="16002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095500" y="4074689"/>
              <a:ext cx="432209" cy="1129668"/>
            </a:xfrm>
            <a:custGeom>
              <a:avLst/>
              <a:gdLst/>
              <a:ahLst/>
              <a:cxnLst/>
              <a:rect l="l" t="t" r="r" b="b"/>
              <a:pathLst>
                <a:path w="529590" h="1383029">
                  <a:moveTo>
                    <a:pt x="529589" y="138303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049896" y="3956431"/>
              <a:ext cx="88100" cy="139004"/>
            </a:xfrm>
            <a:custGeom>
              <a:avLst/>
              <a:gdLst/>
              <a:ahLst/>
              <a:cxnLst/>
              <a:rect l="l" t="t" r="r" b="b"/>
              <a:pathLst>
                <a:path w="107950" h="170179">
                  <a:moveTo>
                    <a:pt x="0" y="0"/>
                  </a:moveTo>
                  <a:lnTo>
                    <a:pt x="7619" y="170180"/>
                  </a:lnTo>
                  <a:lnTo>
                    <a:pt x="107950" y="132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125559" y="4058092"/>
              <a:ext cx="851981" cy="1146266"/>
            </a:xfrm>
            <a:custGeom>
              <a:avLst/>
              <a:gdLst/>
              <a:ahLst/>
              <a:cxnLst/>
              <a:rect l="l" t="t" r="r" b="b"/>
              <a:pathLst>
                <a:path w="1043940" h="1403350">
                  <a:moveTo>
                    <a:pt x="1043940" y="14033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49896" y="3956431"/>
              <a:ext cx="114012" cy="132780"/>
            </a:xfrm>
            <a:custGeom>
              <a:avLst/>
              <a:gdLst/>
              <a:ahLst/>
              <a:cxnLst/>
              <a:rect l="l" t="t" r="r" b="b"/>
              <a:pathLst>
                <a:path w="139700" h="162560">
                  <a:moveTo>
                    <a:pt x="0" y="0"/>
                  </a:moveTo>
                  <a:lnTo>
                    <a:pt x="53339" y="162560"/>
                  </a:lnTo>
                  <a:lnTo>
                    <a:pt x="139700" y="977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144215" y="4041494"/>
              <a:ext cx="1283154" cy="1162863"/>
            </a:xfrm>
            <a:custGeom>
              <a:avLst/>
              <a:gdLst/>
              <a:ahLst/>
              <a:cxnLst/>
              <a:rect l="l" t="t" r="r" b="b"/>
              <a:pathLst>
                <a:path w="1572259" h="1423670">
                  <a:moveTo>
                    <a:pt x="1572260" y="142366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049896" y="3956431"/>
              <a:ext cx="127486" cy="121369"/>
            </a:xfrm>
            <a:custGeom>
              <a:avLst/>
              <a:gdLst/>
              <a:ahLst/>
              <a:cxnLst/>
              <a:rect l="l" t="t" r="r" b="b"/>
              <a:pathLst>
                <a:path w="156209" h="148589">
                  <a:moveTo>
                    <a:pt x="0" y="0"/>
                  </a:moveTo>
                  <a:lnTo>
                    <a:pt x="83819" y="148590"/>
                  </a:lnTo>
                  <a:lnTo>
                    <a:pt x="156209" y="68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078917" y="4135893"/>
              <a:ext cx="372094" cy="1068465"/>
            </a:xfrm>
            <a:custGeom>
              <a:avLst/>
              <a:gdLst/>
              <a:ahLst/>
              <a:cxnLst/>
              <a:rect l="l" t="t" r="r" b="b"/>
              <a:pathLst>
                <a:path w="455929" h="1308100">
                  <a:moveTo>
                    <a:pt x="0" y="1308100"/>
                  </a:moveTo>
                  <a:lnTo>
                    <a:pt x="455929" y="0"/>
                  </a:lnTo>
                </a:path>
              </a:pathLst>
            </a:custGeom>
            <a:ln w="36659">
              <a:solidFill>
                <a:srgbClr val="5B8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385713" y="3956431"/>
              <a:ext cx="128523" cy="210581"/>
            </a:xfrm>
            <a:custGeom>
              <a:avLst/>
              <a:gdLst/>
              <a:ahLst/>
              <a:cxnLst/>
              <a:rect l="l" t="t" r="r" b="b"/>
              <a:pathLst>
                <a:path w="157479" h="257810">
                  <a:moveTo>
                    <a:pt x="157479" y="0"/>
                  </a:moveTo>
                  <a:lnTo>
                    <a:pt x="0" y="203200"/>
                  </a:lnTo>
                  <a:lnTo>
                    <a:pt x="153670" y="257810"/>
                  </a:lnTo>
                  <a:lnTo>
                    <a:pt x="157479" y="0"/>
                  </a:lnTo>
                  <a:close/>
                </a:path>
              </a:pathLst>
            </a:custGeom>
            <a:solidFill>
              <a:srgbClr val="5B84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516309" y="4147303"/>
              <a:ext cx="11401" cy="1057054"/>
            </a:xfrm>
            <a:custGeom>
              <a:avLst/>
              <a:gdLst/>
              <a:ahLst/>
              <a:cxnLst/>
              <a:rect l="l" t="t" r="r" b="b"/>
              <a:pathLst>
                <a:path w="13970" h="1294129">
                  <a:moveTo>
                    <a:pt x="13969" y="1294130"/>
                  </a:moveTo>
                  <a:lnTo>
                    <a:pt x="0" y="0"/>
                  </a:lnTo>
                </a:path>
              </a:pathLst>
            </a:custGeom>
            <a:ln w="36659">
              <a:solidFill>
                <a:srgbClr val="5B8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449974" y="3956431"/>
              <a:ext cx="132669" cy="200207"/>
            </a:xfrm>
            <a:custGeom>
              <a:avLst/>
              <a:gdLst/>
              <a:ahLst/>
              <a:cxnLst/>
              <a:rect l="l" t="t" r="r" b="b"/>
              <a:pathLst>
                <a:path w="162559" h="245110">
                  <a:moveTo>
                    <a:pt x="78740" y="0"/>
                  </a:moveTo>
                  <a:lnTo>
                    <a:pt x="0" y="245110"/>
                  </a:lnTo>
                  <a:lnTo>
                    <a:pt x="162560" y="242570"/>
                  </a:lnTo>
                  <a:lnTo>
                    <a:pt x="78740" y="0"/>
                  </a:lnTo>
                  <a:close/>
                </a:path>
              </a:pathLst>
            </a:custGeom>
            <a:solidFill>
              <a:srgbClr val="5B84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580571" y="4134855"/>
              <a:ext cx="396969" cy="1069502"/>
            </a:xfrm>
            <a:custGeom>
              <a:avLst/>
              <a:gdLst/>
              <a:ahLst/>
              <a:cxnLst/>
              <a:rect l="l" t="t" r="r" b="b"/>
              <a:pathLst>
                <a:path w="486409" h="1309370">
                  <a:moveTo>
                    <a:pt x="486410" y="1309369"/>
                  </a:moveTo>
                  <a:lnTo>
                    <a:pt x="0" y="0"/>
                  </a:lnTo>
                </a:path>
              </a:pathLst>
            </a:custGeom>
            <a:ln w="36659">
              <a:solidFill>
                <a:srgbClr val="5B8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514236" y="3956431"/>
              <a:ext cx="131632" cy="209544"/>
            </a:xfrm>
            <a:custGeom>
              <a:avLst/>
              <a:gdLst/>
              <a:ahLst/>
              <a:cxnLst/>
              <a:rect l="l" t="t" r="r" b="b"/>
              <a:pathLst>
                <a:path w="161290" h="256539">
                  <a:moveTo>
                    <a:pt x="0" y="0"/>
                  </a:moveTo>
                  <a:lnTo>
                    <a:pt x="8890" y="256540"/>
                  </a:lnTo>
                  <a:lnTo>
                    <a:pt x="161290" y="200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84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626175" y="4109959"/>
              <a:ext cx="801194" cy="1094398"/>
            </a:xfrm>
            <a:custGeom>
              <a:avLst/>
              <a:gdLst/>
              <a:ahLst/>
              <a:cxnLst/>
              <a:rect l="l" t="t" r="r" b="b"/>
              <a:pathLst>
                <a:path w="981709" h="1339850">
                  <a:moveTo>
                    <a:pt x="981710" y="1339850"/>
                  </a:moveTo>
                  <a:lnTo>
                    <a:pt x="0" y="0"/>
                  </a:lnTo>
                </a:path>
              </a:pathLst>
            </a:custGeom>
            <a:ln w="36659">
              <a:solidFill>
                <a:srgbClr val="5B8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514236" y="3956431"/>
              <a:ext cx="171018" cy="200207"/>
            </a:xfrm>
            <a:custGeom>
              <a:avLst/>
              <a:gdLst/>
              <a:ahLst/>
              <a:cxnLst/>
              <a:rect l="l" t="t" r="r" b="b"/>
              <a:pathLst>
                <a:path w="209550" h="245110">
                  <a:moveTo>
                    <a:pt x="0" y="0"/>
                  </a:moveTo>
                  <a:lnTo>
                    <a:pt x="77470" y="245110"/>
                  </a:lnTo>
                  <a:lnTo>
                    <a:pt x="209550" y="148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84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078918" y="4059129"/>
              <a:ext cx="825032" cy="1145228"/>
            </a:xfrm>
            <a:custGeom>
              <a:avLst/>
              <a:gdLst/>
              <a:ahLst/>
              <a:cxnLst/>
              <a:rect l="l" t="t" r="r" b="b"/>
              <a:pathLst>
                <a:path w="1010920" h="1402079">
                  <a:moveTo>
                    <a:pt x="0" y="1402080"/>
                  </a:moveTo>
                  <a:lnTo>
                    <a:pt x="1010920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864564" y="3956431"/>
              <a:ext cx="114012" cy="132780"/>
            </a:xfrm>
            <a:custGeom>
              <a:avLst/>
              <a:gdLst/>
              <a:ahLst/>
              <a:cxnLst/>
              <a:rect l="l" t="t" r="r" b="b"/>
              <a:pathLst>
                <a:path w="139700" h="162560">
                  <a:moveTo>
                    <a:pt x="139700" y="0"/>
                  </a:moveTo>
                  <a:lnTo>
                    <a:pt x="0" y="100330"/>
                  </a:lnTo>
                  <a:lnTo>
                    <a:pt x="87630" y="162560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527710" y="4075726"/>
              <a:ext cx="407333" cy="1128631"/>
            </a:xfrm>
            <a:custGeom>
              <a:avLst/>
              <a:gdLst/>
              <a:ahLst/>
              <a:cxnLst/>
              <a:rect l="l" t="t" r="r" b="b"/>
              <a:pathLst>
                <a:path w="499109" h="1381760">
                  <a:moveTo>
                    <a:pt x="0" y="1381760"/>
                  </a:moveTo>
                  <a:lnTo>
                    <a:pt x="499110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891513" y="3956431"/>
              <a:ext cx="87064" cy="139004"/>
            </a:xfrm>
            <a:custGeom>
              <a:avLst/>
              <a:gdLst/>
              <a:ahLst/>
              <a:cxnLst/>
              <a:rect l="l" t="t" r="r" b="b"/>
              <a:pathLst>
                <a:path w="106679" h="170179">
                  <a:moveTo>
                    <a:pt x="106679" y="0"/>
                  </a:moveTo>
                  <a:lnTo>
                    <a:pt x="0" y="133350"/>
                  </a:lnTo>
                  <a:lnTo>
                    <a:pt x="101600" y="17018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977540" y="4082988"/>
              <a:ext cx="1036" cy="1121369"/>
            </a:xfrm>
            <a:custGeom>
              <a:avLst/>
              <a:gdLst/>
              <a:ahLst/>
              <a:cxnLst/>
              <a:rect l="l" t="t" r="r" b="b"/>
              <a:pathLst>
                <a:path w="1270" h="1372870">
                  <a:moveTo>
                    <a:pt x="0" y="1372869"/>
                  </a:moveTo>
                  <a:lnTo>
                    <a:pt x="1269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934008" y="3956431"/>
              <a:ext cx="88100" cy="13278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54609" y="0"/>
                  </a:moveTo>
                  <a:lnTo>
                    <a:pt x="0" y="162560"/>
                  </a:lnTo>
                  <a:lnTo>
                    <a:pt x="107950" y="162560"/>
                  </a:lnTo>
                  <a:lnTo>
                    <a:pt x="54609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021072" y="4075726"/>
              <a:ext cx="406298" cy="1128631"/>
            </a:xfrm>
            <a:custGeom>
              <a:avLst/>
              <a:gdLst/>
              <a:ahLst/>
              <a:cxnLst/>
              <a:rect l="l" t="t" r="r" b="b"/>
              <a:pathLst>
                <a:path w="497840" h="1381760">
                  <a:moveTo>
                    <a:pt x="497840" y="138176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978576" y="3956431"/>
              <a:ext cx="86027" cy="139004"/>
            </a:xfrm>
            <a:custGeom>
              <a:avLst/>
              <a:gdLst/>
              <a:ahLst/>
              <a:cxnLst/>
              <a:rect l="l" t="t" r="r" b="b"/>
              <a:pathLst>
                <a:path w="105409" h="170179">
                  <a:moveTo>
                    <a:pt x="0" y="0"/>
                  </a:moveTo>
                  <a:lnTo>
                    <a:pt x="3810" y="170180"/>
                  </a:lnTo>
                  <a:lnTo>
                    <a:pt x="105410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078917" y="4041494"/>
              <a:ext cx="1269680" cy="1162863"/>
            </a:xfrm>
            <a:custGeom>
              <a:avLst/>
              <a:gdLst/>
              <a:ahLst/>
              <a:cxnLst/>
              <a:rect l="l" t="t" r="r" b="b"/>
              <a:pathLst>
                <a:path w="1555750" h="1423670">
                  <a:moveTo>
                    <a:pt x="0" y="1423669"/>
                  </a:moveTo>
                  <a:lnTo>
                    <a:pt x="1555750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314394" y="3956431"/>
              <a:ext cx="127486" cy="121369"/>
            </a:xfrm>
            <a:custGeom>
              <a:avLst/>
              <a:gdLst/>
              <a:ahLst/>
              <a:cxnLst/>
              <a:rect l="l" t="t" r="r" b="b"/>
              <a:pathLst>
                <a:path w="156209" h="148589">
                  <a:moveTo>
                    <a:pt x="156209" y="0"/>
                  </a:moveTo>
                  <a:lnTo>
                    <a:pt x="0" y="69850"/>
                  </a:lnTo>
                  <a:lnTo>
                    <a:pt x="73659" y="148590"/>
                  </a:lnTo>
                  <a:lnTo>
                    <a:pt x="156209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527709" y="4058092"/>
              <a:ext cx="839544" cy="1146266"/>
            </a:xfrm>
            <a:custGeom>
              <a:avLst/>
              <a:gdLst/>
              <a:ahLst/>
              <a:cxnLst/>
              <a:rect l="l" t="t" r="r" b="b"/>
              <a:pathLst>
                <a:path w="1028700" h="1403350">
                  <a:moveTo>
                    <a:pt x="0" y="1403350"/>
                  </a:moveTo>
                  <a:lnTo>
                    <a:pt x="1028700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327868" y="3956431"/>
              <a:ext cx="114012" cy="132780"/>
            </a:xfrm>
            <a:custGeom>
              <a:avLst/>
              <a:gdLst/>
              <a:ahLst/>
              <a:cxnLst/>
              <a:rect l="l" t="t" r="r" b="b"/>
              <a:pathLst>
                <a:path w="139700" h="162560">
                  <a:moveTo>
                    <a:pt x="139700" y="0"/>
                  </a:moveTo>
                  <a:lnTo>
                    <a:pt x="0" y="99060"/>
                  </a:lnTo>
                  <a:lnTo>
                    <a:pt x="87629" y="162560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977540" y="4074689"/>
              <a:ext cx="420808" cy="1129668"/>
            </a:xfrm>
            <a:custGeom>
              <a:avLst/>
              <a:gdLst/>
              <a:ahLst/>
              <a:cxnLst/>
              <a:rect l="l" t="t" r="r" b="b"/>
              <a:pathLst>
                <a:path w="515620" h="1383029">
                  <a:moveTo>
                    <a:pt x="0" y="1383030"/>
                  </a:moveTo>
                  <a:lnTo>
                    <a:pt x="515619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354815" y="3956431"/>
              <a:ext cx="87064" cy="139004"/>
            </a:xfrm>
            <a:custGeom>
              <a:avLst/>
              <a:gdLst/>
              <a:ahLst/>
              <a:cxnLst/>
              <a:rect l="l" t="t" r="r" b="b"/>
              <a:pathLst>
                <a:path w="106679" h="170179">
                  <a:moveTo>
                    <a:pt x="106679" y="0"/>
                  </a:moveTo>
                  <a:lnTo>
                    <a:pt x="0" y="133350"/>
                  </a:lnTo>
                  <a:lnTo>
                    <a:pt x="100329" y="17018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427369" y="4082988"/>
              <a:ext cx="13474" cy="1121369"/>
            </a:xfrm>
            <a:custGeom>
              <a:avLst/>
              <a:gdLst/>
              <a:ahLst/>
              <a:cxnLst/>
              <a:rect l="l" t="t" r="r" b="b"/>
              <a:pathLst>
                <a:path w="16509" h="1372870">
                  <a:moveTo>
                    <a:pt x="0" y="1372869"/>
                  </a:moveTo>
                  <a:lnTo>
                    <a:pt x="16509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396275" y="3956431"/>
              <a:ext cx="88100" cy="13278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55879" y="0"/>
                  </a:moveTo>
                  <a:lnTo>
                    <a:pt x="0" y="161290"/>
                  </a:lnTo>
                  <a:lnTo>
                    <a:pt x="107950" y="162560"/>
                  </a:lnTo>
                  <a:lnTo>
                    <a:pt x="55879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078917" y="4028008"/>
              <a:ext cx="1722619" cy="1176349"/>
            </a:xfrm>
            <a:custGeom>
              <a:avLst/>
              <a:gdLst/>
              <a:ahLst/>
              <a:cxnLst/>
              <a:rect l="l" t="t" r="r" b="b"/>
              <a:pathLst>
                <a:path w="2110740" h="1440179">
                  <a:moveTo>
                    <a:pt x="0" y="1440180"/>
                  </a:moveTo>
                  <a:lnTo>
                    <a:pt x="2110740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772515" y="3956431"/>
              <a:ext cx="133705" cy="110996"/>
            </a:xfrm>
            <a:custGeom>
              <a:avLst/>
              <a:gdLst/>
              <a:ahLst/>
              <a:cxnLst/>
              <a:rect l="l" t="t" r="r" b="b"/>
              <a:pathLst>
                <a:path w="163829" h="135889">
                  <a:moveTo>
                    <a:pt x="163829" y="0"/>
                  </a:moveTo>
                  <a:lnTo>
                    <a:pt x="0" y="46990"/>
                  </a:lnTo>
                  <a:lnTo>
                    <a:pt x="60960" y="135890"/>
                  </a:lnTo>
                  <a:lnTo>
                    <a:pt x="163829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527710" y="4041494"/>
              <a:ext cx="1285227" cy="1162863"/>
            </a:xfrm>
            <a:custGeom>
              <a:avLst/>
              <a:gdLst/>
              <a:ahLst/>
              <a:cxnLst/>
              <a:rect l="l" t="t" r="r" b="b"/>
              <a:pathLst>
                <a:path w="1574800" h="1423670">
                  <a:moveTo>
                    <a:pt x="0" y="1423669"/>
                  </a:moveTo>
                  <a:lnTo>
                    <a:pt x="1574800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778734" y="3956431"/>
              <a:ext cx="127486" cy="121369"/>
            </a:xfrm>
            <a:custGeom>
              <a:avLst/>
              <a:gdLst/>
              <a:ahLst/>
              <a:cxnLst/>
              <a:rect l="l" t="t" r="r" b="b"/>
              <a:pathLst>
                <a:path w="156209" h="148589">
                  <a:moveTo>
                    <a:pt x="156209" y="0"/>
                  </a:moveTo>
                  <a:lnTo>
                    <a:pt x="0" y="68580"/>
                  </a:lnTo>
                  <a:lnTo>
                    <a:pt x="72390" y="148590"/>
                  </a:lnTo>
                  <a:lnTo>
                    <a:pt x="156209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977540" y="4058092"/>
              <a:ext cx="853018" cy="1146266"/>
            </a:xfrm>
            <a:custGeom>
              <a:avLst/>
              <a:gdLst/>
              <a:ahLst/>
              <a:cxnLst/>
              <a:rect l="l" t="t" r="r" b="b"/>
              <a:pathLst>
                <a:path w="1045209" h="1403350">
                  <a:moveTo>
                    <a:pt x="0" y="1403350"/>
                  </a:moveTo>
                  <a:lnTo>
                    <a:pt x="1045209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792207" y="3956431"/>
              <a:ext cx="114012" cy="132780"/>
            </a:xfrm>
            <a:custGeom>
              <a:avLst/>
              <a:gdLst/>
              <a:ahLst/>
              <a:cxnLst/>
              <a:rect l="l" t="t" r="r" b="b"/>
              <a:pathLst>
                <a:path w="139700" h="162560">
                  <a:moveTo>
                    <a:pt x="139700" y="0"/>
                  </a:moveTo>
                  <a:lnTo>
                    <a:pt x="0" y="97790"/>
                  </a:lnTo>
                  <a:lnTo>
                    <a:pt x="86360" y="162560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427369" y="4074689"/>
              <a:ext cx="433246" cy="1129668"/>
            </a:xfrm>
            <a:custGeom>
              <a:avLst/>
              <a:gdLst/>
              <a:ahLst/>
              <a:cxnLst/>
              <a:rect l="l" t="t" r="r" b="b"/>
              <a:pathLst>
                <a:path w="530859" h="1383029">
                  <a:moveTo>
                    <a:pt x="0" y="1383030"/>
                  </a:moveTo>
                  <a:lnTo>
                    <a:pt x="530859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818119" y="3956431"/>
              <a:ext cx="88100" cy="139004"/>
            </a:xfrm>
            <a:custGeom>
              <a:avLst/>
              <a:gdLst/>
              <a:ahLst/>
              <a:cxnLst/>
              <a:rect l="l" t="t" r="r" b="b"/>
              <a:pathLst>
                <a:path w="107950" h="170179">
                  <a:moveTo>
                    <a:pt x="107950" y="0"/>
                  </a:moveTo>
                  <a:lnTo>
                    <a:pt x="0" y="132080"/>
                  </a:lnTo>
                  <a:lnTo>
                    <a:pt x="100330" y="17018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615810" y="1735477"/>
              <a:ext cx="261191" cy="261411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0020" y="0"/>
                  </a:moveTo>
                  <a:lnTo>
                    <a:pt x="118586" y="5556"/>
                  </a:lnTo>
                  <a:lnTo>
                    <a:pt x="80010" y="21589"/>
                  </a:lnTo>
                  <a:lnTo>
                    <a:pt x="46513" y="46989"/>
                  </a:lnTo>
                  <a:lnTo>
                    <a:pt x="21590" y="80010"/>
                  </a:lnTo>
                  <a:lnTo>
                    <a:pt x="5079" y="118586"/>
                  </a:lnTo>
                  <a:lnTo>
                    <a:pt x="0" y="160019"/>
                  </a:lnTo>
                  <a:lnTo>
                    <a:pt x="1230" y="181272"/>
                  </a:lnTo>
                  <a:lnTo>
                    <a:pt x="11787" y="220920"/>
                  </a:lnTo>
                  <a:lnTo>
                    <a:pt x="33039" y="257909"/>
                  </a:lnTo>
                  <a:lnTo>
                    <a:pt x="62130" y="287000"/>
                  </a:lnTo>
                  <a:lnTo>
                    <a:pt x="99119" y="308252"/>
                  </a:lnTo>
                  <a:lnTo>
                    <a:pt x="138767" y="318809"/>
                  </a:lnTo>
                  <a:lnTo>
                    <a:pt x="160020" y="320039"/>
                  </a:lnTo>
                  <a:lnTo>
                    <a:pt x="181272" y="318809"/>
                  </a:lnTo>
                  <a:lnTo>
                    <a:pt x="220920" y="308252"/>
                  </a:lnTo>
                  <a:lnTo>
                    <a:pt x="257909" y="287000"/>
                  </a:lnTo>
                  <a:lnTo>
                    <a:pt x="287000" y="257909"/>
                  </a:lnTo>
                  <a:lnTo>
                    <a:pt x="308252" y="220920"/>
                  </a:lnTo>
                  <a:lnTo>
                    <a:pt x="318809" y="181272"/>
                  </a:lnTo>
                  <a:lnTo>
                    <a:pt x="320040" y="160019"/>
                  </a:lnTo>
                  <a:lnTo>
                    <a:pt x="318809" y="138767"/>
                  </a:lnTo>
                  <a:lnTo>
                    <a:pt x="308252" y="99119"/>
                  </a:lnTo>
                  <a:lnTo>
                    <a:pt x="287000" y="62309"/>
                  </a:lnTo>
                  <a:lnTo>
                    <a:pt x="257909" y="33575"/>
                  </a:lnTo>
                  <a:lnTo>
                    <a:pt x="220920" y="12322"/>
                  </a:lnTo>
                  <a:lnTo>
                    <a:pt x="181272" y="1408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5B84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615810" y="1735477"/>
              <a:ext cx="261191" cy="261411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0020" y="320039"/>
                  </a:moveTo>
                  <a:lnTo>
                    <a:pt x="118586" y="314959"/>
                  </a:lnTo>
                  <a:lnTo>
                    <a:pt x="80010" y="298450"/>
                  </a:lnTo>
                  <a:lnTo>
                    <a:pt x="46513" y="273526"/>
                  </a:lnTo>
                  <a:lnTo>
                    <a:pt x="21590" y="240029"/>
                  </a:lnTo>
                  <a:lnTo>
                    <a:pt x="5079" y="201453"/>
                  </a:lnTo>
                  <a:lnTo>
                    <a:pt x="0" y="160019"/>
                  </a:lnTo>
                  <a:lnTo>
                    <a:pt x="1230" y="138767"/>
                  </a:lnTo>
                  <a:lnTo>
                    <a:pt x="11787" y="99119"/>
                  </a:lnTo>
                  <a:lnTo>
                    <a:pt x="33039" y="62309"/>
                  </a:lnTo>
                  <a:lnTo>
                    <a:pt x="62130" y="33575"/>
                  </a:lnTo>
                  <a:lnTo>
                    <a:pt x="99119" y="12322"/>
                  </a:lnTo>
                  <a:lnTo>
                    <a:pt x="138767" y="1408"/>
                  </a:lnTo>
                  <a:lnTo>
                    <a:pt x="160020" y="0"/>
                  </a:lnTo>
                  <a:lnTo>
                    <a:pt x="181272" y="1408"/>
                  </a:lnTo>
                  <a:lnTo>
                    <a:pt x="220920" y="12322"/>
                  </a:lnTo>
                  <a:lnTo>
                    <a:pt x="257909" y="33575"/>
                  </a:lnTo>
                  <a:lnTo>
                    <a:pt x="287000" y="62309"/>
                  </a:lnTo>
                  <a:lnTo>
                    <a:pt x="308252" y="99119"/>
                  </a:lnTo>
                  <a:lnTo>
                    <a:pt x="318809" y="138767"/>
                  </a:lnTo>
                  <a:lnTo>
                    <a:pt x="320040" y="160019"/>
                  </a:lnTo>
                  <a:lnTo>
                    <a:pt x="318809" y="181272"/>
                  </a:lnTo>
                  <a:lnTo>
                    <a:pt x="308252" y="220920"/>
                  </a:lnTo>
                  <a:lnTo>
                    <a:pt x="287000" y="257909"/>
                  </a:lnTo>
                  <a:lnTo>
                    <a:pt x="257909" y="287000"/>
                  </a:lnTo>
                  <a:lnTo>
                    <a:pt x="220920" y="308252"/>
                  </a:lnTo>
                  <a:lnTo>
                    <a:pt x="181272" y="318809"/>
                  </a:lnTo>
                  <a:lnTo>
                    <a:pt x="160020" y="320039"/>
                  </a:lnTo>
                  <a:close/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585556" y="2101660"/>
              <a:ext cx="1089334" cy="1593361"/>
            </a:xfrm>
            <a:custGeom>
              <a:avLst/>
              <a:gdLst/>
              <a:ahLst/>
              <a:cxnLst/>
              <a:rect l="l" t="t" r="r" b="b"/>
              <a:pathLst>
                <a:path w="1334770" h="1950720">
                  <a:moveTo>
                    <a:pt x="0" y="1950719"/>
                  </a:moveTo>
                  <a:lnTo>
                    <a:pt x="1334770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635504" y="1996888"/>
              <a:ext cx="110903" cy="134855"/>
            </a:xfrm>
            <a:custGeom>
              <a:avLst/>
              <a:gdLst/>
              <a:ahLst/>
              <a:cxnLst/>
              <a:rect l="l" t="t" r="r" b="b"/>
              <a:pathLst>
                <a:path w="135890" h="165100">
                  <a:moveTo>
                    <a:pt x="135889" y="0"/>
                  </a:moveTo>
                  <a:lnTo>
                    <a:pt x="0" y="104139"/>
                  </a:lnTo>
                  <a:lnTo>
                    <a:pt x="88900" y="165100"/>
                  </a:lnTo>
                  <a:lnTo>
                    <a:pt x="135889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049896" y="2114108"/>
              <a:ext cx="648832" cy="1580913"/>
            </a:xfrm>
            <a:custGeom>
              <a:avLst/>
              <a:gdLst/>
              <a:ahLst/>
              <a:cxnLst/>
              <a:rect l="l" t="t" r="r" b="b"/>
              <a:pathLst>
                <a:path w="795020" h="1935479">
                  <a:moveTo>
                    <a:pt x="0" y="1935479"/>
                  </a:moveTo>
                  <a:lnTo>
                    <a:pt x="795019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655196" y="1996888"/>
              <a:ext cx="91210" cy="139004"/>
            </a:xfrm>
            <a:custGeom>
              <a:avLst/>
              <a:gdLst/>
              <a:ahLst/>
              <a:cxnLst/>
              <a:rect l="l" t="t" r="r" b="b"/>
              <a:pathLst>
                <a:path w="111759" h="170180">
                  <a:moveTo>
                    <a:pt x="111759" y="0"/>
                  </a:moveTo>
                  <a:lnTo>
                    <a:pt x="0" y="129539"/>
                  </a:lnTo>
                  <a:lnTo>
                    <a:pt x="100329" y="170179"/>
                  </a:lnTo>
                  <a:lnTo>
                    <a:pt x="111759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514237" y="2185684"/>
              <a:ext cx="206257" cy="1509336"/>
            </a:xfrm>
            <a:custGeom>
              <a:avLst/>
              <a:gdLst/>
              <a:ahLst/>
              <a:cxnLst/>
              <a:rect l="l" t="t" r="r" b="b"/>
              <a:pathLst>
                <a:path w="252729" h="1847850">
                  <a:moveTo>
                    <a:pt x="0" y="1847850"/>
                  </a:moveTo>
                  <a:lnTo>
                    <a:pt x="252729" y="0"/>
                  </a:lnTo>
                </a:path>
              </a:pathLst>
            </a:custGeom>
            <a:ln w="36659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654160" y="1996889"/>
              <a:ext cx="131632" cy="206431"/>
            </a:xfrm>
            <a:custGeom>
              <a:avLst/>
              <a:gdLst/>
              <a:ahLst/>
              <a:cxnLst/>
              <a:rect l="l" t="t" r="r" b="b"/>
              <a:pathLst>
                <a:path w="161290" h="252730">
                  <a:moveTo>
                    <a:pt x="113029" y="0"/>
                  </a:moveTo>
                  <a:lnTo>
                    <a:pt x="0" y="231139"/>
                  </a:lnTo>
                  <a:lnTo>
                    <a:pt x="161290" y="252729"/>
                  </a:lnTo>
                  <a:lnTo>
                    <a:pt x="113029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764026" y="2122407"/>
              <a:ext cx="214550" cy="1572614"/>
            </a:xfrm>
            <a:custGeom>
              <a:avLst/>
              <a:gdLst/>
              <a:ahLst/>
              <a:cxnLst/>
              <a:rect l="l" t="t" r="r" b="b"/>
              <a:pathLst>
                <a:path w="262890" h="1925320">
                  <a:moveTo>
                    <a:pt x="262889" y="192531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720494" y="1996888"/>
              <a:ext cx="87064" cy="136929"/>
            </a:xfrm>
            <a:custGeom>
              <a:avLst/>
              <a:gdLst/>
              <a:ahLst/>
              <a:cxnLst/>
              <a:rect l="l" t="t" r="r" b="b"/>
              <a:pathLst>
                <a:path w="106679" h="167639">
                  <a:moveTo>
                    <a:pt x="31750" y="0"/>
                  </a:moveTo>
                  <a:lnTo>
                    <a:pt x="0" y="167639"/>
                  </a:lnTo>
                  <a:lnTo>
                    <a:pt x="106679" y="15367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794084" y="2114108"/>
              <a:ext cx="647796" cy="1580913"/>
            </a:xfrm>
            <a:custGeom>
              <a:avLst/>
              <a:gdLst/>
              <a:ahLst/>
              <a:cxnLst/>
              <a:rect l="l" t="t" r="r" b="b"/>
              <a:pathLst>
                <a:path w="793750" h="1935479">
                  <a:moveTo>
                    <a:pt x="793750" y="193547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746406" y="1996888"/>
              <a:ext cx="91210" cy="139004"/>
            </a:xfrm>
            <a:custGeom>
              <a:avLst/>
              <a:gdLst/>
              <a:ahLst/>
              <a:cxnLst/>
              <a:rect l="l" t="t" r="r" b="b"/>
              <a:pathLst>
                <a:path w="111759" h="170180">
                  <a:moveTo>
                    <a:pt x="0" y="0"/>
                  </a:moveTo>
                  <a:lnTo>
                    <a:pt x="11429" y="170179"/>
                  </a:lnTo>
                  <a:lnTo>
                    <a:pt x="111760" y="129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817922" y="2101660"/>
              <a:ext cx="1088297" cy="1593361"/>
            </a:xfrm>
            <a:custGeom>
              <a:avLst/>
              <a:gdLst/>
              <a:ahLst/>
              <a:cxnLst/>
              <a:rect l="l" t="t" r="r" b="b"/>
              <a:pathLst>
                <a:path w="1333500" h="1950720">
                  <a:moveTo>
                    <a:pt x="1333500" y="195071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746406" y="1996888"/>
              <a:ext cx="110903" cy="134855"/>
            </a:xfrm>
            <a:custGeom>
              <a:avLst/>
              <a:gdLst/>
              <a:ahLst/>
              <a:cxnLst/>
              <a:rect l="l" t="t" r="r" b="b"/>
              <a:pathLst>
                <a:path w="135890" h="165100">
                  <a:moveTo>
                    <a:pt x="0" y="0"/>
                  </a:moveTo>
                  <a:lnTo>
                    <a:pt x="46990" y="165100"/>
                  </a:lnTo>
                  <a:lnTo>
                    <a:pt x="135890" y="104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007204" y="1165976"/>
              <a:ext cx="3115639" cy="6473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265286" y="2088175"/>
              <a:ext cx="486105" cy="4014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738757" y="2662864"/>
              <a:ext cx="1246878" cy="3703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283103" y="5537345"/>
              <a:ext cx="595972" cy="4979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005130" y="4853735"/>
              <a:ext cx="549331" cy="4263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606286" y="3034233"/>
              <a:ext cx="617738" cy="570539"/>
            </a:xfrm>
            <a:custGeom>
              <a:avLst/>
              <a:gdLst/>
              <a:ahLst/>
              <a:cxnLst/>
              <a:rect l="l" t="t" r="r" b="b"/>
              <a:pathLst>
                <a:path w="756920" h="698500">
                  <a:moveTo>
                    <a:pt x="0" y="0"/>
                  </a:moveTo>
                  <a:lnTo>
                    <a:pt x="756920" y="698500"/>
                  </a:lnTo>
                </a:path>
              </a:pathLst>
            </a:custGeom>
            <a:ln w="3665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172200" y="3549793"/>
              <a:ext cx="191748" cy="184647"/>
            </a:xfrm>
            <a:custGeom>
              <a:avLst/>
              <a:gdLst/>
              <a:ahLst/>
              <a:cxnLst/>
              <a:rect l="l" t="t" r="r" b="b"/>
              <a:pathLst>
                <a:path w="234950" h="226060">
                  <a:moveTo>
                    <a:pt x="110490" y="0"/>
                  </a:moveTo>
                  <a:lnTo>
                    <a:pt x="0" y="119380"/>
                  </a:lnTo>
                  <a:lnTo>
                    <a:pt x="234950" y="226060"/>
                  </a:lnTo>
                  <a:lnTo>
                    <a:pt x="11049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535804" y="4887968"/>
              <a:ext cx="427027" cy="90248"/>
            </a:xfrm>
            <a:custGeom>
              <a:avLst/>
              <a:gdLst/>
              <a:ahLst/>
              <a:cxnLst/>
              <a:rect l="l" t="t" r="r" b="b"/>
              <a:pathLst>
                <a:path w="523240" h="110489">
                  <a:moveTo>
                    <a:pt x="0" y="110490"/>
                  </a:moveTo>
                  <a:lnTo>
                    <a:pt x="523239" y="0"/>
                  </a:lnTo>
                </a:path>
              </a:pathLst>
            </a:custGeom>
            <a:ln w="3665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941066" y="4824690"/>
              <a:ext cx="208331" cy="130705"/>
            </a:xfrm>
            <a:custGeom>
              <a:avLst/>
              <a:gdLst/>
              <a:ahLst/>
              <a:cxnLst/>
              <a:rect l="l" t="t" r="r" b="b"/>
              <a:pathLst>
                <a:path w="255270" h="160020">
                  <a:moveTo>
                    <a:pt x="0" y="0"/>
                  </a:moveTo>
                  <a:lnTo>
                    <a:pt x="33019" y="160019"/>
                  </a:lnTo>
                  <a:lnTo>
                    <a:pt x="255269" y="30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835346" y="2304979"/>
              <a:ext cx="622921" cy="495851"/>
            </a:xfrm>
            <a:custGeom>
              <a:avLst/>
              <a:gdLst/>
              <a:ahLst/>
              <a:cxnLst/>
              <a:rect l="l" t="t" r="r" b="b"/>
              <a:pathLst>
                <a:path w="763270" h="607060">
                  <a:moveTo>
                    <a:pt x="0" y="0"/>
                  </a:moveTo>
                  <a:lnTo>
                    <a:pt x="763270" y="607060"/>
                  </a:lnTo>
                </a:path>
              </a:pathLst>
            </a:custGeom>
            <a:ln w="3665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409553" y="2742738"/>
              <a:ext cx="197966" cy="176349"/>
            </a:xfrm>
            <a:custGeom>
              <a:avLst/>
              <a:gdLst/>
              <a:ahLst/>
              <a:cxnLst/>
              <a:rect l="l" t="t" r="r" b="b"/>
              <a:pathLst>
                <a:path w="242570" h="215900">
                  <a:moveTo>
                    <a:pt x="101600" y="0"/>
                  </a:moveTo>
                  <a:lnTo>
                    <a:pt x="0" y="128270"/>
                  </a:lnTo>
                  <a:lnTo>
                    <a:pt x="242570" y="215900"/>
                  </a:lnTo>
                  <a:lnTo>
                    <a:pt x="101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595370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6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graphical models deep?</a:t>
            </a:r>
          </a:p>
        </p:txBody>
      </p:sp>
      <p:sp>
        <p:nvSpPr>
          <p:cNvPr id="69" name="Text Placeholder 6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no opposition between graphical models and deep learning.</a:t>
            </a:r>
          </a:p>
          <a:p>
            <a:pPr lvl="1"/>
            <a:r>
              <a:rPr lang="en-US" dirty="0"/>
              <a:t>Many deep learning models are formulated as factor graphs  </a:t>
            </a:r>
          </a:p>
          <a:p>
            <a:pPr lvl="1"/>
            <a:r>
              <a:rPr lang="en-US" dirty="0"/>
              <a:t>Some graphical models use deep architectures inside their factors</a:t>
            </a:r>
          </a:p>
          <a:p>
            <a:r>
              <a:rPr lang="en-US" dirty="0"/>
              <a:t>Graphical models can be deep (but most are not). Factor graph: sum of energy functions</a:t>
            </a:r>
          </a:p>
          <a:p>
            <a:pPr lvl="1"/>
            <a:r>
              <a:rPr lang="en-US" dirty="0"/>
              <a:t>Over inputs X, outputs Y and latent variables Z. Trainable parameters: 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Each energy function can contain a deep network</a:t>
            </a:r>
          </a:p>
          <a:p>
            <a:r>
              <a:rPr lang="en-US" dirty="0">
                <a:solidFill>
                  <a:schemeClr val="accent1"/>
                </a:solidFill>
              </a:rPr>
              <a:t>The whole factor graph can be seen as a deep network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162300"/>
            <a:ext cx="5791200" cy="175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03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learning: A theoretician's nightmare?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Deep Learning involves non-convex loss functions</a:t>
            </a:r>
          </a:p>
          <a:p>
            <a:pPr lvl="1"/>
            <a:r>
              <a:rPr lang="en-US" dirty="0"/>
              <a:t>With non-convex losses, all bets are off</a:t>
            </a:r>
          </a:p>
          <a:p>
            <a:pPr lvl="1"/>
            <a:r>
              <a:rPr lang="en-US" dirty="0"/>
              <a:t>Then again, every speech recognition system ever deployed has used non-convex optimization (GMMs are non convex).</a:t>
            </a:r>
          </a:p>
          <a:p>
            <a:r>
              <a:rPr lang="en-US" dirty="0"/>
              <a:t>But to some of us </a:t>
            </a:r>
            <a:r>
              <a:rPr lang="en-US" dirty="0">
                <a:solidFill>
                  <a:schemeClr val="accent1"/>
                </a:solidFill>
              </a:rPr>
              <a:t>all “interesting” learning is non convex</a:t>
            </a:r>
          </a:p>
          <a:p>
            <a:pPr lvl="1"/>
            <a:r>
              <a:rPr lang="en-US" dirty="0"/>
              <a:t>Convex learning is invariant to the order in which sample are  presented (only depends on asymptotic sample frequencies).  </a:t>
            </a:r>
          </a:p>
          <a:p>
            <a:pPr lvl="1"/>
            <a:r>
              <a:rPr lang="en-US" dirty="0"/>
              <a:t>Human learning isn't like that: we learn simple concepts before complex ones. The order in which we learn things matter.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94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learning: A theoretician's nightmare?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generalization bounds?</a:t>
            </a:r>
          </a:p>
          <a:p>
            <a:pPr lvl="1"/>
            <a:r>
              <a:rPr lang="en-US" dirty="0"/>
              <a:t>Actually, the usual VC bounds apply: most deep learning  systems have a finite VC dimension</a:t>
            </a:r>
          </a:p>
          <a:p>
            <a:pPr lvl="1"/>
            <a:r>
              <a:rPr lang="en-US" dirty="0"/>
              <a:t>We don't have tighter bounds than that.</a:t>
            </a:r>
          </a:p>
          <a:p>
            <a:pPr lvl="1"/>
            <a:r>
              <a:rPr lang="en-US" dirty="0"/>
              <a:t>But then again, how many bounds are tight enough to be  useful for model selection?</a:t>
            </a:r>
          </a:p>
          <a:p>
            <a:r>
              <a:rPr lang="en-US" dirty="0"/>
              <a:t>It's hard to prove anything about deep learning systems</a:t>
            </a:r>
          </a:p>
          <a:p>
            <a:pPr lvl="1"/>
            <a:r>
              <a:rPr lang="en-US" dirty="0"/>
              <a:t>Then again, if we only study models for which we can prove  things, we wouldn't have speech, handwriting, and visual  object recognition systems today.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356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learning: A theoretician's paradise?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Deep learning is about representing high-dimensional data</a:t>
            </a:r>
          </a:p>
          <a:p>
            <a:pPr lvl="1"/>
            <a:r>
              <a:rPr lang="en-US" dirty="0"/>
              <a:t>There has to be interesting theoretical questions there what is the geometry of natural signals?</a:t>
            </a:r>
          </a:p>
          <a:p>
            <a:pPr lvl="1"/>
            <a:r>
              <a:rPr lang="en-US" dirty="0"/>
              <a:t>Is there an equivalent of statistical learning theory for unsupervised learning?</a:t>
            </a:r>
          </a:p>
          <a:p>
            <a:pPr lvl="1"/>
            <a:r>
              <a:rPr lang="en-US" dirty="0"/>
              <a:t>What are good criteria on which to base unsupervised learning?</a:t>
            </a:r>
          </a:p>
          <a:p>
            <a:r>
              <a:rPr lang="en-US" dirty="0"/>
              <a:t>Deep learning systems are a form of latent variable factor graph  </a:t>
            </a:r>
          </a:p>
          <a:p>
            <a:pPr lvl="1"/>
            <a:r>
              <a:rPr lang="en-US" dirty="0"/>
              <a:t>Internal representations can be viewed as latent variables to be inferred, and deep belief networks are a particular type of  latent variable models.</a:t>
            </a:r>
          </a:p>
          <a:p>
            <a:pPr lvl="1"/>
            <a:r>
              <a:rPr lang="en-US" dirty="0"/>
              <a:t>The most interesting deep belief nets have intractable loss functions: how do we get around that problem?</a:t>
            </a:r>
          </a:p>
          <a:p>
            <a:r>
              <a:rPr lang="en-US" dirty="0"/>
              <a:t>Lots of theory at the 2012 IPAM summer school on deep learning  </a:t>
            </a:r>
          </a:p>
          <a:p>
            <a:pPr lvl="1"/>
            <a:r>
              <a:rPr lang="en-US" dirty="0"/>
              <a:t>Wright's parallel SGD methods, </a:t>
            </a:r>
            <a:r>
              <a:rPr lang="en-US" dirty="0" err="1"/>
              <a:t>Mallat's</a:t>
            </a:r>
            <a:r>
              <a:rPr lang="en-US" dirty="0"/>
              <a:t> “scattering transform”, </a:t>
            </a:r>
            <a:r>
              <a:rPr lang="en-US" dirty="0" err="1"/>
              <a:t>Osher's</a:t>
            </a:r>
            <a:r>
              <a:rPr lang="en-US" dirty="0"/>
              <a:t> “split </a:t>
            </a:r>
            <a:r>
              <a:rPr lang="en-US" dirty="0" err="1"/>
              <a:t>Bregman</a:t>
            </a:r>
            <a:r>
              <a:rPr lang="en-US" dirty="0"/>
              <a:t>” methods for sparse modeling, Morton's “algebraic geometry of DBN”,....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4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ct 20"/>
          <p:cNvGraphicFramePr>
            <a:graphicFrameLocks noGrp="1"/>
          </p:cNvGraphicFramePr>
          <p:nvPr>
            <p:extLst/>
          </p:nvPr>
        </p:nvGraphicFramePr>
        <p:xfrm>
          <a:off x="4357158" y="1270800"/>
          <a:ext cx="1665308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0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33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62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18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88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21436">
                <a:tc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9344">
                      <a:solidFill>
                        <a:srgbClr val="000000"/>
                      </a:solidFill>
                      <a:prstDash val="solid"/>
                    </a:lnL>
                    <a:lnR w="9344">
                      <a:solidFill>
                        <a:srgbClr val="000000"/>
                      </a:solidFill>
                      <a:prstDash val="solid"/>
                    </a:lnR>
                    <a:lnT w="9344">
                      <a:solidFill>
                        <a:srgbClr val="000000"/>
                      </a:solidFill>
                      <a:prstDash val="solid"/>
                    </a:lnT>
                    <a:lnB w="934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9344">
                      <a:solidFill>
                        <a:srgbClr val="000000"/>
                      </a:solidFill>
                      <a:prstDash val="solid"/>
                    </a:lnL>
                    <a:lnR w="9344">
                      <a:solidFill>
                        <a:srgbClr val="000000"/>
                      </a:solidFill>
                      <a:prstDash val="solid"/>
                    </a:lnR>
                    <a:lnT w="9344">
                      <a:solidFill>
                        <a:srgbClr val="000000"/>
                      </a:solidFill>
                      <a:prstDash val="solid"/>
                    </a:lnT>
                    <a:lnB w="934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9344">
                      <a:solidFill>
                        <a:srgbClr val="000000"/>
                      </a:solidFill>
                      <a:prstDash val="solid"/>
                    </a:lnL>
                    <a:lnR w="9344">
                      <a:solidFill>
                        <a:srgbClr val="000000"/>
                      </a:solidFill>
                      <a:prstDash val="solid"/>
                    </a:lnR>
                    <a:lnT w="9344">
                      <a:solidFill>
                        <a:srgbClr val="000000"/>
                      </a:solidFill>
                      <a:prstDash val="solid"/>
                    </a:lnT>
                    <a:lnB w="934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9344">
                      <a:solidFill>
                        <a:srgbClr val="000000"/>
                      </a:solidFill>
                      <a:prstDash val="solid"/>
                    </a:lnL>
                    <a:lnR w="9344">
                      <a:solidFill>
                        <a:srgbClr val="000000"/>
                      </a:solidFill>
                      <a:prstDash val="solid"/>
                    </a:lnR>
                    <a:lnT w="9344">
                      <a:solidFill>
                        <a:srgbClr val="000000"/>
                      </a:solidFill>
                      <a:prstDash val="solid"/>
                    </a:lnT>
                    <a:lnB w="934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9344">
                      <a:solidFill>
                        <a:srgbClr val="000000"/>
                      </a:solidFill>
                      <a:prstDash val="solid"/>
                    </a:lnL>
                    <a:lnR w="9344">
                      <a:solidFill>
                        <a:srgbClr val="000000"/>
                      </a:solidFill>
                      <a:prstDash val="solid"/>
                    </a:lnR>
                    <a:lnT w="9344">
                      <a:solidFill>
                        <a:srgbClr val="000000"/>
                      </a:solidFill>
                      <a:prstDash val="solid"/>
                    </a:lnT>
                    <a:lnB w="934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1436">
                <a:tc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9344">
                      <a:solidFill>
                        <a:srgbClr val="000000"/>
                      </a:solidFill>
                      <a:prstDash val="solid"/>
                    </a:lnL>
                    <a:lnR w="9344">
                      <a:solidFill>
                        <a:srgbClr val="000000"/>
                      </a:solidFill>
                      <a:prstDash val="solid"/>
                    </a:lnR>
                    <a:lnT w="9344">
                      <a:solidFill>
                        <a:srgbClr val="000000"/>
                      </a:solidFill>
                      <a:prstDash val="solid"/>
                    </a:lnT>
                    <a:lnB w="934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9344">
                      <a:solidFill>
                        <a:srgbClr val="000000"/>
                      </a:solidFill>
                      <a:prstDash val="solid"/>
                    </a:lnL>
                    <a:lnR w="9344">
                      <a:solidFill>
                        <a:srgbClr val="000000"/>
                      </a:solidFill>
                      <a:prstDash val="solid"/>
                    </a:lnR>
                    <a:lnT w="9344">
                      <a:solidFill>
                        <a:srgbClr val="000000"/>
                      </a:solidFill>
                      <a:prstDash val="solid"/>
                    </a:lnT>
                    <a:lnB w="934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9344">
                      <a:solidFill>
                        <a:srgbClr val="000000"/>
                      </a:solidFill>
                      <a:prstDash val="solid"/>
                    </a:lnL>
                    <a:lnR w="9344">
                      <a:solidFill>
                        <a:srgbClr val="000000"/>
                      </a:solidFill>
                      <a:prstDash val="solid"/>
                    </a:lnR>
                    <a:lnT w="9344">
                      <a:solidFill>
                        <a:srgbClr val="000000"/>
                      </a:solidFill>
                      <a:prstDash val="solid"/>
                    </a:lnT>
                    <a:lnB w="934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9344">
                      <a:solidFill>
                        <a:srgbClr val="000000"/>
                      </a:solidFill>
                      <a:prstDash val="solid"/>
                    </a:lnL>
                    <a:lnR w="9344">
                      <a:solidFill>
                        <a:srgbClr val="000000"/>
                      </a:solidFill>
                      <a:prstDash val="solid"/>
                    </a:lnR>
                    <a:lnT w="9344">
                      <a:solidFill>
                        <a:srgbClr val="000000"/>
                      </a:solidFill>
                      <a:prstDash val="solid"/>
                    </a:lnT>
                    <a:lnB w="934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9344">
                      <a:solidFill>
                        <a:srgbClr val="000000"/>
                      </a:solidFill>
                      <a:prstDash val="solid"/>
                    </a:lnL>
                    <a:lnR w="9344">
                      <a:solidFill>
                        <a:srgbClr val="000000"/>
                      </a:solidFill>
                      <a:prstDash val="solid"/>
                    </a:lnR>
                    <a:lnT w="9344">
                      <a:solidFill>
                        <a:srgbClr val="000000"/>
                      </a:solidFill>
                      <a:prstDash val="solid"/>
                    </a:lnT>
                    <a:lnB w="934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1436">
                <a:tc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9344">
                      <a:solidFill>
                        <a:srgbClr val="000000"/>
                      </a:solidFill>
                      <a:prstDash val="solid"/>
                    </a:lnL>
                    <a:lnR w="9344">
                      <a:solidFill>
                        <a:srgbClr val="000000"/>
                      </a:solidFill>
                      <a:prstDash val="solid"/>
                    </a:lnR>
                    <a:lnT w="9344">
                      <a:solidFill>
                        <a:srgbClr val="000000"/>
                      </a:solidFill>
                      <a:prstDash val="solid"/>
                    </a:lnT>
                    <a:lnB w="934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9344">
                      <a:solidFill>
                        <a:srgbClr val="000000"/>
                      </a:solidFill>
                      <a:prstDash val="solid"/>
                    </a:lnL>
                    <a:lnR w="9344">
                      <a:solidFill>
                        <a:srgbClr val="000000"/>
                      </a:solidFill>
                      <a:prstDash val="solid"/>
                    </a:lnR>
                    <a:lnT w="9344">
                      <a:solidFill>
                        <a:srgbClr val="000000"/>
                      </a:solidFill>
                      <a:prstDash val="solid"/>
                    </a:lnT>
                    <a:lnB w="934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9344">
                      <a:solidFill>
                        <a:srgbClr val="000000"/>
                      </a:solidFill>
                      <a:prstDash val="solid"/>
                    </a:lnL>
                    <a:lnR w="9344">
                      <a:solidFill>
                        <a:srgbClr val="000000"/>
                      </a:solidFill>
                      <a:prstDash val="solid"/>
                    </a:lnR>
                    <a:lnT w="9344">
                      <a:solidFill>
                        <a:srgbClr val="000000"/>
                      </a:solidFill>
                      <a:prstDash val="solid"/>
                    </a:lnT>
                    <a:lnB w="934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9344">
                      <a:solidFill>
                        <a:srgbClr val="000000"/>
                      </a:solidFill>
                      <a:prstDash val="solid"/>
                    </a:lnL>
                    <a:lnR w="9344">
                      <a:solidFill>
                        <a:srgbClr val="000000"/>
                      </a:solidFill>
                      <a:prstDash val="solid"/>
                    </a:lnR>
                    <a:lnT w="9344">
                      <a:solidFill>
                        <a:srgbClr val="000000"/>
                      </a:solidFill>
                      <a:prstDash val="solid"/>
                    </a:lnT>
                    <a:lnB w="934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9344">
                      <a:solidFill>
                        <a:srgbClr val="000000"/>
                      </a:solidFill>
                      <a:prstDash val="solid"/>
                    </a:lnL>
                    <a:lnR w="9344">
                      <a:solidFill>
                        <a:srgbClr val="000000"/>
                      </a:solidFill>
                      <a:prstDash val="solid"/>
                    </a:lnR>
                    <a:lnT w="9344">
                      <a:solidFill>
                        <a:srgbClr val="000000"/>
                      </a:solidFill>
                      <a:prstDash val="solid"/>
                    </a:lnT>
                    <a:lnB w="934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1436">
                <a:tc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9344">
                      <a:solidFill>
                        <a:srgbClr val="000000"/>
                      </a:solidFill>
                      <a:prstDash val="solid"/>
                    </a:lnL>
                    <a:lnR w="9344">
                      <a:solidFill>
                        <a:srgbClr val="000000"/>
                      </a:solidFill>
                      <a:prstDash val="solid"/>
                    </a:lnR>
                    <a:lnT w="9344">
                      <a:solidFill>
                        <a:srgbClr val="000000"/>
                      </a:solidFill>
                      <a:prstDash val="solid"/>
                    </a:lnT>
                    <a:lnB w="934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9344">
                      <a:solidFill>
                        <a:srgbClr val="000000"/>
                      </a:solidFill>
                      <a:prstDash val="solid"/>
                    </a:lnL>
                    <a:lnR w="9344">
                      <a:solidFill>
                        <a:srgbClr val="000000"/>
                      </a:solidFill>
                      <a:prstDash val="solid"/>
                    </a:lnR>
                    <a:lnT w="9344">
                      <a:solidFill>
                        <a:srgbClr val="000000"/>
                      </a:solidFill>
                      <a:prstDash val="solid"/>
                    </a:lnT>
                    <a:lnB w="934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9344">
                      <a:solidFill>
                        <a:srgbClr val="000000"/>
                      </a:solidFill>
                      <a:prstDash val="solid"/>
                    </a:lnL>
                    <a:lnR w="9344">
                      <a:solidFill>
                        <a:srgbClr val="000000"/>
                      </a:solidFill>
                      <a:prstDash val="solid"/>
                    </a:lnR>
                    <a:lnT w="9344">
                      <a:solidFill>
                        <a:srgbClr val="000000"/>
                      </a:solidFill>
                      <a:prstDash val="solid"/>
                    </a:lnT>
                    <a:lnB w="934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9344">
                      <a:solidFill>
                        <a:srgbClr val="000000"/>
                      </a:solidFill>
                      <a:prstDash val="solid"/>
                    </a:lnL>
                    <a:lnR w="9344">
                      <a:solidFill>
                        <a:srgbClr val="000000"/>
                      </a:solidFill>
                      <a:prstDash val="solid"/>
                    </a:lnR>
                    <a:lnT w="9344">
                      <a:solidFill>
                        <a:srgbClr val="000000"/>
                      </a:solidFill>
                      <a:prstDash val="solid"/>
                    </a:lnT>
                    <a:lnB w="934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9344">
                      <a:solidFill>
                        <a:srgbClr val="000000"/>
                      </a:solidFill>
                      <a:prstDash val="solid"/>
                    </a:lnL>
                    <a:lnR w="9344">
                      <a:solidFill>
                        <a:srgbClr val="000000"/>
                      </a:solidFill>
                      <a:prstDash val="solid"/>
                    </a:lnR>
                    <a:lnT w="9344">
                      <a:solidFill>
                        <a:srgbClr val="000000"/>
                      </a:solidFill>
                      <a:prstDash val="solid"/>
                    </a:lnT>
                    <a:lnB w="934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436">
                <a:tc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9344">
                      <a:solidFill>
                        <a:srgbClr val="000000"/>
                      </a:solidFill>
                      <a:prstDash val="solid"/>
                    </a:lnL>
                    <a:lnR w="9344">
                      <a:solidFill>
                        <a:srgbClr val="000000"/>
                      </a:solidFill>
                      <a:prstDash val="solid"/>
                    </a:lnR>
                    <a:lnT w="9344">
                      <a:solidFill>
                        <a:srgbClr val="000000"/>
                      </a:solidFill>
                      <a:prstDash val="solid"/>
                    </a:lnT>
                    <a:lnB w="934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9344">
                      <a:solidFill>
                        <a:srgbClr val="000000"/>
                      </a:solidFill>
                      <a:prstDash val="solid"/>
                    </a:lnL>
                    <a:lnR w="9344">
                      <a:solidFill>
                        <a:srgbClr val="000000"/>
                      </a:solidFill>
                      <a:prstDash val="solid"/>
                    </a:lnR>
                    <a:lnT w="9344">
                      <a:solidFill>
                        <a:srgbClr val="000000"/>
                      </a:solidFill>
                      <a:prstDash val="solid"/>
                    </a:lnT>
                    <a:lnB w="934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9344">
                      <a:solidFill>
                        <a:srgbClr val="000000"/>
                      </a:solidFill>
                      <a:prstDash val="solid"/>
                    </a:lnL>
                    <a:lnR w="9344">
                      <a:solidFill>
                        <a:srgbClr val="000000"/>
                      </a:solidFill>
                      <a:prstDash val="solid"/>
                    </a:lnR>
                    <a:lnT w="9344">
                      <a:solidFill>
                        <a:srgbClr val="000000"/>
                      </a:solidFill>
                      <a:prstDash val="solid"/>
                    </a:lnT>
                    <a:lnB w="934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9344">
                      <a:solidFill>
                        <a:srgbClr val="000000"/>
                      </a:solidFill>
                      <a:prstDash val="solid"/>
                    </a:lnL>
                    <a:lnR w="9344">
                      <a:solidFill>
                        <a:srgbClr val="000000"/>
                      </a:solidFill>
                      <a:prstDash val="solid"/>
                    </a:lnR>
                    <a:lnT w="9344">
                      <a:solidFill>
                        <a:srgbClr val="000000"/>
                      </a:solidFill>
                      <a:prstDash val="solid"/>
                    </a:lnT>
                    <a:lnB w="934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9344">
                      <a:solidFill>
                        <a:srgbClr val="000000"/>
                      </a:solidFill>
                      <a:prstDash val="solid"/>
                    </a:lnL>
                    <a:lnR w="9344">
                      <a:solidFill>
                        <a:srgbClr val="000000"/>
                      </a:solidFill>
                      <a:prstDash val="solid"/>
                    </a:lnR>
                    <a:lnT w="9344">
                      <a:solidFill>
                        <a:srgbClr val="000000"/>
                      </a:solidFill>
                      <a:prstDash val="solid"/>
                    </a:lnT>
                    <a:lnB w="934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1436">
                <a:tc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9344">
                      <a:solidFill>
                        <a:srgbClr val="000000"/>
                      </a:solidFill>
                      <a:prstDash val="solid"/>
                    </a:lnL>
                    <a:lnR w="9344">
                      <a:solidFill>
                        <a:srgbClr val="000000"/>
                      </a:solidFill>
                      <a:prstDash val="solid"/>
                    </a:lnR>
                    <a:lnT w="9344">
                      <a:solidFill>
                        <a:srgbClr val="000000"/>
                      </a:solidFill>
                      <a:prstDash val="soli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9344">
                      <a:solidFill>
                        <a:srgbClr val="000000"/>
                      </a:solidFill>
                      <a:prstDash val="solid"/>
                    </a:lnL>
                    <a:lnR w="9344">
                      <a:solidFill>
                        <a:srgbClr val="000000"/>
                      </a:solidFill>
                      <a:prstDash val="solid"/>
                    </a:lnR>
                    <a:lnT w="9344">
                      <a:solidFill>
                        <a:srgbClr val="000000"/>
                      </a:solidFill>
                      <a:prstDash val="soli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9344">
                      <a:solidFill>
                        <a:srgbClr val="000000"/>
                      </a:solidFill>
                      <a:prstDash val="solid"/>
                    </a:lnL>
                    <a:lnR w="9344">
                      <a:solidFill>
                        <a:srgbClr val="000000"/>
                      </a:solidFill>
                      <a:prstDash val="solid"/>
                    </a:lnR>
                    <a:lnT w="9344">
                      <a:solidFill>
                        <a:srgbClr val="000000"/>
                      </a:solidFill>
                      <a:prstDash val="solid"/>
                    </a:lnT>
                    <a:lnB w="934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9344">
                      <a:solidFill>
                        <a:srgbClr val="000000"/>
                      </a:solidFill>
                      <a:prstDash val="solid"/>
                    </a:lnL>
                    <a:lnR w="9344">
                      <a:solidFill>
                        <a:srgbClr val="000000"/>
                      </a:solidFill>
                      <a:prstDash val="solid"/>
                    </a:lnR>
                    <a:lnT w="9344">
                      <a:solidFill>
                        <a:srgbClr val="000000"/>
                      </a:solidFill>
                      <a:prstDash val="solid"/>
                    </a:lnT>
                    <a:lnB w="934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9344">
                      <a:solidFill>
                        <a:srgbClr val="000000"/>
                      </a:solidFill>
                      <a:prstDash val="solid"/>
                    </a:lnL>
                    <a:lnR w="9344">
                      <a:solidFill>
                        <a:srgbClr val="000000"/>
                      </a:solidFill>
                      <a:prstDash val="solid"/>
                    </a:lnR>
                    <a:lnT w="9344">
                      <a:solidFill>
                        <a:srgbClr val="000000"/>
                      </a:solidFill>
                      <a:prstDash val="solid"/>
                    </a:lnT>
                    <a:lnB w="934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2" name="Shape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This basic model has not evolved much since the 50's</a:t>
            </a:r>
            <a:endParaRPr lang="en-US" dirty="0"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83854" y="1333500"/>
            <a:ext cx="3857757" cy="2667547"/>
          </a:xfrm>
        </p:spPr>
        <p:txBody>
          <a:bodyPr/>
          <a:lstStyle/>
          <a:p>
            <a:pPr lvl="0"/>
            <a:r>
              <a:rPr lang="en-US" sz="1600" dirty="0"/>
              <a:t>The first learning machine: the </a:t>
            </a:r>
            <a:r>
              <a:rPr lang="en-US" sz="1600" dirty="0">
                <a:solidFill>
                  <a:schemeClr val="accent1"/>
                </a:solidFill>
              </a:rPr>
              <a:t>Perceptron</a:t>
            </a:r>
          </a:p>
          <a:p>
            <a:pPr lvl="1"/>
            <a:r>
              <a:rPr lang="en-US" sz="1200" dirty="0"/>
              <a:t>Built at Cornell in 1960</a:t>
            </a:r>
          </a:p>
          <a:p>
            <a:pPr lvl="0"/>
            <a:r>
              <a:rPr lang="en-US" sz="1600" dirty="0"/>
              <a:t>The Perceptron was a </a:t>
            </a:r>
            <a:r>
              <a:rPr lang="en-US" sz="1600" dirty="0">
                <a:solidFill>
                  <a:schemeClr val="accent1"/>
                </a:solidFill>
              </a:rPr>
              <a:t>linear classifier </a:t>
            </a:r>
            <a:r>
              <a:rPr lang="en-US" sz="1600" dirty="0"/>
              <a:t>on top of a  simple </a:t>
            </a:r>
            <a:r>
              <a:rPr lang="en-US" sz="1600" dirty="0">
                <a:solidFill>
                  <a:schemeClr val="accent1"/>
                </a:solidFill>
              </a:rPr>
              <a:t>feature extractor</a:t>
            </a:r>
          </a:p>
          <a:p>
            <a:pPr lvl="0"/>
            <a:r>
              <a:rPr lang="en-US" sz="1600" dirty="0"/>
              <a:t>The vast majority of practical applications of ML today use glorified </a:t>
            </a:r>
            <a:r>
              <a:rPr lang="en-US" sz="1600" dirty="0">
                <a:solidFill>
                  <a:schemeClr val="accent1"/>
                </a:solidFill>
              </a:rPr>
              <a:t>linear classifiers </a:t>
            </a:r>
            <a:r>
              <a:rPr lang="en-US" sz="1600" dirty="0"/>
              <a:t>or glorified template matching.</a:t>
            </a:r>
          </a:p>
          <a:p>
            <a:pPr lvl="0"/>
            <a:r>
              <a:rPr lang="en-US" sz="1600" dirty="0">
                <a:solidFill>
                  <a:schemeClr val="accent1"/>
                </a:solidFill>
              </a:rPr>
              <a:t>Designing a feature extractor requires  considerable efforts by experts.</a:t>
            </a:r>
          </a:p>
          <a:p>
            <a:pPr lvl="0"/>
            <a:endParaRPr lang="en-US" sz="1600" dirty="0"/>
          </a:p>
        </p:txBody>
      </p:sp>
      <p:sp>
        <p:nvSpPr>
          <p:cNvPr id="7" name="object 13"/>
          <p:cNvSpPr/>
          <p:nvPr/>
        </p:nvSpPr>
        <p:spPr>
          <a:xfrm>
            <a:off x="457200" y="4135819"/>
            <a:ext cx="6988131" cy="17696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4"/>
          <p:cNvSpPr txBox="1"/>
          <p:nvPr/>
        </p:nvSpPr>
        <p:spPr>
          <a:xfrm>
            <a:off x="4645452" y="3367843"/>
            <a:ext cx="90290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250" dirty="0">
                <a:latin typeface="Times New Roman"/>
                <a:cs typeface="Times New Roman"/>
              </a:rPr>
              <a:t>y</a:t>
            </a:r>
            <a:r>
              <a:rPr sz="1800" i="1" spc="395" dirty="0">
                <a:latin typeface="Times New Roman"/>
                <a:cs typeface="Times New Roman"/>
              </a:rPr>
              <a:t>=</a:t>
            </a:r>
            <a:r>
              <a:rPr sz="1800" i="1" spc="220" dirty="0">
                <a:latin typeface="Times New Roman"/>
                <a:cs typeface="Times New Roman"/>
              </a:rPr>
              <a:t>sig</a:t>
            </a:r>
            <a:r>
              <a:rPr sz="1800" i="1" spc="295" dirty="0">
                <a:latin typeface="Times New Roman"/>
                <a:cs typeface="Times New Roman"/>
              </a:rPr>
              <a:t>n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9" name="object 15"/>
          <p:cNvSpPr txBox="1"/>
          <p:nvPr/>
        </p:nvSpPr>
        <p:spPr>
          <a:xfrm>
            <a:off x="5755160" y="3336602"/>
            <a:ext cx="5056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650" dirty="0">
                <a:latin typeface="Lucida Sans Unicode"/>
                <a:cs typeface="Lucida Sans Unicode"/>
              </a:rPr>
              <a:t>∑</a:t>
            </a:r>
            <a:endParaRPr sz="2800" dirty="0">
              <a:latin typeface="Lucida Sans Unicode"/>
              <a:cs typeface="Lucida Sans Unicode"/>
            </a:endParaRPr>
          </a:p>
        </p:txBody>
      </p:sp>
      <p:sp>
        <p:nvSpPr>
          <p:cNvPr id="10" name="object 16"/>
          <p:cNvSpPr txBox="1"/>
          <p:nvPr/>
        </p:nvSpPr>
        <p:spPr>
          <a:xfrm>
            <a:off x="5800963" y="3687728"/>
            <a:ext cx="34427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110" dirty="0">
                <a:latin typeface="Times New Roman"/>
                <a:cs typeface="Times New Roman"/>
              </a:rPr>
              <a:t>i</a:t>
            </a:r>
            <a:r>
              <a:rPr sz="1200" i="1" spc="450" dirty="0">
                <a:latin typeface="Times New Roman"/>
                <a:cs typeface="Times New Roman"/>
              </a:rPr>
              <a:t>=</a:t>
            </a:r>
            <a:r>
              <a:rPr sz="1200" spc="20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7"/>
          <p:cNvSpPr txBox="1"/>
          <p:nvPr/>
        </p:nvSpPr>
        <p:spPr>
          <a:xfrm>
            <a:off x="5880700" y="3145517"/>
            <a:ext cx="160412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270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8"/>
          <p:cNvSpPr txBox="1"/>
          <p:nvPr/>
        </p:nvSpPr>
        <p:spPr>
          <a:xfrm>
            <a:off x="6199647" y="3363152"/>
            <a:ext cx="1669783" cy="2872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490" dirty="0">
                <a:latin typeface="Times New Roman"/>
                <a:cs typeface="Times New Roman"/>
              </a:rPr>
              <a:t>W</a:t>
            </a:r>
            <a:r>
              <a:rPr sz="1800" i="1" spc="75" dirty="0">
                <a:latin typeface="Times New Roman"/>
                <a:cs typeface="Times New Roman"/>
              </a:rPr>
              <a:t> </a:t>
            </a:r>
            <a:r>
              <a:rPr sz="1600" i="1" spc="165" baseline="-21021" dirty="0">
                <a:latin typeface="Times New Roman"/>
                <a:cs typeface="Times New Roman"/>
              </a:rPr>
              <a:t>i</a:t>
            </a:r>
            <a:r>
              <a:rPr sz="1600" i="1" spc="247" baseline="-21021" dirty="0">
                <a:latin typeface="Times New Roman"/>
                <a:cs typeface="Times New Roman"/>
              </a:rPr>
              <a:t> </a:t>
            </a:r>
            <a:r>
              <a:rPr sz="1800" i="1" spc="470" dirty="0">
                <a:latin typeface="Times New Roman"/>
                <a:cs typeface="Times New Roman"/>
              </a:rPr>
              <a:t>F</a:t>
            </a:r>
            <a:r>
              <a:rPr sz="1600" i="1" spc="705" baseline="-21021" dirty="0">
                <a:latin typeface="Times New Roman"/>
                <a:cs typeface="Times New Roman"/>
              </a:rPr>
              <a:t>i</a:t>
            </a:r>
            <a:r>
              <a:rPr sz="1600" i="1" spc="-44" baseline="-21021" dirty="0">
                <a:latin typeface="Times New Roman"/>
                <a:cs typeface="Times New Roman"/>
              </a:rPr>
              <a:t> </a:t>
            </a:r>
            <a:r>
              <a:rPr sz="2800" spc="-532" baseline="2923" dirty="0">
                <a:latin typeface="Lucida Sans Unicode"/>
                <a:cs typeface="Lucida Sans Unicode"/>
              </a:rPr>
              <a:t>(</a:t>
            </a:r>
            <a:r>
              <a:rPr sz="2800" spc="-330" baseline="2923" dirty="0">
                <a:latin typeface="Lucida Sans Unicode"/>
                <a:cs typeface="Lucida Sans Unicode"/>
              </a:rPr>
              <a:t> </a:t>
            </a:r>
            <a:r>
              <a:rPr sz="1800" i="1" spc="360" dirty="0">
                <a:latin typeface="Times New Roman"/>
                <a:cs typeface="Times New Roman"/>
              </a:rPr>
              <a:t>X</a:t>
            </a:r>
            <a:r>
              <a:rPr sz="1800" i="1" spc="185" dirty="0">
                <a:latin typeface="Times New Roman"/>
                <a:cs typeface="Times New Roman"/>
              </a:rPr>
              <a:t> </a:t>
            </a:r>
            <a:r>
              <a:rPr sz="2800" spc="-532" baseline="2923" dirty="0">
                <a:latin typeface="Lucida Sans Unicode"/>
                <a:cs typeface="Lucida Sans Unicode"/>
              </a:rPr>
              <a:t>)</a:t>
            </a:r>
            <a:r>
              <a:rPr sz="2800" spc="-952" baseline="2923" dirty="0">
                <a:latin typeface="Lucida Sans Unicode"/>
                <a:cs typeface="Lucida Sans Unicode"/>
              </a:rPr>
              <a:t> </a:t>
            </a:r>
            <a:r>
              <a:rPr sz="1800" i="1" spc="345" dirty="0">
                <a:latin typeface="Times New Roman"/>
                <a:cs typeface="Times New Roman"/>
              </a:rPr>
              <a:t>+b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3" name="object 19"/>
          <p:cNvSpPr txBox="1"/>
          <p:nvPr/>
        </p:nvSpPr>
        <p:spPr>
          <a:xfrm>
            <a:off x="7683675" y="3145835"/>
            <a:ext cx="12945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1325" dirty="0">
                <a:latin typeface="Lucida Sans Unicode"/>
                <a:cs typeface="Lucida Sans Unicode"/>
              </a:rPr>
              <a:t>)</a:t>
            </a:r>
            <a:endParaRPr sz="5400">
              <a:latin typeface="Lucida Sans Unicode"/>
              <a:cs typeface="Lucida Sans Unicode"/>
            </a:endParaRPr>
          </a:p>
        </p:txBody>
      </p:sp>
      <p:sp>
        <p:nvSpPr>
          <p:cNvPr id="14" name="object 21"/>
          <p:cNvSpPr txBox="1"/>
          <p:nvPr/>
        </p:nvSpPr>
        <p:spPr>
          <a:xfrm>
            <a:off x="4913274" y="1544815"/>
            <a:ext cx="63508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spc="785" dirty="0">
                <a:solidFill>
                  <a:srgbClr val="0000FF"/>
                </a:solidFill>
                <a:latin typeface="Hack"/>
                <a:cs typeface="Hack"/>
              </a:rPr>
              <a:t>A</a:t>
            </a:r>
            <a:endParaRPr sz="7200" dirty="0">
              <a:latin typeface="Hack"/>
              <a:cs typeface="Hack"/>
            </a:endParaRPr>
          </a:p>
        </p:txBody>
      </p:sp>
      <p:sp>
        <p:nvSpPr>
          <p:cNvPr id="15" name="object 22"/>
          <p:cNvSpPr/>
          <p:nvPr/>
        </p:nvSpPr>
        <p:spPr>
          <a:xfrm>
            <a:off x="7345044" y="1681680"/>
            <a:ext cx="506563" cy="506563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79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59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" name="object 23"/>
          <p:cNvSpPr/>
          <p:nvPr/>
        </p:nvSpPr>
        <p:spPr>
          <a:xfrm>
            <a:off x="7345044" y="1681680"/>
            <a:ext cx="506563" cy="506563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" name="object 24"/>
          <p:cNvSpPr/>
          <p:nvPr/>
        </p:nvSpPr>
        <p:spPr>
          <a:xfrm>
            <a:off x="6533604" y="1454664"/>
            <a:ext cx="816130" cy="323638"/>
          </a:xfrm>
          <a:custGeom>
            <a:avLst/>
            <a:gdLst/>
            <a:ahLst/>
            <a:cxnLst/>
            <a:rect l="l" t="t" r="r" b="b"/>
            <a:pathLst>
              <a:path w="1104900" h="438150">
                <a:moveTo>
                  <a:pt x="0" y="0"/>
                </a:moveTo>
                <a:lnTo>
                  <a:pt x="1104900" y="4381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" name="object 25"/>
          <p:cNvSpPr/>
          <p:nvPr/>
        </p:nvSpPr>
        <p:spPr>
          <a:xfrm>
            <a:off x="7335663" y="1751097"/>
            <a:ext cx="61913" cy="52533"/>
          </a:xfrm>
          <a:custGeom>
            <a:avLst/>
            <a:gdLst/>
            <a:ahLst/>
            <a:cxnLst/>
            <a:rect l="l" t="t" r="r" b="b"/>
            <a:pathLst>
              <a:path w="83820" h="71119">
                <a:moveTo>
                  <a:pt x="27940" y="0"/>
                </a:moveTo>
                <a:lnTo>
                  <a:pt x="0" y="71120"/>
                </a:lnTo>
                <a:lnTo>
                  <a:pt x="83820" y="63500"/>
                </a:lnTo>
                <a:lnTo>
                  <a:pt x="27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" name="object 26"/>
          <p:cNvSpPr/>
          <p:nvPr/>
        </p:nvSpPr>
        <p:spPr>
          <a:xfrm>
            <a:off x="6533604" y="1901190"/>
            <a:ext cx="756092" cy="7505"/>
          </a:xfrm>
          <a:custGeom>
            <a:avLst/>
            <a:gdLst/>
            <a:ahLst/>
            <a:cxnLst/>
            <a:rect l="l" t="t" r="r" b="b"/>
            <a:pathLst>
              <a:path w="1023620" h="10160">
                <a:moveTo>
                  <a:pt x="0" y="10160"/>
                </a:moveTo>
                <a:lnTo>
                  <a:pt x="102362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" name="object 27"/>
          <p:cNvSpPr/>
          <p:nvPr/>
        </p:nvSpPr>
        <p:spPr>
          <a:xfrm>
            <a:off x="7285944" y="1873986"/>
            <a:ext cx="55347" cy="55347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0" y="0"/>
                </a:moveTo>
                <a:lnTo>
                  <a:pt x="0" y="74929"/>
                </a:lnTo>
                <a:lnTo>
                  <a:pt x="74929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" name="object 28"/>
          <p:cNvSpPr/>
          <p:nvPr/>
        </p:nvSpPr>
        <p:spPr>
          <a:xfrm>
            <a:off x="6533604" y="2050346"/>
            <a:ext cx="773916" cy="426827"/>
          </a:xfrm>
          <a:custGeom>
            <a:avLst/>
            <a:gdLst/>
            <a:ahLst/>
            <a:cxnLst/>
            <a:rect l="l" t="t" r="r" b="b"/>
            <a:pathLst>
              <a:path w="1047750" h="577850">
                <a:moveTo>
                  <a:pt x="0" y="577850"/>
                </a:moveTo>
                <a:lnTo>
                  <a:pt x="104775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" name="object 29"/>
          <p:cNvSpPr/>
          <p:nvPr/>
        </p:nvSpPr>
        <p:spPr>
          <a:xfrm>
            <a:off x="7290635" y="2025017"/>
            <a:ext cx="62851" cy="51594"/>
          </a:xfrm>
          <a:custGeom>
            <a:avLst/>
            <a:gdLst/>
            <a:ahLst/>
            <a:cxnLst/>
            <a:rect l="l" t="t" r="r" b="b"/>
            <a:pathLst>
              <a:path w="85090" h="69850">
                <a:moveTo>
                  <a:pt x="85089" y="0"/>
                </a:moveTo>
                <a:lnTo>
                  <a:pt x="0" y="3809"/>
                </a:lnTo>
                <a:lnTo>
                  <a:pt x="36829" y="69850"/>
                </a:lnTo>
                <a:lnTo>
                  <a:pt x="850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" name="object 30"/>
          <p:cNvSpPr/>
          <p:nvPr/>
        </p:nvSpPr>
        <p:spPr>
          <a:xfrm>
            <a:off x="6139610" y="1270800"/>
            <a:ext cx="379923" cy="1613498"/>
          </a:xfrm>
          <a:custGeom>
            <a:avLst/>
            <a:gdLst/>
            <a:ahLst/>
            <a:cxnLst/>
            <a:rect l="l" t="t" r="r" b="b"/>
            <a:pathLst>
              <a:path w="514350" h="2184400">
                <a:moveTo>
                  <a:pt x="0" y="1092200"/>
                </a:moveTo>
                <a:lnTo>
                  <a:pt x="0" y="0"/>
                </a:lnTo>
                <a:lnTo>
                  <a:pt x="514350" y="0"/>
                </a:lnTo>
                <a:lnTo>
                  <a:pt x="514350" y="2184400"/>
                </a:lnTo>
                <a:lnTo>
                  <a:pt x="0" y="2184400"/>
                </a:lnTo>
                <a:lnTo>
                  <a:pt x="0" y="1092200"/>
                </a:lnTo>
                <a:close/>
              </a:path>
            </a:pathLst>
          </a:custGeom>
          <a:solidFill>
            <a:schemeClr val="tx1"/>
          </a:solidFill>
          <a:ln w="35941">
            <a:noFill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" name="object 31"/>
          <p:cNvSpPr txBox="1"/>
          <p:nvPr/>
        </p:nvSpPr>
        <p:spPr>
          <a:xfrm>
            <a:off x="6196528" y="1391556"/>
            <a:ext cx="269304" cy="149061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pc="-4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pc="-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pc="-3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6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spc="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</a:t>
            </a:r>
            <a:r>
              <a:rPr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25" name="object 32"/>
          <p:cNvSpPr txBox="1"/>
          <p:nvPr/>
        </p:nvSpPr>
        <p:spPr>
          <a:xfrm>
            <a:off x="6894765" y="2293308"/>
            <a:ext cx="28986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0" dirty="0">
                <a:latin typeface="Times New Roman"/>
                <a:cs typeface="Times New Roman"/>
              </a:rPr>
              <a:t>W</a:t>
            </a:r>
            <a:r>
              <a:rPr sz="1600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19"/>
          <p:cNvSpPr txBox="1"/>
          <p:nvPr/>
        </p:nvSpPr>
        <p:spPr>
          <a:xfrm rot="10800000">
            <a:off x="5668693" y="3039513"/>
            <a:ext cx="12945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1325" dirty="0">
                <a:latin typeface="Lucida Sans Unicode"/>
                <a:cs typeface="Lucida Sans Unicode"/>
              </a:rPr>
              <a:t>)</a:t>
            </a:r>
            <a:endParaRPr sz="540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914239355"/>
      </p:ext>
    </p:extLst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and feature learning today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Deep learning has been the hottest topic in speech recognition in the last 2 years  </a:t>
            </a:r>
          </a:p>
          <a:p>
            <a:pPr lvl="1"/>
            <a:r>
              <a:rPr lang="en-US" dirty="0"/>
              <a:t>A few long-standing performance records were broken with deep  learning methods</a:t>
            </a:r>
          </a:p>
          <a:p>
            <a:pPr lvl="1"/>
            <a:r>
              <a:rPr lang="en-US" dirty="0"/>
              <a:t>Microsoft and google have both deployed dl-based speech  recognition system in their products</a:t>
            </a:r>
          </a:p>
          <a:p>
            <a:pPr lvl="1"/>
            <a:r>
              <a:rPr lang="en-US" dirty="0"/>
              <a:t>Microsoft, google, IBM, nuance, AT&amp;T, and all the major academic  and industrial players in speech recognition have projects on deep  learning</a:t>
            </a:r>
          </a:p>
          <a:p>
            <a:r>
              <a:rPr lang="en-US" dirty="0"/>
              <a:t>Deep learning is the hottest topic in computer vision</a:t>
            </a:r>
          </a:p>
          <a:p>
            <a:pPr lvl="1"/>
            <a:r>
              <a:rPr lang="en-US" dirty="0"/>
              <a:t>Feature engineering is the bread-and-butter of a large portion of  the CV community, which creates some resistance to feature  learning</a:t>
            </a:r>
          </a:p>
          <a:p>
            <a:pPr lvl="1"/>
            <a:r>
              <a:rPr lang="en-US" dirty="0"/>
              <a:t>But the record holders on ImageNet and semantic segmentation are convolutional nets</a:t>
            </a:r>
          </a:p>
          <a:p>
            <a:r>
              <a:rPr lang="en-US" dirty="0"/>
              <a:t>Deep learning is becoming hot in natural language processing  </a:t>
            </a:r>
          </a:p>
          <a:p>
            <a:r>
              <a:rPr lang="en-US" dirty="0"/>
              <a:t>Deep learning/feature learning in applied mathematics</a:t>
            </a:r>
          </a:p>
          <a:p>
            <a:pPr lvl="1"/>
            <a:r>
              <a:rPr lang="en-US" dirty="0"/>
              <a:t>The connection with applied math is through sparse coding,  non-convex optimization, stochastic gradient algorithms, etc...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8502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many fields, feature learning has caused a revolution </a:t>
            </a:r>
            <a:r>
              <a:rPr lang="en-US" sz="1800" dirty="0"/>
              <a:t>(methods used in commercially deployed systems)</a:t>
            </a:r>
            <a:br>
              <a:rPr lang="en-US" sz="1800" dirty="0"/>
            </a:b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Speech Recognition I (late 1980s)</a:t>
            </a:r>
          </a:p>
          <a:p>
            <a:pPr lvl="1"/>
            <a:r>
              <a:rPr lang="en-US" dirty="0"/>
              <a:t>Trained mid-level features with Gaussian mixtures (2-layer classifier)</a:t>
            </a:r>
          </a:p>
          <a:p>
            <a:r>
              <a:rPr lang="en-US" dirty="0"/>
              <a:t>Handwriting Recognition and OCR (late 1980s to mid 1990s)</a:t>
            </a:r>
          </a:p>
          <a:p>
            <a:pPr lvl="1"/>
            <a:r>
              <a:rPr lang="en-US" dirty="0"/>
              <a:t>Supervised convolutional nets operating on pixels</a:t>
            </a:r>
          </a:p>
          <a:p>
            <a:r>
              <a:rPr lang="en-US" dirty="0"/>
              <a:t>Face &amp; People Detection (early 1990s to mid 2000s)</a:t>
            </a:r>
          </a:p>
          <a:p>
            <a:pPr lvl="1"/>
            <a:r>
              <a:rPr lang="en-US" dirty="0"/>
              <a:t>Supervised convolutional nets operating on pixels (YLC 1994, 2004,  Garcia 2004)</a:t>
            </a:r>
          </a:p>
          <a:p>
            <a:pPr lvl="1"/>
            <a:r>
              <a:rPr lang="en-US" dirty="0" err="1"/>
              <a:t>Haar</a:t>
            </a:r>
            <a:r>
              <a:rPr lang="en-US" dirty="0"/>
              <a:t> features generation/selection (Viola-Jones 2001)</a:t>
            </a:r>
          </a:p>
          <a:p>
            <a:r>
              <a:rPr lang="en-US" dirty="0"/>
              <a:t>Object Recognition I (mid-to-late 2000s: Ponce, Schmid, Yu, YLC....)</a:t>
            </a:r>
          </a:p>
          <a:p>
            <a:pPr lvl="1"/>
            <a:r>
              <a:rPr lang="en-US" dirty="0"/>
              <a:t>Trainable mid-level features (K-means or sparse coding)</a:t>
            </a:r>
          </a:p>
          <a:p>
            <a:r>
              <a:rPr lang="en-US" dirty="0"/>
              <a:t>Low-Res Object Recognition: road signs, house numbers (early 2010's)</a:t>
            </a:r>
          </a:p>
          <a:p>
            <a:pPr lvl="1"/>
            <a:r>
              <a:rPr lang="en-US" dirty="0"/>
              <a:t>Supervised convolutional net operating on pixels</a:t>
            </a:r>
          </a:p>
          <a:p>
            <a:r>
              <a:rPr lang="en-US" dirty="0"/>
              <a:t>Speech Recognition II (circa 2011)</a:t>
            </a:r>
          </a:p>
          <a:p>
            <a:pPr lvl="1"/>
            <a:r>
              <a:rPr lang="en-US" dirty="0"/>
              <a:t>Deep neural nets for acoustic modeling</a:t>
            </a:r>
          </a:p>
          <a:p>
            <a:r>
              <a:rPr lang="en-US" dirty="0"/>
              <a:t>Object Recognition III, Semantic Labeling (2012, Hinton, YLC,...)</a:t>
            </a:r>
          </a:p>
          <a:p>
            <a:pPr lvl="1"/>
            <a:r>
              <a:rPr lang="en-US" dirty="0"/>
              <a:t>Supervised convolutional nets operating on pixels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881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6017"/>
            <a:ext cx="662307" cy="830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37591" y="0"/>
            <a:ext cx="4187871" cy="5981700"/>
          </a:xfrm>
          <a:custGeom>
            <a:avLst/>
            <a:gdLst/>
            <a:ahLst/>
            <a:cxnLst/>
            <a:rect l="l" t="t" r="r" b="b"/>
            <a:pathLst>
              <a:path w="5131434" h="7556500">
                <a:moveTo>
                  <a:pt x="0" y="7556500"/>
                </a:moveTo>
                <a:lnTo>
                  <a:pt x="5131424" y="7556500"/>
                </a:lnTo>
                <a:lnTo>
                  <a:pt x="5131424" y="0"/>
                </a:lnTo>
                <a:lnTo>
                  <a:pt x="0" y="0"/>
                </a:lnTo>
                <a:lnTo>
                  <a:pt x="0" y="7556500"/>
                </a:lnTo>
                <a:close/>
              </a:path>
            </a:pathLst>
          </a:custGeom>
          <a:solidFill>
            <a:srgbClr val="FF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" y="0"/>
            <a:ext cx="3993014" cy="5981700"/>
          </a:xfrm>
          <a:custGeom>
            <a:avLst/>
            <a:gdLst/>
            <a:ahLst/>
            <a:cxnLst/>
            <a:rect l="l" t="t" r="r" b="b"/>
            <a:pathLst>
              <a:path w="4892675" h="7556500">
                <a:moveTo>
                  <a:pt x="0" y="7556500"/>
                </a:moveTo>
                <a:lnTo>
                  <a:pt x="4892664" y="7556500"/>
                </a:lnTo>
                <a:lnTo>
                  <a:pt x="4892664" y="0"/>
                </a:lnTo>
                <a:lnTo>
                  <a:pt x="0" y="0"/>
                </a:lnTo>
                <a:lnTo>
                  <a:pt x="0" y="75565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32040" y="1789419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32040" y="1789419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32040" y="17894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18605" y="197614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99056" y="1789419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99056" y="1789419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99056" y="17894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85621" y="197614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35595" y="1378630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552"/>
                </a:lnTo>
                <a:lnTo>
                  <a:pt x="32861" y="32226"/>
                </a:lnTo>
                <a:lnTo>
                  <a:pt x="8751" y="68044"/>
                </a:lnTo>
                <a:lnTo>
                  <a:pt x="0" y="113030"/>
                </a:lnTo>
                <a:lnTo>
                  <a:pt x="8751" y="158412"/>
                </a:lnTo>
                <a:lnTo>
                  <a:pt x="32861" y="195103"/>
                </a:lnTo>
                <a:lnTo>
                  <a:pt x="69115" y="219650"/>
                </a:lnTo>
                <a:lnTo>
                  <a:pt x="114300" y="228600"/>
                </a:lnTo>
                <a:lnTo>
                  <a:pt x="159484" y="219650"/>
                </a:lnTo>
                <a:lnTo>
                  <a:pt x="195738" y="195103"/>
                </a:lnTo>
                <a:lnTo>
                  <a:pt x="219848" y="158412"/>
                </a:lnTo>
                <a:lnTo>
                  <a:pt x="228600" y="113030"/>
                </a:lnTo>
                <a:lnTo>
                  <a:pt x="219848" y="68044"/>
                </a:lnTo>
                <a:lnTo>
                  <a:pt x="195738" y="32226"/>
                </a:lnTo>
                <a:lnTo>
                  <a:pt x="159484" y="8552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35595" y="1378630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552"/>
                </a:lnTo>
                <a:lnTo>
                  <a:pt x="195738" y="32226"/>
                </a:lnTo>
                <a:lnTo>
                  <a:pt x="219848" y="68044"/>
                </a:lnTo>
                <a:lnTo>
                  <a:pt x="228600" y="113030"/>
                </a:lnTo>
                <a:lnTo>
                  <a:pt x="219848" y="158412"/>
                </a:lnTo>
                <a:lnTo>
                  <a:pt x="195738" y="195103"/>
                </a:lnTo>
                <a:lnTo>
                  <a:pt x="159484" y="219650"/>
                </a:lnTo>
                <a:lnTo>
                  <a:pt x="114300" y="228600"/>
                </a:lnTo>
                <a:lnTo>
                  <a:pt x="69115" y="219650"/>
                </a:lnTo>
                <a:lnTo>
                  <a:pt x="32861" y="195103"/>
                </a:lnTo>
                <a:lnTo>
                  <a:pt x="8751" y="158412"/>
                </a:lnTo>
                <a:lnTo>
                  <a:pt x="0" y="113030"/>
                </a:lnTo>
                <a:lnTo>
                  <a:pt x="8751" y="68044"/>
                </a:lnTo>
                <a:lnTo>
                  <a:pt x="32861" y="32226"/>
                </a:lnTo>
                <a:lnTo>
                  <a:pt x="69115" y="8552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35595" y="13786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22160" y="156535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87575" y="3848548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87575" y="3848548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87575" y="384854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75177" y="4035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29113" y="2819502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29113" y="2819502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129113" y="28195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315678" y="300622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333496" y="2819502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333496" y="2819502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333496" y="28195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521098" y="30072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244556" y="2820539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244556" y="2820539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244556" y="28205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432157" y="30072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863134" y="3849586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299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599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299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863134" y="3849586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299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599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299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863134" y="38495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049699" y="40363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57375" y="1479253"/>
            <a:ext cx="62862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en-US" sz="1800" spc="-4" dirty="0">
                <a:latin typeface="+mj-lt"/>
                <a:cs typeface="Times New Roman"/>
              </a:rPr>
              <a:t>D</a:t>
            </a:r>
            <a:r>
              <a:rPr lang="en-US" sz="1800" dirty="0">
                <a:latin typeface="+mj-lt"/>
                <a:cs typeface="Times New Roman"/>
              </a:rPr>
              <a:t>-</a:t>
            </a:r>
            <a:r>
              <a:rPr lang="en-US" sz="1800" spc="-4" dirty="0">
                <a:latin typeface="+mj-lt"/>
                <a:cs typeface="Times New Roman"/>
              </a:rPr>
              <a:t>A</a:t>
            </a:r>
            <a:r>
              <a:rPr lang="en-US" sz="1800" dirty="0">
                <a:latin typeface="+mj-lt"/>
                <a:cs typeface="Times New Roman"/>
              </a:rPr>
              <a:t>E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4175951" y="2508298"/>
            <a:ext cx="54466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en-US" sz="1800" spc="-4" dirty="0">
                <a:latin typeface="+mj-lt"/>
                <a:cs typeface="Times New Roman"/>
              </a:rPr>
              <a:t>D</a:t>
            </a:r>
            <a:r>
              <a:rPr lang="en-US" sz="1800" spc="-12" dirty="0">
                <a:latin typeface="+mj-lt"/>
                <a:cs typeface="Times New Roman"/>
              </a:rPr>
              <a:t>B</a:t>
            </a:r>
            <a:r>
              <a:rPr lang="en-US" sz="1800" dirty="0">
                <a:latin typeface="+mj-lt"/>
                <a:cs typeface="Times New Roman"/>
              </a:rPr>
              <a:t>N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5056954" y="2567428"/>
            <a:ext cx="60063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en-US" sz="1800" spc="-4" dirty="0">
                <a:latin typeface="+mj-lt"/>
                <a:cs typeface="Times New Roman"/>
              </a:rPr>
              <a:t>DBM</a:t>
            </a:r>
            <a:endParaRPr lang="en-US" sz="1800" dirty="0">
              <a:latin typeface="+mj-lt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05774" y="1480291"/>
            <a:ext cx="36639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en-US" sz="1800" spc="-4" dirty="0">
                <a:latin typeface="+mj-lt"/>
                <a:cs typeface="Times New Roman"/>
              </a:rPr>
              <a:t>A</a:t>
            </a:r>
            <a:r>
              <a:rPr lang="en-US" sz="1800" dirty="0">
                <a:latin typeface="+mj-lt"/>
                <a:cs typeface="Times New Roman"/>
              </a:rPr>
              <a:t>e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331868" y="1568465"/>
            <a:ext cx="11992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en-US" sz="1800" spc="-12" dirty="0">
                <a:latin typeface="+mj-lt"/>
                <a:cs typeface="Times New Roman"/>
              </a:rPr>
              <a:t>Perceptron</a:t>
            </a:r>
            <a:endParaRPr lang="en-US" sz="1800" dirty="0">
              <a:latin typeface="+mj-lt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42548" y="2538382"/>
            <a:ext cx="5996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en-US" sz="1800" spc="-12" dirty="0">
                <a:latin typeface="+mj-lt"/>
                <a:cs typeface="Times New Roman"/>
              </a:rPr>
              <a:t>R</a:t>
            </a:r>
            <a:r>
              <a:rPr lang="en-US" sz="1800" spc="-4" dirty="0">
                <a:latin typeface="+mj-lt"/>
                <a:cs typeface="Times New Roman"/>
              </a:rPr>
              <a:t>BM</a:t>
            </a:r>
            <a:endParaRPr lang="en-US" sz="1800" dirty="0">
              <a:latin typeface="+mj-lt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463055" y="3459544"/>
            <a:ext cx="97376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en-US" sz="1800" spc="-4" dirty="0" err="1">
                <a:latin typeface="+mj-lt"/>
                <a:cs typeface="Times New Roman"/>
              </a:rPr>
              <a:t>Bay</a:t>
            </a:r>
            <a:r>
              <a:rPr lang="en-US" sz="1800" dirty="0" err="1">
                <a:latin typeface="+mj-lt"/>
                <a:cs typeface="Times New Roman"/>
              </a:rPr>
              <a:t>es</a:t>
            </a:r>
            <a:r>
              <a:rPr lang="en-US" sz="1800" spc="-4" dirty="0" err="1">
                <a:latin typeface="+mj-lt"/>
                <a:cs typeface="Times New Roman"/>
              </a:rPr>
              <a:t>NP</a:t>
            </a:r>
            <a:endParaRPr lang="en-US" sz="1800" dirty="0">
              <a:latin typeface="+mj-lt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43112" y="2348547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43112" y="2348547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43112" y="23485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29677" y="25352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61729" y="2539419"/>
            <a:ext cx="5731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en-US" sz="1800" spc="-8" dirty="0">
                <a:latin typeface="+mj-lt"/>
                <a:cs typeface="Times New Roman"/>
              </a:rPr>
              <a:t>S</a:t>
            </a:r>
            <a:r>
              <a:rPr lang="en-US" sz="1800" spc="-4" dirty="0">
                <a:latin typeface="+mj-lt"/>
                <a:cs typeface="Times New Roman"/>
              </a:rPr>
              <a:t>V</a:t>
            </a:r>
            <a:r>
              <a:rPr lang="en-US" sz="1800" dirty="0">
                <a:latin typeface="+mj-lt"/>
                <a:cs typeface="Times New Roman"/>
              </a:rPr>
              <a:t>M</a:t>
            </a:r>
          </a:p>
        </p:txBody>
      </p:sp>
      <p:sp>
        <p:nvSpPr>
          <p:cNvPr id="51" name="object 51"/>
          <p:cNvSpPr/>
          <p:nvPr/>
        </p:nvSpPr>
        <p:spPr>
          <a:xfrm>
            <a:off x="3539557" y="3085062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539557" y="3085062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539557" y="308506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727159" y="32717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42967" y="3271370"/>
            <a:ext cx="1533981" cy="56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 marR="4147" indent="767253">
              <a:lnSpc>
                <a:spcPts val="2188"/>
              </a:lnSpc>
            </a:pPr>
            <a:r>
              <a:rPr lang="en-US" sz="1800" spc="-4" dirty="0">
                <a:latin typeface="+mj-lt"/>
                <a:cs typeface="Times New Roman"/>
              </a:rPr>
              <a:t>Sparse  </a:t>
            </a:r>
            <a:r>
              <a:rPr lang="en-US" sz="2800" baseline="9259" dirty="0">
                <a:latin typeface="+mj-lt"/>
                <a:cs typeface="Times New Roman"/>
              </a:rPr>
              <a:t>GMM</a:t>
            </a:r>
            <a:r>
              <a:rPr lang="en-US" sz="2800" spc="49" baseline="9259" dirty="0">
                <a:latin typeface="+mj-lt"/>
                <a:cs typeface="Times New Roman"/>
              </a:rPr>
              <a:t> </a:t>
            </a:r>
            <a:r>
              <a:rPr lang="en-US" sz="1800" spc="-4" dirty="0">
                <a:latin typeface="+mj-lt"/>
                <a:cs typeface="Times New Roman"/>
              </a:rPr>
              <a:t>coding</a:t>
            </a:r>
            <a:endParaRPr lang="en-US" sz="1800" dirty="0">
              <a:latin typeface="+mj-lt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154579" y="4143153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154579" y="4143153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154579" y="414315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342182" y="4329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07413" y="4730291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07413" y="4730291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07413" y="47302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993978" y="49170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36433" y="790456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299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599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299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36433" y="790456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299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599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299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36433" y="79045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024036" y="97717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49830" y="980291"/>
            <a:ext cx="94681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en-US" sz="1800" spc="-4" dirty="0">
                <a:latin typeface="+mj-lt"/>
                <a:cs typeface="Times New Roman"/>
              </a:rPr>
              <a:t>Boos</a:t>
            </a:r>
            <a:r>
              <a:rPr lang="en-US" sz="1800" spc="4" dirty="0">
                <a:latin typeface="+mj-lt"/>
                <a:cs typeface="Times New Roman"/>
              </a:rPr>
              <a:t>t</a:t>
            </a:r>
            <a:r>
              <a:rPr lang="en-US" sz="1800" dirty="0">
                <a:latin typeface="+mj-lt"/>
                <a:cs typeface="Times New Roman"/>
              </a:rPr>
              <a:t>i</a:t>
            </a:r>
            <a:r>
              <a:rPr lang="en-US" sz="1800" spc="-8" dirty="0">
                <a:latin typeface="+mj-lt"/>
                <a:cs typeface="Times New Roman"/>
              </a:rPr>
              <a:t>n</a:t>
            </a:r>
            <a:r>
              <a:rPr lang="en-US" sz="1800" dirty="0">
                <a:latin typeface="+mj-lt"/>
                <a:cs typeface="Times New Roman"/>
              </a:rPr>
              <a:t>g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102610" y="74689"/>
            <a:ext cx="13049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en-US" sz="2400" b="1" dirty="0">
                <a:latin typeface="+mj-lt"/>
                <a:cs typeface="Times New Roman"/>
              </a:rPr>
              <a:t>Sh</a:t>
            </a:r>
            <a:r>
              <a:rPr lang="en-US" sz="2400" b="1" spc="-4" dirty="0">
                <a:latin typeface="+mj-lt"/>
                <a:cs typeface="Times New Roman"/>
              </a:rPr>
              <a:t>a</a:t>
            </a:r>
            <a:r>
              <a:rPr lang="en-US" sz="2400" b="1" spc="-12" dirty="0">
                <a:latin typeface="+mj-lt"/>
                <a:cs typeface="Times New Roman"/>
              </a:rPr>
              <a:t>l</a:t>
            </a:r>
            <a:r>
              <a:rPr lang="en-US" sz="2400" b="1" spc="-4" dirty="0">
                <a:latin typeface="+mj-lt"/>
                <a:cs typeface="Times New Roman"/>
              </a:rPr>
              <a:t>l</a:t>
            </a:r>
            <a:r>
              <a:rPr lang="en-US" sz="2400" b="1" dirty="0">
                <a:latin typeface="+mj-lt"/>
                <a:cs typeface="Times New Roman"/>
              </a:rPr>
              <a:t>ow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7337984" y="74689"/>
            <a:ext cx="89161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en-US" sz="2400" b="1" spc="-4" dirty="0">
                <a:latin typeface="+mj-lt"/>
                <a:cs typeface="Times New Roman"/>
              </a:rPr>
              <a:t>De</a:t>
            </a:r>
            <a:r>
              <a:rPr lang="en-US" sz="2400" b="1" spc="-12" dirty="0">
                <a:latin typeface="+mj-lt"/>
                <a:cs typeface="Times New Roman"/>
              </a:rPr>
              <a:t>e</a:t>
            </a:r>
            <a:r>
              <a:rPr lang="en-US" sz="2400" b="1" dirty="0">
                <a:latin typeface="+mj-lt"/>
                <a:cs typeface="Times New Roman"/>
              </a:rPr>
              <a:t>p</a:t>
            </a:r>
          </a:p>
        </p:txBody>
      </p:sp>
      <p:sp>
        <p:nvSpPr>
          <p:cNvPr id="73" name="object 73"/>
          <p:cNvSpPr/>
          <p:nvPr/>
        </p:nvSpPr>
        <p:spPr>
          <a:xfrm>
            <a:off x="6565024" y="2053942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565024" y="2053942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565023" y="20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6751589" y="224066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182565" y="1259336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6182565" y="1259336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182565" y="12593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370166" y="144709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653124" y="1584024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6653124" y="1584024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653124" y="158402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6839689" y="177074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556535" y="978215"/>
            <a:ext cx="1480602" cy="1023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nl-NL" sz="1800" spc="-4" dirty="0">
                <a:latin typeface="+mj-lt"/>
                <a:cs typeface="Times New Roman"/>
              </a:rPr>
              <a:t>Neural</a:t>
            </a:r>
            <a:r>
              <a:rPr lang="nl-NL" sz="1800" spc="-69" dirty="0">
                <a:latin typeface="+mj-lt"/>
                <a:cs typeface="Times New Roman"/>
              </a:rPr>
              <a:t> </a:t>
            </a:r>
            <a:r>
              <a:rPr lang="nl-NL" sz="1800" spc="-4" dirty="0">
                <a:latin typeface="+mj-lt"/>
                <a:cs typeface="Times New Roman"/>
              </a:rPr>
              <a:t>net</a:t>
            </a:r>
            <a:endParaRPr lang="nl-NL" sz="1800" dirty="0">
              <a:latin typeface="+mj-lt"/>
              <a:cs typeface="Times New Roman"/>
            </a:endParaRPr>
          </a:p>
          <a:p>
            <a:pPr marL="931590">
              <a:spcBef>
                <a:spcPts val="204"/>
              </a:spcBef>
            </a:pPr>
            <a:r>
              <a:rPr lang="nl-NL" sz="1800" spc="-4" dirty="0">
                <a:latin typeface="+mj-lt"/>
                <a:cs typeface="Times New Roman"/>
              </a:rPr>
              <a:t>RN</a:t>
            </a:r>
            <a:r>
              <a:rPr lang="nl-NL" sz="1800" dirty="0">
                <a:latin typeface="+mj-lt"/>
                <a:cs typeface="Times New Roman"/>
              </a:rPr>
              <a:t>N</a:t>
            </a:r>
          </a:p>
          <a:p>
            <a:pPr marL="391403">
              <a:spcBef>
                <a:spcPts val="1347"/>
              </a:spcBef>
            </a:pPr>
            <a:r>
              <a:rPr lang="nl-NL" sz="1800" spc="-16" dirty="0">
                <a:latin typeface="+mj-lt"/>
                <a:cs typeface="Times New Roman"/>
              </a:rPr>
              <a:t>Conv.</a:t>
            </a:r>
            <a:r>
              <a:rPr lang="nl-NL" sz="1800" spc="-127" dirty="0">
                <a:latin typeface="+mj-lt"/>
                <a:cs typeface="Times New Roman"/>
              </a:rPr>
              <a:t> </a:t>
            </a:r>
            <a:r>
              <a:rPr lang="nl-NL" sz="1800" spc="-4" dirty="0">
                <a:latin typeface="+mj-lt"/>
                <a:cs typeface="Times New Roman"/>
              </a:rPr>
              <a:t>Net</a:t>
            </a:r>
            <a:endParaRPr lang="nl-NL" sz="1800" dirty="0">
              <a:latin typeface="+mj-lt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73628" y="4959417"/>
            <a:ext cx="1391984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>
              <a:lnSpc>
                <a:spcPts val="2049"/>
              </a:lnSpc>
            </a:pPr>
            <a:r>
              <a:rPr lang="en-US" sz="1800" spc="-20" dirty="0" err="1">
                <a:latin typeface="+mj-lt"/>
                <a:cs typeface="Times New Roman"/>
              </a:rPr>
              <a:t>DecisionTree</a:t>
            </a:r>
            <a:endParaRPr lang="en-US" sz="1800" dirty="0">
              <a:latin typeface="+mj-lt"/>
              <a:cs typeface="Times New Roman"/>
            </a:endParaRPr>
          </a:p>
        </p:txBody>
      </p:sp>
      <p:sp>
        <p:nvSpPr>
          <p:cNvPr id="92" name="object 45"/>
          <p:cNvSpPr txBox="1"/>
          <p:nvPr/>
        </p:nvSpPr>
        <p:spPr>
          <a:xfrm>
            <a:off x="5751734" y="3695700"/>
            <a:ext cx="97376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 algn="ctr"/>
            <a:r>
              <a:rPr lang="el-GR" sz="2800" spc="-4" dirty="0">
                <a:latin typeface="+mj-lt"/>
                <a:cs typeface="Times New Roman"/>
              </a:rPr>
              <a:t>ϵπ</a:t>
            </a:r>
            <a:endParaRPr lang="en-US" sz="2800" dirty="0"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86913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6017"/>
            <a:ext cx="662307" cy="830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37591" y="0"/>
            <a:ext cx="4187871" cy="5981700"/>
          </a:xfrm>
          <a:custGeom>
            <a:avLst/>
            <a:gdLst/>
            <a:ahLst/>
            <a:cxnLst/>
            <a:rect l="l" t="t" r="r" b="b"/>
            <a:pathLst>
              <a:path w="5131434" h="7556500">
                <a:moveTo>
                  <a:pt x="0" y="7556500"/>
                </a:moveTo>
                <a:lnTo>
                  <a:pt x="5131424" y="7556500"/>
                </a:lnTo>
                <a:lnTo>
                  <a:pt x="5131424" y="0"/>
                </a:lnTo>
                <a:lnTo>
                  <a:pt x="0" y="0"/>
                </a:lnTo>
                <a:lnTo>
                  <a:pt x="0" y="7556500"/>
                </a:lnTo>
                <a:close/>
              </a:path>
            </a:pathLst>
          </a:custGeom>
          <a:solidFill>
            <a:srgbClr val="FF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" y="0"/>
            <a:ext cx="3993014" cy="5981700"/>
          </a:xfrm>
          <a:custGeom>
            <a:avLst/>
            <a:gdLst/>
            <a:ahLst/>
            <a:cxnLst/>
            <a:rect l="l" t="t" r="r" b="b"/>
            <a:pathLst>
              <a:path w="4892675" h="7556500">
                <a:moveTo>
                  <a:pt x="0" y="7556500"/>
                </a:moveTo>
                <a:lnTo>
                  <a:pt x="4892664" y="7556500"/>
                </a:lnTo>
                <a:lnTo>
                  <a:pt x="4892664" y="0"/>
                </a:lnTo>
                <a:lnTo>
                  <a:pt x="0" y="0"/>
                </a:lnTo>
                <a:lnTo>
                  <a:pt x="0" y="75565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32040" y="1789419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32040" y="1789419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32040" y="17894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18605" y="197614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99056" y="1789419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99056" y="1789419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99056" y="17894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85621" y="197614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35595" y="1378630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552"/>
                </a:lnTo>
                <a:lnTo>
                  <a:pt x="32861" y="32226"/>
                </a:lnTo>
                <a:lnTo>
                  <a:pt x="8751" y="68044"/>
                </a:lnTo>
                <a:lnTo>
                  <a:pt x="0" y="113030"/>
                </a:lnTo>
                <a:lnTo>
                  <a:pt x="8751" y="158412"/>
                </a:lnTo>
                <a:lnTo>
                  <a:pt x="32861" y="195103"/>
                </a:lnTo>
                <a:lnTo>
                  <a:pt x="69115" y="219650"/>
                </a:lnTo>
                <a:lnTo>
                  <a:pt x="114300" y="228600"/>
                </a:lnTo>
                <a:lnTo>
                  <a:pt x="159484" y="219650"/>
                </a:lnTo>
                <a:lnTo>
                  <a:pt x="195738" y="195103"/>
                </a:lnTo>
                <a:lnTo>
                  <a:pt x="219848" y="158412"/>
                </a:lnTo>
                <a:lnTo>
                  <a:pt x="228600" y="113030"/>
                </a:lnTo>
                <a:lnTo>
                  <a:pt x="219848" y="68044"/>
                </a:lnTo>
                <a:lnTo>
                  <a:pt x="195738" y="32226"/>
                </a:lnTo>
                <a:lnTo>
                  <a:pt x="159484" y="8552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35595" y="1378630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552"/>
                </a:lnTo>
                <a:lnTo>
                  <a:pt x="195738" y="32226"/>
                </a:lnTo>
                <a:lnTo>
                  <a:pt x="219848" y="68044"/>
                </a:lnTo>
                <a:lnTo>
                  <a:pt x="228600" y="113030"/>
                </a:lnTo>
                <a:lnTo>
                  <a:pt x="219848" y="158412"/>
                </a:lnTo>
                <a:lnTo>
                  <a:pt x="195738" y="195103"/>
                </a:lnTo>
                <a:lnTo>
                  <a:pt x="159484" y="219650"/>
                </a:lnTo>
                <a:lnTo>
                  <a:pt x="114300" y="228600"/>
                </a:lnTo>
                <a:lnTo>
                  <a:pt x="69115" y="219650"/>
                </a:lnTo>
                <a:lnTo>
                  <a:pt x="32861" y="195103"/>
                </a:lnTo>
                <a:lnTo>
                  <a:pt x="8751" y="158412"/>
                </a:lnTo>
                <a:lnTo>
                  <a:pt x="0" y="113030"/>
                </a:lnTo>
                <a:lnTo>
                  <a:pt x="8751" y="68044"/>
                </a:lnTo>
                <a:lnTo>
                  <a:pt x="32861" y="32226"/>
                </a:lnTo>
                <a:lnTo>
                  <a:pt x="69115" y="8552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35595" y="13786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22160" y="156535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87575" y="3848548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87575" y="3848548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87575" y="384854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75177" y="4035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29113" y="2819502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29113" y="2819502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129113" y="28195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315678" y="300622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333496" y="2819502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333496" y="2819502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333496" y="28195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521098" y="30072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244556" y="2820539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244556" y="2820539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244556" y="28205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432157" y="30072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863134" y="3849586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299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599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299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863134" y="3849586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299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599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299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863134" y="38495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049699" y="40363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57375" y="1479253"/>
            <a:ext cx="62862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en-US" sz="1800" spc="-4" dirty="0">
                <a:latin typeface="+mj-lt"/>
                <a:cs typeface="Times New Roman"/>
              </a:rPr>
              <a:t>D</a:t>
            </a:r>
            <a:r>
              <a:rPr lang="en-US" sz="1800" dirty="0">
                <a:latin typeface="+mj-lt"/>
                <a:cs typeface="Times New Roman"/>
              </a:rPr>
              <a:t>-</a:t>
            </a:r>
            <a:r>
              <a:rPr lang="en-US" sz="1800" spc="-4" dirty="0">
                <a:latin typeface="+mj-lt"/>
                <a:cs typeface="Times New Roman"/>
              </a:rPr>
              <a:t>A</a:t>
            </a:r>
            <a:r>
              <a:rPr lang="en-US" sz="1800" dirty="0">
                <a:latin typeface="+mj-lt"/>
                <a:cs typeface="Times New Roman"/>
              </a:rPr>
              <a:t>E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4175951" y="2508298"/>
            <a:ext cx="54466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en-US" sz="1800" spc="-4" dirty="0">
                <a:latin typeface="+mj-lt"/>
                <a:cs typeface="Times New Roman"/>
              </a:rPr>
              <a:t>D</a:t>
            </a:r>
            <a:r>
              <a:rPr lang="en-US" sz="1800" spc="-12" dirty="0">
                <a:latin typeface="+mj-lt"/>
                <a:cs typeface="Times New Roman"/>
              </a:rPr>
              <a:t>B</a:t>
            </a:r>
            <a:r>
              <a:rPr lang="en-US" sz="1800" dirty="0">
                <a:latin typeface="+mj-lt"/>
                <a:cs typeface="Times New Roman"/>
              </a:rPr>
              <a:t>N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5056954" y="2567428"/>
            <a:ext cx="60063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en-US" sz="1800" spc="-4" dirty="0">
                <a:latin typeface="+mj-lt"/>
                <a:cs typeface="Times New Roman"/>
              </a:rPr>
              <a:t>DBM</a:t>
            </a:r>
            <a:endParaRPr lang="en-US" sz="1800" dirty="0">
              <a:latin typeface="+mj-lt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05774" y="1480291"/>
            <a:ext cx="36639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en-US" sz="1800" spc="-4" dirty="0">
                <a:latin typeface="+mj-lt"/>
                <a:cs typeface="Times New Roman"/>
              </a:rPr>
              <a:t>A</a:t>
            </a:r>
            <a:r>
              <a:rPr lang="en-US" sz="1800" dirty="0">
                <a:latin typeface="+mj-lt"/>
                <a:cs typeface="Times New Roman"/>
              </a:rPr>
              <a:t>e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331868" y="1568465"/>
            <a:ext cx="11992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en-US" sz="1800" spc="-12" dirty="0">
                <a:latin typeface="+mj-lt"/>
                <a:cs typeface="Times New Roman"/>
              </a:rPr>
              <a:t>Perceptron</a:t>
            </a:r>
            <a:endParaRPr lang="en-US" sz="1800" dirty="0">
              <a:latin typeface="+mj-lt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42548" y="2538382"/>
            <a:ext cx="5996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en-US" sz="1800" spc="-12" dirty="0">
                <a:latin typeface="+mj-lt"/>
                <a:cs typeface="Times New Roman"/>
              </a:rPr>
              <a:t>R</a:t>
            </a:r>
            <a:r>
              <a:rPr lang="en-US" sz="1800" spc="-4" dirty="0">
                <a:latin typeface="+mj-lt"/>
                <a:cs typeface="Times New Roman"/>
              </a:rPr>
              <a:t>BM</a:t>
            </a:r>
            <a:endParaRPr lang="en-US" sz="1800" dirty="0">
              <a:latin typeface="+mj-lt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463055" y="3459544"/>
            <a:ext cx="97376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en-US" sz="1800" spc="-4" dirty="0" err="1">
                <a:latin typeface="+mj-lt"/>
                <a:cs typeface="Times New Roman"/>
              </a:rPr>
              <a:t>Bay</a:t>
            </a:r>
            <a:r>
              <a:rPr lang="en-US" sz="1800" dirty="0" err="1">
                <a:latin typeface="+mj-lt"/>
                <a:cs typeface="Times New Roman"/>
              </a:rPr>
              <a:t>es</a:t>
            </a:r>
            <a:r>
              <a:rPr lang="en-US" sz="1800" spc="-4" dirty="0" err="1">
                <a:latin typeface="+mj-lt"/>
                <a:cs typeface="Times New Roman"/>
              </a:rPr>
              <a:t>NP</a:t>
            </a:r>
            <a:endParaRPr lang="en-US" sz="1800" dirty="0">
              <a:latin typeface="+mj-lt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43112" y="2348547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43112" y="2348547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43112" y="23485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29677" y="25352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61729" y="2539419"/>
            <a:ext cx="5731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en-US" sz="1800" spc="-8" dirty="0">
                <a:latin typeface="+mj-lt"/>
                <a:cs typeface="Times New Roman"/>
              </a:rPr>
              <a:t>S</a:t>
            </a:r>
            <a:r>
              <a:rPr lang="en-US" sz="1800" spc="-4" dirty="0">
                <a:latin typeface="+mj-lt"/>
                <a:cs typeface="Times New Roman"/>
              </a:rPr>
              <a:t>V</a:t>
            </a:r>
            <a:r>
              <a:rPr lang="en-US" sz="1800" dirty="0">
                <a:latin typeface="+mj-lt"/>
                <a:cs typeface="Times New Roman"/>
              </a:rPr>
              <a:t>M</a:t>
            </a:r>
          </a:p>
        </p:txBody>
      </p:sp>
      <p:sp>
        <p:nvSpPr>
          <p:cNvPr id="51" name="object 51"/>
          <p:cNvSpPr/>
          <p:nvPr/>
        </p:nvSpPr>
        <p:spPr>
          <a:xfrm>
            <a:off x="3539557" y="3085062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539557" y="3085062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539557" y="308506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727159" y="32717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42967" y="3271370"/>
            <a:ext cx="1533981" cy="56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 marR="4147" indent="767253">
              <a:lnSpc>
                <a:spcPts val="2188"/>
              </a:lnSpc>
            </a:pPr>
            <a:r>
              <a:rPr lang="en-US" sz="1800" spc="-4" dirty="0">
                <a:latin typeface="+mj-lt"/>
                <a:cs typeface="Times New Roman"/>
              </a:rPr>
              <a:t>Sparse  </a:t>
            </a:r>
            <a:r>
              <a:rPr lang="en-US" sz="2800" baseline="9259" dirty="0">
                <a:latin typeface="+mj-lt"/>
                <a:cs typeface="Times New Roman"/>
              </a:rPr>
              <a:t>GMM</a:t>
            </a:r>
            <a:r>
              <a:rPr lang="en-US" sz="2800" spc="49" baseline="9259" dirty="0">
                <a:latin typeface="+mj-lt"/>
                <a:cs typeface="Times New Roman"/>
              </a:rPr>
              <a:t> </a:t>
            </a:r>
            <a:r>
              <a:rPr lang="en-US" sz="1800" spc="-4" dirty="0">
                <a:latin typeface="+mj-lt"/>
                <a:cs typeface="Times New Roman"/>
              </a:rPr>
              <a:t>coding</a:t>
            </a:r>
            <a:endParaRPr lang="en-US" sz="1800" dirty="0">
              <a:latin typeface="+mj-lt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154579" y="4143153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154579" y="4143153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154579" y="414315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342182" y="4329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07413" y="4730291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07413" y="4730291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07413" y="47302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993978" y="49170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36433" y="790456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299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599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299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36433" y="790456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299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599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299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36433" y="79045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024036" y="97717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49830" y="980291"/>
            <a:ext cx="94681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en-US" sz="1800" spc="-4" dirty="0">
                <a:latin typeface="+mj-lt"/>
                <a:cs typeface="Times New Roman"/>
              </a:rPr>
              <a:t>Boos</a:t>
            </a:r>
            <a:r>
              <a:rPr lang="en-US" sz="1800" spc="4" dirty="0">
                <a:latin typeface="+mj-lt"/>
                <a:cs typeface="Times New Roman"/>
              </a:rPr>
              <a:t>t</a:t>
            </a:r>
            <a:r>
              <a:rPr lang="en-US" sz="1800" dirty="0">
                <a:latin typeface="+mj-lt"/>
                <a:cs typeface="Times New Roman"/>
              </a:rPr>
              <a:t>i</a:t>
            </a:r>
            <a:r>
              <a:rPr lang="en-US" sz="1800" spc="-8" dirty="0">
                <a:latin typeface="+mj-lt"/>
                <a:cs typeface="Times New Roman"/>
              </a:rPr>
              <a:t>n</a:t>
            </a:r>
            <a:r>
              <a:rPr lang="en-US" sz="1800" dirty="0">
                <a:latin typeface="+mj-lt"/>
                <a:cs typeface="Times New Roman"/>
              </a:rPr>
              <a:t>g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102610" y="74689"/>
            <a:ext cx="13049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en-US" sz="2400" b="1" dirty="0">
                <a:latin typeface="+mj-lt"/>
                <a:cs typeface="Times New Roman"/>
              </a:rPr>
              <a:t>Sh</a:t>
            </a:r>
            <a:r>
              <a:rPr lang="en-US" sz="2400" b="1" spc="-4" dirty="0">
                <a:latin typeface="+mj-lt"/>
                <a:cs typeface="Times New Roman"/>
              </a:rPr>
              <a:t>a</a:t>
            </a:r>
            <a:r>
              <a:rPr lang="en-US" sz="2400" b="1" spc="-12" dirty="0">
                <a:latin typeface="+mj-lt"/>
                <a:cs typeface="Times New Roman"/>
              </a:rPr>
              <a:t>l</a:t>
            </a:r>
            <a:r>
              <a:rPr lang="en-US" sz="2400" b="1" spc="-4" dirty="0">
                <a:latin typeface="+mj-lt"/>
                <a:cs typeface="Times New Roman"/>
              </a:rPr>
              <a:t>l</a:t>
            </a:r>
            <a:r>
              <a:rPr lang="en-US" sz="2400" b="1" dirty="0">
                <a:latin typeface="+mj-lt"/>
                <a:cs typeface="Times New Roman"/>
              </a:rPr>
              <a:t>ow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7337984" y="74689"/>
            <a:ext cx="89161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en-US" sz="2400" b="1" spc="-4" dirty="0">
                <a:latin typeface="+mj-lt"/>
                <a:cs typeface="Times New Roman"/>
              </a:rPr>
              <a:t>De</a:t>
            </a:r>
            <a:r>
              <a:rPr lang="en-US" sz="2400" b="1" spc="-12" dirty="0">
                <a:latin typeface="+mj-lt"/>
                <a:cs typeface="Times New Roman"/>
              </a:rPr>
              <a:t>e</a:t>
            </a:r>
            <a:r>
              <a:rPr lang="en-US" sz="2400" b="1" dirty="0">
                <a:latin typeface="+mj-lt"/>
                <a:cs typeface="Times New Roman"/>
              </a:rPr>
              <a:t>p</a:t>
            </a:r>
          </a:p>
        </p:txBody>
      </p:sp>
      <p:sp>
        <p:nvSpPr>
          <p:cNvPr id="73" name="object 73"/>
          <p:cNvSpPr/>
          <p:nvPr/>
        </p:nvSpPr>
        <p:spPr>
          <a:xfrm>
            <a:off x="6565024" y="2053942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565024" y="2053942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565023" y="20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6751589" y="224066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182565" y="1259336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6182565" y="1259336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182565" y="12593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370166" y="144709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653124" y="1584024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6653124" y="1584024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653124" y="158402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6839689" y="177074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556535" y="978215"/>
            <a:ext cx="1480602" cy="1023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nl-NL" sz="1800" spc="-4" dirty="0">
                <a:latin typeface="+mj-lt"/>
                <a:cs typeface="Times New Roman"/>
              </a:rPr>
              <a:t>Neural</a:t>
            </a:r>
            <a:r>
              <a:rPr lang="nl-NL" sz="1800" spc="-69" dirty="0">
                <a:latin typeface="+mj-lt"/>
                <a:cs typeface="Times New Roman"/>
              </a:rPr>
              <a:t> </a:t>
            </a:r>
            <a:r>
              <a:rPr lang="nl-NL" sz="1800" spc="-4" dirty="0">
                <a:latin typeface="+mj-lt"/>
                <a:cs typeface="Times New Roman"/>
              </a:rPr>
              <a:t>net</a:t>
            </a:r>
            <a:endParaRPr lang="nl-NL" sz="1800" dirty="0">
              <a:latin typeface="+mj-lt"/>
              <a:cs typeface="Times New Roman"/>
            </a:endParaRPr>
          </a:p>
          <a:p>
            <a:pPr marL="931590">
              <a:spcBef>
                <a:spcPts val="204"/>
              </a:spcBef>
            </a:pPr>
            <a:r>
              <a:rPr lang="nl-NL" sz="1800" spc="-4" dirty="0">
                <a:latin typeface="+mj-lt"/>
                <a:cs typeface="Times New Roman"/>
              </a:rPr>
              <a:t>RN</a:t>
            </a:r>
            <a:r>
              <a:rPr lang="nl-NL" sz="1800" dirty="0">
                <a:latin typeface="+mj-lt"/>
                <a:cs typeface="Times New Roman"/>
              </a:rPr>
              <a:t>N</a:t>
            </a:r>
          </a:p>
          <a:p>
            <a:pPr marL="391403">
              <a:spcBef>
                <a:spcPts val="1347"/>
              </a:spcBef>
            </a:pPr>
            <a:r>
              <a:rPr lang="nl-NL" sz="1800" spc="-16" dirty="0">
                <a:latin typeface="+mj-lt"/>
                <a:cs typeface="Times New Roman"/>
              </a:rPr>
              <a:t>Conv.</a:t>
            </a:r>
            <a:r>
              <a:rPr lang="nl-NL" sz="1800" spc="-127" dirty="0">
                <a:latin typeface="+mj-lt"/>
                <a:cs typeface="Times New Roman"/>
              </a:rPr>
              <a:t> </a:t>
            </a:r>
            <a:r>
              <a:rPr lang="nl-NL" sz="1800" spc="-4" dirty="0">
                <a:latin typeface="+mj-lt"/>
                <a:cs typeface="Times New Roman"/>
              </a:rPr>
              <a:t>Net</a:t>
            </a:r>
            <a:endParaRPr lang="nl-NL" sz="1800" dirty="0">
              <a:latin typeface="+mj-lt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73628" y="4959417"/>
            <a:ext cx="1391984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>
              <a:lnSpc>
                <a:spcPts val="2049"/>
              </a:lnSpc>
            </a:pPr>
            <a:r>
              <a:rPr lang="en-US" sz="1800" spc="-20" dirty="0" err="1">
                <a:latin typeface="+mj-lt"/>
                <a:cs typeface="Times New Roman"/>
              </a:rPr>
              <a:t>DecisionTree</a:t>
            </a:r>
            <a:endParaRPr lang="en-US" sz="1800" dirty="0">
              <a:latin typeface="+mj-lt"/>
              <a:cs typeface="Times New Roman"/>
            </a:endParaRPr>
          </a:p>
        </p:txBody>
      </p:sp>
      <p:sp>
        <p:nvSpPr>
          <p:cNvPr id="92" name="object 45"/>
          <p:cNvSpPr txBox="1"/>
          <p:nvPr/>
        </p:nvSpPr>
        <p:spPr>
          <a:xfrm>
            <a:off x="5751734" y="3695700"/>
            <a:ext cx="97376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 algn="ctr"/>
            <a:r>
              <a:rPr lang="el-GR" sz="2800" spc="-4" dirty="0">
                <a:latin typeface="+mj-lt"/>
                <a:cs typeface="Times New Roman"/>
              </a:rPr>
              <a:t>ϵπ</a:t>
            </a:r>
            <a:endParaRPr lang="en-US" sz="2800" dirty="0">
              <a:latin typeface="+mj-lt"/>
              <a:cs typeface="Times New Roman"/>
            </a:endParaRPr>
          </a:p>
        </p:txBody>
      </p:sp>
      <p:sp>
        <p:nvSpPr>
          <p:cNvPr id="87" name="object 10"/>
          <p:cNvSpPr/>
          <p:nvPr/>
        </p:nvSpPr>
        <p:spPr>
          <a:xfrm>
            <a:off x="807413" y="729253"/>
            <a:ext cx="6204331" cy="4349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11"/>
          <p:cNvSpPr txBox="1"/>
          <p:nvPr/>
        </p:nvSpPr>
        <p:spPr>
          <a:xfrm>
            <a:off x="2921040" y="949523"/>
            <a:ext cx="238752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 algn="ctr"/>
            <a:r>
              <a:rPr sz="2000" b="1" spc="-4" dirty="0">
                <a:solidFill>
                  <a:schemeClr val="tx2"/>
                </a:solidFill>
                <a:latin typeface="+mj-lt"/>
                <a:cs typeface="Times New Roman"/>
              </a:rPr>
              <a:t>Neural</a:t>
            </a:r>
            <a:r>
              <a:rPr sz="2000" b="1" spc="-45" dirty="0">
                <a:solidFill>
                  <a:schemeClr val="tx2"/>
                </a:solidFill>
                <a:latin typeface="+mj-lt"/>
                <a:cs typeface="Times New Roman"/>
              </a:rPr>
              <a:t> </a:t>
            </a:r>
            <a:r>
              <a:rPr lang="en-US" sz="2000" b="1" spc="-4" dirty="0">
                <a:solidFill>
                  <a:schemeClr val="tx2"/>
                </a:solidFill>
                <a:latin typeface="+mj-lt"/>
                <a:cs typeface="Times New Roman"/>
              </a:rPr>
              <a:t>n</a:t>
            </a:r>
            <a:r>
              <a:rPr sz="2000" b="1" spc="-4" dirty="0">
                <a:solidFill>
                  <a:schemeClr val="tx2"/>
                </a:solidFill>
                <a:latin typeface="+mj-lt"/>
                <a:cs typeface="Times New Roman"/>
              </a:rPr>
              <a:t>etworks</a:t>
            </a:r>
            <a:endParaRPr sz="2000" dirty="0">
              <a:solidFill>
                <a:schemeClr val="tx2"/>
              </a:solidFill>
              <a:latin typeface="+mj-lt"/>
              <a:cs typeface="Times New Roman"/>
            </a:endParaRPr>
          </a:p>
        </p:txBody>
      </p:sp>
      <p:sp>
        <p:nvSpPr>
          <p:cNvPr id="89" name="object 11"/>
          <p:cNvSpPr txBox="1"/>
          <p:nvPr/>
        </p:nvSpPr>
        <p:spPr>
          <a:xfrm>
            <a:off x="2797053" y="4457784"/>
            <a:ext cx="263549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 algn="ctr"/>
            <a:r>
              <a:rPr lang="en-US" sz="2000" b="1" spc="-4" dirty="0">
                <a:solidFill>
                  <a:schemeClr val="tx2"/>
                </a:solidFill>
                <a:latin typeface="+mj-lt"/>
                <a:cs typeface="Times New Roman"/>
              </a:rPr>
              <a:t>Probabilistic models</a:t>
            </a:r>
            <a:endParaRPr sz="2000" dirty="0">
              <a:solidFill>
                <a:schemeClr val="tx2"/>
              </a:solidFill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12262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6017"/>
            <a:ext cx="662307" cy="830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37591" y="0"/>
            <a:ext cx="4187871" cy="5981700"/>
          </a:xfrm>
          <a:custGeom>
            <a:avLst/>
            <a:gdLst/>
            <a:ahLst/>
            <a:cxnLst/>
            <a:rect l="l" t="t" r="r" b="b"/>
            <a:pathLst>
              <a:path w="5131434" h="7556500">
                <a:moveTo>
                  <a:pt x="0" y="7556500"/>
                </a:moveTo>
                <a:lnTo>
                  <a:pt x="5131424" y="7556500"/>
                </a:lnTo>
                <a:lnTo>
                  <a:pt x="5131424" y="0"/>
                </a:lnTo>
                <a:lnTo>
                  <a:pt x="0" y="0"/>
                </a:lnTo>
                <a:lnTo>
                  <a:pt x="0" y="7556500"/>
                </a:lnTo>
                <a:close/>
              </a:path>
            </a:pathLst>
          </a:custGeom>
          <a:solidFill>
            <a:srgbClr val="FF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" y="0"/>
            <a:ext cx="3993014" cy="5981700"/>
          </a:xfrm>
          <a:custGeom>
            <a:avLst/>
            <a:gdLst/>
            <a:ahLst/>
            <a:cxnLst/>
            <a:rect l="l" t="t" r="r" b="b"/>
            <a:pathLst>
              <a:path w="4892675" h="7556500">
                <a:moveTo>
                  <a:pt x="0" y="7556500"/>
                </a:moveTo>
                <a:lnTo>
                  <a:pt x="4892664" y="7556500"/>
                </a:lnTo>
                <a:lnTo>
                  <a:pt x="4892664" y="0"/>
                </a:lnTo>
                <a:lnTo>
                  <a:pt x="0" y="0"/>
                </a:lnTo>
                <a:lnTo>
                  <a:pt x="0" y="75565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32040" y="1789419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32040" y="1789419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32040" y="17894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18605" y="197614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99056" y="1789419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99056" y="1789419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99056" y="17894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85621" y="197614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35595" y="1378630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552"/>
                </a:lnTo>
                <a:lnTo>
                  <a:pt x="32861" y="32226"/>
                </a:lnTo>
                <a:lnTo>
                  <a:pt x="8751" y="68044"/>
                </a:lnTo>
                <a:lnTo>
                  <a:pt x="0" y="113030"/>
                </a:lnTo>
                <a:lnTo>
                  <a:pt x="8751" y="158412"/>
                </a:lnTo>
                <a:lnTo>
                  <a:pt x="32861" y="195103"/>
                </a:lnTo>
                <a:lnTo>
                  <a:pt x="69115" y="219650"/>
                </a:lnTo>
                <a:lnTo>
                  <a:pt x="114300" y="228600"/>
                </a:lnTo>
                <a:lnTo>
                  <a:pt x="159484" y="219650"/>
                </a:lnTo>
                <a:lnTo>
                  <a:pt x="195738" y="195103"/>
                </a:lnTo>
                <a:lnTo>
                  <a:pt x="219848" y="158412"/>
                </a:lnTo>
                <a:lnTo>
                  <a:pt x="228600" y="113030"/>
                </a:lnTo>
                <a:lnTo>
                  <a:pt x="219848" y="68044"/>
                </a:lnTo>
                <a:lnTo>
                  <a:pt x="195738" y="32226"/>
                </a:lnTo>
                <a:lnTo>
                  <a:pt x="159484" y="8552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35595" y="1378630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552"/>
                </a:lnTo>
                <a:lnTo>
                  <a:pt x="195738" y="32226"/>
                </a:lnTo>
                <a:lnTo>
                  <a:pt x="219848" y="68044"/>
                </a:lnTo>
                <a:lnTo>
                  <a:pt x="228600" y="113030"/>
                </a:lnTo>
                <a:lnTo>
                  <a:pt x="219848" y="158412"/>
                </a:lnTo>
                <a:lnTo>
                  <a:pt x="195738" y="195103"/>
                </a:lnTo>
                <a:lnTo>
                  <a:pt x="159484" y="219650"/>
                </a:lnTo>
                <a:lnTo>
                  <a:pt x="114300" y="228600"/>
                </a:lnTo>
                <a:lnTo>
                  <a:pt x="69115" y="219650"/>
                </a:lnTo>
                <a:lnTo>
                  <a:pt x="32861" y="195103"/>
                </a:lnTo>
                <a:lnTo>
                  <a:pt x="8751" y="158412"/>
                </a:lnTo>
                <a:lnTo>
                  <a:pt x="0" y="113030"/>
                </a:lnTo>
                <a:lnTo>
                  <a:pt x="8751" y="68044"/>
                </a:lnTo>
                <a:lnTo>
                  <a:pt x="32861" y="32226"/>
                </a:lnTo>
                <a:lnTo>
                  <a:pt x="69115" y="8552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35595" y="13786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22160" y="156535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87575" y="3848548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87575" y="3848548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87575" y="384854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75177" y="4035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29113" y="2819502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29113" y="2819502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129113" y="28195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315678" y="300622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333496" y="2819502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333496" y="2819502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333496" y="28195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521098" y="30072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244556" y="2820539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244556" y="2820539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244556" y="28205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432157" y="30072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863134" y="3849586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299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599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299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863134" y="3849586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299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599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299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863134" y="38495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049699" y="40363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57375" y="1479253"/>
            <a:ext cx="62862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en-US" sz="1800" spc="-4" dirty="0">
                <a:latin typeface="+mj-lt"/>
                <a:cs typeface="Times New Roman"/>
              </a:rPr>
              <a:t>D</a:t>
            </a:r>
            <a:r>
              <a:rPr lang="en-US" sz="1800" dirty="0">
                <a:latin typeface="+mj-lt"/>
                <a:cs typeface="Times New Roman"/>
              </a:rPr>
              <a:t>-</a:t>
            </a:r>
            <a:r>
              <a:rPr lang="en-US" sz="1800" spc="-4" dirty="0">
                <a:latin typeface="+mj-lt"/>
                <a:cs typeface="Times New Roman"/>
              </a:rPr>
              <a:t>A</a:t>
            </a:r>
            <a:r>
              <a:rPr lang="en-US" sz="1800" dirty="0">
                <a:latin typeface="+mj-lt"/>
                <a:cs typeface="Times New Roman"/>
              </a:rPr>
              <a:t>E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4175951" y="2508298"/>
            <a:ext cx="54466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en-US" sz="1800" spc="-4" dirty="0">
                <a:latin typeface="+mj-lt"/>
                <a:cs typeface="Times New Roman"/>
              </a:rPr>
              <a:t>D</a:t>
            </a:r>
            <a:r>
              <a:rPr lang="en-US" sz="1800" spc="-12" dirty="0">
                <a:latin typeface="+mj-lt"/>
                <a:cs typeface="Times New Roman"/>
              </a:rPr>
              <a:t>B</a:t>
            </a:r>
            <a:r>
              <a:rPr lang="en-US" sz="1800" dirty="0">
                <a:latin typeface="+mj-lt"/>
                <a:cs typeface="Times New Roman"/>
              </a:rPr>
              <a:t>N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5056954" y="2567428"/>
            <a:ext cx="60063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en-US" sz="1800" spc="-4" dirty="0">
                <a:latin typeface="+mj-lt"/>
                <a:cs typeface="Times New Roman"/>
              </a:rPr>
              <a:t>DBM</a:t>
            </a:r>
            <a:endParaRPr lang="en-US" sz="1800" dirty="0">
              <a:latin typeface="+mj-lt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05774" y="1480291"/>
            <a:ext cx="36639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en-US" sz="1800" spc="-4" dirty="0">
                <a:latin typeface="+mj-lt"/>
                <a:cs typeface="Times New Roman"/>
              </a:rPr>
              <a:t>A</a:t>
            </a:r>
            <a:r>
              <a:rPr lang="en-US" sz="1800" dirty="0">
                <a:latin typeface="+mj-lt"/>
                <a:cs typeface="Times New Roman"/>
              </a:rPr>
              <a:t>e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331868" y="1568465"/>
            <a:ext cx="11992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en-US" sz="1800" spc="-12" dirty="0">
                <a:latin typeface="+mj-lt"/>
                <a:cs typeface="Times New Roman"/>
              </a:rPr>
              <a:t>Perceptron</a:t>
            </a:r>
            <a:endParaRPr lang="en-US" sz="1800" dirty="0">
              <a:latin typeface="+mj-lt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42548" y="2538382"/>
            <a:ext cx="5996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en-US" sz="1800" spc="-12" dirty="0">
                <a:latin typeface="+mj-lt"/>
                <a:cs typeface="Times New Roman"/>
              </a:rPr>
              <a:t>R</a:t>
            </a:r>
            <a:r>
              <a:rPr lang="en-US" sz="1800" spc="-4" dirty="0">
                <a:latin typeface="+mj-lt"/>
                <a:cs typeface="Times New Roman"/>
              </a:rPr>
              <a:t>BM</a:t>
            </a:r>
            <a:endParaRPr lang="en-US" sz="1800" dirty="0">
              <a:latin typeface="+mj-lt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463055" y="3459544"/>
            <a:ext cx="97376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en-US" sz="1800" spc="-4" dirty="0" err="1">
                <a:latin typeface="+mj-lt"/>
                <a:cs typeface="Times New Roman"/>
              </a:rPr>
              <a:t>Bay</a:t>
            </a:r>
            <a:r>
              <a:rPr lang="en-US" sz="1800" dirty="0" err="1">
                <a:latin typeface="+mj-lt"/>
                <a:cs typeface="Times New Roman"/>
              </a:rPr>
              <a:t>es</a:t>
            </a:r>
            <a:r>
              <a:rPr lang="en-US" sz="1800" spc="-4" dirty="0" err="1">
                <a:latin typeface="+mj-lt"/>
                <a:cs typeface="Times New Roman"/>
              </a:rPr>
              <a:t>NP</a:t>
            </a:r>
            <a:endParaRPr lang="en-US" sz="1800" dirty="0">
              <a:latin typeface="+mj-lt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43112" y="2348547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43112" y="2348547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43112" y="23485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29677" y="25352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61729" y="2539419"/>
            <a:ext cx="5731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en-US" sz="1800" spc="-8" dirty="0">
                <a:latin typeface="+mj-lt"/>
                <a:cs typeface="Times New Roman"/>
              </a:rPr>
              <a:t>S</a:t>
            </a:r>
            <a:r>
              <a:rPr lang="en-US" sz="1800" spc="-4" dirty="0">
                <a:latin typeface="+mj-lt"/>
                <a:cs typeface="Times New Roman"/>
              </a:rPr>
              <a:t>V</a:t>
            </a:r>
            <a:r>
              <a:rPr lang="en-US" sz="1800" dirty="0">
                <a:latin typeface="+mj-lt"/>
                <a:cs typeface="Times New Roman"/>
              </a:rPr>
              <a:t>M</a:t>
            </a:r>
          </a:p>
        </p:txBody>
      </p:sp>
      <p:sp>
        <p:nvSpPr>
          <p:cNvPr id="51" name="object 51"/>
          <p:cNvSpPr/>
          <p:nvPr/>
        </p:nvSpPr>
        <p:spPr>
          <a:xfrm>
            <a:off x="3539557" y="3085062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539557" y="3085062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539557" y="308506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727159" y="32717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42967" y="3271370"/>
            <a:ext cx="1533981" cy="56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 marR="4147" indent="767253">
              <a:lnSpc>
                <a:spcPts val="2188"/>
              </a:lnSpc>
            </a:pPr>
            <a:r>
              <a:rPr lang="en-US" sz="1800" spc="-4" dirty="0">
                <a:latin typeface="+mj-lt"/>
                <a:cs typeface="Times New Roman"/>
              </a:rPr>
              <a:t>Sparse  </a:t>
            </a:r>
            <a:r>
              <a:rPr lang="en-US" sz="2800" baseline="9259" dirty="0">
                <a:latin typeface="+mj-lt"/>
                <a:cs typeface="Times New Roman"/>
              </a:rPr>
              <a:t>GMM</a:t>
            </a:r>
            <a:r>
              <a:rPr lang="en-US" sz="2800" spc="49" baseline="9259" dirty="0">
                <a:latin typeface="+mj-lt"/>
                <a:cs typeface="Times New Roman"/>
              </a:rPr>
              <a:t> </a:t>
            </a:r>
            <a:r>
              <a:rPr lang="en-US" sz="1800" spc="-4" dirty="0">
                <a:latin typeface="+mj-lt"/>
                <a:cs typeface="Times New Roman"/>
              </a:rPr>
              <a:t>coding</a:t>
            </a:r>
            <a:endParaRPr lang="en-US" sz="1800" dirty="0">
              <a:latin typeface="+mj-lt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154579" y="4143153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154579" y="4143153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154579" y="414315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342182" y="4329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07413" y="4730291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07413" y="4730291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07413" y="47302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993978" y="49170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36433" y="790456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299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599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299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36433" y="790456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299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599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299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36433" y="79045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024036" y="97717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49830" y="980291"/>
            <a:ext cx="94681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en-US" sz="1800" spc="-4" dirty="0">
                <a:latin typeface="+mj-lt"/>
                <a:cs typeface="Times New Roman"/>
              </a:rPr>
              <a:t>Boos</a:t>
            </a:r>
            <a:r>
              <a:rPr lang="en-US" sz="1800" spc="4" dirty="0">
                <a:latin typeface="+mj-lt"/>
                <a:cs typeface="Times New Roman"/>
              </a:rPr>
              <a:t>t</a:t>
            </a:r>
            <a:r>
              <a:rPr lang="en-US" sz="1800" dirty="0">
                <a:latin typeface="+mj-lt"/>
                <a:cs typeface="Times New Roman"/>
              </a:rPr>
              <a:t>i</a:t>
            </a:r>
            <a:r>
              <a:rPr lang="en-US" sz="1800" spc="-8" dirty="0">
                <a:latin typeface="+mj-lt"/>
                <a:cs typeface="Times New Roman"/>
              </a:rPr>
              <a:t>n</a:t>
            </a:r>
            <a:r>
              <a:rPr lang="en-US" sz="1800" dirty="0">
                <a:latin typeface="+mj-lt"/>
                <a:cs typeface="Times New Roman"/>
              </a:rPr>
              <a:t>g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102610" y="74689"/>
            <a:ext cx="13049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en-US" sz="2400" b="1" dirty="0">
                <a:latin typeface="+mj-lt"/>
                <a:cs typeface="Times New Roman"/>
              </a:rPr>
              <a:t>Sh</a:t>
            </a:r>
            <a:r>
              <a:rPr lang="en-US" sz="2400" b="1" spc="-4" dirty="0">
                <a:latin typeface="+mj-lt"/>
                <a:cs typeface="Times New Roman"/>
              </a:rPr>
              <a:t>a</a:t>
            </a:r>
            <a:r>
              <a:rPr lang="en-US" sz="2400" b="1" spc="-12" dirty="0">
                <a:latin typeface="+mj-lt"/>
                <a:cs typeface="Times New Roman"/>
              </a:rPr>
              <a:t>l</a:t>
            </a:r>
            <a:r>
              <a:rPr lang="en-US" sz="2400" b="1" spc="-4" dirty="0">
                <a:latin typeface="+mj-lt"/>
                <a:cs typeface="Times New Roman"/>
              </a:rPr>
              <a:t>l</a:t>
            </a:r>
            <a:r>
              <a:rPr lang="en-US" sz="2400" b="1" dirty="0">
                <a:latin typeface="+mj-lt"/>
                <a:cs typeface="Times New Roman"/>
              </a:rPr>
              <a:t>ow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7337984" y="74689"/>
            <a:ext cx="89161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en-US" sz="2400" b="1" spc="-4" dirty="0">
                <a:latin typeface="+mj-lt"/>
                <a:cs typeface="Times New Roman"/>
              </a:rPr>
              <a:t>De</a:t>
            </a:r>
            <a:r>
              <a:rPr lang="en-US" sz="2400" b="1" spc="-12" dirty="0">
                <a:latin typeface="+mj-lt"/>
                <a:cs typeface="Times New Roman"/>
              </a:rPr>
              <a:t>e</a:t>
            </a:r>
            <a:r>
              <a:rPr lang="en-US" sz="2400" b="1" dirty="0">
                <a:latin typeface="+mj-lt"/>
                <a:cs typeface="Times New Roman"/>
              </a:rPr>
              <a:t>p</a:t>
            </a:r>
          </a:p>
        </p:txBody>
      </p:sp>
      <p:sp>
        <p:nvSpPr>
          <p:cNvPr id="73" name="object 73"/>
          <p:cNvSpPr/>
          <p:nvPr/>
        </p:nvSpPr>
        <p:spPr>
          <a:xfrm>
            <a:off x="6565024" y="2053942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565024" y="2053942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565023" y="20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6751589" y="224066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182565" y="1259336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6182565" y="1259336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182565" y="12593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370166" y="144709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653124" y="1584024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6653124" y="1584024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653124" y="158402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6839689" y="177074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556535" y="978215"/>
            <a:ext cx="1480602" cy="1023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nl-NL" sz="1800" spc="-4" dirty="0">
                <a:latin typeface="+mj-lt"/>
                <a:cs typeface="Times New Roman"/>
              </a:rPr>
              <a:t>Neural</a:t>
            </a:r>
            <a:r>
              <a:rPr lang="nl-NL" sz="1800" spc="-69" dirty="0">
                <a:latin typeface="+mj-lt"/>
                <a:cs typeface="Times New Roman"/>
              </a:rPr>
              <a:t> </a:t>
            </a:r>
            <a:r>
              <a:rPr lang="nl-NL" sz="1800" spc="-4" dirty="0">
                <a:latin typeface="+mj-lt"/>
                <a:cs typeface="Times New Roman"/>
              </a:rPr>
              <a:t>net</a:t>
            </a:r>
            <a:endParaRPr lang="nl-NL" sz="1800" dirty="0">
              <a:latin typeface="+mj-lt"/>
              <a:cs typeface="Times New Roman"/>
            </a:endParaRPr>
          </a:p>
          <a:p>
            <a:pPr marL="931590">
              <a:spcBef>
                <a:spcPts val="204"/>
              </a:spcBef>
            </a:pPr>
            <a:r>
              <a:rPr lang="nl-NL" sz="1800" spc="-4" dirty="0">
                <a:latin typeface="+mj-lt"/>
                <a:cs typeface="Times New Roman"/>
              </a:rPr>
              <a:t>RN</a:t>
            </a:r>
            <a:r>
              <a:rPr lang="nl-NL" sz="1800" dirty="0">
                <a:latin typeface="+mj-lt"/>
                <a:cs typeface="Times New Roman"/>
              </a:rPr>
              <a:t>N</a:t>
            </a:r>
          </a:p>
          <a:p>
            <a:pPr marL="391403">
              <a:spcBef>
                <a:spcPts val="1347"/>
              </a:spcBef>
            </a:pPr>
            <a:r>
              <a:rPr lang="nl-NL" sz="1800" spc="-16" dirty="0">
                <a:latin typeface="+mj-lt"/>
                <a:cs typeface="Times New Roman"/>
              </a:rPr>
              <a:t>Conv.</a:t>
            </a:r>
            <a:r>
              <a:rPr lang="nl-NL" sz="1800" spc="-127" dirty="0">
                <a:latin typeface="+mj-lt"/>
                <a:cs typeface="Times New Roman"/>
              </a:rPr>
              <a:t> </a:t>
            </a:r>
            <a:r>
              <a:rPr lang="nl-NL" sz="1800" spc="-4" dirty="0">
                <a:latin typeface="+mj-lt"/>
                <a:cs typeface="Times New Roman"/>
              </a:rPr>
              <a:t>Net</a:t>
            </a:r>
            <a:endParaRPr lang="nl-NL" sz="1800" dirty="0">
              <a:latin typeface="+mj-lt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73628" y="4959417"/>
            <a:ext cx="1391984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>
              <a:lnSpc>
                <a:spcPts val="2049"/>
              </a:lnSpc>
            </a:pPr>
            <a:r>
              <a:rPr lang="en-US" sz="1800" spc="-20" dirty="0" err="1">
                <a:latin typeface="+mj-lt"/>
                <a:cs typeface="Times New Roman"/>
              </a:rPr>
              <a:t>DecisionTree</a:t>
            </a:r>
            <a:endParaRPr lang="en-US" sz="1800" dirty="0">
              <a:latin typeface="+mj-lt"/>
              <a:cs typeface="Times New Roman"/>
            </a:endParaRPr>
          </a:p>
        </p:txBody>
      </p:sp>
      <p:sp>
        <p:nvSpPr>
          <p:cNvPr id="92" name="object 45"/>
          <p:cNvSpPr txBox="1"/>
          <p:nvPr/>
        </p:nvSpPr>
        <p:spPr>
          <a:xfrm>
            <a:off x="5751734" y="3695700"/>
            <a:ext cx="97376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 algn="ctr"/>
            <a:r>
              <a:rPr lang="el-GR" sz="2800" spc="-4" dirty="0">
                <a:latin typeface="+mj-lt"/>
                <a:cs typeface="Times New Roman"/>
              </a:rPr>
              <a:t>ϵπ</a:t>
            </a:r>
            <a:endParaRPr lang="en-US" sz="2800" dirty="0">
              <a:latin typeface="+mj-lt"/>
              <a:cs typeface="Times New Roman"/>
            </a:endParaRPr>
          </a:p>
        </p:txBody>
      </p:sp>
      <p:sp>
        <p:nvSpPr>
          <p:cNvPr id="87" name="object 10"/>
          <p:cNvSpPr/>
          <p:nvPr/>
        </p:nvSpPr>
        <p:spPr>
          <a:xfrm>
            <a:off x="807413" y="729253"/>
            <a:ext cx="6204331" cy="4349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11"/>
          <p:cNvSpPr txBox="1"/>
          <p:nvPr/>
        </p:nvSpPr>
        <p:spPr>
          <a:xfrm>
            <a:off x="2921040" y="949523"/>
            <a:ext cx="238752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 algn="ctr"/>
            <a:r>
              <a:rPr sz="2000" b="1" spc="-4" dirty="0">
                <a:solidFill>
                  <a:schemeClr val="tx2"/>
                </a:solidFill>
                <a:latin typeface="+mj-lt"/>
                <a:cs typeface="Times New Roman"/>
              </a:rPr>
              <a:t>Neural</a:t>
            </a:r>
            <a:r>
              <a:rPr sz="2000" b="1" spc="-45" dirty="0">
                <a:solidFill>
                  <a:schemeClr val="tx2"/>
                </a:solidFill>
                <a:latin typeface="+mj-lt"/>
                <a:cs typeface="Times New Roman"/>
              </a:rPr>
              <a:t> </a:t>
            </a:r>
            <a:r>
              <a:rPr lang="en-US" sz="2000" b="1" spc="-4" dirty="0">
                <a:solidFill>
                  <a:schemeClr val="tx2"/>
                </a:solidFill>
                <a:latin typeface="+mj-lt"/>
                <a:cs typeface="Times New Roman"/>
              </a:rPr>
              <a:t>n</a:t>
            </a:r>
            <a:r>
              <a:rPr sz="2000" b="1" spc="-4" dirty="0">
                <a:solidFill>
                  <a:schemeClr val="tx2"/>
                </a:solidFill>
                <a:latin typeface="+mj-lt"/>
                <a:cs typeface="Times New Roman"/>
              </a:rPr>
              <a:t>etworks</a:t>
            </a:r>
            <a:endParaRPr sz="2000" dirty="0">
              <a:solidFill>
                <a:schemeClr val="tx2"/>
              </a:solidFill>
              <a:latin typeface="+mj-lt"/>
              <a:cs typeface="Times New Roman"/>
            </a:endParaRPr>
          </a:p>
        </p:txBody>
      </p:sp>
      <p:sp>
        <p:nvSpPr>
          <p:cNvPr id="89" name="object 11"/>
          <p:cNvSpPr txBox="1"/>
          <p:nvPr/>
        </p:nvSpPr>
        <p:spPr>
          <a:xfrm>
            <a:off x="2797053" y="4457784"/>
            <a:ext cx="263549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 algn="ctr"/>
            <a:r>
              <a:rPr lang="en-US" sz="2000" b="1" spc="-4" dirty="0">
                <a:solidFill>
                  <a:schemeClr val="tx2"/>
                </a:solidFill>
                <a:latin typeface="+mj-lt"/>
                <a:cs typeface="Times New Roman"/>
              </a:rPr>
              <a:t>Probabilistic models</a:t>
            </a:r>
            <a:endParaRPr sz="2000" dirty="0">
              <a:solidFill>
                <a:schemeClr val="tx2"/>
              </a:solidFill>
              <a:latin typeface="+mj-lt"/>
              <a:cs typeface="Times New Roman"/>
            </a:endParaRPr>
          </a:p>
        </p:txBody>
      </p:sp>
      <p:sp>
        <p:nvSpPr>
          <p:cNvPr id="90" name="object 7"/>
          <p:cNvSpPr/>
          <p:nvPr/>
        </p:nvSpPr>
        <p:spPr>
          <a:xfrm>
            <a:off x="215585" y="389004"/>
            <a:ext cx="2209762" cy="5134855"/>
          </a:xfrm>
          <a:custGeom>
            <a:avLst/>
            <a:gdLst/>
            <a:ahLst/>
            <a:cxnLst/>
            <a:rect l="l" t="t" r="r" b="b"/>
            <a:pathLst>
              <a:path w="2707640" h="6286500">
                <a:moveTo>
                  <a:pt x="1497197" y="6273800"/>
                </a:moveTo>
                <a:lnTo>
                  <a:pt x="1210442" y="6273800"/>
                </a:lnTo>
                <a:lnTo>
                  <a:pt x="1238741" y="6286500"/>
                </a:lnTo>
                <a:lnTo>
                  <a:pt x="1468898" y="6286500"/>
                </a:lnTo>
                <a:lnTo>
                  <a:pt x="1497197" y="6273800"/>
                </a:lnTo>
                <a:close/>
              </a:path>
              <a:path w="2707640" h="6286500">
                <a:moveTo>
                  <a:pt x="1553196" y="25400"/>
                </a:moveTo>
                <a:lnTo>
                  <a:pt x="1154443" y="25400"/>
                </a:lnTo>
                <a:lnTo>
                  <a:pt x="1126753" y="38100"/>
                </a:lnTo>
                <a:lnTo>
                  <a:pt x="991596" y="101600"/>
                </a:lnTo>
                <a:lnTo>
                  <a:pt x="965257" y="127000"/>
                </a:lnTo>
                <a:lnTo>
                  <a:pt x="939162" y="139700"/>
                </a:lnTo>
                <a:lnTo>
                  <a:pt x="913314" y="165100"/>
                </a:lnTo>
                <a:lnTo>
                  <a:pt x="887718" y="177800"/>
                </a:lnTo>
                <a:lnTo>
                  <a:pt x="862380" y="203200"/>
                </a:lnTo>
                <a:lnTo>
                  <a:pt x="837305" y="228600"/>
                </a:lnTo>
                <a:lnTo>
                  <a:pt x="812497" y="241300"/>
                </a:lnTo>
                <a:lnTo>
                  <a:pt x="787961" y="266700"/>
                </a:lnTo>
                <a:lnTo>
                  <a:pt x="763702" y="292100"/>
                </a:lnTo>
                <a:lnTo>
                  <a:pt x="739725" y="317500"/>
                </a:lnTo>
                <a:lnTo>
                  <a:pt x="716036" y="355600"/>
                </a:lnTo>
                <a:lnTo>
                  <a:pt x="692638" y="381000"/>
                </a:lnTo>
                <a:lnTo>
                  <a:pt x="669538" y="406400"/>
                </a:lnTo>
                <a:lnTo>
                  <a:pt x="646740" y="444500"/>
                </a:lnTo>
                <a:lnTo>
                  <a:pt x="624248" y="469900"/>
                </a:lnTo>
                <a:lnTo>
                  <a:pt x="602068" y="508000"/>
                </a:lnTo>
                <a:lnTo>
                  <a:pt x="580206" y="533400"/>
                </a:lnTo>
                <a:lnTo>
                  <a:pt x="558664" y="571500"/>
                </a:lnTo>
                <a:lnTo>
                  <a:pt x="537450" y="609600"/>
                </a:lnTo>
                <a:lnTo>
                  <a:pt x="516567" y="647700"/>
                </a:lnTo>
                <a:lnTo>
                  <a:pt x="496021" y="685800"/>
                </a:lnTo>
                <a:lnTo>
                  <a:pt x="475816" y="723900"/>
                </a:lnTo>
                <a:lnTo>
                  <a:pt x="455958" y="762000"/>
                </a:lnTo>
                <a:lnTo>
                  <a:pt x="436451" y="800100"/>
                </a:lnTo>
                <a:lnTo>
                  <a:pt x="417301" y="838200"/>
                </a:lnTo>
                <a:lnTo>
                  <a:pt x="398512" y="876300"/>
                </a:lnTo>
                <a:lnTo>
                  <a:pt x="380089" y="927100"/>
                </a:lnTo>
                <a:lnTo>
                  <a:pt x="362038" y="965200"/>
                </a:lnTo>
                <a:lnTo>
                  <a:pt x="344362" y="1016000"/>
                </a:lnTo>
                <a:lnTo>
                  <a:pt x="327068" y="1054100"/>
                </a:lnTo>
                <a:lnTo>
                  <a:pt x="310159" y="1104900"/>
                </a:lnTo>
                <a:lnTo>
                  <a:pt x="293642" y="1155700"/>
                </a:lnTo>
                <a:lnTo>
                  <a:pt x="277521" y="1193800"/>
                </a:lnTo>
                <a:lnTo>
                  <a:pt x="261800" y="1244600"/>
                </a:lnTo>
                <a:lnTo>
                  <a:pt x="246485" y="1295400"/>
                </a:lnTo>
                <a:lnTo>
                  <a:pt x="231581" y="1346200"/>
                </a:lnTo>
                <a:lnTo>
                  <a:pt x="217093" y="1397000"/>
                </a:lnTo>
                <a:lnTo>
                  <a:pt x="203025" y="1447800"/>
                </a:lnTo>
                <a:lnTo>
                  <a:pt x="189383" y="1498600"/>
                </a:lnTo>
                <a:lnTo>
                  <a:pt x="176172" y="1549400"/>
                </a:lnTo>
                <a:lnTo>
                  <a:pt x="163396" y="1612900"/>
                </a:lnTo>
                <a:lnTo>
                  <a:pt x="151061" y="1663700"/>
                </a:lnTo>
                <a:lnTo>
                  <a:pt x="139170" y="1714500"/>
                </a:lnTo>
                <a:lnTo>
                  <a:pt x="127731" y="1778000"/>
                </a:lnTo>
                <a:lnTo>
                  <a:pt x="116746" y="1828800"/>
                </a:lnTo>
                <a:lnTo>
                  <a:pt x="106222" y="1892300"/>
                </a:lnTo>
                <a:lnTo>
                  <a:pt x="96163" y="1943100"/>
                </a:lnTo>
                <a:lnTo>
                  <a:pt x="86574" y="2006600"/>
                </a:lnTo>
                <a:lnTo>
                  <a:pt x="77460" y="2057400"/>
                </a:lnTo>
                <a:lnTo>
                  <a:pt x="68826" y="2120900"/>
                </a:lnTo>
                <a:lnTo>
                  <a:pt x="60677" y="2184400"/>
                </a:lnTo>
                <a:lnTo>
                  <a:pt x="53018" y="2247900"/>
                </a:lnTo>
                <a:lnTo>
                  <a:pt x="45854" y="2298700"/>
                </a:lnTo>
                <a:lnTo>
                  <a:pt x="39189" y="2362200"/>
                </a:lnTo>
                <a:lnTo>
                  <a:pt x="33029" y="2425700"/>
                </a:lnTo>
                <a:lnTo>
                  <a:pt x="27379" y="2489200"/>
                </a:lnTo>
                <a:lnTo>
                  <a:pt x="22244" y="2552700"/>
                </a:lnTo>
                <a:lnTo>
                  <a:pt x="17628" y="2616200"/>
                </a:lnTo>
                <a:lnTo>
                  <a:pt x="13537" y="2679700"/>
                </a:lnTo>
                <a:lnTo>
                  <a:pt x="9975" y="2743200"/>
                </a:lnTo>
                <a:lnTo>
                  <a:pt x="6947" y="2806700"/>
                </a:lnTo>
                <a:lnTo>
                  <a:pt x="4459" y="2882900"/>
                </a:lnTo>
                <a:lnTo>
                  <a:pt x="2516" y="2946400"/>
                </a:lnTo>
                <a:lnTo>
                  <a:pt x="1121" y="3009900"/>
                </a:lnTo>
                <a:lnTo>
                  <a:pt x="281" y="3073400"/>
                </a:lnTo>
                <a:lnTo>
                  <a:pt x="0" y="3149600"/>
                </a:lnTo>
                <a:lnTo>
                  <a:pt x="281" y="3213100"/>
                </a:lnTo>
                <a:lnTo>
                  <a:pt x="1121" y="3276600"/>
                </a:lnTo>
                <a:lnTo>
                  <a:pt x="2516" y="3352800"/>
                </a:lnTo>
                <a:lnTo>
                  <a:pt x="4459" y="3416300"/>
                </a:lnTo>
                <a:lnTo>
                  <a:pt x="6947" y="3479800"/>
                </a:lnTo>
                <a:lnTo>
                  <a:pt x="9975" y="3543300"/>
                </a:lnTo>
                <a:lnTo>
                  <a:pt x="13537" y="3606800"/>
                </a:lnTo>
                <a:lnTo>
                  <a:pt x="17628" y="3670300"/>
                </a:lnTo>
                <a:lnTo>
                  <a:pt x="22244" y="3733800"/>
                </a:lnTo>
                <a:lnTo>
                  <a:pt x="27379" y="3797300"/>
                </a:lnTo>
                <a:lnTo>
                  <a:pt x="33029" y="3860800"/>
                </a:lnTo>
                <a:lnTo>
                  <a:pt x="39189" y="3924300"/>
                </a:lnTo>
                <a:lnTo>
                  <a:pt x="45854" y="3987800"/>
                </a:lnTo>
                <a:lnTo>
                  <a:pt x="53018" y="4051300"/>
                </a:lnTo>
                <a:lnTo>
                  <a:pt x="60677" y="4114800"/>
                </a:lnTo>
                <a:lnTo>
                  <a:pt x="68826" y="4165600"/>
                </a:lnTo>
                <a:lnTo>
                  <a:pt x="77460" y="4229100"/>
                </a:lnTo>
                <a:lnTo>
                  <a:pt x="86574" y="4292600"/>
                </a:lnTo>
                <a:lnTo>
                  <a:pt x="96163" y="4343400"/>
                </a:lnTo>
                <a:lnTo>
                  <a:pt x="106222" y="4406900"/>
                </a:lnTo>
                <a:lnTo>
                  <a:pt x="116746" y="4457700"/>
                </a:lnTo>
                <a:lnTo>
                  <a:pt x="127731" y="4521200"/>
                </a:lnTo>
                <a:lnTo>
                  <a:pt x="139170" y="4572000"/>
                </a:lnTo>
                <a:lnTo>
                  <a:pt x="151061" y="4622800"/>
                </a:lnTo>
                <a:lnTo>
                  <a:pt x="163396" y="4686300"/>
                </a:lnTo>
                <a:lnTo>
                  <a:pt x="176172" y="4737100"/>
                </a:lnTo>
                <a:lnTo>
                  <a:pt x="189383" y="4787900"/>
                </a:lnTo>
                <a:lnTo>
                  <a:pt x="203025" y="4838700"/>
                </a:lnTo>
                <a:lnTo>
                  <a:pt x="217093" y="4889500"/>
                </a:lnTo>
                <a:lnTo>
                  <a:pt x="231581" y="4940300"/>
                </a:lnTo>
                <a:lnTo>
                  <a:pt x="246485" y="4991100"/>
                </a:lnTo>
                <a:lnTo>
                  <a:pt x="261800" y="5041900"/>
                </a:lnTo>
                <a:lnTo>
                  <a:pt x="277521" y="5092700"/>
                </a:lnTo>
                <a:lnTo>
                  <a:pt x="293642" y="5143500"/>
                </a:lnTo>
                <a:lnTo>
                  <a:pt x="310159" y="5181600"/>
                </a:lnTo>
                <a:lnTo>
                  <a:pt x="327068" y="5232400"/>
                </a:lnTo>
                <a:lnTo>
                  <a:pt x="344362" y="5283200"/>
                </a:lnTo>
                <a:lnTo>
                  <a:pt x="362038" y="5321300"/>
                </a:lnTo>
                <a:lnTo>
                  <a:pt x="380089" y="5372100"/>
                </a:lnTo>
                <a:lnTo>
                  <a:pt x="398512" y="5410200"/>
                </a:lnTo>
                <a:lnTo>
                  <a:pt x="417301" y="5448300"/>
                </a:lnTo>
                <a:lnTo>
                  <a:pt x="436451" y="5499100"/>
                </a:lnTo>
                <a:lnTo>
                  <a:pt x="455958" y="5537200"/>
                </a:lnTo>
                <a:lnTo>
                  <a:pt x="475816" y="5575300"/>
                </a:lnTo>
                <a:lnTo>
                  <a:pt x="496021" y="5613400"/>
                </a:lnTo>
                <a:lnTo>
                  <a:pt x="516567" y="5651500"/>
                </a:lnTo>
                <a:lnTo>
                  <a:pt x="537450" y="5689600"/>
                </a:lnTo>
                <a:lnTo>
                  <a:pt x="558664" y="5715000"/>
                </a:lnTo>
                <a:lnTo>
                  <a:pt x="580206" y="5753100"/>
                </a:lnTo>
                <a:lnTo>
                  <a:pt x="602068" y="5791200"/>
                </a:lnTo>
                <a:lnTo>
                  <a:pt x="624248" y="5816600"/>
                </a:lnTo>
                <a:lnTo>
                  <a:pt x="646740" y="5854700"/>
                </a:lnTo>
                <a:lnTo>
                  <a:pt x="669538" y="5880100"/>
                </a:lnTo>
                <a:lnTo>
                  <a:pt x="692638" y="5918200"/>
                </a:lnTo>
                <a:lnTo>
                  <a:pt x="716036" y="5943600"/>
                </a:lnTo>
                <a:lnTo>
                  <a:pt x="763702" y="5994400"/>
                </a:lnTo>
                <a:lnTo>
                  <a:pt x="812497" y="6045200"/>
                </a:lnTo>
                <a:lnTo>
                  <a:pt x="862380" y="6096000"/>
                </a:lnTo>
                <a:lnTo>
                  <a:pt x="887718" y="6108700"/>
                </a:lnTo>
                <a:lnTo>
                  <a:pt x="913314" y="6134100"/>
                </a:lnTo>
                <a:lnTo>
                  <a:pt x="939162" y="6146800"/>
                </a:lnTo>
                <a:lnTo>
                  <a:pt x="965257" y="6172200"/>
                </a:lnTo>
                <a:lnTo>
                  <a:pt x="1044980" y="6210300"/>
                </a:lnTo>
                <a:lnTo>
                  <a:pt x="1182341" y="6273800"/>
                </a:lnTo>
                <a:lnTo>
                  <a:pt x="1525298" y="6273800"/>
                </a:lnTo>
                <a:lnTo>
                  <a:pt x="1662659" y="6210300"/>
                </a:lnTo>
                <a:lnTo>
                  <a:pt x="1742382" y="6172200"/>
                </a:lnTo>
                <a:lnTo>
                  <a:pt x="1768477" y="6146800"/>
                </a:lnTo>
                <a:lnTo>
                  <a:pt x="1794325" y="6134100"/>
                </a:lnTo>
                <a:lnTo>
                  <a:pt x="1819921" y="6108700"/>
                </a:lnTo>
                <a:lnTo>
                  <a:pt x="1845259" y="6096000"/>
                </a:lnTo>
                <a:lnTo>
                  <a:pt x="1870334" y="6070600"/>
                </a:lnTo>
                <a:lnTo>
                  <a:pt x="1919678" y="6019800"/>
                </a:lnTo>
                <a:lnTo>
                  <a:pt x="1967914" y="5969000"/>
                </a:lnTo>
                <a:lnTo>
                  <a:pt x="2015001" y="5918200"/>
                </a:lnTo>
                <a:lnTo>
                  <a:pt x="2038101" y="5880100"/>
                </a:lnTo>
                <a:lnTo>
                  <a:pt x="2060899" y="5854700"/>
                </a:lnTo>
                <a:lnTo>
                  <a:pt x="2083391" y="5816600"/>
                </a:lnTo>
                <a:lnTo>
                  <a:pt x="2105571" y="5791200"/>
                </a:lnTo>
                <a:lnTo>
                  <a:pt x="2127433" y="5753100"/>
                </a:lnTo>
                <a:lnTo>
                  <a:pt x="2148975" y="5715000"/>
                </a:lnTo>
                <a:lnTo>
                  <a:pt x="2170189" y="5689600"/>
                </a:lnTo>
                <a:lnTo>
                  <a:pt x="2191072" y="5651500"/>
                </a:lnTo>
                <a:lnTo>
                  <a:pt x="2211618" y="5613400"/>
                </a:lnTo>
                <a:lnTo>
                  <a:pt x="2231823" y="5575300"/>
                </a:lnTo>
                <a:lnTo>
                  <a:pt x="2251681" y="5537200"/>
                </a:lnTo>
                <a:lnTo>
                  <a:pt x="2271188" y="5499100"/>
                </a:lnTo>
                <a:lnTo>
                  <a:pt x="2290338" y="5448300"/>
                </a:lnTo>
                <a:lnTo>
                  <a:pt x="2309127" y="5410200"/>
                </a:lnTo>
                <a:lnTo>
                  <a:pt x="2327550" y="5372100"/>
                </a:lnTo>
                <a:lnTo>
                  <a:pt x="2345601" y="5321300"/>
                </a:lnTo>
                <a:lnTo>
                  <a:pt x="2363277" y="5283200"/>
                </a:lnTo>
                <a:lnTo>
                  <a:pt x="2380571" y="5232400"/>
                </a:lnTo>
                <a:lnTo>
                  <a:pt x="2397480" y="5181600"/>
                </a:lnTo>
                <a:lnTo>
                  <a:pt x="2413997" y="5143500"/>
                </a:lnTo>
                <a:lnTo>
                  <a:pt x="2430118" y="5092700"/>
                </a:lnTo>
                <a:lnTo>
                  <a:pt x="2445839" y="5041900"/>
                </a:lnTo>
                <a:lnTo>
                  <a:pt x="2461154" y="4991100"/>
                </a:lnTo>
                <a:lnTo>
                  <a:pt x="2476058" y="4940300"/>
                </a:lnTo>
                <a:lnTo>
                  <a:pt x="2490546" y="4889500"/>
                </a:lnTo>
                <a:lnTo>
                  <a:pt x="2504614" y="4838700"/>
                </a:lnTo>
                <a:lnTo>
                  <a:pt x="2518256" y="4787900"/>
                </a:lnTo>
                <a:lnTo>
                  <a:pt x="2531467" y="4737100"/>
                </a:lnTo>
                <a:lnTo>
                  <a:pt x="2544243" y="4686300"/>
                </a:lnTo>
                <a:lnTo>
                  <a:pt x="2556578" y="4622800"/>
                </a:lnTo>
                <a:lnTo>
                  <a:pt x="2568469" y="4572000"/>
                </a:lnTo>
                <a:lnTo>
                  <a:pt x="2579908" y="4521200"/>
                </a:lnTo>
                <a:lnTo>
                  <a:pt x="2590893" y="4457700"/>
                </a:lnTo>
                <a:lnTo>
                  <a:pt x="2601417" y="4406900"/>
                </a:lnTo>
                <a:lnTo>
                  <a:pt x="2611476" y="4343400"/>
                </a:lnTo>
                <a:lnTo>
                  <a:pt x="2621065" y="4292600"/>
                </a:lnTo>
                <a:lnTo>
                  <a:pt x="2630179" y="4229100"/>
                </a:lnTo>
                <a:lnTo>
                  <a:pt x="2638813" y="4165600"/>
                </a:lnTo>
                <a:lnTo>
                  <a:pt x="2646962" y="4114800"/>
                </a:lnTo>
                <a:lnTo>
                  <a:pt x="2654621" y="4051300"/>
                </a:lnTo>
                <a:lnTo>
                  <a:pt x="2661785" y="3987800"/>
                </a:lnTo>
                <a:lnTo>
                  <a:pt x="2668450" y="3924300"/>
                </a:lnTo>
                <a:lnTo>
                  <a:pt x="2674610" y="3860800"/>
                </a:lnTo>
                <a:lnTo>
                  <a:pt x="2680260" y="3797300"/>
                </a:lnTo>
                <a:lnTo>
                  <a:pt x="2685395" y="3733800"/>
                </a:lnTo>
                <a:lnTo>
                  <a:pt x="2690011" y="3670300"/>
                </a:lnTo>
                <a:lnTo>
                  <a:pt x="2694102" y="3606800"/>
                </a:lnTo>
                <a:lnTo>
                  <a:pt x="2697664" y="3543300"/>
                </a:lnTo>
                <a:lnTo>
                  <a:pt x="2700692" y="3479800"/>
                </a:lnTo>
                <a:lnTo>
                  <a:pt x="2703180" y="3416300"/>
                </a:lnTo>
                <a:lnTo>
                  <a:pt x="2705123" y="3352800"/>
                </a:lnTo>
                <a:lnTo>
                  <a:pt x="2706518" y="3276600"/>
                </a:lnTo>
                <a:lnTo>
                  <a:pt x="2707358" y="3213100"/>
                </a:lnTo>
                <a:lnTo>
                  <a:pt x="2707640" y="3149600"/>
                </a:lnTo>
                <a:lnTo>
                  <a:pt x="2707358" y="3073400"/>
                </a:lnTo>
                <a:lnTo>
                  <a:pt x="2706518" y="3009900"/>
                </a:lnTo>
                <a:lnTo>
                  <a:pt x="2705123" y="2946400"/>
                </a:lnTo>
                <a:lnTo>
                  <a:pt x="2703180" y="2882900"/>
                </a:lnTo>
                <a:lnTo>
                  <a:pt x="2700692" y="2806700"/>
                </a:lnTo>
                <a:lnTo>
                  <a:pt x="2697664" y="2743200"/>
                </a:lnTo>
                <a:lnTo>
                  <a:pt x="2694102" y="2679700"/>
                </a:lnTo>
                <a:lnTo>
                  <a:pt x="2690011" y="2616200"/>
                </a:lnTo>
                <a:lnTo>
                  <a:pt x="2685395" y="2552700"/>
                </a:lnTo>
                <a:lnTo>
                  <a:pt x="2680260" y="2489200"/>
                </a:lnTo>
                <a:lnTo>
                  <a:pt x="2674610" y="2425700"/>
                </a:lnTo>
                <a:lnTo>
                  <a:pt x="2668450" y="2362200"/>
                </a:lnTo>
                <a:lnTo>
                  <a:pt x="2661785" y="2298700"/>
                </a:lnTo>
                <a:lnTo>
                  <a:pt x="2654621" y="2247900"/>
                </a:lnTo>
                <a:lnTo>
                  <a:pt x="2646962" y="2184400"/>
                </a:lnTo>
                <a:lnTo>
                  <a:pt x="2638813" y="2120900"/>
                </a:lnTo>
                <a:lnTo>
                  <a:pt x="2630179" y="2057400"/>
                </a:lnTo>
                <a:lnTo>
                  <a:pt x="2621065" y="2006600"/>
                </a:lnTo>
                <a:lnTo>
                  <a:pt x="2611476" y="1943100"/>
                </a:lnTo>
                <a:lnTo>
                  <a:pt x="2601417" y="1892300"/>
                </a:lnTo>
                <a:lnTo>
                  <a:pt x="2590893" y="1828800"/>
                </a:lnTo>
                <a:lnTo>
                  <a:pt x="2579908" y="1778000"/>
                </a:lnTo>
                <a:lnTo>
                  <a:pt x="2568469" y="1714500"/>
                </a:lnTo>
                <a:lnTo>
                  <a:pt x="2556578" y="1663700"/>
                </a:lnTo>
                <a:lnTo>
                  <a:pt x="2544243" y="1612900"/>
                </a:lnTo>
                <a:lnTo>
                  <a:pt x="2531467" y="1549400"/>
                </a:lnTo>
                <a:lnTo>
                  <a:pt x="2518256" y="1498600"/>
                </a:lnTo>
                <a:lnTo>
                  <a:pt x="2504614" y="1447800"/>
                </a:lnTo>
                <a:lnTo>
                  <a:pt x="2490546" y="1397000"/>
                </a:lnTo>
                <a:lnTo>
                  <a:pt x="2476058" y="1346200"/>
                </a:lnTo>
                <a:lnTo>
                  <a:pt x="2461154" y="1295400"/>
                </a:lnTo>
                <a:lnTo>
                  <a:pt x="2445839" y="1244600"/>
                </a:lnTo>
                <a:lnTo>
                  <a:pt x="2430118" y="1193800"/>
                </a:lnTo>
                <a:lnTo>
                  <a:pt x="2413997" y="1155700"/>
                </a:lnTo>
                <a:lnTo>
                  <a:pt x="2397480" y="1104900"/>
                </a:lnTo>
                <a:lnTo>
                  <a:pt x="2380571" y="1054100"/>
                </a:lnTo>
                <a:lnTo>
                  <a:pt x="2363277" y="1016000"/>
                </a:lnTo>
                <a:lnTo>
                  <a:pt x="2345601" y="965200"/>
                </a:lnTo>
                <a:lnTo>
                  <a:pt x="2327550" y="927100"/>
                </a:lnTo>
                <a:lnTo>
                  <a:pt x="2309127" y="876300"/>
                </a:lnTo>
                <a:lnTo>
                  <a:pt x="2290338" y="838200"/>
                </a:lnTo>
                <a:lnTo>
                  <a:pt x="2271188" y="800100"/>
                </a:lnTo>
                <a:lnTo>
                  <a:pt x="2251681" y="762000"/>
                </a:lnTo>
                <a:lnTo>
                  <a:pt x="2231823" y="723900"/>
                </a:lnTo>
                <a:lnTo>
                  <a:pt x="2211618" y="685800"/>
                </a:lnTo>
                <a:lnTo>
                  <a:pt x="2191072" y="647700"/>
                </a:lnTo>
                <a:lnTo>
                  <a:pt x="2170189" y="609600"/>
                </a:lnTo>
                <a:lnTo>
                  <a:pt x="2148975" y="571500"/>
                </a:lnTo>
                <a:lnTo>
                  <a:pt x="2127433" y="533400"/>
                </a:lnTo>
                <a:lnTo>
                  <a:pt x="2105571" y="508000"/>
                </a:lnTo>
                <a:lnTo>
                  <a:pt x="2083391" y="469900"/>
                </a:lnTo>
                <a:lnTo>
                  <a:pt x="2060899" y="444500"/>
                </a:lnTo>
                <a:lnTo>
                  <a:pt x="2038101" y="406400"/>
                </a:lnTo>
                <a:lnTo>
                  <a:pt x="2015001" y="381000"/>
                </a:lnTo>
                <a:lnTo>
                  <a:pt x="1991603" y="355600"/>
                </a:lnTo>
                <a:lnTo>
                  <a:pt x="1967914" y="317500"/>
                </a:lnTo>
                <a:lnTo>
                  <a:pt x="1943937" y="292100"/>
                </a:lnTo>
                <a:lnTo>
                  <a:pt x="1919678" y="266700"/>
                </a:lnTo>
                <a:lnTo>
                  <a:pt x="1895142" y="241300"/>
                </a:lnTo>
                <a:lnTo>
                  <a:pt x="1870334" y="228600"/>
                </a:lnTo>
                <a:lnTo>
                  <a:pt x="1845259" y="203200"/>
                </a:lnTo>
                <a:lnTo>
                  <a:pt x="1819921" y="177800"/>
                </a:lnTo>
                <a:lnTo>
                  <a:pt x="1794325" y="165100"/>
                </a:lnTo>
                <a:lnTo>
                  <a:pt x="1768477" y="139700"/>
                </a:lnTo>
                <a:lnTo>
                  <a:pt x="1742382" y="127000"/>
                </a:lnTo>
                <a:lnTo>
                  <a:pt x="1716043" y="101600"/>
                </a:lnTo>
                <a:lnTo>
                  <a:pt x="1580886" y="38100"/>
                </a:lnTo>
                <a:lnTo>
                  <a:pt x="1553196" y="25400"/>
                </a:lnTo>
                <a:close/>
              </a:path>
              <a:path w="2707640" h="6286500">
                <a:moveTo>
                  <a:pt x="1497197" y="12700"/>
                </a:moveTo>
                <a:lnTo>
                  <a:pt x="1210442" y="12700"/>
                </a:lnTo>
                <a:lnTo>
                  <a:pt x="1182341" y="25400"/>
                </a:lnTo>
                <a:lnTo>
                  <a:pt x="1525298" y="25400"/>
                </a:lnTo>
                <a:lnTo>
                  <a:pt x="1497197" y="12700"/>
                </a:lnTo>
                <a:close/>
              </a:path>
              <a:path w="2707640" h="6286500">
                <a:moveTo>
                  <a:pt x="1440406" y="0"/>
                </a:moveTo>
                <a:lnTo>
                  <a:pt x="1267233" y="0"/>
                </a:lnTo>
                <a:lnTo>
                  <a:pt x="1238741" y="12700"/>
                </a:lnTo>
                <a:lnTo>
                  <a:pt x="1468898" y="12700"/>
                </a:lnTo>
                <a:lnTo>
                  <a:pt x="1440406" y="0"/>
                </a:lnTo>
                <a:close/>
              </a:path>
            </a:pathLst>
          </a:custGeom>
          <a:solidFill>
            <a:srgbClr val="0066CC">
              <a:alpha val="2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11"/>
          <p:cNvSpPr txBox="1"/>
          <p:nvPr/>
        </p:nvSpPr>
        <p:spPr>
          <a:xfrm>
            <a:off x="37827" y="5581159"/>
            <a:ext cx="238752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 algn="ctr"/>
            <a:r>
              <a:rPr lang="en-US" sz="2000" b="1" spc="-4" dirty="0">
                <a:solidFill>
                  <a:schemeClr val="tx2"/>
                </a:solidFill>
                <a:latin typeface="+mj-lt"/>
                <a:cs typeface="Times New Roman"/>
              </a:rPr>
              <a:t>Supervised</a:t>
            </a:r>
            <a:endParaRPr sz="2000" dirty="0">
              <a:solidFill>
                <a:schemeClr val="tx2"/>
              </a:solidFill>
              <a:latin typeface="+mj-lt"/>
              <a:cs typeface="Times New Roman"/>
            </a:endParaRPr>
          </a:p>
        </p:txBody>
      </p:sp>
      <p:sp>
        <p:nvSpPr>
          <p:cNvPr id="93" name="object 7"/>
          <p:cNvSpPr/>
          <p:nvPr/>
        </p:nvSpPr>
        <p:spPr>
          <a:xfrm>
            <a:off x="5445113" y="353301"/>
            <a:ext cx="2209762" cy="5134855"/>
          </a:xfrm>
          <a:custGeom>
            <a:avLst/>
            <a:gdLst/>
            <a:ahLst/>
            <a:cxnLst/>
            <a:rect l="l" t="t" r="r" b="b"/>
            <a:pathLst>
              <a:path w="2707640" h="6286500">
                <a:moveTo>
                  <a:pt x="1497197" y="6273800"/>
                </a:moveTo>
                <a:lnTo>
                  <a:pt x="1210442" y="6273800"/>
                </a:lnTo>
                <a:lnTo>
                  <a:pt x="1238741" y="6286500"/>
                </a:lnTo>
                <a:lnTo>
                  <a:pt x="1468898" y="6286500"/>
                </a:lnTo>
                <a:lnTo>
                  <a:pt x="1497197" y="6273800"/>
                </a:lnTo>
                <a:close/>
              </a:path>
              <a:path w="2707640" h="6286500">
                <a:moveTo>
                  <a:pt x="1553196" y="25400"/>
                </a:moveTo>
                <a:lnTo>
                  <a:pt x="1154443" y="25400"/>
                </a:lnTo>
                <a:lnTo>
                  <a:pt x="1126753" y="38100"/>
                </a:lnTo>
                <a:lnTo>
                  <a:pt x="991596" y="101600"/>
                </a:lnTo>
                <a:lnTo>
                  <a:pt x="965257" y="127000"/>
                </a:lnTo>
                <a:lnTo>
                  <a:pt x="939162" y="139700"/>
                </a:lnTo>
                <a:lnTo>
                  <a:pt x="913314" y="165100"/>
                </a:lnTo>
                <a:lnTo>
                  <a:pt x="887718" y="177800"/>
                </a:lnTo>
                <a:lnTo>
                  <a:pt x="862380" y="203200"/>
                </a:lnTo>
                <a:lnTo>
                  <a:pt x="837305" y="228600"/>
                </a:lnTo>
                <a:lnTo>
                  <a:pt x="812497" y="241300"/>
                </a:lnTo>
                <a:lnTo>
                  <a:pt x="787961" y="266700"/>
                </a:lnTo>
                <a:lnTo>
                  <a:pt x="763702" y="292100"/>
                </a:lnTo>
                <a:lnTo>
                  <a:pt x="739725" y="317500"/>
                </a:lnTo>
                <a:lnTo>
                  <a:pt x="716036" y="355600"/>
                </a:lnTo>
                <a:lnTo>
                  <a:pt x="692638" y="381000"/>
                </a:lnTo>
                <a:lnTo>
                  <a:pt x="669538" y="406400"/>
                </a:lnTo>
                <a:lnTo>
                  <a:pt x="646740" y="444500"/>
                </a:lnTo>
                <a:lnTo>
                  <a:pt x="624248" y="469900"/>
                </a:lnTo>
                <a:lnTo>
                  <a:pt x="602068" y="508000"/>
                </a:lnTo>
                <a:lnTo>
                  <a:pt x="580206" y="533400"/>
                </a:lnTo>
                <a:lnTo>
                  <a:pt x="558664" y="571500"/>
                </a:lnTo>
                <a:lnTo>
                  <a:pt x="537450" y="609600"/>
                </a:lnTo>
                <a:lnTo>
                  <a:pt x="516567" y="647700"/>
                </a:lnTo>
                <a:lnTo>
                  <a:pt x="496021" y="685800"/>
                </a:lnTo>
                <a:lnTo>
                  <a:pt x="475816" y="723900"/>
                </a:lnTo>
                <a:lnTo>
                  <a:pt x="455958" y="762000"/>
                </a:lnTo>
                <a:lnTo>
                  <a:pt x="436451" y="800100"/>
                </a:lnTo>
                <a:lnTo>
                  <a:pt x="417301" y="838200"/>
                </a:lnTo>
                <a:lnTo>
                  <a:pt x="398512" y="876300"/>
                </a:lnTo>
                <a:lnTo>
                  <a:pt x="380089" y="927100"/>
                </a:lnTo>
                <a:lnTo>
                  <a:pt x="362038" y="965200"/>
                </a:lnTo>
                <a:lnTo>
                  <a:pt x="344362" y="1016000"/>
                </a:lnTo>
                <a:lnTo>
                  <a:pt x="327068" y="1054100"/>
                </a:lnTo>
                <a:lnTo>
                  <a:pt x="310159" y="1104900"/>
                </a:lnTo>
                <a:lnTo>
                  <a:pt x="293642" y="1155700"/>
                </a:lnTo>
                <a:lnTo>
                  <a:pt x="277521" y="1193800"/>
                </a:lnTo>
                <a:lnTo>
                  <a:pt x="261800" y="1244600"/>
                </a:lnTo>
                <a:lnTo>
                  <a:pt x="246485" y="1295400"/>
                </a:lnTo>
                <a:lnTo>
                  <a:pt x="231581" y="1346200"/>
                </a:lnTo>
                <a:lnTo>
                  <a:pt x="217093" y="1397000"/>
                </a:lnTo>
                <a:lnTo>
                  <a:pt x="203025" y="1447800"/>
                </a:lnTo>
                <a:lnTo>
                  <a:pt x="189383" y="1498600"/>
                </a:lnTo>
                <a:lnTo>
                  <a:pt x="176172" y="1549400"/>
                </a:lnTo>
                <a:lnTo>
                  <a:pt x="163396" y="1612900"/>
                </a:lnTo>
                <a:lnTo>
                  <a:pt x="151061" y="1663700"/>
                </a:lnTo>
                <a:lnTo>
                  <a:pt x="139170" y="1714500"/>
                </a:lnTo>
                <a:lnTo>
                  <a:pt x="127731" y="1778000"/>
                </a:lnTo>
                <a:lnTo>
                  <a:pt x="116746" y="1828800"/>
                </a:lnTo>
                <a:lnTo>
                  <a:pt x="106222" y="1892300"/>
                </a:lnTo>
                <a:lnTo>
                  <a:pt x="96163" y="1943100"/>
                </a:lnTo>
                <a:lnTo>
                  <a:pt x="86574" y="2006600"/>
                </a:lnTo>
                <a:lnTo>
                  <a:pt x="77460" y="2057400"/>
                </a:lnTo>
                <a:lnTo>
                  <a:pt x="68826" y="2120900"/>
                </a:lnTo>
                <a:lnTo>
                  <a:pt x="60677" y="2184400"/>
                </a:lnTo>
                <a:lnTo>
                  <a:pt x="53018" y="2247900"/>
                </a:lnTo>
                <a:lnTo>
                  <a:pt x="45854" y="2298700"/>
                </a:lnTo>
                <a:lnTo>
                  <a:pt x="39189" y="2362200"/>
                </a:lnTo>
                <a:lnTo>
                  <a:pt x="33029" y="2425700"/>
                </a:lnTo>
                <a:lnTo>
                  <a:pt x="27379" y="2489200"/>
                </a:lnTo>
                <a:lnTo>
                  <a:pt x="22244" y="2552700"/>
                </a:lnTo>
                <a:lnTo>
                  <a:pt x="17628" y="2616200"/>
                </a:lnTo>
                <a:lnTo>
                  <a:pt x="13537" y="2679700"/>
                </a:lnTo>
                <a:lnTo>
                  <a:pt x="9975" y="2743200"/>
                </a:lnTo>
                <a:lnTo>
                  <a:pt x="6947" y="2806700"/>
                </a:lnTo>
                <a:lnTo>
                  <a:pt x="4459" y="2882900"/>
                </a:lnTo>
                <a:lnTo>
                  <a:pt x="2516" y="2946400"/>
                </a:lnTo>
                <a:lnTo>
                  <a:pt x="1121" y="3009900"/>
                </a:lnTo>
                <a:lnTo>
                  <a:pt x="281" y="3073400"/>
                </a:lnTo>
                <a:lnTo>
                  <a:pt x="0" y="3149600"/>
                </a:lnTo>
                <a:lnTo>
                  <a:pt x="281" y="3213100"/>
                </a:lnTo>
                <a:lnTo>
                  <a:pt x="1121" y="3276600"/>
                </a:lnTo>
                <a:lnTo>
                  <a:pt x="2516" y="3352800"/>
                </a:lnTo>
                <a:lnTo>
                  <a:pt x="4459" y="3416300"/>
                </a:lnTo>
                <a:lnTo>
                  <a:pt x="6947" y="3479800"/>
                </a:lnTo>
                <a:lnTo>
                  <a:pt x="9975" y="3543300"/>
                </a:lnTo>
                <a:lnTo>
                  <a:pt x="13537" y="3606800"/>
                </a:lnTo>
                <a:lnTo>
                  <a:pt x="17628" y="3670300"/>
                </a:lnTo>
                <a:lnTo>
                  <a:pt x="22244" y="3733800"/>
                </a:lnTo>
                <a:lnTo>
                  <a:pt x="27379" y="3797300"/>
                </a:lnTo>
                <a:lnTo>
                  <a:pt x="33029" y="3860800"/>
                </a:lnTo>
                <a:lnTo>
                  <a:pt x="39189" y="3924300"/>
                </a:lnTo>
                <a:lnTo>
                  <a:pt x="45854" y="3987800"/>
                </a:lnTo>
                <a:lnTo>
                  <a:pt x="53018" y="4051300"/>
                </a:lnTo>
                <a:lnTo>
                  <a:pt x="60677" y="4114800"/>
                </a:lnTo>
                <a:lnTo>
                  <a:pt x="68826" y="4165600"/>
                </a:lnTo>
                <a:lnTo>
                  <a:pt x="77460" y="4229100"/>
                </a:lnTo>
                <a:lnTo>
                  <a:pt x="86574" y="4292600"/>
                </a:lnTo>
                <a:lnTo>
                  <a:pt x="96163" y="4343400"/>
                </a:lnTo>
                <a:lnTo>
                  <a:pt x="106222" y="4406900"/>
                </a:lnTo>
                <a:lnTo>
                  <a:pt x="116746" y="4457700"/>
                </a:lnTo>
                <a:lnTo>
                  <a:pt x="127731" y="4521200"/>
                </a:lnTo>
                <a:lnTo>
                  <a:pt x="139170" y="4572000"/>
                </a:lnTo>
                <a:lnTo>
                  <a:pt x="151061" y="4622800"/>
                </a:lnTo>
                <a:lnTo>
                  <a:pt x="163396" y="4686300"/>
                </a:lnTo>
                <a:lnTo>
                  <a:pt x="176172" y="4737100"/>
                </a:lnTo>
                <a:lnTo>
                  <a:pt x="189383" y="4787900"/>
                </a:lnTo>
                <a:lnTo>
                  <a:pt x="203025" y="4838700"/>
                </a:lnTo>
                <a:lnTo>
                  <a:pt x="217093" y="4889500"/>
                </a:lnTo>
                <a:lnTo>
                  <a:pt x="231581" y="4940300"/>
                </a:lnTo>
                <a:lnTo>
                  <a:pt x="246485" y="4991100"/>
                </a:lnTo>
                <a:lnTo>
                  <a:pt x="261800" y="5041900"/>
                </a:lnTo>
                <a:lnTo>
                  <a:pt x="277521" y="5092700"/>
                </a:lnTo>
                <a:lnTo>
                  <a:pt x="293642" y="5143500"/>
                </a:lnTo>
                <a:lnTo>
                  <a:pt x="310159" y="5181600"/>
                </a:lnTo>
                <a:lnTo>
                  <a:pt x="327068" y="5232400"/>
                </a:lnTo>
                <a:lnTo>
                  <a:pt x="344362" y="5283200"/>
                </a:lnTo>
                <a:lnTo>
                  <a:pt x="362038" y="5321300"/>
                </a:lnTo>
                <a:lnTo>
                  <a:pt x="380089" y="5372100"/>
                </a:lnTo>
                <a:lnTo>
                  <a:pt x="398512" y="5410200"/>
                </a:lnTo>
                <a:lnTo>
                  <a:pt x="417301" y="5448300"/>
                </a:lnTo>
                <a:lnTo>
                  <a:pt x="436451" y="5499100"/>
                </a:lnTo>
                <a:lnTo>
                  <a:pt x="455958" y="5537200"/>
                </a:lnTo>
                <a:lnTo>
                  <a:pt x="475816" y="5575300"/>
                </a:lnTo>
                <a:lnTo>
                  <a:pt x="496021" y="5613400"/>
                </a:lnTo>
                <a:lnTo>
                  <a:pt x="516567" y="5651500"/>
                </a:lnTo>
                <a:lnTo>
                  <a:pt x="537450" y="5689600"/>
                </a:lnTo>
                <a:lnTo>
                  <a:pt x="558664" y="5715000"/>
                </a:lnTo>
                <a:lnTo>
                  <a:pt x="580206" y="5753100"/>
                </a:lnTo>
                <a:lnTo>
                  <a:pt x="602068" y="5791200"/>
                </a:lnTo>
                <a:lnTo>
                  <a:pt x="624248" y="5816600"/>
                </a:lnTo>
                <a:lnTo>
                  <a:pt x="646740" y="5854700"/>
                </a:lnTo>
                <a:lnTo>
                  <a:pt x="669538" y="5880100"/>
                </a:lnTo>
                <a:lnTo>
                  <a:pt x="692638" y="5918200"/>
                </a:lnTo>
                <a:lnTo>
                  <a:pt x="716036" y="5943600"/>
                </a:lnTo>
                <a:lnTo>
                  <a:pt x="763702" y="5994400"/>
                </a:lnTo>
                <a:lnTo>
                  <a:pt x="812497" y="6045200"/>
                </a:lnTo>
                <a:lnTo>
                  <a:pt x="862380" y="6096000"/>
                </a:lnTo>
                <a:lnTo>
                  <a:pt x="887718" y="6108700"/>
                </a:lnTo>
                <a:lnTo>
                  <a:pt x="913314" y="6134100"/>
                </a:lnTo>
                <a:lnTo>
                  <a:pt x="939162" y="6146800"/>
                </a:lnTo>
                <a:lnTo>
                  <a:pt x="965257" y="6172200"/>
                </a:lnTo>
                <a:lnTo>
                  <a:pt x="1044980" y="6210300"/>
                </a:lnTo>
                <a:lnTo>
                  <a:pt x="1182341" y="6273800"/>
                </a:lnTo>
                <a:lnTo>
                  <a:pt x="1525298" y="6273800"/>
                </a:lnTo>
                <a:lnTo>
                  <a:pt x="1662659" y="6210300"/>
                </a:lnTo>
                <a:lnTo>
                  <a:pt x="1742382" y="6172200"/>
                </a:lnTo>
                <a:lnTo>
                  <a:pt x="1768477" y="6146800"/>
                </a:lnTo>
                <a:lnTo>
                  <a:pt x="1794325" y="6134100"/>
                </a:lnTo>
                <a:lnTo>
                  <a:pt x="1819921" y="6108700"/>
                </a:lnTo>
                <a:lnTo>
                  <a:pt x="1845259" y="6096000"/>
                </a:lnTo>
                <a:lnTo>
                  <a:pt x="1870334" y="6070600"/>
                </a:lnTo>
                <a:lnTo>
                  <a:pt x="1919678" y="6019800"/>
                </a:lnTo>
                <a:lnTo>
                  <a:pt x="1967914" y="5969000"/>
                </a:lnTo>
                <a:lnTo>
                  <a:pt x="2015001" y="5918200"/>
                </a:lnTo>
                <a:lnTo>
                  <a:pt x="2038101" y="5880100"/>
                </a:lnTo>
                <a:lnTo>
                  <a:pt x="2060899" y="5854700"/>
                </a:lnTo>
                <a:lnTo>
                  <a:pt x="2083391" y="5816600"/>
                </a:lnTo>
                <a:lnTo>
                  <a:pt x="2105571" y="5791200"/>
                </a:lnTo>
                <a:lnTo>
                  <a:pt x="2127433" y="5753100"/>
                </a:lnTo>
                <a:lnTo>
                  <a:pt x="2148975" y="5715000"/>
                </a:lnTo>
                <a:lnTo>
                  <a:pt x="2170189" y="5689600"/>
                </a:lnTo>
                <a:lnTo>
                  <a:pt x="2191072" y="5651500"/>
                </a:lnTo>
                <a:lnTo>
                  <a:pt x="2211618" y="5613400"/>
                </a:lnTo>
                <a:lnTo>
                  <a:pt x="2231823" y="5575300"/>
                </a:lnTo>
                <a:lnTo>
                  <a:pt x="2251681" y="5537200"/>
                </a:lnTo>
                <a:lnTo>
                  <a:pt x="2271188" y="5499100"/>
                </a:lnTo>
                <a:lnTo>
                  <a:pt x="2290338" y="5448300"/>
                </a:lnTo>
                <a:lnTo>
                  <a:pt x="2309127" y="5410200"/>
                </a:lnTo>
                <a:lnTo>
                  <a:pt x="2327550" y="5372100"/>
                </a:lnTo>
                <a:lnTo>
                  <a:pt x="2345601" y="5321300"/>
                </a:lnTo>
                <a:lnTo>
                  <a:pt x="2363277" y="5283200"/>
                </a:lnTo>
                <a:lnTo>
                  <a:pt x="2380571" y="5232400"/>
                </a:lnTo>
                <a:lnTo>
                  <a:pt x="2397480" y="5181600"/>
                </a:lnTo>
                <a:lnTo>
                  <a:pt x="2413997" y="5143500"/>
                </a:lnTo>
                <a:lnTo>
                  <a:pt x="2430118" y="5092700"/>
                </a:lnTo>
                <a:lnTo>
                  <a:pt x="2445839" y="5041900"/>
                </a:lnTo>
                <a:lnTo>
                  <a:pt x="2461154" y="4991100"/>
                </a:lnTo>
                <a:lnTo>
                  <a:pt x="2476058" y="4940300"/>
                </a:lnTo>
                <a:lnTo>
                  <a:pt x="2490546" y="4889500"/>
                </a:lnTo>
                <a:lnTo>
                  <a:pt x="2504614" y="4838700"/>
                </a:lnTo>
                <a:lnTo>
                  <a:pt x="2518256" y="4787900"/>
                </a:lnTo>
                <a:lnTo>
                  <a:pt x="2531467" y="4737100"/>
                </a:lnTo>
                <a:lnTo>
                  <a:pt x="2544243" y="4686300"/>
                </a:lnTo>
                <a:lnTo>
                  <a:pt x="2556578" y="4622800"/>
                </a:lnTo>
                <a:lnTo>
                  <a:pt x="2568469" y="4572000"/>
                </a:lnTo>
                <a:lnTo>
                  <a:pt x="2579908" y="4521200"/>
                </a:lnTo>
                <a:lnTo>
                  <a:pt x="2590893" y="4457700"/>
                </a:lnTo>
                <a:lnTo>
                  <a:pt x="2601417" y="4406900"/>
                </a:lnTo>
                <a:lnTo>
                  <a:pt x="2611476" y="4343400"/>
                </a:lnTo>
                <a:lnTo>
                  <a:pt x="2621065" y="4292600"/>
                </a:lnTo>
                <a:lnTo>
                  <a:pt x="2630179" y="4229100"/>
                </a:lnTo>
                <a:lnTo>
                  <a:pt x="2638813" y="4165600"/>
                </a:lnTo>
                <a:lnTo>
                  <a:pt x="2646962" y="4114800"/>
                </a:lnTo>
                <a:lnTo>
                  <a:pt x="2654621" y="4051300"/>
                </a:lnTo>
                <a:lnTo>
                  <a:pt x="2661785" y="3987800"/>
                </a:lnTo>
                <a:lnTo>
                  <a:pt x="2668450" y="3924300"/>
                </a:lnTo>
                <a:lnTo>
                  <a:pt x="2674610" y="3860800"/>
                </a:lnTo>
                <a:lnTo>
                  <a:pt x="2680260" y="3797300"/>
                </a:lnTo>
                <a:lnTo>
                  <a:pt x="2685395" y="3733800"/>
                </a:lnTo>
                <a:lnTo>
                  <a:pt x="2690011" y="3670300"/>
                </a:lnTo>
                <a:lnTo>
                  <a:pt x="2694102" y="3606800"/>
                </a:lnTo>
                <a:lnTo>
                  <a:pt x="2697664" y="3543300"/>
                </a:lnTo>
                <a:lnTo>
                  <a:pt x="2700692" y="3479800"/>
                </a:lnTo>
                <a:lnTo>
                  <a:pt x="2703180" y="3416300"/>
                </a:lnTo>
                <a:lnTo>
                  <a:pt x="2705123" y="3352800"/>
                </a:lnTo>
                <a:lnTo>
                  <a:pt x="2706518" y="3276600"/>
                </a:lnTo>
                <a:lnTo>
                  <a:pt x="2707358" y="3213100"/>
                </a:lnTo>
                <a:lnTo>
                  <a:pt x="2707640" y="3149600"/>
                </a:lnTo>
                <a:lnTo>
                  <a:pt x="2707358" y="3073400"/>
                </a:lnTo>
                <a:lnTo>
                  <a:pt x="2706518" y="3009900"/>
                </a:lnTo>
                <a:lnTo>
                  <a:pt x="2705123" y="2946400"/>
                </a:lnTo>
                <a:lnTo>
                  <a:pt x="2703180" y="2882900"/>
                </a:lnTo>
                <a:lnTo>
                  <a:pt x="2700692" y="2806700"/>
                </a:lnTo>
                <a:lnTo>
                  <a:pt x="2697664" y="2743200"/>
                </a:lnTo>
                <a:lnTo>
                  <a:pt x="2694102" y="2679700"/>
                </a:lnTo>
                <a:lnTo>
                  <a:pt x="2690011" y="2616200"/>
                </a:lnTo>
                <a:lnTo>
                  <a:pt x="2685395" y="2552700"/>
                </a:lnTo>
                <a:lnTo>
                  <a:pt x="2680260" y="2489200"/>
                </a:lnTo>
                <a:lnTo>
                  <a:pt x="2674610" y="2425700"/>
                </a:lnTo>
                <a:lnTo>
                  <a:pt x="2668450" y="2362200"/>
                </a:lnTo>
                <a:lnTo>
                  <a:pt x="2661785" y="2298700"/>
                </a:lnTo>
                <a:lnTo>
                  <a:pt x="2654621" y="2247900"/>
                </a:lnTo>
                <a:lnTo>
                  <a:pt x="2646962" y="2184400"/>
                </a:lnTo>
                <a:lnTo>
                  <a:pt x="2638813" y="2120900"/>
                </a:lnTo>
                <a:lnTo>
                  <a:pt x="2630179" y="2057400"/>
                </a:lnTo>
                <a:lnTo>
                  <a:pt x="2621065" y="2006600"/>
                </a:lnTo>
                <a:lnTo>
                  <a:pt x="2611476" y="1943100"/>
                </a:lnTo>
                <a:lnTo>
                  <a:pt x="2601417" y="1892300"/>
                </a:lnTo>
                <a:lnTo>
                  <a:pt x="2590893" y="1828800"/>
                </a:lnTo>
                <a:lnTo>
                  <a:pt x="2579908" y="1778000"/>
                </a:lnTo>
                <a:lnTo>
                  <a:pt x="2568469" y="1714500"/>
                </a:lnTo>
                <a:lnTo>
                  <a:pt x="2556578" y="1663700"/>
                </a:lnTo>
                <a:lnTo>
                  <a:pt x="2544243" y="1612900"/>
                </a:lnTo>
                <a:lnTo>
                  <a:pt x="2531467" y="1549400"/>
                </a:lnTo>
                <a:lnTo>
                  <a:pt x="2518256" y="1498600"/>
                </a:lnTo>
                <a:lnTo>
                  <a:pt x="2504614" y="1447800"/>
                </a:lnTo>
                <a:lnTo>
                  <a:pt x="2490546" y="1397000"/>
                </a:lnTo>
                <a:lnTo>
                  <a:pt x="2476058" y="1346200"/>
                </a:lnTo>
                <a:lnTo>
                  <a:pt x="2461154" y="1295400"/>
                </a:lnTo>
                <a:lnTo>
                  <a:pt x="2445839" y="1244600"/>
                </a:lnTo>
                <a:lnTo>
                  <a:pt x="2430118" y="1193800"/>
                </a:lnTo>
                <a:lnTo>
                  <a:pt x="2413997" y="1155700"/>
                </a:lnTo>
                <a:lnTo>
                  <a:pt x="2397480" y="1104900"/>
                </a:lnTo>
                <a:lnTo>
                  <a:pt x="2380571" y="1054100"/>
                </a:lnTo>
                <a:lnTo>
                  <a:pt x="2363277" y="1016000"/>
                </a:lnTo>
                <a:lnTo>
                  <a:pt x="2345601" y="965200"/>
                </a:lnTo>
                <a:lnTo>
                  <a:pt x="2327550" y="927100"/>
                </a:lnTo>
                <a:lnTo>
                  <a:pt x="2309127" y="876300"/>
                </a:lnTo>
                <a:lnTo>
                  <a:pt x="2290338" y="838200"/>
                </a:lnTo>
                <a:lnTo>
                  <a:pt x="2271188" y="800100"/>
                </a:lnTo>
                <a:lnTo>
                  <a:pt x="2251681" y="762000"/>
                </a:lnTo>
                <a:lnTo>
                  <a:pt x="2231823" y="723900"/>
                </a:lnTo>
                <a:lnTo>
                  <a:pt x="2211618" y="685800"/>
                </a:lnTo>
                <a:lnTo>
                  <a:pt x="2191072" y="647700"/>
                </a:lnTo>
                <a:lnTo>
                  <a:pt x="2170189" y="609600"/>
                </a:lnTo>
                <a:lnTo>
                  <a:pt x="2148975" y="571500"/>
                </a:lnTo>
                <a:lnTo>
                  <a:pt x="2127433" y="533400"/>
                </a:lnTo>
                <a:lnTo>
                  <a:pt x="2105571" y="508000"/>
                </a:lnTo>
                <a:lnTo>
                  <a:pt x="2083391" y="469900"/>
                </a:lnTo>
                <a:lnTo>
                  <a:pt x="2060899" y="444500"/>
                </a:lnTo>
                <a:lnTo>
                  <a:pt x="2038101" y="406400"/>
                </a:lnTo>
                <a:lnTo>
                  <a:pt x="2015001" y="381000"/>
                </a:lnTo>
                <a:lnTo>
                  <a:pt x="1991603" y="355600"/>
                </a:lnTo>
                <a:lnTo>
                  <a:pt x="1967914" y="317500"/>
                </a:lnTo>
                <a:lnTo>
                  <a:pt x="1943937" y="292100"/>
                </a:lnTo>
                <a:lnTo>
                  <a:pt x="1919678" y="266700"/>
                </a:lnTo>
                <a:lnTo>
                  <a:pt x="1895142" y="241300"/>
                </a:lnTo>
                <a:lnTo>
                  <a:pt x="1870334" y="228600"/>
                </a:lnTo>
                <a:lnTo>
                  <a:pt x="1845259" y="203200"/>
                </a:lnTo>
                <a:lnTo>
                  <a:pt x="1819921" y="177800"/>
                </a:lnTo>
                <a:lnTo>
                  <a:pt x="1794325" y="165100"/>
                </a:lnTo>
                <a:lnTo>
                  <a:pt x="1768477" y="139700"/>
                </a:lnTo>
                <a:lnTo>
                  <a:pt x="1742382" y="127000"/>
                </a:lnTo>
                <a:lnTo>
                  <a:pt x="1716043" y="101600"/>
                </a:lnTo>
                <a:lnTo>
                  <a:pt x="1580886" y="38100"/>
                </a:lnTo>
                <a:lnTo>
                  <a:pt x="1553196" y="25400"/>
                </a:lnTo>
                <a:close/>
              </a:path>
              <a:path w="2707640" h="6286500">
                <a:moveTo>
                  <a:pt x="1497197" y="12700"/>
                </a:moveTo>
                <a:lnTo>
                  <a:pt x="1210442" y="12700"/>
                </a:lnTo>
                <a:lnTo>
                  <a:pt x="1182341" y="25400"/>
                </a:lnTo>
                <a:lnTo>
                  <a:pt x="1525298" y="25400"/>
                </a:lnTo>
                <a:lnTo>
                  <a:pt x="1497197" y="12700"/>
                </a:lnTo>
                <a:close/>
              </a:path>
              <a:path w="2707640" h="6286500">
                <a:moveTo>
                  <a:pt x="1440406" y="0"/>
                </a:moveTo>
                <a:lnTo>
                  <a:pt x="1267233" y="0"/>
                </a:lnTo>
                <a:lnTo>
                  <a:pt x="1238741" y="12700"/>
                </a:lnTo>
                <a:lnTo>
                  <a:pt x="1468898" y="12700"/>
                </a:lnTo>
                <a:lnTo>
                  <a:pt x="1440406" y="0"/>
                </a:lnTo>
                <a:close/>
              </a:path>
            </a:pathLst>
          </a:custGeom>
          <a:solidFill>
            <a:srgbClr val="0066CC">
              <a:alpha val="2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11"/>
          <p:cNvSpPr txBox="1"/>
          <p:nvPr/>
        </p:nvSpPr>
        <p:spPr>
          <a:xfrm>
            <a:off x="5267355" y="5545456"/>
            <a:ext cx="238752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 algn="ctr"/>
            <a:r>
              <a:rPr lang="en-US" sz="2000" b="1" spc="-4" dirty="0">
                <a:solidFill>
                  <a:schemeClr val="tx2"/>
                </a:solidFill>
                <a:latin typeface="+mj-lt"/>
                <a:cs typeface="Times New Roman"/>
              </a:rPr>
              <a:t>Supervised</a:t>
            </a:r>
            <a:endParaRPr sz="2000" dirty="0">
              <a:solidFill>
                <a:schemeClr val="tx2"/>
              </a:solidFill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21983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6017"/>
            <a:ext cx="662307" cy="830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37591" y="0"/>
            <a:ext cx="4187871" cy="5981700"/>
          </a:xfrm>
          <a:custGeom>
            <a:avLst/>
            <a:gdLst/>
            <a:ahLst/>
            <a:cxnLst/>
            <a:rect l="l" t="t" r="r" b="b"/>
            <a:pathLst>
              <a:path w="5131434" h="7556500">
                <a:moveTo>
                  <a:pt x="0" y="7556500"/>
                </a:moveTo>
                <a:lnTo>
                  <a:pt x="5131424" y="7556500"/>
                </a:lnTo>
                <a:lnTo>
                  <a:pt x="5131424" y="0"/>
                </a:lnTo>
                <a:lnTo>
                  <a:pt x="0" y="0"/>
                </a:lnTo>
                <a:lnTo>
                  <a:pt x="0" y="7556500"/>
                </a:lnTo>
                <a:close/>
              </a:path>
            </a:pathLst>
          </a:custGeom>
          <a:solidFill>
            <a:srgbClr val="FF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" y="0"/>
            <a:ext cx="3993014" cy="5981700"/>
          </a:xfrm>
          <a:custGeom>
            <a:avLst/>
            <a:gdLst/>
            <a:ahLst/>
            <a:cxnLst/>
            <a:rect l="l" t="t" r="r" b="b"/>
            <a:pathLst>
              <a:path w="4892675" h="7556500">
                <a:moveTo>
                  <a:pt x="0" y="7556500"/>
                </a:moveTo>
                <a:lnTo>
                  <a:pt x="4892664" y="7556500"/>
                </a:lnTo>
                <a:lnTo>
                  <a:pt x="4892664" y="0"/>
                </a:lnTo>
                <a:lnTo>
                  <a:pt x="0" y="0"/>
                </a:lnTo>
                <a:lnTo>
                  <a:pt x="0" y="75565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32040" y="1789419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32040" y="1789419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32040" y="17894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18605" y="197614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99056" y="1789419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99056" y="1789419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99056" y="17894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85621" y="197614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35595" y="1378630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552"/>
                </a:lnTo>
                <a:lnTo>
                  <a:pt x="32861" y="32226"/>
                </a:lnTo>
                <a:lnTo>
                  <a:pt x="8751" y="68044"/>
                </a:lnTo>
                <a:lnTo>
                  <a:pt x="0" y="113030"/>
                </a:lnTo>
                <a:lnTo>
                  <a:pt x="8751" y="158412"/>
                </a:lnTo>
                <a:lnTo>
                  <a:pt x="32861" y="195103"/>
                </a:lnTo>
                <a:lnTo>
                  <a:pt x="69115" y="219650"/>
                </a:lnTo>
                <a:lnTo>
                  <a:pt x="114300" y="228600"/>
                </a:lnTo>
                <a:lnTo>
                  <a:pt x="159484" y="219650"/>
                </a:lnTo>
                <a:lnTo>
                  <a:pt x="195738" y="195103"/>
                </a:lnTo>
                <a:lnTo>
                  <a:pt x="219848" y="158412"/>
                </a:lnTo>
                <a:lnTo>
                  <a:pt x="228600" y="113030"/>
                </a:lnTo>
                <a:lnTo>
                  <a:pt x="219848" y="68044"/>
                </a:lnTo>
                <a:lnTo>
                  <a:pt x="195738" y="32226"/>
                </a:lnTo>
                <a:lnTo>
                  <a:pt x="159484" y="8552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35595" y="1378630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552"/>
                </a:lnTo>
                <a:lnTo>
                  <a:pt x="195738" y="32226"/>
                </a:lnTo>
                <a:lnTo>
                  <a:pt x="219848" y="68044"/>
                </a:lnTo>
                <a:lnTo>
                  <a:pt x="228600" y="113030"/>
                </a:lnTo>
                <a:lnTo>
                  <a:pt x="219848" y="158412"/>
                </a:lnTo>
                <a:lnTo>
                  <a:pt x="195738" y="195103"/>
                </a:lnTo>
                <a:lnTo>
                  <a:pt x="159484" y="219650"/>
                </a:lnTo>
                <a:lnTo>
                  <a:pt x="114300" y="228600"/>
                </a:lnTo>
                <a:lnTo>
                  <a:pt x="69115" y="219650"/>
                </a:lnTo>
                <a:lnTo>
                  <a:pt x="32861" y="195103"/>
                </a:lnTo>
                <a:lnTo>
                  <a:pt x="8751" y="158412"/>
                </a:lnTo>
                <a:lnTo>
                  <a:pt x="0" y="113030"/>
                </a:lnTo>
                <a:lnTo>
                  <a:pt x="8751" y="68044"/>
                </a:lnTo>
                <a:lnTo>
                  <a:pt x="32861" y="32226"/>
                </a:lnTo>
                <a:lnTo>
                  <a:pt x="69115" y="8552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35595" y="13786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22160" y="156535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87575" y="3848548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87575" y="3848548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87575" y="384854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75177" y="4035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29113" y="2819502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29113" y="2819502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129113" y="28195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315678" y="300622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333496" y="2819502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333496" y="2819502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333496" y="28195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521098" y="30072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244556" y="2820539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244556" y="2820539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244556" y="28205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432157" y="30072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863134" y="3849586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299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599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299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863134" y="3849586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299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599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299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863134" y="38495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049699" y="40363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57375" y="1479253"/>
            <a:ext cx="62862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en-US" sz="1800" spc="-4" dirty="0">
                <a:latin typeface="+mj-lt"/>
                <a:cs typeface="Times New Roman"/>
              </a:rPr>
              <a:t>D</a:t>
            </a:r>
            <a:r>
              <a:rPr lang="en-US" sz="1800" dirty="0">
                <a:latin typeface="+mj-lt"/>
                <a:cs typeface="Times New Roman"/>
              </a:rPr>
              <a:t>-</a:t>
            </a:r>
            <a:r>
              <a:rPr lang="en-US" sz="1800" spc="-4" dirty="0">
                <a:latin typeface="+mj-lt"/>
                <a:cs typeface="Times New Roman"/>
              </a:rPr>
              <a:t>A</a:t>
            </a:r>
            <a:r>
              <a:rPr lang="en-US" sz="1800" dirty="0">
                <a:latin typeface="+mj-lt"/>
                <a:cs typeface="Times New Roman"/>
              </a:rPr>
              <a:t>E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4175951" y="2508298"/>
            <a:ext cx="54466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en-US" sz="1800" spc="-4" dirty="0">
                <a:latin typeface="+mj-lt"/>
                <a:cs typeface="Times New Roman"/>
              </a:rPr>
              <a:t>D</a:t>
            </a:r>
            <a:r>
              <a:rPr lang="en-US" sz="1800" spc="-12" dirty="0">
                <a:latin typeface="+mj-lt"/>
                <a:cs typeface="Times New Roman"/>
              </a:rPr>
              <a:t>B</a:t>
            </a:r>
            <a:r>
              <a:rPr lang="en-US" sz="1800" dirty="0">
                <a:latin typeface="+mj-lt"/>
                <a:cs typeface="Times New Roman"/>
              </a:rPr>
              <a:t>N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5056954" y="2567428"/>
            <a:ext cx="60063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en-US" sz="1800" spc="-4" dirty="0">
                <a:latin typeface="+mj-lt"/>
                <a:cs typeface="Times New Roman"/>
              </a:rPr>
              <a:t>DBM</a:t>
            </a:r>
            <a:endParaRPr lang="en-US" sz="1800" dirty="0">
              <a:latin typeface="+mj-lt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05774" y="1480291"/>
            <a:ext cx="36639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en-US" sz="1800" spc="-4" dirty="0">
                <a:latin typeface="+mj-lt"/>
                <a:cs typeface="Times New Roman"/>
              </a:rPr>
              <a:t>A</a:t>
            </a:r>
            <a:r>
              <a:rPr lang="en-US" sz="1800" dirty="0">
                <a:latin typeface="+mj-lt"/>
                <a:cs typeface="Times New Roman"/>
              </a:rPr>
              <a:t>e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331868" y="1568465"/>
            <a:ext cx="11992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en-US" sz="1800" spc="-12" dirty="0">
                <a:latin typeface="+mj-lt"/>
                <a:cs typeface="Times New Roman"/>
              </a:rPr>
              <a:t>Perceptron</a:t>
            </a:r>
            <a:endParaRPr lang="en-US" sz="1800" dirty="0">
              <a:latin typeface="+mj-lt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42548" y="2538382"/>
            <a:ext cx="5996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en-US" sz="1800" spc="-12" dirty="0">
                <a:latin typeface="+mj-lt"/>
                <a:cs typeface="Times New Roman"/>
              </a:rPr>
              <a:t>R</a:t>
            </a:r>
            <a:r>
              <a:rPr lang="en-US" sz="1800" spc="-4" dirty="0">
                <a:latin typeface="+mj-lt"/>
                <a:cs typeface="Times New Roman"/>
              </a:rPr>
              <a:t>BM</a:t>
            </a:r>
            <a:endParaRPr lang="en-US" sz="1800" dirty="0">
              <a:latin typeface="+mj-lt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463055" y="3459544"/>
            <a:ext cx="97376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en-US" sz="1800" spc="-4" dirty="0" err="1">
                <a:latin typeface="+mj-lt"/>
                <a:cs typeface="Times New Roman"/>
              </a:rPr>
              <a:t>Bay</a:t>
            </a:r>
            <a:r>
              <a:rPr lang="en-US" sz="1800" dirty="0" err="1">
                <a:latin typeface="+mj-lt"/>
                <a:cs typeface="Times New Roman"/>
              </a:rPr>
              <a:t>es</a:t>
            </a:r>
            <a:r>
              <a:rPr lang="en-US" sz="1800" spc="-4" dirty="0" err="1">
                <a:latin typeface="+mj-lt"/>
                <a:cs typeface="Times New Roman"/>
              </a:rPr>
              <a:t>NP</a:t>
            </a:r>
            <a:endParaRPr lang="en-US" sz="1800" dirty="0">
              <a:latin typeface="+mj-lt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43112" y="2348547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43112" y="2348547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43112" y="23485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29677" y="25352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61729" y="2539419"/>
            <a:ext cx="5731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en-US" sz="1800" spc="-8" dirty="0">
                <a:latin typeface="+mj-lt"/>
                <a:cs typeface="Times New Roman"/>
              </a:rPr>
              <a:t>S</a:t>
            </a:r>
            <a:r>
              <a:rPr lang="en-US" sz="1800" spc="-4" dirty="0">
                <a:latin typeface="+mj-lt"/>
                <a:cs typeface="Times New Roman"/>
              </a:rPr>
              <a:t>V</a:t>
            </a:r>
            <a:r>
              <a:rPr lang="en-US" sz="1800" dirty="0">
                <a:latin typeface="+mj-lt"/>
                <a:cs typeface="Times New Roman"/>
              </a:rPr>
              <a:t>M</a:t>
            </a:r>
          </a:p>
        </p:txBody>
      </p:sp>
      <p:sp>
        <p:nvSpPr>
          <p:cNvPr id="51" name="object 51"/>
          <p:cNvSpPr/>
          <p:nvPr/>
        </p:nvSpPr>
        <p:spPr>
          <a:xfrm>
            <a:off x="3539557" y="3085062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539557" y="3085062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539557" y="308506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727159" y="32717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42967" y="3271370"/>
            <a:ext cx="1533981" cy="56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 marR="4147" indent="767253">
              <a:lnSpc>
                <a:spcPts val="2188"/>
              </a:lnSpc>
            </a:pPr>
            <a:r>
              <a:rPr lang="en-US" sz="1800" spc="-4" dirty="0">
                <a:solidFill>
                  <a:schemeClr val="accent1"/>
                </a:solidFill>
                <a:latin typeface="+mj-lt"/>
                <a:cs typeface="Times New Roman"/>
              </a:rPr>
              <a:t>Sparse</a:t>
            </a:r>
            <a:r>
              <a:rPr lang="en-US" sz="1800" spc="-4" dirty="0">
                <a:latin typeface="+mj-lt"/>
                <a:cs typeface="Times New Roman"/>
              </a:rPr>
              <a:t>  </a:t>
            </a:r>
            <a:r>
              <a:rPr lang="en-US" sz="2800" baseline="9259" dirty="0">
                <a:latin typeface="+mj-lt"/>
                <a:cs typeface="Times New Roman"/>
              </a:rPr>
              <a:t>GMM</a:t>
            </a:r>
            <a:r>
              <a:rPr lang="en-US" sz="2800" spc="49" baseline="9259" dirty="0">
                <a:latin typeface="+mj-lt"/>
                <a:cs typeface="Times New Roman"/>
              </a:rPr>
              <a:t>   </a:t>
            </a:r>
            <a:r>
              <a:rPr lang="en-US" sz="1800" spc="-4" dirty="0">
                <a:solidFill>
                  <a:schemeClr val="accent1"/>
                </a:solidFill>
                <a:latin typeface="+mj-lt"/>
                <a:cs typeface="Times New Roman"/>
              </a:rPr>
              <a:t>coding</a:t>
            </a:r>
            <a:endParaRPr lang="en-US" sz="1800" dirty="0">
              <a:solidFill>
                <a:schemeClr val="accent1"/>
              </a:solidFill>
              <a:latin typeface="+mj-lt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154579" y="4143153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154579" y="4143153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154579" y="414315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342182" y="4329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07413" y="4730291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07413" y="4730291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07413" y="47302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993978" y="49170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36433" y="790456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299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599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299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36433" y="790456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299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599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299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36433" y="79045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024036" y="97717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49830" y="980291"/>
            <a:ext cx="94681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en-US" sz="1800" spc="-4" dirty="0">
                <a:latin typeface="+mj-lt"/>
                <a:cs typeface="Times New Roman"/>
              </a:rPr>
              <a:t>Boos</a:t>
            </a:r>
            <a:r>
              <a:rPr lang="en-US" sz="1800" spc="4" dirty="0">
                <a:latin typeface="+mj-lt"/>
                <a:cs typeface="Times New Roman"/>
              </a:rPr>
              <a:t>t</a:t>
            </a:r>
            <a:r>
              <a:rPr lang="en-US" sz="1800" dirty="0">
                <a:latin typeface="+mj-lt"/>
                <a:cs typeface="Times New Roman"/>
              </a:rPr>
              <a:t>i</a:t>
            </a:r>
            <a:r>
              <a:rPr lang="en-US" sz="1800" spc="-8" dirty="0">
                <a:latin typeface="+mj-lt"/>
                <a:cs typeface="Times New Roman"/>
              </a:rPr>
              <a:t>n</a:t>
            </a:r>
            <a:r>
              <a:rPr lang="en-US" sz="1800" dirty="0">
                <a:latin typeface="+mj-lt"/>
                <a:cs typeface="Times New Roman"/>
              </a:rPr>
              <a:t>g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102610" y="74689"/>
            <a:ext cx="13049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en-US" sz="2400" b="1" dirty="0">
                <a:latin typeface="+mj-lt"/>
                <a:cs typeface="Times New Roman"/>
              </a:rPr>
              <a:t>Sh</a:t>
            </a:r>
            <a:r>
              <a:rPr lang="en-US" sz="2400" b="1" spc="-4" dirty="0">
                <a:latin typeface="+mj-lt"/>
                <a:cs typeface="Times New Roman"/>
              </a:rPr>
              <a:t>a</a:t>
            </a:r>
            <a:r>
              <a:rPr lang="en-US" sz="2400" b="1" spc="-12" dirty="0">
                <a:latin typeface="+mj-lt"/>
                <a:cs typeface="Times New Roman"/>
              </a:rPr>
              <a:t>l</a:t>
            </a:r>
            <a:r>
              <a:rPr lang="en-US" sz="2400" b="1" spc="-4" dirty="0">
                <a:latin typeface="+mj-lt"/>
                <a:cs typeface="Times New Roman"/>
              </a:rPr>
              <a:t>l</a:t>
            </a:r>
            <a:r>
              <a:rPr lang="en-US" sz="2400" b="1" dirty="0">
                <a:latin typeface="+mj-lt"/>
                <a:cs typeface="Times New Roman"/>
              </a:rPr>
              <a:t>ow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7337984" y="74689"/>
            <a:ext cx="89161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en-US" sz="2400" b="1" spc="-4" dirty="0">
                <a:latin typeface="+mj-lt"/>
                <a:cs typeface="Times New Roman"/>
              </a:rPr>
              <a:t>De</a:t>
            </a:r>
            <a:r>
              <a:rPr lang="en-US" sz="2400" b="1" spc="-12" dirty="0">
                <a:latin typeface="+mj-lt"/>
                <a:cs typeface="Times New Roman"/>
              </a:rPr>
              <a:t>e</a:t>
            </a:r>
            <a:r>
              <a:rPr lang="en-US" sz="2400" b="1" dirty="0">
                <a:latin typeface="+mj-lt"/>
                <a:cs typeface="Times New Roman"/>
              </a:rPr>
              <a:t>p</a:t>
            </a:r>
          </a:p>
        </p:txBody>
      </p:sp>
      <p:sp>
        <p:nvSpPr>
          <p:cNvPr id="73" name="object 73"/>
          <p:cNvSpPr/>
          <p:nvPr/>
        </p:nvSpPr>
        <p:spPr>
          <a:xfrm>
            <a:off x="6565024" y="2053942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565024" y="2053942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565023" y="20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6751589" y="224066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182565" y="1259336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6182565" y="1259336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182565" y="12593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370166" y="144709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653124" y="1584024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115" y="8751"/>
                </a:lnTo>
                <a:lnTo>
                  <a:pt x="32861" y="32861"/>
                </a:lnTo>
                <a:lnTo>
                  <a:pt x="8751" y="69115"/>
                </a:lnTo>
                <a:lnTo>
                  <a:pt x="0" y="114300"/>
                </a:lnTo>
                <a:lnTo>
                  <a:pt x="8751" y="159484"/>
                </a:lnTo>
                <a:lnTo>
                  <a:pt x="32861" y="195738"/>
                </a:lnTo>
                <a:lnTo>
                  <a:pt x="69115" y="219848"/>
                </a:lnTo>
                <a:lnTo>
                  <a:pt x="114300" y="228600"/>
                </a:lnTo>
                <a:lnTo>
                  <a:pt x="159484" y="219848"/>
                </a:lnTo>
                <a:lnTo>
                  <a:pt x="195738" y="195738"/>
                </a:lnTo>
                <a:lnTo>
                  <a:pt x="219848" y="159484"/>
                </a:lnTo>
                <a:lnTo>
                  <a:pt x="228600" y="114300"/>
                </a:lnTo>
                <a:lnTo>
                  <a:pt x="219848" y="69115"/>
                </a:lnTo>
                <a:lnTo>
                  <a:pt x="195738" y="32861"/>
                </a:lnTo>
                <a:lnTo>
                  <a:pt x="159484" y="8751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6653124" y="1584024"/>
            <a:ext cx="186565" cy="18672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653124" y="158402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6839689" y="177074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556535" y="978215"/>
            <a:ext cx="1480602" cy="1023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nl-NL" sz="1800" spc="-4" dirty="0">
                <a:solidFill>
                  <a:schemeClr val="accent1"/>
                </a:solidFill>
                <a:latin typeface="+mj-lt"/>
                <a:cs typeface="Times New Roman"/>
              </a:rPr>
              <a:t>Neural</a:t>
            </a:r>
            <a:r>
              <a:rPr lang="nl-NL" sz="1800" spc="-69" dirty="0">
                <a:solidFill>
                  <a:schemeClr val="accent1"/>
                </a:solidFill>
                <a:latin typeface="+mj-lt"/>
                <a:cs typeface="Times New Roman"/>
              </a:rPr>
              <a:t> </a:t>
            </a:r>
            <a:r>
              <a:rPr lang="nl-NL" sz="1800" spc="-4" dirty="0">
                <a:solidFill>
                  <a:schemeClr val="accent1"/>
                </a:solidFill>
                <a:latin typeface="+mj-lt"/>
                <a:cs typeface="Times New Roman"/>
              </a:rPr>
              <a:t>net</a:t>
            </a:r>
            <a:endParaRPr lang="nl-NL" sz="1800" dirty="0">
              <a:solidFill>
                <a:schemeClr val="accent1"/>
              </a:solidFill>
              <a:latin typeface="+mj-lt"/>
              <a:cs typeface="Times New Roman"/>
            </a:endParaRPr>
          </a:p>
          <a:p>
            <a:pPr marL="931590">
              <a:spcBef>
                <a:spcPts val="204"/>
              </a:spcBef>
            </a:pPr>
            <a:r>
              <a:rPr lang="nl-NL" sz="1800" spc="-4" dirty="0">
                <a:solidFill>
                  <a:schemeClr val="accent1"/>
                </a:solidFill>
                <a:latin typeface="+mj-lt"/>
                <a:cs typeface="Times New Roman"/>
              </a:rPr>
              <a:t>RN</a:t>
            </a:r>
            <a:r>
              <a:rPr lang="nl-NL" sz="1800" dirty="0">
                <a:solidFill>
                  <a:schemeClr val="accent1"/>
                </a:solidFill>
                <a:latin typeface="+mj-lt"/>
                <a:cs typeface="Times New Roman"/>
              </a:rPr>
              <a:t>N</a:t>
            </a:r>
          </a:p>
          <a:p>
            <a:pPr marL="391403">
              <a:spcBef>
                <a:spcPts val="1347"/>
              </a:spcBef>
            </a:pPr>
            <a:r>
              <a:rPr lang="nl-NL" sz="1800" spc="-16" dirty="0">
                <a:solidFill>
                  <a:schemeClr val="accent1"/>
                </a:solidFill>
                <a:latin typeface="+mj-lt"/>
                <a:cs typeface="Times New Roman"/>
              </a:rPr>
              <a:t>Conv.</a:t>
            </a:r>
            <a:r>
              <a:rPr lang="nl-NL" sz="1800" spc="-127" dirty="0">
                <a:solidFill>
                  <a:schemeClr val="accent1"/>
                </a:solidFill>
                <a:latin typeface="+mj-lt"/>
                <a:cs typeface="Times New Roman"/>
              </a:rPr>
              <a:t> </a:t>
            </a:r>
            <a:r>
              <a:rPr lang="nl-NL" sz="1800" spc="-4" dirty="0">
                <a:solidFill>
                  <a:schemeClr val="accent1"/>
                </a:solidFill>
                <a:latin typeface="+mj-lt"/>
                <a:cs typeface="Times New Roman"/>
              </a:rPr>
              <a:t>Net</a:t>
            </a:r>
            <a:endParaRPr lang="nl-NL" sz="1800" dirty="0">
              <a:solidFill>
                <a:schemeClr val="accent1"/>
              </a:solidFill>
              <a:latin typeface="+mj-lt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73628" y="4959417"/>
            <a:ext cx="1391984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>
              <a:lnSpc>
                <a:spcPts val="2049"/>
              </a:lnSpc>
            </a:pPr>
            <a:r>
              <a:rPr lang="en-US" sz="1800" spc="-20" dirty="0" err="1">
                <a:latin typeface="+mj-lt"/>
                <a:cs typeface="Times New Roman"/>
              </a:rPr>
              <a:t>DecisionTree</a:t>
            </a:r>
            <a:endParaRPr lang="en-US" sz="1800" dirty="0">
              <a:latin typeface="+mj-lt"/>
              <a:cs typeface="Times New Roman"/>
            </a:endParaRPr>
          </a:p>
        </p:txBody>
      </p:sp>
      <p:sp>
        <p:nvSpPr>
          <p:cNvPr id="92" name="object 45"/>
          <p:cNvSpPr txBox="1"/>
          <p:nvPr/>
        </p:nvSpPr>
        <p:spPr>
          <a:xfrm>
            <a:off x="5751734" y="3695700"/>
            <a:ext cx="97376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 algn="ctr"/>
            <a:r>
              <a:rPr lang="el-GR" sz="2800" spc="-4" dirty="0">
                <a:latin typeface="+mj-lt"/>
                <a:cs typeface="Times New Roman"/>
              </a:rPr>
              <a:t>ϵπ</a:t>
            </a:r>
            <a:endParaRPr lang="en-US" sz="2800" dirty="0">
              <a:latin typeface="+mj-lt"/>
              <a:cs typeface="Times New Roman"/>
            </a:endParaRPr>
          </a:p>
        </p:txBody>
      </p:sp>
      <p:sp>
        <p:nvSpPr>
          <p:cNvPr id="87" name="object 85"/>
          <p:cNvSpPr txBox="1"/>
          <p:nvPr/>
        </p:nvSpPr>
        <p:spPr>
          <a:xfrm>
            <a:off x="4190565" y="4575957"/>
            <a:ext cx="398399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lang="nl-NL" sz="2000" spc="-4" dirty="0">
                <a:solidFill>
                  <a:schemeClr val="accent1"/>
                </a:solidFill>
                <a:latin typeface="+mj-lt"/>
                <a:cs typeface="Times New Roman"/>
              </a:rPr>
              <a:t>In this talk, we’ll focus on </a:t>
            </a:r>
            <a:r>
              <a:rPr lang="nl-NL" sz="2000" b="1" spc="-4" dirty="0">
                <a:solidFill>
                  <a:schemeClr val="accent1"/>
                </a:solidFill>
                <a:latin typeface="+mj-lt"/>
                <a:cs typeface="Times New Roman"/>
              </a:rPr>
              <a:t>the simplest and typically most effective methods</a:t>
            </a:r>
            <a:endParaRPr lang="nl-NL" sz="2000" b="1" dirty="0">
              <a:solidFill>
                <a:schemeClr val="accent1"/>
              </a:solidFill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58340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are good features?</a:t>
            </a:r>
          </a:p>
        </p:txBody>
      </p:sp>
    </p:spTree>
    <p:extLst>
      <p:ext uri="{BB962C8B-B14F-4D97-AF65-F5344CB8AC3E}">
        <p14:creationId xmlns:p14="http://schemas.microsoft.com/office/powerpoint/2010/main" val="40278747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representations of data:</a:t>
            </a:r>
          </a:p>
          <a:p>
            <a:pPr lvl="1"/>
            <a:r>
              <a:rPr lang="en-US" dirty="0"/>
              <a:t>Discovering &amp; disentangling the independent  explanatory factors</a:t>
            </a:r>
          </a:p>
          <a:p>
            <a:r>
              <a:rPr lang="en-US" dirty="0"/>
              <a:t>The manifold hypothesis:</a:t>
            </a:r>
          </a:p>
          <a:p>
            <a:pPr lvl="1"/>
            <a:r>
              <a:rPr lang="en-US" dirty="0"/>
              <a:t>Natural data lives in a low-dimensional (non-linear) manifold</a:t>
            </a:r>
          </a:p>
          <a:p>
            <a:pPr lvl="1"/>
            <a:r>
              <a:rPr lang="en-US" dirty="0"/>
              <a:t>Because variables in natural data are mutually dependent</a:t>
            </a:r>
          </a:p>
          <a:p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382078" y="2806765"/>
            <a:ext cx="4083706" cy="2910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the hidden structure in high-dimensional data the manifold hypothesis</a:t>
            </a:r>
          </a:p>
        </p:txBody>
      </p:sp>
      <p:sp>
        <p:nvSpPr>
          <p:cNvPr id="12" name="object 12"/>
          <p:cNvSpPr/>
          <p:nvPr/>
        </p:nvSpPr>
        <p:spPr>
          <a:xfrm>
            <a:off x="4464008" y="2857500"/>
            <a:ext cx="2817033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31892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/>
          <p:cNvCxnSpPr/>
          <p:nvPr/>
        </p:nvCxnSpPr>
        <p:spPr>
          <a:xfrm>
            <a:off x="1676400" y="5089649"/>
            <a:ext cx="8229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bject 25"/>
          <p:cNvSpPr/>
          <p:nvPr/>
        </p:nvSpPr>
        <p:spPr>
          <a:xfrm>
            <a:off x="1066800" y="4457700"/>
            <a:ext cx="860273" cy="116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the hidden structure in high-dimensional data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all face images of a person</a:t>
            </a:r>
          </a:p>
          <a:p>
            <a:pPr lvl="1"/>
            <a:r>
              <a:rPr lang="en-US" dirty="0"/>
              <a:t>1000x1000 pixels = 1,000,000 dimensions</a:t>
            </a:r>
          </a:p>
          <a:p>
            <a:pPr lvl="1"/>
            <a:r>
              <a:rPr lang="en-US" dirty="0"/>
              <a:t>But the face has 3 Cartesian coordinates and 3 Euler angles and humans have less than about 50 muscles in the face</a:t>
            </a:r>
          </a:p>
          <a:p>
            <a:pPr lvl="1"/>
            <a:r>
              <a:rPr lang="en-US" dirty="0"/>
              <a:t>Hence the manifold of face images for a person has &lt;56 dimensions</a:t>
            </a:r>
          </a:p>
          <a:p>
            <a:r>
              <a:rPr lang="en-US" dirty="0"/>
              <a:t>The perfect representations of a face image:</a:t>
            </a:r>
          </a:p>
          <a:p>
            <a:pPr lvl="1"/>
            <a:r>
              <a:rPr lang="en-US" dirty="0"/>
              <a:t>Its coordinates on the face manifold</a:t>
            </a:r>
          </a:p>
          <a:p>
            <a:pPr lvl="1"/>
            <a:r>
              <a:rPr lang="en-US" dirty="0"/>
              <a:t>Its coordinates away from the manifold</a:t>
            </a:r>
          </a:p>
          <a:p>
            <a:r>
              <a:rPr lang="en-US" dirty="0">
                <a:solidFill>
                  <a:schemeClr val="accent1"/>
                </a:solidFill>
              </a:rPr>
              <a:t>We do not have good and general methods to learn functions that turns an image into this kind of representation</a:t>
            </a:r>
          </a:p>
          <a:p>
            <a:endParaRPr lang="en-US" dirty="0"/>
          </a:p>
        </p:txBody>
      </p:sp>
      <p:sp>
        <p:nvSpPr>
          <p:cNvPr id="33" name="object 20"/>
          <p:cNvSpPr/>
          <p:nvPr/>
        </p:nvSpPr>
        <p:spPr>
          <a:xfrm>
            <a:off x="2667000" y="4626787"/>
            <a:ext cx="1133902" cy="994813"/>
          </a:xfrm>
          <a:custGeom>
            <a:avLst/>
            <a:gdLst/>
            <a:ahLst/>
            <a:cxnLst/>
            <a:rect l="l" t="t" r="r" b="b"/>
            <a:pathLst>
              <a:path w="1389379" h="826770">
                <a:moveTo>
                  <a:pt x="1388109" y="0"/>
                </a:moveTo>
                <a:lnTo>
                  <a:pt x="0" y="0"/>
                </a:lnTo>
                <a:lnTo>
                  <a:pt x="0" y="826770"/>
                </a:lnTo>
                <a:lnTo>
                  <a:pt x="1388109" y="826770"/>
                </a:lnTo>
                <a:lnTo>
                  <a:pt x="1389380" y="825500"/>
                </a:lnTo>
                <a:lnTo>
                  <a:pt x="1389380" y="1270"/>
                </a:lnTo>
                <a:lnTo>
                  <a:pt x="13881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Ideal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feature extractor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711612" y="5112433"/>
            <a:ext cx="8229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275532"/>
              </p:ext>
            </p:extLst>
          </p:nvPr>
        </p:nvGraphicFramePr>
        <p:xfrm>
          <a:off x="4876800" y="4365799"/>
          <a:ext cx="1949270" cy="1347702"/>
        </p:xfrm>
        <a:graphic>
          <a:graphicData uri="http://schemas.openxmlformats.org/drawingml/2006/table">
            <a:tbl>
              <a:tblPr firstRow="1" bandRow="1">
                <a:tableStyleId>{C7806B90-F4B4-4DD5-B165-D0DAAE6AC9AA}</a:tableStyleId>
              </a:tblPr>
              <a:tblGrid>
                <a:gridCol w="573032">
                  <a:extLst>
                    <a:ext uri="{9D8B030D-6E8A-4147-A177-3AD203B41FA5}">
                      <a16:colId xmlns:a16="http://schemas.microsoft.com/office/drawing/2014/main" xmlns="" val="948246216"/>
                    </a:ext>
                  </a:extLst>
                </a:gridCol>
                <a:gridCol w="1376238">
                  <a:extLst>
                    <a:ext uri="{9D8B030D-6E8A-4147-A177-3AD203B41FA5}">
                      <a16:colId xmlns:a16="http://schemas.microsoft.com/office/drawing/2014/main" xmlns="" val="2271614029"/>
                    </a:ext>
                  </a:extLst>
                </a:gridCol>
              </a:tblGrid>
              <a:tr h="36905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1.2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Face/not</a:t>
                      </a:r>
                      <a:r>
                        <a:rPr lang="en-US" b="0" baseline="0" dirty="0">
                          <a:solidFill>
                            <a:sysClr val="windowText" lastClr="000000"/>
                          </a:solidFill>
                        </a:rPr>
                        <a:t> face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60704006"/>
                  </a:ext>
                </a:extLst>
              </a:tr>
              <a:tr h="264125"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57657936"/>
                  </a:ext>
                </a:extLst>
              </a:tr>
              <a:tr h="264125"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Lighting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9171201"/>
                  </a:ext>
                </a:extLst>
              </a:tr>
              <a:tr h="369051">
                <a:tc>
                  <a:txBody>
                    <a:bodyPr/>
                    <a:lstStyle/>
                    <a:p>
                      <a:r>
                        <a:rPr lang="en-US" dirty="0"/>
                        <a:t>-2…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73880541"/>
                  </a:ext>
                </a:extLst>
              </a:tr>
            </a:tbl>
          </a:graphicData>
        </a:graphic>
      </p:graphicFrame>
      <p:sp>
        <p:nvSpPr>
          <p:cNvPr id="37" name="Left Bracket 36"/>
          <p:cNvSpPr/>
          <p:nvPr/>
        </p:nvSpPr>
        <p:spPr>
          <a:xfrm>
            <a:off x="4800600" y="4305300"/>
            <a:ext cx="152400" cy="1408201"/>
          </a:xfrm>
          <a:prstGeom prst="leftBracket">
            <a:avLst>
              <a:gd name="adj" fmla="val 0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ket 37"/>
          <p:cNvSpPr/>
          <p:nvPr/>
        </p:nvSpPr>
        <p:spPr>
          <a:xfrm rot="10800000">
            <a:off x="5219028" y="4305299"/>
            <a:ext cx="152400" cy="1408201"/>
          </a:xfrm>
          <a:prstGeom prst="leftBracket">
            <a:avLst>
              <a:gd name="adj" fmla="val 0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296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Disentangling factors of variation</a:t>
            </a:r>
          </a:p>
        </p:txBody>
      </p:sp>
      <p:sp>
        <p:nvSpPr>
          <p:cNvPr id="52" name="Text Placeholder 5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The ideal disentangling feature extractor</a:t>
            </a:r>
          </a:p>
        </p:txBody>
      </p:sp>
      <p:sp>
        <p:nvSpPr>
          <p:cNvPr id="6" name="object 6"/>
          <p:cNvSpPr/>
          <p:nvPr/>
        </p:nvSpPr>
        <p:spPr>
          <a:xfrm>
            <a:off x="272631" y="3050830"/>
            <a:ext cx="0" cy="1486515"/>
          </a:xfrm>
          <a:custGeom>
            <a:avLst/>
            <a:gdLst/>
            <a:ahLst/>
            <a:cxnLst/>
            <a:rect l="l" t="t" r="r" b="b"/>
            <a:pathLst>
              <a:path h="1819910">
                <a:moveTo>
                  <a:pt x="0" y="1819909"/>
                </a:moveTo>
                <a:lnTo>
                  <a:pt x="0" y="0"/>
                </a:lnTo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437" y="2588175"/>
            <a:ext cx="239425" cy="478216"/>
          </a:xfrm>
          <a:custGeom>
            <a:avLst/>
            <a:gdLst/>
            <a:ahLst/>
            <a:cxnLst/>
            <a:rect l="l" t="t" r="r" b="b"/>
            <a:pathLst>
              <a:path w="293370" h="585470">
                <a:moveTo>
                  <a:pt x="147320" y="0"/>
                </a:moveTo>
                <a:lnTo>
                  <a:pt x="135890" y="2539"/>
                </a:lnTo>
                <a:lnTo>
                  <a:pt x="125730" y="8889"/>
                </a:lnTo>
                <a:lnTo>
                  <a:pt x="119380" y="19050"/>
                </a:lnTo>
                <a:lnTo>
                  <a:pt x="116840" y="30479"/>
                </a:lnTo>
                <a:lnTo>
                  <a:pt x="0" y="549910"/>
                </a:lnTo>
                <a:lnTo>
                  <a:pt x="0" y="556260"/>
                </a:lnTo>
                <a:lnTo>
                  <a:pt x="2540" y="567689"/>
                </a:lnTo>
                <a:lnTo>
                  <a:pt x="8890" y="576579"/>
                </a:lnTo>
                <a:lnTo>
                  <a:pt x="17780" y="582929"/>
                </a:lnTo>
                <a:lnTo>
                  <a:pt x="29209" y="585470"/>
                </a:lnTo>
                <a:lnTo>
                  <a:pt x="262890" y="585470"/>
                </a:lnTo>
                <a:lnTo>
                  <a:pt x="274320" y="582929"/>
                </a:lnTo>
                <a:lnTo>
                  <a:pt x="284480" y="576579"/>
                </a:lnTo>
                <a:lnTo>
                  <a:pt x="290830" y="567689"/>
                </a:lnTo>
                <a:lnTo>
                  <a:pt x="293370" y="556260"/>
                </a:lnTo>
                <a:lnTo>
                  <a:pt x="293370" y="553720"/>
                </a:lnTo>
                <a:lnTo>
                  <a:pt x="292100" y="549910"/>
                </a:lnTo>
                <a:lnTo>
                  <a:pt x="175260" y="30479"/>
                </a:lnTo>
                <a:lnTo>
                  <a:pt x="172720" y="19050"/>
                </a:lnTo>
                <a:lnTo>
                  <a:pt x="166370" y="8889"/>
                </a:lnTo>
                <a:lnTo>
                  <a:pt x="156210" y="2539"/>
                </a:lnTo>
                <a:lnTo>
                  <a:pt x="14732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3609" y="4550830"/>
            <a:ext cx="1292483" cy="307054"/>
          </a:xfrm>
          <a:custGeom>
            <a:avLst/>
            <a:gdLst/>
            <a:ahLst/>
            <a:cxnLst/>
            <a:rect l="l" t="t" r="r" b="b"/>
            <a:pathLst>
              <a:path w="1583689" h="375920">
                <a:moveTo>
                  <a:pt x="0" y="0"/>
                </a:moveTo>
                <a:lnTo>
                  <a:pt x="1583689" y="375920"/>
                </a:lnTo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742" y="4742739"/>
            <a:ext cx="487143" cy="239627"/>
          </a:xfrm>
          <a:custGeom>
            <a:avLst/>
            <a:gdLst/>
            <a:ahLst/>
            <a:cxnLst/>
            <a:rect l="l" t="t" r="r" b="b"/>
            <a:pathLst>
              <a:path w="596900" h="293370">
                <a:moveTo>
                  <a:pt x="90169" y="0"/>
                </a:moveTo>
                <a:lnTo>
                  <a:pt x="78739" y="0"/>
                </a:lnTo>
                <a:lnTo>
                  <a:pt x="68580" y="3810"/>
                </a:lnTo>
                <a:lnTo>
                  <a:pt x="59689" y="12700"/>
                </a:lnTo>
                <a:lnTo>
                  <a:pt x="54609" y="22860"/>
                </a:lnTo>
                <a:lnTo>
                  <a:pt x="0" y="250190"/>
                </a:lnTo>
                <a:lnTo>
                  <a:pt x="0" y="261620"/>
                </a:lnTo>
                <a:lnTo>
                  <a:pt x="3809" y="273050"/>
                </a:lnTo>
                <a:lnTo>
                  <a:pt x="12700" y="280670"/>
                </a:lnTo>
                <a:lnTo>
                  <a:pt x="22859" y="285750"/>
                </a:lnTo>
                <a:lnTo>
                  <a:pt x="27939" y="285750"/>
                </a:lnTo>
                <a:lnTo>
                  <a:pt x="561339" y="293370"/>
                </a:lnTo>
                <a:lnTo>
                  <a:pt x="572769" y="293370"/>
                </a:lnTo>
                <a:lnTo>
                  <a:pt x="584200" y="289560"/>
                </a:lnTo>
                <a:lnTo>
                  <a:pt x="593089" y="280670"/>
                </a:lnTo>
                <a:lnTo>
                  <a:pt x="596900" y="271780"/>
                </a:lnTo>
                <a:lnTo>
                  <a:pt x="596900" y="260350"/>
                </a:lnTo>
                <a:lnTo>
                  <a:pt x="593089" y="248920"/>
                </a:lnTo>
                <a:lnTo>
                  <a:pt x="585469" y="241300"/>
                </a:lnTo>
                <a:lnTo>
                  <a:pt x="575309" y="236220"/>
                </a:lnTo>
                <a:lnTo>
                  <a:pt x="95250" y="2540"/>
                </a:lnTo>
                <a:lnTo>
                  <a:pt x="90169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3610" y="4096473"/>
            <a:ext cx="1522580" cy="454357"/>
          </a:xfrm>
          <a:custGeom>
            <a:avLst/>
            <a:gdLst/>
            <a:ahLst/>
            <a:cxnLst/>
            <a:rect l="l" t="t" r="r" b="b"/>
            <a:pathLst>
              <a:path w="1865630" h="556260">
                <a:moveTo>
                  <a:pt x="0" y="556260"/>
                </a:moveTo>
                <a:lnTo>
                  <a:pt x="1865630" y="0"/>
                </a:lnTo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23694" y="3948133"/>
            <a:ext cx="486106" cy="262448"/>
          </a:xfrm>
          <a:custGeom>
            <a:avLst/>
            <a:gdLst/>
            <a:ahLst/>
            <a:cxnLst/>
            <a:rect l="l" t="t" r="r" b="b"/>
            <a:pathLst>
              <a:path w="595630" h="321310">
                <a:moveTo>
                  <a:pt x="20320" y="38099"/>
                </a:moveTo>
                <a:lnTo>
                  <a:pt x="10160" y="44449"/>
                </a:lnTo>
                <a:lnTo>
                  <a:pt x="2540" y="53339"/>
                </a:lnTo>
                <a:lnTo>
                  <a:pt x="0" y="64769"/>
                </a:lnTo>
                <a:lnTo>
                  <a:pt x="0" y="74929"/>
                </a:lnTo>
                <a:lnTo>
                  <a:pt x="67310" y="299719"/>
                </a:lnTo>
                <a:lnTo>
                  <a:pt x="72390" y="309879"/>
                </a:lnTo>
                <a:lnTo>
                  <a:pt x="81280" y="317499"/>
                </a:lnTo>
                <a:lnTo>
                  <a:pt x="92710" y="321309"/>
                </a:lnTo>
                <a:lnTo>
                  <a:pt x="104140" y="320039"/>
                </a:lnTo>
                <a:lnTo>
                  <a:pt x="109220" y="317499"/>
                </a:lnTo>
                <a:lnTo>
                  <a:pt x="574040" y="57149"/>
                </a:lnTo>
                <a:lnTo>
                  <a:pt x="584200" y="52069"/>
                </a:lnTo>
                <a:lnTo>
                  <a:pt x="591820" y="43179"/>
                </a:lnTo>
                <a:lnTo>
                  <a:pt x="593090" y="39369"/>
                </a:lnTo>
                <a:lnTo>
                  <a:pt x="22860" y="39369"/>
                </a:lnTo>
                <a:lnTo>
                  <a:pt x="20320" y="38099"/>
                </a:lnTo>
                <a:close/>
              </a:path>
              <a:path w="595630" h="321310">
                <a:moveTo>
                  <a:pt x="568960" y="0"/>
                </a:moveTo>
                <a:lnTo>
                  <a:pt x="557530" y="1269"/>
                </a:lnTo>
                <a:lnTo>
                  <a:pt x="25400" y="38099"/>
                </a:lnTo>
                <a:lnTo>
                  <a:pt x="22860" y="39369"/>
                </a:lnTo>
                <a:lnTo>
                  <a:pt x="593090" y="39369"/>
                </a:lnTo>
                <a:lnTo>
                  <a:pt x="595630" y="31749"/>
                </a:lnTo>
                <a:lnTo>
                  <a:pt x="594360" y="21589"/>
                </a:lnTo>
                <a:lnTo>
                  <a:pt x="589280" y="11429"/>
                </a:lnTo>
                <a:lnTo>
                  <a:pt x="580390" y="3809"/>
                </a:lnTo>
                <a:lnTo>
                  <a:pt x="56896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89925" y="3016598"/>
            <a:ext cx="1983810" cy="1604771"/>
          </a:xfrm>
          <a:custGeom>
            <a:avLst/>
            <a:gdLst/>
            <a:ahLst/>
            <a:cxnLst/>
            <a:rect l="l" t="t" r="r" b="b"/>
            <a:pathLst>
              <a:path w="2430779" h="1964689">
                <a:moveTo>
                  <a:pt x="0" y="0"/>
                </a:moveTo>
                <a:lnTo>
                  <a:pt x="2430779" y="1964689"/>
                </a:lnTo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97035" y="4528010"/>
            <a:ext cx="441538" cy="392115"/>
          </a:xfrm>
          <a:custGeom>
            <a:avLst/>
            <a:gdLst/>
            <a:ahLst/>
            <a:cxnLst/>
            <a:rect l="l" t="t" r="r" b="b"/>
            <a:pathLst>
              <a:path w="541020" h="480060">
                <a:moveTo>
                  <a:pt x="172720" y="0"/>
                </a:moveTo>
                <a:lnTo>
                  <a:pt x="161289" y="3810"/>
                </a:lnTo>
                <a:lnTo>
                  <a:pt x="152400" y="10160"/>
                </a:lnTo>
                <a:lnTo>
                  <a:pt x="5079" y="193039"/>
                </a:lnTo>
                <a:lnTo>
                  <a:pt x="0" y="203200"/>
                </a:lnTo>
                <a:lnTo>
                  <a:pt x="0" y="214630"/>
                </a:lnTo>
                <a:lnTo>
                  <a:pt x="2539" y="226060"/>
                </a:lnTo>
                <a:lnTo>
                  <a:pt x="10159" y="234950"/>
                </a:lnTo>
                <a:lnTo>
                  <a:pt x="11429" y="236219"/>
                </a:lnTo>
                <a:lnTo>
                  <a:pt x="15239" y="237489"/>
                </a:lnTo>
                <a:lnTo>
                  <a:pt x="502920" y="478790"/>
                </a:lnTo>
                <a:lnTo>
                  <a:pt x="539750" y="459740"/>
                </a:lnTo>
                <a:lnTo>
                  <a:pt x="541020" y="448309"/>
                </a:lnTo>
                <a:lnTo>
                  <a:pt x="537209" y="436880"/>
                </a:lnTo>
                <a:lnTo>
                  <a:pt x="529589" y="427990"/>
                </a:lnTo>
                <a:lnTo>
                  <a:pt x="198120" y="10160"/>
                </a:lnTo>
                <a:lnTo>
                  <a:pt x="195579" y="8889"/>
                </a:lnTo>
                <a:lnTo>
                  <a:pt x="194309" y="6350"/>
                </a:lnTo>
                <a:lnTo>
                  <a:pt x="184150" y="1269"/>
                </a:lnTo>
                <a:lnTo>
                  <a:pt x="17272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89925" y="2497926"/>
            <a:ext cx="2316518" cy="509336"/>
          </a:xfrm>
          <a:custGeom>
            <a:avLst/>
            <a:gdLst/>
            <a:ahLst/>
            <a:cxnLst/>
            <a:rect l="l" t="t" r="r" b="b"/>
            <a:pathLst>
              <a:path w="2838450" h="623570">
                <a:moveTo>
                  <a:pt x="0" y="623569"/>
                </a:moveTo>
                <a:lnTo>
                  <a:pt x="2838450" y="0"/>
                </a:lnTo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70165" y="2379667"/>
            <a:ext cx="487143" cy="234440"/>
          </a:xfrm>
          <a:custGeom>
            <a:avLst/>
            <a:gdLst/>
            <a:ahLst/>
            <a:cxnLst/>
            <a:rect l="l" t="t" r="r" b="b"/>
            <a:pathLst>
              <a:path w="596900" h="287019">
                <a:moveTo>
                  <a:pt x="27939" y="0"/>
                </a:moveTo>
                <a:lnTo>
                  <a:pt x="22859" y="0"/>
                </a:lnTo>
                <a:lnTo>
                  <a:pt x="12700" y="3810"/>
                </a:lnTo>
                <a:lnTo>
                  <a:pt x="3809" y="12700"/>
                </a:lnTo>
                <a:lnTo>
                  <a:pt x="0" y="24130"/>
                </a:lnTo>
                <a:lnTo>
                  <a:pt x="0" y="35560"/>
                </a:lnTo>
                <a:lnTo>
                  <a:pt x="49529" y="264160"/>
                </a:lnTo>
                <a:lnTo>
                  <a:pt x="54609" y="274320"/>
                </a:lnTo>
                <a:lnTo>
                  <a:pt x="63500" y="281940"/>
                </a:lnTo>
                <a:lnTo>
                  <a:pt x="73659" y="287020"/>
                </a:lnTo>
                <a:lnTo>
                  <a:pt x="85089" y="285750"/>
                </a:lnTo>
                <a:lnTo>
                  <a:pt x="87629" y="285750"/>
                </a:lnTo>
                <a:lnTo>
                  <a:pt x="91439" y="284480"/>
                </a:lnTo>
                <a:lnTo>
                  <a:pt x="574039" y="58420"/>
                </a:lnTo>
                <a:lnTo>
                  <a:pt x="584200" y="54610"/>
                </a:lnTo>
                <a:lnTo>
                  <a:pt x="593089" y="45720"/>
                </a:lnTo>
                <a:lnTo>
                  <a:pt x="596900" y="34290"/>
                </a:lnTo>
                <a:lnTo>
                  <a:pt x="596900" y="24130"/>
                </a:lnTo>
                <a:lnTo>
                  <a:pt x="591820" y="13970"/>
                </a:lnTo>
                <a:lnTo>
                  <a:pt x="584200" y="6350"/>
                </a:lnTo>
                <a:lnTo>
                  <a:pt x="572770" y="1270"/>
                </a:lnTo>
                <a:lnTo>
                  <a:pt x="561339" y="1270"/>
                </a:lnTo>
                <a:lnTo>
                  <a:pt x="27939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48504" y="2609959"/>
            <a:ext cx="2767384" cy="608921"/>
          </a:xfrm>
          <a:custGeom>
            <a:avLst/>
            <a:gdLst/>
            <a:ahLst/>
            <a:cxnLst/>
            <a:rect l="l" t="t" r="r" b="b"/>
            <a:pathLst>
              <a:path w="3390900" h="745489">
                <a:moveTo>
                  <a:pt x="0" y="745489"/>
                </a:moveTo>
                <a:lnTo>
                  <a:pt x="339090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85857" y="2900415"/>
            <a:ext cx="2767384" cy="607884"/>
          </a:xfrm>
          <a:custGeom>
            <a:avLst/>
            <a:gdLst/>
            <a:ahLst/>
            <a:cxnLst/>
            <a:rect l="l" t="t" r="r" b="b"/>
            <a:pathLst>
              <a:path w="3390900" h="744220">
                <a:moveTo>
                  <a:pt x="0" y="744219"/>
                </a:moveTo>
                <a:lnTo>
                  <a:pt x="3390899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97299" y="3163901"/>
            <a:ext cx="2766347" cy="607884"/>
          </a:xfrm>
          <a:custGeom>
            <a:avLst/>
            <a:gdLst/>
            <a:ahLst/>
            <a:cxnLst/>
            <a:rect l="l" t="t" r="r" b="b"/>
            <a:pathLst>
              <a:path w="3389629" h="744220">
                <a:moveTo>
                  <a:pt x="0" y="744219"/>
                </a:moveTo>
                <a:lnTo>
                  <a:pt x="338963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87511" y="3454357"/>
            <a:ext cx="2766347" cy="607884"/>
          </a:xfrm>
          <a:custGeom>
            <a:avLst/>
            <a:gdLst/>
            <a:ahLst/>
            <a:cxnLst/>
            <a:rect l="l" t="t" r="r" b="b"/>
            <a:pathLst>
              <a:path w="3389629" h="744220">
                <a:moveTo>
                  <a:pt x="0" y="744219"/>
                </a:moveTo>
                <a:lnTo>
                  <a:pt x="338963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56495" y="3744814"/>
            <a:ext cx="2767384" cy="607884"/>
          </a:xfrm>
          <a:custGeom>
            <a:avLst/>
            <a:gdLst/>
            <a:ahLst/>
            <a:cxnLst/>
            <a:rect l="l" t="t" r="r" b="b"/>
            <a:pathLst>
              <a:path w="3390900" h="744220">
                <a:moveTo>
                  <a:pt x="0" y="744219"/>
                </a:moveTo>
                <a:lnTo>
                  <a:pt x="339090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20061" y="2795643"/>
            <a:ext cx="1913330" cy="1561204"/>
          </a:xfrm>
          <a:custGeom>
            <a:avLst/>
            <a:gdLst/>
            <a:ahLst/>
            <a:cxnLst/>
            <a:rect l="l" t="t" r="r" b="b"/>
            <a:pathLst>
              <a:path w="2344420" h="1911350">
                <a:moveTo>
                  <a:pt x="2344420" y="191135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99450" y="2664937"/>
            <a:ext cx="1913330" cy="1560166"/>
          </a:xfrm>
          <a:custGeom>
            <a:avLst/>
            <a:gdLst/>
            <a:ahLst/>
            <a:cxnLst/>
            <a:rect l="l" t="t" r="r" b="b"/>
            <a:pathLst>
              <a:path w="2344420" h="1910079">
                <a:moveTo>
                  <a:pt x="2344420" y="191008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52927" y="2559128"/>
            <a:ext cx="1913330" cy="1560166"/>
          </a:xfrm>
          <a:custGeom>
            <a:avLst/>
            <a:gdLst/>
            <a:ahLst/>
            <a:cxnLst/>
            <a:rect l="l" t="t" r="r" b="b"/>
            <a:pathLst>
              <a:path w="2344420" h="1910079">
                <a:moveTo>
                  <a:pt x="2344420" y="191008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80491" y="2454357"/>
            <a:ext cx="1913330" cy="1560166"/>
          </a:xfrm>
          <a:custGeom>
            <a:avLst/>
            <a:gdLst/>
            <a:ahLst/>
            <a:cxnLst/>
            <a:rect l="l" t="t" r="r" b="b"/>
            <a:pathLst>
              <a:path w="2344420" h="1910079">
                <a:moveTo>
                  <a:pt x="2344420" y="1910079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14117" y="3859960"/>
            <a:ext cx="836434" cy="837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22869" y="1808092"/>
            <a:ext cx="836434" cy="837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14917" y="3012448"/>
            <a:ext cx="166872" cy="167012"/>
          </a:xfrm>
          <a:custGeom>
            <a:avLst/>
            <a:gdLst/>
            <a:ahLst/>
            <a:cxnLst/>
            <a:rect l="l" t="t" r="r" b="b"/>
            <a:pathLst>
              <a:path w="204470" h="204470">
                <a:moveTo>
                  <a:pt x="102870" y="0"/>
                </a:moveTo>
                <a:lnTo>
                  <a:pt x="62150" y="7838"/>
                </a:lnTo>
                <a:lnTo>
                  <a:pt x="29527" y="29368"/>
                </a:lnTo>
                <a:lnTo>
                  <a:pt x="7858" y="61614"/>
                </a:lnTo>
                <a:lnTo>
                  <a:pt x="0" y="101600"/>
                </a:lnTo>
                <a:lnTo>
                  <a:pt x="7858" y="142319"/>
                </a:lnTo>
                <a:lnTo>
                  <a:pt x="29527" y="174942"/>
                </a:lnTo>
                <a:lnTo>
                  <a:pt x="62150" y="196611"/>
                </a:lnTo>
                <a:lnTo>
                  <a:pt x="102870" y="204470"/>
                </a:lnTo>
                <a:lnTo>
                  <a:pt x="142855" y="196611"/>
                </a:lnTo>
                <a:lnTo>
                  <a:pt x="175101" y="174942"/>
                </a:lnTo>
                <a:lnTo>
                  <a:pt x="196631" y="142319"/>
                </a:lnTo>
                <a:lnTo>
                  <a:pt x="204470" y="101600"/>
                </a:lnTo>
                <a:lnTo>
                  <a:pt x="196631" y="61614"/>
                </a:lnTo>
                <a:lnTo>
                  <a:pt x="175101" y="29368"/>
                </a:lnTo>
                <a:lnTo>
                  <a:pt x="142855" y="7838"/>
                </a:lnTo>
                <a:lnTo>
                  <a:pt x="10287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14917" y="3012448"/>
            <a:ext cx="166872" cy="167012"/>
          </a:xfrm>
          <a:custGeom>
            <a:avLst/>
            <a:gdLst/>
            <a:ahLst/>
            <a:cxnLst/>
            <a:rect l="l" t="t" r="r" b="b"/>
            <a:pathLst>
              <a:path w="204470" h="204470">
                <a:moveTo>
                  <a:pt x="102870" y="0"/>
                </a:moveTo>
                <a:lnTo>
                  <a:pt x="142855" y="7838"/>
                </a:lnTo>
                <a:lnTo>
                  <a:pt x="175101" y="29368"/>
                </a:lnTo>
                <a:lnTo>
                  <a:pt x="196631" y="61614"/>
                </a:lnTo>
                <a:lnTo>
                  <a:pt x="204470" y="101600"/>
                </a:lnTo>
                <a:lnTo>
                  <a:pt x="196631" y="142319"/>
                </a:lnTo>
                <a:lnTo>
                  <a:pt x="175101" y="174942"/>
                </a:lnTo>
                <a:lnTo>
                  <a:pt x="142855" y="196611"/>
                </a:lnTo>
                <a:lnTo>
                  <a:pt x="102870" y="204470"/>
                </a:lnTo>
                <a:lnTo>
                  <a:pt x="62150" y="196611"/>
                </a:lnTo>
                <a:lnTo>
                  <a:pt x="29527" y="174942"/>
                </a:lnTo>
                <a:lnTo>
                  <a:pt x="7858" y="142319"/>
                </a:lnTo>
                <a:lnTo>
                  <a:pt x="0" y="101600"/>
                </a:lnTo>
                <a:lnTo>
                  <a:pt x="7858" y="61614"/>
                </a:lnTo>
                <a:lnTo>
                  <a:pt x="29527" y="29368"/>
                </a:lnTo>
                <a:lnTo>
                  <a:pt x="62150" y="7838"/>
                </a:lnTo>
                <a:lnTo>
                  <a:pt x="10287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14917" y="301244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82827" y="31794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43099" y="3776971"/>
            <a:ext cx="166872" cy="168050"/>
          </a:xfrm>
          <a:custGeom>
            <a:avLst/>
            <a:gdLst/>
            <a:ahLst/>
            <a:cxnLst/>
            <a:rect l="l" t="t" r="r" b="b"/>
            <a:pathLst>
              <a:path w="204470" h="205739">
                <a:moveTo>
                  <a:pt x="101600" y="0"/>
                </a:moveTo>
                <a:lnTo>
                  <a:pt x="61079" y="7858"/>
                </a:lnTo>
                <a:lnTo>
                  <a:pt x="28892" y="29527"/>
                </a:lnTo>
                <a:lnTo>
                  <a:pt x="7659" y="62150"/>
                </a:lnTo>
                <a:lnTo>
                  <a:pt x="0" y="102869"/>
                </a:lnTo>
                <a:lnTo>
                  <a:pt x="7659" y="143589"/>
                </a:lnTo>
                <a:lnTo>
                  <a:pt x="28892" y="176212"/>
                </a:lnTo>
                <a:lnTo>
                  <a:pt x="61079" y="197881"/>
                </a:lnTo>
                <a:lnTo>
                  <a:pt x="101600" y="205739"/>
                </a:lnTo>
                <a:lnTo>
                  <a:pt x="142319" y="197881"/>
                </a:lnTo>
                <a:lnTo>
                  <a:pt x="174942" y="176212"/>
                </a:lnTo>
                <a:lnTo>
                  <a:pt x="196611" y="143589"/>
                </a:lnTo>
                <a:lnTo>
                  <a:pt x="204470" y="102869"/>
                </a:lnTo>
                <a:lnTo>
                  <a:pt x="196611" y="62150"/>
                </a:lnTo>
                <a:lnTo>
                  <a:pt x="174942" y="29527"/>
                </a:lnTo>
                <a:lnTo>
                  <a:pt x="142319" y="7858"/>
                </a:lnTo>
                <a:lnTo>
                  <a:pt x="1016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43099" y="3776971"/>
            <a:ext cx="166872" cy="168050"/>
          </a:xfrm>
          <a:custGeom>
            <a:avLst/>
            <a:gdLst/>
            <a:ahLst/>
            <a:cxnLst/>
            <a:rect l="l" t="t" r="r" b="b"/>
            <a:pathLst>
              <a:path w="204470" h="205739">
                <a:moveTo>
                  <a:pt x="101600" y="0"/>
                </a:moveTo>
                <a:lnTo>
                  <a:pt x="142319" y="7858"/>
                </a:lnTo>
                <a:lnTo>
                  <a:pt x="174942" y="29527"/>
                </a:lnTo>
                <a:lnTo>
                  <a:pt x="196611" y="62150"/>
                </a:lnTo>
                <a:lnTo>
                  <a:pt x="204470" y="102869"/>
                </a:lnTo>
                <a:lnTo>
                  <a:pt x="196611" y="143589"/>
                </a:lnTo>
                <a:lnTo>
                  <a:pt x="174942" y="176212"/>
                </a:lnTo>
                <a:lnTo>
                  <a:pt x="142319" y="197881"/>
                </a:lnTo>
                <a:lnTo>
                  <a:pt x="101600" y="205739"/>
                </a:lnTo>
                <a:lnTo>
                  <a:pt x="61079" y="197881"/>
                </a:lnTo>
                <a:lnTo>
                  <a:pt x="28892" y="176212"/>
                </a:lnTo>
                <a:lnTo>
                  <a:pt x="7659" y="143589"/>
                </a:lnTo>
                <a:lnTo>
                  <a:pt x="0" y="102869"/>
                </a:lnTo>
                <a:lnTo>
                  <a:pt x="7659" y="62150"/>
                </a:lnTo>
                <a:lnTo>
                  <a:pt x="28892" y="29527"/>
                </a:lnTo>
                <a:lnTo>
                  <a:pt x="61079" y="7858"/>
                </a:lnTo>
                <a:lnTo>
                  <a:pt x="1016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43099" y="37769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09972" y="3945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28209" y="2617220"/>
            <a:ext cx="166872" cy="168050"/>
          </a:xfrm>
          <a:custGeom>
            <a:avLst/>
            <a:gdLst/>
            <a:ahLst/>
            <a:cxnLst/>
            <a:rect l="l" t="t" r="r" b="b"/>
            <a:pathLst>
              <a:path w="204470" h="205739">
                <a:moveTo>
                  <a:pt x="101600" y="0"/>
                </a:moveTo>
                <a:lnTo>
                  <a:pt x="61614" y="7858"/>
                </a:lnTo>
                <a:lnTo>
                  <a:pt x="29368" y="29527"/>
                </a:lnTo>
                <a:lnTo>
                  <a:pt x="7838" y="62150"/>
                </a:lnTo>
                <a:lnTo>
                  <a:pt x="0" y="102869"/>
                </a:lnTo>
                <a:lnTo>
                  <a:pt x="7838" y="143589"/>
                </a:lnTo>
                <a:lnTo>
                  <a:pt x="29368" y="176212"/>
                </a:lnTo>
                <a:lnTo>
                  <a:pt x="61614" y="197881"/>
                </a:lnTo>
                <a:lnTo>
                  <a:pt x="101600" y="205739"/>
                </a:lnTo>
                <a:lnTo>
                  <a:pt x="142319" y="197881"/>
                </a:lnTo>
                <a:lnTo>
                  <a:pt x="174942" y="176212"/>
                </a:lnTo>
                <a:lnTo>
                  <a:pt x="196611" y="143589"/>
                </a:lnTo>
                <a:lnTo>
                  <a:pt x="204469" y="102869"/>
                </a:lnTo>
                <a:lnTo>
                  <a:pt x="196611" y="62150"/>
                </a:lnTo>
                <a:lnTo>
                  <a:pt x="174942" y="29527"/>
                </a:lnTo>
                <a:lnTo>
                  <a:pt x="142319" y="7858"/>
                </a:lnTo>
                <a:lnTo>
                  <a:pt x="1016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28209" y="2617220"/>
            <a:ext cx="166872" cy="168050"/>
          </a:xfrm>
          <a:custGeom>
            <a:avLst/>
            <a:gdLst/>
            <a:ahLst/>
            <a:cxnLst/>
            <a:rect l="l" t="t" r="r" b="b"/>
            <a:pathLst>
              <a:path w="204470" h="205739">
                <a:moveTo>
                  <a:pt x="101600" y="0"/>
                </a:moveTo>
                <a:lnTo>
                  <a:pt x="142319" y="7858"/>
                </a:lnTo>
                <a:lnTo>
                  <a:pt x="174942" y="29527"/>
                </a:lnTo>
                <a:lnTo>
                  <a:pt x="196611" y="62150"/>
                </a:lnTo>
                <a:lnTo>
                  <a:pt x="204469" y="102869"/>
                </a:lnTo>
                <a:lnTo>
                  <a:pt x="196611" y="143589"/>
                </a:lnTo>
                <a:lnTo>
                  <a:pt x="174942" y="176212"/>
                </a:lnTo>
                <a:lnTo>
                  <a:pt x="142319" y="197881"/>
                </a:lnTo>
                <a:lnTo>
                  <a:pt x="101600" y="205739"/>
                </a:lnTo>
                <a:lnTo>
                  <a:pt x="61614" y="197881"/>
                </a:lnTo>
                <a:lnTo>
                  <a:pt x="29368" y="176212"/>
                </a:lnTo>
                <a:lnTo>
                  <a:pt x="7838" y="143589"/>
                </a:lnTo>
                <a:lnTo>
                  <a:pt x="0" y="102869"/>
                </a:lnTo>
                <a:lnTo>
                  <a:pt x="7838" y="62150"/>
                </a:lnTo>
                <a:lnTo>
                  <a:pt x="29368" y="29527"/>
                </a:lnTo>
                <a:lnTo>
                  <a:pt x="61614" y="7858"/>
                </a:lnTo>
                <a:lnTo>
                  <a:pt x="10160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428209" y="26172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95080" y="2785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23053" y="3031121"/>
            <a:ext cx="836433" cy="8371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996440" y="3432734"/>
            <a:ext cx="36576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971800" y="3455518"/>
            <a:ext cx="82296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bject 20"/>
          <p:cNvSpPr/>
          <p:nvPr/>
        </p:nvSpPr>
        <p:spPr>
          <a:xfrm>
            <a:off x="2436359" y="2969872"/>
            <a:ext cx="1133902" cy="994813"/>
          </a:xfrm>
          <a:custGeom>
            <a:avLst/>
            <a:gdLst/>
            <a:ahLst/>
            <a:cxnLst/>
            <a:rect l="l" t="t" r="r" b="b"/>
            <a:pathLst>
              <a:path w="1389379" h="826770">
                <a:moveTo>
                  <a:pt x="1388109" y="0"/>
                </a:moveTo>
                <a:lnTo>
                  <a:pt x="0" y="0"/>
                </a:lnTo>
                <a:lnTo>
                  <a:pt x="0" y="826770"/>
                </a:lnTo>
                <a:lnTo>
                  <a:pt x="1388109" y="826770"/>
                </a:lnTo>
                <a:lnTo>
                  <a:pt x="1389380" y="825500"/>
                </a:lnTo>
                <a:lnTo>
                  <a:pt x="1389380" y="1270"/>
                </a:lnTo>
                <a:lnTo>
                  <a:pt x="138810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Ideal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feature extractor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1026" y="2380116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Pixel 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106154" y="406622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Pixel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93359" y="4976008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Pixel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976507" y="4766236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Expression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545301" y="1975936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11754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Linear machines and their limitations</a:t>
            </a:r>
          </a:p>
        </p:txBody>
      </p:sp>
    </p:spTree>
    <p:extLst>
      <p:ext uri="{BB962C8B-B14F-4D97-AF65-F5344CB8AC3E}">
        <p14:creationId xmlns:p14="http://schemas.microsoft.com/office/powerpoint/2010/main" val="5627605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manifold &amp; invariance:</a:t>
            </a:r>
            <a:br>
              <a:rPr lang="en-US" dirty="0"/>
            </a:br>
            <a:r>
              <a:rPr lang="en-US" dirty="0"/>
              <a:t>Some variations must be eliminated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Azimuth-Elevation manifold. Ignores lighting. [Hadsell et al. CVPR 2006]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762000" y="1866900"/>
            <a:ext cx="6774142" cy="4000549"/>
            <a:chOff x="304722" y="1574689"/>
            <a:chExt cx="7460020" cy="4405602"/>
          </a:xfrm>
        </p:grpSpPr>
        <p:sp>
          <p:nvSpPr>
            <p:cNvPr id="6" name="object 6"/>
            <p:cNvSpPr/>
            <p:nvPr/>
          </p:nvSpPr>
          <p:spPr>
            <a:xfrm>
              <a:off x="886185" y="1791494"/>
              <a:ext cx="1352598" cy="15269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54448" y="1824688"/>
              <a:ext cx="2239819" cy="26659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30845" y="1592324"/>
              <a:ext cx="459158" cy="4595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28773" y="1591286"/>
              <a:ext cx="461231" cy="467842"/>
            </a:xfrm>
            <a:custGeom>
              <a:avLst/>
              <a:gdLst/>
              <a:ahLst/>
              <a:cxnLst/>
              <a:rect l="l" t="t" r="r" b="b"/>
              <a:pathLst>
                <a:path w="565150" h="572769">
                  <a:moveTo>
                    <a:pt x="281939" y="572770"/>
                  </a:moveTo>
                  <a:lnTo>
                    <a:pt x="0" y="572770"/>
                  </a:lnTo>
                  <a:lnTo>
                    <a:pt x="0" y="0"/>
                  </a:lnTo>
                  <a:lnTo>
                    <a:pt x="565150" y="0"/>
                  </a:lnTo>
                  <a:lnTo>
                    <a:pt x="565150" y="572770"/>
                  </a:lnTo>
                  <a:lnTo>
                    <a:pt x="281939" y="5727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15915" y="1738589"/>
              <a:ext cx="485070" cy="4564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12805" y="1732365"/>
              <a:ext cx="496471" cy="469917"/>
            </a:xfrm>
            <a:custGeom>
              <a:avLst/>
              <a:gdLst/>
              <a:ahLst/>
              <a:cxnLst/>
              <a:rect l="l" t="t" r="r" b="b"/>
              <a:pathLst>
                <a:path w="608329" h="575310">
                  <a:moveTo>
                    <a:pt x="304800" y="575310"/>
                  </a:moveTo>
                  <a:lnTo>
                    <a:pt x="0" y="575310"/>
                  </a:lnTo>
                  <a:lnTo>
                    <a:pt x="0" y="0"/>
                  </a:lnTo>
                  <a:lnTo>
                    <a:pt x="608330" y="0"/>
                  </a:lnTo>
                  <a:lnTo>
                    <a:pt x="608330" y="575310"/>
                  </a:lnTo>
                  <a:lnTo>
                    <a:pt x="304800" y="57531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90082" y="2116183"/>
              <a:ext cx="471595" cy="4522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92155" y="2108921"/>
              <a:ext cx="476778" cy="463693"/>
            </a:xfrm>
            <a:custGeom>
              <a:avLst/>
              <a:gdLst/>
              <a:ahLst/>
              <a:cxnLst/>
              <a:rect l="l" t="t" r="r" b="b"/>
              <a:pathLst>
                <a:path w="584200" h="567689">
                  <a:moveTo>
                    <a:pt x="292100" y="567689"/>
                  </a:moveTo>
                  <a:lnTo>
                    <a:pt x="0" y="567689"/>
                  </a:lnTo>
                  <a:lnTo>
                    <a:pt x="0" y="0"/>
                  </a:lnTo>
                  <a:lnTo>
                    <a:pt x="584200" y="0"/>
                  </a:lnTo>
                  <a:lnTo>
                    <a:pt x="584200" y="567689"/>
                  </a:lnTo>
                  <a:lnTo>
                    <a:pt x="292100" y="56768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95803" y="2659751"/>
              <a:ext cx="458121" cy="44917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96839" y="2650415"/>
              <a:ext cx="458121" cy="466805"/>
            </a:xfrm>
            <a:custGeom>
              <a:avLst/>
              <a:gdLst/>
              <a:ahLst/>
              <a:cxnLst/>
              <a:rect l="l" t="t" r="r" b="b"/>
              <a:pathLst>
                <a:path w="561340" h="571500">
                  <a:moveTo>
                    <a:pt x="280669" y="571500"/>
                  </a:moveTo>
                  <a:lnTo>
                    <a:pt x="0" y="571500"/>
                  </a:lnTo>
                  <a:lnTo>
                    <a:pt x="0" y="0"/>
                  </a:lnTo>
                  <a:lnTo>
                    <a:pt x="561339" y="0"/>
                  </a:lnTo>
                  <a:lnTo>
                    <a:pt x="561339" y="571500"/>
                  </a:lnTo>
                  <a:lnTo>
                    <a:pt x="280669" y="5715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97875" y="3191909"/>
              <a:ext cx="474705" cy="45539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02021" y="3183609"/>
              <a:ext cx="469523" cy="456432"/>
            </a:xfrm>
            <a:custGeom>
              <a:avLst/>
              <a:gdLst/>
              <a:ahLst/>
              <a:cxnLst/>
              <a:rect l="l" t="t" r="r" b="b"/>
              <a:pathLst>
                <a:path w="575309" h="558800">
                  <a:moveTo>
                    <a:pt x="288289" y="558800"/>
                  </a:moveTo>
                  <a:lnTo>
                    <a:pt x="0" y="558800"/>
                  </a:lnTo>
                  <a:lnTo>
                    <a:pt x="0" y="0"/>
                  </a:lnTo>
                  <a:lnTo>
                    <a:pt x="575309" y="0"/>
                  </a:lnTo>
                  <a:lnTo>
                    <a:pt x="575309" y="558800"/>
                  </a:lnTo>
                  <a:lnTo>
                    <a:pt x="288289" y="5588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46550" y="3643154"/>
              <a:ext cx="468486" cy="45850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45514" y="3648341"/>
              <a:ext cx="473668" cy="459544"/>
            </a:xfrm>
            <a:custGeom>
              <a:avLst/>
              <a:gdLst/>
              <a:ahLst/>
              <a:cxnLst/>
              <a:rect l="l" t="t" r="r" b="b"/>
              <a:pathLst>
                <a:path w="580390" h="562610">
                  <a:moveTo>
                    <a:pt x="289560" y="562610"/>
                  </a:moveTo>
                  <a:lnTo>
                    <a:pt x="0" y="562610"/>
                  </a:lnTo>
                  <a:lnTo>
                    <a:pt x="0" y="0"/>
                  </a:lnTo>
                  <a:lnTo>
                    <a:pt x="580390" y="0"/>
                  </a:lnTo>
                  <a:lnTo>
                    <a:pt x="580390" y="562610"/>
                  </a:lnTo>
                  <a:lnTo>
                    <a:pt x="289560" y="56261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23170" y="4107885"/>
              <a:ext cx="457085" cy="45850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3170" y="4107885"/>
              <a:ext cx="464340" cy="458506"/>
            </a:xfrm>
            <a:custGeom>
              <a:avLst/>
              <a:gdLst/>
              <a:ahLst/>
              <a:cxnLst/>
              <a:rect l="l" t="t" r="r" b="b"/>
              <a:pathLst>
                <a:path w="568960" h="561339">
                  <a:moveTo>
                    <a:pt x="284480" y="561339"/>
                  </a:moveTo>
                  <a:lnTo>
                    <a:pt x="0" y="561339"/>
                  </a:lnTo>
                  <a:lnTo>
                    <a:pt x="0" y="0"/>
                  </a:lnTo>
                  <a:lnTo>
                    <a:pt x="568960" y="0"/>
                  </a:lnTo>
                  <a:lnTo>
                    <a:pt x="568960" y="561339"/>
                  </a:lnTo>
                  <a:lnTo>
                    <a:pt x="284480" y="5613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97180" y="4292531"/>
              <a:ext cx="439464" cy="41286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97179" y="4289420"/>
              <a:ext cx="432209" cy="421162"/>
            </a:xfrm>
            <a:custGeom>
              <a:avLst/>
              <a:gdLst/>
              <a:ahLst/>
              <a:cxnLst/>
              <a:rect l="l" t="t" r="r" b="b"/>
              <a:pathLst>
                <a:path w="529589" h="515620">
                  <a:moveTo>
                    <a:pt x="265429" y="515619"/>
                  </a:moveTo>
                  <a:lnTo>
                    <a:pt x="0" y="515619"/>
                  </a:lnTo>
                  <a:lnTo>
                    <a:pt x="0" y="0"/>
                  </a:lnTo>
                  <a:lnTo>
                    <a:pt x="529589" y="0"/>
                  </a:lnTo>
                  <a:lnTo>
                    <a:pt x="529589" y="515619"/>
                  </a:lnTo>
                  <a:lnTo>
                    <a:pt x="265429" y="5156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94490" y="4286308"/>
              <a:ext cx="456048" cy="43775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03819" y="4286308"/>
              <a:ext cx="451902" cy="437759"/>
            </a:xfrm>
            <a:custGeom>
              <a:avLst/>
              <a:gdLst/>
              <a:ahLst/>
              <a:cxnLst/>
              <a:rect l="l" t="t" r="r" b="b"/>
              <a:pathLst>
                <a:path w="553720" h="535939">
                  <a:moveTo>
                    <a:pt x="276860" y="535940"/>
                  </a:moveTo>
                  <a:lnTo>
                    <a:pt x="0" y="535940"/>
                  </a:lnTo>
                  <a:lnTo>
                    <a:pt x="0" y="0"/>
                  </a:lnTo>
                  <a:lnTo>
                    <a:pt x="553720" y="0"/>
                  </a:lnTo>
                  <a:lnTo>
                    <a:pt x="553720" y="535940"/>
                  </a:lnTo>
                  <a:lnTo>
                    <a:pt x="276860" y="53594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89727" y="4241701"/>
              <a:ext cx="467450" cy="44813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84545" y="4244814"/>
              <a:ext cx="478851" cy="451245"/>
            </a:xfrm>
            <a:custGeom>
              <a:avLst/>
              <a:gdLst/>
              <a:ahLst/>
              <a:cxnLst/>
              <a:rect l="l" t="t" r="r" b="b"/>
              <a:pathLst>
                <a:path w="586739" h="552450">
                  <a:moveTo>
                    <a:pt x="293369" y="552450"/>
                  </a:moveTo>
                  <a:lnTo>
                    <a:pt x="0" y="552450"/>
                  </a:lnTo>
                  <a:lnTo>
                    <a:pt x="0" y="0"/>
                  </a:lnTo>
                  <a:lnTo>
                    <a:pt x="586739" y="0"/>
                  </a:lnTo>
                  <a:lnTo>
                    <a:pt x="586739" y="552450"/>
                  </a:lnTo>
                  <a:lnTo>
                    <a:pt x="293369" y="5524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63737" y="3961618"/>
              <a:ext cx="492325" cy="46058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58555" y="3963694"/>
              <a:ext cx="497507" cy="464730"/>
            </a:xfrm>
            <a:custGeom>
              <a:avLst/>
              <a:gdLst/>
              <a:ahLst/>
              <a:cxnLst/>
              <a:rect l="l" t="t" r="r" b="b"/>
              <a:pathLst>
                <a:path w="609600" h="568960">
                  <a:moveTo>
                    <a:pt x="304800" y="568959"/>
                  </a:moveTo>
                  <a:lnTo>
                    <a:pt x="0" y="568959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568959"/>
                  </a:lnTo>
                  <a:lnTo>
                    <a:pt x="304800" y="5689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13449" y="3483403"/>
              <a:ext cx="477814" cy="45746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09302" y="3493775"/>
              <a:ext cx="480924" cy="453320"/>
            </a:xfrm>
            <a:custGeom>
              <a:avLst/>
              <a:gdLst/>
              <a:ahLst/>
              <a:cxnLst/>
              <a:rect l="l" t="t" r="r" b="b"/>
              <a:pathLst>
                <a:path w="589279" h="554989">
                  <a:moveTo>
                    <a:pt x="294640" y="554989"/>
                  </a:moveTo>
                  <a:lnTo>
                    <a:pt x="0" y="554989"/>
                  </a:lnTo>
                  <a:lnTo>
                    <a:pt x="0" y="0"/>
                  </a:lnTo>
                  <a:lnTo>
                    <a:pt x="589280" y="0"/>
                  </a:lnTo>
                  <a:lnTo>
                    <a:pt x="589280" y="554989"/>
                  </a:lnTo>
                  <a:lnTo>
                    <a:pt x="294640" y="55498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01508" y="2978216"/>
              <a:ext cx="445684" cy="44605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09801" y="2980290"/>
              <a:ext cx="437392" cy="452282"/>
            </a:xfrm>
            <a:custGeom>
              <a:avLst/>
              <a:gdLst/>
              <a:ahLst/>
              <a:cxnLst/>
              <a:rect l="l" t="t" r="r" b="b"/>
              <a:pathLst>
                <a:path w="535939" h="553720">
                  <a:moveTo>
                    <a:pt x="267969" y="553719"/>
                  </a:moveTo>
                  <a:lnTo>
                    <a:pt x="0" y="553719"/>
                  </a:lnTo>
                  <a:lnTo>
                    <a:pt x="0" y="0"/>
                  </a:lnTo>
                  <a:lnTo>
                    <a:pt x="535939" y="0"/>
                  </a:lnTo>
                  <a:lnTo>
                    <a:pt x="535939" y="553719"/>
                  </a:lnTo>
                  <a:lnTo>
                    <a:pt x="267969" y="5537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91722" y="2039419"/>
              <a:ext cx="469523" cy="43568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76175" y="2034233"/>
              <a:ext cx="480924" cy="468880"/>
            </a:xfrm>
            <a:custGeom>
              <a:avLst/>
              <a:gdLst/>
              <a:ahLst/>
              <a:cxnLst/>
              <a:rect l="l" t="t" r="r" b="b"/>
              <a:pathLst>
                <a:path w="589279" h="574039">
                  <a:moveTo>
                    <a:pt x="294639" y="574039"/>
                  </a:moveTo>
                  <a:lnTo>
                    <a:pt x="0" y="574039"/>
                  </a:lnTo>
                  <a:lnTo>
                    <a:pt x="0" y="0"/>
                  </a:lnTo>
                  <a:lnTo>
                    <a:pt x="589280" y="0"/>
                  </a:lnTo>
                  <a:lnTo>
                    <a:pt x="589280" y="574039"/>
                  </a:lnTo>
                  <a:lnTo>
                    <a:pt x="294639" y="5740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51377" y="1681535"/>
              <a:ext cx="441538" cy="45124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48269" y="1674273"/>
              <a:ext cx="444647" cy="464730"/>
            </a:xfrm>
            <a:custGeom>
              <a:avLst/>
              <a:gdLst/>
              <a:ahLst/>
              <a:cxnLst/>
              <a:rect l="l" t="t" r="r" b="b"/>
              <a:pathLst>
                <a:path w="544829" h="568960">
                  <a:moveTo>
                    <a:pt x="271779" y="568960"/>
                  </a:moveTo>
                  <a:lnTo>
                    <a:pt x="0" y="568960"/>
                  </a:lnTo>
                  <a:lnTo>
                    <a:pt x="0" y="0"/>
                  </a:lnTo>
                  <a:lnTo>
                    <a:pt x="544829" y="0"/>
                  </a:lnTo>
                  <a:lnTo>
                    <a:pt x="544829" y="568960"/>
                  </a:lnTo>
                  <a:lnTo>
                    <a:pt x="271779" y="5689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513646" y="1576764"/>
              <a:ext cx="458120" cy="45746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15718" y="1574689"/>
              <a:ext cx="460194" cy="460581"/>
            </a:xfrm>
            <a:custGeom>
              <a:avLst/>
              <a:gdLst/>
              <a:ahLst/>
              <a:cxnLst/>
              <a:rect l="l" t="t" r="r" b="b"/>
              <a:pathLst>
                <a:path w="563879" h="563880">
                  <a:moveTo>
                    <a:pt x="281939" y="563879"/>
                  </a:moveTo>
                  <a:lnTo>
                    <a:pt x="0" y="563879"/>
                  </a:lnTo>
                  <a:lnTo>
                    <a:pt x="0" y="0"/>
                  </a:lnTo>
                  <a:lnTo>
                    <a:pt x="563880" y="0"/>
                  </a:lnTo>
                  <a:lnTo>
                    <a:pt x="563880" y="563879"/>
                  </a:lnTo>
                  <a:lnTo>
                    <a:pt x="281939" y="5638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01011" y="2482366"/>
              <a:ext cx="441538" cy="44709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01011" y="2480291"/>
              <a:ext cx="448793" cy="455394"/>
            </a:xfrm>
            <a:custGeom>
              <a:avLst/>
              <a:gdLst/>
              <a:ahLst/>
              <a:cxnLst/>
              <a:rect l="l" t="t" r="r" b="b"/>
              <a:pathLst>
                <a:path w="549910" h="557529">
                  <a:moveTo>
                    <a:pt x="275589" y="557529"/>
                  </a:moveTo>
                  <a:lnTo>
                    <a:pt x="0" y="557529"/>
                  </a:lnTo>
                  <a:lnTo>
                    <a:pt x="0" y="0"/>
                  </a:lnTo>
                  <a:lnTo>
                    <a:pt x="549910" y="0"/>
                  </a:lnTo>
                  <a:lnTo>
                    <a:pt x="549910" y="557529"/>
                  </a:lnTo>
                  <a:lnTo>
                    <a:pt x="275589" y="55752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42574" y="3659751"/>
              <a:ext cx="1716400" cy="207572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09946" y="4502075"/>
              <a:ext cx="1501849" cy="14937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6796" y="5595437"/>
              <a:ext cx="3335372" cy="37759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04722" y="5592324"/>
              <a:ext cx="3335372" cy="387967"/>
            </a:xfrm>
            <a:custGeom>
              <a:avLst/>
              <a:gdLst/>
              <a:ahLst/>
              <a:cxnLst/>
              <a:rect l="l" t="t" r="r" b="b"/>
              <a:pathLst>
                <a:path w="4086860" h="474979">
                  <a:moveTo>
                    <a:pt x="2043430" y="474979"/>
                  </a:moveTo>
                  <a:lnTo>
                    <a:pt x="0" y="474979"/>
                  </a:lnTo>
                  <a:lnTo>
                    <a:pt x="0" y="0"/>
                  </a:lnTo>
                  <a:lnTo>
                    <a:pt x="4086860" y="0"/>
                  </a:lnTo>
                  <a:lnTo>
                    <a:pt x="4086860" y="474979"/>
                  </a:lnTo>
                  <a:lnTo>
                    <a:pt x="2043430" y="4749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9812" y="4671162"/>
              <a:ext cx="144588" cy="907676"/>
            </a:xfrm>
            <a:custGeom>
              <a:avLst/>
              <a:gdLst/>
              <a:ahLst/>
              <a:cxnLst/>
              <a:rect l="l" t="t" r="r" b="b"/>
              <a:pathLst>
                <a:path w="177165" h="1111250">
                  <a:moveTo>
                    <a:pt x="136451" y="1111249"/>
                  </a:moveTo>
                  <a:lnTo>
                    <a:pt x="105515" y="1016522"/>
                  </a:lnTo>
                  <a:lnTo>
                    <a:pt x="79075" y="927676"/>
                  </a:lnTo>
                  <a:lnTo>
                    <a:pt x="56896" y="844499"/>
                  </a:lnTo>
                  <a:lnTo>
                    <a:pt x="38739" y="766773"/>
                  </a:lnTo>
                  <a:lnTo>
                    <a:pt x="24369" y="694283"/>
                  </a:lnTo>
                  <a:lnTo>
                    <a:pt x="13546" y="626814"/>
                  </a:lnTo>
                  <a:lnTo>
                    <a:pt x="6035" y="564151"/>
                  </a:lnTo>
                  <a:lnTo>
                    <a:pt x="1599" y="506077"/>
                  </a:lnTo>
                  <a:lnTo>
                    <a:pt x="0" y="452379"/>
                  </a:lnTo>
                  <a:lnTo>
                    <a:pt x="1000" y="402839"/>
                  </a:lnTo>
                  <a:lnTo>
                    <a:pt x="4363" y="357242"/>
                  </a:lnTo>
                  <a:lnTo>
                    <a:pt x="9852" y="315374"/>
                  </a:lnTo>
                  <a:lnTo>
                    <a:pt x="17230" y="277018"/>
                  </a:lnTo>
                  <a:lnTo>
                    <a:pt x="36702" y="209983"/>
                  </a:lnTo>
                  <a:lnTo>
                    <a:pt x="60883" y="154412"/>
                  </a:lnTo>
                  <a:lnTo>
                    <a:pt x="87874" y="108582"/>
                  </a:lnTo>
                  <a:lnTo>
                    <a:pt x="115780" y="70769"/>
                  </a:lnTo>
                  <a:lnTo>
                    <a:pt x="142702" y="39249"/>
                  </a:lnTo>
                  <a:lnTo>
                    <a:pt x="155201" y="25311"/>
                  </a:lnTo>
                  <a:lnTo>
                    <a:pt x="166744" y="12300"/>
                  </a:lnTo>
                  <a:lnTo>
                    <a:pt x="1770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1902" y="4640042"/>
              <a:ext cx="41459" cy="43568"/>
            </a:xfrm>
            <a:custGeom>
              <a:avLst/>
              <a:gdLst/>
              <a:ahLst/>
              <a:cxnLst/>
              <a:rect l="l" t="t" r="r" b="b"/>
              <a:pathLst>
                <a:path w="50800" h="53339">
                  <a:moveTo>
                    <a:pt x="50800" y="0"/>
                  </a:moveTo>
                  <a:lnTo>
                    <a:pt x="0" y="27939"/>
                  </a:lnTo>
                  <a:lnTo>
                    <a:pt x="26670" y="53339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581411" y="1885892"/>
              <a:ext cx="1455208" cy="148340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350079" y="5593362"/>
              <a:ext cx="3345737" cy="37136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342824" y="5585063"/>
              <a:ext cx="3354028" cy="374481"/>
            </a:xfrm>
            <a:custGeom>
              <a:avLst/>
              <a:gdLst/>
              <a:ahLst/>
              <a:cxnLst/>
              <a:rect l="l" t="t" r="r" b="b"/>
              <a:pathLst>
                <a:path w="4109720" h="458470">
                  <a:moveTo>
                    <a:pt x="2054859" y="458470"/>
                  </a:moveTo>
                  <a:lnTo>
                    <a:pt x="0" y="458470"/>
                  </a:lnTo>
                  <a:lnTo>
                    <a:pt x="0" y="0"/>
                  </a:lnTo>
                  <a:lnTo>
                    <a:pt x="4109720" y="0"/>
                  </a:lnTo>
                  <a:lnTo>
                    <a:pt x="4109720" y="458470"/>
                  </a:lnTo>
                  <a:lnTo>
                    <a:pt x="2054859" y="4584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970088" y="3597510"/>
              <a:ext cx="1652138" cy="1921162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000146" y="3701765"/>
              <a:ext cx="1764596" cy="19445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730659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 for invariant feature learning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Embed the input </a:t>
            </a:r>
            <a:r>
              <a:rPr lang="en-US" dirty="0">
                <a:solidFill>
                  <a:schemeClr val="accent1"/>
                </a:solidFill>
              </a:rPr>
              <a:t>non-linearly</a:t>
            </a:r>
            <a:r>
              <a:rPr lang="en-US" dirty="0"/>
              <a:t> into a high(</a:t>
            </a:r>
            <a:r>
              <a:rPr lang="en-US" dirty="0" err="1"/>
              <a:t>er</a:t>
            </a:r>
            <a:r>
              <a:rPr lang="en-US" dirty="0"/>
              <a:t>) dimensional space</a:t>
            </a:r>
          </a:p>
          <a:p>
            <a:pPr lvl="1"/>
            <a:r>
              <a:rPr lang="en-US" dirty="0"/>
              <a:t>In the new space, things that were non separable may become  separable</a:t>
            </a:r>
          </a:p>
          <a:p>
            <a:r>
              <a:rPr lang="en-US" dirty="0"/>
              <a:t>Pool regions of the new space together</a:t>
            </a:r>
          </a:p>
          <a:p>
            <a:pPr lvl="1"/>
            <a:r>
              <a:rPr lang="en-US" dirty="0"/>
              <a:t>Bringing together things that are semantically similar. Like  pooling.</a:t>
            </a:r>
          </a:p>
        </p:txBody>
      </p:sp>
      <p:sp>
        <p:nvSpPr>
          <p:cNvPr id="9" name="object 9"/>
          <p:cNvSpPr/>
          <p:nvPr/>
        </p:nvSpPr>
        <p:spPr>
          <a:xfrm>
            <a:off x="791866" y="3157676"/>
            <a:ext cx="186565" cy="1337137"/>
          </a:xfrm>
          <a:custGeom>
            <a:avLst/>
            <a:gdLst/>
            <a:ahLst/>
            <a:cxnLst/>
            <a:rect l="l" t="t" r="r" b="b"/>
            <a:pathLst>
              <a:path w="228600" h="1637029">
                <a:moveTo>
                  <a:pt x="228600" y="0"/>
                </a:moveTo>
                <a:lnTo>
                  <a:pt x="0" y="0"/>
                </a:lnTo>
                <a:lnTo>
                  <a:pt x="0" y="1637030"/>
                </a:lnTo>
                <a:lnTo>
                  <a:pt x="228600" y="1637030"/>
                </a:lnTo>
                <a:lnTo>
                  <a:pt x="22860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1866" y="3157676"/>
            <a:ext cx="186565" cy="1337137"/>
          </a:xfrm>
          <a:custGeom>
            <a:avLst/>
            <a:gdLst/>
            <a:ahLst/>
            <a:cxnLst/>
            <a:rect l="l" t="t" r="r" b="b"/>
            <a:pathLst>
              <a:path w="228600" h="1637029">
                <a:moveTo>
                  <a:pt x="114300" y="1637030"/>
                </a:moveTo>
                <a:lnTo>
                  <a:pt x="0" y="1637030"/>
                </a:lnTo>
                <a:lnTo>
                  <a:pt x="0" y="0"/>
                </a:lnTo>
                <a:lnTo>
                  <a:pt x="228600" y="0"/>
                </a:lnTo>
                <a:lnTo>
                  <a:pt x="228600" y="1637030"/>
                </a:lnTo>
                <a:lnTo>
                  <a:pt x="114300" y="163703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40200" y="3098548"/>
            <a:ext cx="1611716" cy="1455394"/>
          </a:xfrm>
          <a:custGeom>
            <a:avLst/>
            <a:gdLst/>
            <a:ahLst/>
            <a:cxnLst/>
            <a:rect l="l" t="t" r="r" b="b"/>
            <a:pathLst>
              <a:path w="1974850" h="1781810">
                <a:moveTo>
                  <a:pt x="988060" y="1781810"/>
                </a:moveTo>
                <a:lnTo>
                  <a:pt x="0" y="1781810"/>
                </a:lnTo>
                <a:lnTo>
                  <a:pt x="0" y="0"/>
                </a:lnTo>
                <a:lnTo>
                  <a:pt x="1974850" y="0"/>
                </a:lnTo>
                <a:lnTo>
                  <a:pt x="1974850" y="1781810"/>
                </a:lnTo>
                <a:lnTo>
                  <a:pt x="988060" y="1781810"/>
                </a:lnTo>
                <a:close/>
              </a:path>
            </a:pathLst>
          </a:custGeom>
          <a:solidFill>
            <a:schemeClr val="accent1"/>
          </a:solidFill>
          <a:ln w="35941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54750" y="3531810"/>
            <a:ext cx="1182098" cy="600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8785" marR="4147" indent="-138935">
              <a:lnSpc>
                <a:spcPct val="112799"/>
              </a:lnSpc>
            </a:pPr>
            <a:r>
              <a:rPr lang="en-US" sz="1800" spc="-4" dirty="0">
                <a:solidFill>
                  <a:schemeClr val="bg1"/>
                </a:solidFill>
                <a:latin typeface="+mj-lt"/>
                <a:cs typeface="Times New Roman"/>
              </a:rPr>
              <a:t>N</a:t>
            </a:r>
            <a:r>
              <a:rPr lang="en-US" sz="1800" dirty="0">
                <a:solidFill>
                  <a:schemeClr val="bg1"/>
                </a:solidFill>
                <a:latin typeface="+mj-lt"/>
                <a:cs typeface="Times New Roman"/>
              </a:rPr>
              <a:t>on</a:t>
            </a:r>
            <a:r>
              <a:rPr lang="en-US" sz="1800" spc="4" dirty="0">
                <a:solidFill>
                  <a:schemeClr val="bg1"/>
                </a:solidFill>
                <a:latin typeface="+mj-lt"/>
                <a:cs typeface="Times New Roman"/>
              </a:rPr>
              <a:t>-</a:t>
            </a:r>
            <a:r>
              <a:rPr lang="en-US" sz="1800" spc="-8" dirty="0">
                <a:solidFill>
                  <a:schemeClr val="bg1"/>
                </a:solidFill>
                <a:latin typeface="+mj-lt"/>
                <a:cs typeface="Times New Roman"/>
              </a:rPr>
              <a:t>l</a:t>
            </a:r>
            <a:r>
              <a:rPr lang="en-US" sz="1800" dirty="0">
                <a:solidFill>
                  <a:schemeClr val="bg1"/>
                </a:solidFill>
                <a:latin typeface="+mj-lt"/>
                <a:cs typeface="Times New Roman"/>
              </a:rPr>
              <a:t>inear  </a:t>
            </a:r>
            <a:r>
              <a:rPr lang="en-US" sz="1800" spc="-4" dirty="0">
                <a:solidFill>
                  <a:schemeClr val="bg1"/>
                </a:solidFill>
                <a:latin typeface="+mj-lt"/>
                <a:cs typeface="Times New Roman"/>
              </a:rPr>
              <a:t>function</a:t>
            </a:r>
            <a:endParaRPr lang="en-US" sz="1800" dirty="0">
              <a:solidFill>
                <a:schemeClr val="bg1"/>
              </a:solidFill>
              <a:latin typeface="+mj-lt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54067" y="2703320"/>
            <a:ext cx="186565" cy="2246888"/>
          </a:xfrm>
          <a:custGeom>
            <a:avLst/>
            <a:gdLst/>
            <a:ahLst/>
            <a:cxnLst/>
            <a:rect l="l" t="t" r="r" b="b"/>
            <a:pathLst>
              <a:path w="228600" h="2750820">
                <a:moveTo>
                  <a:pt x="228600" y="0"/>
                </a:moveTo>
                <a:lnTo>
                  <a:pt x="0" y="0"/>
                </a:lnTo>
                <a:lnTo>
                  <a:pt x="0" y="2750819"/>
                </a:lnTo>
                <a:lnTo>
                  <a:pt x="228600" y="2750819"/>
                </a:lnTo>
                <a:lnTo>
                  <a:pt x="22860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54067" y="2703320"/>
            <a:ext cx="186565" cy="2246888"/>
          </a:xfrm>
          <a:custGeom>
            <a:avLst/>
            <a:gdLst/>
            <a:ahLst/>
            <a:cxnLst/>
            <a:rect l="l" t="t" r="r" b="b"/>
            <a:pathLst>
              <a:path w="228600" h="2750820">
                <a:moveTo>
                  <a:pt x="114300" y="2750819"/>
                </a:moveTo>
                <a:lnTo>
                  <a:pt x="0" y="2750819"/>
                </a:lnTo>
                <a:lnTo>
                  <a:pt x="0" y="0"/>
                </a:lnTo>
                <a:lnTo>
                  <a:pt x="228600" y="0"/>
                </a:lnTo>
                <a:lnTo>
                  <a:pt x="228600" y="2750819"/>
                </a:lnTo>
                <a:lnTo>
                  <a:pt x="114300" y="2750819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96143" y="3098548"/>
            <a:ext cx="1612753" cy="1455394"/>
          </a:xfrm>
          <a:custGeom>
            <a:avLst/>
            <a:gdLst/>
            <a:ahLst/>
            <a:cxnLst/>
            <a:rect l="l" t="t" r="r" b="b"/>
            <a:pathLst>
              <a:path w="1976120" h="1781810">
                <a:moveTo>
                  <a:pt x="988060" y="1781810"/>
                </a:moveTo>
                <a:lnTo>
                  <a:pt x="0" y="1781810"/>
                </a:lnTo>
                <a:lnTo>
                  <a:pt x="0" y="0"/>
                </a:lnTo>
                <a:lnTo>
                  <a:pt x="1976119" y="0"/>
                </a:lnTo>
                <a:lnTo>
                  <a:pt x="1976119" y="1781810"/>
                </a:lnTo>
                <a:lnTo>
                  <a:pt x="988060" y="1781810"/>
                </a:lnTo>
                <a:close/>
              </a:path>
            </a:pathLst>
          </a:custGeom>
          <a:solidFill>
            <a:schemeClr val="accent1"/>
          </a:solidFill>
          <a:ln w="35941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70271" y="3363760"/>
            <a:ext cx="1265016" cy="941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691" marR="239507" algn="ctr">
              <a:lnSpc>
                <a:spcPct val="112799"/>
              </a:lnSpc>
            </a:pPr>
            <a:r>
              <a:rPr lang="en-US" sz="1800" dirty="0">
                <a:solidFill>
                  <a:schemeClr val="bg1"/>
                </a:solidFill>
                <a:latin typeface="+mj-lt"/>
                <a:cs typeface="Times New Roman"/>
              </a:rPr>
              <a:t>P</a:t>
            </a:r>
            <a:r>
              <a:rPr lang="en-US" sz="1800" spc="-8" dirty="0">
                <a:solidFill>
                  <a:schemeClr val="bg1"/>
                </a:solidFill>
                <a:latin typeface="+mj-lt"/>
                <a:cs typeface="Times New Roman"/>
              </a:rPr>
              <a:t>o</a:t>
            </a:r>
            <a:r>
              <a:rPr lang="en-US" sz="1800" spc="4" dirty="0">
                <a:solidFill>
                  <a:schemeClr val="bg1"/>
                </a:solidFill>
                <a:latin typeface="+mj-lt"/>
                <a:cs typeface="Times New Roman"/>
              </a:rPr>
              <a:t>o</a:t>
            </a:r>
            <a:r>
              <a:rPr lang="en-US" sz="1800" dirty="0">
                <a:solidFill>
                  <a:schemeClr val="bg1"/>
                </a:solidFill>
                <a:latin typeface="+mj-lt"/>
                <a:cs typeface="Times New Roman"/>
              </a:rPr>
              <a:t>ling  </a:t>
            </a:r>
            <a:r>
              <a:rPr lang="en-US" sz="1800" spc="-4" dirty="0">
                <a:solidFill>
                  <a:schemeClr val="bg1"/>
                </a:solidFill>
                <a:latin typeface="+mj-lt"/>
                <a:cs typeface="Times New Roman"/>
              </a:rPr>
              <a:t>or</a:t>
            </a:r>
            <a:endParaRPr lang="en-US" sz="1800" dirty="0">
              <a:solidFill>
                <a:schemeClr val="bg1"/>
              </a:solidFill>
              <a:latin typeface="+mj-lt"/>
              <a:cs typeface="Times New Roman"/>
            </a:endParaRPr>
          </a:p>
          <a:p>
            <a:pPr algn="ctr">
              <a:spcBef>
                <a:spcPts val="293"/>
              </a:spcBef>
            </a:pPr>
            <a:r>
              <a:rPr lang="en-US" sz="1800" spc="-4" dirty="0">
                <a:solidFill>
                  <a:schemeClr val="bg1"/>
                </a:solidFill>
                <a:latin typeface="+mj-lt"/>
                <a:cs typeface="Times New Roman"/>
              </a:rPr>
              <a:t>Aggregation</a:t>
            </a:r>
            <a:endParaRPr lang="en-US" sz="1800" dirty="0">
              <a:solidFill>
                <a:schemeClr val="bg1"/>
              </a:solidFill>
              <a:latin typeface="+mj-lt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338036" y="2985477"/>
            <a:ext cx="187602" cy="1681535"/>
          </a:xfrm>
          <a:custGeom>
            <a:avLst/>
            <a:gdLst/>
            <a:ahLst/>
            <a:cxnLst/>
            <a:rect l="l" t="t" r="r" b="b"/>
            <a:pathLst>
              <a:path w="229870" h="2058670">
                <a:moveTo>
                  <a:pt x="229870" y="0"/>
                </a:moveTo>
                <a:lnTo>
                  <a:pt x="0" y="0"/>
                </a:lnTo>
                <a:lnTo>
                  <a:pt x="0" y="2058670"/>
                </a:lnTo>
                <a:lnTo>
                  <a:pt x="229870" y="2058670"/>
                </a:lnTo>
                <a:lnTo>
                  <a:pt x="22987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38036" y="2985477"/>
            <a:ext cx="187602" cy="1681535"/>
          </a:xfrm>
          <a:custGeom>
            <a:avLst/>
            <a:gdLst/>
            <a:ahLst/>
            <a:cxnLst/>
            <a:rect l="l" t="t" r="r" b="b"/>
            <a:pathLst>
              <a:path w="229870" h="2058670">
                <a:moveTo>
                  <a:pt x="115570" y="2058670"/>
                </a:moveTo>
                <a:lnTo>
                  <a:pt x="0" y="2058670"/>
                </a:lnTo>
                <a:lnTo>
                  <a:pt x="0" y="0"/>
                </a:lnTo>
                <a:lnTo>
                  <a:pt x="229870" y="0"/>
                </a:lnTo>
                <a:lnTo>
                  <a:pt x="229870" y="2058670"/>
                </a:lnTo>
                <a:lnTo>
                  <a:pt x="115570" y="205867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09600" y="4789420"/>
            <a:ext cx="53793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578899" y="5041412"/>
            <a:ext cx="2104560" cy="884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4147" indent="-9525" algn="ctr">
              <a:lnSpc>
                <a:spcPct val="116700"/>
              </a:lnSpc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high-dim  Unstable/non-smooth</a:t>
            </a:r>
          </a:p>
          <a:p>
            <a:pPr algn="ctr">
              <a:spcBef>
                <a:spcPts val="334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722524" y="4864067"/>
            <a:ext cx="1542273" cy="5761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34" marR="4147" indent="-371184">
              <a:lnSpc>
                <a:spcPct val="117100"/>
              </a:lnSpc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Stable/invariant  features</a:t>
            </a:r>
          </a:p>
        </p:txBody>
      </p:sp>
      <p:sp>
        <p:nvSpPr>
          <p:cNvPr id="22" name="object 22"/>
          <p:cNvSpPr/>
          <p:nvPr/>
        </p:nvSpPr>
        <p:spPr>
          <a:xfrm>
            <a:off x="979468" y="3826763"/>
            <a:ext cx="320270" cy="0"/>
          </a:xfrm>
          <a:custGeom>
            <a:avLst/>
            <a:gdLst/>
            <a:ahLst/>
            <a:cxnLst/>
            <a:rect l="l" t="t" r="r" b="b"/>
            <a:pathLst>
              <a:path w="392430">
                <a:moveTo>
                  <a:pt x="0" y="0"/>
                </a:moveTo>
                <a:lnTo>
                  <a:pt x="392430" y="0"/>
                </a:lnTo>
              </a:path>
            </a:pathLst>
          </a:custGeom>
          <a:ln w="53911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91445" y="3764523"/>
            <a:ext cx="248754" cy="124481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7780" y="0"/>
                </a:moveTo>
                <a:lnTo>
                  <a:pt x="8890" y="0"/>
                </a:lnTo>
                <a:lnTo>
                  <a:pt x="5080" y="3810"/>
                </a:lnTo>
                <a:lnTo>
                  <a:pt x="1270" y="8890"/>
                </a:lnTo>
                <a:lnTo>
                  <a:pt x="0" y="15240"/>
                </a:lnTo>
                <a:lnTo>
                  <a:pt x="0" y="137160"/>
                </a:lnTo>
                <a:lnTo>
                  <a:pt x="1270" y="142240"/>
                </a:lnTo>
                <a:lnTo>
                  <a:pt x="5080" y="147320"/>
                </a:lnTo>
                <a:lnTo>
                  <a:pt x="8890" y="151130"/>
                </a:lnTo>
                <a:lnTo>
                  <a:pt x="15240" y="152400"/>
                </a:lnTo>
                <a:lnTo>
                  <a:pt x="17780" y="152400"/>
                </a:lnTo>
                <a:lnTo>
                  <a:pt x="289560" y="91440"/>
                </a:lnTo>
                <a:lnTo>
                  <a:pt x="295910" y="90170"/>
                </a:lnTo>
                <a:lnTo>
                  <a:pt x="300990" y="86360"/>
                </a:lnTo>
                <a:lnTo>
                  <a:pt x="303530" y="81280"/>
                </a:lnTo>
                <a:lnTo>
                  <a:pt x="304800" y="76200"/>
                </a:lnTo>
                <a:lnTo>
                  <a:pt x="303530" y="69850"/>
                </a:lnTo>
                <a:lnTo>
                  <a:pt x="300990" y="66040"/>
                </a:lnTo>
                <a:lnTo>
                  <a:pt x="295910" y="62230"/>
                </a:lnTo>
                <a:lnTo>
                  <a:pt x="289560" y="60960"/>
                </a:lnTo>
                <a:lnTo>
                  <a:pt x="1778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52953" y="3826763"/>
            <a:ext cx="160653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0" y="0"/>
                </a:lnTo>
              </a:path>
            </a:pathLst>
          </a:custGeom>
          <a:ln w="53911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04277" y="3764523"/>
            <a:ext cx="249790" cy="124481"/>
          </a:xfrm>
          <a:custGeom>
            <a:avLst/>
            <a:gdLst/>
            <a:ahLst/>
            <a:cxnLst/>
            <a:rect l="l" t="t" r="r" b="b"/>
            <a:pathLst>
              <a:path w="306070" h="152400">
                <a:moveTo>
                  <a:pt x="19050" y="0"/>
                </a:moveTo>
                <a:lnTo>
                  <a:pt x="10160" y="0"/>
                </a:lnTo>
                <a:lnTo>
                  <a:pt x="5079" y="3810"/>
                </a:lnTo>
                <a:lnTo>
                  <a:pt x="2539" y="8890"/>
                </a:lnTo>
                <a:lnTo>
                  <a:pt x="0" y="15240"/>
                </a:lnTo>
                <a:lnTo>
                  <a:pt x="0" y="137160"/>
                </a:lnTo>
                <a:lnTo>
                  <a:pt x="5079" y="147320"/>
                </a:lnTo>
                <a:lnTo>
                  <a:pt x="10160" y="151130"/>
                </a:lnTo>
                <a:lnTo>
                  <a:pt x="16510" y="152400"/>
                </a:lnTo>
                <a:lnTo>
                  <a:pt x="19050" y="152400"/>
                </a:lnTo>
                <a:lnTo>
                  <a:pt x="290829" y="91440"/>
                </a:lnTo>
                <a:lnTo>
                  <a:pt x="306069" y="76200"/>
                </a:lnTo>
                <a:lnTo>
                  <a:pt x="304800" y="69850"/>
                </a:lnTo>
                <a:lnTo>
                  <a:pt x="300989" y="66040"/>
                </a:lnTo>
                <a:lnTo>
                  <a:pt x="295910" y="62230"/>
                </a:lnTo>
                <a:lnTo>
                  <a:pt x="290829" y="60960"/>
                </a:lnTo>
                <a:lnTo>
                  <a:pt x="1905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40632" y="3826763"/>
            <a:ext cx="115049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53911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47390" y="3764523"/>
            <a:ext cx="249790" cy="124481"/>
          </a:xfrm>
          <a:custGeom>
            <a:avLst/>
            <a:gdLst/>
            <a:ahLst/>
            <a:cxnLst/>
            <a:rect l="l" t="t" r="r" b="b"/>
            <a:pathLst>
              <a:path w="306070" h="152400">
                <a:moveTo>
                  <a:pt x="19050" y="0"/>
                </a:moveTo>
                <a:lnTo>
                  <a:pt x="10160" y="0"/>
                </a:lnTo>
                <a:lnTo>
                  <a:pt x="5080" y="3810"/>
                </a:lnTo>
                <a:lnTo>
                  <a:pt x="1270" y="8890"/>
                </a:lnTo>
                <a:lnTo>
                  <a:pt x="0" y="15240"/>
                </a:lnTo>
                <a:lnTo>
                  <a:pt x="0" y="137160"/>
                </a:lnTo>
                <a:lnTo>
                  <a:pt x="1270" y="142240"/>
                </a:lnTo>
                <a:lnTo>
                  <a:pt x="5080" y="147320"/>
                </a:lnTo>
                <a:lnTo>
                  <a:pt x="10160" y="151130"/>
                </a:lnTo>
                <a:lnTo>
                  <a:pt x="15239" y="152400"/>
                </a:lnTo>
                <a:lnTo>
                  <a:pt x="19050" y="152400"/>
                </a:lnTo>
                <a:lnTo>
                  <a:pt x="289560" y="91440"/>
                </a:lnTo>
                <a:lnTo>
                  <a:pt x="295910" y="90170"/>
                </a:lnTo>
                <a:lnTo>
                  <a:pt x="300989" y="86360"/>
                </a:lnTo>
                <a:lnTo>
                  <a:pt x="304800" y="81280"/>
                </a:lnTo>
                <a:lnTo>
                  <a:pt x="306070" y="76200"/>
                </a:lnTo>
                <a:lnTo>
                  <a:pt x="304800" y="69850"/>
                </a:lnTo>
                <a:lnTo>
                  <a:pt x="300989" y="66040"/>
                </a:lnTo>
                <a:lnTo>
                  <a:pt x="295910" y="62230"/>
                </a:lnTo>
                <a:lnTo>
                  <a:pt x="289560" y="60960"/>
                </a:lnTo>
                <a:lnTo>
                  <a:pt x="1905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08895" y="3826763"/>
            <a:ext cx="388678" cy="0"/>
          </a:xfrm>
          <a:custGeom>
            <a:avLst/>
            <a:gdLst/>
            <a:ahLst/>
            <a:cxnLst/>
            <a:rect l="l" t="t" r="r" b="b"/>
            <a:pathLst>
              <a:path w="476250">
                <a:moveTo>
                  <a:pt x="0" y="0"/>
                </a:moveTo>
                <a:lnTo>
                  <a:pt x="476250" y="0"/>
                </a:lnTo>
              </a:path>
            </a:pathLst>
          </a:custGeom>
          <a:ln w="53911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89282" y="3764523"/>
            <a:ext cx="248754" cy="124481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9050" y="0"/>
                </a:moveTo>
                <a:lnTo>
                  <a:pt x="10159" y="0"/>
                </a:lnTo>
                <a:lnTo>
                  <a:pt x="5079" y="3810"/>
                </a:lnTo>
                <a:lnTo>
                  <a:pt x="1270" y="8890"/>
                </a:lnTo>
                <a:lnTo>
                  <a:pt x="0" y="15240"/>
                </a:lnTo>
                <a:lnTo>
                  <a:pt x="0" y="137160"/>
                </a:lnTo>
                <a:lnTo>
                  <a:pt x="1270" y="142240"/>
                </a:lnTo>
                <a:lnTo>
                  <a:pt x="5079" y="147320"/>
                </a:lnTo>
                <a:lnTo>
                  <a:pt x="10159" y="151130"/>
                </a:lnTo>
                <a:lnTo>
                  <a:pt x="15240" y="152400"/>
                </a:lnTo>
                <a:lnTo>
                  <a:pt x="19050" y="152400"/>
                </a:lnTo>
                <a:lnTo>
                  <a:pt x="289559" y="91440"/>
                </a:lnTo>
                <a:lnTo>
                  <a:pt x="295909" y="90170"/>
                </a:lnTo>
                <a:lnTo>
                  <a:pt x="300990" y="86360"/>
                </a:lnTo>
                <a:lnTo>
                  <a:pt x="304800" y="81280"/>
                </a:lnTo>
                <a:lnTo>
                  <a:pt x="304800" y="69850"/>
                </a:lnTo>
                <a:lnTo>
                  <a:pt x="300990" y="66040"/>
                </a:lnTo>
                <a:lnTo>
                  <a:pt x="295909" y="62230"/>
                </a:lnTo>
                <a:lnTo>
                  <a:pt x="289559" y="60960"/>
                </a:lnTo>
                <a:lnTo>
                  <a:pt x="1905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42610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Connector: Elbow 72"/>
          <p:cNvCxnSpPr/>
          <p:nvPr/>
        </p:nvCxnSpPr>
        <p:spPr>
          <a:xfrm rot="16200000" flipH="1">
            <a:off x="6415371" y="2828278"/>
            <a:ext cx="922887" cy="152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/>
          <p:cNvCxnSpPr/>
          <p:nvPr/>
        </p:nvCxnSpPr>
        <p:spPr>
          <a:xfrm rot="16200000" flipH="1">
            <a:off x="3643990" y="2851940"/>
            <a:ext cx="922887" cy="152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ject 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Non-linear expansion → pooling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Entangled data manifolds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" y="3379873"/>
            <a:ext cx="2355827" cy="1914847"/>
            <a:chOff x="29021" y="3381743"/>
            <a:chExt cx="2631606" cy="2139004"/>
          </a:xfrm>
        </p:grpSpPr>
        <p:sp>
          <p:nvSpPr>
            <p:cNvPr id="7" name="object 7"/>
            <p:cNvSpPr/>
            <p:nvPr/>
          </p:nvSpPr>
          <p:spPr>
            <a:xfrm>
              <a:off x="29021" y="3381743"/>
              <a:ext cx="2631606" cy="2139004"/>
            </a:xfrm>
            <a:custGeom>
              <a:avLst/>
              <a:gdLst/>
              <a:ahLst/>
              <a:cxnLst/>
              <a:rect l="l" t="t" r="r" b="b"/>
              <a:pathLst>
                <a:path w="3224529" h="2618740">
                  <a:moveTo>
                    <a:pt x="3224529" y="0"/>
                  </a:moveTo>
                  <a:lnTo>
                    <a:pt x="0" y="0"/>
                  </a:lnTo>
                  <a:lnTo>
                    <a:pt x="0" y="2618740"/>
                  </a:lnTo>
                  <a:lnTo>
                    <a:pt x="3224529" y="2618740"/>
                  </a:lnTo>
                  <a:lnTo>
                    <a:pt x="3224529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021" y="3381743"/>
              <a:ext cx="2631606" cy="2139004"/>
            </a:xfrm>
            <a:custGeom>
              <a:avLst/>
              <a:gdLst/>
              <a:ahLst/>
              <a:cxnLst/>
              <a:rect l="l" t="t" r="r" b="b"/>
              <a:pathLst>
                <a:path w="3224529" h="2618740">
                  <a:moveTo>
                    <a:pt x="1612900" y="2618740"/>
                  </a:moveTo>
                  <a:lnTo>
                    <a:pt x="0" y="2618740"/>
                  </a:lnTo>
                  <a:lnTo>
                    <a:pt x="0" y="0"/>
                  </a:lnTo>
                  <a:lnTo>
                    <a:pt x="3224529" y="0"/>
                  </a:lnTo>
                  <a:lnTo>
                    <a:pt x="3224529" y="2618740"/>
                  </a:lnTo>
                  <a:lnTo>
                    <a:pt x="1612900" y="2618740"/>
                  </a:lnTo>
                  <a:close/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152" y="3488589"/>
              <a:ext cx="2570454" cy="18506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898924" y="3156639"/>
            <a:ext cx="2539544" cy="2598324"/>
            <a:chOff x="2750800" y="3156639"/>
            <a:chExt cx="2836829" cy="2902490"/>
          </a:xfrm>
        </p:grpSpPr>
        <p:sp>
          <p:nvSpPr>
            <p:cNvPr id="5" name="object 5"/>
            <p:cNvSpPr/>
            <p:nvPr/>
          </p:nvSpPr>
          <p:spPr>
            <a:xfrm>
              <a:off x="2750800" y="3156639"/>
              <a:ext cx="2836828" cy="2902490"/>
            </a:xfrm>
            <a:custGeom>
              <a:avLst/>
              <a:gdLst/>
              <a:ahLst/>
              <a:cxnLst/>
              <a:rect l="l" t="t" r="r" b="b"/>
              <a:pathLst>
                <a:path w="3475990" h="3553459">
                  <a:moveTo>
                    <a:pt x="3475990" y="0"/>
                  </a:moveTo>
                  <a:lnTo>
                    <a:pt x="0" y="0"/>
                  </a:lnTo>
                  <a:lnTo>
                    <a:pt x="0" y="3553460"/>
                  </a:lnTo>
                  <a:lnTo>
                    <a:pt x="3475990" y="3553460"/>
                  </a:lnTo>
                  <a:lnTo>
                    <a:pt x="3475990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50800" y="3156639"/>
              <a:ext cx="2836828" cy="2902490"/>
            </a:xfrm>
            <a:custGeom>
              <a:avLst/>
              <a:gdLst/>
              <a:ahLst/>
              <a:cxnLst/>
              <a:rect l="l" t="t" r="r" b="b"/>
              <a:pathLst>
                <a:path w="3475990" h="3553459">
                  <a:moveTo>
                    <a:pt x="1737360" y="3553460"/>
                  </a:moveTo>
                  <a:lnTo>
                    <a:pt x="0" y="3553460"/>
                  </a:lnTo>
                  <a:lnTo>
                    <a:pt x="0" y="0"/>
                  </a:lnTo>
                  <a:lnTo>
                    <a:pt x="3475990" y="0"/>
                  </a:lnTo>
                  <a:lnTo>
                    <a:pt x="3475990" y="3553460"/>
                  </a:lnTo>
                  <a:lnTo>
                    <a:pt x="1737360" y="3553460"/>
                  </a:lnTo>
                  <a:close/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15062" y="3237553"/>
              <a:ext cx="2772567" cy="28205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743269" y="3170125"/>
            <a:ext cx="2269537" cy="1983566"/>
            <a:chOff x="5667436" y="3170125"/>
            <a:chExt cx="2535215" cy="2215768"/>
          </a:xfrm>
        </p:grpSpPr>
        <p:sp>
          <p:nvSpPr>
            <p:cNvPr id="3" name="object 3"/>
            <p:cNvSpPr/>
            <p:nvPr/>
          </p:nvSpPr>
          <p:spPr>
            <a:xfrm>
              <a:off x="5667436" y="3170125"/>
              <a:ext cx="2505157" cy="2215768"/>
            </a:xfrm>
            <a:custGeom>
              <a:avLst/>
              <a:gdLst/>
              <a:ahLst/>
              <a:cxnLst/>
              <a:rect l="l" t="t" r="r" b="b"/>
              <a:pathLst>
                <a:path w="3069590" h="2712720">
                  <a:moveTo>
                    <a:pt x="3069590" y="0"/>
                  </a:moveTo>
                  <a:lnTo>
                    <a:pt x="0" y="0"/>
                  </a:lnTo>
                  <a:lnTo>
                    <a:pt x="0" y="2712719"/>
                  </a:lnTo>
                  <a:lnTo>
                    <a:pt x="3069590" y="2712719"/>
                  </a:lnTo>
                  <a:lnTo>
                    <a:pt x="3069590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67436" y="3170125"/>
              <a:ext cx="2505157" cy="2215768"/>
            </a:xfrm>
            <a:custGeom>
              <a:avLst/>
              <a:gdLst/>
              <a:ahLst/>
              <a:cxnLst/>
              <a:rect l="l" t="t" r="r" b="b"/>
              <a:pathLst>
                <a:path w="3069590" h="2712720">
                  <a:moveTo>
                    <a:pt x="1534160" y="2712719"/>
                  </a:moveTo>
                  <a:lnTo>
                    <a:pt x="0" y="2712719"/>
                  </a:lnTo>
                  <a:lnTo>
                    <a:pt x="0" y="0"/>
                  </a:lnTo>
                  <a:lnTo>
                    <a:pt x="3069590" y="0"/>
                  </a:lnTo>
                  <a:lnTo>
                    <a:pt x="3069590" y="2712719"/>
                  </a:lnTo>
                  <a:lnTo>
                    <a:pt x="1534160" y="2712719"/>
                  </a:lnTo>
                  <a:close/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69011" y="3293569"/>
              <a:ext cx="2433640" cy="194190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9"/>
          <p:cNvSpPr/>
          <p:nvPr/>
        </p:nvSpPr>
        <p:spPr>
          <a:xfrm>
            <a:off x="1156666" y="1563031"/>
            <a:ext cx="186565" cy="893955"/>
          </a:xfrm>
          <a:custGeom>
            <a:avLst/>
            <a:gdLst/>
            <a:ahLst/>
            <a:cxnLst/>
            <a:rect l="l" t="t" r="r" b="b"/>
            <a:pathLst>
              <a:path w="228600" h="1637029">
                <a:moveTo>
                  <a:pt x="228600" y="0"/>
                </a:moveTo>
                <a:lnTo>
                  <a:pt x="0" y="0"/>
                </a:lnTo>
                <a:lnTo>
                  <a:pt x="0" y="1637030"/>
                </a:lnTo>
                <a:lnTo>
                  <a:pt x="228600" y="1637030"/>
                </a:lnTo>
                <a:lnTo>
                  <a:pt x="22860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7" name="Group 66"/>
          <p:cNvGrpSpPr/>
          <p:nvPr/>
        </p:nvGrpSpPr>
        <p:grpSpPr>
          <a:xfrm>
            <a:off x="1905000" y="1543097"/>
            <a:ext cx="1611716" cy="973016"/>
            <a:chOff x="1905000" y="1060721"/>
            <a:chExt cx="1611716" cy="1455394"/>
          </a:xfrm>
        </p:grpSpPr>
        <p:sp>
          <p:nvSpPr>
            <p:cNvPr id="50" name="object 11"/>
            <p:cNvSpPr/>
            <p:nvPr/>
          </p:nvSpPr>
          <p:spPr>
            <a:xfrm>
              <a:off x="1905000" y="1060721"/>
              <a:ext cx="1611716" cy="1455394"/>
            </a:xfrm>
            <a:custGeom>
              <a:avLst/>
              <a:gdLst/>
              <a:ahLst/>
              <a:cxnLst/>
              <a:rect l="l" t="t" r="r" b="b"/>
              <a:pathLst>
                <a:path w="1974850" h="1781810">
                  <a:moveTo>
                    <a:pt x="988060" y="1781810"/>
                  </a:moveTo>
                  <a:lnTo>
                    <a:pt x="0" y="1781810"/>
                  </a:lnTo>
                  <a:lnTo>
                    <a:pt x="0" y="0"/>
                  </a:lnTo>
                  <a:lnTo>
                    <a:pt x="1974850" y="0"/>
                  </a:lnTo>
                  <a:lnTo>
                    <a:pt x="1974850" y="1781810"/>
                  </a:lnTo>
                  <a:lnTo>
                    <a:pt x="988060" y="1781810"/>
                  </a:lnTo>
                  <a:close/>
                </a:path>
              </a:pathLst>
            </a:custGeom>
            <a:solidFill>
              <a:schemeClr val="accent1"/>
            </a:solidFill>
            <a:ln w="35941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12"/>
            <p:cNvSpPr txBox="1"/>
            <p:nvPr/>
          </p:nvSpPr>
          <p:spPr>
            <a:xfrm>
              <a:off x="2047750" y="1253590"/>
              <a:ext cx="1339401" cy="109248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R="4147" indent="9525" algn="ctr">
                <a:lnSpc>
                  <a:spcPct val="112799"/>
                </a:lnSpc>
              </a:pPr>
              <a:r>
                <a:rPr lang="en-US" spc="-4" dirty="0">
                  <a:solidFill>
                    <a:schemeClr val="bg1"/>
                  </a:solidFill>
                  <a:latin typeface="+mj-lt"/>
                  <a:cs typeface="Times New Roman"/>
                </a:rPr>
                <a:t>N</a:t>
              </a:r>
              <a:r>
                <a:rPr lang="en-US" dirty="0">
                  <a:solidFill>
                    <a:schemeClr val="bg1"/>
                  </a:solidFill>
                  <a:latin typeface="+mj-lt"/>
                  <a:cs typeface="Times New Roman"/>
                </a:rPr>
                <a:t>on</a:t>
              </a:r>
              <a:r>
                <a:rPr lang="en-US" spc="4" dirty="0">
                  <a:solidFill>
                    <a:schemeClr val="bg1"/>
                  </a:solidFill>
                  <a:latin typeface="+mj-lt"/>
                  <a:cs typeface="Times New Roman"/>
                </a:rPr>
                <a:t>-</a:t>
              </a:r>
              <a:r>
                <a:rPr lang="en-US" spc="-8" dirty="0">
                  <a:solidFill>
                    <a:schemeClr val="bg1"/>
                  </a:solidFill>
                  <a:latin typeface="+mj-lt"/>
                  <a:cs typeface="Times New Roman"/>
                </a:rPr>
                <a:t>l</a:t>
              </a:r>
              <a:r>
                <a:rPr lang="en-US" dirty="0">
                  <a:solidFill>
                    <a:schemeClr val="bg1"/>
                  </a:solidFill>
                  <a:latin typeface="+mj-lt"/>
                  <a:cs typeface="Times New Roman"/>
                </a:rPr>
                <a:t>inear </a:t>
              </a:r>
              <a:r>
                <a:rPr lang="en-US" spc="-4" dirty="0">
                  <a:solidFill>
                    <a:schemeClr val="bg1"/>
                  </a:solidFill>
                  <a:latin typeface="+mj-lt"/>
                  <a:cs typeface="Times New Roman"/>
                </a:rPr>
                <a:t>dim expansion, disentangling</a:t>
              </a:r>
              <a:endParaRPr lang="en-US" dirty="0">
                <a:solidFill>
                  <a:schemeClr val="bg1"/>
                </a:solidFill>
                <a:latin typeface="+mj-lt"/>
                <a:cs typeface="Times New Roman"/>
              </a:endParaRPr>
            </a:p>
          </p:txBody>
        </p:sp>
      </p:grpSp>
      <p:sp>
        <p:nvSpPr>
          <p:cNvPr id="52" name="object 13"/>
          <p:cNvSpPr/>
          <p:nvPr/>
        </p:nvSpPr>
        <p:spPr>
          <a:xfrm>
            <a:off x="3918867" y="1333500"/>
            <a:ext cx="186565" cy="1391774"/>
          </a:xfrm>
          <a:custGeom>
            <a:avLst/>
            <a:gdLst/>
            <a:ahLst/>
            <a:cxnLst/>
            <a:rect l="l" t="t" r="r" b="b"/>
            <a:pathLst>
              <a:path w="228600" h="2750820">
                <a:moveTo>
                  <a:pt x="228600" y="0"/>
                </a:moveTo>
                <a:lnTo>
                  <a:pt x="0" y="0"/>
                </a:lnTo>
                <a:lnTo>
                  <a:pt x="0" y="2750819"/>
                </a:lnTo>
                <a:lnTo>
                  <a:pt x="228600" y="2750819"/>
                </a:lnTo>
                <a:lnTo>
                  <a:pt x="22860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8" name="Group 67"/>
          <p:cNvGrpSpPr/>
          <p:nvPr/>
        </p:nvGrpSpPr>
        <p:grpSpPr>
          <a:xfrm>
            <a:off x="4460943" y="1543097"/>
            <a:ext cx="1612753" cy="973017"/>
            <a:chOff x="4460943" y="1060721"/>
            <a:chExt cx="1612753" cy="1455394"/>
          </a:xfrm>
        </p:grpSpPr>
        <p:sp>
          <p:nvSpPr>
            <p:cNvPr id="54" name="object 15"/>
            <p:cNvSpPr/>
            <p:nvPr/>
          </p:nvSpPr>
          <p:spPr>
            <a:xfrm>
              <a:off x="4460943" y="1060721"/>
              <a:ext cx="1612753" cy="1455394"/>
            </a:xfrm>
            <a:custGeom>
              <a:avLst/>
              <a:gdLst/>
              <a:ahLst/>
              <a:cxnLst/>
              <a:rect l="l" t="t" r="r" b="b"/>
              <a:pathLst>
                <a:path w="1976120" h="1781810">
                  <a:moveTo>
                    <a:pt x="988060" y="1781810"/>
                  </a:moveTo>
                  <a:lnTo>
                    <a:pt x="0" y="1781810"/>
                  </a:lnTo>
                  <a:lnTo>
                    <a:pt x="0" y="0"/>
                  </a:lnTo>
                  <a:lnTo>
                    <a:pt x="1976119" y="0"/>
                  </a:lnTo>
                  <a:lnTo>
                    <a:pt x="1976119" y="1781810"/>
                  </a:lnTo>
                  <a:lnTo>
                    <a:pt x="988060" y="1781810"/>
                  </a:lnTo>
                  <a:close/>
                </a:path>
              </a:pathLst>
            </a:custGeom>
            <a:solidFill>
              <a:schemeClr val="accent1"/>
            </a:solidFill>
            <a:ln w="35941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16"/>
            <p:cNvSpPr txBox="1"/>
            <p:nvPr/>
          </p:nvSpPr>
          <p:spPr>
            <a:xfrm>
              <a:off x="4635071" y="1342720"/>
              <a:ext cx="1265016" cy="88618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44691" marR="239507" algn="ctr"/>
              <a:r>
                <a:rPr lang="en-US" sz="1800" dirty="0">
                  <a:solidFill>
                    <a:schemeClr val="bg1"/>
                  </a:solidFill>
                  <a:latin typeface="+mj-lt"/>
                  <a:cs typeface="Times New Roman"/>
                </a:rPr>
                <a:t>P</a:t>
              </a:r>
              <a:r>
                <a:rPr lang="en-US" sz="1800" spc="-8" dirty="0">
                  <a:solidFill>
                    <a:schemeClr val="bg1"/>
                  </a:solidFill>
                  <a:latin typeface="+mj-lt"/>
                  <a:cs typeface="Times New Roman"/>
                </a:rPr>
                <a:t>o</a:t>
              </a:r>
              <a:r>
                <a:rPr lang="en-US" sz="1800" spc="4" dirty="0">
                  <a:solidFill>
                    <a:schemeClr val="bg1"/>
                  </a:solidFill>
                  <a:latin typeface="+mj-lt"/>
                  <a:cs typeface="Times New Roman"/>
                </a:rPr>
                <a:t>o</a:t>
              </a:r>
              <a:r>
                <a:rPr lang="en-US" sz="1800" dirty="0">
                  <a:solidFill>
                    <a:schemeClr val="bg1"/>
                  </a:solidFill>
                  <a:latin typeface="+mj-lt"/>
                  <a:cs typeface="Times New Roman"/>
                </a:rPr>
                <a:t>ling</a:t>
              </a:r>
            </a:p>
            <a:p>
              <a:pPr algn="ctr">
                <a:spcBef>
                  <a:spcPts val="293"/>
                </a:spcBef>
              </a:pPr>
              <a:r>
                <a:rPr lang="en-US" sz="1800" spc="-4" dirty="0">
                  <a:solidFill>
                    <a:schemeClr val="bg1"/>
                  </a:solidFill>
                  <a:latin typeface="+mj-lt"/>
                  <a:cs typeface="Times New Roman"/>
                </a:rPr>
                <a:t>aggregation</a:t>
              </a:r>
              <a:endParaRPr lang="en-US" sz="1800" dirty="0">
                <a:solidFill>
                  <a:schemeClr val="bg1"/>
                </a:solidFill>
                <a:latin typeface="+mj-lt"/>
                <a:cs typeface="Times New Roman"/>
              </a:endParaRPr>
            </a:p>
          </p:txBody>
        </p:sp>
      </p:grpSp>
      <p:sp>
        <p:nvSpPr>
          <p:cNvPr id="56" name="object 17"/>
          <p:cNvSpPr/>
          <p:nvPr/>
        </p:nvSpPr>
        <p:spPr>
          <a:xfrm>
            <a:off x="6702836" y="1504979"/>
            <a:ext cx="187602" cy="1124206"/>
          </a:xfrm>
          <a:custGeom>
            <a:avLst/>
            <a:gdLst/>
            <a:ahLst/>
            <a:cxnLst/>
            <a:rect l="l" t="t" r="r" b="b"/>
            <a:pathLst>
              <a:path w="229870" h="2058670">
                <a:moveTo>
                  <a:pt x="229870" y="0"/>
                </a:moveTo>
                <a:lnTo>
                  <a:pt x="0" y="0"/>
                </a:lnTo>
                <a:lnTo>
                  <a:pt x="0" y="2058670"/>
                </a:lnTo>
                <a:lnTo>
                  <a:pt x="229870" y="2058670"/>
                </a:lnTo>
                <a:lnTo>
                  <a:pt x="22987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9" name="Group 68"/>
          <p:cNvGrpSpPr/>
          <p:nvPr/>
        </p:nvGrpSpPr>
        <p:grpSpPr>
          <a:xfrm>
            <a:off x="1344268" y="1971019"/>
            <a:ext cx="5358568" cy="124481"/>
            <a:chOff x="1344268" y="1726696"/>
            <a:chExt cx="5358568" cy="124481"/>
          </a:xfrm>
        </p:grpSpPr>
        <p:sp>
          <p:nvSpPr>
            <p:cNvPr id="59" name="object 22"/>
            <p:cNvSpPr/>
            <p:nvPr/>
          </p:nvSpPr>
          <p:spPr>
            <a:xfrm>
              <a:off x="1344268" y="1788936"/>
              <a:ext cx="320270" cy="0"/>
            </a:xfrm>
            <a:custGeom>
              <a:avLst/>
              <a:gdLst/>
              <a:ahLst/>
              <a:cxnLst/>
              <a:rect l="l" t="t" r="r" b="b"/>
              <a:pathLst>
                <a:path w="392430">
                  <a:moveTo>
                    <a:pt x="0" y="0"/>
                  </a:moveTo>
                  <a:lnTo>
                    <a:pt x="392430" y="0"/>
                  </a:lnTo>
                </a:path>
              </a:pathLst>
            </a:custGeom>
            <a:ln w="53911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23"/>
            <p:cNvSpPr/>
            <p:nvPr/>
          </p:nvSpPr>
          <p:spPr>
            <a:xfrm>
              <a:off x="1656245" y="1726696"/>
              <a:ext cx="248754" cy="124481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17780" y="0"/>
                  </a:moveTo>
                  <a:lnTo>
                    <a:pt x="8890" y="0"/>
                  </a:lnTo>
                  <a:lnTo>
                    <a:pt x="5080" y="3810"/>
                  </a:lnTo>
                  <a:lnTo>
                    <a:pt x="1270" y="8890"/>
                  </a:lnTo>
                  <a:lnTo>
                    <a:pt x="0" y="15240"/>
                  </a:lnTo>
                  <a:lnTo>
                    <a:pt x="0" y="137160"/>
                  </a:lnTo>
                  <a:lnTo>
                    <a:pt x="1270" y="142240"/>
                  </a:lnTo>
                  <a:lnTo>
                    <a:pt x="5080" y="147320"/>
                  </a:lnTo>
                  <a:lnTo>
                    <a:pt x="8890" y="151130"/>
                  </a:lnTo>
                  <a:lnTo>
                    <a:pt x="15240" y="152400"/>
                  </a:lnTo>
                  <a:lnTo>
                    <a:pt x="17780" y="152400"/>
                  </a:lnTo>
                  <a:lnTo>
                    <a:pt x="289560" y="91440"/>
                  </a:lnTo>
                  <a:lnTo>
                    <a:pt x="295910" y="90170"/>
                  </a:lnTo>
                  <a:lnTo>
                    <a:pt x="300990" y="86360"/>
                  </a:lnTo>
                  <a:lnTo>
                    <a:pt x="303530" y="81280"/>
                  </a:lnTo>
                  <a:lnTo>
                    <a:pt x="304800" y="76200"/>
                  </a:lnTo>
                  <a:lnTo>
                    <a:pt x="303530" y="69850"/>
                  </a:lnTo>
                  <a:lnTo>
                    <a:pt x="300990" y="66040"/>
                  </a:lnTo>
                  <a:lnTo>
                    <a:pt x="295910" y="62230"/>
                  </a:lnTo>
                  <a:lnTo>
                    <a:pt x="289560" y="6096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24"/>
            <p:cNvSpPr/>
            <p:nvPr/>
          </p:nvSpPr>
          <p:spPr>
            <a:xfrm>
              <a:off x="3517753" y="1788936"/>
              <a:ext cx="160653" cy="0"/>
            </a:xfrm>
            <a:custGeom>
              <a:avLst/>
              <a:gdLst/>
              <a:ahLst/>
              <a:cxnLst/>
              <a:rect l="l" t="t" r="r" b="b"/>
              <a:pathLst>
                <a:path w="196850">
                  <a:moveTo>
                    <a:pt x="0" y="0"/>
                  </a:moveTo>
                  <a:lnTo>
                    <a:pt x="196850" y="0"/>
                  </a:lnTo>
                </a:path>
              </a:pathLst>
            </a:custGeom>
            <a:ln w="53911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25"/>
            <p:cNvSpPr/>
            <p:nvPr/>
          </p:nvSpPr>
          <p:spPr>
            <a:xfrm>
              <a:off x="3669077" y="1726696"/>
              <a:ext cx="249790" cy="124481"/>
            </a:xfrm>
            <a:custGeom>
              <a:avLst/>
              <a:gdLst/>
              <a:ahLst/>
              <a:cxnLst/>
              <a:rect l="l" t="t" r="r" b="b"/>
              <a:pathLst>
                <a:path w="306070" h="152400">
                  <a:moveTo>
                    <a:pt x="19050" y="0"/>
                  </a:moveTo>
                  <a:lnTo>
                    <a:pt x="10160" y="0"/>
                  </a:lnTo>
                  <a:lnTo>
                    <a:pt x="5079" y="3810"/>
                  </a:lnTo>
                  <a:lnTo>
                    <a:pt x="2539" y="8890"/>
                  </a:lnTo>
                  <a:lnTo>
                    <a:pt x="0" y="15240"/>
                  </a:lnTo>
                  <a:lnTo>
                    <a:pt x="0" y="137160"/>
                  </a:lnTo>
                  <a:lnTo>
                    <a:pt x="5079" y="147320"/>
                  </a:lnTo>
                  <a:lnTo>
                    <a:pt x="10160" y="151130"/>
                  </a:lnTo>
                  <a:lnTo>
                    <a:pt x="16510" y="152400"/>
                  </a:lnTo>
                  <a:lnTo>
                    <a:pt x="19050" y="152400"/>
                  </a:lnTo>
                  <a:lnTo>
                    <a:pt x="290829" y="91440"/>
                  </a:lnTo>
                  <a:lnTo>
                    <a:pt x="306069" y="76200"/>
                  </a:lnTo>
                  <a:lnTo>
                    <a:pt x="304800" y="69850"/>
                  </a:lnTo>
                  <a:lnTo>
                    <a:pt x="300989" y="66040"/>
                  </a:lnTo>
                  <a:lnTo>
                    <a:pt x="295910" y="62230"/>
                  </a:lnTo>
                  <a:lnTo>
                    <a:pt x="290829" y="6096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26"/>
            <p:cNvSpPr/>
            <p:nvPr/>
          </p:nvSpPr>
          <p:spPr>
            <a:xfrm>
              <a:off x="4105432" y="1788936"/>
              <a:ext cx="115049" cy="0"/>
            </a:xfrm>
            <a:custGeom>
              <a:avLst/>
              <a:gdLst/>
              <a:ahLst/>
              <a:cxnLst/>
              <a:rect l="l" t="t" r="r" b="b"/>
              <a:pathLst>
                <a:path w="140970">
                  <a:moveTo>
                    <a:pt x="0" y="0"/>
                  </a:moveTo>
                  <a:lnTo>
                    <a:pt x="140970" y="0"/>
                  </a:lnTo>
                </a:path>
              </a:pathLst>
            </a:custGeom>
            <a:ln w="53911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27"/>
            <p:cNvSpPr/>
            <p:nvPr/>
          </p:nvSpPr>
          <p:spPr>
            <a:xfrm>
              <a:off x="4212190" y="1726696"/>
              <a:ext cx="249790" cy="124481"/>
            </a:xfrm>
            <a:custGeom>
              <a:avLst/>
              <a:gdLst/>
              <a:ahLst/>
              <a:cxnLst/>
              <a:rect l="l" t="t" r="r" b="b"/>
              <a:pathLst>
                <a:path w="306070" h="152400">
                  <a:moveTo>
                    <a:pt x="19050" y="0"/>
                  </a:moveTo>
                  <a:lnTo>
                    <a:pt x="10160" y="0"/>
                  </a:lnTo>
                  <a:lnTo>
                    <a:pt x="5080" y="3810"/>
                  </a:lnTo>
                  <a:lnTo>
                    <a:pt x="1270" y="8890"/>
                  </a:lnTo>
                  <a:lnTo>
                    <a:pt x="0" y="15240"/>
                  </a:lnTo>
                  <a:lnTo>
                    <a:pt x="0" y="137160"/>
                  </a:lnTo>
                  <a:lnTo>
                    <a:pt x="1270" y="142240"/>
                  </a:lnTo>
                  <a:lnTo>
                    <a:pt x="5080" y="147320"/>
                  </a:lnTo>
                  <a:lnTo>
                    <a:pt x="10160" y="151130"/>
                  </a:lnTo>
                  <a:lnTo>
                    <a:pt x="15239" y="152400"/>
                  </a:lnTo>
                  <a:lnTo>
                    <a:pt x="19050" y="152400"/>
                  </a:lnTo>
                  <a:lnTo>
                    <a:pt x="289560" y="91440"/>
                  </a:lnTo>
                  <a:lnTo>
                    <a:pt x="295910" y="90170"/>
                  </a:lnTo>
                  <a:lnTo>
                    <a:pt x="300989" y="86360"/>
                  </a:lnTo>
                  <a:lnTo>
                    <a:pt x="304800" y="81280"/>
                  </a:lnTo>
                  <a:lnTo>
                    <a:pt x="306070" y="76200"/>
                  </a:lnTo>
                  <a:lnTo>
                    <a:pt x="304800" y="69850"/>
                  </a:lnTo>
                  <a:lnTo>
                    <a:pt x="300989" y="66040"/>
                  </a:lnTo>
                  <a:lnTo>
                    <a:pt x="295910" y="62230"/>
                  </a:lnTo>
                  <a:lnTo>
                    <a:pt x="289560" y="6096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28"/>
            <p:cNvSpPr/>
            <p:nvPr/>
          </p:nvSpPr>
          <p:spPr>
            <a:xfrm>
              <a:off x="6073695" y="1788936"/>
              <a:ext cx="388678" cy="0"/>
            </a:xfrm>
            <a:custGeom>
              <a:avLst/>
              <a:gdLst/>
              <a:ahLst/>
              <a:cxnLst/>
              <a:rect l="l" t="t" r="r" b="b"/>
              <a:pathLst>
                <a:path w="476250">
                  <a:moveTo>
                    <a:pt x="0" y="0"/>
                  </a:moveTo>
                  <a:lnTo>
                    <a:pt x="476250" y="0"/>
                  </a:lnTo>
                </a:path>
              </a:pathLst>
            </a:custGeom>
            <a:ln w="53911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29"/>
            <p:cNvSpPr/>
            <p:nvPr/>
          </p:nvSpPr>
          <p:spPr>
            <a:xfrm>
              <a:off x="6454082" y="1726696"/>
              <a:ext cx="248754" cy="124481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19050" y="0"/>
                  </a:moveTo>
                  <a:lnTo>
                    <a:pt x="10159" y="0"/>
                  </a:lnTo>
                  <a:lnTo>
                    <a:pt x="5079" y="3810"/>
                  </a:lnTo>
                  <a:lnTo>
                    <a:pt x="1270" y="8890"/>
                  </a:lnTo>
                  <a:lnTo>
                    <a:pt x="0" y="15240"/>
                  </a:lnTo>
                  <a:lnTo>
                    <a:pt x="0" y="137160"/>
                  </a:lnTo>
                  <a:lnTo>
                    <a:pt x="1270" y="142240"/>
                  </a:lnTo>
                  <a:lnTo>
                    <a:pt x="5079" y="147320"/>
                  </a:lnTo>
                  <a:lnTo>
                    <a:pt x="10159" y="151130"/>
                  </a:lnTo>
                  <a:lnTo>
                    <a:pt x="15240" y="152400"/>
                  </a:lnTo>
                  <a:lnTo>
                    <a:pt x="19050" y="152400"/>
                  </a:lnTo>
                  <a:lnTo>
                    <a:pt x="289559" y="91440"/>
                  </a:lnTo>
                  <a:lnTo>
                    <a:pt x="295909" y="90170"/>
                  </a:lnTo>
                  <a:lnTo>
                    <a:pt x="300990" y="86360"/>
                  </a:lnTo>
                  <a:lnTo>
                    <a:pt x="304800" y="81280"/>
                  </a:lnTo>
                  <a:lnTo>
                    <a:pt x="304800" y="69850"/>
                  </a:lnTo>
                  <a:lnTo>
                    <a:pt x="300990" y="66040"/>
                  </a:lnTo>
                  <a:lnTo>
                    <a:pt x="295909" y="62230"/>
                  </a:lnTo>
                  <a:lnTo>
                    <a:pt x="289559" y="6096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71" name="Connector: Elbow 70"/>
          <p:cNvCxnSpPr/>
          <p:nvPr/>
        </p:nvCxnSpPr>
        <p:spPr>
          <a:xfrm rot="16200000" flipH="1">
            <a:off x="833957" y="2842229"/>
            <a:ext cx="922887" cy="152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1041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3761" y="190500"/>
            <a:ext cx="7482077" cy="516166"/>
          </a:xfrm>
        </p:spPr>
        <p:txBody>
          <a:bodyPr/>
          <a:lstStyle/>
          <a:p>
            <a:r>
              <a:rPr lang="en-US" dirty="0"/>
              <a:t>Sparse non-linear expansion → pooling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Use clustering to break things apart, pool together similar things</a:t>
            </a:r>
          </a:p>
        </p:txBody>
      </p:sp>
      <p:sp>
        <p:nvSpPr>
          <p:cNvPr id="29" name="object 29"/>
          <p:cNvSpPr/>
          <p:nvPr/>
        </p:nvSpPr>
        <p:spPr>
          <a:xfrm>
            <a:off x="3581400" y="2841640"/>
            <a:ext cx="1239237" cy="2911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49398" y="2814947"/>
            <a:ext cx="1312582" cy="2792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06320" y="3084737"/>
            <a:ext cx="1225902" cy="217359"/>
          </a:xfrm>
          <a:custGeom>
            <a:avLst/>
            <a:gdLst/>
            <a:ahLst/>
            <a:cxnLst/>
            <a:rect l="l" t="t" r="r" b="b"/>
            <a:pathLst>
              <a:path w="1634490" h="289560">
                <a:moveTo>
                  <a:pt x="0" y="0"/>
                </a:moveTo>
                <a:lnTo>
                  <a:pt x="1634489" y="289560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19838" y="3262057"/>
            <a:ext cx="126686" cy="79127"/>
          </a:xfrm>
          <a:custGeom>
            <a:avLst/>
            <a:gdLst/>
            <a:ahLst/>
            <a:cxnLst/>
            <a:rect l="l" t="t" r="r" b="b"/>
            <a:pathLst>
              <a:path w="168909" h="105410">
                <a:moveTo>
                  <a:pt x="17779" y="0"/>
                </a:moveTo>
                <a:lnTo>
                  <a:pt x="0" y="105410"/>
                </a:lnTo>
                <a:lnTo>
                  <a:pt x="168909" y="81279"/>
                </a:lnTo>
                <a:lnTo>
                  <a:pt x="17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20639" y="3483229"/>
            <a:ext cx="1023966" cy="569137"/>
          </a:xfrm>
          <a:custGeom>
            <a:avLst/>
            <a:gdLst/>
            <a:ahLst/>
            <a:cxnLst/>
            <a:rect l="l" t="t" r="r" b="b"/>
            <a:pathLst>
              <a:path w="1365250" h="758189">
                <a:moveTo>
                  <a:pt x="0" y="758190"/>
                </a:moveTo>
                <a:lnTo>
                  <a:pt x="1365250" y="0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20791" y="3426982"/>
            <a:ext cx="125734" cy="94379"/>
          </a:xfrm>
          <a:custGeom>
            <a:avLst/>
            <a:gdLst/>
            <a:ahLst/>
            <a:cxnLst/>
            <a:rect l="l" t="t" r="r" b="b"/>
            <a:pathLst>
              <a:path w="167640" h="125729">
                <a:moveTo>
                  <a:pt x="167639" y="0"/>
                </a:moveTo>
                <a:lnTo>
                  <a:pt x="0" y="31750"/>
                </a:lnTo>
                <a:lnTo>
                  <a:pt x="52069" y="125729"/>
                </a:lnTo>
                <a:lnTo>
                  <a:pt x="167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21559" y="3663408"/>
            <a:ext cx="1247810" cy="1417597"/>
          </a:xfrm>
          <a:custGeom>
            <a:avLst/>
            <a:gdLst/>
            <a:ahLst/>
            <a:cxnLst/>
            <a:rect l="l" t="t" r="r" b="b"/>
            <a:pathLst>
              <a:path w="1663700" h="1888490">
                <a:moveTo>
                  <a:pt x="0" y="1888489"/>
                </a:moveTo>
                <a:lnTo>
                  <a:pt x="1663699" y="0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35079" y="3575700"/>
            <a:ext cx="111445" cy="118213"/>
          </a:xfrm>
          <a:custGeom>
            <a:avLst/>
            <a:gdLst/>
            <a:ahLst/>
            <a:cxnLst/>
            <a:rect l="l" t="t" r="r" b="b"/>
            <a:pathLst>
              <a:path w="148590" h="157479">
                <a:moveTo>
                  <a:pt x="148589" y="0"/>
                </a:moveTo>
                <a:lnTo>
                  <a:pt x="0" y="86360"/>
                </a:lnTo>
                <a:lnTo>
                  <a:pt x="81279" y="157480"/>
                </a:lnTo>
                <a:lnTo>
                  <a:pt x="148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21559" y="3575701"/>
            <a:ext cx="1241143" cy="1201192"/>
          </a:xfrm>
          <a:custGeom>
            <a:avLst/>
            <a:gdLst/>
            <a:ahLst/>
            <a:cxnLst/>
            <a:rect l="l" t="t" r="r" b="b"/>
            <a:pathLst>
              <a:path w="1654809" h="1600200">
                <a:moveTo>
                  <a:pt x="0" y="0"/>
                </a:moveTo>
                <a:lnTo>
                  <a:pt x="1654810" y="1600200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30316" y="4743527"/>
            <a:ext cx="116208" cy="113446"/>
          </a:xfrm>
          <a:custGeom>
            <a:avLst/>
            <a:gdLst/>
            <a:ahLst/>
            <a:cxnLst/>
            <a:rect l="l" t="t" r="r" b="b"/>
            <a:pathLst>
              <a:path w="154940" h="151129">
                <a:moveTo>
                  <a:pt x="76200" y="0"/>
                </a:moveTo>
                <a:lnTo>
                  <a:pt x="0" y="77470"/>
                </a:lnTo>
                <a:lnTo>
                  <a:pt x="154939" y="15113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21559" y="4499476"/>
            <a:ext cx="1215424" cy="451877"/>
          </a:xfrm>
          <a:custGeom>
            <a:avLst/>
            <a:gdLst/>
            <a:ahLst/>
            <a:cxnLst/>
            <a:rect l="l" t="t" r="r" b="b"/>
            <a:pathLst>
              <a:path w="1620520" h="601979">
                <a:moveTo>
                  <a:pt x="0" y="0"/>
                </a:moveTo>
                <a:lnTo>
                  <a:pt x="1620519" y="60197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17934" y="4911313"/>
            <a:ext cx="128591" cy="80080"/>
          </a:xfrm>
          <a:custGeom>
            <a:avLst/>
            <a:gdLst/>
            <a:ahLst/>
            <a:cxnLst/>
            <a:rect l="l" t="t" r="r" b="b"/>
            <a:pathLst>
              <a:path w="171450" h="106679">
                <a:moveTo>
                  <a:pt x="38100" y="0"/>
                </a:moveTo>
                <a:lnTo>
                  <a:pt x="0" y="100330"/>
                </a:lnTo>
                <a:lnTo>
                  <a:pt x="171450" y="10668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21559" y="5114371"/>
            <a:ext cx="1213519" cy="367984"/>
          </a:xfrm>
          <a:custGeom>
            <a:avLst/>
            <a:gdLst/>
            <a:ahLst/>
            <a:cxnLst/>
            <a:rect l="l" t="t" r="r" b="b"/>
            <a:pathLst>
              <a:path w="1617979" h="490220">
                <a:moveTo>
                  <a:pt x="0" y="490220"/>
                </a:moveTo>
                <a:lnTo>
                  <a:pt x="1617980" y="0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17934" y="5077192"/>
            <a:ext cx="128591" cy="77220"/>
          </a:xfrm>
          <a:custGeom>
            <a:avLst/>
            <a:gdLst/>
            <a:ahLst/>
            <a:cxnLst/>
            <a:rect l="l" t="t" r="r" b="b"/>
            <a:pathLst>
              <a:path w="171450" h="102870">
                <a:moveTo>
                  <a:pt x="0" y="0"/>
                </a:moveTo>
                <a:lnTo>
                  <a:pt x="31750" y="102870"/>
                </a:lnTo>
                <a:lnTo>
                  <a:pt x="171450" y="50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9"/>
          <p:cNvSpPr/>
          <p:nvPr/>
        </p:nvSpPr>
        <p:spPr>
          <a:xfrm>
            <a:off x="1156666" y="1563031"/>
            <a:ext cx="186565" cy="893955"/>
          </a:xfrm>
          <a:custGeom>
            <a:avLst/>
            <a:gdLst/>
            <a:ahLst/>
            <a:cxnLst/>
            <a:rect l="l" t="t" r="r" b="b"/>
            <a:pathLst>
              <a:path w="228600" h="1637029">
                <a:moveTo>
                  <a:pt x="228600" y="0"/>
                </a:moveTo>
                <a:lnTo>
                  <a:pt x="0" y="0"/>
                </a:lnTo>
                <a:lnTo>
                  <a:pt x="0" y="1637030"/>
                </a:lnTo>
                <a:lnTo>
                  <a:pt x="228600" y="1637030"/>
                </a:lnTo>
                <a:lnTo>
                  <a:pt x="22860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2" name="Group 51"/>
          <p:cNvGrpSpPr/>
          <p:nvPr/>
        </p:nvGrpSpPr>
        <p:grpSpPr>
          <a:xfrm>
            <a:off x="1905000" y="1543097"/>
            <a:ext cx="1611716" cy="973016"/>
            <a:chOff x="1905000" y="1060721"/>
            <a:chExt cx="1611716" cy="1455394"/>
          </a:xfrm>
        </p:grpSpPr>
        <p:sp>
          <p:nvSpPr>
            <p:cNvPr id="53" name="object 11"/>
            <p:cNvSpPr/>
            <p:nvPr/>
          </p:nvSpPr>
          <p:spPr>
            <a:xfrm>
              <a:off x="1905000" y="1060721"/>
              <a:ext cx="1611716" cy="1455394"/>
            </a:xfrm>
            <a:custGeom>
              <a:avLst/>
              <a:gdLst/>
              <a:ahLst/>
              <a:cxnLst/>
              <a:rect l="l" t="t" r="r" b="b"/>
              <a:pathLst>
                <a:path w="1974850" h="1781810">
                  <a:moveTo>
                    <a:pt x="988060" y="1781810"/>
                  </a:moveTo>
                  <a:lnTo>
                    <a:pt x="0" y="1781810"/>
                  </a:lnTo>
                  <a:lnTo>
                    <a:pt x="0" y="0"/>
                  </a:lnTo>
                  <a:lnTo>
                    <a:pt x="1974850" y="0"/>
                  </a:lnTo>
                  <a:lnTo>
                    <a:pt x="1974850" y="1781810"/>
                  </a:lnTo>
                  <a:lnTo>
                    <a:pt x="988060" y="1781810"/>
                  </a:lnTo>
                  <a:close/>
                </a:path>
              </a:pathLst>
            </a:custGeom>
            <a:solidFill>
              <a:schemeClr val="accent1"/>
            </a:solidFill>
            <a:ln w="35941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12"/>
            <p:cNvSpPr txBox="1"/>
            <p:nvPr/>
          </p:nvSpPr>
          <p:spPr>
            <a:xfrm>
              <a:off x="2047750" y="1253590"/>
              <a:ext cx="1339401" cy="109248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R="4147" indent="9525" algn="ctr">
                <a:lnSpc>
                  <a:spcPct val="112799"/>
                </a:lnSpc>
              </a:pPr>
              <a:r>
                <a:rPr lang="en-US" spc="-4" dirty="0">
                  <a:solidFill>
                    <a:schemeClr val="bg1"/>
                  </a:solidFill>
                  <a:latin typeface="+mj-lt"/>
                  <a:cs typeface="Times New Roman"/>
                </a:rPr>
                <a:t>Clustering, quantization, sparse coding</a:t>
              </a:r>
              <a:endParaRPr lang="en-US" dirty="0">
                <a:solidFill>
                  <a:schemeClr val="bg1"/>
                </a:solidFill>
                <a:latin typeface="+mj-lt"/>
                <a:cs typeface="Times New Roman"/>
              </a:endParaRPr>
            </a:p>
          </p:txBody>
        </p:sp>
      </p:grpSp>
      <p:sp>
        <p:nvSpPr>
          <p:cNvPr id="55" name="object 13"/>
          <p:cNvSpPr/>
          <p:nvPr/>
        </p:nvSpPr>
        <p:spPr>
          <a:xfrm>
            <a:off x="3918867" y="1333500"/>
            <a:ext cx="186565" cy="1391774"/>
          </a:xfrm>
          <a:custGeom>
            <a:avLst/>
            <a:gdLst/>
            <a:ahLst/>
            <a:cxnLst/>
            <a:rect l="l" t="t" r="r" b="b"/>
            <a:pathLst>
              <a:path w="228600" h="2750820">
                <a:moveTo>
                  <a:pt x="228600" y="0"/>
                </a:moveTo>
                <a:lnTo>
                  <a:pt x="0" y="0"/>
                </a:lnTo>
                <a:lnTo>
                  <a:pt x="0" y="2750819"/>
                </a:lnTo>
                <a:lnTo>
                  <a:pt x="228600" y="2750819"/>
                </a:lnTo>
                <a:lnTo>
                  <a:pt x="22860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6" name="Group 55"/>
          <p:cNvGrpSpPr/>
          <p:nvPr/>
        </p:nvGrpSpPr>
        <p:grpSpPr>
          <a:xfrm>
            <a:off x="4460943" y="1543097"/>
            <a:ext cx="1612753" cy="973017"/>
            <a:chOff x="4460943" y="1060721"/>
            <a:chExt cx="1612753" cy="1455394"/>
          </a:xfrm>
        </p:grpSpPr>
        <p:sp>
          <p:nvSpPr>
            <p:cNvPr id="57" name="object 15"/>
            <p:cNvSpPr/>
            <p:nvPr/>
          </p:nvSpPr>
          <p:spPr>
            <a:xfrm>
              <a:off x="4460943" y="1060721"/>
              <a:ext cx="1612753" cy="1455394"/>
            </a:xfrm>
            <a:custGeom>
              <a:avLst/>
              <a:gdLst/>
              <a:ahLst/>
              <a:cxnLst/>
              <a:rect l="l" t="t" r="r" b="b"/>
              <a:pathLst>
                <a:path w="1976120" h="1781810">
                  <a:moveTo>
                    <a:pt x="988060" y="1781810"/>
                  </a:moveTo>
                  <a:lnTo>
                    <a:pt x="0" y="1781810"/>
                  </a:lnTo>
                  <a:lnTo>
                    <a:pt x="0" y="0"/>
                  </a:lnTo>
                  <a:lnTo>
                    <a:pt x="1976119" y="0"/>
                  </a:lnTo>
                  <a:lnTo>
                    <a:pt x="1976119" y="1781810"/>
                  </a:lnTo>
                  <a:lnTo>
                    <a:pt x="988060" y="1781810"/>
                  </a:lnTo>
                  <a:close/>
                </a:path>
              </a:pathLst>
            </a:custGeom>
            <a:solidFill>
              <a:schemeClr val="accent1"/>
            </a:solidFill>
            <a:ln w="35941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16"/>
            <p:cNvSpPr txBox="1"/>
            <p:nvPr/>
          </p:nvSpPr>
          <p:spPr>
            <a:xfrm>
              <a:off x="4635071" y="1342720"/>
              <a:ext cx="1265016" cy="88618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44691" marR="239507" algn="ctr"/>
              <a:r>
                <a:rPr lang="en-US" sz="1800" dirty="0">
                  <a:solidFill>
                    <a:schemeClr val="bg1"/>
                  </a:solidFill>
                  <a:latin typeface="+mj-lt"/>
                  <a:cs typeface="Times New Roman"/>
                </a:rPr>
                <a:t>P</a:t>
              </a:r>
              <a:r>
                <a:rPr lang="en-US" sz="1800" spc="-8" dirty="0">
                  <a:solidFill>
                    <a:schemeClr val="bg1"/>
                  </a:solidFill>
                  <a:latin typeface="+mj-lt"/>
                  <a:cs typeface="Times New Roman"/>
                </a:rPr>
                <a:t>o</a:t>
              </a:r>
              <a:r>
                <a:rPr lang="en-US" sz="1800" spc="4" dirty="0">
                  <a:solidFill>
                    <a:schemeClr val="bg1"/>
                  </a:solidFill>
                  <a:latin typeface="+mj-lt"/>
                  <a:cs typeface="Times New Roman"/>
                </a:rPr>
                <a:t>o</a:t>
              </a:r>
              <a:r>
                <a:rPr lang="en-US" sz="1800" dirty="0">
                  <a:solidFill>
                    <a:schemeClr val="bg1"/>
                  </a:solidFill>
                  <a:latin typeface="+mj-lt"/>
                  <a:cs typeface="Times New Roman"/>
                </a:rPr>
                <a:t>ling</a:t>
              </a:r>
            </a:p>
            <a:p>
              <a:pPr algn="ctr">
                <a:spcBef>
                  <a:spcPts val="293"/>
                </a:spcBef>
              </a:pPr>
              <a:r>
                <a:rPr lang="en-US" sz="1800" spc="-4" dirty="0">
                  <a:solidFill>
                    <a:schemeClr val="bg1"/>
                  </a:solidFill>
                  <a:latin typeface="+mj-lt"/>
                  <a:cs typeface="Times New Roman"/>
                </a:rPr>
                <a:t>aggregation</a:t>
              </a:r>
              <a:endParaRPr lang="en-US" sz="1800" dirty="0">
                <a:solidFill>
                  <a:schemeClr val="bg1"/>
                </a:solidFill>
                <a:latin typeface="+mj-lt"/>
                <a:cs typeface="Times New Roman"/>
              </a:endParaRPr>
            </a:p>
          </p:txBody>
        </p:sp>
      </p:grpSp>
      <p:sp>
        <p:nvSpPr>
          <p:cNvPr id="59" name="object 17"/>
          <p:cNvSpPr/>
          <p:nvPr/>
        </p:nvSpPr>
        <p:spPr>
          <a:xfrm>
            <a:off x="6702836" y="1504979"/>
            <a:ext cx="187602" cy="1124206"/>
          </a:xfrm>
          <a:custGeom>
            <a:avLst/>
            <a:gdLst/>
            <a:ahLst/>
            <a:cxnLst/>
            <a:rect l="l" t="t" r="r" b="b"/>
            <a:pathLst>
              <a:path w="229870" h="2058670">
                <a:moveTo>
                  <a:pt x="229870" y="0"/>
                </a:moveTo>
                <a:lnTo>
                  <a:pt x="0" y="0"/>
                </a:lnTo>
                <a:lnTo>
                  <a:pt x="0" y="2058670"/>
                </a:lnTo>
                <a:lnTo>
                  <a:pt x="229870" y="2058670"/>
                </a:lnTo>
                <a:lnTo>
                  <a:pt x="22987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0" name="Group 59"/>
          <p:cNvGrpSpPr/>
          <p:nvPr/>
        </p:nvGrpSpPr>
        <p:grpSpPr>
          <a:xfrm>
            <a:off x="1344268" y="1971019"/>
            <a:ext cx="5358568" cy="124481"/>
            <a:chOff x="1344268" y="1726696"/>
            <a:chExt cx="5358568" cy="124481"/>
          </a:xfrm>
        </p:grpSpPr>
        <p:sp>
          <p:nvSpPr>
            <p:cNvPr id="61" name="object 22"/>
            <p:cNvSpPr/>
            <p:nvPr/>
          </p:nvSpPr>
          <p:spPr>
            <a:xfrm>
              <a:off x="1344268" y="1788936"/>
              <a:ext cx="320270" cy="0"/>
            </a:xfrm>
            <a:custGeom>
              <a:avLst/>
              <a:gdLst/>
              <a:ahLst/>
              <a:cxnLst/>
              <a:rect l="l" t="t" r="r" b="b"/>
              <a:pathLst>
                <a:path w="392430">
                  <a:moveTo>
                    <a:pt x="0" y="0"/>
                  </a:moveTo>
                  <a:lnTo>
                    <a:pt x="392430" y="0"/>
                  </a:lnTo>
                </a:path>
              </a:pathLst>
            </a:custGeom>
            <a:ln w="53911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23"/>
            <p:cNvSpPr/>
            <p:nvPr/>
          </p:nvSpPr>
          <p:spPr>
            <a:xfrm>
              <a:off x="1656245" y="1726696"/>
              <a:ext cx="248754" cy="124481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17780" y="0"/>
                  </a:moveTo>
                  <a:lnTo>
                    <a:pt x="8890" y="0"/>
                  </a:lnTo>
                  <a:lnTo>
                    <a:pt x="5080" y="3810"/>
                  </a:lnTo>
                  <a:lnTo>
                    <a:pt x="1270" y="8890"/>
                  </a:lnTo>
                  <a:lnTo>
                    <a:pt x="0" y="15240"/>
                  </a:lnTo>
                  <a:lnTo>
                    <a:pt x="0" y="137160"/>
                  </a:lnTo>
                  <a:lnTo>
                    <a:pt x="1270" y="142240"/>
                  </a:lnTo>
                  <a:lnTo>
                    <a:pt x="5080" y="147320"/>
                  </a:lnTo>
                  <a:lnTo>
                    <a:pt x="8890" y="151130"/>
                  </a:lnTo>
                  <a:lnTo>
                    <a:pt x="15240" y="152400"/>
                  </a:lnTo>
                  <a:lnTo>
                    <a:pt x="17780" y="152400"/>
                  </a:lnTo>
                  <a:lnTo>
                    <a:pt x="289560" y="91440"/>
                  </a:lnTo>
                  <a:lnTo>
                    <a:pt x="295910" y="90170"/>
                  </a:lnTo>
                  <a:lnTo>
                    <a:pt x="300990" y="86360"/>
                  </a:lnTo>
                  <a:lnTo>
                    <a:pt x="303530" y="81280"/>
                  </a:lnTo>
                  <a:lnTo>
                    <a:pt x="304800" y="76200"/>
                  </a:lnTo>
                  <a:lnTo>
                    <a:pt x="303530" y="69850"/>
                  </a:lnTo>
                  <a:lnTo>
                    <a:pt x="300990" y="66040"/>
                  </a:lnTo>
                  <a:lnTo>
                    <a:pt x="295910" y="62230"/>
                  </a:lnTo>
                  <a:lnTo>
                    <a:pt x="289560" y="6096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24"/>
            <p:cNvSpPr/>
            <p:nvPr/>
          </p:nvSpPr>
          <p:spPr>
            <a:xfrm>
              <a:off x="3517753" y="1788936"/>
              <a:ext cx="160653" cy="0"/>
            </a:xfrm>
            <a:custGeom>
              <a:avLst/>
              <a:gdLst/>
              <a:ahLst/>
              <a:cxnLst/>
              <a:rect l="l" t="t" r="r" b="b"/>
              <a:pathLst>
                <a:path w="196850">
                  <a:moveTo>
                    <a:pt x="0" y="0"/>
                  </a:moveTo>
                  <a:lnTo>
                    <a:pt x="196850" y="0"/>
                  </a:lnTo>
                </a:path>
              </a:pathLst>
            </a:custGeom>
            <a:ln w="53911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25"/>
            <p:cNvSpPr/>
            <p:nvPr/>
          </p:nvSpPr>
          <p:spPr>
            <a:xfrm>
              <a:off x="3669077" y="1726696"/>
              <a:ext cx="249790" cy="124481"/>
            </a:xfrm>
            <a:custGeom>
              <a:avLst/>
              <a:gdLst/>
              <a:ahLst/>
              <a:cxnLst/>
              <a:rect l="l" t="t" r="r" b="b"/>
              <a:pathLst>
                <a:path w="306070" h="152400">
                  <a:moveTo>
                    <a:pt x="19050" y="0"/>
                  </a:moveTo>
                  <a:lnTo>
                    <a:pt x="10160" y="0"/>
                  </a:lnTo>
                  <a:lnTo>
                    <a:pt x="5079" y="3810"/>
                  </a:lnTo>
                  <a:lnTo>
                    <a:pt x="2539" y="8890"/>
                  </a:lnTo>
                  <a:lnTo>
                    <a:pt x="0" y="15240"/>
                  </a:lnTo>
                  <a:lnTo>
                    <a:pt x="0" y="137160"/>
                  </a:lnTo>
                  <a:lnTo>
                    <a:pt x="5079" y="147320"/>
                  </a:lnTo>
                  <a:lnTo>
                    <a:pt x="10160" y="151130"/>
                  </a:lnTo>
                  <a:lnTo>
                    <a:pt x="16510" y="152400"/>
                  </a:lnTo>
                  <a:lnTo>
                    <a:pt x="19050" y="152400"/>
                  </a:lnTo>
                  <a:lnTo>
                    <a:pt x="290829" y="91440"/>
                  </a:lnTo>
                  <a:lnTo>
                    <a:pt x="306069" y="76200"/>
                  </a:lnTo>
                  <a:lnTo>
                    <a:pt x="304800" y="69850"/>
                  </a:lnTo>
                  <a:lnTo>
                    <a:pt x="300989" y="66040"/>
                  </a:lnTo>
                  <a:lnTo>
                    <a:pt x="295910" y="62230"/>
                  </a:lnTo>
                  <a:lnTo>
                    <a:pt x="290829" y="6096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26"/>
            <p:cNvSpPr/>
            <p:nvPr/>
          </p:nvSpPr>
          <p:spPr>
            <a:xfrm>
              <a:off x="4105432" y="1788936"/>
              <a:ext cx="115049" cy="0"/>
            </a:xfrm>
            <a:custGeom>
              <a:avLst/>
              <a:gdLst/>
              <a:ahLst/>
              <a:cxnLst/>
              <a:rect l="l" t="t" r="r" b="b"/>
              <a:pathLst>
                <a:path w="140970">
                  <a:moveTo>
                    <a:pt x="0" y="0"/>
                  </a:moveTo>
                  <a:lnTo>
                    <a:pt x="140970" y="0"/>
                  </a:lnTo>
                </a:path>
              </a:pathLst>
            </a:custGeom>
            <a:ln w="53911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27"/>
            <p:cNvSpPr/>
            <p:nvPr/>
          </p:nvSpPr>
          <p:spPr>
            <a:xfrm>
              <a:off x="4212190" y="1726696"/>
              <a:ext cx="249790" cy="124481"/>
            </a:xfrm>
            <a:custGeom>
              <a:avLst/>
              <a:gdLst/>
              <a:ahLst/>
              <a:cxnLst/>
              <a:rect l="l" t="t" r="r" b="b"/>
              <a:pathLst>
                <a:path w="306070" h="152400">
                  <a:moveTo>
                    <a:pt x="19050" y="0"/>
                  </a:moveTo>
                  <a:lnTo>
                    <a:pt x="10160" y="0"/>
                  </a:lnTo>
                  <a:lnTo>
                    <a:pt x="5080" y="3810"/>
                  </a:lnTo>
                  <a:lnTo>
                    <a:pt x="1270" y="8890"/>
                  </a:lnTo>
                  <a:lnTo>
                    <a:pt x="0" y="15240"/>
                  </a:lnTo>
                  <a:lnTo>
                    <a:pt x="0" y="137160"/>
                  </a:lnTo>
                  <a:lnTo>
                    <a:pt x="1270" y="142240"/>
                  </a:lnTo>
                  <a:lnTo>
                    <a:pt x="5080" y="147320"/>
                  </a:lnTo>
                  <a:lnTo>
                    <a:pt x="10160" y="151130"/>
                  </a:lnTo>
                  <a:lnTo>
                    <a:pt x="15239" y="152400"/>
                  </a:lnTo>
                  <a:lnTo>
                    <a:pt x="19050" y="152400"/>
                  </a:lnTo>
                  <a:lnTo>
                    <a:pt x="289560" y="91440"/>
                  </a:lnTo>
                  <a:lnTo>
                    <a:pt x="295910" y="90170"/>
                  </a:lnTo>
                  <a:lnTo>
                    <a:pt x="300989" y="86360"/>
                  </a:lnTo>
                  <a:lnTo>
                    <a:pt x="304800" y="81280"/>
                  </a:lnTo>
                  <a:lnTo>
                    <a:pt x="306070" y="76200"/>
                  </a:lnTo>
                  <a:lnTo>
                    <a:pt x="304800" y="69850"/>
                  </a:lnTo>
                  <a:lnTo>
                    <a:pt x="300989" y="66040"/>
                  </a:lnTo>
                  <a:lnTo>
                    <a:pt x="295910" y="62230"/>
                  </a:lnTo>
                  <a:lnTo>
                    <a:pt x="289560" y="6096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28"/>
            <p:cNvSpPr/>
            <p:nvPr/>
          </p:nvSpPr>
          <p:spPr>
            <a:xfrm>
              <a:off x="6073695" y="1788936"/>
              <a:ext cx="388678" cy="0"/>
            </a:xfrm>
            <a:custGeom>
              <a:avLst/>
              <a:gdLst/>
              <a:ahLst/>
              <a:cxnLst/>
              <a:rect l="l" t="t" r="r" b="b"/>
              <a:pathLst>
                <a:path w="476250">
                  <a:moveTo>
                    <a:pt x="0" y="0"/>
                  </a:moveTo>
                  <a:lnTo>
                    <a:pt x="476250" y="0"/>
                  </a:lnTo>
                </a:path>
              </a:pathLst>
            </a:custGeom>
            <a:ln w="53911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29"/>
            <p:cNvSpPr/>
            <p:nvPr/>
          </p:nvSpPr>
          <p:spPr>
            <a:xfrm>
              <a:off x="6454082" y="1726696"/>
              <a:ext cx="248754" cy="124481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19050" y="0"/>
                  </a:moveTo>
                  <a:lnTo>
                    <a:pt x="10159" y="0"/>
                  </a:lnTo>
                  <a:lnTo>
                    <a:pt x="5079" y="3810"/>
                  </a:lnTo>
                  <a:lnTo>
                    <a:pt x="1270" y="8890"/>
                  </a:lnTo>
                  <a:lnTo>
                    <a:pt x="0" y="15240"/>
                  </a:lnTo>
                  <a:lnTo>
                    <a:pt x="0" y="137160"/>
                  </a:lnTo>
                  <a:lnTo>
                    <a:pt x="1270" y="142240"/>
                  </a:lnTo>
                  <a:lnTo>
                    <a:pt x="5079" y="147320"/>
                  </a:lnTo>
                  <a:lnTo>
                    <a:pt x="10159" y="151130"/>
                  </a:lnTo>
                  <a:lnTo>
                    <a:pt x="15240" y="152400"/>
                  </a:lnTo>
                  <a:lnTo>
                    <a:pt x="19050" y="152400"/>
                  </a:lnTo>
                  <a:lnTo>
                    <a:pt x="289559" y="91440"/>
                  </a:lnTo>
                  <a:lnTo>
                    <a:pt x="295909" y="90170"/>
                  </a:lnTo>
                  <a:lnTo>
                    <a:pt x="300990" y="86360"/>
                  </a:lnTo>
                  <a:lnTo>
                    <a:pt x="304800" y="81280"/>
                  </a:lnTo>
                  <a:lnTo>
                    <a:pt x="304800" y="69850"/>
                  </a:lnTo>
                  <a:lnTo>
                    <a:pt x="300990" y="66040"/>
                  </a:lnTo>
                  <a:lnTo>
                    <a:pt x="295909" y="62230"/>
                  </a:lnTo>
                  <a:lnTo>
                    <a:pt x="289559" y="6096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69" name="Connector: Elbow 68"/>
          <p:cNvCxnSpPr/>
          <p:nvPr/>
        </p:nvCxnSpPr>
        <p:spPr>
          <a:xfrm rot="16200000" flipH="1">
            <a:off x="833957" y="2842229"/>
            <a:ext cx="922887" cy="152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3"/>
          <p:cNvSpPr/>
          <p:nvPr/>
        </p:nvSpPr>
        <p:spPr>
          <a:xfrm>
            <a:off x="228600" y="3344019"/>
            <a:ext cx="2574680" cy="1965760"/>
          </a:xfrm>
          <a:custGeom>
            <a:avLst/>
            <a:gdLst/>
            <a:ahLst/>
            <a:cxnLst/>
            <a:rect l="l" t="t" r="r" b="b"/>
            <a:pathLst>
              <a:path w="3432810" h="2618740">
                <a:moveTo>
                  <a:pt x="3432810" y="0"/>
                </a:moveTo>
                <a:lnTo>
                  <a:pt x="0" y="0"/>
                </a:lnTo>
                <a:lnTo>
                  <a:pt x="0" y="2618740"/>
                </a:lnTo>
                <a:lnTo>
                  <a:pt x="3432810" y="2618740"/>
                </a:lnTo>
                <a:lnTo>
                  <a:pt x="343281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3344019"/>
            <a:ext cx="2574680" cy="1965760"/>
          </a:xfrm>
          <a:custGeom>
            <a:avLst/>
            <a:gdLst/>
            <a:ahLst/>
            <a:cxnLst/>
            <a:rect l="l" t="t" r="r" b="b"/>
            <a:pathLst>
              <a:path w="3432810" h="2618740">
                <a:moveTo>
                  <a:pt x="1717039" y="2618740"/>
                </a:moveTo>
                <a:lnTo>
                  <a:pt x="0" y="2618740"/>
                </a:lnTo>
                <a:lnTo>
                  <a:pt x="0" y="0"/>
                </a:lnTo>
                <a:lnTo>
                  <a:pt x="3432810" y="0"/>
                </a:lnTo>
                <a:lnTo>
                  <a:pt x="3432810" y="2618740"/>
                </a:lnTo>
                <a:lnTo>
                  <a:pt x="1717039" y="261874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9093" y="3442212"/>
            <a:ext cx="2362266" cy="17007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31882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 Placeholder 108"/>
          <p:cNvSpPr>
            <a:spLocks noGrp="1"/>
          </p:cNvSpPr>
          <p:nvPr>
            <p:ph type="body" idx="1"/>
          </p:nvPr>
        </p:nvSpPr>
        <p:spPr>
          <a:xfrm>
            <a:off x="383854" y="2773858"/>
            <a:ext cx="7461504" cy="3026395"/>
          </a:xfrm>
        </p:spPr>
        <p:txBody>
          <a:bodyPr/>
          <a:lstStyle/>
          <a:p>
            <a:r>
              <a:rPr lang="en-US" dirty="0"/>
              <a:t>Stacking multiple stages of</a:t>
            </a:r>
          </a:p>
          <a:p>
            <a:pPr lvl="1"/>
            <a:r>
              <a:rPr lang="en-US" dirty="0"/>
              <a:t>[Normalization → filter bank → non-linearity → pooling].</a:t>
            </a:r>
          </a:p>
          <a:p>
            <a:r>
              <a:rPr lang="en-US" dirty="0">
                <a:solidFill>
                  <a:schemeClr val="accent1"/>
                </a:solidFill>
              </a:rPr>
              <a:t>Normalization</a:t>
            </a:r>
            <a:r>
              <a:rPr lang="en-US" dirty="0"/>
              <a:t>: variations on whitening</a:t>
            </a:r>
          </a:p>
          <a:p>
            <a:pPr lvl="1"/>
            <a:r>
              <a:rPr lang="en-US" dirty="0"/>
              <a:t>Subtractive: average removal, high pass filtering</a:t>
            </a:r>
          </a:p>
          <a:p>
            <a:pPr lvl="1"/>
            <a:r>
              <a:rPr lang="en-US" dirty="0"/>
              <a:t>Divisive: local contrast normalization, variance normalization</a:t>
            </a:r>
          </a:p>
          <a:p>
            <a:r>
              <a:rPr lang="en-US" dirty="0">
                <a:solidFill>
                  <a:schemeClr val="accent1"/>
                </a:solidFill>
              </a:rPr>
              <a:t>Filter bank</a:t>
            </a:r>
            <a:r>
              <a:rPr lang="en-US" dirty="0"/>
              <a:t>: dimension expansion, projection on overcomplete basis  </a:t>
            </a:r>
          </a:p>
          <a:p>
            <a:r>
              <a:rPr lang="en-US" dirty="0">
                <a:solidFill>
                  <a:schemeClr val="accent1"/>
                </a:solidFill>
              </a:rPr>
              <a:t>Non-linearity</a:t>
            </a:r>
            <a:r>
              <a:rPr lang="en-US" dirty="0"/>
              <a:t>: </a:t>
            </a:r>
            <a:r>
              <a:rPr lang="en-US" dirty="0" err="1"/>
              <a:t>sparsification</a:t>
            </a:r>
            <a:r>
              <a:rPr lang="en-US" dirty="0"/>
              <a:t>, saturation, lateral inhibition....</a:t>
            </a:r>
          </a:p>
          <a:p>
            <a:pPr lvl="1"/>
            <a:r>
              <a:rPr lang="en-US" dirty="0"/>
              <a:t>Rectification (</a:t>
            </a:r>
            <a:r>
              <a:rPr lang="en-US" dirty="0" err="1"/>
              <a:t>relu</a:t>
            </a:r>
            <a:r>
              <a:rPr lang="en-US" dirty="0"/>
              <a:t>), component-wise shrinkage, tanh,  winner-takes-all</a:t>
            </a:r>
          </a:p>
          <a:p>
            <a:r>
              <a:rPr lang="en-US" dirty="0">
                <a:solidFill>
                  <a:schemeClr val="accent1"/>
                </a:solidFill>
              </a:rPr>
              <a:t>Pooling</a:t>
            </a:r>
            <a:r>
              <a:rPr lang="en-US" dirty="0"/>
              <a:t>: aggregation over space or feature type</a:t>
            </a:r>
          </a:p>
          <a:p>
            <a:pPr lvl="1"/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1" name="object 31"/>
          <p:cNvSpPr/>
          <p:nvPr/>
        </p:nvSpPr>
        <p:spPr>
          <a:xfrm>
            <a:off x="7282262" y="1435954"/>
            <a:ext cx="817778" cy="1179461"/>
          </a:xfrm>
          <a:custGeom>
            <a:avLst/>
            <a:gdLst/>
            <a:ahLst/>
            <a:cxnLst/>
            <a:rect l="l" t="t" r="r" b="b"/>
            <a:pathLst>
              <a:path w="1002029" h="1443989">
                <a:moveTo>
                  <a:pt x="1270" y="0"/>
                </a:moveTo>
                <a:lnTo>
                  <a:pt x="0" y="0"/>
                </a:lnTo>
                <a:lnTo>
                  <a:pt x="0" y="1269"/>
                </a:lnTo>
                <a:lnTo>
                  <a:pt x="0" y="1442719"/>
                </a:lnTo>
                <a:lnTo>
                  <a:pt x="0" y="1443989"/>
                </a:lnTo>
                <a:lnTo>
                  <a:pt x="1270" y="1443989"/>
                </a:lnTo>
                <a:lnTo>
                  <a:pt x="1000759" y="1443989"/>
                </a:lnTo>
                <a:lnTo>
                  <a:pt x="1002029" y="1443989"/>
                </a:lnTo>
                <a:lnTo>
                  <a:pt x="1002029" y="1442719"/>
                </a:lnTo>
                <a:lnTo>
                  <a:pt x="1002029" y="1269"/>
                </a:lnTo>
                <a:lnTo>
                  <a:pt x="1002029" y="0"/>
                </a:lnTo>
                <a:lnTo>
                  <a:pt x="1000759" y="0"/>
                </a:lnTo>
                <a:lnTo>
                  <a:pt x="1270" y="0"/>
                </a:lnTo>
                <a:close/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3" name="object 33"/>
          <p:cNvSpPr/>
          <p:nvPr/>
        </p:nvSpPr>
        <p:spPr>
          <a:xfrm>
            <a:off x="8100041" y="26154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4" name="object 34"/>
          <p:cNvSpPr txBox="1"/>
          <p:nvPr/>
        </p:nvSpPr>
        <p:spPr>
          <a:xfrm>
            <a:off x="7345488" y="1924542"/>
            <a:ext cx="654533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1200" dirty="0">
                <a:latin typeface="+mj-lt"/>
                <a:cs typeface="Times New Roman"/>
              </a:rPr>
              <a:t>C</a:t>
            </a:r>
            <a:r>
              <a:rPr sz="1200" spc="-4" dirty="0">
                <a:latin typeface="+mj-lt"/>
                <a:cs typeface="Times New Roman"/>
              </a:rPr>
              <a:t>lass</a:t>
            </a:r>
            <a:r>
              <a:rPr sz="1200" dirty="0">
                <a:latin typeface="+mj-lt"/>
                <a:cs typeface="Times New Roman"/>
              </a:rPr>
              <a:t>i</a:t>
            </a:r>
            <a:r>
              <a:rPr sz="1200" spc="-4" dirty="0">
                <a:latin typeface="+mj-lt"/>
                <a:cs typeface="Times New Roman"/>
              </a:rPr>
              <a:t>fier</a:t>
            </a:r>
            <a:endParaRPr sz="1200">
              <a:latin typeface="+mj-lt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379101" y="1451514"/>
            <a:ext cx="2610877" cy="1177386"/>
          </a:xfrm>
          <a:custGeom>
            <a:avLst/>
            <a:gdLst/>
            <a:ahLst/>
            <a:cxnLst/>
            <a:rect l="l" t="t" r="r" b="b"/>
            <a:pathLst>
              <a:path w="3199129" h="1441450">
                <a:moveTo>
                  <a:pt x="1270" y="0"/>
                </a:moveTo>
                <a:lnTo>
                  <a:pt x="0" y="0"/>
                </a:lnTo>
                <a:lnTo>
                  <a:pt x="0" y="1269"/>
                </a:lnTo>
                <a:lnTo>
                  <a:pt x="0" y="1438910"/>
                </a:lnTo>
                <a:lnTo>
                  <a:pt x="0" y="1440179"/>
                </a:lnTo>
                <a:lnTo>
                  <a:pt x="0" y="1441450"/>
                </a:lnTo>
                <a:lnTo>
                  <a:pt x="1270" y="1441450"/>
                </a:lnTo>
                <a:lnTo>
                  <a:pt x="3196590" y="1441450"/>
                </a:lnTo>
                <a:lnTo>
                  <a:pt x="3197859" y="1441450"/>
                </a:lnTo>
                <a:lnTo>
                  <a:pt x="3199129" y="1440179"/>
                </a:lnTo>
                <a:lnTo>
                  <a:pt x="3199129" y="1438910"/>
                </a:lnTo>
                <a:lnTo>
                  <a:pt x="3199129" y="1269"/>
                </a:lnTo>
                <a:lnTo>
                  <a:pt x="3199129" y="0"/>
                </a:lnTo>
                <a:lnTo>
                  <a:pt x="3197859" y="0"/>
                </a:lnTo>
                <a:lnTo>
                  <a:pt x="3196590" y="0"/>
                </a:lnTo>
                <a:lnTo>
                  <a:pt x="1270" y="0"/>
                </a:lnTo>
                <a:close/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6" name="object 36"/>
          <p:cNvSpPr/>
          <p:nvPr/>
        </p:nvSpPr>
        <p:spPr>
          <a:xfrm>
            <a:off x="4379101" y="14515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989978" y="262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8" name="object 38"/>
          <p:cNvSpPr/>
          <p:nvPr/>
        </p:nvSpPr>
        <p:spPr>
          <a:xfrm>
            <a:off x="6929862" y="2039688"/>
            <a:ext cx="298504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222147" y="1995082"/>
            <a:ext cx="90172" cy="89212"/>
          </a:xfrm>
          <a:custGeom>
            <a:avLst/>
            <a:gdLst/>
            <a:ahLst/>
            <a:cxnLst/>
            <a:rect l="l" t="t" r="r" b="b"/>
            <a:pathLst>
              <a:path w="110490" h="109219">
                <a:moveTo>
                  <a:pt x="0" y="0"/>
                </a:moveTo>
                <a:lnTo>
                  <a:pt x="0" y="109220"/>
                </a:lnTo>
                <a:lnTo>
                  <a:pt x="110490" y="5461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295540" y="1641347"/>
            <a:ext cx="634322" cy="785270"/>
          </a:xfrm>
          <a:custGeom>
            <a:avLst/>
            <a:gdLst/>
            <a:ahLst/>
            <a:cxnLst/>
            <a:rect l="l" t="t" r="r" b="b"/>
            <a:pathLst>
              <a:path w="777240" h="961389">
                <a:moveTo>
                  <a:pt x="0" y="0"/>
                </a:moveTo>
                <a:lnTo>
                  <a:pt x="0" y="1269"/>
                </a:lnTo>
                <a:lnTo>
                  <a:pt x="0" y="960119"/>
                </a:lnTo>
                <a:lnTo>
                  <a:pt x="0" y="961389"/>
                </a:lnTo>
                <a:lnTo>
                  <a:pt x="775970" y="961389"/>
                </a:lnTo>
                <a:lnTo>
                  <a:pt x="777240" y="961389"/>
                </a:lnTo>
                <a:lnTo>
                  <a:pt x="777240" y="960119"/>
                </a:lnTo>
                <a:lnTo>
                  <a:pt x="777240" y="1269"/>
                </a:lnTo>
                <a:lnTo>
                  <a:pt x="777240" y="0"/>
                </a:lnTo>
                <a:lnTo>
                  <a:pt x="775970" y="0"/>
                </a:lnTo>
                <a:lnTo>
                  <a:pt x="0" y="0"/>
                </a:lnTo>
                <a:close/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295540" y="16413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929861" y="24266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322489" y="1775157"/>
            <a:ext cx="537930" cy="4506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 marR="4147" indent="50805">
              <a:lnSpc>
                <a:spcPct val="122400"/>
              </a:lnSpc>
            </a:pPr>
            <a:r>
              <a:rPr sz="1200" spc="-8" dirty="0">
                <a:latin typeface="+mj-lt"/>
                <a:cs typeface="Times New Roman"/>
              </a:rPr>
              <a:t>feature  </a:t>
            </a:r>
            <a:r>
              <a:rPr sz="1200" spc="-4" dirty="0">
                <a:latin typeface="+mj-lt"/>
                <a:cs typeface="Times New Roman"/>
              </a:rPr>
              <a:t>P</a:t>
            </a:r>
            <a:r>
              <a:rPr sz="1200" spc="4" dirty="0">
                <a:latin typeface="+mj-lt"/>
                <a:cs typeface="Times New Roman"/>
              </a:rPr>
              <a:t>o</a:t>
            </a:r>
            <a:r>
              <a:rPr sz="1200" dirty="0">
                <a:latin typeface="+mj-lt"/>
                <a:cs typeface="Times New Roman"/>
              </a:rPr>
              <a:t>o</a:t>
            </a:r>
            <a:r>
              <a:rPr sz="1200" spc="-4" dirty="0">
                <a:latin typeface="+mj-lt"/>
                <a:cs typeface="Times New Roman"/>
              </a:rPr>
              <a:t>l</a:t>
            </a:r>
            <a:r>
              <a:rPr sz="1200" dirty="0">
                <a:latin typeface="+mj-lt"/>
                <a:cs typeface="Times New Roman"/>
              </a:rPr>
              <a:t>ing</a:t>
            </a:r>
            <a:endParaRPr sz="1200">
              <a:latin typeface="+mj-lt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175309" y="2034502"/>
            <a:ext cx="72553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241644" y="1989895"/>
            <a:ext cx="90172" cy="89212"/>
          </a:xfrm>
          <a:custGeom>
            <a:avLst/>
            <a:gdLst/>
            <a:ahLst/>
            <a:cxnLst/>
            <a:rect l="l" t="t" r="r" b="b"/>
            <a:pathLst>
              <a:path w="110490" h="109219">
                <a:moveTo>
                  <a:pt x="0" y="0"/>
                </a:moveTo>
                <a:lnTo>
                  <a:pt x="0" y="109220"/>
                </a:lnTo>
                <a:lnTo>
                  <a:pt x="110489" y="5461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666401" y="1650684"/>
            <a:ext cx="508909" cy="767635"/>
          </a:xfrm>
          <a:custGeom>
            <a:avLst/>
            <a:gdLst/>
            <a:ahLst/>
            <a:cxnLst/>
            <a:rect l="l" t="t" r="r" b="b"/>
            <a:pathLst>
              <a:path w="623570" h="939800">
                <a:moveTo>
                  <a:pt x="1269" y="0"/>
                </a:moveTo>
                <a:lnTo>
                  <a:pt x="0" y="0"/>
                </a:lnTo>
                <a:lnTo>
                  <a:pt x="0" y="938529"/>
                </a:lnTo>
                <a:lnTo>
                  <a:pt x="0" y="939800"/>
                </a:lnTo>
                <a:lnTo>
                  <a:pt x="1269" y="939800"/>
                </a:lnTo>
                <a:lnTo>
                  <a:pt x="622300" y="939800"/>
                </a:lnTo>
                <a:lnTo>
                  <a:pt x="623569" y="939800"/>
                </a:lnTo>
                <a:lnTo>
                  <a:pt x="623569" y="938529"/>
                </a:lnTo>
                <a:lnTo>
                  <a:pt x="623569" y="0"/>
                </a:lnTo>
                <a:lnTo>
                  <a:pt x="622300" y="0"/>
                </a:lnTo>
                <a:lnTo>
                  <a:pt x="1269" y="0"/>
                </a:lnTo>
                <a:close/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666401" y="16506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175309" y="24183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694386" y="1774161"/>
            <a:ext cx="453457" cy="4542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 marR="4147" indent="45620">
              <a:lnSpc>
                <a:spcPct val="122900"/>
              </a:lnSpc>
            </a:pPr>
            <a:r>
              <a:rPr sz="1200" dirty="0">
                <a:latin typeface="+mj-lt"/>
                <a:cs typeface="Times New Roman"/>
              </a:rPr>
              <a:t>Non-  </a:t>
            </a:r>
            <a:r>
              <a:rPr sz="1200" spc="-8" dirty="0">
                <a:latin typeface="+mj-lt"/>
                <a:cs typeface="Times New Roman"/>
              </a:rPr>
              <a:t>L</a:t>
            </a:r>
            <a:r>
              <a:rPr sz="1200" dirty="0">
                <a:latin typeface="+mj-lt"/>
                <a:cs typeface="Times New Roman"/>
              </a:rPr>
              <a:t>inear</a:t>
            </a:r>
            <a:endParaRPr sz="1200">
              <a:latin typeface="+mj-lt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527513" y="2034502"/>
            <a:ext cx="72553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593848" y="1989895"/>
            <a:ext cx="90172" cy="89212"/>
          </a:xfrm>
          <a:custGeom>
            <a:avLst/>
            <a:gdLst/>
            <a:ahLst/>
            <a:cxnLst/>
            <a:rect l="l" t="t" r="r" b="b"/>
            <a:pathLst>
              <a:path w="110490" h="109219">
                <a:moveTo>
                  <a:pt x="0" y="0"/>
                </a:moveTo>
                <a:lnTo>
                  <a:pt x="0" y="109220"/>
                </a:lnTo>
                <a:lnTo>
                  <a:pt x="110489" y="5461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049699" y="1645497"/>
            <a:ext cx="477814" cy="776971"/>
          </a:xfrm>
          <a:custGeom>
            <a:avLst/>
            <a:gdLst/>
            <a:ahLst/>
            <a:cxnLst/>
            <a:rect l="l" t="t" r="r" b="b"/>
            <a:pathLst>
              <a:path w="585470" h="951230">
                <a:moveTo>
                  <a:pt x="1270" y="0"/>
                </a:moveTo>
                <a:lnTo>
                  <a:pt x="0" y="0"/>
                </a:lnTo>
                <a:lnTo>
                  <a:pt x="0" y="1270"/>
                </a:lnTo>
                <a:lnTo>
                  <a:pt x="0" y="949960"/>
                </a:lnTo>
                <a:lnTo>
                  <a:pt x="0" y="951229"/>
                </a:lnTo>
                <a:lnTo>
                  <a:pt x="1270" y="951229"/>
                </a:lnTo>
                <a:lnTo>
                  <a:pt x="582930" y="951229"/>
                </a:lnTo>
                <a:lnTo>
                  <a:pt x="584200" y="951229"/>
                </a:lnTo>
                <a:lnTo>
                  <a:pt x="585469" y="951229"/>
                </a:lnTo>
                <a:lnTo>
                  <a:pt x="585469" y="949960"/>
                </a:lnTo>
                <a:lnTo>
                  <a:pt x="585469" y="1270"/>
                </a:lnTo>
                <a:lnTo>
                  <a:pt x="585469" y="0"/>
                </a:lnTo>
                <a:lnTo>
                  <a:pt x="584200" y="0"/>
                </a:lnTo>
                <a:lnTo>
                  <a:pt x="582930" y="0"/>
                </a:lnTo>
                <a:lnTo>
                  <a:pt x="1270" y="0"/>
                </a:lnTo>
                <a:close/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049699" y="164549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527513" y="24224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081829" y="1775157"/>
            <a:ext cx="395933" cy="4506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 marR="4147" indent="16589">
              <a:lnSpc>
                <a:spcPct val="122400"/>
              </a:lnSpc>
            </a:pPr>
            <a:r>
              <a:rPr sz="1200" spc="-4" dirty="0">
                <a:latin typeface="+mj-lt"/>
                <a:cs typeface="Times New Roman"/>
              </a:rPr>
              <a:t>F</a:t>
            </a:r>
            <a:r>
              <a:rPr sz="1200" dirty="0">
                <a:latin typeface="+mj-lt"/>
                <a:cs typeface="Times New Roman"/>
              </a:rPr>
              <a:t>i</a:t>
            </a:r>
            <a:r>
              <a:rPr sz="1200" spc="-4" dirty="0">
                <a:latin typeface="+mj-lt"/>
                <a:cs typeface="Times New Roman"/>
              </a:rPr>
              <a:t>lter  Bank</a:t>
            </a:r>
            <a:endParaRPr sz="1200">
              <a:latin typeface="+mj-lt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938797" y="2034502"/>
            <a:ext cx="72553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005131" y="1989895"/>
            <a:ext cx="90172" cy="89212"/>
          </a:xfrm>
          <a:custGeom>
            <a:avLst/>
            <a:gdLst/>
            <a:ahLst/>
            <a:cxnLst/>
            <a:rect l="l" t="t" r="r" b="b"/>
            <a:pathLst>
              <a:path w="110489" h="109219">
                <a:moveTo>
                  <a:pt x="0" y="0"/>
                </a:moveTo>
                <a:lnTo>
                  <a:pt x="0" y="109220"/>
                </a:lnTo>
                <a:lnTo>
                  <a:pt x="110490" y="5461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462019" y="1645497"/>
            <a:ext cx="476778" cy="776971"/>
          </a:xfrm>
          <a:custGeom>
            <a:avLst/>
            <a:gdLst/>
            <a:ahLst/>
            <a:cxnLst/>
            <a:rect l="l" t="t" r="r" b="b"/>
            <a:pathLst>
              <a:path w="584200" h="951230">
                <a:moveTo>
                  <a:pt x="1270" y="0"/>
                </a:moveTo>
                <a:lnTo>
                  <a:pt x="0" y="0"/>
                </a:lnTo>
                <a:lnTo>
                  <a:pt x="0" y="1270"/>
                </a:lnTo>
                <a:lnTo>
                  <a:pt x="0" y="949960"/>
                </a:lnTo>
                <a:lnTo>
                  <a:pt x="0" y="951229"/>
                </a:lnTo>
                <a:lnTo>
                  <a:pt x="1270" y="951229"/>
                </a:lnTo>
                <a:lnTo>
                  <a:pt x="582929" y="951229"/>
                </a:lnTo>
                <a:lnTo>
                  <a:pt x="584200" y="951229"/>
                </a:lnTo>
                <a:lnTo>
                  <a:pt x="584200" y="949960"/>
                </a:lnTo>
                <a:lnTo>
                  <a:pt x="584200" y="1270"/>
                </a:lnTo>
                <a:lnTo>
                  <a:pt x="584200" y="0"/>
                </a:lnTo>
                <a:lnTo>
                  <a:pt x="582929" y="0"/>
                </a:lnTo>
                <a:lnTo>
                  <a:pt x="1270" y="0"/>
                </a:lnTo>
                <a:close/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462019" y="164549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938796" y="24224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497258" y="1942178"/>
            <a:ext cx="406816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1200" spc="-4" dirty="0">
                <a:latin typeface="+mj-lt"/>
                <a:cs typeface="Times New Roman"/>
              </a:rPr>
              <a:t>N</a:t>
            </a:r>
            <a:r>
              <a:rPr sz="1200" dirty="0">
                <a:latin typeface="+mj-lt"/>
                <a:cs typeface="Times New Roman"/>
              </a:rPr>
              <a:t>o</a:t>
            </a:r>
            <a:r>
              <a:rPr sz="1200" spc="-4" dirty="0">
                <a:latin typeface="+mj-lt"/>
                <a:cs typeface="Times New Roman"/>
              </a:rPr>
              <a:t>r</a:t>
            </a:r>
            <a:r>
              <a:rPr sz="1200" dirty="0">
                <a:latin typeface="+mj-lt"/>
                <a:cs typeface="Times New Roman"/>
              </a:rPr>
              <a:t>m</a:t>
            </a:r>
            <a:endParaRPr sz="1200">
              <a:latin typeface="+mj-lt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543309" y="1436991"/>
            <a:ext cx="2609840" cy="1177386"/>
          </a:xfrm>
          <a:custGeom>
            <a:avLst/>
            <a:gdLst/>
            <a:ahLst/>
            <a:cxnLst/>
            <a:rect l="l" t="t" r="r" b="b"/>
            <a:pathLst>
              <a:path w="3197860" h="1441450">
                <a:moveTo>
                  <a:pt x="1269" y="0"/>
                </a:moveTo>
                <a:lnTo>
                  <a:pt x="0" y="0"/>
                </a:lnTo>
                <a:lnTo>
                  <a:pt x="0" y="1270"/>
                </a:lnTo>
                <a:lnTo>
                  <a:pt x="0" y="1438910"/>
                </a:lnTo>
                <a:lnTo>
                  <a:pt x="0" y="1440180"/>
                </a:lnTo>
                <a:lnTo>
                  <a:pt x="0" y="1441450"/>
                </a:lnTo>
                <a:lnTo>
                  <a:pt x="1269" y="1441450"/>
                </a:lnTo>
                <a:lnTo>
                  <a:pt x="3195320" y="1441450"/>
                </a:lnTo>
                <a:lnTo>
                  <a:pt x="3196590" y="1441450"/>
                </a:lnTo>
                <a:lnTo>
                  <a:pt x="3197860" y="1440180"/>
                </a:lnTo>
                <a:lnTo>
                  <a:pt x="3197860" y="1438910"/>
                </a:lnTo>
                <a:lnTo>
                  <a:pt x="3197860" y="1270"/>
                </a:lnTo>
                <a:lnTo>
                  <a:pt x="3197860" y="0"/>
                </a:lnTo>
                <a:lnTo>
                  <a:pt x="3196590" y="0"/>
                </a:lnTo>
                <a:lnTo>
                  <a:pt x="3195320" y="0"/>
                </a:lnTo>
                <a:lnTo>
                  <a:pt x="1269" y="0"/>
                </a:lnTo>
                <a:close/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63" name="object 63"/>
          <p:cNvSpPr/>
          <p:nvPr/>
        </p:nvSpPr>
        <p:spPr>
          <a:xfrm>
            <a:off x="1543308" y="14369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153150" y="261437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65" name="object 65"/>
          <p:cNvSpPr/>
          <p:nvPr/>
        </p:nvSpPr>
        <p:spPr>
          <a:xfrm>
            <a:off x="4094071" y="2025165"/>
            <a:ext cx="298504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386357" y="1980560"/>
            <a:ext cx="90172" cy="90248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0" y="0"/>
                </a:moveTo>
                <a:lnTo>
                  <a:pt x="0" y="110489"/>
                </a:lnTo>
                <a:lnTo>
                  <a:pt x="110489" y="5461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459748" y="1627863"/>
            <a:ext cx="634322" cy="784232"/>
          </a:xfrm>
          <a:custGeom>
            <a:avLst/>
            <a:gdLst/>
            <a:ahLst/>
            <a:cxnLst/>
            <a:rect l="l" t="t" r="r" b="b"/>
            <a:pathLst>
              <a:path w="777239" h="960119">
                <a:moveTo>
                  <a:pt x="1269" y="0"/>
                </a:moveTo>
                <a:lnTo>
                  <a:pt x="0" y="0"/>
                </a:lnTo>
                <a:lnTo>
                  <a:pt x="0" y="958850"/>
                </a:lnTo>
                <a:lnTo>
                  <a:pt x="0" y="960119"/>
                </a:lnTo>
                <a:lnTo>
                  <a:pt x="1269" y="960119"/>
                </a:lnTo>
                <a:lnTo>
                  <a:pt x="775969" y="960119"/>
                </a:lnTo>
                <a:lnTo>
                  <a:pt x="777239" y="960119"/>
                </a:lnTo>
                <a:lnTo>
                  <a:pt x="777239" y="958850"/>
                </a:lnTo>
                <a:lnTo>
                  <a:pt x="777239" y="0"/>
                </a:lnTo>
                <a:lnTo>
                  <a:pt x="775969" y="0"/>
                </a:lnTo>
                <a:lnTo>
                  <a:pt x="1269" y="0"/>
                </a:lnTo>
                <a:close/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459748" y="16278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094071" y="241209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486696" y="1759639"/>
            <a:ext cx="537930" cy="4542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 marR="4147" indent="50805">
              <a:lnSpc>
                <a:spcPct val="122900"/>
              </a:lnSpc>
            </a:pPr>
            <a:r>
              <a:rPr sz="1200" spc="-8" dirty="0">
                <a:latin typeface="+mj-lt"/>
                <a:cs typeface="Times New Roman"/>
              </a:rPr>
              <a:t>feature  </a:t>
            </a:r>
            <a:r>
              <a:rPr sz="1200" spc="-4" dirty="0">
                <a:latin typeface="+mj-lt"/>
                <a:cs typeface="Times New Roman"/>
              </a:rPr>
              <a:t>P</a:t>
            </a:r>
            <a:r>
              <a:rPr sz="1200" spc="4" dirty="0">
                <a:latin typeface="+mj-lt"/>
                <a:cs typeface="Times New Roman"/>
              </a:rPr>
              <a:t>o</a:t>
            </a:r>
            <a:r>
              <a:rPr sz="1200" dirty="0">
                <a:latin typeface="+mj-lt"/>
                <a:cs typeface="Times New Roman"/>
              </a:rPr>
              <a:t>o</a:t>
            </a:r>
            <a:r>
              <a:rPr sz="1200" spc="-4" dirty="0">
                <a:latin typeface="+mj-lt"/>
                <a:cs typeface="Times New Roman"/>
              </a:rPr>
              <a:t>l</a:t>
            </a:r>
            <a:r>
              <a:rPr sz="1200" dirty="0">
                <a:latin typeface="+mj-lt"/>
                <a:cs typeface="Times New Roman"/>
              </a:rPr>
              <a:t>ing</a:t>
            </a:r>
            <a:endParaRPr sz="1200">
              <a:latin typeface="+mj-lt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339518" y="2019979"/>
            <a:ext cx="72553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405853" y="1975373"/>
            <a:ext cx="90172" cy="90248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0" y="0"/>
                </a:moveTo>
                <a:lnTo>
                  <a:pt x="0" y="110489"/>
                </a:lnTo>
                <a:lnTo>
                  <a:pt x="110489" y="5461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831646" y="1635124"/>
            <a:ext cx="507872" cy="767635"/>
          </a:xfrm>
          <a:custGeom>
            <a:avLst/>
            <a:gdLst/>
            <a:ahLst/>
            <a:cxnLst/>
            <a:rect l="l" t="t" r="r" b="b"/>
            <a:pathLst>
              <a:path w="622300" h="939800">
                <a:moveTo>
                  <a:pt x="0" y="0"/>
                </a:moveTo>
                <a:lnTo>
                  <a:pt x="0" y="938529"/>
                </a:lnTo>
                <a:lnTo>
                  <a:pt x="0" y="939800"/>
                </a:lnTo>
                <a:lnTo>
                  <a:pt x="621030" y="939800"/>
                </a:lnTo>
                <a:lnTo>
                  <a:pt x="622300" y="939800"/>
                </a:lnTo>
                <a:lnTo>
                  <a:pt x="622300" y="938529"/>
                </a:lnTo>
                <a:lnTo>
                  <a:pt x="622300" y="0"/>
                </a:lnTo>
                <a:lnTo>
                  <a:pt x="621030" y="0"/>
                </a:lnTo>
                <a:lnTo>
                  <a:pt x="0" y="0"/>
                </a:lnTo>
                <a:close/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831646" y="163512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339518" y="24027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858594" y="1758601"/>
            <a:ext cx="453457" cy="4542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 marR="4147" indent="45620">
              <a:lnSpc>
                <a:spcPct val="122900"/>
              </a:lnSpc>
            </a:pPr>
            <a:r>
              <a:rPr sz="1200" dirty="0">
                <a:latin typeface="+mj-lt"/>
                <a:cs typeface="Times New Roman"/>
              </a:rPr>
              <a:t>Non-  L</a:t>
            </a:r>
            <a:r>
              <a:rPr sz="1200" spc="-4" dirty="0">
                <a:latin typeface="+mj-lt"/>
                <a:cs typeface="Times New Roman"/>
              </a:rPr>
              <a:t>i</a:t>
            </a:r>
            <a:r>
              <a:rPr sz="1200" dirty="0">
                <a:latin typeface="+mj-lt"/>
                <a:cs typeface="Times New Roman"/>
              </a:rPr>
              <a:t>near</a:t>
            </a:r>
            <a:endParaRPr sz="1200">
              <a:latin typeface="+mj-lt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691722" y="2019979"/>
            <a:ext cx="71517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630" y="0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757020" y="1975373"/>
            <a:ext cx="90172" cy="90248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0" y="0"/>
                </a:moveTo>
                <a:lnTo>
                  <a:pt x="0" y="110489"/>
                </a:lnTo>
                <a:lnTo>
                  <a:pt x="110489" y="5461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214943" y="1630974"/>
            <a:ext cx="476778" cy="776971"/>
          </a:xfrm>
          <a:custGeom>
            <a:avLst/>
            <a:gdLst/>
            <a:ahLst/>
            <a:cxnLst/>
            <a:rect l="l" t="t" r="r" b="b"/>
            <a:pathLst>
              <a:path w="584200" h="951230">
                <a:moveTo>
                  <a:pt x="1270" y="0"/>
                </a:moveTo>
                <a:lnTo>
                  <a:pt x="0" y="0"/>
                </a:lnTo>
                <a:lnTo>
                  <a:pt x="0" y="1269"/>
                </a:lnTo>
                <a:lnTo>
                  <a:pt x="0" y="949959"/>
                </a:lnTo>
                <a:lnTo>
                  <a:pt x="0" y="951229"/>
                </a:lnTo>
                <a:lnTo>
                  <a:pt x="1270" y="951229"/>
                </a:lnTo>
                <a:lnTo>
                  <a:pt x="582930" y="951229"/>
                </a:lnTo>
                <a:lnTo>
                  <a:pt x="584200" y="949959"/>
                </a:lnTo>
                <a:lnTo>
                  <a:pt x="584200" y="1269"/>
                </a:lnTo>
                <a:lnTo>
                  <a:pt x="584200" y="0"/>
                </a:lnTo>
                <a:lnTo>
                  <a:pt x="582930" y="0"/>
                </a:lnTo>
                <a:lnTo>
                  <a:pt x="1270" y="0"/>
                </a:lnTo>
                <a:close/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214943" y="163097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691722" y="240794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247075" y="1760634"/>
            <a:ext cx="395933" cy="4506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 marR="4147" indent="16589">
              <a:lnSpc>
                <a:spcPct val="122400"/>
              </a:lnSpc>
            </a:pPr>
            <a:r>
              <a:rPr sz="1200" spc="-4" dirty="0">
                <a:latin typeface="+mj-lt"/>
                <a:cs typeface="Times New Roman"/>
              </a:rPr>
              <a:t>Fi</a:t>
            </a:r>
            <a:r>
              <a:rPr sz="1200" dirty="0">
                <a:latin typeface="+mj-lt"/>
                <a:cs typeface="Times New Roman"/>
              </a:rPr>
              <a:t>l</a:t>
            </a:r>
            <a:r>
              <a:rPr sz="1200" spc="-4" dirty="0">
                <a:latin typeface="+mj-lt"/>
                <a:cs typeface="Times New Roman"/>
              </a:rPr>
              <a:t>ter  Bank</a:t>
            </a:r>
            <a:endParaRPr sz="1200">
              <a:latin typeface="+mj-lt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103004" y="2019979"/>
            <a:ext cx="73590" cy="0"/>
          </a:xfrm>
          <a:custGeom>
            <a:avLst/>
            <a:gdLst/>
            <a:ahLst/>
            <a:cxnLst/>
            <a:rect l="l" t="t" r="r" b="b"/>
            <a:pathLst>
              <a:path w="90169">
                <a:moveTo>
                  <a:pt x="0" y="0"/>
                </a:moveTo>
                <a:lnTo>
                  <a:pt x="90169" y="0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2170375" y="1975373"/>
            <a:ext cx="90172" cy="90248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0" y="0"/>
                </a:moveTo>
                <a:lnTo>
                  <a:pt x="0" y="110489"/>
                </a:lnTo>
                <a:lnTo>
                  <a:pt x="110489" y="5461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627264" y="1630974"/>
            <a:ext cx="475741" cy="776971"/>
          </a:xfrm>
          <a:custGeom>
            <a:avLst/>
            <a:gdLst/>
            <a:ahLst/>
            <a:cxnLst/>
            <a:rect l="l" t="t" r="r" b="b"/>
            <a:pathLst>
              <a:path w="582930" h="951230">
                <a:moveTo>
                  <a:pt x="0" y="0"/>
                </a:moveTo>
                <a:lnTo>
                  <a:pt x="0" y="1269"/>
                </a:lnTo>
                <a:lnTo>
                  <a:pt x="0" y="949959"/>
                </a:lnTo>
                <a:lnTo>
                  <a:pt x="0" y="951229"/>
                </a:lnTo>
                <a:lnTo>
                  <a:pt x="581660" y="951229"/>
                </a:lnTo>
                <a:lnTo>
                  <a:pt x="582930" y="949959"/>
                </a:lnTo>
                <a:lnTo>
                  <a:pt x="582930" y="1269"/>
                </a:lnTo>
                <a:lnTo>
                  <a:pt x="582930" y="0"/>
                </a:lnTo>
                <a:lnTo>
                  <a:pt x="581660" y="0"/>
                </a:lnTo>
                <a:lnTo>
                  <a:pt x="0" y="0"/>
                </a:lnTo>
                <a:close/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627263" y="163097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103004" y="240794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661468" y="1927655"/>
            <a:ext cx="407852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1200" spc="-4" dirty="0">
                <a:latin typeface="+mj-lt"/>
                <a:cs typeface="Times New Roman"/>
              </a:rPr>
              <a:t>N</a:t>
            </a:r>
            <a:r>
              <a:rPr sz="1200" spc="4" dirty="0">
                <a:latin typeface="+mj-lt"/>
                <a:cs typeface="Times New Roman"/>
              </a:rPr>
              <a:t>o</a:t>
            </a:r>
            <a:r>
              <a:rPr sz="1200" spc="-4" dirty="0">
                <a:latin typeface="+mj-lt"/>
                <a:cs typeface="Times New Roman"/>
              </a:rPr>
              <a:t>r</a:t>
            </a:r>
            <a:r>
              <a:rPr sz="1200" dirty="0">
                <a:latin typeface="+mj-lt"/>
                <a:cs typeface="Times New Roman"/>
              </a:rPr>
              <a:t>m</a:t>
            </a:r>
            <a:endParaRPr sz="1200">
              <a:latin typeface="+mj-lt"/>
              <a:cs typeface="Times New Roma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171215" y="2025166"/>
            <a:ext cx="374167" cy="1037"/>
          </a:xfrm>
          <a:custGeom>
            <a:avLst/>
            <a:gdLst/>
            <a:ahLst/>
            <a:cxnLst/>
            <a:rect l="l" t="t" r="r" b="b"/>
            <a:pathLst>
              <a:path w="458469" h="1269">
                <a:moveTo>
                  <a:pt x="0" y="0"/>
                </a:moveTo>
                <a:lnTo>
                  <a:pt x="458469" y="1269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540200" y="1981597"/>
            <a:ext cx="89137" cy="90248"/>
          </a:xfrm>
          <a:custGeom>
            <a:avLst/>
            <a:gdLst/>
            <a:ahLst/>
            <a:cxnLst/>
            <a:rect l="l" t="t" r="r" b="b"/>
            <a:pathLst>
              <a:path w="109219" h="110489">
                <a:moveTo>
                  <a:pt x="0" y="0"/>
                </a:moveTo>
                <a:lnTo>
                  <a:pt x="0" y="110490"/>
                </a:lnTo>
                <a:lnTo>
                  <a:pt x="109219" y="5588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20231" y="1533464"/>
            <a:ext cx="1006416" cy="68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81383" y="1625787"/>
            <a:ext cx="1006416" cy="68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74665" y="1719149"/>
            <a:ext cx="1006416" cy="68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66912" y="1810435"/>
            <a:ext cx="1008488" cy="68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Title 10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architecture:</a:t>
            </a:r>
            <a:endParaRPr lang="en-US" dirty="0"/>
          </a:p>
        </p:txBody>
      </p:sp>
      <p:sp>
        <p:nvSpPr>
          <p:cNvPr id="103" name="Text Placeholder 10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/>
              <a:t>Normalization → filter bank → non-linearity → pooling</a:t>
            </a:r>
            <a:endParaRPr lang="en-US" dirty="0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 rotWithShape="1">
          <a:blip r:embed="rId3"/>
          <a:srcRect b="9793"/>
          <a:stretch/>
        </p:blipFill>
        <p:spPr>
          <a:xfrm>
            <a:off x="1143000" y="5295900"/>
            <a:ext cx="3871301" cy="56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800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Torch7: learning library that supports </a:t>
            </a:r>
            <a:r>
              <a:rPr lang="en-US" dirty="0" smtClean="0"/>
              <a:t>neural net </a:t>
            </a:r>
            <a:r>
              <a:rPr lang="en-US" dirty="0"/>
              <a:t>training</a:t>
            </a:r>
          </a:p>
          <a:p>
            <a:pPr lvl="1"/>
            <a:r>
              <a:rPr lang="en-US" dirty="0">
                <a:hlinkClick r:id="rId2"/>
              </a:rPr>
              <a:t>http://www.torch.ch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http://code.cogbits.com/wiki/doku.php</a:t>
            </a:r>
            <a:r>
              <a:rPr lang="en-US" dirty="0"/>
              <a:t> (tutorial with demos by C. Farabet)</a:t>
            </a:r>
          </a:p>
          <a:p>
            <a:pPr lvl="1"/>
            <a:r>
              <a:rPr lang="en-US" dirty="0"/>
              <a:t>http://eblearn.sf.net (C++ Library with convent support by P. </a:t>
            </a:r>
            <a:r>
              <a:rPr lang="en-US" dirty="0" err="1"/>
              <a:t>Sermanet</a:t>
            </a:r>
            <a:r>
              <a:rPr lang="en-US" dirty="0"/>
              <a:t>)</a:t>
            </a:r>
          </a:p>
          <a:p>
            <a:r>
              <a:rPr lang="en-US" dirty="0"/>
              <a:t>Python-based learning library (U. Montreal)</a:t>
            </a:r>
          </a:p>
          <a:p>
            <a:pPr lvl="1"/>
            <a:r>
              <a:rPr lang="en-US" dirty="0">
                <a:hlinkClick r:id="rId4"/>
              </a:rPr>
              <a:t>http://deeplearning.net/software/theano/</a:t>
            </a:r>
            <a:r>
              <a:rPr lang="en-US" dirty="0"/>
              <a:t> (does automatic differentiation)</a:t>
            </a:r>
          </a:p>
          <a:p>
            <a:r>
              <a:rPr lang="en-US" dirty="0"/>
              <a:t>RNN</a:t>
            </a:r>
          </a:p>
          <a:p>
            <a:pPr lvl="1"/>
            <a:r>
              <a:rPr lang="en-US" dirty="0"/>
              <a:t>www.fit.vutbr.cz/~imikolov/rnnlm (language modeling)</a:t>
            </a:r>
          </a:p>
          <a:p>
            <a:pPr lvl="1"/>
            <a:r>
              <a:rPr lang="en-US" dirty="0">
                <a:hlinkClick r:id="rId5"/>
              </a:rPr>
              <a:t>http://sourceforge.net/apps/mediawiki/index.php</a:t>
            </a:r>
            <a:r>
              <a:rPr lang="en-US" dirty="0"/>
              <a:t> (LSTM)</a:t>
            </a:r>
          </a:p>
          <a:p>
            <a:r>
              <a:rPr lang="en-US" dirty="0" err="1"/>
              <a:t>CUDAMat</a:t>
            </a:r>
            <a:r>
              <a:rPr lang="en-US" dirty="0"/>
              <a:t> &amp; </a:t>
            </a:r>
            <a:r>
              <a:rPr lang="en-US" dirty="0" err="1"/>
              <a:t>GNumpy</a:t>
            </a:r>
            <a:endParaRPr lang="en-US" dirty="0"/>
          </a:p>
          <a:p>
            <a:pPr lvl="1"/>
            <a:r>
              <a:rPr lang="en-US" dirty="0"/>
              <a:t>code.google.com/p/</a:t>
            </a:r>
            <a:r>
              <a:rPr lang="en-US" dirty="0" err="1"/>
              <a:t>cudamat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6"/>
              </a:rPr>
              <a:t>www.cs.toronto.edu/~tijmen/gnumpy.htm</a:t>
            </a:r>
            <a:endParaRPr lang="en-US" dirty="0"/>
          </a:p>
          <a:p>
            <a:r>
              <a:rPr lang="en-US" dirty="0" err="1"/>
              <a:t>Misc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>
                <a:hlinkClick r:id="rId7"/>
              </a:rPr>
              <a:t>www.deeplearning.net//software_links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13424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83854" y="1333500"/>
            <a:ext cx="7617146" cy="4466753"/>
          </a:xfrm>
        </p:spPr>
        <p:txBody>
          <a:bodyPr/>
          <a:lstStyle/>
          <a:p>
            <a:r>
              <a:rPr lang="en-US" dirty="0"/>
              <a:t>LeCun, </a:t>
            </a:r>
            <a:r>
              <a:rPr lang="en-US" dirty="0" err="1"/>
              <a:t>Bottou</a:t>
            </a:r>
            <a:r>
              <a:rPr lang="en-US" dirty="0"/>
              <a:t>, </a:t>
            </a:r>
            <a:r>
              <a:rPr lang="en-US" dirty="0" err="1"/>
              <a:t>Bengio</a:t>
            </a:r>
            <a:r>
              <a:rPr lang="en-US" dirty="0"/>
              <a:t> and </a:t>
            </a:r>
            <a:r>
              <a:rPr lang="en-US" dirty="0" err="1"/>
              <a:t>Haffner</a:t>
            </a:r>
            <a:r>
              <a:rPr lang="en-US" dirty="0"/>
              <a:t>: Gradient-Based Learning Applied to Document Recognition, Proceedings of the IEEE, 86(11):2278-2324, November 1998</a:t>
            </a:r>
          </a:p>
          <a:p>
            <a:r>
              <a:rPr lang="en-US" dirty="0" err="1"/>
              <a:t>Krizhevsky</a:t>
            </a:r>
            <a:r>
              <a:rPr lang="en-US" dirty="0"/>
              <a:t>, </a:t>
            </a:r>
            <a:r>
              <a:rPr lang="en-US" dirty="0" err="1"/>
              <a:t>Sutskever</a:t>
            </a:r>
            <a:r>
              <a:rPr lang="en-US" dirty="0"/>
              <a:t>, Hinton “ImageNet Classification with deep convolutional neural networks” NIPS 2012</a:t>
            </a:r>
          </a:p>
          <a:p>
            <a:r>
              <a:rPr lang="en-US" dirty="0"/>
              <a:t>Jarrett, </a:t>
            </a:r>
            <a:r>
              <a:rPr lang="en-US" dirty="0" err="1"/>
              <a:t>Kavukcuoglu</a:t>
            </a:r>
            <a:r>
              <a:rPr lang="en-US" dirty="0"/>
              <a:t>, </a:t>
            </a:r>
            <a:r>
              <a:rPr lang="en-US" dirty="0" err="1"/>
              <a:t>Ranzato</a:t>
            </a:r>
            <a:r>
              <a:rPr lang="en-US" dirty="0"/>
              <a:t>, LeCun: What is the Best Multi-Stage Architecture for</a:t>
            </a:r>
          </a:p>
          <a:p>
            <a:r>
              <a:rPr lang="en-US" dirty="0"/>
              <a:t>Object Recognition?, Proc. International Conference on Computer Vision (ICCV'09), IEEE, 2009</a:t>
            </a:r>
          </a:p>
          <a:p>
            <a:r>
              <a:rPr lang="en-US" dirty="0" err="1"/>
              <a:t>Kavukcuoglu</a:t>
            </a:r>
            <a:r>
              <a:rPr lang="en-US" dirty="0"/>
              <a:t>, </a:t>
            </a:r>
            <a:r>
              <a:rPr lang="en-US" dirty="0" err="1"/>
              <a:t>Sermanet</a:t>
            </a:r>
            <a:r>
              <a:rPr lang="en-US" dirty="0"/>
              <a:t>, </a:t>
            </a:r>
            <a:r>
              <a:rPr lang="en-US" dirty="0" err="1"/>
              <a:t>Boureau</a:t>
            </a:r>
            <a:r>
              <a:rPr lang="en-US" dirty="0"/>
              <a:t>, Gregor, Mathieu, LeCun: Learning Convolutional Feature Hierarchies for Visual Recognition, Advances in Neural Information Processing Systems (NIPS 2010), 23, 2010</a:t>
            </a:r>
          </a:p>
          <a:p>
            <a:r>
              <a:rPr lang="en-US" dirty="0"/>
              <a:t>see yann.lecun.com/</a:t>
            </a:r>
            <a:r>
              <a:rPr lang="en-US" dirty="0" err="1"/>
              <a:t>exdb</a:t>
            </a:r>
            <a:r>
              <a:rPr lang="en-US" dirty="0"/>
              <a:t>/</a:t>
            </a:r>
            <a:r>
              <a:rPr lang="en-US" dirty="0" err="1"/>
              <a:t>publis</a:t>
            </a:r>
            <a:r>
              <a:rPr lang="en-US" dirty="0"/>
              <a:t> for references on many different kinds of </a:t>
            </a:r>
            <a:r>
              <a:rPr lang="en-US" dirty="0" err="1"/>
              <a:t>convnets</a:t>
            </a:r>
            <a:r>
              <a:rPr lang="en-US" dirty="0"/>
              <a:t>.</a:t>
            </a:r>
          </a:p>
          <a:p>
            <a:r>
              <a:rPr lang="en-US" dirty="0"/>
              <a:t>see http://www.cmap.polytechnique.fr/scattering/ for scattering networks (similar to </a:t>
            </a:r>
            <a:r>
              <a:rPr lang="en-US" dirty="0" err="1"/>
              <a:t>convnets</a:t>
            </a:r>
            <a:r>
              <a:rPr lang="en-US" dirty="0"/>
              <a:t> but with less learning and stronger mathematical foundations)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Convolutional nets</a:t>
            </a:r>
          </a:p>
        </p:txBody>
      </p:sp>
    </p:spTree>
    <p:extLst>
      <p:ext uri="{BB962C8B-B14F-4D97-AF65-F5344CB8AC3E}">
        <p14:creationId xmlns:p14="http://schemas.microsoft.com/office/powerpoint/2010/main" val="14821080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83854" y="1333500"/>
            <a:ext cx="7617146" cy="4466753"/>
          </a:xfrm>
        </p:spPr>
        <p:txBody>
          <a:bodyPr/>
          <a:lstStyle/>
          <a:p>
            <a:r>
              <a:rPr lang="en-US" dirty="0"/>
              <a:t>Mikolov “Statistical language models based on neural networks” PhD thesis 2012</a:t>
            </a:r>
          </a:p>
          <a:p>
            <a:r>
              <a:rPr lang="en-US" dirty="0"/>
              <a:t>Boden “A guide to RNNs and backpropagation” Tech Report 2002</a:t>
            </a:r>
          </a:p>
          <a:p>
            <a:r>
              <a:rPr lang="en-US" dirty="0" err="1"/>
              <a:t>Hochreiter</a:t>
            </a:r>
            <a:r>
              <a:rPr lang="en-US" dirty="0"/>
              <a:t>, </a:t>
            </a:r>
            <a:r>
              <a:rPr lang="en-US" dirty="0" err="1"/>
              <a:t>Schmidhuber</a:t>
            </a:r>
            <a:r>
              <a:rPr lang="en-US" dirty="0"/>
              <a:t> “Long short term memory” Neural Computation 1997</a:t>
            </a:r>
          </a:p>
          <a:p>
            <a:r>
              <a:rPr lang="en-US" dirty="0"/>
              <a:t>Graves “Offline </a:t>
            </a:r>
            <a:r>
              <a:rPr lang="en-US" dirty="0" err="1"/>
              <a:t>arabic</a:t>
            </a:r>
            <a:r>
              <a:rPr lang="en-US" dirty="0"/>
              <a:t> </a:t>
            </a:r>
            <a:r>
              <a:rPr lang="en-US" dirty="0" err="1"/>
              <a:t>handwrting</a:t>
            </a:r>
            <a:r>
              <a:rPr lang="en-US" dirty="0"/>
              <a:t> recognition with multidimensional neural networks” Springer 2012</a:t>
            </a:r>
          </a:p>
          <a:p>
            <a:r>
              <a:rPr lang="en-US" dirty="0"/>
              <a:t>Graves “Speech recognition with deep recurrent neural networks” ICASSP 2013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Applications of RNNs</a:t>
            </a:r>
          </a:p>
        </p:txBody>
      </p:sp>
    </p:spTree>
    <p:extLst>
      <p:ext uri="{BB962C8B-B14F-4D97-AF65-F5344CB8AC3E}">
        <p14:creationId xmlns:p14="http://schemas.microsoft.com/office/powerpoint/2010/main" val="5246239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83854" y="1333500"/>
            <a:ext cx="7617146" cy="4466753"/>
          </a:xfrm>
        </p:spPr>
        <p:txBody>
          <a:bodyPr/>
          <a:lstStyle/>
          <a:p>
            <a:r>
              <a:rPr lang="en-US" dirty="0"/>
              <a:t>Farabet, </a:t>
            </a:r>
            <a:r>
              <a:rPr lang="en-US" dirty="0" err="1"/>
              <a:t>Couprie</a:t>
            </a:r>
            <a:r>
              <a:rPr lang="en-US" dirty="0"/>
              <a:t>, </a:t>
            </a:r>
            <a:r>
              <a:rPr lang="en-US" dirty="0" err="1"/>
              <a:t>Najman</a:t>
            </a:r>
            <a:r>
              <a:rPr lang="en-US" dirty="0"/>
              <a:t>, LeCun, “Scene Parsing with Multiscale Feature Learning, Purity Trees, and Optimal Covers”, ICML 2012</a:t>
            </a:r>
          </a:p>
          <a:p>
            <a:r>
              <a:rPr lang="en-US" dirty="0"/>
              <a:t>Pierre </a:t>
            </a:r>
            <a:r>
              <a:rPr lang="en-US" dirty="0" err="1"/>
              <a:t>Sermanet</a:t>
            </a:r>
            <a:r>
              <a:rPr lang="en-US" dirty="0"/>
              <a:t>, </a:t>
            </a:r>
            <a:r>
              <a:rPr lang="en-US" dirty="0" err="1"/>
              <a:t>Koray</a:t>
            </a:r>
            <a:r>
              <a:rPr lang="en-US" dirty="0"/>
              <a:t> </a:t>
            </a:r>
            <a:r>
              <a:rPr lang="en-US" dirty="0" err="1"/>
              <a:t>Kavukcuoglu</a:t>
            </a:r>
            <a:r>
              <a:rPr lang="en-US" dirty="0"/>
              <a:t>, </a:t>
            </a:r>
            <a:r>
              <a:rPr lang="en-US" dirty="0" err="1"/>
              <a:t>Soumith</a:t>
            </a:r>
            <a:r>
              <a:rPr lang="en-US" dirty="0"/>
              <a:t> </a:t>
            </a:r>
            <a:r>
              <a:rPr lang="en-US" dirty="0" err="1"/>
              <a:t>Chintala</a:t>
            </a:r>
            <a:r>
              <a:rPr lang="en-US" dirty="0"/>
              <a:t> and Yann LeCun: Pedestrian Detection with Unsupervised Multi-Stage Feature Learning, CVPR 2013</a:t>
            </a:r>
          </a:p>
          <a:p>
            <a:r>
              <a:rPr lang="en-US" dirty="0"/>
              <a:t>D. </a:t>
            </a:r>
            <a:r>
              <a:rPr lang="en-US" dirty="0" err="1"/>
              <a:t>Ciresan</a:t>
            </a:r>
            <a:r>
              <a:rPr lang="en-US" dirty="0"/>
              <a:t>, A. </a:t>
            </a:r>
            <a:r>
              <a:rPr lang="en-US" dirty="0" err="1"/>
              <a:t>Giusti</a:t>
            </a:r>
            <a:r>
              <a:rPr lang="en-US" dirty="0"/>
              <a:t>, L. Gambardella, J. </a:t>
            </a:r>
            <a:r>
              <a:rPr lang="en-US" dirty="0" err="1"/>
              <a:t>Schmidhuber</a:t>
            </a:r>
            <a:r>
              <a:rPr lang="en-US" dirty="0"/>
              <a:t>. Deep Neural Networks Segment Neuronal Membranes in Electron Microscopy Images. NIPS 2012</a:t>
            </a:r>
          </a:p>
          <a:p>
            <a:r>
              <a:rPr lang="en-US" dirty="0" err="1"/>
              <a:t>Raia</a:t>
            </a:r>
            <a:r>
              <a:rPr lang="en-US" dirty="0"/>
              <a:t> Hadsell, Pierre </a:t>
            </a:r>
            <a:r>
              <a:rPr lang="en-US" dirty="0" err="1"/>
              <a:t>Sermanet</a:t>
            </a:r>
            <a:r>
              <a:rPr lang="en-US" dirty="0"/>
              <a:t>, Marco </a:t>
            </a:r>
            <a:r>
              <a:rPr lang="en-US" dirty="0" err="1"/>
              <a:t>Scoffier</a:t>
            </a:r>
            <a:r>
              <a:rPr lang="en-US" dirty="0"/>
              <a:t>, </a:t>
            </a:r>
            <a:r>
              <a:rPr lang="en-US" dirty="0" err="1"/>
              <a:t>Ayse</a:t>
            </a:r>
            <a:r>
              <a:rPr lang="en-US" dirty="0"/>
              <a:t> </a:t>
            </a:r>
            <a:r>
              <a:rPr lang="en-US" dirty="0" err="1"/>
              <a:t>Erkan</a:t>
            </a:r>
            <a:r>
              <a:rPr lang="en-US" dirty="0"/>
              <a:t>, </a:t>
            </a:r>
            <a:r>
              <a:rPr lang="en-US" dirty="0" err="1"/>
              <a:t>Koray</a:t>
            </a:r>
            <a:r>
              <a:rPr lang="en-US" dirty="0"/>
              <a:t> </a:t>
            </a:r>
            <a:r>
              <a:rPr lang="en-US" dirty="0" err="1"/>
              <a:t>Kavackuoglu</a:t>
            </a:r>
            <a:r>
              <a:rPr lang="en-US" dirty="0"/>
              <a:t>, </a:t>
            </a:r>
            <a:r>
              <a:rPr lang="en-US" dirty="0" err="1"/>
              <a:t>Urs</a:t>
            </a:r>
            <a:r>
              <a:rPr lang="en-US" dirty="0"/>
              <a:t> Muller and Yann LeCun: Learning Long-Range Vision for Autonomous Off-Road Driving, Journal of Field Robotics, 26(2):120-144, February 2009</a:t>
            </a:r>
          </a:p>
          <a:p>
            <a:r>
              <a:rPr lang="en-US" dirty="0"/>
              <a:t>Burger, Schuler, </a:t>
            </a:r>
            <a:r>
              <a:rPr lang="en-US" dirty="0" err="1"/>
              <a:t>Harmeling</a:t>
            </a:r>
            <a:r>
              <a:rPr lang="en-US" dirty="0"/>
              <a:t>: Image Denoising: Can Plain Neural Networks Compete with BM3D?, Computer Vision and Pattern Recognition, CVPR 2012,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Applications of convolutional nets</a:t>
            </a:r>
          </a:p>
        </p:txBody>
      </p:sp>
    </p:spTree>
    <p:extLst>
      <p:ext uri="{BB962C8B-B14F-4D97-AF65-F5344CB8AC3E}">
        <p14:creationId xmlns:p14="http://schemas.microsoft.com/office/powerpoint/2010/main" val="37851160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83854" y="1333500"/>
            <a:ext cx="7617146" cy="4466753"/>
          </a:xfrm>
        </p:spPr>
        <p:txBody>
          <a:bodyPr/>
          <a:lstStyle/>
          <a:p>
            <a:r>
              <a:rPr lang="en-US" dirty="0"/>
              <a:t>Deep learning &amp; energy-based models</a:t>
            </a:r>
          </a:p>
          <a:p>
            <a:pPr lvl="1"/>
            <a:r>
              <a:rPr lang="en-US" dirty="0"/>
              <a:t>Y. </a:t>
            </a:r>
            <a:r>
              <a:rPr lang="en-US" dirty="0" err="1"/>
              <a:t>Bengio</a:t>
            </a:r>
            <a:r>
              <a:rPr lang="en-US" dirty="0"/>
              <a:t>, Learning Deep Architectures for AI, Foundations and Trends in Machine Learning, 2(1), pp.1-127, 2009.</a:t>
            </a:r>
          </a:p>
          <a:p>
            <a:pPr lvl="1"/>
            <a:r>
              <a:rPr lang="en-US" dirty="0"/>
              <a:t>LeCun, Chopra, Hadsell, </a:t>
            </a:r>
            <a:r>
              <a:rPr lang="en-US" dirty="0" err="1"/>
              <a:t>Ranzato</a:t>
            </a:r>
            <a:r>
              <a:rPr lang="en-US" dirty="0"/>
              <a:t>, Huang: A Tutorial on Energy-Based Learning, in </a:t>
            </a:r>
            <a:r>
              <a:rPr lang="en-US" dirty="0" err="1"/>
              <a:t>Bakir</a:t>
            </a:r>
            <a:r>
              <a:rPr lang="en-US" dirty="0"/>
              <a:t>, G. and </a:t>
            </a:r>
            <a:r>
              <a:rPr lang="en-US" dirty="0" err="1"/>
              <a:t>Hofman</a:t>
            </a:r>
            <a:r>
              <a:rPr lang="en-US" dirty="0"/>
              <a:t>, T. and </a:t>
            </a:r>
            <a:r>
              <a:rPr lang="en-US" dirty="0" err="1"/>
              <a:t>Schölkopf</a:t>
            </a:r>
            <a:r>
              <a:rPr lang="en-US" dirty="0"/>
              <a:t>, B. and </a:t>
            </a:r>
            <a:r>
              <a:rPr lang="en-US" dirty="0" err="1"/>
              <a:t>Smola</a:t>
            </a:r>
            <a:r>
              <a:rPr lang="en-US" dirty="0"/>
              <a:t>, A. and </a:t>
            </a:r>
            <a:r>
              <a:rPr lang="en-US" dirty="0" err="1"/>
              <a:t>Taskar</a:t>
            </a:r>
            <a:r>
              <a:rPr lang="en-US" dirty="0"/>
              <a:t>, B. (</a:t>
            </a:r>
            <a:r>
              <a:rPr lang="en-US" dirty="0" err="1"/>
              <a:t>Eds</a:t>
            </a:r>
            <a:r>
              <a:rPr lang="en-US" dirty="0"/>
              <a:t>), Predicting Structured Data, MIT Press, 2006</a:t>
            </a:r>
          </a:p>
          <a:p>
            <a:pPr lvl="1"/>
            <a:r>
              <a:rPr lang="en-US" dirty="0"/>
              <a:t>M. </a:t>
            </a:r>
            <a:r>
              <a:rPr lang="en-US" dirty="0" err="1"/>
              <a:t>Ranzato</a:t>
            </a:r>
            <a:r>
              <a:rPr lang="en-US" dirty="0"/>
              <a:t> Ph.D. Thesis “Unsupervised Learning of Feature Hierarchies” NYU 2009</a:t>
            </a:r>
          </a:p>
          <a:p>
            <a:r>
              <a:rPr lang="en-US" dirty="0"/>
              <a:t>Practical guide</a:t>
            </a:r>
          </a:p>
          <a:p>
            <a:pPr lvl="1"/>
            <a:r>
              <a:rPr lang="en-US" dirty="0"/>
              <a:t>Y. LeCun et al. Efficient </a:t>
            </a:r>
            <a:r>
              <a:rPr lang="en-US" dirty="0" err="1"/>
              <a:t>BackProp</a:t>
            </a:r>
            <a:r>
              <a:rPr lang="en-US" dirty="0"/>
              <a:t>, Neural Networks: Tricks of the Trade, 1998</a:t>
            </a:r>
          </a:p>
          <a:p>
            <a:pPr lvl="1"/>
            <a:r>
              <a:rPr lang="en-US" dirty="0"/>
              <a:t>L. </a:t>
            </a:r>
            <a:r>
              <a:rPr lang="en-US" dirty="0" err="1"/>
              <a:t>Bottou</a:t>
            </a:r>
            <a:r>
              <a:rPr lang="en-US" dirty="0"/>
              <a:t>, Stochastic gradient descent tricks, Neural Networks, Tricks of the Trade Reloaded, LNCS 2012.</a:t>
            </a:r>
          </a:p>
          <a:p>
            <a:pPr lvl="1"/>
            <a:r>
              <a:rPr lang="en-US" dirty="0"/>
              <a:t>Y. </a:t>
            </a:r>
            <a:r>
              <a:rPr lang="en-US" dirty="0" err="1"/>
              <a:t>Bengio</a:t>
            </a:r>
            <a:r>
              <a:rPr lang="en-US" dirty="0"/>
              <a:t>, Practical recommendations for gradient-based training of deep architectures, </a:t>
            </a:r>
            <a:r>
              <a:rPr lang="en-US" dirty="0" err="1"/>
              <a:t>ArXiv</a:t>
            </a:r>
            <a:r>
              <a:rPr lang="en-US" dirty="0"/>
              <a:t> 2012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Deep learning &amp; energy-based models</a:t>
            </a:r>
          </a:p>
        </p:txBody>
      </p:sp>
    </p:spTree>
    <p:extLst>
      <p:ext uri="{BB962C8B-B14F-4D97-AF65-F5344CB8AC3E}">
        <p14:creationId xmlns:p14="http://schemas.microsoft.com/office/powerpoint/2010/main" val="4139922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Decision rule:</a:t>
            </a:r>
          </a:p>
          <a:p>
            <a:endParaRPr lang="en-US" dirty="0"/>
          </a:p>
          <a:p>
            <a:r>
              <a:rPr lang="en-US" dirty="0"/>
              <a:t>Loss function:</a:t>
            </a:r>
          </a:p>
          <a:p>
            <a:endParaRPr lang="en-US" dirty="0"/>
          </a:p>
          <a:p>
            <a:r>
              <a:rPr lang="en-US" dirty="0"/>
              <a:t>Gradient of loss:</a:t>
            </a:r>
          </a:p>
          <a:p>
            <a:endParaRPr lang="en-US" dirty="0"/>
          </a:p>
          <a:p>
            <a:r>
              <a:rPr lang="en-US" dirty="0"/>
              <a:t>Update rule:</a:t>
            </a:r>
          </a:p>
          <a:p>
            <a:endParaRPr lang="en-US" dirty="0"/>
          </a:p>
          <a:p>
            <a:r>
              <a:rPr lang="en-US" dirty="0"/>
              <a:t>Direct solution: solve linear system</a:t>
            </a:r>
          </a:p>
        </p:txBody>
      </p:sp>
      <p:sp>
        <p:nvSpPr>
          <p:cNvPr id="2" name="object 2"/>
          <p:cNvSpPr/>
          <p:nvPr/>
        </p:nvSpPr>
        <p:spPr>
          <a:xfrm>
            <a:off x="2057400" y="1333500"/>
            <a:ext cx="1238250" cy="381000"/>
          </a:xfrm>
          <a:prstGeom prst="rect">
            <a:avLst/>
          </a:prstGeom>
          <a:blipFill>
            <a:blip r:embed="rId2" cstate="print"/>
            <a:srcRect/>
            <a:stretch>
              <a:fillRect l="-199999" t="-474976" r="-505030" b="-1275428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Linear machines: regression with mean square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Linear regression, mean square loss:</a:t>
            </a:r>
          </a:p>
        </p:txBody>
      </p:sp>
      <p:sp>
        <p:nvSpPr>
          <p:cNvPr id="11" name="object 2"/>
          <p:cNvSpPr/>
          <p:nvPr/>
        </p:nvSpPr>
        <p:spPr>
          <a:xfrm>
            <a:off x="2133600" y="1943100"/>
            <a:ext cx="3429000" cy="381000"/>
          </a:xfrm>
          <a:prstGeom prst="rect">
            <a:avLst/>
          </a:prstGeom>
          <a:blipFill>
            <a:blip r:embed="rId2" cstate="print"/>
            <a:srcRect/>
            <a:stretch>
              <a:fillRect l="-73332" t="-580000" r="-117372" b="-117040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"/>
          <p:cNvSpPr/>
          <p:nvPr/>
        </p:nvSpPr>
        <p:spPr>
          <a:xfrm>
            <a:off x="2362200" y="2476500"/>
            <a:ext cx="3886200" cy="533399"/>
          </a:xfrm>
          <a:prstGeom prst="rect">
            <a:avLst/>
          </a:prstGeom>
          <a:blipFill>
            <a:blip r:embed="rId2" cstate="print"/>
            <a:srcRect/>
            <a:stretch>
              <a:fillRect l="-70589" t="-500001" r="-85916" b="-721719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"/>
          <p:cNvSpPr/>
          <p:nvPr/>
        </p:nvSpPr>
        <p:spPr>
          <a:xfrm>
            <a:off x="1905000" y="3162300"/>
            <a:ext cx="4648200" cy="381000"/>
          </a:xfrm>
          <a:prstGeom prst="rect">
            <a:avLst/>
          </a:prstGeom>
          <a:blipFill>
            <a:blip r:embed="rId2" cstate="print"/>
            <a:srcRect/>
            <a:stretch>
              <a:fillRect l="-49179" t="-844713" r="-65275" b="-90569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"/>
          <p:cNvSpPr/>
          <p:nvPr/>
        </p:nvSpPr>
        <p:spPr>
          <a:xfrm>
            <a:off x="4305300" y="3681335"/>
            <a:ext cx="3238500" cy="381000"/>
          </a:xfrm>
          <a:prstGeom prst="rect">
            <a:avLst/>
          </a:prstGeom>
          <a:blipFill>
            <a:blip r:embed="rId2" cstate="print"/>
            <a:srcRect/>
            <a:stretch>
              <a:fillRect l="-142353" t="-956230" r="-65453" b="-79417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15223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2027735" y="4290519"/>
            <a:ext cx="5845247" cy="5078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0640211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Decision rule:		  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/>
              <a:t> is the threshold function)</a:t>
            </a:r>
          </a:p>
          <a:p>
            <a:endParaRPr lang="en-US" dirty="0"/>
          </a:p>
          <a:p>
            <a:r>
              <a:rPr lang="en-US" dirty="0"/>
              <a:t>Loss function:</a:t>
            </a:r>
          </a:p>
          <a:p>
            <a:endParaRPr lang="en-US" dirty="0"/>
          </a:p>
          <a:p>
            <a:r>
              <a:rPr lang="en-US" dirty="0"/>
              <a:t>Gradient of loss:</a:t>
            </a:r>
          </a:p>
          <a:p>
            <a:endParaRPr lang="en-US" dirty="0"/>
          </a:p>
          <a:p>
            <a:r>
              <a:rPr lang="en-US" dirty="0"/>
              <a:t>Update rule:</a:t>
            </a:r>
          </a:p>
          <a:p>
            <a:endParaRPr lang="en-US" dirty="0"/>
          </a:p>
          <a:p>
            <a:r>
              <a:rPr lang="en-US" dirty="0"/>
              <a:t>Direct solution: fine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/>
              <a:t> such that</a:t>
            </a:r>
          </a:p>
          <a:p>
            <a:endParaRPr lang="en-US" dirty="0"/>
          </a:p>
        </p:txBody>
      </p:sp>
      <p:sp>
        <p:nvSpPr>
          <p:cNvPr id="2" name="object 2"/>
          <p:cNvSpPr/>
          <p:nvPr/>
        </p:nvSpPr>
        <p:spPr>
          <a:xfrm>
            <a:off x="2057400" y="1390650"/>
            <a:ext cx="1295400" cy="323850"/>
          </a:xfrm>
          <a:prstGeom prst="rect">
            <a:avLst/>
          </a:prstGeom>
          <a:blipFill>
            <a:blip r:embed="rId2" cstate="print"/>
            <a:srcRect/>
            <a:stretch>
              <a:fillRect l="-160811" t="-482393" r="-395145" b="-1273139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machines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Perception</a:t>
            </a:r>
          </a:p>
        </p:txBody>
      </p:sp>
      <p:sp>
        <p:nvSpPr>
          <p:cNvPr id="10" name="object 2"/>
          <p:cNvSpPr/>
          <p:nvPr/>
        </p:nvSpPr>
        <p:spPr>
          <a:xfrm>
            <a:off x="2133600" y="2000250"/>
            <a:ext cx="3505200" cy="323850"/>
          </a:xfrm>
          <a:prstGeom prst="rect">
            <a:avLst/>
          </a:prstGeom>
          <a:blipFill>
            <a:blip r:embed="rId2" cstate="print"/>
            <a:srcRect/>
            <a:stretch>
              <a:fillRect l="-60869" t="-596920" r="-81550" b="-115861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"/>
          <p:cNvSpPr/>
          <p:nvPr/>
        </p:nvSpPr>
        <p:spPr>
          <a:xfrm>
            <a:off x="2362200" y="2476500"/>
            <a:ext cx="3581400" cy="427237"/>
          </a:xfrm>
          <a:prstGeom prst="rect">
            <a:avLst/>
          </a:prstGeom>
          <a:blipFill>
            <a:blip r:embed="rId2" cstate="print"/>
            <a:srcRect/>
            <a:stretch>
              <a:fillRect l="-65957" t="-530337" r="-71303" b="-776175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"/>
          <p:cNvSpPr/>
          <p:nvPr/>
        </p:nvSpPr>
        <p:spPr>
          <a:xfrm>
            <a:off x="1981200" y="3162300"/>
            <a:ext cx="4267200" cy="323850"/>
          </a:xfrm>
          <a:prstGeom prst="rect">
            <a:avLst/>
          </a:prstGeom>
          <a:blipFill>
            <a:blip r:embed="rId2" cstate="print"/>
            <a:srcRect/>
            <a:stretch>
              <a:fillRect l="-46886" t="-836692" r="-52243" b="-91884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"/>
          <p:cNvSpPr/>
          <p:nvPr/>
        </p:nvSpPr>
        <p:spPr>
          <a:xfrm>
            <a:off x="3962400" y="3695700"/>
            <a:ext cx="2133600" cy="401594"/>
          </a:xfrm>
          <a:prstGeom prst="rect">
            <a:avLst/>
          </a:prstGeom>
          <a:blipFill>
            <a:blip r:embed="rId2" cstate="print"/>
            <a:srcRect/>
            <a:stretch>
              <a:fillRect l="-174999" t="-753270" r="-123260" b="-64305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744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83854" y="1562100"/>
            <a:ext cx="7461504" cy="4238153"/>
          </a:xfrm>
        </p:spPr>
        <p:txBody>
          <a:bodyPr/>
          <a:lstStyle/>
          <a:p>
            <a:r>
              <a:rPr lang="en-US" dirty="0"/>
              <a:t>Decision rule:</a:t>
            </a:r>
          </a:p>
          <a:p>
            <a:endParaRPr lang="en-US" dirty="0"/>
          </a:p>
          <a:p>
            <a:r>
              <a:rPr lang="en-US" dirty="0"/>
              <a:t>Loss function:</a:t>
            </a:r>
          </a:p>
          <a:p>
            <a:endParaRPr lang="en-US" dirty="0"/>
          </a:p>
          <a:p>
            <a:r>
              <a:rPr lang="en-US" dirty="0"/>
              <a:t>Gradient of loss:</a:t>
            </a:r>
          </a:p>
          <a:p>
            <a:endParaRPr lang="en-US" dirty="0"/>
          </a:p>
          <a:p>
            <a:r>
              <a:rPr lang="en-US" dirty="0"/>
              <a:t>Update rule:</a:t>
            </a:r>
          </a:p>
        </p:txBody>
      </p:sp>
      <p:sp>
        <p:nvSpPr>
          <p:cNvPr id="9" name="object 2"/>
          <p:cNvSpPr/>
          <p:nvPr/>
        </p:nvSpPr>
        <p:spPr>
          <a:xfrm>
            <a:off x="6934200" y="1562100"/>
            <a:ext cx="1066800" cy="393095"/>
          </a:xfrm>
          <a:prstGeom prst="rect">
            <a:avLst/>
          </a:prstGeom>
          <a:blipFill>
            <a:blip r:embed="rId2" cstate="print"/>
            <a:srcRect/>
            <a:stretch>
              <a:fillRect l="-78573" t="-458628" r="-597903" b="-93150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133600" y="1626205"/>
            <a:ext cx="4876800" cy="393095"/>
          </a:xfrm>
          <a:prstGeom prst="rect">
            <a:avLst/>
          </a:prstGeom>
          <a:blipFill>
            <a:blip r:embed="rId2" cstate="print"/>
            <a:srcRect/>
            <a:stretch>
              <a:fillRect l="-42496" t="-399983" r="-27358" b="-990145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machines: logistic regression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373761" y="884238"/>
            <a:ext cx="7482077" cy="525462"/>
          </a:xfrm>
        </p:spPr>
        <p:txBody>
          <a:bodyPr/>
          <a:lstStyle/>
          <a:p>
            <a:r>
              <a:rPr lang="en-US" dirty="0"/>
              <a:t>Logistic regression, negative log-likelihood loss function:</a:t>
            </a:r>
          </a:p>
        </p:txBody>
      </p:sp>
      <p:sp>
        <p:nvSpPr>
          <p:cNvPr id="10" name="object 2"/>
          <p:cNvSpPr/>
          <p:nvPr/>
        </p:nvSpPr>
        <p:spPr>
          <a:xfrm>
            <a:off x="2133600" y="2213387"/>
            <a:ext cx="4876800" cy="393095"/>
          </a:xfrm>
          <a:prstGeom prst="rect">
            <a:avLst/>
          </a:prstGeom>
          <a:blipFill>
            <a:blip r:embed="rId2" cstate="print"/>
            <a:srcRect/>
            <a:stretch>
              <a:fillRect l="-42187" t="-552340" r="-27667" b="-837788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2"/>
          <p:cNvSpPr/>
          <p:nvPr/>
        </p:nvSpPr>
        <p:spPr>
          <a:xfrm>
            <a:off x="2362200" y="2705100"/>
            <a:ext cx="3429000" cy="427407"/>
          </a:xfrm>
          <a:prstGeom prst="rect">
            <a:avLst/>
          </a:prstGeom>
          <a:blipFill>
            <a:blip r:embed="rId2" cstate="print"/>
            <a:srcRect/>
            <a:stretch>
              <a:fillRect l="-66667" t="-588988" r="-74903" b="-681512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2"/>
          <p:cNvSpPr/>
          <p:nvPr/>
        </p:nvSpPr>
        <p:spPr>
          <a:xfrm>
            <a:off x="1981200" y="3390900"/>
            <a:ext cx="4876800" cy="316895"/>
          </a:xfrm>
          <a:prstGeom prst="rect">
            <a:avLst/>
          </a:prstGeom>
          <a:blipFill>
            <a:blip r:embed="rId2" cstate="print"/>
            <a:srcRect/>
            <a:stretch>
              <a:fillRect l="-39329" t="-937788" r="-30525" b="-810654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9598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Neural nets, and many other models:</a:t>
            </a:r>
          </a:p>
          <a:p>
            <a:r>
              <a:rPr lang="en-US" dirty="0"/>
              <a:t>Decision rule: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F(W,X), </a:t>
            </a:r>
            <a:r>
              <a:rPr lang="en-US" dirty="0"/>
              <a:t>where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/>
              <a:t> is some function,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/>
              <a:t> some parameter vector.</a:t>
            </a:r>
          </a:p>
          <a:p>
            <a:r>
              <a:rPr lang="en-US" dirty="0"/>
              <a:t>Loss function:			              where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D(y, f) </a:t>
            </a:r>
            <a:r>
              <a:rPr lang="en-US" dirty="0"/>
              <a:t>measures the “discrepancy” between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/>
              <a:t>.</a:t>
            </a:r>
          </a:p>
          <a:p>
            <a:r>
              <a:rPr lang="en-US" dirty="0"/>
              <a:t>Gradient loss:</a:t>
            </a:r>
          </a:p>
          <a:p>
            <a:endParaRPr lang="en-US" sz="800" dirty="0"/>
          </a:p>
          <a:p>
            <a:r>
              <a:rPr lang="en-US" dirty="0"/>
              <a:t>Update rule: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Three questions:</a:t>
            </a:r>
          </a:p>
          <a:p>
            <a:r>
              <a:rPr lang="en-US" dirty="0"/>
              <a:t>What architecture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F(W,X).</a:t>
            </a:r>
          </a:p>
          <a:p>
            <a:r>
              <a:rPr lang="en-US" dirty="0"/>
              <a:t>What loss function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L(W,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dirty="0"/>
              <a:t>What optimization method.</a:t>
            </a:r>
          </a:p>
          <a:p>
            <a:endParaRPr lang="en-US" dirty="0"/>
          </a:p>
        </p:txBody>
      </p:sp>
      <p:sp>
        <p:nvSpPr>
          <p:cNvPr id="2" name="object 2"/>
          <p:cNvSpPr/>
          <p:nvPr/>
        </p:nvSpPr>
        <p:spPr>
          <a:xfrm>
            <a:off x="2133600" y="2247900"/>
            <a:ext cx="2819400" cy="304800"/>
          </a:xfrm>
          <a:prstGeom prst="rect">
            <a:avLst/>
          </a:prstGeom>
          <a:blipFill>
            <a:blip r:embed="rId2" cstate="print"/>
            <a:srcRect/>
            <a:stretch>
              <a:fillRect l="-72972" t="-649996" r="-115206" b="-113512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gradient-based supervised learning machine</a:t>
            </a:r>
          </a:p>
        </p:txBody>
      </p:sp>
      <p:sp>
        <p:nvSpPr>
          <p:cNvPr id="9" name="object 2"/>
          <p:cNvSpPr/>
          <p:nvPr/>
        </p:nvSpPr>
        <p:spPr>
          <a:xfrm>
            <a:off x="2057400" y="2745679"/>
            <a:ext cx="2819400" cy="457200"/>
          </a:xfrm>
          <a:prstGeom prst="rect">
            <a:avLst/>
          </a:prstGeom>
          <a:blipFill>
            <a:blip r:embed="rId2" cstate="print"/>
            <a:srcRect/>
            <a:stretch>
              <a:fillRect l="-78378" t="-552892" r="-109800" b="-603853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"/>
          <p:cNvSpPr/>
          <p:nvPr/>
        </p:nvSpPr>
        <p:spPr>
          <a:xfrm>
            <a:off x="1981200" y="3238500"/>
            <a:ext cx="3581400" cy="381000"/>
          </a:xfrm>
          <a:prstGeom prst="rect">
            <a:avLst/>
          </a:prstGeom>
          <a:blipFill>
            <a:blip r:embed="rId2" cstate="print"/>
            <a:srcRect/>
            <a:stretch>
              <a:fillRect l="-53863" t="-803397" r="-73001" b="-604697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6573287"/>
      </p:ext>
    </p:extLst>
  </p:cSld>
  <p:clrMapOvr>
    <a:masterClrMapping/>
  </p:clrMapOvr>
</p:sld>
</file>

<file path=ppt/theme/theme1.xml><?xml version="1.0" encoding="utf-8"?>
<a:theme xmlns:a="http://schemas.openxmlformats.org/drawingml/2006/main" name="1_Title &amp; Bullet ">
  <a:themeElements>
    <a:clrScheme name="NYC_FINAL">
      <a:dk1>
        <a:srgbClr val="6F6F6F"/>
      </a:dk1>
      <a:lt1>
        <a:srgbClr val="FFFFFF"/>
      </a:lt1>
      <a:dk2>
        <a:srgbClr val="939A90"/>
      </a:dk2>
      <a:lt2>
        <a:srgbClr val="57068C"/>
      </a:lt2>
      <a:accent1>
        <a:srgbClr val="76B900"/>
      </a:accent1>
      <a:accent2>
        <a:srgbClr val="598B00"/>
      </a:accent2>
      <a:accent3>
        <a:srgbClr val="9B16F6"/>
      </a:accent3>
      <a:accent4>
        <a:srgbClr val="57068C"/>
      </a:accent4>
      <a:accent5>
        <a:srgbClr val="E97300"/>
      </a:accent5>
      <a:accent6>
        <a:srgbClr val="008996"/>
      </a:accent6>
      <a:hlink>
        <a:srgbClr val="939A90"/>
      </a:hlink>
      <a:folHlink>
        <a:srgbClr val="76B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4099</Words>
  <Application>Microsoft Office PowerPoint</Application>
  <PresentationFormat>Custom</PresentationFormat>
  <Paragraphs>593</Paragraphs>
  <Slides>60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1_Title &amp; Bullet </vt:lpstr>
      <vt:lpstr> Lecture 2.1 - Introduction to Deep Learning</vt:lpstr>
      <vt:lpstr>PowerPoint Presentation</vt:lpstr>
      <vt:lpstr>Deep learning =</vt:lpstr>
      <vt:lpstr>This basic model has not evolved much since the 50's</vt:lpstr>
      <vt:lpstr>Linear machines and their limitations</vt:lpstr>
      <vt:lpstr>Linear machines: regression with mean square</vt:lpstr>
      <vt:lpstr>Linear machines</vt:lpstr>
      <vt:lpstr>Linear machines: logistic regression</vt:lpstr>
      <vt:lpstr>General gradient-based supervised learning machine</vt:lpstr>
      <vt:lpstr>Limitations of linear machines</vt:lpstr>
      <vt:lpstr>Number of linearly separable dichotomies</vt:lpstr>
      <vt:lpstr>Example of non-linearly separable dichotomies</vt:lpstr>
      <vt:lpstr>Making N larger: preprocessing</vt:lpstr>
      <vt:lpstr>Adding cross-product terms</vt:lpstr>
      <vt:lpstr>Polynomial mapping</vt:lpstr>
      <vt:lpstr>Problems with polynomial mapping</vt:lpstr>
      <vt:lpstr>Next idea: tile the space</vt:lpstr>
      <vt:lpstr>Sample-centered basis functions (kernels)</vt:lpstr>
      <vt:lpstr>The kernel trick</vt:lpstr>
      <vt:lpstr>Examples of Kernels</vt:lpstr>
      <vt:lpstr>Sparse basis functions</vt:lpstr>
      <vt:lpstr>Other idea: random directions</vt:lpstr>
      <vt:lpstr>Neural net with a single hidden layer</vt:lpstr>
      <vt:lpstr>Architecture of “mainstream” pattern recognition systems</vt:lpstr>
      <vt:lpstr>Deep learning = learning hierarchical representations</vt:lpstr>
      <vt:lpstr>Trainable feature hierarchy</vt:lpstr>
      <vt:lpstr>Learning representations: a challenge for  ML, CV, AI, neuroscience, cognitive science...</vt:lpstr>
      <vt:lpstr>The mammalian visual cortex is hierarchical</vt:lpstr>
      <vt:lpstr>Let's be inspired by nature,  but not too much</vt:lpstr>
      <vt:lpstr>Trainable feature hierarchies: end-to-end learning</vt:lpstr>
      <vt:lpstr>Three types of deep architectures</vt:lpstr>
      <vt:lpstr>Three types of training protocols</vt:lpstr>
      <vt:lpstr>Do we really need deep architectures?</vt:lpstr>
      <vt:lpstr>Why would deep architectures be more efficient?</vt:lpstr>
      <vt:lpstr>Which models are deep?</vt:lpstr>
      <vt:lpstr>Are graphical models deep?</vt:lpstr>
      <vt:lpstr>Deep learning: A theoretician's nightmare?</vt:lpstr>
      <vt:lpstr>Deep learning: A theoretician's nightmare?</vt:lpstr>
      <vt:lpstr>Deep learning: A theoretician's paradise?</vt:lpstr>
      <vt:lpstr>Deep learning and feature learning today</vt:lpstr>
      <vt:lpstr>In many fields, feature learning has caused a revolution (methods used in commercially deployed systems) </vt:lpstr>
      <vt:lpstr>PowerPoint Presentation</vt:lpstr>
      <vt:lpstr>PowerPoint Presentation</vt:lpstr>
      <vt:lpstr>PowerPoint Presentation</vt:lpstr>
      <vt:lpstr>PowerPoint Presentation</vt:lpstr>
      <vt:lpstr>What are good features?</vt:lpstr>
      <vt:lpstr>Discovering the hidden structure in high-dimensional data the manifold hypothesis</vt:lpstr>
      <vt:lpstr>Discovering the hidden structure in high-dimensional data</vt:lpstr>
      <vt:lpstr>Disentangling factors of variation</vt:lpstr>
      <vt:lpstr>Data manifold &amp; invariance: Some variations must be eliminated</vt:lpstr>
      <vt:lpstr>Basic idea for invariant feature learning</vt:lpstr>
      <vt:lpstr>Non-linear expansion → pooling</vt:lpstr>
      <vt:lpstr>Sparse non-linear expansion → pooling</vt:lpstr>
      <vt:lpstr>Overall architecture:</vt:lpstr>
      <vt:lpstr>Software </vt:lpstr>
      <vt:lpstr>References</vt:lpstr>
      <vt:lpstr>References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Joe Bungo</dc:creator>
  <cp:lastModifiedBy>NVIDIA</cp:lastModifiedBy>
  <cp:revision>140</cp:revision>
  <dcterms:modified xsi:type="dcterms:W3CDTF">2016-12-01T16:37:45Z</dcterms:modified>
</cp:coreProperties>
</file>