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notesSlides/notesSlide2.xml" ContentType="application/vnd.openxmlformats-officedocument.presentationml.notesSlide+xml"/>
  <Override PartName="/ppt/media/image21.jpg" ContentType="image/jp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-900" y="-4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1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70"/>
          <p:cNvSpPr txBox="1">
            <a:spLocks/>
          </p:cNvSpPr>
          <p:nvPr userDrawn="1"/>
        </p:nvSpPr>
        <p:spPr>
          <a:xfrm>
            <a:off x="373761" y="2828016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>
                <a:solidFill>
                  <a:schemeClr val="lt1"/>
                </a:solidFill>
              </a:rPr>
              <a:t>Segue Slide / Content Divider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85" y="404566"/>
            <a:ext cx="6656232" cy="307777"/>
          </a:xfrm>
        </p:spPr>
        <p:txBody>
          <a:bodyPr lIns="0" tIns="0" rIns="0" bIns="0"/>
          <a:lstStyle>
            <a:lvl1pPr>
              <a:defRPr sz="2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817" y="1490893"/>
            <a:ext cx="7415967" cy="251394"/>
          </a:xfrm>
        </p:spPr>
        <p:txBody>
          <a:bodyPr lIns="0" tIns="0" rIns="0" bIns="0"/>
          <a:lstStyle>
            <a:lvl1pPr>
              <a:defRPr sz="1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85" y="404566"/>
            <a:ext cx="6656232" cy="307777"/>
          </a:xfrm>
        </p:spPr>
        <p:txBody>
          <a:bodyPr lIns="0" tIns="0" rIns="0" bIns="0"/>
          <a:lstStyle>
            <a:lvl1pPr>
              <a:defRPr sz="20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63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6tyL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207.058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toronto.edu/~tijmen/gnumpy.html" TargetMode="External"/><Relationship Id="rId3" Type="http://schemas.openxmlformats.org/officeDocument/2006/relationships/hyperlink" Target="http://code.cogbits.com/wiki/doku/php" TargetMode="External"/><Relationship Id="rId7" Type="http://schemas.openxmlformats.org/officeDocument/2006/relationships/hyperlink" Target="http://sourceforge.net/apps/mediawiki/rnnl/index.php" TargetMode="External"/><Relationship Id="rId2" Type="http://schemas.openxmlformats.org/officeDocument/2006/relationships/hyperlink" Target="http://www.torch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t.vutbr.cz/~imikolov/rnnlm" TargetMode="External"/><Relationship Id="rId5" Type="http://schemas.openxmlformats.org/officeDocument/2006/relationships/hyperlink" Target="http://deeplearning.net/software/theano/" TargetMode="External"/><Relationship Id="rId4" Type="http://schemas.openxmlformats.org/officeDocument/2006/relationships/hyperlink" Target="http://eblearn.sf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Lecture 2.2 - Deep </a:t>
            </a:r>
            <a:r>
              <a:rPr lang="en-US" dirty="0"/>
              <a:t>Supervised Learning  (modular approach)</a:t>
            </a:r>
          </a:p>
        </p:txBody>
      </p:sp>
    </p:spTree>
    <p:extLst>
      <p:ext uri="{BB962C8B-B14F-4D97-AF65-F5344CB8AC3E}">
        <p14:creationId xmlns:p14="http://schemas.microsoft.com/office/powerpoint/2010/main" val="423068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952500"/>
            <a:ext cx="3631803" cy="4654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Multimodule</a:t>
            </a:r>
            <a:r>
              <a:rPr lang="en-US" dirty="0"/>
              <a:t> systems: Implementation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4038600" y="1520503"/>
            <a:ext cx="3806758" cy="3851597"/>
          </a:xfrm>
        </p:spPr>
        <p:txBody>
          <a:bodyPr/>
          <a:lstStyle/>
          <a:p>
            <a:r>
              <a:rPr lang="en-US" dirty="0"/>
              <a:t>Backpropagation through a module</a:t>
            </a:r>
          </a:p>
          <a:p>
            <a:pPr lvl="1"/>
            <a:r>
              <a:rPr lang="en-US" dirty="0"/>
              <a:t>Contains trainable parameters</a:t>
            </a:r>
          </a:p>
          <a:p>
            <a:pPr lvl="1"/>
            <a:r>
              <a:rPr lang="en-US" dirty="0"/>
              <a:t>Inputs are arguments Gradient with respect to input  is returned.</a:t>
            </a:r>
          </a:p>
          <a:p>
            <a:pPr lvl="1"/>
            <a:r>
              <a:rPr lang="en-US" dirty="0"/>
              <a:t>Arguments are input and  gradient with respect to output</a:t>
            </a:r>
          </a:p>
          <a:p>
            <a:r>
              <a:rPr lang="en-US" dirty="0"/>
              <a:t>Torch7 (by hand)</a:t>
            </a:r>
          </a:p>
          <a:p>
            <a:pPr lvl="1"/>
            <a:r>
              <a:rPr lang="en-US" dirty="0" err="1"/>
              <a:t>hidg</a:t>
            </a:r>
            <a:r>
              <a:rPr lang="en-US" dirty="0"/>
              <a:t> = m2:backward(</a:t>
            </a:r>
            <a:r>
              <a:rPr lang="en-US" dirty="0" err="1"/>
              <a:t>hid,outg</a:t>
            </a:r>
            <a:r>
              <a:rPr lang="en-US" dirty="0"/>
              <a:t>)  </a:t>
            </a:r>
          </a:p>
          <a:p>
            <a:pPr lvl="1"/>
            <a:r>
              <a:rPr lang="en-US" dirty="0" err="1"/>
              <a:t>ing</a:t>
            </a:r>
            <a:r>
              <a:rPr lang="en-US" dirty="0"/>
              <a:t> = m1:backward(</a:t>
            </a:r>
            <a:r>
              <a:rPr lang="en-US" dirty="0" err="1"/>
              <a:t>in,hidg</a:t>
            </a:r>
            <a:r>
              <a:rPr lang="en-US" dirty="0"/>
              <a:t>)</a:t>
            </a:r>
          </a:p>
          <a:p>
            <a:r>
              <a:rPr lang="en-US" dirty="0"/>
              <a:t>Torch7 (using the </a:t>
            </a:r>
            <a:r>
              <a:rPr lang="en-US" dirty="0" err="1"/>
              <a:t>nn.Sequential</a:t>
            </a:r>
            <a:r>
              <a:rPr lang="en-US" dirty="0"/>
              <a:t> class)  </a:t>
            </a:r>
          </a:p>
          <a:p>
            <a:pPr lvl="1"/>
            <a:r>
              <a:rPr lang="en-US" dirty="0" err="1"/>
              <a:t>ing</a:t>
            </a:r>
            <a:r>
              <a:rPr lang="en-US" dirty="0"/>
              <a:t> = </a:t>
            </a:r>
            <a:r>
              <a:rPr lang="en-US" dirty="0" err="1"/>
              <a:t>model:backward</a:t>
            </a:r>
            <a:r>
              <a:rPr lang="en-US" dirty="0"/>
              <a:t>(</a:t>
            </a:r>
            <a:r>
              <a:rPr lang="en-US" dirty="0" err="1"/>
              <a:t>in,outg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5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638299"/>
            <a:ext cx="2975447" cy="3581401"/>
          </a:xfrm>
          <a:prstGeom prst="rect">
            <a:avLst/>
          </a:prstGeom>
          <a:blipFill>
            <a:blip r:embed="rId2" cstate="print"/>
            <a:srcRect/>
            <a:stretch>
              <a:fillRect l="-17926" t="-14608" r="-156080" b="-1689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module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769546" cy="47722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input vector is multiplied by the weight matrix.</a:t>
            </a:r>
          </a:p>
          <a:p>
            <a:pPr marL="3255963">
              <a:lnSpc>
                <a:spcPct val="150000"/>
              </a:lnSpc>
            </a:pPr>
            <a:r>
              <a:rPr lang="en-US" dirty="0"/>
              <a:t> fprop: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3255963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bprop</a:t>
            </a:r>
            <a:r>
              <a:rPr lang="en-US" dirty="0"/>
              <a:t> to input:</a:t>
            </a:r>
          </a:p>
          <a:p>
            <a:pPr marL="3255963">
              <a:lnSpc>
                <a:spcPct val="150000"/>
              </a:lnSpc>
            </a:pPr>
            <a:r>
              <a:rPr lang="en-US" dirty="0"/>
              <a:t> by transposing, we get column vectors:</a:t>
            </a:r>
          </a:p>
          <a:p>
            <a:pPr marL="3255963">
              <a:lnSpc>
                <a:spcPct val="150000"/>
              </a:lnSpc>
            </a:pPr>
            <a:endParaRPr lang="en-US" dirty="0"/>
          </a:p>
          <a:p>
            <a:pPr marL="3255963">
              <a:lnSpc>
                <a:spcPct val="150000"/>
              </a:lnSpc>
            </a:pPr>
            <a:r>
              <a:rPr lang="en-US" dirty="0" err="1"/>
              <a:t>Bprop</a:t>
            </a:r>
            <a:r>
              <a:rPr lang="en-US" dirty="0"/>
              <a:t> to weights: </a:t>
            </a:r>
          </a:p>
          <a:p>
            <a:pPr marL="3255963">
              <a:lnSpc>
                <a:spcPct val="150000"/>
              </a:lnSpc>
            </a:pPr>
            <a:endParaRPr lang="en-US" dirty="0"/>
          </a:p>
          <a:p>
            <a:pPr marL="3255963">
              <a:lnSpc>
                <a:spcPct val="150000"/>
              </a:lnSpc>
            </a:pPr>
            <a:r>
              <a:rPr lang="en-US" dirty="0"/>
              <a:t>We can write this as an outer-product: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257800" y="1943100"/>
            <a:ext cx="2895600" cy="381000"/>
          </a:xfrm>
          <a:prstGeom prst="rect">
            <a:avLst/>
          </a:prstGeom>
          <a:blipFill>
            <a:blip r:embed="rId2" cstate="print"/>
            <a:srcRect/>
            <a:stretch>
              <a:fillRect l="-137664" t="-337310" r="-43898" b="-79879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3657600" y="2781300"/>
            <a:ext cx="3048000" cy="381000"/>
          </a:xfrm>
          <a:prstGeom prst="rect">
            <a:avLst/>
          </a:prstGeom>
          <a:blipFill>
            <a:blip r:embed="rId2" cstate="print"/>
            <a:srcRect/>
            <a:stretch>
              <a:fillRect l="-130000" t="-529499" r="-37484" b="-60661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3693876" y="3771900"/>
            <a:ext cx="3240323" cy="381000"/>
          </a:xfrm>
          <a:prstGeom prst="rect">
            <a:avLst/>
          </a:prstGeom>
          <a:blipFill>
            <a:blip r:embed="rId2" cstate="print"/>
            <a:srcRect/>
            <a:stretch>
              <a:fillRect l="-124065" t="-720181" r="-27543" b="-41592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3693876" y="4618383"/>
            <a:ext cx="2249724" cy="494608"/>
          </a:xfrm>
          <a:prstGeom prst="rect">
            <a:avLst/>
          </a:prstGeom>
          <a:blipFill>
            <a:blip r:embed="rId2" cstate="print"/>
            <a:srcRect/>
            <a:stretch>
              <a:fillRect l="-179586" t="-701119" r="-82810" b="-15106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5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Tanh module (or any other pointwise function)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769546" cy="47722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3316288" indent="-230188">
              <a:lnSpc>
                <a:spcPct val="100000"/>
              </a:lnSpc>
            </a:pPr>
            <a:r>
              <a:rPr lang="en-US" dirty="0"/>
              <a:t>fprop: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tanh ((X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5963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bprop</a:t>
            </a:r>
            <a:r>
              <a:rPr lang="en-US" dirty="0"/>
              <a:t> to input:</a:t>
            </a:r>
          </a:p>
          <a:p>
            <a:pPr marL="3255963">
              <a:lnSpc>
                <a:spcPct val="150000"/>
              </a:lnSpc>
            </a:pPr>
            <a:endParaRPr lang="en-US" dirty="0"/>
          </a:p>
          <a:p>
            <a:pPr marL="3255963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bprop</a:t>
            </a:r>
            <a:r>
              <a:rPr lang="en-US" dirty="0"/>
              <a:t> to bias:</a:t>
            </a:r>
          </a:p>
          <a:p>
            <a:pPr marL="3255963">
              <a:lnSpc>
                <a:spcPct val="150000"/>
              </a:lnSpc>
            </a:pPr>
            <a:endParaRPr lang="en-US" dirty="0"/>
          </a:p>
          <a:p>
            <a:pPr marL="3255963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30861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20161" y="1485900"/>
            <a:ext cx="2980239" cy="3190872"/>
          </a:xfrm>
          <a:prstGeom prst="rect">
            <a:avLst/>
          </a:prstGeom>
          <a:blipFill>
            <a:blip r:embed="rId2" cstate="print"/>
            <a:srcRect/>
            <a:stretch>
              <a:fillRect r="-17168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220160" y="1485900"/>
            <a:ext cx="2980239" cy="3190872"/>
          </a:xfrm>
          <a:prstGeom prst="rect">
            <a:avLst/>
          </a:prstGeom>
          <a:blipFill>
            <a:blip r:embed="rId2" cstate="print"/>
            <a:srcRect/>
            <a:stretch>
              <a:fillRect r="-17168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3657600" y="2247900"/>
            <a:ext cx="3581400" cy="457201"/>
          </a:xfrm>
          <a:prstGeom prst="rect">
            <a:avLst/>
          </a:prstGeom>
          <a:blipFill>
            <a:blip r:embed="rId2" cstate="print"/>
            <a:srcRect/>
            <a:stretch>
              <a:fillRect l="-93618" t="-252617" r="-32466" b="-34529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3733800" y="3162300"/>
            <a:ext cx="3581400" cy="457201"/>
          </a:xfrm>
          <a:prstGeom prst="rect">
            <a:avLst/>
          </a:prstGeom>
          <a:blipFill>
            <a:blip r:embed="rId2" cstate="print"/>
            <a:srcRect/>
            <a:stretch>
              <a:fillRect l="-95481" t="-449999" r="-30603" b="-14791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3707296" y="3619501"/>
            <a:ext cx="3581400" cy="457201"/>
          </a:xfrm>
          <a:prstGeom prst="rect">
            <a:avLst/>
          </a:prstGeom>
          <a:blipFill>
            <a:blip r:embed="rId2" cstate="print"/>
            <a:srcRect/>
            <a:stretch>
              <a:fillRect l="-93537" t="-577041" r="-32547" b="-208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70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4419600" y="1409700"/>
            <a:ext cx="1981200" cy="457200"/>
          </a:xfrm>
          <a:prstGeom prst="rect">
            <a:avLst/>
          </a:prstGeom>
          <a:blipFill>
            <a:blip r:embed="rId2" cstate="print"/>
            <a:srcRect/>
            <a:stretch>
              <a:fillRect l="-199693" t="-216820" r="-105491" b="-36430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769546" cy="47722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3316288" indent="-230188">
              <a:lnSpc>
                <a:spcPct val="150000"/>
              </a:lnSpc>
            </a:pPr>
            <a:r>
              <a:rPr lang="en-US" dirty="0"/>
              <a:t>fprop: </a:t>
            </a:r>
          </a:p>
          <a:p>
            <a:pPr marL="3316288" indent="-230188">
              <a:lnSpc>
                <a:spcPct val="150000"/>
              </a:lnSpc>
            </a:pPr>
            <a:r>
              <a:rPr lang="en-US" dirty="0" err="1"/>
              <a:t>bprop</a:t>
            </a:r>
            <a:r>
              <a:rPr lang="en-US" dirty="0"/>
              <a:t>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input:</a:t>
            </a:r>
          </a:p>
          <a:p>
            <a:pPr marL="3255963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bprop</a:t>
            </a:r>
            <a:r>
              <a:rPr lang="en-US" dirty="0"/>
              <a:t>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input:</a:t>
            </a:r>
          </a:p>
          <a:p>
            <a:pPr marL="30861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99501" y="1028008"/>
            <a:ext cx="3024699" cy="3114108"/>
          </a:xfrm>
          <a:prstGeom prst="rect">
            <a:avLst/>
          </a:prstGeom>
          <a:blipFill>
            <a:blip r:embed="rId2" cstate="print"/>
            <a:srcRect/>
            <a:stretch>
              <a:fillRect r="-16539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module</a:t>
            </a:r>
          </a:p>
        </p:txBody>
      </p:sp>
      <p:sp>
        <p:nvSpPr>
          <p:cNvPr id="12" name="object 3"/>
          <p:cNvSpPr/>
          <p:nvPr/>
        </p:nvSpPr>
        <p:spPr>
          <a:xfrm>
            <a:off x="5486400" y="1867592"/>
            <a:ext cx="1981200" cy="457200"/>
          </a:xfrm>
          <a:prstGeom prst="rect">
            <a:avLst/>
          </a:prstGeom>
          <a:blipFill>
            <a:blip r:embed="rId2" cstate="print"/>
            <a:srcRect/>
            <a:stretch>
              <a:fillRect l="-246154" t="-333485" r="-59030" b="-24764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5486400" y="2324100"/>
            <a:ext cx="1981200" cy="457200"/>
          </a:xfrm>
          <a:prstGeom prst="rect">
            <a:avLst/>
          </a:prstGeom>
          <a:blipFill>
            <a:blip r:embed="rId2" cstate="print"/>
            <a:srcRect/>
            <a:stretch>
              <a:fillRect l="-246154" t="-449000" r="-59030" b="-13212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38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312346" cy="47722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3316288" indent="-230188">
              <a:lnSpc>
                <a:spcPct val="100000"/>
              </a:lnSpc>
            </a:pPr>
            <a:r>
              <a:rPr lang="en-US" dirty="0"/>
              <a:t>Any connection is permissible</a:t>
            </a:r>
          </a:p>
          <a:p>
            <a:pPr marL="3776663" lvl="1" indent="-230188">
              <a:lnSpc>
                <a:spcPct val="100000"/>
              </a:lnSpc>
            </a:pPr>
            <a:r>
              <a:rPr lang="en-US" dirty="0"/>
              <a:t>Networks with loops must be “unfolded in time”.</a:t>
            </a:r>
          </a:p>
          <a:p>
            <a:pPr marL="3316288" indent="-230188">
              <a:lnSpc>
                <a:spcPct val="100000"/>
              </a:lnSpc>
            </a:pPr>
            <a:r>
              <a:rPr lang="en-US" dirty="0"/>
              <a:t>Any module is permissible</a:t>
            </a:r>
          </a:p>
          <a:p>
            <a:pPr marL="3776663" lvl="1" indent="-230188">
              <a:lnSpc>
                <a:spcPct val="100000"/>
              </a:lnSpc>
            </a:pPr>
            <a:r>
              <a:rPr lang="en-US" dirty="0"/>
              <a:t>As long as it is continuous and differentiable almost everywhere with respect to the parameters, and with respect to non-terminal inputs.</a:t>
            </a:r>
          </a:p>
          <a:p>
            <a:pPr marL="30861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architecture works</a:t>
            </a:r>
          </a:p>
        </p:txBody>
      </p:sp>
      <p:sp>
        <p:nvSpPr>
          <p:cNvPr id="9" name="object 9"/>
          <p:cNvSpPr/>
          <p:nvPr/>
        </p:nvSpPr>
        <p:spPr>
          <a:xfrm>
            <a:off x="777356" y="1773859"/>
            <a:ext cx="2400473" cy="3146266"/>
          </a:xfrm>
          <a:custGeom>
            <a:avLst/>
            <a:gdLst/>
            <a:ahLst/>
            <a:cxnLst/>
            <a:rect l="l" t="t" r="r" b="b"/>
            <a:pathLst>
              <a:path w="2941320" h="3851910">
                <a:moveTo>
                  <a:pt x="1470660" y="3851910"/>
                </a:moveTo>
                <a:lnTo>
                  <a:pt x="0" y="3851910"/>
                </a:lnTo>
                <a:lnTo>
                  <a:pt x="0" y="0"/>
                </a:lnTo>
                <a:lnTo>
                  <a:pt x="2941320" y="0"/>
                </a:lnTo>
                <a:lnTo>
                  <a:pt x="2941320" y="3851910"/>
                </a:lnTo>
                <a:lnTo>
                  <a:pt x="1470660" y="385191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2846" y="3214730"/>
            <a:ext cx="743152" cy="743776"/>
          </a:xfrm>
          <a:custGeom>
            <a:avLst/>
            <a:gdLst/>
            <a:ahLst/>
            <a:cxnLst/>
            <a:rect l="l" t="t" r="r" b="b"/>
            <a:pathLst>
              <a:path w="910589" h="910589">
                <a:moveTo>
                  <a:pt x="455929" y="910590"/>
                </a:moveTo>
                <a:lnTo>
                  <a:pt x="0" y="910590"/>
                </a:lnTo>
                <a:lnTo>
                  <a:pt x="0" y="0"/>
                </a:lnTo>
                <a:lnTo>
                  <a:pt x="910590" y="0"/>
                </a:lnTo>
                <a:lnTo>
                  <a:pt x="910590" y="910590"/>
                </a:lnTo>
                <a:lnTo>
                  <a:pt x="455929" y="910590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729" y="2516598"/>
            <a:ext cx="915206" cy="424274"/>
          </a:xfrm>
          <a:custGeom>
            <a:avLst/>
            <a:gdLst/>
            <a:ahLst/>
            <a:cxnLst/>
            <a:rect l="l" t="t" r="r" b="b"/>
            <a:pathLst>
              <a:path w="1121410" h="519429">
                <a:moveTo>
                  <a:pt x="561339" y="519429"/>
                </a:moveTo>
                <a:lnTo>
                  <a:pt x="0" y="519429"/>
                </a:lnTo>
                <a:lnTo>
                  <a:pt x="0" y="0"/>
                </a:lnTo>
                <a:lnTo>
                  <a:pt x="1121410" y="0"/>
                </a:lnTo>
                <a:lnTo>
                  <a:pt x="1121410" y="519429"/>
                </a:lnTo>
                <a:lnTo>
                  <a:pt x="561339" y="519429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8053" y="3237554"/>
            <a:ext cx="673708" cy="789418"/>
          </a:xfrm>
          <a:custGeom>
            <a:avLst/>
            <a:gdLst/>
            <a:ahLst/>
            <a:cxnLst/>
            <a:rect l="l" t="t" r="r" b="b"/>
            <a:pathLst>
              <a:path w="825500" h="966470">
                <a:moveTo>
                  <a:pt x="412750" y="966469"/>
                </a:moveTo>
                <a:lnTo>
                  <a:pt x="0" y="966469"/>
                </a:lnTo>
                <a:lnTo>
                  <a:pt x="0" y="0"/>
                </a:lnTo>
                <a:lnTo>
                  <a:pt x="825500" y="0"/>
                </a:lnTo>
                <a:lnTo>
                  <a:pt x="825500" y="966469"/>
                </a:lnTo>
                <a:lnTo>
                  <a:pt x="412750" y="966469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6415" y="2094398"/>
            <a:ext cx="536893" cy="880706"/>
          </a:xfrm>
          <a:custGeom>
            <a:avLst/>
            <a:gdLst/>
            <a:ahLst/>
            <a:cxnLst/>
            <a:rect l="l" t="t" r="r" b="b"/>
            <a:pathLst>
              <a:path w="657860" h="1078229">
                <a:moveTo>
                  <a:pt x="328930" y="1078230"/>
                </a:moveTo>
                <a:lnTo>
                  <a:pt x="0" y="1078230"/>
                </a:lnTo>
                <a:lnTo>
                  <a:pt x="0" y="0"/>
                </a:lnTo>
                <a:lnTo>
                  <a:pt x="657860" y="0"/>
                </a:lnTo>
                <a:lnTo>
                  <a:pt x="657860" y="1078230"/>
                </a:lnTo>
                <a:lnTo>
                  <a:pt x="328930" y="1078230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9774" y="4256225"/>
            <a:ext cx="1098662" cy="434647"/>
          </a:xfrm>
          <a:custGeom>
            <a:avLst/>
            <a:gdLst/>
            <a:ahLst/>
            <a:cxnLst/>
            <a:rect l="l" t="t" r="r" b="b"/>
            <a:pathLst>
              <a:path w="1346200" h="532129">
                <a:moveTo>
                  <a:pt x="673100" y="532129"/>
                </a:moveTo>
                <a:lnTo>
                  <a:pt x="0" y="532129"/>
                </a:lnTo>
                <a:lnTo>
                  <a:pt x="0" y="0"/>
                </a:lnTo>
                <a:lnTo>
                  <a:pt x="1346200" y="0"/>
                </a:lnTo>
                <a:lnTo>
                  <a:pt x="1346200" y="532129"/>
                </a:lnTo>
                <a:lnTo>
                  <a:pt x="673100" y="532129"/>
                </a:lnTo>
                <a:close/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3308" y="4808093"/>
            <a:ext cx="0" cy="523859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64135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8741" y="4679461"/>
            <a:ext cx="89137" cy="134855"/>
          </a:xfrm>
          <a:custGeom>
            <a:avLst/>
            <a:gdLst/>
            <a:ahLst/>
            <a:cxnLst/>
            <a:rect l="l" t="t" r="r" b="b"/>
            <a:pathLst>
              <a:path w="109219" h="165100">
                <a:moveTo>
                  <a:pt x="54610" y="0"/>
                </a:moveTo>
                <a:lnTo>
                  <a:pt x="0" y="165099"/>
                </a:lnTo>
                <a:lnTo>
                  <a:pt x="109219" y="16509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5138" y="4190873"/>
            <a:ext cx="0" cy="1163901"/>
          </a:xfrm>
          <a:custGeom>
            <a:avLst/>
            <a:gdLst/>
            <a:ahLst/>
            <a:cxnLst/>
            <a:rect l="l" t="t" r="r" b="b"/>
            <a:pathLst>
              <a:path h="1424940">
                <a:moveTo>
                  <a:pt x="0" y="142494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0571" y="4061204"/>
            <a:ext cx="89137" cy="135892"/>
          </a:xfrm>
          <a:custGeom>
            <a:avLst/>
            <a:gdLst/>
            <a:ahLst/>
            <a:cxnLst/>
            <a:rect l="l" t="t" r="r" b="b"/>
            <a:pathLst>
              <a:path w="109220" h="166370">
                <a:moveTo>
                  <a:pt x="54610" y="0"/>
                </a:moveTo>
                <a:lnTo>
                  <a:pt x="0" y="166369"/>
                </a:lnTo>
                <a:lnTo>
                  <a:pt x="109219" y="16636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8801" y="4140042"/>
            <a:ext cx="239425" cy="230290"/>
          </a:xfrm>
          <a:custGeom>
            <a:avLst/>
            <a:gdLst/>
            <a:ahLst/>
            <a:cxnLst/>
            <a:rect l="l" t="t" r="r" b="b"/>
            <a:pathLst>
              <a:path w="293369" h="281939">
                <a:moveTo>
                  <a:pt x="0" y="281939"/>
                </a:moveTo>
                <a:lnTo>
                  <a:pt x="29336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2987" y="4049792"/>
            <a:ext cx="127486" cy="126556"/>
          </a:xfrm>
          <a:custGeom>
            <a:avLst/>
            <a:gdLst/>
            <a:ahLst/>
            <a:cxnLst/>
            <a:rect l="l" t="t" r="r" b="b"/>
            <a:pathLst>
              <a:path w="156210" h="154939">
                <a:moveTo>
                  <a:pt x="156209" y="0"/>
                </a:moveTo>
                <a:lnTo>
                  <a:pt x="0" y="76200"/>
                </a:lnTo>
                <a:lnTo>
                  <a:pt x="76200" y="154940"/>
                </a:lnTo>
                <a:lnTo>
                  <a:pt x="156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0314" y="4110997"/>
            <a:ext cx="6219" cy="133817"/>
          </a:xfrm>
          <a:custGeom>
            <a:avLst/>
            <a:gdLst/>
            <a:ahLst/>
            <a:cxnLst/>
            <a:rect l="l" t="t" r="r" b="b"/>
            <a:pathLst>
              <a:path w="7619" h="163829">
                <a:moveTo>
                  <a:pt x="0" y="163829"/>
                </a:moveTo>
                <a:lnTo>
                  <a:pt x="761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0931" y="3981329"/>
            <a:ext cx="90172" cy="136929"/>
          </a:xfrm>
          <a:custGeom>
            <a:avLst/>
            <a:gdLst/>
            <a:ahLst/>
            <a:cxnLst/>
            <a:rect l="l" t="t" r="r" b="b"/>
            <a:pathLst>
              <a:path w="110489" h="167639">
                <a:moveTo>
                  <a:pt x="62230" y="0"/>
                </a:moveTo>
                <a:lnTo>
                  <a:pt x="0" y="163829"/>
                </a:lnTo>
                <a:lnTo>
                  <a:pt x="110490" y="167639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8360" y="3523859"/>
            <a:ext cx="19693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8801" y="3479253"/>
            <a:ext cx="135778" cy="89212"/>
          </a:xfrm>
          <a:custGeom>
            <a:avLst/>
            <a:gdLst/>
            <a:ahLst/>
            <a:cxnLst/>
            <a:rect l="l" t="t" r="r" b="b"/>
            <a:pathLst>
              <a:path w="166369" h="109220">
                <a:moveTo>
                  <a:pt x="166369" y="0"/>
                </a:moveTo>
                <a:lnTo>
                  <a:pt x="0" y="54610"/>
                </a:lnTo>
                <a:lnTo>
                  <a:pt x="166369" y="109220"/>
                </a:lnTo>
                <a:lnTo>
                  <a:pt x="166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5539" y="3063278"/>
            <a:ext cx="134742" cy="162863"/>
          </a:xfrm>
          <a:custGeom>
            <a:avLst/>
            <a:gdLst/>
            <a:ahLst/>
            <a:cxnLst/>
            <a:rect l="l" t="t" r="r" b="b"/>
            <a:pathLst>
              <a:path w="165100" h="199389">
                <a:moveTo>
                  <a:pt x="165100" y="19938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3657" y="2963693"/>
            <a:ext cx="120231" cy="132780"/>
          </a:xfrm>
          <a:custGeom>
            <a:avLst/>
            <a:gdLst/>
            <a:ahLst/>
            <a:cxnLst/>
            <a:rect l="l" t="t" r="r" b="b"/>
            <a:pathLst>
              <a:path w="147319" h="162560">
                <a:moveTo>
                  <a:pt x="0" y="0"/>
                </a:moveTo>
                <a:lnTo>
                  <a:pt x="62230" y="162560"/>
                </a:lnTo>
                <a:lnTo>
                  <a:pt x="147319" y="927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3118" y="3057054"/>
            <a:ext cx="162726" cy="169087"/>
          </a:xfrm>
          <a:custGeom>
            <a:avLst/>
            <a:gdLst/>
            <a:ahLst/>
            <a:cxnLst/>
            <a:rect l="l" t="t" r="r" b="b"/>
            <a:pathLst>
              <a:path w="199389" h="207010">
                <a:moveTo>
                  <a:pt x="0" y="207010"/>
                </a:moveTo>
                <a:lnTo>
                  <a:pt x="19939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8530" y="2963693"/>
            <a:ext cx="126450" cy="128631"/>
          </a:xfrm>
          <a:custGeom>
            <a:avLst/>
            <a:gdLst/>
            <a:ahLst/>
            <a:cxnLst/>
            <a:rect l="l" t="t" r="r" b="b"/>
            <a:pathLst>
              <a:path w="154939" h="157479">
                <a:moveTo>
                  <a:pt x="154940" y="0"/>
                </a:moveTo>
                <a:lnTo>
                  <a:pt x="0" y="81280"/>
                </a:lnTo>
                <a:lnTo>
                  <a:pt x="80010" y="157480"/>
                </a:lnTo>
                <a:lnTo>
                  <a:pt x="154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4823" y="3115146"/>
            <a:ext cx="81881" cy="1118257"/>
          </a:xfrm>
          <a:custGeom>
            <a:avLst/>
            <a:gdLst/>
            <a:ahLst/>
            <a:cxnLst/>
            <a:rect l="l" t="t" r="r" b="b"/>
            <a:pathLst>
              <a:path w="100330" h="1369060">
                <a:moveTo>
                  <a:pt x="0" y="1369059"/>
                </a:moveTo>
                <a:lnTo>
                  <a:pt x="10032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1099" y="2986515"/>
            <a:ext cx="90172" cy="137967"/>
          </a:xfrm>
          <a:custGeom>
            <a:avLst/>
            <a:gdLst/>
            <a:ahLst/>
            <a:cxnLst/>
            <a:rect l="l" t="t" r="r" b="b"/>
            <a:pathLst>
              <a:path w="110490" h="168910">
                <a:moveTo>
                  <a:pt x="67309" y="0"/>
                </a:moveTo>
                <a:lnTo>
                  <a:pt x="0" y="161290"/>
                </a:lnTo>
                <a:lnTo>
                  <a:pt x="110490" y="168910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43308" y="2734440"/>
            <a:ext cx="31094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68184" y="2689834"/>
            <a:ext cx="134742" cy="90248"/>
          </a:xfrm>
          <a:custGeom>
            <a:avLst/>
            <a:gdLst/>
            <a:ahLst/>
            <a:cxnLst/>
            <a:rect l="l" t="t" r="r" b="b"/>
            <a:pathLst>
              <a:path w="165100" h="110489">
                <a:moveTo>
                  <a:pt x="0" y="0"/>
                </a:moveTo>
                <a:lnTo>
                  <a:pt x="0" y="110489"/>
                </a:lnTo>
                <a:lnTo>
                  <a:pt x="16510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3005" y="1559130"/>
            <a:ext cx="10365" cy="935685"/>
          </a:xfrm>
          <a:custGeom>
            <a:avLst/>
            <a:gdLst/>
            <a:ahLst/>
            <a:cxnLst/>
            <a:rect l="l" t="t" r="r" b="b"/>
            <a:pathLst>
              <a:path w="12700" h="1145539">
                <a:moveTo>
                  <a:pt x="0" y="1145539"/>
                </a:moveTo>
                <a:lnTo>
                  <a:pt x="127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8802" y="1430497"/>
            <a:ext cx="89137" cy="134855"/>
          </a:xfrm>
          <a:custGeom>
            <a:avLst/>
            <a:gdLst/>
            <a:ahLst/>
            <a:cxnLst/>
            <a:rect l="l" t="t" r="r" b="b"/>
            <a:pathLst>
              <a:path w="109219" h="165100">
                <a:moveTo>
                  <a:pt x="55880" y="0"/>
                </a:moveTo>
                <a:lnTo>
                  <a:pt x="0" y="163830"/>
                </a:lnTo>
                <a:lnTo>
                  <a:pt x="109219" y="16510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762" y="4519710"/>
            <a:ext cx="453975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55626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0202" y="4474067"/>
            <a:ext cx="135778" cy="90248"/>
          </a:xfrm>
          <a:custGeom>
            <a:avLst/>
            <a:gdLst/>
            <a:ahLst/>
            <a:cxnLst/>
            <a:rect l="l" t="t" r="r" b="b"/>
            <a:pathLst>
              <a:path w="166369" h="110489">
                <a:moveTo>
                  <a:pt x="166370" y="0"/>
                </a:moveTo>
                <a:lnTo>
                  <a:pt x="0" y="55879"/>
                </a:lnTo>
                <a:lnTo>
                  <a:pt x="166370" y="110489"/>
                </a:lnTo>
                <a:lnTo>
                  <a:pt x="166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66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Module-based deep learning </a:t>
            </a:r>
            <a:br>
              <a:rPr lang="en-US" dirty="0"/>
            </a:br>
            <a:r>
              <a:rPr lang="en-US" dirty="0"/>
              <a:t>with Torch7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83854" y="1409700"/>
            <a:ext cx="7461504" cy="4390553"/>
          </a:xfrm>
        </p:spPr>
        <p:txBody>
          <a:bodyPr/>
          <a:lstStyle/>
          <a:p>
            <a:r>
              <a:rPr lang="en-US" dirty="0"/>
              <a:t>Torch7 is based on the </a:t>
            </a:r>
            <a:r>
              <a:rPr lang="en-US" dirty="0" err="1"/>
              <a:t>Lua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Simple and lightweight scripting language, dominant in the game  industry</a:t>
            </a:r>
          </a:p>
          <a:p>
            <a:pPr lvl="1"/>
            <a:r>
              <a:rPr lang="en-US" dirty="0"/>
              <a:t>Has a native just-in-time compiler (fast!)</a:t>
            </a:r>
          </a:p>
          <a:p>
            <a:pPr lvl="1"/>
            <a:r>
              <a:rPr lang="en-US" dirty="0"/>
              <a:t>Has a simple foreign function interface to call C/C++ functions  from </a:t>
            </a:r>
            <a:r>
              <a:rPr lang="en-US" dirty="0" err="1"/>
              <a:t>Lua</a:t>
            </a:r>
            <a:endParaRPr lang="en-US" dirty="0"/>
          </a:p>
          <a:p>
            <a:r>
              <a:rPr lang="en-US" dirty="0"/>
              <a:t>Torch7 is an extension of </a:t>
            </a:r>
            <a:r>
              <a:rPr lang="en-US" dirty="0" err="1"/>
              <a:t>Lua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A multidimensional array engine with CUDA and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backends</a:t>
            </a:r>
            <a:r>
              <a:rPr lang="en-US" dirty="0"/>
              <a:t>  A machine learning library that implements multilayer nets,  convolutional nets, unsupervised pre-training,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Various libraries for data/image manipulation and computer vision  </a:t>
            </a:r>
          </a:p>
          <a:p>
            <a:pPr lvl="1"/>
            <a:r>
              <a:rPr lang="en-US" dirty="0"/>
              <a:t>A quickly growing community of users</a:t>
            </a:r>
          </a:p>
          <a:p>
            <a:r>
              <a:rPr lang="en-US" dirty="0"/>
              <a:t>Single-line installation on Ubuntu and Mac OSX:</a:t>
            </a:r>
          </a:p>
          <a:p>
            <a:pPr lvl="1"/>
            <a:r>
              <a:rPr lang="en-US" dirty="0"/>
              <a:t>curl -s https://raw.github.com/clementfarabet/torchinstall/master/install |  bash</a:t>
            </a:r>
          </a:p>
          <a:p>
            <a:r>
              <a:rPr lang="en-US" dirty="0"/>
              <a:t>Torch7 Machine Learning Tutorial (neural net, </a:t>
            </a:r>
            <a:r>
              <a:rPr lang="en-US" dirty="0" err="1"/>
              <a:t>convnet</a:t>
            </a:r>
            <a:r>
              <a:rPr lang="en-US" dirty="0"/>
              <a:t>, sparse  auto-encoder):</a:t>
            </a:r>
          </a:p>
          <a:p>
            <a:pPr lvl="1"/>
            <a:r>
              <a:rPr lang="en-US" dirty="0"/>
              <a:t>http://code.cogbits.com/wiki/doku.php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0"/>
          <p:cNvSpPr>
            <a:spLocks noGrp="1"/>
          </p:cNvSpPr>
          <p:nvPr>
            <p:ph type="body" idx="1"/>
          </p:nvPr>
        </p:nvSpPr>
        <p:spPr>
          <a:xfrm>
            <a:off x="383854" y="1409700"/>
            <a:ext cx="7461504" cy="4390553"/>
          </a:xfrm>
        </p:spPr>
        <p:txBody>
          <a:bodyPr/>
          <a:lstStyle/>
          <a:p>
            <a:r>
              <a:rPr lang="en-US" sz="1600" dirty="0"/>
              <a:t>Net for SVHN digit recognition</a:t>
            </a:r>
          </a:p>
          <a:p>
            <a:r>
              <a:rPr lang="en-US" sz="1600" dirty="0"/>
              <a:t>10 categories</a:t>
            </a:r>
          </a:p>
          <a:p>
            <a:r>
              <a:rPr lang="en-US" sz="1600" dirty="0"/>
              <a:t>Input is 32x32 RGB (3 channels)</a:t>
            </a:r>
          </a:p>
          <a:p>
            <a:endParaRPr lang="en-US" sz="1600" dirty="0"/>
          </a:p>
          <a:p>
            <a:r>
              <a:rPr lang="en-US" sz="1600" dirty="0"/>
              <a:t>1500 hidden units</a:t>
            </a:r>
          </a:p>
          <a:p>
            <a:endParaRPr lang="en-US" sz="1600" dirty="0"/>
          </a:p>
          <a:p>
            <a:r>
              <a:rPr lang="en-US" sz="1600" dirty="0"/>
              <a:t>Creating a 2-layer net  </a:t>
            </a:r>
          </a:p>
          <a:p>
            <a:r>
              <a:rPr lang="en-US" sz="1600" dirty="0"/>
              <a:t>Make a cascade module  </a:t>
            </a:r>
          </a:p>
          <a:p>
            <a:r>
              <a:rPr lang="en-US" sz="1600" dirty="0"/>
              <a:t>Reshape input to vector  </a:t>
            </a:r>
          </a:p>
          <a:p>
            <a:r>
              <a:rPr lang="en-US" sz="1600" dirty="0"/>
              <a:t>Add Linear module</a:t>
            </a:r>
          </a:p>
          <a:p>
            <a:r>
              <a:rPr lang="en-US" sz="1600" dirty="0"/>
              <a:t>Add tanh module  </a:t>
            </a:r>
          </a:p>
          <a:p>
            <a:r>
              <a:rPr lang="en-US" sz="1600" dirty="0"/>
              <a:t>Add Linear Module</a:t>
            </a:r>
          </a:p>
          <a:p>
            <a:r>
              <a:rPr lang="en-US" sz="1600" dirty="0"/>
              <a:t>Add log </a:t>
            </a:r>
            <a:r>
              <a:rPr lang="en-US" sz="1600" dirty="0" err="1"/>
              <a:t>softmax</a:t>
            </a:r>
            <a:r>
              <a:rPr lang="en-US" sz="1600" dirty="0"/>
              <a:t> layer</a:t>
            </a:r>
          </a:p>
          <a:p>
            <a:endParaRPr lang="en-US" sz="1600" dirty="0"/>
          </a:p>
          <a:p>
            <a:r>
              <a:rPr lang="en-US" sz="1600" dirty="0"/>
              <a:t>Create loss function module</a:t>
            </a:r>
          </a:p>
          <a:p>
            <a:endParaRPr lang="en-US" sz="16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building a neural net </a:t>
            </a:r>
            <a:br>
              <a:rPr lang="en-US" dirty="0"/>
            </a:br>
            <a:r>
              <a:rPr lang="en-US" dirty="0"/>
              <a:t>in Torch7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750836" y="1764792"/>
            <a:ext cx="4254521" cy="1016508"/>
            <a:chOff x="3750836" y="1730863"/>
            <a:chExt cx="4254521" cy="1016508"/>
          </a:xfrm>
        </p:grpSpPr>
        <p:sp>
          <p:nvSpPr>
            <p:cNvPr id="21" name="object 21"/>
            <p:cNvSpPr txBox="1"/>
            <p:nvPr/>
          </p:nvSpPr>
          <p:spPr>
            <a:xfrm>
              <a:off x="3750836" y="1730863"/>
              <a:ext cx="1024036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7"/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724400" y="1730863"/>
              <a:ext cx="3280957" cy="469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7"/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b="1" spc="-69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10;</a:t>
              </a:r>
            </a:p>
            <a:p>
              <a:pPr marL="10367">
                <a:spcBef>
                  <a:spcPts val="334"/>
                </a:spcBef>
              </a:pP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3; Width = 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32; height 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750836" y="1980780"/>
              <a:ext cx="1024036" cy="504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7" marR="4146">
                <a:lnSpc>
                  <a:spcPct val="116700"/>
                </a:lnSpc>
              </a:pP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nfeats</a:t>
              </a:r>
              <a:r>
                <a:rPr b="1" spc="-65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 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ninputs</a:t>
              </a: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750836" y="2518771"/>
              <a:ext cx="1024036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7"/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hidde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572000" y="2278012"/>
              <a:ext cx="2653891" cy="469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7"/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b="1" spc="-6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nfeats*width*height</a:t>
              </a:r>
            </a:p>
            <a:p>
              <a:pPr marL="135296">
                <a:spcBef>
                  <a:spcPts val="327"/>
                </a:spcBef>
              </a:pPr>
              <a:r>
                <a:rPr b="1" spc="-4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b="1" spc="-73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1500</a:t>
              </a: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50836" y="3120824"/>
            <a:ext cx="4173964" cy="1945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­­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Simple 2­layer</a:t>
            </a:r>
            <a:r>
              <a:rPr b="1" spc="-4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neural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network</a:t>
            </a:r>
          </a:p>
          <a:p>
            <a:pPr marL="10367">
              <a:spcBef>
                <a:spcPts val="327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spc="-4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367" marR="4146">
              <a:lnSpc>
                <a:spcPct val="116799"/>
              </a:lnSpc>
              <a:spcBef>
                <a:spcPts val="4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nn.Reshape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ninputs,nhiddens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nn.Tanh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nhiddens,noutputs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nn.LogSoftMax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0367"/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0835" y="5295900"/>
            <a:ext cx="114944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riter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0600" y="5295900"/>
            <a:ext cx="30306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b="1" spc="-5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nn.ClassNLLCriterion()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626" y="5654106"/>
            <a:ext cx="448465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sz="1600" spc="-4" dirty="0">
                <a:latin typeface="+mn-lt"/>
                <a:cs typeface="Times New Roman"/>
              </a:rPr>
              <a:t>See </a:t>
            </a:r>
            <a:r>
              <a:rPr sz="1600" spc="-24" dirty="0">
                <a:latin typeface="+mn-lt"/>
                <a:cs typeface="Times New Roman"/>
              </a:rPr>
              <a:t>Torch7 </a:t>
            </a:r>
            <a:r>
              <a:rPr sz="1600" dirty="0">
                <a:latin typeface="+mn-lt"/>
                <a:cs typeface="Times New Roman"/>
              </a:rPr>
              <a:t>example </a:t>
            </a:r>
            <a:r>
              <a:rPr sz="1600" spc="-4" dirty="0">
                <a:latin typeface="+mn-lt"/>
                <a:cs typeface="Times New Roman"/>
              </a:rPr>
              <a:t>at</a:t>
            </a:r>
            <a:r>
              <a:rPr sz="1600" spc="37" dirty="0">
                <a:latin typeface="+mn-lt"/>
                <a:cs typeface="Times New Roman"/>
              </a:rPr>
              <a:t> </a:t>
            </a:r>
            <a:r>
              <a:rPr sz="1600" spc="-4" dirty="0">
                <a:solidFill>
                  <a:srgbClr val="DC4713"/>
                </a:solidFill>
                <a:latin typeface="+mn-lt"/>
                <a:cs typeface="Times New Roman"/>
                <a:hlinkClick r:id="rId2"/>
              </a:rPr>
              <a:t>http://bit.ly/16tyLAx</a:t>
            </a:r>
            <a:endParaRPr sz="160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57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training a neural net in torch7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7200" y="876300"/>
            <a:ext cx="4386874" cy="1281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06" marR="4146" indent="-223939">
              <a:lnSpc>
                <a:spcPct val="119400"/>
              </a:lnSpc>
            </a:pP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for t =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1,trainData:size(),batchSize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do 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inputs,outputs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getNextBatch() 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local feval =</a:t>
            </a:r>
            <a:r>
              <a:rPr b="1" spc="-5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function(x)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245" marR="1571716">
              <a:lnSpc>
                <a:spcPct val="119400"/>
              </a:lnSpc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parameters:copy(x)  gradParameters:zero()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0469" y="2257943"/>
            <a:ext cx="1364517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b="1" spc="-8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367">
              <a:spcBef>
                <a:spcPts val="343"/>
              </a:spcBef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1,#inputs</a:t>
            </a:r>
            <a:r>
              <a:rPr b="1" spc="-5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957" y="2214475"/>
            <a:ext cx="804822" cy="1538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 marR="4146" algn="r">
              <a:lnSpc>
                <a:spcPct val="119400"/>
              </a:lnSpc>
            </a:pP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f  for</a:t>
            </a:r>
            <a:r>
              <a:rPr b="1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b="1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loca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l 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loca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l   f</a:t>
            </a:r>
            <a:r>
              <a:rPr b="1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b="1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f 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loca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0470" y="2793213"/>
            <a:ext cx="5058509" cy="977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model:forward(inputs[i])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367">
              <a:spcBef>
                <a:spcPts val="343"/>
              </a:spcBef>
            </a:pP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err =</a:t>
            </a:r>
            <a:r>
              <a:rPr b="1" spc="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criterion:forward(output,targets[i])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367">
              <a:spcBef>
                <a:spcPts val="343"/>
              </a:spcBef>
            </a:pP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b="1" spc="-8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367">
              <a:spcBef>
                <a:spcPts val="343"/>
              </a:spcBef>
            </a:pP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df_do =</a:t>
            </a:r>
            <a:r>
              <a:rPr b="1" spc="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criterion:backward(output,targets[i])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4957" y="3820286"/>
            <a:ext cx="3827179" cy="51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 marR="4146" indent="223939">
              <a:lnSpc>
                <a:spcPct val="119400"/>
              </a:lnSpc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model:backward(inputs[i], df_do) 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01" y="4354518"/>
            <a:ext cx="4498813" cy="1538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245" marR="1011870">
              <a:lnSpc>
                <a:spcPct val="119400"/>
              </a:lnSpc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gradParameters:div(#inputs) 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f =</a:t>
            </a:r>
            <a:r>
              <a:rPr b="1" spc="-5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f/#inputs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306" marR="1459747" indent="223939">
              <a:lnSpc>
                <a:spcPct val="119400"/>
              </a:lnSpc>
              <a:tabLst>
                <a:tab pos="905602" algn="l"/>
              </a:tabLst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return f,gradParameters 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end	– of</a:t>
            </a:r>
            <a:r>
              <a:rPr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367" marR="4146" indent="223939">
              <a:lnSpc>
                <a:spcPct val="119400"/>
              </a:lnSpc>
            </a:pPr>
            <a:r>
              <a:rPr b="1" spc="-8" dirty="0">
                <a:latin typeface="Courier New" panose="02070309020205020404" pitchFamily="49" charset="0"/>
                <a:cs typeface="Courier New" panose="02070309020205020404" pitchFamily="49" charset="0"/>
              </a:rPr>
              <a:t>optim.sgd(feval,parameters,optimState)  </a:t>
            </a:r>
            <a:r>
              <a:rPr b="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idx="1"/>
          </p:nvPr>
        </p:nvSpPr>
        <p:spPr>
          <a:xfrm>
            <a:off x="4797766" y="855710"/>
            <a:ext cx="3464983" cy="4390553"/>
          </a:xfrm>
        </p:spPr>
        <p:txBody>
          <a:bodyPr/>
          <a:lstStyle/>
          <a:p>
            <a:r>
              <a:rPr lang="en-US" sz="1600" dirty="0"/>
              <a:t>one epoch over training set </a:t>
            </a:r>
          </a:p>
          <a:p>
            <a:r>
              <a:rPr lang="en-US" sz="1600" dirty="0"/>
              <a:t>Get next batch of samples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Create a “closure” </a:t>
            </a:r>
            <a:r>
              <a:rPr lang="en-US" sz="1600" dirty="0" err="1"/>
              <a:t>feval</a:t>
            </a:r>
            <a:r>
              <a:rPr lang="en-US" sz="1600" dirty="0"/>
              <a:t>(x) that takes the  parameter vector as argument and returns  the loss and its gradient on the batch.</a:t>
            </a:r>
          </a:p>
          <a:p>
            <a:r>
              <a:rPr lang="en-US" sz="1600" dirty="0"/>
              <a:t>Run model on batch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sz="1600" dirty="0" err="1"/>
              <a:t>Backprop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Normalize by size of batch</a:t>
            </a:r>
          </a:p>
          <a:p>
            <a:endParaRPr lang="en-US" sz="1600" dirty="0"/>
          </a:p>
          <a:p>
            <a:r>
              <a:rPr lang="en-US" sz="1600" dirty="0"/>
              <a:t>Return loss and gradient</a:t>
            </a:r>
          </a:p>
          <a:p>
            <a:endParaRPr lang="en-US" sz="1600" dirty="0"/>
          </a:p>
          <a:p>
            <a:r>
              <a:rPr lang="en-US" sz="1600" dirty="0"/>
              <a:t>call the stochastic gradient optimizer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089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1" y="885891"/>
            <a:ext cx="7239000" cy="504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7"/>
            <a:r>
              <a:rPr b="1" spc="-4" dirty="0">
                <a:solidFill>
                  <a:srgbClr val="FF6208"/>
                </a:solidFill>
                <a:latin typeface="Courier New"/>
                <a:cs typeface="Courier New"/>
              </a:rPr>
              <a:t>%</a:t>
            </a:r>
            <a:r>
              <a:rPr b="1" spc="-61" dirty="0">
                <a:solidFill>
                  <a:srgbClr val="FF6208"/>
                </a:solidFill>
                <a:latin typeface="Courier New"/>
                <a:cs typeface="Courier New"/>
              </a:rPr>
              <a:t> </a:t>
            </a:r>
            <a:r>
              <a:rPr b="1" spc="-4" dirty="0">
                <a:solidFill>
                  <a:srgbClr val="FF6208"/>
                </a:solidFill>
                <a:latin typeface="Courier New"/>
                <a:cs typeface="Courier New"/>
              </a:rPr>
              <a:t>F-PROP</a:t>
            </a:r>
            <a:endParaRPr dirty="0">
              <a:latin typeface="Courier New"/>
              <a:cs typeface="Courier New"/>
            </a:endParaRPr>
          </a:p>
          <a:p>
            <a:pPr marL="10367">
              <a:spcBef>
                <a:spcPts val="334"/>
              </a:spcBef>
            </a:pPr>
            <a:r>
              <a:rPr b="1" spc="-4" dirty="0">
                <a:solidFill>
                  <a:srgbClr val="7F0000"/>
                </a:solidFill>
                <a:latin typeface="Courier New"/>
                <a:cs typeface="Courier New"/>
              </a:rPr>
              <a:t>for </a:t>
            </a:r>
            <a:r>
              <a:rPr b="1" spc="-4" dirty="0">
                <a:latin typeface="Courier New"/>
                <a:cs typeface="Courier New"/>
              </a:rPr>
              <a:t>i = 1: nr_layers -</a:t>
            </a:r>
            <a:r>
              <a:rPr b="1" spc="-16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1</a:t>
            </a:r>
            <a:endParaRPr dirty="0">
              <a:latin typeface="Courier New"/>
              <a:cs typeface="Courier New"/>
            </a:endParaRPr>
          </a:p>
          <a:p>
            <a:pPr marL="10367" marR="1571716" indent="223939">
              <a:lnSpc>
                <a:spcPct val="119400"/>
              </a:lnSpc>
              <a:tabLst>
                <a:tab pos="1017572" algn="l"/>
                <a:tab pos="2025295" algn="l"/>
                <a:tab pos="2361203" algn="l"/>
                <a:tab pos="5720279" algn="l"/>
              </a:tabLst>
            </a:pPr>
            <a:r>
              <a:rPr b="1" spc="-4" dirty="0">
                <a:latin typeface="Courier New"/>
                <a:cs typeface="Courier New"/>
              </a:rPr>
              <a:t>[h{</a:t>
            </a:r>
            <a:r>
              <a:rPr b="1" spc="-4" dirty="0" err="1">
                <a:latin typeface="Courier New"/>
                <a:cs typeface="Courier New"/>
              </a:rPr>
              <a:t>i</a:t>
            </a:r>
            <a:r>
              <a:rPr b="1" spc="-4" dirty="0">
                <a:latin typeface="Courier New"/>
                <a:cs typeface="Courier New"/>
              </a:rPr>
              <a:t>}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 err="1">
                <a:latin typeface="Courier New"/>
                <a:cs typeface="Courier New"/>
              </a:rPr>
              <a:t>jac</a:t>
            </a:r>
            <a:r>
              <a:rPr b="1" spc="-4" dirty="0">
                <a:latin typeface="Courier New"/>
                <a:cs typeface="Courier New"/>
              </a:rPr>
              <a:t>{</a:t>
            </a:r>
            <a:r>
              <a:rPr b="1" spc="-4" dirty="0" err="1">
                <a:latin typeface="Courier New"/>
                <a:cs typeface="Courier New"/>
              </a:rPr>
              <a:t>i</a:t>
            </a:r>
            <a:r>
              <a:rPr b="1" spc="-4" dirty="0">
                <a:latin typeface="Courier New"/>
                <a:cs typeface="Courier New"/>
              </a:rPr>
              <a:t>}]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=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nonlinearity(W{</a:t>
            </a:r>
            <a:r>
              <a:rPr b="1" spc="-4" dirty="0" err="1">
                <a:latin typeface="Courier New"/>
                <a:cs typeface="Courier New"/>
              </a:rPr>
              <a:t>i</a:t>
            </a:r>
            <a:r>
              <a:rPr b="1" spc="-4" dirty="0">
                <a:latin typeface="Courier New"/>
                <a:cs typeface="Courier New"/>
              </a:rPr>
              <a:t>}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*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h{i-1}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+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b{</a:t>
            </a:r>
            <a:r>
              <a:rPr b="1" spc="-4" dirty="0" err="1">
                <a:latin typeface="Courier New"/>
                <a:cs typeface="Courier New"/>
              </a:rPr>
              <a:t>i</a:t>
            </a:r>
            <a:r>
              <a:rPr b="1" spc="-4" dirty="0">
                <a:latin typeface="Courier New"/>
                <a:cs typeface="Courier New"/>
              </a:rPr>
              <a:t>});  </a:t>
            </a:r>
            <a:r>
              <a:rPr lang="en-US" b="1" spc="-4" dirty="0">
                <a:latin typeface="Courier New"/>
                <a:cs typeface="Courier New"/>
              </a:rPr>
              <a:t/>
            </a:r>
            <a:br>
              <a:rPr lang="en-US" b="1" spc="-4" dirty="0">
                <a:latin typeface="Courier New"/>
                <a:cs typeface="Courier New"/>
              </a:rPr>
            </a:br>
            <a:r>
              <a:rPr b="1" spc="-4" dirty="0">
                <a:solidFill>
                  <a:srgbClr val="7F0000"/>
                </a:solidFill>
                <a:latin typeface="Courier New"/>
                <a:cs typeface="Courier New"/>
              </a:rPr>
              <a:t>end</a:t>
            </a:r>
            <a:endParaRPr dirty="0">
              <a:latin typeface="Courier New"/>
              <a:cs typeface="Courier New"/>
            </a:endParaRPr>
          </a:p>
          <a:p>
            <a:pPr marL="10367" marR="4146">
              <a:lnSpc>
                <a:spcPct val="119400"/>
              </a:lnSpc>
              <a:tabLst>
                <a:tab pos="1353480" algn="l"/>
                <a:tab pos="1689386" algn="l"/>
                <a:tab pos="1801357" algn="l"/>
                <a:tab pos="2137264" algn="l"/>
                <a:tab pos="5832247" algn="l"/>
                <a:tab pos="6280126" algn="l"/>
              </a:tabLst>
            </a:pPr>
            <a:r>
              <a:rPr b="1" spc="-4" dirty="0">
                <a:latin typeface="Courier New"/>
                <a:cs typeface="Courier New"/>
              </a:rPr>
              <a:t>h{nr_layers-1}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=	W{nr_layers-1} * h{nr_layers-2}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+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b{nr_layers-1};  prediction</a:t>
            </a:r>
            <a:r>
              <a:rPr lang="en-US" b="1" spc="-4" dirty="0"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=	softmax(h{l-1});</a:t>
            </a:r>
            <a:endParaRPr dirty="0">
              <a:latin typeface="Courier New"/>
              <a:cs typeface="Courier New"/>
            </a:endParaRPr>
          </a:p>
          <a:p>
            <a:pPr marL="10367">
              <a:spcBef>
                <a:spcPts val="343"/>
              </a:spcBef>
            </a:pPr>
            <a:r>
              <a:rPr b="1" spc="-4" dirty="0">
                <a:solidFill>
                  <a:srgbClr val="FF6208"/>
                </a:solidFill>
                <a:latin typeface="Courier New"/>
                <a:cs typeface="Courier New"/>
              </a:rPr>
              <a:t>% CROSS ENTROPY</a:t>
            </a:r>
            <a:r>
              <a:rPr b="1" spc="-20" dirty="0">
                <a:solidFill>
                  <a:srgbClr val="FF6208"/>
                </a:solidFill>
                <a:latin typeface="Courier New"/>
                <a:cs typeface="Courier New"/>
              </a:rPr>
              <a:t> </a:t>
            </a:r>
            <a:r>
              <a:rPr b="1" spc="-4" dirty="0">
                <a:solidFill>
                  <a:srgbClr val="FF6208"/>
                </a:solidFill>
                <a:latin typeface="Courier New"/>
                <a:cs typeface="Courier New"/>
              </a:rPr>
              <a:t>LOSS</a:t>
            </a:r>
            <a:endParaRPr lang="en-US" b="1" spc="-4" dirty="0">
              <a:solidFill>
                <a:srgbClr val="FF6208"/>
              </a:solidFill>
              <a:latin typeface="Courier New"/>
              <a:cs typeface="Courier New"/>
            </a:endParaRPr>
          </a:p>
          <a:p>
            <a:pPr marL="10367">
              <a:spcBef>
                <a:spcPts val="343"/>
              </a:spcBef>
            </a:pPr>
            <a:r>
              <a:rPr lang="en-US" b="1" spc="-4" dirty="0">
                <a:latin typeface="Courier New"/>
                <a:cs typeface="Courier New"/>
              </a:rPr>
              <a:t>Loss = - sum(sum(log(prediction).* target)) / </a:t>
            </a:r>
            <a:r>
              <a:rPr lang="en-US" b="1" spc="-4" dirty="0" err="1">
                <a:latin typeface="Courier New"/>
                <a:cs typeface="Courier New"/>
              </a:rPr>
              <a:t>batch_size</a:t>
            </a:r>
            <a:endParaRPr lang="en-US" b="1" spc="-4" dirty="0">
              <a:latin typeface="Courier New"/>
              <a:cs typeface="Courier New"/>
            </a:endParaRPr>
          </a:p>
          <a:p>
            <a:pPr marL="10367">
              <a:spcBef>
                <a:spcPts val="343"/>
              </a:spcBef>
            </a:pPr>
            <a:r>
              <a:rPr lang="en-US" b="1" spc="-4" dirty="0">
                <a:solidFill>
                  <a:srgbClr val="FF6208"/>
                </a:solidFill>
                <a:latin typeface="Courier New"/>
                <a:cs typeface="Courier New"/>
              </a:rPr>
              <a:t>%</a:t>
            </a:r>
            <a:r>
              <a:rPr lang="en-US" b="1" spc="-61" dirty="0">
                <a:solidFill>
                  <a:srgbClr val="FF6208"/>
                </a:solidFill>
                <a:latin typeface="Courier New"/>
                <a:cs typeface="Courier New"/>
              </a:rPr>
              <a:t> </a:t>
            </a:r>
            <a:r>
              <a:rPr lang="en-US" b="1" spc="-4" dirty="0">
                <a:solidFill>
                  <a:srgbClr val="FF6208"/>
                </a:solidFill>
                <a:latin typeface="Courier New"/>
                <a:cs typeface="Courier New"/>
              </a:rPr>
              <a:t>B-PROP</a:t>
            </a:r>
            <a:endParaRPr lang="en-US" dirty="0">
              <a:latin typeface="Courier New"/>
              <a:cs typeface="Courier New"/>
            </a:endParaRPr>
          </a:p>
          <a:p>
            <a:pPr marL="10367">
              <a:spcBef>
                <a:spcPts val="343"/>
              </a:spcBef>
            </a:pPr>
            <a:r>
              <a:rPr lang="en-US" b="1" spc="-4" dirty="0">
                <a:latin typeface="Courier New"/>
                <a:cs typeface="Courier New"/>
              </a:rPr>
              <a:t>dh{l-1} = prediction – target;</a:t>
            </a:r>
          </a:p>
          <a:p>
            <a:pPr marL="10367">
              <a:spcBef>
                <a:spcPts val="343"/>
              </a:spcBef>
            </a:pPr>
            <a:r>
              <a:rPr lang="nn-NO" b="1" spc="-4" dirty="0">
                <a:solidFill>
                  <a:srgbClr val="7F0000"/>
                </a:solidFill>
                <a:latin typeface="Courier New"/>
                <a:cs typeface="Courier New"/>
              </a:rPr>
              <a:t>for </a:t>
            </a:r>
            <a:r>
              <a:rPr lang="nn-NO" b="1" spc="-4" dirty="0">
                <a:latin typeface="Courier New"/>
                <a:cs typeface="Courier New"/>
              </a:rPr>
              <a:t>i = nr_layers – 1 : -1 : 1</a:t>
            </a:r>
          </a:p>
          <a:p>
            <a:pPr marL="227013">
              <a:spcBef>
                <a:spcPts val="343"/>
              </a:spcBef>
            </a:pPr>
            <a:r>
              <a:rPr lang="en-US" b="1" spc="-4" dirty="0" err="1">
                <a:latin typeface="Courier New"/>
                <a:cs typeface="Courier New"/>
              </a:rPr>
              <a:t>Wgrad</a:t>
            </a:r>
            <a:r>
              <a:rPr lang="en-US" b="1" spc="-4" dirty="0">
                <a:latin typeface="Courier New"/>
                <a:cs typeface="Courier New"/>
              </a:rPr>
              <a:t>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= dh{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*</a:t>
            </a:r>
            <a:r>
              <a:rPr lang="en-US" b="1" spc="-33" dirty="0">
                <a:latin typeface="Courier New"/>
                <a:cs typeface="Courier New"/>
              </a:rPr>
              <a:t> </a:t>
            </a:r>
            <a:r>
              <a:rPr lang="en-US" b="1" spc="-4" dirty="0">
                <a:latin typeface="Courier New"/>
                <a:cs typeface="Courier New"/>
              </a:rPr>
              <a:t>h{i-1}';</a:t>
            </a:r>
          </a:p>
          <a:p>
            <a:pPr marL="227013">
              <a:spcBef>
                <a:spcPts val="343"/>
              </a:spcBef>
            </a:pPr>
            <a:r>
              <a:rPr lang="en-US" b="1" spc="-4" dirty="0" err="1">
                <a:latin typeface="Courier New"/>
                <a:cs typeface="Courier New"/>
              </a:rPr>
              <a:t>bgrad</a:t>
            </a:r>
            <a:r>
              <a:rPr lang="en-US" b="1" spc="-4" dirty="0">
                <a:latin typeface="Courier New"/>
                <a:cs typeface="Courier New"/>
              </a:rPr>
              <a:t>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= sum(dh{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},</a:t>
            </a:r>
            <a:r>
              <a:rPr lang="en-US" b="1" spc="-37" dirty="0">
                <a:latin typeface="Courier New"/>
                <a:cs typeface="Courier New"/>
              </a:rPr>
              <a:t> </a:t>
            </a:r>
            <a:r>
              <a:rPr lang="en-US" b="1" spc="-4" dirty="0">
                <a:latin typeface="Courier New"/>
                <a:cs typeface="Courier New"/>
              </a:rPr>
              <a:t>2);</a:t>
            </a:r>
          </a:p>
          <a:p>
            <a:pPr marL="227013">
              <a:spcBef>
                <a:spcPts val="343"/>
              </a:spcBef>
            </a:pPr>
            <a:r>
              <a:rPr lang="en-US" b="1" spc="-4" dirty="0">
                <a:latin typeface="Courier New"/>
                <a:cs typeface="Courier New"/>
              </a:rPr>
              <a:t>dh{i-1} = (W{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}' *</a:t>
            </a:r>
            <a:r>
              <a:rPr lang="en-US" b="1" spc="-37" dirty="0">
                <a:latin typeface="Courier New"/>
                <a:cs typeface="Courier New"/>
              </a:rPr>
              <a:t> </a:t>
            </a:r>
            <a:r>
              <a:rPr lang="en-US" b="1" spc="-4" dirty="0">
                <a:latin typeface="Courier New"/>
                <a:cs typeface="Courier New"/>
              </a:rPr>
              <a:t>dh{i}).* </a:t>
            </a:r>
            <a:r>
              <a:rPr lang="en-US" b="1" spc="-4" dirty="0" err="1">
                <a:latin typeface="Courier New"/>
                <a:cs typeface="Courier New"/>
              </a:rPr>
              <a:t>jac</a:t>
            </a:r>
            <a:r>
              <a:rPr lang="en-US" b="1" spc="-4" dirty="0">
                <a:latin typeface="Courier New"/>
                <a:cs typeface="Courier New"/>
              </a:rPr>
              <a:t>{i-1};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343"/>
              </a:spcBef>
            </a:pPr>
            <a:r>
              <a:rPr lang="nn-NO" b="1" spc="-4" dirty="0">
                <a:solidFill>
                  <a:srgbClr val="7F0000"/>
                </a:solidFill>
                <a:latin typeface="Courier New"/>
                <a:cs typeface="Courier New"/>
              </a:rPr>
              <a:t>end</a:t>
            </a:r>
          </a:p>
          <a:p>
            <a:pPr>
              <a:spcBef>
                <a:spcPts val="343"/>
              </a:spcBef>
            </a:pPr>
            <a:r>
              <a:rPr lang="en-US" b="1" spc="-4" dirty="0">
                <a:solidFill>
                  <a:srgbClr val="FF6208"/>
                </a:solidFill>
                <a:latin typeface="Courier New"/>
                <a:cs typeface="Courier New"/>
              </a:rPr>
              <a:t>%</a:t>
            </a:r>
            <a:r>
              <a:rPr lang="en-US" b="1" spc="-61" dirty="0">
                <a:solidFill>
                  <a:srgbClr val="FF6208"/>
                </a:solidFill>
                <a:latin typeface="Courier New"/>
                <a:cs typeface="Courier New"/>
              </a:rPr>
              <a:t> </a:t>
            </a:r>
            <a:r>
              <a:rPr lang="en-US" b="1" spc="-4" dirty="0">
                <a:solidFill>
                  <a:srgbClr val="FF6208"/>
                </a:solidFill>
                <a:latin typeface="Courier New"/>
                <a:cs typeface="Courier New"/>
              </a:rPr>
              <a:t>UPDATE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343"/>
              </a:spcBef>
            </a:pPr>
            <a:r>
              <a:rPr lang="en-US" b="1" spc="-4" dirty="0">
                <a:solidFill>
                  <a:srgbClr val="7F0000"/>
                </a:solidFill>
                <a:latin typeface="Courier New"/>
                <a:cs typeface="Courier New"/>
              </a:rPr>
              <a:t>for 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69" dirty="0">
                <a:latin typeface="Courier New"/>
                <a:cs typeface="Courier New"/>
              </a:rPr>
              <a:t> </a:t>
            </a:r>
            <a:r>
              <a:rPr lang="en-US" b="1" spc="-4" dirty="0">
                <a:latin typeface="Courier New"/>
                <a:cs typeface="Courier New"/>
              </a:rPr>
              <a:t>= 1 : </a:t>
            </a:r>
            <a:r>
              <a:rPr lang="en-US" b="1" spc="-4" dirty="0" err="1">
                <a:latin typeface="Courier New"/>
                <a:cs typeface="Courier New"/>
              </a:rPr>
              <a:t>nr_layers</a:t>
            </a:r>
            <a:r>
              <a:rPr lang="en-US" b="1" spc="-41" dirty="0">
                <a:latin typeface="Courier New"/>
                <a:cs typeface="Courier New"/>
              </a:rPr>
              <a:t> </a:t>
            </a:r>
            <a:r>
              <a:rPr lang="en-US" b="1" spc="-4" dirty="0">
                <a:latin typeface="Courier New"/>
                <a:cs typeface="Courier New"/>
              </a:rPr>
              <a:t>– 1</a:t>
            </a:r>
          </a:p>
          <a:p>
            <a:pPr marL="227013">
              <a:spcBef>
                <a:spcPts val="343"/>
              </a:spcBef>
            </a:pPr>
            <a:r>
              <a:rPr lang="en-US" b="1" spc="-4" dirty="0">
                <a:latin typeface="Courier New"/>
                <a:cs typeface="Courier New"/>
              </a:rPr>
              <a:t>W{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= W{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- (</a:t>
            </a:r>
            <a:r>
              <a:rPr lang="en-US" b="1" spc="-4" dirty="0" err="1">
                <a:latin typeface="Courier New"/>
                <a:cs typeface="Courier New"/>
              </a:rPr>
              <a:t>lr</a:t>
            </a:r>
            <a:r>
              <a:rPr lang="en-US" b="1" spc="-4" dirty="0">
                <a:latin typeface="Courier New"/>
                <a:cs typeface="Courier New"/>
              </a:rPr>
              <a:t> /</a:t>
            </a:r>
            <a:r>
              <a:rPr lang="en-US" b="1" spc="-29" dirty="0">
                <a:latin typeface="Courier New"/>
                <a:cs typeface="Courier New"/>
              </a:rPr>
              <a:t> </a:t>
            </a:r>
            <a:r>
              <a:rPr lang="en-US" b="1" spc="-4" dirty="0" err="1">
                <a:latin typeface="Courier New"/>
                <a:cs typeface="Courier New"/>
              </a:rPr>
              <a:t>batch_size</a:t>
            </a:r>
            <a:r>
              <a:rPr lang="en-US" b="1" spc="-4" dirty="0">
                <a:latin typeface="Courier New"/>
                <a:cs typeface="Courier New"/>
              </a:rPr>
              <a:t>) * </a:t>
            </a:r>
            <a:r>
              <a:rPr lang="en-US" b="1" spc="-4" dirty="0" err="1">
                <a:latin typeface="Courier New"/>
                <a:cs typeface="Courier New"/>
              </a:rPr>
              <a:t>Wgrad</a:t>
            </a:r>
            <a:r>
              <a:rPr lang="en-US" b="1" spc="-4" dirty="0">
                <a:latin typeface="Courier New"/>
                <a:cs typeface="Courier New"/>
              </a:rPr>
              <a:t>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  <a:p>
            <a:pPr marL="227013">
              <a:spcBef>
                <a:spcPts val="343"/>
              </a:spcBef>
            </a:pPr>
            <a:r>
              <a:rPr lang="en-US" b="1" spc="-4" dirty="0">
                <a:latin typeface="Courier New"/>
                <a:cs typeface="Courier New"/>
              </a:rPr>
              <a:t>b{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= b{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 - (</a:t>
            </a:r>
            <a:r>
              <a:rPr lang="en-US" b="1" spc="-4" dirty="0" err="1">
                <a:latin typeface="Courier New"/>
                <a:cs typeface="Courier New"/>
              </a:rPr>
              <a:t>lr</a:t>
            </a:r>
            <a:r>
              <a:rPr lang="en-US" b="1" spc="-4" dirty="0">
                <a:latin typeface="Courier New"/>
                <a:cs typeface="Courier New"/>
              </a:rPr>
              <a:t> /</a:t>
            </a:r>
            <a:r>
              <a:rPr lang="en-US" b="1" spc="-29" dirty="0">
                <a:latin typeface="Courier New"/>
                <a:cs typeface="Courier New"/>
              </a:rPr>
              <a:t> </a:t>
            </a:r>
            <a:r>
              <a:rPr lang="en-US" b="1" spc="-4" dirty="0" err="1">
                <a:latin typeface="Courier New"/>
                <a:cs typeface="Courier New"/>
              </a:rPr>
              <a:t>batch_size</a:t>
            </a:r>
            <a:r>
              <a:rPr lang="en-US" b="1" spc="-4" dirty="0">
                <a:latin typeface="Courier New"/>
                <a:cs typeface="Courier New"/>
              </a:rPr>
              <a:t>) * </a:t>
            </a:r>
            <a:r>
              <a:rPr lang="en-US" b="1" spc="-4" dirty="0" err="1">
                <a:latin typeface="Courier New"/>
                <a:cs typeface="Courier New"/>
              </a:rPr>
              <a:t>bgrad</a:t>
            </a:r>
            <a:r>
              <a:rPr lang="en-US" b="1" spc="-4" dirty="0">
                <a:latin typeface="Courier New"/>
                <a:cs typeface="Courier New"/>
              </a:rPr>
              <a:t>{</a:t>
            </a:r>
            <a:r>
              <a:rPr lang="en-US" b="1" spc="-4" dirty="0" err="1">
                <a:latin typeface="Courier New"/>
                <a:cs typeface="Courier New"/>
              </a:rPr>
              <a:t>i</a:t>
            </a:r>
            <a:r>
              <a:rPr lang="en-US" b="1" spc="-4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343"/>
              </a:spcBef>
            </a:pPr>
            <a:r>
              <a:rPr lang="en-US" b="1" spc="-4" dirty="0">
                <a:solidFill>
                  <a:srgbClr val="7F0000"/>
                </a:solidFill>
                <a:latin typeface="Courier New"/>
                <a:cs typeface="Courier New"/>
              </a:rPr>
              <a:t>end</a:t>
            </a:r>
            <a:endParaRPr lang="nn-NO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Toy code (</a:t>
            </a:r>
            <a:r>
              <a:rPr lang="fr-FR" dirty="0" err="1"/>
              <a:t>matlab</a:t>
            </a:r>
            <a:r>
              <a:rPr lang="fr-FR" dirty="0"/>
              <a:t>): neural net trainer</a:t>
            </a:r>
          </a:p>
        </p:txBody>
      </p:sp>
    </p:spTree>
    <p:extLst>
      <p:ext uri="{BB962C8B-B14F-4D97-AF65-F5344CB8AC3E}">
        <p14:creationId xmlns:p14="http://schemas.microsoft.com/office/powerpoint/2010/main" val="300277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idx="1"/>
          </p:nvPr>
        </p:nvSpPr>
        <p:spPr>
          <a:xfrm>
            <a:off x="383854" y="952500"/>
            <a:ext cx="7461504" cy="4390553"/>
          </a:xfrm>
        </p:spPr>
        <p:txBody>
          <a:bodyPr/>
          <a:lstStyle/>
          <a:p>
            <a:r>
              <a:rPr lang="en-US" dirty="0"/>
              <a:t>Example: what is the loss function for the simplest 2-layer neural net ever </a:t>
            </a:r>
          </a:p>
          <a:p>
            <a:pPr lvl="1"/>
            <a:r>
              <a:rPr lang="en-US" dirty="0"/>
              <a:t>Function: 1-1-1 neural net. Map 0.5 to 0.5 and -0.5 to -0.5  (identity function) with quadratic cost: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supervised learning is non-convex</a:t>
            </a:r>
          </a:p>
        </p:txBody>
      </p:sp>
      <p:sp>
        <p:nvSpPr>
          <p:cNvPr id="7" name="object 7"/>
          <p:cNvSpPr/>
          <p:nvPr/>
        </p:nvSpPr>
        <p:spPr>
          <a:xfrm>
            <a:off x="1502885" y="2476500"/>
            <a:ext cx="5223827" cy="3352800"/>
          </a:xfrm>
          <a:prstGeom prst="rect">
            <a:avLst/>
          </a:prstGeom>
          <a:blipFill>
            <a:blip r:embed="rId2" cstate="print"/>
            <a:srcRect/>
            <a:stretch>
              <a:fillRect t="-5397" b="-877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2159073"/>
            <a:ext cx="6529783" cy="317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2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16413" y="4371556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Y. LeCun</a:t>
            </a:r>
          </a:p>
          <a:p>
            <a:pPr algn="ctr"/>
            <a:r>
              <a:rPr lang="en-US" dirty="0" smtClean="0"/>
              <a:t>MA </a:t>
            </a:r>
            <a:r>
              <a:rPr lang="en-US" dirty="0" err="1" smtClean="0"/>
              <a:t>Ranzato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r>
              <a:rPr lang="en-US" dirty="0"/>
              <a:t> in practice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idx="1"/>
          </p:nvPr>
        </p:nvSpPr>
        <p:spPr>
          <a:xfrm>
            <a:off x="383854" y="952500"/>
            <a:ext cx="7461504" cy="439055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non-</a:t>
            </a:r>
            <a:r>
              <a:rPr lang="en-US" dirty="0" err="1"/>
              <a:t>linearities</a:t>
            </a:r>
            <a:r>
              <a:rPr lang="en-US" dirty="0"/>
              <a:t> (tanh and logistic are falling out of favor)  Use cross-entropy loss for classification</a:t>
            </a:r>
          </a:p>
          <a:p>
            <a:r>
              <a:rPr lang="en-US" dirty="0"/>
              <a:t>Use Stochastic Gradient Descent on </a:t>
            </a:r>
            <a:r>
              <a:rPr lang="en-US" dirty="0" err="1"/>
              <a:t>minibatches</a:t>
            </a:r>
            <a:r>
              <a:rPr lang="en-US" dirty="0"/>
              <a:t>  Shuffle the training samples</a:t>
            </a:r>
          </a:p>
          <a:p>
            <a:r>
              <a:rPr lang="en-US" dirty="0"/>
              <a:t>Normalize the input variables (zero mean, unit variance)  Schedule to decrease the learning rate</a:t>
            </a:r>
          </a:p>
          <a:p>
            <a:r>
              <a:rPr lang="en-US" dirty="0"/>
              <a:t>Use a bit of L1 or L2 regularization on the weights (or a  combination)</a:t>
            </a:r>
          </a:p>
          <a:p>
            <a:pPr lvl="1"/>
            <a:r>
              <a:rPr lang="en-US" dirty="0"/>
              <a:t>But it's best to turn it on after a couple of epochs</a:t>
            </a:r>
          </a:p>
          <a:p>
            <a:r>
              <a:rPr lang="en-US" dirty="0"/>
              <a:t>Use “dropout” for regularization</a:t>
            </a:r>
          </a:p>
          <a:p>
            <a:pPr lvl="1"/>
            <a:r>
              <a:rPr lang="en-US" dirty="0"/>
              <a:t>Hinton et al 2012 </a:t>
            </a:r>
            <a:r>
              <a:rPr lang="en-US" dirty="0">
                <a:hlinkClick r:id="rId2"/>
              </a:rPr>
              <a:t>http://arxiv.org/abs/1207.0580</a:t>
            </a:r>
            <a:r>
              <a:rPr lang="en-US" dirty="0"/>
              <a:t> </a:t>
            </a:r>
          </a:p>
          <a:p>
            <a:r>
              <a:rPr lang="en-US" dirty="0"/>
              <a:t>Lots more in [LeCun et al. “Efficient </a:t>
            </a:r>
            <a:r>
              <a:rPr lang="en-US" dirty="0" err="1"/>
              <a:t>Backprop</a:t>
            </a:r>
            <a:r>
              <a:rPr lang="en-US" dirty="0"/>
              <a:t>” 1998]</a:t>
            </a:r>
          </a:p>
          <a:p>
            <a:r>
              <a:rPr lang="en-US" dirty="0"/>
              <a:t>Lots, lots more in “Neural Networks, Tricks of the Trade” (2012 edition)  edited by G. </a:t>
            </a:r>
            <a:r>
              <a:rPr lang="en-US" dirty="0" err="1"/>
              <a:t>Montavon</a:t>
            </a:r>
            <a:r>
              <a:rPr lang="en-US" dirty="0"/>
              <a:t>, G. B. Orr, and K-R Müller  (Springer)</a:t>
            </a:r>
          </a:p>
        </p:txBody>
      </p:sp>
    </p:spTree>
    <p:extLst>
      <p:ext uri="{BB962C8B-B14F-4D97-AF65-F5344CB8AC3E}">
        <p14:creationId xmlns:p14="http://schemas.microsoft.com/office/powerpoint/2010/main" val="40017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383854" y="952500"/>
            <a:ext cx="7461504" cy="4390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tabLst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Torch7:learning library that supports neural net training</a:t>
            </a:r>
          </a:p>
          <a:p>
            <a:r>
              <a:rPr lang="en-US" dirty="0">
                <a:hlinkClick r:id="rId2"/>
              </a:rPr>
              <a:t>http://www.torch.ch</a:t>
            </a:r>
            <a:endParaRPr lang="en-US" dirty="0"/>
          </a:p>
          <a:p>
            <a:r>
              <a:rPr lang="en-US" dirty="0">
                <a:hlinkClick r:id="rId3"/>
              </a:rPr>
              <a:t>http://code.cogbits.com/wiki/doku/php</a:t>
            </a:r>
            <a:r>
              <a:rPr lang="en-US" dirty="0"/>
              <a:t> (tutorial with demos by C. Farabet)</a:t>
            </a:r>
          </a:p>
          <a:p>
            <a:r>
              <a:rPr lang="en-US" dirty="0">
                <a:hlinkClick r:id="rId4"/>
              </a:rPr>
              <a:t>http://eblearn.sf.net</a:t>
            </a:r>
            <a:r>
              <a:rPr lang="en-US" dirty="0"/>
              <a:t> (C++ Library with convent support by P. </a:t>
            </a:r>
            <a:r>
              <a:rPr lang="en-US" dirty="0" err="1"/>
              <a:t>Sermanet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Python-based learning library (U. Montreal)</a:t>
            </a:r>
          </a:p>
          <a:p>
            <a:r>
              <a:rPr lang="en-US" dirty="0">
                <a:hlinkClick r:id="rId5"/>
              </a:rPr>
              <a:t>http://deeplearning.net/software/theano/</a:t>
            </a:r>
            <a:r>
              <a:rPr lang="en-US" dirty="0"/>
              <a:t> (does automatic differentiation)</a:t>
            </a:r>
          </a:p>
          <a:p>
            <a:pPr marL="0" indent="0">
              <a:buNone/>
            </a:pPr>
            <a:r>
              <a:rPr lang="en-US" dirty="0"/>
              <a:t>RNN</a:t>
            </a:r>
          </a:p>
          <a:p>
            <a:r>
              <a:rPr lang="en-US" dirty="0">
                <a:hlinkClick r:id="rId6"/>
              </a:rPr>
              <a:t>www.fit.vutbr.cz/~imikolov/rnnlm</a:t>
            </a:r>
            <a:r>
              <a:rPr lang="en-US" dirty="0"/>
              <a:t> (language modeling)</a:t>
            </a:r>
          </a:p>
          <a:p>
            <a:r>
              <a:rPr lang="en-US" dirty="0">
                <a:hlinkClick r:id="rId7"/>
              </a:rPr>
              <a:t>http://sourceforge.net/apps/mediawiki/rnnl/index.php</a:t>
            </a:r>
            <a:r>
              <a:rPr lang="en-US" dirty="0"/>
              <a:t> (LSTM)</a:t>
            </a:r>
          </a:p>
          <a:p>
            <a:pPr marL="0" indent="0">
              <a:buNone/>
            </a:pPr>
            <a:r>
              <a:rPr lang="en-US" dirty="0" err="1"/>
              <a:t>CUDAMat</a:t>
            </a:r>
            <a:r>
              <a:rPr lang="en-US" dirty="0"/>
              <a:t> &amp; </a:t>
            </a:r>
            <a:r>
              <a:rPr lang="en-US" dirty="0" err="1"/>
              <a:t>GNumpy</a:t>
            </a:r>
            <a:endParaRPr lang="en-US" dirty="0"/>
          </a:p>
          <a:p>
            <a:r>
              <a:rPr lang="en-US" dirty="0"/>
              <a:t>code.google.com/p/</a:t>
            </a:r>
            <a:r>
              <a:rPr lang="en-US" dirty="0" err="1"/>
              <a:t>cudamat</a:t>
            </a:r>
            <a:endParaRPr lang="en-US" dirty="0"/>
          </a:p>
          <a:p>
            <a:r>
              <a:rPr lang="en-US" dirty="0">
                <a:hlinkClick r:id="rId8"/>
              </a:rPr>
              <a:t>www.cs.Toronto.edu/~tijmen/gnumpy.html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Misc</a:t>
            </a:r>
            <a:endParaRPr lang="en-US" dirty="0"/>
          </a:p>
          <a:p>
            <a:r>
              <a:rPr lang="en-US" dirty="0"/>
              <a:t>www.deeplearning.net//software_links</a:t>
            </a:r>
          </a:p>
        </p:txBody>
      </p:sp>
    </p:spTree>
    <p:extLst>
      <p:ext uri="{BB962C8B-B14F-4D97-AF65-F5344CB8AC3E}">
        <p14:creationId xmlns:p14="http://schemas.microsoft.com/office/powerpoint/2010/main" val="72467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383854" y="952500"/>
            <a:ext cx="7461504" cy="4390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tabLst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Convolutional nets</a:t>
            </a:r>
          </a:p>
          <a:p>
            <a:r>
              <a:rPr lang="en-US" dirty="0"/>
              <a:t>LeCun, </a:t>
            </a:r>
            <a:r>
              <a:rPr lang="en-US" dirty="0" err="1"/>
              <a:t>Bottou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and </a:t>
            </a:r>
            <a:r>
              <a:rPr lang="en-US" dirty="0" err="1"/>
              <a:t>Haffner</a:t>
            </a:r>
            <a:r>
              <a:rPr lang="en-US" dirty="0"/>
              <a:t>: Gradient-Based Learning Applied to Document Recognition, Proceedings of the IEEE, 86(11):2278-2324, November 1998</a:t>
            </a:r>
          </a:p>
          <a:p>
            <a:r>
              <a:rPr lang="en-US" dirty="0" err="1"/>
              <a:t>Krizhevsky</a:t>
            </a:r>
            <a:r>
              <a:rPr lang="en-US" dirty="0"/>
              <a:t>, </a:t>
            </a:r>
            <a:r>
              <a:rPr lang="en-US" dirty="0" err="1"/>
              <a:t>Sutskever</a:t>
            </a:r>
            <a:r>
              <a:rPr lang="en-US" dirty="0"/>
              <a:t>, Hinton “ImageNet Classification with deep convolutional neural networks” NIPS 2012</a:t>
            </a:r>
          </a:p>
          <a:p>
            <a:r>
              <a:rPr lang="en-US" dirty="0"/>
              <a:t>Jarrett, </a:t>
            </a:r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Ranzato</a:t>
            </a:r>
            <a:r>
              <a:rPr lang="en-US" dirty="0"/>
              <a:t>, LeCun: What is the Best Multi-Stage Architecture for Object Recognition?, Proc. International Conference on Computer Vision (ICCV'09), IEEE, 2009</a:t>
            </a:r>
          </a:p>
          <a:p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Sermanet</a:t>
            </a:r>
            <a:r>
              <a:rPr lang="en-US" dirty="0"/>
              <a:t>, </a:t>
            </a:r>
            <a:r>
              <a:rPr lang="en-US" dirty="0" err="1"/>
              <a:t>Boureau</a:t>
            </a:r>
            <a:r>
              <a:rPr lang="en-US" dirty="0"/>
              <a:t>, Gregor, Mathieu, LeCun: Learning Convolutional Feature </a:t>
            </a:r>
            <a:r>
              <a:rPr lang="en-US" dirty="0" err="1"/>
              <a:t>Hierachies</a:t>
            </a:r>
            <a:r>
              <a:rPr lang="en-US" dirty="0"/>
              <a:t> for Visual Recognition, Advances in Neural Information Processing Systems (NIPS 2010), 23, 2010</a:t>
            </a:r>
          </a:p>
          <a:p>
            <a:r>
              <a:rPr lang="en-US" dirty="0"/>
              <a:t>see yann.lecun.com/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publis</a:t>
            </a:r>
            <a:r>
              <a:rPr lang="en-US" dirty="0"/>
              <a:t> for references on many different kinds of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r>
              <a:rPr lang="en-US" dirty="0"/>
              <a:t>see http://www.cmap.polytechnique.fr/scattering/ for scattering networks (similar to </a:t>
            </a:r>
            <a:r>
              <a:rPr lang="en-US" dirty="0" err="1"/>
              <a:t>convnets</a:t>
            </a:r>
            <a:r>
              <a:rPr lang="en-US" dirty="0"/>
              <a:t> but with less learning and stronger mathematical foundations)</a:t>
            </a:r>
          </a:p>
        </p:txBody>
      </p:sp>
    </p:spTree>
    <p:extLst>
      <p:ext uri="{BB962C8B-B14F-4D97-AF65-F5344CB8AC3E}">
        <p14:creationId xmlns:p14="http://schemas.microsoft.com/office/powerpoint/2010/main" val="426700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383854" y="952500"/>
            <a:ext cx="7461504" cy="4390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tabLst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Applications of convolutional nets</a:t>
            </a:r>
          </a:p>
          <a:p>
            <a:r>
              <a:rPr lang="en-US" dirty="0"/>
              <a:t>Farabet, </a:t>
            </a:r>
            <a:r>
              <a:rPr lang="en-US" dirty="0" err="1"/>
              <a:t>Couprie</a:t>
            </a:r>
            <a:r>
              <a:rPr lang="en-US" dirty="0"/>
              <a:t>, </a:t>
            </a:r>
            <a:r>
              <a:rPr lang="en-US" dirty="0" err="1"/>
              <a:t>Najman</a:t>
            </a:r>
            <a:r>
              <a:rPr lang="en-US" dirty="0"/>
              <a:t>, LeCun, “Scene Parsing with Multiscale Feature Learning, Purity Trees, and Optimal Covers”, ICML 2012</a:t>
            </a:r>
          </a:p>
          <a:p>
            <a:r>
              <a:rPr lang="en-US" dirty="0"/>
              <a:t>Pierre </a:t>
            </a:r>
            <a:r>
              <a:rPr lang="en-US" dirty="0" err="1"/>
              <a:t>Sermanet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Kavukcuoglu</a:t>
            </a:r>
            <a:r>
              <a:rPr lang="en-US" dirty="0"/>
              <a:t>, </a:t>
            </a:r>
            <a:r>
              <a:rPr lang="en-US" dirty="0" err="1"/>
              <a:t>Soumith</a:t>
            </a:r>
            <a:r>
              <a:rPr lang="en-US" dirty="0"/>
              <a:t> </a:t>
            </a:r>
            <a:r>
              <a:rPr lang="en-US" dirty="0" err="1"/>
              <a:t>Chintala</a:t>
            </a:r>
            <a:r>
              <a:rPr lang="en-US" dirty="0"/>
              <a:t> and Yann LeCun: Pedestrian Detection with Unsupervised Multi-Stage Feature Learning, CVPR 2013</a:t>
            </a:r>
          </a:p>
          <a:p>
            <a:r>
              <a:rPr lang="en-US" dirty="0"/>
              <a:t>D. </a:t>
            </a:r>
            <a:r>
              <a:rPr lang="en-US" dirty="0" err="1"/>
              <a:t>Ciresan</a:t>
            </a:r>
            <a:r>
              <a:rPr lang="en-US" dirty="0"/>
              <a:t>, A. </a:t>
            </a:r>
            <a:r>
              <a:rPr lang="en-US" dirty="0" err="1"/>
              <a:t>Giusti</a:t>
            </a:r>
            <a:r>
              <a:rPr lang="en-US" dirty="0"/>
              <a:t>, L. Gambardella, J. </a:t>
            </a:r>
            <a:r>
              <a:rPr lang="en-US" dirty="0" err="1"/>
              <a:t>Schmidhuber</a:t>
            </a:r>
            <a:r>
              <a:rPr lang="en-US" dirty="0"/>
              <a:t>. Deep Neural Networks Segment Neuronal Membranes in Electron Microscopy Images. NIPS 2012</a:t>
            </a:r>
          </a:p>
          <a:p>
            <a:r>
              <a:rPr lang="en-US" dirty="0" err="1"/>
              <a:t>Raia</a:t>
            </a:r>
            <a:r>
              <a:rPr lang="en-US" dirty="0"/>
              <a:t> Hadsell, Pierre </a:t>
            </a:r>
            <a:r>
              <a:rPr lang="en-US" dirty="0" err="1"/>
              <a:t>Sermanet</a:t>
            </a:r>
            <a:r>
              <a:rPr lang="en-US" dirty="0"/>
              <a:t>, Marco </a:t>
            </a:r>
            <a:r>
              <a:rPr lang="en-US" dirty="0" err="1"/>
              <a:t>Scoffier</a:t>
            </a:r>
            <a:r>
              <a:rPr lang="en-US" dirty="0"/>
              <a:t>, </a:t>
            </a:r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Kavackuoglu</a:t>
            </a:r>
            <a:r>
              <a:rPr lang="en-US" dirty="0"/>
              <a:t>, </a:t>
            </a:r>
            <a:r>
              <a:rPr lang="en-US" dirty="0" err="1"/>
              <a:t>Urs</a:t>
            </a:r>
            <a:r>
              <a:rPr lang="en-US" dirty="0"/>
              <a:t> Muller and Yann LeCun: Learning Long-Range Vision for Autonomous Off-Road Driving, Journal of Field Robotics, 26(2):120-144, February 2009</a:t>
            </a:r>
          </a:p>
          <a:p>
            <a:r>
              <a:rPr lang="en-US" dirty="0"/>
              <a:t>Burger, Schuler, </a:t>
            </a:r>
            <a:r>
              <a:rPr lang="en-US" dirty="0" err="1"/>
              <a:t>Harmeling</a:t>
            </a:r>
            <a:r>
              <a:rPr lang="en-US" dirty="0"/>
              <a:t>: Image </a:t>
            </a:r>
            <a:r>
              <a:rPr lang="en-US" dirty="0" err="1"/>
              <a:t>Denoisng</a:t>
            </a:r>
            <a:r>
              <a:rPr lang="en-US" dirty="0"/>
              <a:t>: Can Plain Neural Networks Compete with BM3D?, Computer Vision and Pattern Recognition, CVPR 2012,</a:t>
            </a:r>
          </a:p>
        </p:txBody>
      </p:sp>
    </p:spTree>
    <p:extLst>
      <p:ext uri="{BB962C8B-B14F-4D97-AF65-F5344CB8AC3E}">
        <p14:creationId xmlns:p14="http://schemas.microsoft.com/office/powerpoint/2010/main" val="193479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383854" y="952500"/>
            <a:ext cx="7461504" cy="4390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tabLst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Applications of RNNs</a:t>
            </a:r>
          </a:p>
          <a:p>
            <a:r>
              <a:rPr lang="en-US" dirty="0"/>
              <a:t>Mikolov “Statistical language models based on neural networks” PhD thesis 2012</a:t>
            </a:r>
          </a:p>
          <a:p>
            <a:r>
              <a:rPr lang="en-US" dirty="0"/>
              <a:t>Boden “A guide to RNNs and backpropagation” Tech Report 2002</a:t>
            </a:r>
          </a:p>
          <a:p>
            <a:r>
              <a:rPr lang="en-US" dirty="0" err="1"/>
              <a:t>Hochreiter</a:t>
            </a:r>
            <a:r>
              <a:rPr lang="en-US" dirty="0"/>
              <a:t>, </a:t>
            </a:r>
            <a:r>
              <a:rPr lang="en-US" dirty="0" err="1"/>
              <a:t>Schmidhuber</a:t>
            </a:r>
            <a:r>
              <a:rPr lang="en-US" dirty="0"/>
              <a:t> “Long short term memory” Neural Computation 1997</a:t>
            </a:r>
          </a:p>
          <a:p>
            <a:r>
              <a:rPr lang="en-US" dirty="0"/>
              <a:t>Graves “Offline </a:t>
            </a:r>
            <a:r>
              <a:rPr lang="en-US" dirty="0" err="1"/>
              <a:t>arabic</a:t>
            </a:r>
            <a:r>
              <a:rPr lang="en-US" dirty="0"/>
              <a:t> </a:t>
            </a:r>
            <a:r>
              <a:rPr lang="en-US" dirty="0" err="1"/>
              <a:t>handwrting</a:t>
            </a:r>
            <a:r>
              <a:rPr lang="en-US" dirty="0"/>
              <a:t> recognition with multidimensional neural networks” Springer 2012</a:t>
            </a:r>
          </a:p>
          <a:p>
            <a:r>
              <a:rPr lang="en-US" dirty="0"/>
              <a:t>Graves “Speech recognition with deep recurrent neural networks” ICASSP 2013</a:t>
            </a:r>
          </a:p>
        </p:txBody>
      </p:sp>
    </p:spTree>
    <p:extLst>
      <p:ext uri="{BB962C8B-B14F-4D97-AF65-F5344CB8AC3E}">
        <p14:creationId xmlns:p14="http://schemas.microsoft.com/office/powerpoint/2010/main" val="262550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383854" y="952500"/>
            <a:ext cx="7461504" cy="4390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tabLst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Deep Learning &amp; Energy-Based Models</a:t>
            </a:r>
          </a:p>
          <a:p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, Learning Deep Architectures for AI, Foundations and Trends in Machine Learning, 2(1), pp.1-127, 2009.</a:t>
            </a:r>
          </a:p>
          <a:p>
            <a:r>
              <a:rPr lang="en-US" dirty="0"/>
              <a:t>LeCun, Chopra, Hadsell, </a:t>
            </a:r>
            <a:r>
              <a:rPr lang="en-US" dirty="0" err="1"/>
              <a:t>Ranzato</a:t>
            </a:r>
            <a:r>
              <a:rPr lang="en-US" dirty="0"/>
              <a:t>, Huang: A Tutorial on Energy-Based Learning, in </a:t>
            </a:r>
            <a:r>
              <a:rPr lang="en-US" dirty="0" err="1"/>
              <a:t>Bakir</a:t>
            </a:r>
            <a:r>
              <a:rPr lang="en-US" dirty="0"/>
              <a:t>, G. and </a:t>
            </a:r>
            <a:r>
              <a:rPr lang="en-US" dirty="0" err="1"/>
              <a:t>Hofman</a:t>
            </a:r>
            <a:r>
              <a:rPr lang="en-US" dirty="0"/>
              <a:t>, T. and </a:t>
            </a:r>
            <a:r>
              <a:rPr lang="en-US" dirty="0" err="1"/>
              <a:t>Schölkopf</a:t>
            </a:r>
            <a:r>
              <a:rPr lang="en-US" dirty="0"/>
              <a:t>, B. and </a:t>
            </a:r>
            <a:r>
              <a:rPr lang="en-US" dirty="0" err="1"/>
              <a:t>Smola</a:t>
            </a:r>
            <a:r>
              <a:rPr lang="en-US" dirty="0"/>
              <a:t>, A. and </a:t>
            </a:r>
            <a:r>
              <a:rPr lang="en-US" dirty="0" err="1"/>
              <a:t>Taskar</a:t>
            </a:r>
            <a:r>
              <a:rPr lang="en-US" dirty="0"/>
              <a:t>, B. (</a:t>
            </a:r>
            <a:r>
              <a:rPr lang="en-US" dirty="0" err="1"/>
              <a:t>Eds</a:t>
            </a:r>
            <a:r>
              <a:rPr lang="en-US" dirty="0"/>
              <a:t>), Predicting Structured Data, MIT Press, 2006</a:t>
            </a:r>
          </a:p>
          <a:p>
            <a:r>
              <a:rPr lang="en-US" dirty="0"/>
              <a:t>M. </a:t>
            </a:r>
            <a:r>
              <a:rPr lang="en-US" dirty="0" err="1"/>
              <a:t>Ranzato</a:t>
            </a:r>
            <a:r>
              <a:rPr lang="en-US" dirty="0"/>
              <a:t> Ph.D. Thesis “Unsupervised Learning of Feature Hierarchies” NYU 2009</a:t>
            </a:r>
          </a:p>
          <a:p>
            <a:pPr marL="0" indent="0">
              <a:buNone/>
            </a:pPr>
            <a:r>
              <a:rPr lang="en-US" dirty="0"/>
              <a:t>Practical guide</a:t>
            </a:r>
          </a:p>
          <a:p>
            <a:r>
              <a:rPr lang="en-US" dirty="0"/>
              <a:t>Y. LeCun et al. Efficient </a:t>
            </a:r>
            <a:r>
              <a:rPr lang="en-US" dirty="0" err="1"/>
              <a:t>BackProp</a:t>
            </a:r>
            <a:r>
              <a:rPr lang="en-US" dirty="0"/>
              <a:t>, Neural Networks: Tricks of the Trade, 1998</a:t>
            </a:r>
          </a:p>
          <a:p>
            <a:r>
              <a:rPr lang="en-US" dirty="0"/>
              <a:t>L. </a:t>
            </a:r>
            <a:r>
              <a:rPr lang="en-US" dirty="0" err="1"/>
              <a:t>Bottou</a:t>
            </a:r>
            <a:r>
              <a:rPr lang="en-US" dirty="0"/>
              <a:t>, Stochastic gradient descent tricks, Neural Networks, Tricks of the Trade Reloaded, LNCS 2012.</a:t>
            </a:r>
          </a:p>
          <a:p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, Practical recommendations for gradient-based training of deep architectures, </a:t>
            </a:r>
            <a:r>
              <a:rPr lang="en-US" dirty="0" err="1"/>
              <a:t>ArXiv</a:t>
            </a:r>
            <a:r>
              <a:rPr lang="en-US" dirty="0"/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31189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197668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5532" y="952500"/>
            <a:ext cx="3631803" cy="4654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Multimodule</a:t>
            </a:r>
            <a:r>
              <a:rPr lang="en-US" dirty="0"/>
              <a:t> systems: Cascade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038600" y="1520503"/>
            <a:ext cx="3806758" cy="3851597"/>
          </a:xfrm>
        </p:spPr>
        <p:txBody>
          <a:bodyPr/>
          <a:lstStyle/>
          <a:p>
            <a:r>
              <a:rPr lang="en-US" dirty="0"/>
              <a:t>Complex learning machines can be built by assembling modules into networks</a:t>
            </a:r>
          </a:p>
          <a:p>
            <a:r>
              <a:rPr lang="en-US" dirty="0"/>
              <a:t>Simple example: sequential/ layered feed-forward architecture (cascade)</a:t>
            </a:r>
          </a:p>
          <a:p>
            <a:r>
              <a:rPr lang="en-US" dirty="0"/>
              <a:t>Forward Propagation:</a:t>
            </a:r>
          </a:p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4252651" y="3809129"/>
            <a:ext cx="3621439" cy="1462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95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Multimodule</a:t>
            </a:r>
            <a:r>
              <a:rPr lang="en-US" dirty="0"/>
              <a:t> systems: Implementation</a:t>
            </a:r>
          </a:p>
        </p:txBody>
      </p:sp>
      <p:sp>
        <p:nvSpPr>
          <p:cNvPr id="24" name="object 3"/>
          <p:cNvSpPr/>
          <p:nvPr/>
        </p:nvSpPr>
        <p:spPr>
          <a:xfrm>
            <a:off x="395532" y="952500"/>
            <a:ext cx="3631803" cy="4654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 Placeholder 14"/>
          <p:cNvSpPr>
            <a:spLocks noGrp="1"/>
          </p:cNvSpPr>
          <p:nvPr>
            <p:ph type="body" idx="1"/>
          </p:nvPr>
        </p:nvSpPr>
        <p:spPr>
          <a:xfrm>
            <a:off x="4038600" y="1520503"/>
            <a:ext cx="3806758" cy="3851597"/>
          </a:xfrm>
        </p:spPr>
        <p:txBody>
          <a:bodyPr/>
          <a:lstStyle/>
          <a:p>
            <a:r>
              <a:rPr lang="en-US" dirty="0"/>
              <a:t>Each module is an object</a:t>
            </a:r>
          </a:p>
          <a:p>
            <a:pPr lvl="1"/>
            <a:r>
              <a:rPr lang="en-US" dirty="0"/>
              <a:t>Contains trainable parameters</a:t>
            </a:r>
          </a:p>
          <a:p>
            <a:pPr lvl="1"/>
            <a:r>
              <a:rPr lang="en-US" dirty="0"/>
              <a:t>Inputs are arguments Output is returned, but also stored internally</a:t>
            </a:r>
          </a:p>
          <a:p>
            <a:pPr lvl="1"/>
            <a:r>
              <a:rPr lang="en-US" dirty="0"/>
              <a:t>Example: 2 modules m1, m2</a:t>
            </a:r>
          </a:p>
          <a:p>
            <a:r>
              <a:rPr lang="en-US" dirty="0"/>
              <a:t>Torch7 (by hand)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hid = m1:forward(in)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m2:forward(hid)</a:t>
            </a:r>
          </a:p>
          <a:p>
            <a:r>
              <a:rPr lang="en-US" dirty="0"/>
              <a:t>Torch7 (using the </a:t>
            </a:r>
            <a:r>
              <a:rPr lang="en-US" dirty="0" err="1"/>
              <a:t>nn.Sequential</a:t>
            </a:r>
            <a:r>
              <a:rPr lang="en-US" dirty="0"/>
              <a:t> class)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(m1) 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(m2)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model:forward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/>
          <p:nvPr/>
        </p:nvSpPr>
        <p:spPr>
          <a:xfrm>
            <a:off x="395532" y="952500"/>
            <a:ext cx="3631803" cy="4654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in multi-layer systems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idx="1"/>
          </p:nvPr>
        </p:nvSpPr>
        <p:spPr>
          <a:xfrm>
            <a:off x="4038600" y="1520503"/>
            <a:ext cx="4038600" cy="3851597"/>
          </a:xfrm>
        </p:spPr>
        <p:txBody>
          <a:bodyPr/>
          <a:lstStyle/>
          <a:p>
            <a:r>
              <a:rPr lang="en-US" dirty="0"/>
              <a:t>To train a multi-module system, we must compute the gradient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with respect to all the parameters in the system (all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).</a:t>
            </a:r>
          </a:p>
          <a:p>
            <a:r>
              <a:rPr lang="en-US" dirty="0"/>
              <a:t>Let’s consider module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whose fprop method computes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/>
              <a:t>Let’s assume that we already know        	, in other words, for each component of vector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 we know how much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would wiggle if we wiggled that component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. 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3421227"/>
            <a:ext cx="304800" cy="332168"/>
          </a:xfrm>
          <a:prstGeom prst="rect">
            <a:avLst/>
          </a:prstGeom>
          <a:blipFill>
            <a:blip r:embed="rId3" cstate="print"/>
            <a:srcRect/>
            <a:stretch>
              <a:fillRect l="-2100002" t="-783779" r="-215716" b="-59775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5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/>
          <p:cNvSpPr/>
          <p:nvPr/>
        </p:nvSpPr>
        <p:spPr>
          <a:xfrm>
            <a:off x="4272197" y="3192264"/>
            <a:ext cx="1143000" cy="397271"/>
          </a:xfrm>
          <a:prstGeom prst="rect">
            <a:avLst/>
          </a:prstGeom>
          <a:blipFill>
            <a:blip r:embed="rId2" cstate="print"/>
            <a:srcRect/>
            <a:stretch>
              <a:fillRect l="-346667" t="-609691" r="-252933" b="-49666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4267200" y="1458532"/>
            <a:ext cx="304800" cy="332168"/>
          </a:xfrm>
          <a:prstGeom prst="rect">
            <a:avLst/>
          </a:prstGeom>
          <a:blipFill>
            <a:blip r:embed="rId3" cstate="print"/>
            <a:srcRect/>
            <a:stretch>
              <a:fillRect l="-2100002" t="-783779" r="-215716" b="-59775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395532" y="952500"/>
            <a:ext cx="3631803" cy="4654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4"/>
          <p:cNvSpPr>
            <a:spLocks noGrp="1"/>
          </p:cNvSpPr>
          <p:nvPr>
            <p:ph type="body" idx="1"/>
          </p:nvPr>
        </p:nvSpPr>
        <p:spPr>
          <a:xfrm>
            <a:off x="4038600" y="1139503"/>
            <a:ext cx="4038600" cy="3851597"/>
          </a:xfrm>
        </p:spPr>
        <p:txBody>
          <a:bodyPr/>
          <a:lstStyle/>
          <a:p>
            <a:pPr>
              <a:tabLst>
                <a:tab pos="515938" algn="l"/>
              </a:tabLst>
            </a:pPr>
            <a:r>
              <a:rPr lang="en-US" dirty="0"/>
              <a:t>We can apply chain rule to compute 	(how much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would wiggle if we wiggles each component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):</a:t>
            </a:r>
          </a:p>
          <a:p>
            <a:pPr>
              <a:tabLst>
                <a:tab pos="515938" algn="l"/>
              </a:tabLst>
            </a:pPr>
            <a:endParaRPr lang="en-US" dirty="0"/>
          </a:p>
          <a:p>
            <a:pPr>
              <a:tabLst>
                <a:tab pos="515938" algn="l"/>
              </a:tabLst>
            </a:pPr>
            <a:endParaRPr lang="en-US" dirty="0"/>
          </a:p>
          <a:p>
            <a:pPr>
              <a:tabLst>
                <a:tab pos="515938" algn="l"/>
              </a:tabLst>
            </a:pPr>
            <a:endParaRPr lang="en-US" dirty="0"/>
          </a:p>
          <a:p>
            <a:pPr>
              <a:tabLst>
                <a:tab pos="515938" algn="l"/>
              </a:tabLst>
            </a:pPr>
            <a:endParaRPr lang="en-US" sz="2400" dirty="0"/>
          </a:p>
          <a:p>
            <a:r>
              <a:rPr lang="en-US" dirty="0"/>
              <a:t>                  is the </a:t>
            </a:r>
            <a:r>
              <a:rPr lang="en-US" i="1" dirty="0"/>
              <a:t>Jacobian matrix </a:t>
            </a:r>
            <a:r>
              <a:rPr lang="en-US" dirty="0"/>
              <a:t>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with respect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/>
              <a:t>Element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dirty="0"/>
              <a:t>) of the Jacobian indicates how much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output wiggles when we wiggle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weight.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in multi-layer 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533900" y="2019300"/>
            <a:ext cx="3048000" cy="1143001"/>
          </a:xfrm>
          <a:prstGeom prst="rect">
            <a:avLst/>
          </a:prstGeom>
          <a:blipFill>
            <a:blip r:embed="rId2" cstate="print"/>
            <a:srcRect/>
            <a:stretch>
              <a:fillRect l="-140000" t="-108506" r="-22350" b="-21078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4191000" y="3848100"/>
            <a:ext cx="3733800" cy="685800"/>
          </a:xfrm>
          <a:prstGeom prst="rect">
            <a:avLst/>
          </a:prstGeom>
          <a:blipFill>
            <a:blip r:embed="rId2" cstate="print"/>
            <a:srcRect/>
            <a:stretch>
              <a:fillRect l="-106123" t="-467547" r="-8040" b="-1312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9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335718" y="2857500"/>
            <a:ext cx="2026482" cy="259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2514600" y="3619500"/>
            <a:ext cx="1066801" cy="457200"/>
          </a:xfrm>
          <a:prstGeom prst="rect">
            <a:avLst/>
          </a:prstGeom>
          <a:blipFill>
            <a:blip r:embed="rId3" cstate="print"/>
            <a:srcRect/>
            <a:stretch>
              <a:fillRect l="-248464" t="-616833" r="-364283" b="-38472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5769864" y="2171700"/>
            <a:ext cx="533400" cy="457201"/>
          </a:xfrm>
          <a:prstGeom prst="rect">
            <a:avLst/>
          </a:prstGeom>
          <a:blipFill>
            <a:blip r:embed="rId3" cstate="print"/>
            <a:srcRect/>
            <a:stretch>
              <a:fillRect l="-1042857" t="-246738" r="-282633" b="-75481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1066800" y="1714499"/>
            <a:ext cx="304800" cy="381001"/>
          </a:xfrm>
          <a:prstGeom prst="rect">
            <a:avLst/>
          </a:prstGeom>
          <a:blipFill>
            <a:blip r:embed="rId3" cstate="print"/>
            <a:srcRect/>
            <a:stretch>
              <a:fillRect l="-300003" t="-150868" r="-2094607" b="-107099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5727" y="1181100"/>
            <a:ext cx="570073" cy="643747"/>
          </a:xfrm>
          <a:prstGeom prst="rect">
            <a:avLst/>
          </a:prstGeom>
          <a:blipFill>
            <a:blip r:embed="rId3" cstate="print"/>
            <a:srcRect/>
            <a:stretch>
              <a:fillRect l="-601498" t="-1" r="-632289" b="-68234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in multi-layer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409700"/>
            <a:ext cx="7693346" cy="439055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Using the same trick, we can compute	       . Let’s assume again that we already know	, in other words, for each component of vector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/>
              <a:t> </a:t>
            </a:r>
            <a:r>
              <a:rPr lang="en-US" sz="1600" dirty="0"/>
              <a:t>we know how much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/>
              <a:t> would wiggle if we wiggled that component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/>
              <a:t>.</a:t>
            </a:r>
          </a:p>
          <a:p>
            <a:pPr marL="2000250">
              <a:lnSpc>
                <a:spcPct val="100000"/>
              </a:lnSpc>
            </a:pPr>
            <a:r>
              <a:rPr lang="en-US" sz="1600" dirty="0"/>
              <a:t>We can apply chain rule to compute	      (how much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/>
              <a:t> would wiggle if we wiggles each component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1600" dirty="0"/>
              <a:t>):</a:t>
            </a:r>
          </a:p>
          <a:p>
            <a:pPr marL="2000250">
              <a:lnSpc>
                <a:spcPct val="100000"/>
              </a:lnSpc>
            </a:pPr>
            <a:endParaRPr lang="en-US" sz="1600" dirty="0"/>
          </a:p>
          <a:p>
            <a:pPr marL="2000250">
              <a:lnSpc>
                <a:spcPct val="100000"/>
              </a:lnSpc>
            </a:pPr>
            <a:endParaRPr lang="en-US" sz="1600" dirty="0"/>
          </a:p>
          <a:p>
            <a:pPr marL="2000250">
              <a:lnSpc>
                <a:spcPct val="100000"/>
              </a:lnSpc>
            </a:pPr>
            <a:endParaRPr lang="en-US" sz="1600" dirty="0"/>
          </a:p>
          <a:p>
            <a:pPr marL="2000250">
              <a:lnSpc>
                <a:spcPct val="100000"/>
              </a:lnSpc>
            </a:pPr>
            <a:r>
              <a:rPr lang="en-US" sz="1600" dirty="0"/>
              <a:t>                    is the Jacobian matrix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/>
              <a:t> with respect to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1600" dirty="0"/>
          </a:p>
          <a:p>
            <a:pPr marL="2000250">
              <a:lnSpc>
                <a:spcPct val="100000"/>
              </a:lnSpc>
            </a:pPr>
            <a:r>
              <a:rPr lang="en-US" sz="1600" dirty="0"/>
              <a:t>Fi has two Jacobian matrices, because it has two arguments</a:t>
            </a:r>
          </a:p>
          <a:p>
            <a:pPr marL="2000250">
              <a:lnSpc>
                <a:spcPct val="100000"/>
              </a:lnSpc>
            </a:pPr>
            <a:r>
              <a:rPr lang="en-US" sz="1600" dirty="0"/>
              <a:t>Element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sz="1600" dirty="0"/>
              <a:t>) of this Jacobian indicates how much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/>
              <a:t>-</a:t>
            </a:r>
            <a:r>
              <a:rPr lang="en-US" sz="1600" dirty="0" err="1"/>
              <a:t>th</a:t>
            </a:r>
            <a:r>
              <a:rPr lang="en-US" sz="1600" dirty="0"/>
              <a:t> output wiggles when we wiggle 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sz="1600" dirty="0" err="1"/>
              <a:t>th</a:t>
            </a:r>
            <a:r>
              <a:rPr lang="en-US" sz="1600" dirty="0"/>
              <a:t> input.</a:t>
            </a:r>
          </a:p>
          <a:p>
            <a:pPr marL="2000250"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The equation above is a recurrence equation!</a:t>
            </a:r>
          </a:p>
        </p:txBody>
      </p:sp>
      <p:sp>
        <p:nvSpPr>
          <p:cNvPr id="13" name="object 3"/>
          <p:cNvSpPr/>
          <p:nvPr/>
        </p:nvSpPr>
        <p:spPr>
          <a:xfrm>
            <a:off x="3636264" y="2849217"/>
            <a:ext cx="2667000" cy="762000"/>
          </a:xfrm>
          <a:prstGeom prst="rect">
            <a:avLst/>
          </a:prstGeom>
          <a:blipFill>
            <a:blip r:embed="rId3" cstate="print"/>
            <a:srcRect/>
            <a:stretch>
              <a:fillRect l="-135659" t="-259998" r="-49439" b="-30093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1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769546" cy="4772245"/>
          </a:xfrm>
        </p:spPr>
        <p:txBody>
          <a:bodyPr/>
          <a:lstStyle/>
          <a:p>
            <a:r>
              <a:rPr lang="en-US" dirty="0"/>
              <a:t>Derivatives with respect to a column vector are line vectors (dimensions):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(dimensions: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may prefer to write those equation with column vectors: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409700"/>
            <a:ext cx="4800600" cy="1219201"/>
          </a:xfrm>
          <a:prstGeom prst="rect">
            <a:avLst/>
          </a:prstGeom>
          <a:blipFill>
            <a:blip r:embed="rId2" cstate="print"/>
            <a:srcRect/>
            <a:stretch>
              <a:fillRect l="-17150" t="-37500" r="-45297" b="-27184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Jacobians and dimensions</a:t>
            </a:r>
          </a:p>
        </p:txBody>
      </p:sp>
      <p:sp>
        <p:nvSpPr>
          <p:cNvPr id="10" name="object 3"/>
          <p:cNvSpPr/>
          <p:nvPr/>
        </p:nvSpPr>
        <p:spPr>
          <a:xfrm>
            <a:off x="1981200" y="2476500"/>
            <a:ext cx="3584254" cy="1219201"/>
          </a:xfrm>
          <a:prstGeom prst="rect">
            <a:avLst/>
          </a:prstGeom>
          <a:blipFill>
            <a:blip r:embed="rId2" cstate="print"/>
            <a:srcRect/>
            <a:stretch>
              <a:fillRect l="-57406" t="-137500" r="-60169" b="-17184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2514600" y="4382193"/>
            <a:ext cx="3124200" cy="1524000"/>
          </a:xfrm>
          <a:prstGeom prst="rect">
            <a:avLst/>
          </a:prstGeom>
          <a:blipFill>
            <a:blip r:embed="rId2" cstate="print"/>
            <a:srcRect/>
            <a:stretch>
              <a:fillRect l="-85375" t="-229055" r="-64239" b="158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/>
          <p:nvPr/>
        </p:nvSpPr>
        <p:spPr>
          <a:xfrm>
            <a:off x="5562600" y="4736592"/>
            <a:ext cx="1600200" cy="533400"/>
          </a:xfrm>
          <a:prstGeom prst="rect">
            <a:avLst/>
          </a:prstGeom>
          <a:blipFill>
            <a:blip r:embed="rId2" cstate="print"/>
            <a:srcRect/>
            <a:stretch>
              <a:fillRect l="-326368" t="-702581" r="-85456" b="-1785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6781800" y="1333500"/>
            <a:ext cx="304800" cy="381001"/>
          </a:xfrm>
          <a:prstGeom prst="rect">
            <a:avLst/>
          </a:prstGeom>
          <a:blipFill>
            <a:blip r:embed="rId3" cstate="print"/>
            <a:srcRect/>
            <a:stretch>
              <a:fillRect l="-300003" t="-150868" r="-2094607" b="-107099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790700"/>
            <a:ext cx="2743200" cy="3657600"/>
          </a:xfrm>
          <a:prstGeom prst="rect">
            <a:avLst/>
          </a:prstGeom>
          <a:blipFill>
            <a:blip r:embed="rId2" cstate="print"/>
            <a:srcRect/>
            <a:stretch>
              <a:fillRect l="-9826" t="-23292" r="-188737" b="-197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idx="1"/>
          </p:nvPr>
        </p:nvSpPr>
        <p:spPr>
          <a:xfrm>
            <a:off x="383854" y="1028008"/>
            <a:ext cx="7769546" cy="47722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To compute all the derivatives, we use a backward sweep called the </a:t>
            </a:r>
            <a:r>
              <a:rPr lang="en-US" b="1" dirty="0">
                <a:solidFill>
                  <a:schemeClr val="accent1"/>
                </a:solidFill>
              </a:rPr>
              <a:t>back-propagation algorithm</a:t>
            </a:r>
            <a:r>
              <a:rPr lang="en-US" dirty="0"/>
              <a:t> that uses the recurrence equation for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2973388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2973388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2973388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2973388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2973388"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2973388">
              <a:lnSpc>
                <a:spcPct val="150000"/>
              </a:lnSpc>
            </a:pPr>
            <a:r>
              <a:rPr lang="en-US" dirty="0"/>
              <a:t>…</a:t>
            </a:r>
            <a:r>
              <a:rPr lang="en-US" dirty="0" err="1"/>
              <a:t>etc</a:t>
            </a:r>
            <a:r>
              <a:rPr lang="en-US" dirty="0"/>
              <a:t>, until we reach the first module.</a:t>
            </a:r>
          </a:p>
          <a:p>
            <a:pPr marL="297338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We now have all the</a:t>
            </a:r>
          </a:p>
        </p:txBody>
      </p:sp>
      <p:sp>
        <p:nvSpPr>
          <p:cNvPr id="13" name="object 3"/>
          <p:cNvSpPr/>
          <p:nvPr/>
        </p:nvSpPr>
        <p:spPr>
          <a:xfrm>
            <a:off x="3429000" y="2019300"/>
            <a:ext cx="3276599" cy="2438400"/>
          </a:xfrm>
          <a:prstGeom prst="rect">
            <a:avLst/>
          </a:prstGeom>
          <a:blipFill>
            <a:blip r:embed="rId2" cstate="print"/>
            <a:srcRect/>
            <a:stretch>
              <a:fillRect l="-104397" t="-43021" r="-45561" b="-7160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3151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1630</Words>
  <Application>Microsoft Office PowerPoint</Application>
  <PresentationFormat>Custom</PresentationFormat>
  <Paragraphs>257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1_Title &amp; Bullet </vt:lpstr>
      <vt:lpstr>Lecture 2.2 - Deep Supervised Learning  (modular approach)</vt:lpstr>
      <vt:lpstr>PowerPoint Presentation</vt:lpstr>
      <vt:lpstr>Multimodule systems: Cascade</vt:lpstr>
      <vt:lpstr>Multimodule systems: Implementation</vt:lpstr>
      <vt:lpstr>Computing the gradient in multi-layer systems</vt:lpstr>
      <vt:lpstr>Computing the gradient in multi-layer systems</vt:lpstr>
      <vt:lpstr>Computing the gradient in multi-layer systems</vt:lpstr>
      <vt:lpstr>Jacobians and dimensions</vt:lpstr>
      <vt:lpstr>Back propagation</vt:lpstr>
      <vt:lpstr>Multimodule systems: Implementation</vt:lpstr>
      <vt:lpstr>Linear module</vt:lpstr>
      <vt:lpstr>Tanh module (or any other pointwise function)</vt:lpstr>
      <vt:lpstr>Euclidean distance module</vt:lpstr>
      <vt:lpstr>Any architecture works</vt:lpstr>
      <vt:lpstr>Module-based deep learning  with Torch7</vt:lpstr>
      <vt:lpstr>Example: building a neural net  in Torch7</vt:lpstr>
      <vt:lpstr>Example: training a neural net in torch7</vt:lpstr>
      <vt:lpstr>Toy code (matlab): neural net trainer</vt:lpstr>
      <vt:lpstr>Deep supervised learning is non-convex</vt:lpstr>
      <vt:lpstr>Backprop in practice</vt:lpstr>
      <vt:lpstr>Software</vt:lpstr>
      <vt:lpstr>References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43</cp:revision>
  <dcterms:modified xsi:type="dcterms:W3CDTF">2016-12-01T16:41:02Z</dcterms:modified>
</cp:coreProperties>
</file>