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g"/>
  <Override PartName="/ppt/media/image13.jpg" ContentType="image/jpg"/>
  <Override PartName="/ppt/media/image14.jpg" ContentType="image/jpg"/>
  <Override PartName="/ppt/media/image17.jpg" ContentType="image/jpg"/>
  <Override PartName="/ppt/media/image20.jpg" ContentType="image/jpg"/>
  <Override PartName="/ppt/media/image25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2.jpg" ContentType="image/jpg"/>
  <Override PartName="/ppt/media/image34.jpg" ContentType="image/jpg"/>
  <Override PartName="/ppt/media/image36.jpg" ContentType="image/jpg"/>
  <Override PartName="/ppt/media/image38.jpg" ContentType="image/jpg"/>
  <Override PartName="/ppt/media/image40.jpg" ContentType="image/jpg"/>
  <Override PartName="/ppt/media/image41.jpg" ContentType="image/jpg"/>
  <Override PartName="/ppt/media/image43.jpg" ContentType="image/jpg"/>
  <Override PartName="/ppt/media/image44.jpg" ContentType="image/jpg"/>
  <Override PartName="/ppt/media/image46.jpg" ContentType="image/jpg"/>
  <Override PartName="/ppt/media/image48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54" r:id="rId25"/>
    <p:sldId id="350" r:id="rId26"/>
    <p:sldId id="351" r:id="rId27"/>
    <p:sldId id="352" r:id="rId28"/>
    <p:sldId id="353" r:id="rId29"/>
    <p:sldId id="324" r:id="rId30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CD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>
      <p:cViewPr>
        <p:scale>
          <a:sx n="159" d="100"/>
          <a:sy n="159" d="100"/>
        </p:scale>
        <p:origin x="-768" y="-18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3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21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</a:t>
            </a:r>
            <a:r>
              <a:rPr lang="en-US" sz="1100" b="0" i="0" u="none" strike="noStrike" cap="none" baseline="0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6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7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Lecture 2.3 - Deep </a:t>
            </a:r>
            <a:r>
              <a:rPr lang="en-US" dirty="0"/>
              <a:t>Supervised Learning  (modular approach) – Part 2</a:t>
            </a:r>
          </a:p>
        </p:txBody>
      </p:sp>
    </p:spTree>
    <p:extLst>
      <p:ext uri="{BB962C8B-B14F-4D97-AF65-F5344CB8AC3E}">
        <p14:creationId xmlns:p14="http://schemas.microsoft.com/office/powerpoint/2010/main" val="416508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Network </a:t>
            </a:r>
            <a:br>
              <a:rPr lang="en-US" dirty="0"/>
            </a:br>
            <a:r>
              <a:rPr lang="en-US" dirty="0"/>
              <a:t>(RBF Net)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038600" y="1866900"/>
            <a:ext cx="3817238" cy="3933353"/>
          </a:xfrm>
        </p:spPr>
        <p:txBody>
          <a:bodyPr/>
          <a:lstStyle/>
          <a:p>
            <a:r>
              <a:rPr lang="en-US" dirty="0"/>
              <a:t>Linearly combined Gaussian  bumps.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centers of the bumps can be  initialized with the K-means  algorithm (see below), and  subsequently adjusted with gradient descent.</a:t>
            </a:r>
          </a:p>
          <a:p>
            <a:r>
              <a:rPr lang="en-US" dirty="0"/>
              <a:t>This is a good architecture for re-  </a:t>
            </a:r>
            <a:r>
              <a:rPr lang="en-US" dirty="0" err="1"/>
              <a:t>gression</a:t>
            </a:r>
            <a:r>
              <a:rPr lang="en-US" dirty="0"/>
              <a:t> and function </a:t>
            </a:r>
            <a:r>
              <a:rPr lang="en-US" dirty="0" err="1"/>
              <a:t>approxi</a:t>
            </a:r>
            <a:r>
              <a:rPr lang="en-US" dirty="0"/>
              <a:t>-  </a:t>
            </a:r>
            <a:r>
              <a:rPr lang="en-US" dirty="0" err="1"/>
              <a:t>mation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7200" y="1485900"/>
            <a:ext cx="3384597" cy="395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43" y="2476500"/>
            <a:ext cx="239705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5576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MAP/MLE loss and cross-entropy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(</a:t>
            </a:r>
            <a:r>
              <a:rPr lang="en-US" i="1" dirty="0"/>
              <a:t>y</a:t>
            </a:r>
            <a:r>
              <a:rPr lang="en-US" dirty="0"/>
              <a:t> is scalar and discrete). Let’s denote</a:t>
            </a:r>
          </a:p>
          <a:p>
            <a:r>
              <a:rPr lang="en-US" dirty="0"/>
              <a:t>MAP/MLE loss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loss can be written as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58974" t="2978" r="3846" b="84194"/>
          <a:stretch/>
        </p:blipFill>
        <p:spPr>
          <a:xfrm>
            <a:off x="5943600" y="1316736"/>
            <a:ext cx="220980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608" t="25656" r="10930" b="55102"/>
          <a:stretch/>
        </p:blipFill>
        <p:spPr>
          <a:xfrm>
            <a:off x="1485900" y="2019300"/>
            <a:ext cx="5257800" cy="685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1920" t="61747" r="9618" b="19011"/>
          <a:stretch/>
        </p:blipFill>
        <p:spPr>
          <a:xfrm>
            <a:off x="1485706" y="3229419"/>
            <a:ext cx="5257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5367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Let’s denote				then</a:t>
            </a:r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endParaRPr lang="nl-NL" dirty="0">
              <a:latin typeface="+mj-lt"/>
              <a:cs typeface="Times New Roman"/>
            </a:endParaRPr>
          </a:p>
          <a:p>
            <a:pPr marL="174625" indent="-174625">
              <a:buNone/>
            </a:pPr>
            <a:r>
              <a:rPr lang="nl-NL" dirty="0">
                <a:latin typeface="+mj-lt"/>
                <a:cs typeface="Times New Roman"/>
              </a:rPr>
              <a:t>	</a:t>
            </a:r>
            <a:r>
              <a:rPr lang="en-US" dirty="0">
                <a:latin typeface="+mj-lt"/>
                <a:cs typeface="Times New Roman"/>
              </a:rPr>
              <a:t>with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i="1" spc="15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spc="228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5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spc="228" baseline="287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2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spc="190" baseline="287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and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pc="-110" dirty="0">
                <a:latin typeface="+mj-lt"/>
                <a:cs typeface="Tahoma"/>
              </a:rPr>
              <a:t> </a:t>
            </a:r>
            <a:r>
              <a:rPr lang="en-US" dirty="0">
                <a:latin typeface="+mj-lt"/>
                <a:cs typeface="Times New Roman"/>
              </a:rPr>
              <a:t>otherwise.</a:t>
            </a:r>
          </a:p>
          <a:p>
            <a:pPr>
              <a:spcBef>
                <a:spcPts val="719"/>
              </a:spcBef>
            </a:pPr>
            <a:r>
              <a:rPr lang="en-US" dirty="0">
                <a:latin typeface="+mj-lt"/>
                <a:cs typeface="Times New Roman"/>
              </a:rPr>
              <a:t>example1:</a:t>
            </a:r>
            <a:r>
              <a:rPr lang="en-US" spc="106" dirty="0">
                <a:latin typeface="+mj-lt"/>
                <a:cs typeface="Times New Roman"/>
              </a:rPr>
              <a:t> </a:t>
            </a:r>
            <a:r>
              <a:rPr lang="en-US" i="1" spc="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i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and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spc="140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i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  <a:r>
              <a:rPr lang="en-US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/>
              </a:rPr>
              <a:t>with </a:t>
            </a:r>
            <a:r>
              <a:rPr lang="el-GR" i="1" spc="1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i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9">
              <a:spcBef>
                <a:spcPts val="224"/>
              </a:spcBef>
            </a:pPr>
            <a:r>
              <a:rPr lang="en-US" i="1" spc="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spc="254" baseline="28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log(1</a:t>
            </a:r>
            <a:r>
              <a:rPr lang="en-US" i="1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spc="-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9">
              <a:spcBef>
                <a:spcPts val="719"/>
              </a:spcBef>
            </a:pPr>
            <a:r>
              <a:rPr lang="en-US" dirty="0">
                <a:latin typeface="+mj-lt"/>
                <a:cs typeface="Times New Roman"/>
              </a:rPr>
              <a:t>example2:</a:t>
            </a:r>
            <a:r>
              <a:rPr lang="en-US" spc="106" dirty="0">
                <a:latin typeface="+mj-lt"/>
                <a:cs typeface="Times New Roman"/>
              </a:rPr>
              <a:t> </a:t>
            </a:r>
            <a:r>
              <a:rPr lang="en-US" i="1" spc="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i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and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spc="140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i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0).</a:t>
            </a:r>
            <a:r>
              <a:rPr lang="en-US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/>
              </a:rPr>
              <a:t>with </a:t>
            </a:r>
            <a:r>
              <a:rPr lang="el-GR" i="1" spc="1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i="1" spc="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9">
              <a:spcBef>
                <a:spcPts val="224"/>
              </a:spcBef>
            </a:pPr>
            <a:r>
              <a:rPr lang="en-US" i="1" spc="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spc="254" baseline="28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log(1</a:t>
            </a:r>
            <a:r>
              <a:rPr lang="en-US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pc="-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and KL-divergence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3294" t="29412"/>
          <a:stretch/>
        </p:blipFill>
        <p:spPr>
          <a:xfrm>
            <a:off x="1925869" y="1943100"/>
            <a:ext cx="4474931" cy="1828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3294" t="2942" r="29641" b="73529"/>
          <a:stretch/>
        </p:blipFill>
        <p:spPr>
          <a:xfrm>
            <a:off x="1925869" y="1257300"/>
            <a:ext cx="310333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4521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and KL-divergence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3854" y="1714500"/>
            <a:ext cx="7461504" cy="4085753"/>
          </a:xfrm>
        </p:spPr>
        <p:txBody>
          <a:bodyPr/>
          <a:lstStyle/>
          <a:p>
            <a:pPr marL="174625" marR="4296">
              <a:lnSpc>
                <a:spcPct val="106600"/>
              </a:lnSpc>
            </a:pPr>
            <a:r>
              <a:rPr lang="en-US" i="1" spc="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+mj-lt"/>
                <a:cs typeface="Times New Roman"/>
              </a:rPr>
              <a:t>is proportional to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i="1" spc="-8" dirty="0">
                <a:latin typeface="+mj-lt"/>
                <a:cs typeface="Times New Roman"/>
              </a:rPr>
              <a:t>cross-entropy </a:t>
            </a:r>
            <a:r>
              <a:rPr lang="en-US" spc="4" dirty="0">
                <a:latin typeface="+mj-lt"/>
                <a:cs typeface="Times New Roman"/>
              </a:rPr>
              <a:t>between the </a:t>
            </a:r>
            <a:r>
              <a:rPr lang="en-US" dirty="0">
                <a:latin typeface="+mj-lt"/>
                <a:cs typeface="Times New Roman"/>
              </a:rPr>
              <a:t>conditional </a:t>
            </a:r>
            <a:r>
              <a:rPr lang="en-US" spc="-4" dirty="0">
                <a:latin typeface="+mj-lt"/>
                <a:cs typeface="Times New Roman"/>
              </a:rPr>
              <a:t>distribution  </a:t>
            </a:r>
            <a:r>
              <a:rPr lang="en-US" spc="4" dirty="0">
                <a:latin typeface="+mj-lt"/>
                <a:cs typeface="Times New Roman"/>
              </a:rPr>
              <a:t>of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85" dirty="0">
                <a:latin typeface="+mj-lt"/>
                <a:cs typeface="Times New Roman"/>
              </a:rPr>
              <a:t>y</a:t>
            </a:r>
            <a:r>
              <a:rPr lang="en-US" i="1" spc="68" dirty="0">
                <a:latin typeface="+mj-lt"/>
                <a:cs typeface="Times New Roman"/>
              </a:rPr>
              <a:t> </a:t>
            </a:r>
            <a:r>
              <a:rPr lang="en-US" spc="-13" dirty="0">
                <a:latin typeface="+mj-lt"/>
                <a:cs typeface="Times New Roman"/>
              </a:rPr>
              <a:t>given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by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the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machine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1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spc="1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spc="209" baseline="287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and the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-8" dirty="0">
                <a:latin typeface="+mj-lt"/>
                <a:cs typeface="Times New Roman"/>
              </a:rPr>
              <a:t>desired</a:t>
            </a:r>
            <a:r>
              <a:rPr lang="en-US" i="1" spc="4" dirty="0">
                <a:latin typeface="+mj-lt"/>
                <a:cs typeface="Times New Roman"/>
              </a:rPr>
              <a:t> </a:t>
            </a:r>
            <a:r>
              <a:rPr lang="en-US" spc="-4" dirty="0">
                <a:latin typeface="+mj-lt"/>
                <a:cs typeface="Times New Roman"/>
              </a:rPr>
              <a:t>distribution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13" dirty="0">
                <a:latin typeface="+mj-lt"/>
                <a:cs typeface="Times New Roman"/>
              </a:rPr>
              <a:t>over</a:t>
            </a:r>
            <a:r>
              <a:rPr lang="en-US" spc="-17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classes  </a:t>
            </a:r>
            <a:r>
              <a:rPr lang="en-US" spc="4" dirty="0">
                <a:latin typeface="+mj-lt"/>
                <a:cs typeface="Times New Roman"/>
              </a:rPr>
              <a:t>for sample </a:t>
            </a:r>
            <a:r>
              <a:rPr lang="en-US" i="1" spc="5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spc="15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spc="228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5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spc="228" baseline="287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pc="4" dirty="0">
                <a:latin typeface="+mj-lt"/>
                <a:cs typeface="Times New Roman"/>
              </a:rPr>
              <a:t>(equal </a:t>
            </a:r>
            <a:r>
              <a:rPr lang="en-US" dirty="0">
                <a:latin typeface="+mj-lt"/>
                <a:cs typeface="Times New Roman"/>
              </a:rPr>
              <a:t>to 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4" dirty="0">
                <a:latin typeface="+mj-lt"/>
                <a:cs typeface="Times New Roman"/>
              </a:rPr>
              <a:t> for the </a:t>
            </a:r>
            <a:r>
              <a:rPr lang="en-US" dirty="0">
                <a:latin typeface="+mj-lt"/>
                <a:cs typeface="Times New Roman"/>
              </a:rPr>
              <a:t>desired class, </a:t>
            </a:r>
            <a:r>
              <a:rPr lang="en-US" spc="4" dirty="0">
                <a:latin typeface="+mj-lt"/>
                <a:cs typeface="Times New Roman"/>
              </a:rPr>
              <a:t>and 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pc="4" dirty="0">
                <a:latin typeface="+mj-lt"/>
                <a:cs typeface="Times New Roman"/>
              </a:rPr>
              <a:t> for the </a:t>
            </a:r>
            <a:r>
              <a:rPr lang="en-US" dirty="0">
                <a:latin typeface="+mj-lt"/>
                <a:cs typeface="Times New Roman"/>
              </a:rPr>
              <a:t>other classes).</a:t>
            </a:r>
          </a:p>
          <a:p>
            <a:pPr marL="174625" marR="736703">
              <a:lnSpc>
                <a:spcPct val="101600"/>
              </a:lnSpc>
              <a:spcBef>
                <a:spcPts val="435"/>
              </a:spcBef>
            </a:pP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cross-entropy </a:t>
            </a:r>
            <a:r>
              <a:rPr lang="en-US" dirty="0">
                <a:latin typeface="+mj-lt"/>
                <a:cs typeface="Times New Roman"/>
              </a:rPr>
              <a:t>also called </a:t>
            </a:r>
            <a:r>
              <a:rPr lang="en-US" i="1" spc="-4" dirty="0" err="1">
                <a:latin typeface="+mj-lt"/>
                <a:cs typeface="Times New Roman"/>
              </a:rPr>
              <a:t>Kullback-Leibler</a:t>
            </a:r>
            <a:r>
              <a:rPr lang="en-US" i="1" spc="-4" dirty="0">
                <a:latin typeface="+mj-lt"/>
                <a:cs typeface="Times New Roman"/>
              </a:rPr>
              <a:t> </a:t>
            </a:r>
            <a:r>
              <a:rPr lang="en-US" i="1" spc="-8" dirty="0">
                <a:latin typeface="+mj-lt"/>
                <a:cs typeface="Times New Roman"/>
              </a:rPr>
              <a:t>divergence </a:t>
            </a:r>
            <a:r>
              <a:rPr lang="en-US" spc="4" dirty="0">
                <a:latin typeface="+mj-lt"/>
                <a:cs typeface="Times New Roman"/>
              </a:rPr>
              <a:t>between </a:t>
            </a:r>
            <a:r>
              <a:rPr lang="en-US" spc="-4" dirty="0">
                <a:latin typeface="+mj-lt"/>
                <a:cs typeface="Times New Roman"/>
              </a:rPr>
              <a:t>two distributions</a:t>
            </a:r>
            <a:r>
              <a:rPr lang="en-US" spc="21" dirty="0">
                <a:latin typeface="+mj-lt"/>
                <a:cs typeface="Times New Roman"/>
              </a:rPr>
              <a:t> </a:t>
            </a:r>
            <a:r>
              <a:rPr lang="en-US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106" dirty="0">
                <a:latin typeface="+mj-lt"/>
                <a:cs typeface="Tahoma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and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106" dirty="0">
                <a:latin typeface="+mj-lt"/>
                <a:cs typeface="Tahoma"/>
              </a:rPr>
              <a:t>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-13" dirty="0">
                <a:latin typeface="+mj-lt"/>
                <a:cs typeface="Times New Roman"/>
              </a:rPr>
              <a:t>defined</a:t>
            </a:r>
            <a:r>
              <a:rPr lang="en-US" spc="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as:</a:t>
            </a:r>
          </a:p>
          <a:p>
            <a:pPr marL="174625" marR="736703">
              <a:lnSpc>
                <a:spcPct val="101600"/>
              </a:lnSpc>
              <a:spcBef>
                <a:spcPts val="43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74625" marR="736703">
              <a:lnSpc>
                <a:spcPct val="101600"/>
              </a:lnSpc>
              <a:spcBef>
                <a:spcPts val="43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74625" marR="736703">
              <a:lnSpc>
                <a:spcPct val="101600"/>
              </a:lnSpc>
              <a:spcBef>
                <a:spcPts val="43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74625"/>
            <a:r>
              <a:rPr lang="en-US" spc="4" dirty="0">
                <a:latin typeface="+mj-lt"/>
                <a:cs typeface="Times New Roman"/>
              </a:rPr>
              <a:t>It </a:t>
            </a:r>
            <a:r>
              <a:rPr lang="en-US" dirty="0">
                <a:latin typeface="+mj-lt"/>
                <a:cs typeface="Times New Roman"/>
              </a:rPr>
              <a:t>measures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spc="-4" dirty="0">
                <a:latin typeface="+mj-lt"/>
                <a:cs typeface="Times New Roman"/>
              </a:rPr>
              <a:t>sort </a:t>
            </a:r>
            <a:r>
              <a:rPr lang="en-US" spc="4" dirty="0">
                <a:latin typeface="+mj-lt"/>
                <a:cs typeface="Times New Roman"/>
              </a:rPr>
              <a:t>of </a:t>
            </a:r>
            <a:r>
              <a:rPr lang="en-US" dirty="0">
                <a:latin typeface="+mj-lt"/>
                <a:cs typeface="Times New Roman"/>
              </a:rPr>
              <a:t>dissimilarity </a:t>
            </a:r>
            <a:r>
              <a:rPr lang="en-US" spc="4" dirty="0">
                <a:latin typeface="+mj-lt"/>
                <a:cs typeface="Times New Roman"/>
              </a:rPr>
              <a:t>between </a:t>
            </a:r>
            <a:r>
              <a:rPr lang="en-US" spc="-4" dirty="0">
                <a:latin typeface="+mj-lt"/>
                <a:cs typeface="Times New Roman"/>
              </a:rPr>
              <a:t>two</a:t>
            </a:r>
            <a:r>
              <a:rPr lang="en-US" spc="-25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distributions.</a:t>
            </a:r>
            <a:endParaRPr lang="en-US" dirty="0">
              <a:latin typeface="+mj-lt"/>
              <a:cs typeface="Times New Roman"/>
            </a:endParaRPr>
          </a:p>
          <a:p>
            <a:pPr marL="174625" marR="4296">
              <a:lnSpc>
                <a:spcPts val="1987"/>
              </a:lnSpc>
              <a:spcBef>
                <a:spcPts val="681"/>
              </a:spcBef>
            </a:pP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KL-divergence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not a </a:t>
            </a:r>
            <a:r>
              <a:rPr lang="en-US" dirty="0">
                <a:latin typeface="+mj-lt"/>
                <a:cs typeface="Times New Roman"/>
              </a:rPr>
              <a:t>distance, </a:t>
            </a:r>
            <a:r>
              <a:rPr lang="en-US" spc="4" dirty="0">
                <a:latin typeface="+mj-lt"/>
                <a:cs typeface="Times New Roman"/>
              </a:rPr>
              <a:t>because </a:t>
            </a:r>
            <a:r>
              <a:rPr lang="en-US" dirty="0">
                <a:latin typeface="+mj-lt"/>
                <a:cs typeface="Times New Roman"/>
              </a:rPr>
              <a:t>it is </a:t>
            </a:r>
            <a:r>
              <a:rPr lang="en-US" spc="4" dirty="0">
                <a:latin typeface="+mj-lt"/>
                <a:cs typeface="Times New Roman"/>
              </a:rPr>
              <a:t>not </a:t>
            </a:r>
            <a:r>
              <a:rPr lang="en-US" dirty="0">
                <a:latin typeface="+mj-lt"/>
                <a:cs typeface="Times New Roman"/>
              </a:rPr>
              <a:t>symmetric, </a:t>
            </a:r>
            <a:r>
              <a:rPr lang="en-US" spc="4" dirty="0">
                <a:latin typeface="+mj-lt"/>
                <a:cs typeface="Times New Roman"/>
              </a:rPr>
              <a:t>and </a:t>
            </a:r>
            <a:r>
              <a:rPr lang="en-US" dirty="0">
                <a:latin typeface="+mj-lt"/>
                <a:cs typeface="Times New Roman"/>
              </a:rPr>
              <a:t>it </a:t>
            </a:r>
            <a:r>
              <a:rPr lang="en-US" spc="4" dirty="0">
                <a:latin typeface="+mj-lt"/>
                <a:cs typeface="Times New Roman"/>
              </a:rPr>
              <a:t>does not  </a:t>
            </a:r>
            <a:r>
              <a:rPr lang="en-US" dirty="0">
                <a:latin typeface="+mj-lt"/>
                <a:cs typeface="Times New Roman"/>
              </a:rPr>
              <a:t>satisfy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dirty="0">
                <a:latin typeface="+mj-lt"/>
                <a:cs typeface="Times New Roman"/>
              </a:rPr>
              <a:t>triangular</a:t>
            </a:r>
            <a:r>
              <a:rPr lang="en-US" spc="-59" dirty="0">
                <a:latin typeface="+mj-lt"/>
                <a:cs typeface="Times New Roman"/>
              </a:rPr>
              <a:t> </a:t>
            </a:r>
            <a:r>
              <a:rPr lang="en-US" spc="-8" dirty="0">
                <a:latin typeface="+mj-lt"/>
                <a:cs typeface="Times New Roman"/>
              </a:rPr>
              <a:t>inequality.</a:t>
            </a:r>
            <a:endParaRPr lang="en-US" dirty="0">
              <a:latin typeface="+mj-lt"/>
              <a:cs typeface="Times New Roman"/>
            </a:endParaRPr>
          </a:p>
          <a:p>
            <a:pPr marL="10739" marR="736703">
              <a:lnSpc>
                <a:spcPct val="101600"/>
              </a:lnSpc>
              <a:spcBef>
                <a:spcPts val="435"/>
              </a:spcBef>
            </a:pPr>
            <a:endParaRPr lang="en-US" dirty="0">
              <a:latin typeface="+mj-lt"/>
              <a:cs typeface="Times New Roman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b="75555"/>
          <a:stretch/>
        </p:blipFill>
        <p:spPr>
          <a:xfrm>
            <a:off x="1905000" y="878515"/>
            <a:ext cx="4845682" cy="9121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401" t="72170" r="-4401" b="3385"/>
          <a:stretch/>
        </p:blipFill>
        <p:spPr>
          <a:xfrm>
            <a:off x="1905000" y="3695700"/>
            <a:ext cx="4845682" cy="9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437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and </a:t>
            </a:r>
            <a:br>
              <a:rPr lang="en-US" dirty="0"/>
            </a:br>
            <a:r>
              <a:rPr lang="en-US" dirty="0"/>
              <a:t>KL-divergence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2743200" y="1562100"/>
            <a:ext cx="5360162" cy="4238153"/>
          </a:xfrm>
        </p:spPr>
        <p:txBody>
          <a:bodyPr/>
          <a:lstStyle/>
          <a:p>
            <a:pPr marR="529439"/>
            <a:r>
              <a:rPr lang="en-US" spc="4" dirty="0">
                <a:latin typeface="+mj-lt"/>
                <a:cs typeface="Times New Roman"/>
              </a:rPr>
              <a:t>Assume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that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our</a:t>
            </a:r>
            <a:r>
              <a:rPr lang="en-US" spc="-21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discriminant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module</a:t>
            </a:r>
            <a:r>
              <a:rPr lang="en-US" spc="38" dirty="0">
                <a:latin typeface="+mj-lt"/>
                <a:cs typeface="Times New Roman"/>
              </a:rPr>
              <a:t> </a:t>
            </a:r>
            <a:r>
              <a:rPr lang="en-US" i="1"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13" dirty="0">
                <a:latin typeface="+mj-lt"/>
                <a:cs typeface="Tahoma"/>
              </a:rPr>
              <a:t> </a:t>
            </a:r>
            <a:r>
              <a:rPr lang="en-US" dirty="0">
                <a:latin typeface="+mj-lt"/>
                <a:cs typeface="Times New Roman"/>
              </a:rPr>
              <a:t>produces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spc="-4" dirty="0">
                <a:latin typeface="+mj-lt"/>
                <a:cs typeface="Times New Roman"/>
              </a:rPr>
              <a:t>vector </a:t>
            </a:r>
            <a:r>
              <a:rPr lang="en-US" spc="4" dirty="0">
                <a:latin typeface="+mj-lt"/>
                <a:cs typeface="Times New Roman"/>
              </a:rPr>
              <a:t>of </a:t>
            </a:r>
            <a:r>
              <a:rPr lang="en-US" spc="-4" dirty="0">
                <a:latin typeface="+mj-lt"/>
                <a:cs typeface="Times New Roman"/>
              </a:rPr>
              <a:t>energies, </a:t>
            </a:r>
            <a:r>
              <a:rPr lang="en-US" dirty="0">
                <a:latin typeface="+mj-lt"/>
                <a:cs typeface="Times New Roman"/>
              </a:rPr>
              <a:t>with </a:t>
            </a:r>
            <a:r>
              <a:rPr lang="en-US" spc="4" dirty="0">
                <a:latin typeface="+mj-lt"/>
                <a:cs typeface="Times New Roman"/>
              </a:rPr>
              <a:t>one </a:t>
            </a:r>
            <a:r>
              <a:rPr lang="en-US" spc="-4" dirty="0">
                <a:latin typeface="+mj-lt"/>
                <a:cs typeface="Times New Roman"/>
              </a:rPr>
              <a:t>energy </a:t>
            </a:r>
            <a:r>
              <a:rPr lang="en-US" i="1" spc="20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spc="304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114" dirty="0">
                <a:latin typeface="+mj-lt"/>
                <a:cs typeface="Tahoma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for</a:t>
            </a:r>
            <a:r>
              <a:rPr lang="en-US" spc="-2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each</a:t>
            </a:r>
            <a:r>
              <a:rPr lang="en-US" spc="-8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class.</a:t>
            </a:r>
          </a:p>
          <a:p>
            <a:pPr marR="204043">
              <a:lnSpc>
                <a:spcPts val="1987"/>
              </a:lnSpc>
              <a:spcBef>
                <a:spcPts val="748"/>
              </a:spcBef>
            </a:pPr>
            <a:r>
              <a:rPr lang="en-US" spc="8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switch </a:t>
            </a:r>
            <a:r>
              <a:rPr lang="en-US" spc="4" dirty="0">
                <a:latin typeface="+mj-lt"/>
                <a:cs typeface="Times New Roman"/>
              </a:rPr>
              <a:t>module </a:t>
            </a:r>
            <a:r>
              <a:rPr lang="en-US" dirty="0">
                <a:latin typeface="+mj-lt"/>
                <a:cs typeface="Times New Roman"/>
              </a:rPr>
              <a:t>selects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dirty="0">
                <a:latin typeface="+mj-lt"/>
                <a:cs typeface="Times New Roman"/>
              </a:rPr>
              <a:t>smallest </a:t>
            </a:r>
            <a:r>
              <a:rPr lang="en-US" i="1" spc="2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spc="317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spc="317" baseline="-1149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to </a:t>
            </a:r>
            <a:r>
              <a:rPr lang="en-US" spc="-4" dirty="0">
                <a:latin typeface="+mj-lt"/>
                <a:cs typeface="Times New Roman"/>
              </a:rPr>
              <a:t>perform </a:t>
            </a:r>
            <a:r>
              <a:rPr lang="en-US" spc="4" dirty="0">
                <a:latin typeface="+mj-lt"/>
                <a:cs typeface="Times New Roman"/>
              </a:rPr>
              <a:t>the</a:t>
            </a:r>
            <a:r>
              <a:rPr lang="en-US" spc="-80" dirty="0">
                <a:latin typeface="+mj-lt"/>
                <a:cs typeface="Times New Roman"/>
              </a:rPr>
              <a:t> </a:t>
            </a:r>
            <a:r>
              <a:rPr lang="en-US" spc="-4" dirty="0">
                <a:latin typeface="+mj-lt"/>
                <a:cs typeface="Times New Roman"/>
              </a:rPr>
              <a:t>classification.</a:t>
            </a:r>
            <a:endParaRPr lang="en-US" dirty="0">
              <a:latin typeface="+mj-lt"/>
              <a:cs typeface="Times New Roman"/>
            </a:endParaRPr>
          </a:p>
          <a:p>
            <a:pPr marR="4296">
              <a:lnSpc>
                <a:spcPct val="92500"/>
              </a:lnSpc>
              <a:spcBef>
                <a:spcPts val="507"/>
              </a:spcBef>
            </a:pPr>
            <a:r>
              <a:rPr lang="en-US" spc="4" dirty="0">
                <a:latin typeface="+mj-lt"/>
                <a:cs typeface="Times New Roman"/>
              </a:rPr>
              <a:t>As </a:t>
            </a:r>
            <a:r>
              <a:rPr lang="en-US" spc="-4" dirty="0">
                <a:latin typeface="+mj-lt"/>
                <a:cs typeface="Times New Roman"/>
              </a:rPr>
              <a:t>shown </a:t>
            </a:r>
            <a:r>
              <a:rPr lang="en-US" spc="-8" dirty="0">
                <a:latin typeface="+mj-lt"/>
                <a:cs typeface="Times New Roman"/>
              </a:rPr>
              <a:t>above,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8" dirty="0">
                <a:latin typeface="+mj-lt"/>
                <a:cs typeface="Times New Roman"/>
              </a:rPr>
              <a:t>MAP/MLE </a:t>
            </a:r>
            <a:r>
              <a:rPr lang="en-US" spc="4" dirty="0">
                <a:latin typeface="+mj-lt"/>
                <a:cs typeface="Times New Roman"/>
              </a:rPr>
              <a:t>loss </a:t>
            </a:r>
            <a:r>
              <a:rPr lang="en-US" spc="-4" dirty="0">
                <a:latin typeface="+mj-lt"/>
                <a:cs typeface="Times New Roman"/>
              </a:rPr>
              <a:t>below </a:t>
            </a:r>
            <a:r>
              <a:rPr lang="en-US" spc="4" dirty="0">
                <a:latin typeface="+mj-lt"/>
                <a:cs typeface="Times New Roman"/>
              </a:rPr>
              <a:t>be </a:t>
            </a:r>
            <a:r>
              <a:rPr lang="en-US" dirty="0">
                <a:latin typeface="+mj-lt"/>
                <a:cs typeface="Times New Roman"/>
              </a:rPr>
              <a:t>seen as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spc="-4" dirty="0">
                <a:latin typeface="+mj-lt"/>
                <a:cs typeface="Times New Roman"/>
              </a:rPr>
              <a:t>KL-divergence </a:t>
            </a:r>
            <a:r>
              <a:rPr lang="en-US" spc="4" dirty="0">
                <a:latin typeface="+mj-lt"/>
                <a:cs typeface="Times New Roman"/>
              </a:rPr>
              <a:t>between the </a:t>
            </a:r>
            <a:r>
              <a:rPr lang="en-US" dirty="0">
                <a:latin typeface="+mj-lt"/>
                <a:cs typeface="Times New Roman"/>
              </a:rPr>
              <a:t>desired </a:t>
            </a:r>
            <a:r>
              <a:rPr lang="en-US" spc="-4" dirty="0">
                <a:latin typeface="+mj-lt"/>
                <a:cs typeface="Times New Roman"/>
              </a:rPr>
              <a:t>distribution  </a:t>
            </a:r>
            <a:r>
              <a:rPr lang="en-US" spc="4" dirty="0">
                <a:latin typeface="+mj-lt"/>
                <a:cs typeface="Times New Roman"/>
              </a:rPr>
              <a:t>for </a:t>
            </a:r>
            <a:r>
              <a:rPr lang="en-US" i="1" spc="72" dirty="0">
                <a:latin typeface="+mj-lt"/>
                <a:cs typeface="Times New Roman"/>
              </a:rPr>
              <a:t>y</a:t>
            </a:r>
            <a:r>
              <a:rPr lang="en-US" spc="72" dirty="0">
                <a:latin typeface="+mj-lt"/>
                <a:cs typeface="Times New Roman"/>
              </a:rPr>
              <a:t>, </a:t>
            </a:r>
            <a:r>
              <a:rPr lang="en-US" spc="4" dirty="0">
                <a:latin typeface="+mj-lt"/>
                <a:cs typeface="Times New Roman"/>
              </a:rPr>
              <a:t>and the </a:t>
            </a:r>
            <a:r>
              <a:rPr lang="en-US" spc="-4" dirty="0">
                <a:latin typeface="+mj-lt"/>
                <a:cs typeface="Times New Roman"/>
              </a:rPr>
              <a:t>distribution </a:t>
            </a:r>
            <a:r>
              <a:rPr lang="en-US" dirty="0">
                <a:latin typeface="+mj-lt"/>
                <a:cs typeface="Times New Roman"/>
              </a:rPr>
              <a:t>produced </a:t>
            </a:r>
            <a:r>
              <a:rPr lang="en-US" spc="4" dirty="0">
                <a:latin typeface="+mj-lt"/>
                <a:cs typeface="Times New Roman"/>
              </a:rPr>
              <a:t>by the</a:t>
            </a:r>
            <a:r>
              <a:rPr lang="en-US" spc="-63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machine.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761" y="1409700"/>
            <a:ext cx="2236679" cy="391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165990"/>
            <a:ext cx="5181600" cy="7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9373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128" b="51420"/>
          <a:stretch/>
        </p:blipFill>
        <p:spPr>
          <a:xfrm>
            <a:off x="3352800" y="2916752"/>
            <a:ext cx="3505200" cy="838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441642" y="1562100"/>
            <a:ext cx="5559358" cy="4238153"/>
          </a:xfrm>
        </p:spPr>
        <p:txBody>
          <a:bodyPr/>
          <a:lstStyle/>
          <a:p>
            <a:r>
              <a:rPr lang="en-US" dirty="0"/>
              <a:t>The previous machine: discriminant function with one output per class + switch, with MAP/MLE loss</a:t>
            </a:r>
          </a:p>
          <a:p>
            <a:r>
              <a:rPr lang="en-US" dirty="0"/>
              <a:t>It is equivalent to the following machine: discriminant function with one output per class + </a:t>
            </a:r>
            <a:r>
              <a:rPr lang="en-US" dirty="0" err="1"/>
              <a:t>softmax</a:t>
            </a:r>
            <a:r>
              <a:rPr lang="en-US" dirty="0"/>
              <a:t> + switch + log loss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with				(</a:t>
            </a:r>
            <a:r>
              <a:rPr lang="en-US" dirty="0" err="1"/>
              <a:t>softmax</a:t>
            </a:r>
            <a:r>
              <a:rPr lang="en-US" dirty="0"/>
              <a:t> of the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Machines can be transformed into various     equivalent forms to factorize the computation in advantageous ways.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Multiclass classification and softmax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13016" y="1028700"/>
            <a:ext cx="2045028" cy="485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401" t="49844" r="12493" b="19242"/>
          <a:stretch/>
        </p:blipFill>
        <p:spPr>
          <a:xfrm>
            <a:off x="3124200" y="3657758"/>
            <a:ext cx="3048000" cy="533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t="78128" r="80851" b="3364"/>
          <a:stretch/>
        </p:blipFill>
        <p:spPr>
          <a:xfrm>
            <a:off x="2667000" y="4076700"/>
            <a:ext cx="685800" cy="3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394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with a junk category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267404">
              <a:lnSpc>
                <a:spcPts val="1987"/>
              </a:lnSpc>
            </a:pPr>
            <a:r>
              <a:rPr lang="en-US" dirty="0">
                <a:latin typeface="+mj-lt"/>
                <a:cs typeface="Times New Roman"/>
              </a:rPr>
              <a:t>Sometimes, </a:t>
            </a:r>
            <a:r>
              <a:rPr lang="en-US" spc="4" dirty="0">
                <a:latin typeface="+mj-lt"/>
                <a:cs typeface="Times New Roman"/>
              </a:rPr>
              <a:t>one of the </a:t>
            </a:r>
            <a:r>
              <a:rPr lang="en-US" spc="-4" dirty="0">
                <a:latin typeface="+mj-lt"/>
                <a:cs typeface="Times New Roman"/>
              </a:rPr>
              <a:t>categories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“none of the </a:t>
            </a:r>
            <a:r>
              <a:rPr lang="en-US" spc="-4" dirty="0">
                <a:latin typeface="+mj-lt"/>
                <a:cs typeface="Times New Roman"/>
              </a:rPr>
              <a:t>above”, </a:t>
            </a:r>
            <a:r>
              <a:rPr lang="en-US" spc="-8" dirty="0">
                <a:latin typeface="+mj-lt"/>
                <a:cs typeface="Times New Roman"/>
              </a:rPr>
              <a:t>how </a:t>
            </a:r>
            <a:r>
              <a:rPr lang="en-US" spc="8" dirty="0">
                <a:latin typeface="+mj-lt"/>
                <a:cs typeface="Times New Roman"/>
              </a:rPr>
              <a:t>can </a:t>
            </a:r>
            <a:r>
              <a:rPr lang="en-US" spc="4" dirty="0">
                <a:latin typeface="+mj-lt"/>
                <a:cs typeface="Times New Roman"/>
              </a:rPr>
              <a:t>we handle </a:t>
            </a:r>
            <a:r>
              <a:rPr lang="en-US" dirty="0">
                <a:latin typeface="+mj-lt"/>
                <a:cs typeface="Times New Roman"/>
              </a:rPr>
              <a:t>that?</a:t>
            </a:r>
          </a:p>
          <a:p>
            <a:pPr marR="4296">
              <a:lnSpc>
                <a:spcPct val="95800"/>
              </a:lnSpc>
              <a:spcBef>
                <a:spcPts val="440"/>
              </a:spcBef>
            </a:pPr>
            <a:r>
              <a:rPr lang="en-US" spc="-63" dirty="0">
                <a:latin typeface="+mj-lt"/>
                <a:cs typeface="Times New Roman"/>
              </a:rPr>
              <a:t>We </a:t>
            </a:r>
            <a:r>
              <a:rPr lang="en-US" spc="4" dirty="0">
                <a:latin typeface="+mj-lt"/>
                <a:cs typeface="Times New Roman"/>
              </a:rPr>
              <a:t>add an </a:t>
            </a:r>
            <a:r>
              <a:rPr lang="en-US" spc="-8" dirty="0">
                <a:latin typeface="+mj-lt"/>
                <a:cs typeface="Times New Roman"/>
              </a:rPr>
              <a:t>extra </a:t>
            </a:r>
            <a:r>
              <a:rPr lang="en-US" spc="-4" dirty="0">
                <a:latin typeface="+mj-lt"/>
                <a:cs typeface="Times New Roman"/>
              </a:rPr>
              <a:t>energy wire </a:t>
            </a:r>
            <a:r>
              <a:rPr lang="en-US" i="1" spc="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260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260" baseline="-11494" dirty="0">
                <a:latin typeface="+mj-lt"/>
                <a:cs typeface="PMingLiU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for the “junk” </a:t>
            </a:r>
            <a:r>
              <a:rPr lang="en-US" spc="-4" dirty="0">
                <a:latin typeface="+mj-lt"/>
                <a:cs typeface="Times New Roman"/>
              </a:rPr>
              <a:t>category </a:t>
            </a:r>
            <a:r>
              <a:rPr lang="en-US" spc="4" dirty="0">
                <a:latin typeface="+mj-lt"/>
                <a:cs typeface="Times New Roman"/>
              </a:rPr>
              <a:t>which does not depend on the </a:t>
            </a:r>
            <a:r>
              <a:rPr lang="en-US" dirty="0">
                <a:latin typeface="+mj-lt"/>
                <a:cs typeface="Times New Roman"/>
              </a:rPr>
              <a:t>input. </a:t>
            </a:r>
            <a:r>
              <a:rPr lang="en-US" i="1" spc="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260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260" baseline="-11494" dirty="0">
                <a:latin typeface="+mj-lt"/>
                <a:cs typeface="PMingLiU"/>
              </a:rPr>
              <a:t> </a:t>
            </a:r>
            <a:r>
              <a:rPr lang="en-US" dirty="0">
                <a:latin typeface="+mj-lt"/>
                <a:cs typeface="Times New Roman"/>
              </a:rPr>
              <a:t>can </a:t>
            </a:r>
            <a:r>
              <a:rPr lang="en-US" spc="4" dirty="0">
                <a:latin typeface="+mj-lt"/>
                <a:cs typeface="Times New Roman"/>
              </a:rPr>
              <a:t>be a hand-chosen constant or </a:t>
            </a:r>
            <a:r>
              <a:rPr lang="en-US" dirty="0">
                <a:latin typeface="+mj-lt"/>
                <a:cs typeface="Times New Roman"/>
              </a:rPr>
              <a:t>can </a:t>
            </a:r>
            <a:r>
              <a:rPr lang="en-US" spc="4" dirty="0">
                <a:latin typeface="+mj-lt"/>
                <a:cs typeface="Times New Roman"/>
              </a:rPr>
              <a:t>be equal </a:t>
            </a:r>
            <a:r>
              <a:rPr lang="en-US" dirty="0">
                <a:latin typeface="+mj-lt"/>
                <a:cs typeface="Times New Roman"/>
              </a:rPr>
              <a:t>to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trainable  parameter </a:t>
            </a:r>
            <a:r>
              <a:rPr lang="en-US" spc="-17" dirty="0">
                <a:latin typeface="+mj-lt"/>
                <a:cs typeface="Times New Roman"/>
              </a:rPr>
              <a:t>(let’s </a:t>
            </a:r>
            <a:r>
              <a:rPr lang="en-US" dirty="0">
                <a:latin typeface="+mj-lt"/>
                <a:cs typeface="Times New Roman"/>
              </a:rPr>
              <a:t>call it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i="1"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spc="114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pc="76" dirty="0">
                <a:latin typeface="+mj-lt"/>
                <a:cs typeface="Times New Roman"/>
              </a:rPr>
              <a:t>).</a:t>
            </a:r>
            <a:endParaRPr lang="en-US" dirty="0">
              <a:latin typeface="+mj-lt"/>
              <a:cs typeface="Times New Roman"/>
            </a:endParaRPr>
          </a:p>
          <a:p>
            <a:pPr>
              <a:spcBef>
                <a:spcPts val="537"/>
              </a:spcBef>
            </a:pPr>
            <a:r>
              <a:rPr lang="en-US" spc="-8" dirty="0">
                <a:latin typeface="+mj-lt"/>
                <a:cs typeface="Times New Roman"/>
              </a:rPr>
              <a:t>Everything </a:t>
            </a:r>
            <a:r>
              <a:rPr lang="en-US" dirty="0">
                <a:latin typeface="+mj-lt"/>
                <a:cs typeface="Times New Roman"/>
              </a:rPr>
              <a:t>else is </a:t>
            </a:r>
            <a:r>
              <a:rPr lang="en-US" spc="4" dirty="0">
                <a:latin typeface="+mj-lt"/>
                <a:cs typeface="Times New Roman"/>
              </a:rPr>
              <a:t>the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4999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NN-RBF hybrids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0" y="1333500"/>
            <a:ext cx="4035358" cy="4466753"/>
          </a:xfrm>
        </p:spPr>
        <p:txBody>
          <a:bodyPr/>
          <a:lstStyle/>
          <a:p>
            <a:r>
              <a:rPr lang="en-US" dirty="0"/>
              <a:t>Sigmoid units are generally more  appropriate for low-level feature  extraction.</a:t>
            </a:r>
          </a:p>
          <a:p>
            <a:r>
              <a:rPr lang="en-US" dirty="0"/>
              <a:t>Euclidean/RBF units are generally more  appropriate for final classifications, particularly if there are many classes.</a:t>
            </a:r>
          </a:p>
          <a:p>
            <a:r>
              <a:rPr lang="en-US" dirty="0"/>
              <a:t>Hybrid architecture for multiclass classification: </a:t>
            </a:r>
            <a:r>
              <a:rPr lang="en-US" dirty="0" err="1"/>
              <a:t>sigmoids</a:t>
            </a:r>
            <a:r>
              <a:rPr lang="en-US" dirty="0"/>
              <a:t> below, RBFs on top + soft-max + log loss.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10267" y="1028700"/>
            <a:ext cx="3194933" cy="4276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23299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Parameter-space transforms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17146" cy="4466753"/>
          </a:xfrm>
        </p:spPr>
        <p:txBody>
          <a:bodyPr/>
          <a:lstStyle/>
          <a:p>
            <a:r>
              <a:rPr lang="en-US" dirty="0" err="1"/>
              <a:t>Reparameterizing</a:t>
            </a:r>
            <a:r>
              <a:rPr lang="en-US" dirty="0"/>
              <a:t> the function by transforming the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2975"/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in </a:t>
            </a:r>
            <a:r>
              <a:rPr lang="fr-FR" i="1" dirty="0"/>
              <a:t>U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:</a:t>
            </a:r>
          </a:p>
          <a:p>
            <a:pPr marL="3482975"/>
            <a:endParaRPr lang="fr-FR" dirty="0"/>
          </a:p>
          <a:p>
            <a:pPr marL="3482975"/>
            <a:endParaRPr lang="en-US" dirty="0"/>
          </a:p>
          <a:p>
            <a:pPr marL="3482975"/>
            <a:r>
              <a:rPr lang="en-US" spc="-8" dirty="0">
                <a:latin typeface="+mj-lt"/>
                <a:cs typeface="Times New Roman"/>
              </a:rPr>
              <a:t>Equivalent </a:t>
            </a:r>
            <a:r>
              <a:rPr lang="en-US" dirty="0">
                <a:latin typeface="+mj-lt"/>
                <a:cs typeface="Times New Roman"/>
              </a:rPr>
              <a:t>to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following </a:t>
            </a:r>
            <a:r>
              <a:rPr lang="en-US" dirty="0">
                <a:latin typeface="+mj-lt"/>
                <a:cs typeface="Times New Roman"/>
              </a:rPr>
              <a:t>algorithm in</a:t>
            </a:r>
            <a:r>
              <a:rPr lang="en-US" spc="47" dirty="0">
                <a:latin typeface="+mj-lt"/>
                <a:cs typeface="Times New Roman"/>
              </a:rPr>
              <a:t> </a:t>
            </a:r>
            <a:r>
              <a:rPr lang="en-US" i="1" spc="203" dirty="0">
                <a:latin typeface="+mj-lt"/>
                <a:cs typeface="Times New Roman"/>
              </a:rPr>
              <a:t>W </a:t>
            </a:r>
            <a:r>
              <a:rPr lang="en-US" dirty="0">
                <a:latin typeface="+mj-lt"/>
                <a:cs typeface="Times New Roman"/>
              </a:rPr>
              <a:t>space</a:t>
            </a:r>
            <a:r>
              <a:rPr lang="en-US" i="1" spc="203" dirty="0">
                <a:latin typeface="+mj-lt"/>
                <a:cs typeface="Times New Roman"/>
              </a:rPr>
              <a:t>:</a:t>
            </a:r>
          </a:p>
          <a:p>
            <a:pPr marL="3482975"/>
            <a:endParaRPr lang="en-US" i="1" spc="203" dirty="0">
              <a:latin typeface="+mj-lt"/>
              <a:cs typeface="Times New Roman"/>
            </a:endParaRPr>
          </a:p>
          <a:p>
            <a:pPr marL="3482975"/>
            <a:r>
              <a:rPr lang="en-US" dirty="0">
                <a:latin typeface="+mj-lt"/>
                <a:cs typeface="Times New Roman"/>
              </a:rPr>
              <a:t>Dimensions:</a:t>
            </a:r>
          </a:p>
          <a:p>
            <a:pPr marL="3482975"/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1083" y="2234227"/>
            <a:ext cx="3194933" cy="2909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2186" r="42332" b="86883"/>
          <a:stretch/>
        </p:blipFill>
        <p:spPr>
          <a:xfrm>
            <a:off x="2552700" y="1790700"/>
            <a:ext cx="31242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5513" t="45910" r="16819" b="43159"/>
          <a:stretch/>
        </p:blipFill>
        <p:spPr>
          <a:xfrm>
            <a:off x="3886200" y="2933700"/>
            <a:ext cx="31242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37977" t="65672" r="4355" b="23397"/>
          <a:stretch/>
        </p:blipFill>
        <p:spPr>
          <a:xfrm>
            <a:off x="5029200" y="3698860"/>
            <a:ext cx="31242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46551" t="77509" r="5627" b="11560"/>
          <a:stretch/>
        </p:blipFill>
        <p:spPr>
          <a:xfrm>
            <a:off x="5181600" y="4273520"/>
            <a:ext cx="2590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673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6103239" cy="516166"/>
          </a:xfrm>
        </p:spPr>
        <p:txBody>
          <a:bodyPr/>
          <a:lstStyle/>
          <a:p>
            <a:r>
              <a:rPr lang="en-US" dirty="0"/>
              <a:t>Parameter-space transforms: weight sharing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352800" y="1895947"/>
            <a:ext cx="4492558" cy="2942753"/>
          </a:xfrm>
        </p:spPr>
        <p:txBody>
          <a:bodyPr/>
          <a:lstStyle/>
          <a:p>
            <a:pPr marL="10739" marR="4296">
              <a:lnSpc>
                <a:spcPts val="1987"/>
              </a:lnSpc>
            </a:pPr>
            <a:r>
              <a:rPr lang="en-US" spc="8" dirty="0">
                <a:latin typeface="+mj-lt"/>
                <a:cs typeface="Times New Roman"/>
              </a:rPr>
              <a:t>A </a:t>
            </a:r>
            <a:r>
              <a:rPr lang="en-US" spc="4" dirty="0">
                <a:latin typeface="+mj-lt"/>
                <a:cs typeface="Times New Roman"/>
              </a:rPr>
              <a:t>single </a:t>
            </a:r>
            <a:r>
              <a:rPr lang="en-US" dirty="0">
                <a:latin typeface="+mj-lt"/>
                <a:cs typeface="Times New Roman"/>
              </a:rPr>
              <a:t>parameter is replicated multiple  times in </a:t>
            </a:r>
            <a:r>
              <a:rPr lang="en-US" spc="4" dirty="0">
                <a:latin typeface="+mj-lt"/>
                <a:cs typeface="Times New Roman"/>
              </a:rPr>
              <a:t>a</a:t>
            </a:r>
            <a:r>
              <a:rPr lang="en-US" spc="-63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machine</a:t>
            </a:r>
            <a:endParaRPr lang="en-US" dirty="0">
              <a:latin typeface="+mj-lt"/>
              <a:cs typeface="Times New Roman"/>
            </a:endParaRPr>
          </a:p>
          <a:p>
            <a:pPr marL="10739">
              <a:spcBef>
                <a:spcPts val="351"/>
              </a:spcBef>
            </a:pPr>
            <a:r>
              <a:rPr lang="en-US" i="1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spc="171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2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spc="190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7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spc="266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spc="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9">
              <a:spcBef>
                <a:spcPts val="152"/>
              </a:spcBef>
            </a:pPr>
            <a:r>
              <a:rPr lang="en-US" i="1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2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spc="171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6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spc="240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spc="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16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spc="240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spc="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739">
              <a:spcBef>
                <a:spcPts val="152"/>
              </a:spcBef>
            </a:pPr>
            <a:endParaRPr lang="en-US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9">
              <a:spcBef>
                <a:spcPts val="152"/>
              </a:spcBef>
            </a:pPr>
            <a:r>
              <a:rPr lang="en-US" spc="30" dirty="0">
                <a:latin typeface="+mj-lt"/>
                <a:cs typeface="Times New Roman" panose="02020603050405020304" pitchFamily="18" charset="0"/>
              </a:rPr>
              <a:t>Gradient:</a:t>
            </a:r>
          </a:p>
          <a:p>
            <a:pPr marL="10739">
              <a:spcBef>
                <a:spcPts val="152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spc="12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spc="183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spc="183" baseline="-11494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and </a:t>
            </a:r>
            <a:r>
              <a:rPr lang="en-US" i="1" spc="1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spc="247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i="1" spc="247" baseline="-11494" dirty="0">
                <a:latin typeface="+mj-lt"/>
                <a:cs typeface="Times New Roman"/>
              </a:rPr>
              <a:t> </a:t>
            </a:r>
            <a:r>
              <a:rPr lang="en-US" spc="-4" dirty="0">
                <a:latin typeface="+mj-lt"/>
                <a:cs typeface="Times New Roman"/>
              </a:rPr>
              <a:t>are </a:t>
            </a:r>
            <a:r>
              <a:rPr lang="en-US" dirty="0">
                <a:latin typeface="+mj-lt"/>
                <a:cs typeface="Times New Roman"/>
              </a:rPr>
              <a:t>tied, </a:t>
            </a:r>
            <a:r>
              <a:rPr lang="en-US" spc="4" dirty="0">
                <a:latin typeface="+mj-lt"/>
                <a:cs typeface="Times New Roman"/>
              </a:rPr>
              <a:t>or </a:t>
            </a:r>
            <a:r>
              <a:rPr lang="en-US" spc="-13" dirty="0">
                <a:latin typeface="+mj-lt"/>
                <a:cs typeface="Times New Roman"/>
              </a:rPr>
              <a:t>equivalently, </a:t>
            </a:r>
            <a:r>
              <a:rPr lang="en-US" i="1" spc="1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spc="247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spc="247" baseline="-1149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is  shared </a:t>
            </a:r>
            <a:r>
              <a:rPr lang="en-US" spc="4" dirty="0">
                <a:latin typeface="+mj-lt"/>
                <a:cs typeface="Times New Roman"/>
              </a:rPr>
              <a:t>between </a:t>
            </a:r>
            <a:r>
              <a:rPr lang="en-US" spc="-4" dirty="0">
                <a:latin typeface="+mj-lt"/>
                <a:cs typeface="Times New Roman"/>
              </a:rPr>
              <a:t>two</a:t>
            </a:r>
            <a:r>
              <a:rPr lang="en-US" spc="-38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locations.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313" y="1333500"/>
            <a:ext cx="2896889" cy="362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67547"/>
            <a:ext cx="2725687" cy="6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827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16414" y="4371556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</a:t>
            </a:r>
            <a:r>
              <a:rPr lang="en-US" dirty="0"/>
              <a:t> </a:t>
            </a:r>
            <a:r>
              <a:rPr lang="en-US" dirty="0" smtClean="0"/>
              <a:t>Y. LeCun</a:t>
            </a:r>
          </a:p>
          <a:p>
            <a:pPr algn="ctr"/>
            <a:r>
              <a:rPr lang="en-US" dirty="0" smtClean="0"/>
              <a:t>MA </a:t>
            </a:r>
            <a:r>
              <a:rPr lang="en-US" dirty="0" err="1" smtClean="0"/>
              <a:t>Ranzato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878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sharing between replicas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3048000" y="1333500"/>
            <a:ext cx="5181600" cy="4466753"/>
          </a:xfrm>
        </p:spPr>
        <p:txBody>
          <a:bodyPr/>
          <a:lstStyle/>
          <a:p>
            <a:pPr marL="10739" marR="448358">
              <a:lnSpc>
                <a:spcPts val="1987"/>
              </a:lnSpc>
            </a:pPr>
            <a:r>
              <a:rPr lang="en-US" spc="-63" dirty="0">
                <a:latin typeface="+mj-lt"/>
                <a:cs typeface="Times New Roman"/>
              </a:rPr>
              <a:t>We </a:t>
            </a:r>
            <a:r>
              <a:rPr lang="en-US" spc="-13" dirty="0">
                <a:latin typeface="+mj-lt"/>
                <a:cs typeface="Times New Roman"/>
              </a:rPr>
              <a:t>have </a:t>
            </a:r>
            <a:r>
              <a:rPr lang="en-US" dirty="0">
                <a:latin typeface="+mj-lt"/>
                <a:cs typeface="Times New Roman"/>
              </a:rPr>
              <a:t>seen this before: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parameter controls  </a:t>
            </a:r>
            <a:r>
              <a:rPr lang="en-US" spc="-13" dirty="0">
                <a:latin typeface="+mj-lt"/>
                <a:cs typeface="Times New Roman"/>
              </a:rPr>
              <a:t>several </a:t>
            </a:r>
            <a:r>
              <a:rPr lang="en-US" dirty="0">
                <a:latin typeface="+mj-lt"/>
                <a:cs typeface="Times New Roman"/>
              </a:rPr>
              <a:t>replicas </a:t>
            </a:r>
            <a:r>
              <a:rPr lang="en-US" spc="4" dirty="0">
                <a:latin typeface="+mj-lt"/>
                <a:cs typeface="Times New Roman"/>
              </a:rPr>
              <a:t>of a</a:t>
            </a:r>
            <a:r>
              <a:rPr lang="en-US" spc="-17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machine.</a:t>
            </a:r>
          </a:p>
          <a:p>
            <a:pPr marL="0" indent="0">
              <a:spcBef>
                <a:spcPts val="8"/>
              </a:spcBef>
              <a:buNone/>
            </a:pPr>
            <a:endParaRPr lang="en-US" sz="2000" dirty="0">
              <a:latin typeface="+mj-lt"/>
              <a:cs typeface="Times New Roman"/>
            </a:endParaRPr>
          </a:p>
          <a:p>
            <a:pPr marL="10739"/>
            <a:r>
              <a:rPr lang="en-US" i="1" spc="127" dirty="0">
                <a:latin typeface="Times New Roman"/>
                <a:cs typeface="Times New Roman"/>
              </a:rPr>
              <a:t>E</a:t>
            </a:r>
            <a:r>
              <a:rPr lang="en-US" spc="127" dirty="0">
                <a:latin typeface="Tahoma"/>
                <a:cs typeface="Tahoma"/>
              </a:rPr>
              <a:t>(</a:t>
            </a:r>
            <a:r>
              <a:rPr lang="en-US" i="1" spc="127" dirty="0">
                <a:latin typeface="Times New Roman"/>
                <a:cs typeface="Times New Roman"/>
              </a:rPr>
              <a:t>Y</a:t>
            </a:r>
            <a:r>
              <a:rPr lang="en-US" sz="2000" spc="190" baseline="-11494" dirty="0">
                <a:latin typeface="PMingLiU"/>
                <a:cs typeface="PMingLiU"/>
              </a:rPr>
              <a:t>1</a:t>
            </a:r>
            <a:r>
              <a:rPr lang="en-US" i="1" spc="127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96" dirty="0">
                <a:latin typeface="Times New Roman"/>
                <a:cs typeface="Times New Roman"/>
              </a:rPr>
              <a:t>Y</a:t>
            </a:r>
            <a:r>
              <a:rPr lang="en-US" sz="2000" spc="145" baseline="-11494" dirty="0">
                <a:latin typeface="PMingLiU"/>
                <a:cs typeface="PMingLiU"/>
              </a:rPr>
              <a:t>2</a:t>
            </a:r>
            <a:r>
              <a:rPr lang="en-US" i="1" spc="96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37" dirty="0">
                <a:latin typeface="Times New Roman"/>
                <a:cs typeface="Times New Roman"/>
              </a:rPr>
              <a:t>X,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4" dirty="0">
                <a:latin typeface="Times New Roman"/>
                <a:cs typeface="Times New Roman"/>
              </a:rPr>
              <a:t> </a:t>
            </a:r>
            <a:r>
              <a:rPr lang="en-US" spc="13" dirty="0">
                <a:latin typeface="Tahoma"/>
                <a:cs typeface="Tahoma"/>
              </a:rPr>
              <a:t>)</a:t>
            </a:r>
            <a:r>
              <a:rPr lang="en-US" spc="-63" dirty="0">
                <a:latin typeface="Tahoma"/>
                <a:cs typeface="Tahoma"/>
              </a:rPr>
              <a:t> </a:t>
            </a:r>
            <a:r>
              <a:rPr lang="en-US" spc="96" dirty="0">
                <a:latin typeface="Tahoma"/>
                <a:cs typeface="Tahoma"/>
              </a:rPr>
              <a:t>=</a:t>
            </a:r>
            <a:r>
              <a:rPr lang="en-US" spc="-63" dirty="0">
                <a:latin typeface="Tahoma"/>
                <a:cs typeface="Tahoma"/>
              </a:rPr>
              <a:t> </a:t>
            </a:r>
            <a:r>
              <a:rPr lang="en-US" i="1" spc="123" dirty="0">
                <a:latin typeface="Times New Roman"/>
                <a:cs typeface="Times New Roman"/>
              </a:rPr>
              <a:t>E</a:t>
            </a:r>
            <a:r>
              <a:rPr lang="en-US" sz="2000" spc="183" baseline="-11494" dirty="0">
                <a:latin typeface="PMingLiU"/>
                <a:cs typeface="PMingLiU"/>
              </a:rPr>
              <a:t>1</a:t>
            </a:r>
            <a:r>
              <a:rPr lang="en-US" spc="123" dirty="0">
                <a:latin typeface="Tahoma"/>
                <a:cs typeface="Tahoma"/>
              </a:rPr>
              <a:t>(</a:t>
            </a:r>
            <a:r>
              <a:rPr lang="en-US" i="1" spc="123" dirty="0">
                <a:latin typeface="Times New Roman"/>
                <a:cs typeface="Times New Roman"/>
              </a:rPr>
              <a:t>Y</a:t>
            </a:r>
            <a:r>
              <a:rPr lang="en-US" sz="2000" spc="183" baseline="-11494" dirty="0">
                <a:latin typeface="PMingLiU"/>
                <a:cs typeface="PMingLiU"/>
              </a:rPr>
              <a:t>1</a:t>
            </a:r>
            <a:r>
              <a:rPr lang="en-US" i="1" spc="123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37" dirty="0">
                <a:latin typeface="Times New Roman"/>
                <a:cs typeface="Times New Roman"/>
              </a:rPr>
              <a:t>X,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4" dirty="0">
                <a:latin typeface="Times New Roman"/>
                <a:cs typeface="Times New Roman"/>
              </a:rPr>
              <a:t> </a:t>
            </a:r>
            <a:r>
              <a:rPr lang="en-US" spc="106" dirty="0">
                <a:latin typeface="Tahoma"/>
                <a:cs typeface="Tahoma"/>
              </a:rPr>
              <a:t>)+</a:t>
            </a:r>
            <a:r>
              <a:rPr lang="en-US" i="1" spc="106" dirty="0">
                <a:latin typeface="Times New Roman"/>
                <a:cs typeface="Times New Roman"/>
              </a:rPr>
              <a:t>E</a:t>
            </a:r>
            <a:r>
              <a:rPr lang="en-US" sz="2000" spc="158" baseline="-11494" dirty="0">
                <a:latin typeface="PMingLiU"/>
                <a:cs typeface="PMingLiU"/>
              </a:rPr>
              <a:t>1</a:t>
            </a:r>
            <a:r>
              <a:rPr lang="en-US" spc="106" dirty="0">
                <a:latin typeface="Tahoma"/>
                <a:cs typeface="Tahoma"/>
              </a:rPr>
              <a:t>(</a:t>
            </a:r>
            <a:r>
              <a:rPr lang="en-US" i="1" spc="106" dirty="0">
                <a:latin typeface="Times New Roman"/>
                <a:cs typeface="Times New Roman"/>
              </a:rPr>
              <a:t>Y</a:t>
            </a:r>
            <a:r>
              <a:rPr lang="en-US" sz="2000" spc="158" baseline="-11494" dirty="0">
                <a:latin typeface="PMingLiU"/>
                <a:cs typeface="PMingLiU"/>
              </a:rPr>
              <a:t>2</a:t>
            </a:r>
            <a:r>
              <a:rPr lang="en-US" i="1" spc="106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37" dirty="0">
                <a:latin typeface="Times New Roman"/>
                <a:cs typeface="Times New Roman"/>
              </a:rPr>
              <a:t>X,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4" dirty="0">
                <a:latin typeface="Times New Roman"/>
                <a:cs typeface="Times New Roman"/>
              </a:rPr>
              <a:t> </a:t>
            </a:r>
            <a:r>
              <a:rPr lang="en-US" spc="13" dirty="0">
                <a:latin typeface="Tahoma"/>
                <a:cs typeface="Tahoma"/>
              </a:rPr>
              <a:t>)</a:t>
            </a:r>
          </a:p>
          <a:p>
            <a:pPr marL="10739"/>
            <a:endParaRPr lang="en-US" dirty="0">
              <a:latin typeface="Tahoma"/>
              <a:cs typeface="Tahoma"/>
            </a:endParaRPr>
          </a:p>
          <a:p>
            <a:r>
              <a:rPr lang="en-US" dirty="0">
                <a:latin typeface="+mj-lt"/>
                <a:cs typeface="Times New Roman"/>
              </a:rPr>
              <a:t>Gradient: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i="1" spc="203" dirty="0">
                <a:latin typeface="Times New Roman"/>
                <a:cs typeface="Times New Roman"/>
              </a:rPr>
              <a:t>W </a:t>
            </a:r>
            <a:r>
              <a:rPr lang="en-US" dirty="0">
                <a:latin typeface="+mj-lt"/>
                <a:cs typeface="Times New Roman"/>
              </a:rPr>
              <a:t>is shared </a:t>
            </a:r>
            <a:r>
              <a:rPr lang="en-US" spc="4" dirty="0">
                <a:latin typeface="+mj-lt"/>
                <a:cs typeface="Times New Roman"/>
              </a:rPr>
              <a:t>between </a:t>
            </a:r>
            <a:r>
              <a:rPr lang="en-US" spc="-4" dirty="0">
                <a:latin typeface="+mj-lt"/>
                <a:cs typeface="Times New Roman"/>
              </a:rPr>
              <a:t>two </a:t>
            </a:r>
            <a:r>
              <a:rPr lang="en-US" spc="4" dirty="0">
                <a:latin typeface="+mj-lt"/>
                <a:cs typeface="Times New Roman"/>
              </a:rPr>
              <a:t>(or </a:t>
            </a:r>
            <a:r>
              <a:rPr lang="en-US" dirty="0">
                <a:latin typeface="+mj-lt"/>
                <a:cs typeface="Times New Roman"/>
              </a:rPr>
              <a:t>more) instances </a:t>
            </a:r>
            <a:r>
              <a:rPr lang="en-US" spc="4" dirty="0">
                <a:latin typeface="+mj-lt"/>
                <a:cs typeface="Times New Roman"/>
              </a:rPr>
              <a:t>of  the </a:t>
            </a:r>
            <a:r>
              <a:rPr lang="en-US" dirty="0">
                <a:latin typeface="+mj-lt"/>
                <a:cs typeface="Times New Roman"/>
              </a:rPr>
              <a:t>machine: just </a:t>
            </a:r>
            <a:r>
              <a:rPr lang="en-US" spc="4" dirty="0">
                <a:latin typeface="+mj-lt"/>
                <a:cs typeface="Times New Roman"/>
              </a:rPr>
              <a:t>sum up the </a:t>
            </a:r>
            <a:r>
              <a:rPr lang="en-US" dirty="0">
                <a:latin typeface="+mj-lt"/>
                <a:cs typeface="Times New Roman"/>
              </a:rPr>
              <a:t>gradient </a:t>
            </a:r>
            <a:r>
              <a:rPr lang="en-US" spc="-4" dirty="0">
                <a:latin typeface="+mj-lt"/>
                <a:cs typeface="Times New Roman"/>
              </a:rPr>
              <a:t>contribu</a:t>
            </a:r>
            <a:r>
              <a:rPr lang="en-US" dirty="0">
                <a:latin typeface="+mj-lt"/>
                <a:cs typeface="Times New Roman"/>
              </a:rPr>
              <a:t>tions from each</a:t>
            </a:r>
            <a:r>
              <a:rPr lang="en-US" spc="-17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instance.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41011" y="1104900"/>
            <a:ext cx="2554589" cy="4038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413" y="3238500"/>
            <a:ext cx="4950736" cy="4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798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summation (path integral)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769546" cy="4466753"/>
          </a:xfrm>
        </p:spPr>
        <p:txBody>
          <a:bodyPr/>
          <a:lstStyle/>
          <a:p>
            <a:pPr marL="0" indent="0">
              <a:buNone/>
            </a:pPr>
            <a:r>
              <a:rPr lang="en-US" spc="4" dirty="0">
                <a:latin typeface="+mj-lt"/>
                <a:cs typeface="Times New Roman"/>
              </a:rPr>
              <a:t>One </a:t>
            </a:r>
            <a:r>
              <a:rPr lang="en-US" spc="-8" dirty="0">
                <a:latin typeface="+mj-lt"/>
                <a:cs typeface="Times New Roman"/>
              </a:rPr>
              <a:t>variable influences </a:t>
            </a:r>
            <a:r>
              <a:rPr lang="en-US" spc="4" dirty="0">
                <a:latin typeface="+mj-lt"/>
                <a:cs typeface="Times New Roman"/>
              </a:rPr>
              <a:t>the output </a:t>
            </a:r>
            <a:r>
              <a:rPr lang="en-US" dirty="0">
                <a:latin typeface="+mj-lt"/>
                <a:cs typeface="Times New Roman"/>
              </a:rPr>
              <a:t>through </a:t>
            </a:r>
            <a:r>
              <a:rPr lang="en-US" spc="-13" dirty="0">
                <a:latin typeface="+mj-lt"/>
                <a:cs typeface="Times New Roman"/>
              </a:rPr>
              <a:t>several</a:t>
            </a:r>
            <a:r>
              <a:rPr lang="en-US" spc="3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others</a:t>
            </a:r>
          </a:p>
          <a:p>
            <a:pPr marL="10739"/>
            <a:endParaRPr lang="en-US" i="1" spc="131" dirty="0">
              <a:latin typeface="Times New Roman"/>
              <a:cs typeface="Times New Roman"/>
            </a:endParaRPr>
          </a:p>
          <a:p>
            <a:pPr marL="2855913"/>
            <a:r>
              <a:rPr lang="en-US" i="1" spc="131" dirty="0">
                <a:latin typeface="Times New Roman"/>
                <a:cs typeface="Times New Roman"/>
              </a:rPr>
              <a:t>E</a:t>
            </a:r>
            <a:r>
              <a:rPr lang="en-US" spc="131" dirty="0">
                <a:latin typeface="Tahoma"/>
                <a:cs typeface="Tahoma"/>
              </a:rPr>
              <a:t>(</a:t>
            </a:r>
            <a:r>
              <a:rPr lang="en-US" i="1" spc="131" dirty="0">
                <a:latin typeface="Times New Roman"/>
                <a:cs typeface="Times New Roman"/>
              </a:rPr>
              <a:t>Y,</a:t>
            </a:r>
            <a:r>
              <a:rPr lang="en-US" i="1" spc="-156" dirty="0">
                <a:latin typeface="Times New Roman"/>
                <a:cs typeface="Times New Roman"/>
              </a:rPr>
              <a:t> </a:t>
            </a:r>
            <a:r>
              <a:rPr lang="en-US" i="1" spc="237" dirty="0">
                <a:latin typeface="Times New Roman"/>
                <a:cs typeface="Times New Roman"/>
              </a:rPr>
              <a:t>X,</a:t>
            </a:r>
            <a:r>
              <a:rPr lang="en-US" i="1" spc="-156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207" dirty="0">
                <a:latin typeface="Times New Roman"/>
                <a:cs typeface="Times New Roman"/>
              </a:rPr>
              <a:t> </a:t>
            </a:r>
            <a:r>
              <a:rPr lang="en-US" spc="13" dirty="0">
                <a:latin typeface="Tahoma"/>
                <a:cs typeface="Tahoma"/>
              </a:rPr>
              <a:t>)</a:t>
            </a:r>
            <a:r>
              <a:rPr lang="en-US" spc="-80" dirty="0">
                <a:latin typeface="Tahoma"/>
                <a:cs typeface="Tahoma"/>
              </a:rPr>
              <a:t> </a:t>
            </a:r>
            <a:r>
              <a:rPr lang="en-US" spc="96" dirty="0">
                <a:latin typeface="Tahoma"/>
                <a:cs typeface="Tahoma"/>
              </a:rPr>
              <a:t>=</a:t>
            </a:r>
            <a:br>
              <a:rPr lang="en-US" spc="96" dirty="0">
                <a:latin typeface="Tahoma"/>
                <a:cs typeface="Tahoma"/>
              </a:rPr>
            </a:br>
            <a:r>
              <a:rPr lang="en-US" i="1" spc="131" dirty="0">
                <a:latin typeface="Times New Roman"/>
                <a:cs typeface="Times New Roman"/>
              </a:rPr>
              <a:t>E</a:t>
            </a:r>
            <a:r>
              <a:rPr lang="en-US" spc="131" dirty="0">
                <a:latin typeface="Tahoma"/>
                <a:cs typeface="Tahoma"/>
              </a:rPr>
              <a:t>(</a:t>
            </a:r>
            <a:r>
              <a:rPr lang="en-US" i="1" spc="131" dirty="0">
                <a:latin typeface="Times New Roman"/>
                <a:cs typeface="Times New Roman"/>
              </a:rPr>
              <a:t>Y,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148" dirty="0">
                <a:latin typeface="Times New Roman"/>
                <a:cs typeface="Times New Roman"/>
              </a:rPr>
              <a:t>F</a:t>
            </a:r>
            <a:r>
              <a:rPr lang="en-US" sz="2000" spc="222" baseline="-11494" dirty="0">
                <a:latin typeface="PMingLiU"/>
                <a:cs typeface="PMingLiU"/>
              </a:rPr>
              <a:t>1</a:t>
            </a:r>
            <a:r>
              <a:rPr lang="en-US" spc="148" dirty="0">
                <a:latin typeface="Tahoma"/>
                <a:cs typeface="Tahoma"/>
              </a:rPr>
              <a:t>(</a:t>
            </a:r>
            <a:r>
              <a:rPr lang="en-US" i="1" spc="148" dirty="0">
                <a:latin typeface="Times New Roman"/>
                <a:cs typeface="Times New Roman"/>
              </a:rPr>
              <a:t>X,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ahoma"/>
                <a:cs typeface="Tahoma"/>
              </a:rPr>
              <a:t>)</a:t>
            </a:r>
            <a:r>
              <a:rPr lang="en-US" i="1" spc="30" dirty="0">
                <a:latin typeface="Times New Roman"/>
                <a:cs typeface="Times New Roman"/>
              </a:rPr>
              <a:t>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148" dirty="0">
                <a:latin typeface="Times New Roman"/>
                <a:cs typeface="Times New Roman"/>
              </a:rPr>
              <a:t>F</a:t>
            </a:r>
            <a:r>
              <a:rPr lang="en-US" sz="2000" spc="222" baseline="-11494" dirty="0">
                <a:latin typeface="PMingLiU"/>
                <a:cs typeface="PMingLiU"/>
              </a:rPr>
              <a:t>2</a:t>
            </a:r>
            <a:r>
              <a:rPr lang="en-US" spc="148" dirty="0">
                <a:latin typeface="Tahoma"/>
                <a:cs typeface="Tahoma"/>
              </a:rPr>
              <a:t>(</a:t>
            </a:r>
            <a:r>
              <a:rPr lang="en-US" i="1" spc="148" dirty="0">
                <a:latin typeface="Times New Roman"/>
                <a:cs typeface="Times New Roman"/>
              </a:rPr>
              <a:t>X,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ahoma"/>
                <a:cs typeface="Tahoma"/>
              </a:rPr>
              <a:t>)</a:t>
            </a:r>
            <a:r>
              <a:rPr lang="en-US" i="1" spc="30" dirty="0">
                <a:latin typeface="Times New Roman"/>
                <a:cs typeface="Times New Roman"/>
              </a:rPr>
              <a:t>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148" dirty="0">
                <a:latin typeface="Times New Roman"/>
                <a:cs typeface="Times New Roman"/>
              </a:rPr>
              <a:t>F</a:t>
            </a:r>
            <a:r>
              <a:rPr lang="en-US" sz="2000" spc="222" baseline="-11494" dirty="0">
                <a:latin typeface="PMingLiU"/>
                <a:cs typeface="PMingLiU"/>
              </a:rPr>
              <a:t>3</a:t>
            </a:r>
            <a:r>
              <a:rPr lang="en-US" spc="148" dirty="0">
                <a:latin typeface="Tahoma"/>
                <a:cs typeface="Tahoma"/>
              </a:rPr>
              <a:t>(</a:t>
            </a:r>
            <a:r>
              <a:rPr lang="en-US" i="1" spc="148" dirty="0">
                <a:latin typeface="Times New Roman"/>
                <a:cs typeface="Times New Roman"/>
              </a:rPr>
              <a:t>X,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ahoma"/>
                <a:cs typeface="Tahoma"/>
              </a:rPr>
              <a:t>)</a:t>
            </a:r>
            <a:r>
              <a:rPr lang="en-US" i="1" spc="30" dirty="0">
                <a:latin typeface="Times New Roman"/>
                <a:cs typeface="Times New Roman"/>
              </a:rPr>
              <a:t>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-42" dirty="0">
                <a:latin typeface="Times New Roman"/>
                <a:cs typeface="Times New Roman"/>
              </a:rPr>
              <a:t>V</a:t>
            </a:r>
            <a:r>
              <a:rPr lang="en-US" i="1" spc="-51" dirty="0">
                <a:latin typeface="Times New Roman"/>
                <a:cs typeface="Times New Roman"/>
              </a:rPr>
              <a:t> </a:t>
            </a:r>
            <a:r>
              <a:rPr lang="en-US" spc="13" dirty="0">
                <a:latin typeface="Tahoma"/>
                <a:cs typeface="Tahoma"/>
              </a:rPr>
              <a:t>)</a:t>
            </a:r>
          </a:p>
          <a:p>
            <a:pPr marL="2855913"/>
            <a:endParaRPr lang="en-US" dirty="0">
              <a:latin typeface="Tahoma"/>
              <a:cs typeface="Tahoma"/>
            </a:endParaRPr>
          </a:p>
          <a:p>
            <a:pPr marL="2855913"/>
            <a:r>
              <a:rPr lang="en-US" spc="4" dirty="0">
                <a:latin typeface="+mj-lt"/>
                <a:cs typeface="Times New Roman"/>
              </a:rPr>
              <a:t>G</a:t>
            </a:r>
            <a:r>
              <a:rPr lang="en-US" spc="-17" dirty="0">
                <a:latin typeface="+mj-lt"/>
                <a:cs typeface="Times New Roman"/>
              </a:rPr>
              <a:t>r</a:t>
            </a:r>
            <a:r>
              <a:rPr lang="en-US" dirty="0">
                <a:latin typeface="+mj-lt"/>
                <a:cs typeface="Times New Roman"/>
              </a:rPr>
              <a:t>a</a:t>
            </a:r>
            <a:r>
              <a:rPr lang="en-US" spc="4" dirty="0">
                <a:latin typeface="+mj-lt"/>
                <a:cs typeface="Times New Roman"/>
              </a:rPr>
              <a:t>d</a:t>
            </a:r>
            <a:r>
              <a:rPr lang="en-US" spc="-4" dirty="0">
                <a:latin typeface="+mj-lt"/>
                <a:cs typeface="Times New Roman"/>
              </a:rPr>
              <a:t>i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4" dirty="0">
                <a:latin typeface="+mj-lt"/>
                <a:cs typeface="Times New Roman"/>
              </a:rPr>
              <a:t>n</a:t>
            </a:r>
            <a:r>
              <a:rPr lang="en-US" spc="-4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:</a:t>
            </a:r>
          </a:p>
          <a:p>
            <a:pPr marL="2855913"/>
            <a:endParaRPr lang="en-US" sz="1600" dirty="0">
              <a:latin typeface="+mj-lt"/>
            </a:endParaRPr>
          </a:p>
          <a:p>
            <a:pPr marL="2855913"/>
            <a:r>
              <a:rPr lang="en-US" spc="4" dirty="0">
                <a:latin typeface="+mj-lt"/>
                <a:cs typeface="Times New Roman"/>
              </a:rPr>
              <a:t>G</a:t>
            </a:r>
            <a:r>
              <a:rPr lang="en-US" spc="-17" dirty="0">
                <a:latin typeface="+mj-lt"/>
                <a:cs typeface="Times New Roman"/>
              </a:rPr>
              <a:t>r</a:t>
            </a:r>
            <a:r>
              <a:rPr lang="en-US" dirty="0">
                <a:latin typeface="+mj-lt"/>
                <a:cs typeface="Times New Roman"/>
              </a:rPr>
              <a:t>a</a:t>
            </a:r>
            <a:r>
              <a:rPr lang="en-US" spc="4" dirty="0">
                <a:latin typeface="+mj-lt"/>
                <a:cs typeface="Times New Roman"/>
              </a:rPr>
              <a:t>d</a:t>
            </a:r>
            <a:r>
              <a:rPr lang="en-US" spc="-4" dirty="0">
                <a:latin typeface="+mj-lt"/>
                <a:cs typeface="Times New Roman"/>
              </a:rPr>
              <a:t>i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4" dirty="0">
                <a:latin typeface="+mj-lt"/>
                <a:cs typeface="Times New Roman"/>
              </a:rPr>
              <a:t>n</a:t>
            </a:r>
            <a:r>
              <a:rPr lang="en-US" spc="-4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:</a:t>
            </a:r>
          </a:p>
          <a:p>
            <a:pPr marL="2855913"/>
            <a:endParaRPr lang="en-US" dirty="0">
              <a:latin typeface="+mj-lt"/>
            </a:endParaRPr>
          </a:p>
          <a:p>
            <a:pPr marL="2855913"/>
            <a:r>
              <a:rPr lang="en-US" spc="-4" dirty="0">
                <a:solidFill>
                  <a:schemeClr val="accent1"/>
                </a:solidFill>
                <a:latin typeface="+mj-lt"/>
                <a:cs typeface="Times New Roman"/>
              </a:rPr>
              <a:t>There 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/>
              </a:rPr>
              <a:t>is </a:t>
            </a:r>
            <a:r>
              <a:rPr lang="en-US" spc="4" dirty="0">
                <a:solidFill>
                  <a:schemeClr val="accent1"/>
                </a:solidFill>
                <a:latin typeface="+mj-lt"/>
                <a:cs typeface="Times New Roman"/>
              </a:rPr>
              <a:t>no need 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/>
              </a:rPr>
              <a:t>to implement these </a:t>
            </a:r>
            <a:r>
              <a:rPr lang="en-US" spc="-4" dirty="0">
                <a:solidFill>
                  <a:schemeClr val="accent1"/>
                </a:solidFill>
                <a:latin typeface="+mj-lt"/>
                <a:cs typeface="Times New Roman"/>
              </a:rPr>
              <a:t>rules explicitly</a:t>
            </a:r>
            <a:r>
              <a:rPr lang="en-US" spc="-13" dirty="0">
                <a:solidFill>
                  <a:schemeClr val="accent1"/>
                </a:solidFill>
                <a:latin typeface="+mj-lt"/>
                <a:cs typeface="Times New Roman"/>
              </a:rPr>
              <a:t>. </a:t>
            </a:r>
            <a:r>
              <a:rPr lang="en-US" spc="-4" dirty="0">
                <a:solidFill>
                  <a:schemeClr val="accent1"/>
                </a:solidFill>
                <a:latin typeface="+mj-lt"/>
                <a:cs typeface="Times New Roman"/>
              </a:rPr>
              <a:t>They </a:t>
            </a:r>
            <a:r>
              <a:rPr lang="en-US" spc="4" dirty="0">
                <a:solidFill>
                  <a:schemeClr val="accent1"/>
                </a:solidFill>
                <a:latin typeface="+mj-lt"/>
                <a:cs typeface="Times New Roman"/>
              </a:rPr>
              <a:t>come out 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/>
              </a:rPr>
              <a:t>naturally </a:t>
            </a:r>
            <a:r>
              <a:rPr lang="en-US" spc="4" dirty="0">
                <a:solidFill>
                  <a:schemeClr val="accent1"/>
                </a:solidFill>
                <a:latin typeface="+mj-lt"/>
                <a:cs typeface="Times New Roman"/>
              </a:rPr>
              <a:t>of the 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/>
              </a:rPr>
              <a:t>object-oriented</a:t>
            </a:r>
            <a:r>
              <a:rPr lang="en-US" spc="-30" dirty="0">
                <a:solidFill>
                  <a:schemeClr val="accent1"/>
                </a:solidFill>
                <a:latin typeface="+mj-lt"/>
                <a:cs typeface="Times New Roman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/>
              </a:rPr>
              <a:t>implementation.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7200" y="1841462"/>
            <a:ext cx="2554589" cy="303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r="7307"/>
          <a:stretch/>
        </p:blipFill>
        <p:spPr>
          <a:xfrm>
            <a:off x="4267200" y="2857499"/>
            <a:ext cx="3884773" cy="9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3738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Mixtures of experts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383854" y="1104900"/>
            <a:ext cx="7845746" cy="4466753"/>
          </a:xfrm>
        </p:spPr>
        <p:txBody>
          <a:bodyPr/>
          <a:lstStyle/>
          <a:p>
            <a:pPr marL="0" marR="31143" indent="0">
              <a:lnSpc>
                <a:spcPts val="1987"/>
              </a:lnSpc>
              <a:buNone/>
            </a:pPr>
            <a:r>
              <a:rPr lang="en-US" dirty="0">
                <a:latin typeface="+mj-lt"/>
                <a:cs typeface="Times New Roman"/>
              </a:rPr>
              <a:t>Sometimes, </a:t>
            </a:r>
            <a:r>
              <a:rPr lang="en-US" spc="4" dirty="0">
                <a:latin typeface="+mj-lt"/>
                <a:cs typeface="Times New Roman"/>
              </a:rPr>
              <a:t>the function </a:t>
            </a:r>
            <a:r>
              <a:rPr lang="en-US" dirty="0">
                <a:latin typeface="+mj-lt"/>
                <a:cs typeface="Times New Roman"/>
              </a:rPr>
              <a:t>to </a:t>
            </a:r>
            <a:r>
              <a:rPr lang="en-US" spc="4" dirty="0">
                <a:latin typeface="+mj-lt"/>
                <a:cs typeface="Times New Roman"/>
              </a:rPr>
              <a:t>be </a:t>
            </a:r>
            <a:r>
              <a:rPr lang="en-US" dirty="0">
                <a:latin typeface="+mj-lt"/>
                <a:cs typeface="Times New Roman"/>
              </a:rPr>
              <a:t>learned is consistent in </a:t>
            </a:r>
            <a:r>
              <a:rPr lang="en-US" spc="4" dirty="0">
                <a:latin typeface="+mj-lt"/>
                <a:cs typeface="Times New Roman"/>
              </a:rPr>
              <a:t>restricted domains </a:t>
            </a:r>
            <a:br>
              <a:rPr lang="en-US" spc="4" dirty="0">
                <a:latin typeface="+mj-lt"/>
                <a:cs typeface="Times New Roman"/>
              </a:rPr>
            </a:br>
            <a:r>
              <a:rPr lang="en-US" spc="4" dirty="0">
                <a:latin typeface="+mj-lt"/>
                <a:cs typeface="Times New Roman"/>
              </a:rPr>
              <a:t>of the input </a:t>
            </a:r>
            <a:r>
              <a:rPr lang="en-US" dirty="0">
                <a:latin typeface="+mj-lt"/>
                <a:cs typeface="Times New Roman"/>
              </a:rPr>
              <a:t>space, </a:t>
            </a:r>
            <a:r>
              <a:rPr lang="en-US" spc="-8" dirty="0">
                <a:latin typeface="+mj-lt"/>
                <a:cs typeface="Times New Roman"/>
              </a:rPr>
              <a:t>but </a:t>
            </a:r>
            <a:r>
              <a:rPr lang="en-US" dirty="0">
                <a:latin typeface="+mj-lt"/>
                <a:cs typeface="Times New Roman"/>
              </a:rPr>
              <a:t>globally inconsistent. </a:t>
            </a:r>
            <a:r>
              <a:rPr lang="en-US" spc="4" dirty="0">
                <a:solidFill>
                  <a:schemeClr val="accent1"/>
                </a:solidFill>
                <a:latin typeface="+mj-lt"/>
                <a:cs typeface="Times New Roman"/>
              </a:rPr>
              <a:t>Example: </a:t>
            </a:r>
            <a:r>
              <a:rPr lang="en-US" spc="-4" dirty="0">
                <a:solidFill>
                  <a:schemeClr val="accent1"/>
                </a:solidFill>
                <a:latin typeface="+mj-lt"/>
                <a:cs typeface="Times New Roman"/>
              </a:rPr>
              <a:t>piecewise 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/>
              </a:rPr>
              <a:t>linearly separable</a:t>
            </a:r>
            <a:r>
              <a:rPr lang="en-US" spc="288" dirty="0">
                <a:solidFill>
                  <a:schemeClr val="accent1"/>
                </a:solidFill>
                <a:latin typeface="+mj-lt"/>
                <a:cs typeface="Times New Roman"/>
              </a:rPr>
              <a:t> </a:t>
            </a:r>
            <a:r>
              <a:rPr lang="en-US" spc="4" dirty="0">
                <a:solidFill>
                  <a:schemeClr val="accent1"/>
                </a:solidFill>
                <a:latin typeface="+mj-lt"/>
                <a:cs typeface="Times New Roman"/>
              </a:rPr>
              <a:t>function.</a:t>
            </a:r>
            <a:endParaRPr lang="en-US" dirty="0">
              <a:solidFill>
                <a:schemeClr val="accent1"/>
              </a:solidFill>
              <a:latin typeface="+mj-lt"/>
              <a:cs typeface="Times New Roman"/>
            </a:endParaRPr>
          </a:p>
          <a:p>
            <a:pPr marL="2973388" marR="162698" indent="-171450">
              <a:lnSpc>
                <a:spcPts val="1987"/>
              </a:lnSpc>
            </a:pPr>
            <a:r>
              <a:rPr lang="en-US" dirty="0">
                <a:latin typeface="+mj-lt"/>
                <a:cs typeface="Times New Roman"/>
              </a:rPr>
              <a:t>Solution: </a:t>
            </a:r>
            <a:r>
              <a:rPr lang="en-US" spc="4" dirty="0">
                <a:latin typeface="+mj-lt"/>
                <a:cs typeface="Times New Roman"/>
              </a:rPr>
              <a:t>a machine composed of </a:t>
            </a:r>
            <a:r>
              <a:rPr lang="en-US" spc="-13" dirty="0">
                <a:latin typeface="+mj-lt"/>
                <a:cs typeface="Times New Roman"/>
              </a:rPr>
              <a:t>several  </a:t>
            </a:r>
            <a:r>
              <a:rPr lang="en-US" spc="-4" dirty="0">
                <a:latin typeface="+mj-lt"/>
                <a:cs typeface="Times New Roman"/>
              </a:rPr>
              <a:t>“experts” </a:t>
            </a:r>
            <a:r>
              <a:rPr lang="en-US" dirty="0">
                <a:latin typeface="+mj-lt"/>
                <a:cs typeface="Times New Roman"/>
              </a:rPr>
              <a:t>that </a:t>
            </a:r>
            <a:r>
              <a:rPr lang="en-US" spc="-4" dirty="0">
                <a:latin typeface="+mj-lt"/>
                <a:cs typeface="Times New Roman"/>
              </a:rPr>
              <a:t>are </a:t>
            </a:r>
            <a:r>
              <a:rPr lang="en-US" dirty="0">
                <a:latin typeface="+mj-lt"/>
                <a:cs typeface="Times New Roman"/>
              </a:rPr>
              <a:t>specialized </a:t>
            </a:r>
            <a:r>
              <a:rPr lang="en-US" spc="4" dirty="0">
                <a:latin typeface="+mj-lt"/>
                <a:cs typeface="Times New Roman"/>
              </a:rPr>
              <a:t>on subdomains of the input</a:t>
            </a:r>
            <a:r>
              <a:rPr lang="en-US" spc="-63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space.</a:t>
            </a:r>
          </a:p>
          <a:p>
            <a:pPr marL="2973388" marR="4296" indent="-171450">
              <a:lnSpc>
                <a:spcPts val="1987"/>
              </a:lnSpc>
              <a:spcBef>
                <a:spcPts val="630"/>
              </a:spcBef>
            </a:pPr>
            <a:r>
              <a:rPr lang="en-US" spc="4" dirty="0">
                <a:latin typeface="+mj-lt"/>
                <a:cs typeface="Times New Roman"/>
              </a:rPr>
              <a:t>The output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a weighted </a:t>
            </a:r>
            <a:r>
              <a:rPr lang="en-US" dirty="0">
                <a:latin typeface="+mj-lt"/>
                <a:cs typeface="Times New Roman"/>
              </a:rPr>
              <a:t>combination </a:t>
            </a:r>
            <a:r>
              <a:rPr lang="en-US" spc="4" dirty="0">
                <a:latin typeface="+mj-lt"/>
                <a:cs typeface="Times New Roman"/>
              </a:rPr>
              <a:t>of the  outputs of </a:t>
            </a:r>
            <a:r>
              <a:rPr lang="en-US" dirty="0">
                <a:latin typeface="+mj-lt"/>
                <a:cs typeface="Times New Roman"/>
              </a:rPr>
              <a:t>each </a:t>
            </a:r>
            <a:r>
              <a:rPr lang="en-US" spc="-4" dirty="0">
                <a:latin typeface="+mj-lt"/>
                <a:cs typeface="Times New Roman"/>
              </a:rPr>
              <a:t>expert. </a:t>
            </a:r>
            <a:r>
              <a:rPr lang="en-US" spc="4" dirty="0">
                <a:latin typeface="+mj-lt"/>
                <a:cs typeface="Times New Roman"/>
              </a:rPr>
              <a:t>The weights </a:t>
            </a:r>
            <a:r>
              <a:rPr lang="en-US" spc="-4" dirty="0">
                <a:latin typeface="+mj-lt"/>
                <a:cs typeface="Times New Roman"/>
              </a:rPr>
              <a:t>are </a:t>
            </a:r>
            <a:r>
              <a:rPr lang="en-US" dirty="0">
                <a:latin typeface="+mj-lt"/>
                <a:cs typeface="Times New Roman"/>
              </a:rPr>
              <a:t>produced  </a:t>
            </a:r>
            <a:r>
              <a:rPr lang="en-US" spc="4" dirty="0">
                <a:latin typeface="+mj-lt"/>
                <a:cs typeface="Times New Roman"/>
              </a:rPr>
              <a:t>by a </a:t>
            </a:r>
            <a:r>
              <a:rPr lang="en-US" spc="-4" dirty="0">
                <a:latin typeface="+mj-lt"/>
                <a:cs typeface="Times New Roman"/>
              </a:rPr>
              <a:t>“</a:t>
            </a:r>
            <a:r>
              <a:rPr lang="en-US" spc="-4" dirty="0" err="1">
                <a:latin typeface="+mj-lt"/>
                <a:cs typeface="Times New Roman"/>
              </a:rPr>
              <a:t>gater</a:t>
            </a:r>
            <a:r>
              <a:rPr lang="en-US" spc="-4" dirty="0">
                <a:latin typeface="+mj-lt"/>
                <a:cs typeface="Times New Roman"/>
              </a:rPr>
              <a:t>” network </a:t>
            </a:r>
            <a:r>
              <a:rPr lang="en-US" dirty="0">
                <a:latin typeface="+mj-lt"/>
                <a:cs typeface="Times New Roman"/>
              </a:rPr>
              <a:t>that </a:t>
            </a:r>
            <a:r>
              <a:rPr lang="en-US" spc="-8" dirty="0">
                <a:latin typeface="+mj-lt"/>
                <a:cs typeface="Times New Roman"/>
              </a:rPr>
              <a:t>identifies </a:t>
            </a:r>
            <a:r>
              <a:rPr lang="en-US" spc="4" dirty="0">
                <a:latin typeface="+mj-lt"/>
                <a:cs typeface="Times New Roman"/>
              </a:rPr>
              <a:t>which  subdomain the input </a:t>
            </a:r>
            <a:r>
              <a:rPr lang="en-US" spc="-4" dirty="0">
                <a:latin typeface="+mj-lt"/>
                <a:cs typeface="Times New Roman"/>
              </a:rPr>
              <a:t>vector </a:t>
            </a:r>
            <a:r>
              <a:rPr lang="en-US" dirty="0">
                <a:latin typeface="+mj-lt"/>
                <a:cs typeface="Times New Roman"/>
              </a:rPr>
              <a:t>is</a:t>
            </a:r>
            <a:r>
              <a:rPr lang="en-US" spc="-63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in.</a:t>
            </a:r>
          </a:p>
          <a:p>
            <a:pPr marL="2973388" marR="4296" indent="-171450">
              <a:lnSpc>
                <a:spcPts val="1987"/>
              </a:lnSpc>
              <a:spcBef>
                <a:spcPts val="630"/>
              </a:spcBef>
            </a:pPr>
            <a:r>
              <a:rPr lang="en-US" dirty="0">
                <a:latin typeface="+mj-lt"/>
                <a:cs typeface="Times New Roman"/>
              </a:rPr>
              <a:t> </a:t>
            </a:r>
          </a:p>
          <a:p>
            <a:pPr marL="2973388" marR="4296" indent="-171450">
              <a:lnSpc>
                <a:spcPts val="1987"/>
              </a:lnSpc>
              <a:spcBef>
                <a:spcPts val="630"/>
              </a:spcBef>
            </a:pPr>
            <a:endParaRPr lang="en-US" dirty="0">
              <a:latin typeface="+mj-lt"/>
              <a:cs typeface="Times New Roman"/>
            </a:endParaRPr>
          </a:p>
          <a:p>
            <a:pPr marL="2973388" marR="4296">
              <a:lnSpc>
                <a:spcPts val="1987"/>
              </a:lnSpc>
            </a:pP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expert </a:t>
            </a:r>
            <a:r>
              <a:rPr lang="en-US" spc="4" dirty="0">
                <a:latin typeface="+mj-lt"/>
                <a:cs typeface="Times New Roman"/>
              </a:rPr>
              <a:t>weights </a:t>
            </a:r>
            <a:r>
              <a:rPr lang="en-US" i="1" spc="165" dirty="0" err="1">
                <a:latin typeface="Times New Roman"/>
                <a:cs typeface="Times New Roman"/>
              </a:rPr>
              <a:t>u</a:t>
            </a:r>
            <a:r>
              <a:rPr lang="en-US" sz="2000" i="1" spc="247" baseline="-11494" dirty="0" err="1">
                <a:latin typeface="Times New Roman"/>
                <a:cs typeface="Times New Roman"/>
              </a:rPr>
              <a:t>k</a:t>
            </a:r>
            <a:r>
              <a:rPr lang="en-US" sz="2000" i="1" spc="247" baseline="-11494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+mj-lt"/>
                <a:cs typeface="Times New Roman"/>
              </a:rPr>
              <a:t>are </a:t>
            </a:r>
            <a:r>
              <a:rPr lang="en-US" dirty="0">
                <a:latin typeface="+mj-lt"/>
                <a:cs typeface="Times New Roman"/>
              </a:rPr>
              <a:t>obtained </a:t>
            </a:r>
            <a:r>
              <a:rPr lang="en-US" spc="4" dirty="0">
                <a:latin typeface="+mj-lt"/>
                <a:cs typeface="Times New Roman"/>
              </a:rPr>
              <a:t>by </a:t>
            </a:r>
            <a:r>
              <a:rPr lang="en-US" spc="4" dirty="0" err="1">
                <a:latin typeface="+mj-lt"/>
                <a:cs typeface="Times New Roman"/>
              </a:rPr>
              <a:t>softmaxing</a:t>
            </a:r>
            <a:r>
              <a:rPr lang="en-US" spc="4" dirty="0">
                <a:latin typeface="+mj-lt"/>
                <a:cs typeface="Times New Roman"/>
              </a:rPr>
              <a:t> the outputs of the</a:t>
            </a:r>
            <a:r>
              <a:rPr lang="en-US" spc="-72" dirty="0">
                <a:latin typeface="+mj-lt"/>
                <a:cs typeface="Times New Roman"/>
              </a:rPr>
              <a:t> </a:t>
            </a:r>
            <a:r>
              <a:rPr lang="en-US" spc="-21" dirty="0" err="1">
                <a:latin typeface="+mj-lt"/>
                <a:cs typeface="Times New Roman"/>
              </a:rPr>
              <a:t>gater</a:t>
            </a:r>
            <a:r>
              <a:rPr lang="en-US" spc="-21" dirty="0">
                <a:latin typeface="+mj-lt"/>
                <a:cs typeface="Times New Roman"/>
              </a:rPr>
              <a:t>.</a:t>
            </a:r>
            <a:endParaRPr lang="en-US" dirty="0">
              <a:latin typeface="+mj-lt"/>
              <a:cs typeface="Times New Roman"/>
            </a:endParaRPr>
          </a:p>
          <a:p>
            <a:pPr marL="2973388" marR="6980">
              <a:lnSpc>
                <a:spcPts val="1987"/>
              </a:lnSpc>
              <a:spcBef>
                <a:spcPts val="630"/>
              </a:spcBef>
            </a:pPr>
            <a:r>
              <a:rPr lang="en-US" dirty="0">
                <a:latin typeface="+mj-lt"/>
                <a:cs typeface="Times New Roman"/>
              </a:rPr>
              <a:t>Example: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two experts are </a:t>
            </a:r>
            <a:r>
              <a:rPr lang="en-US" dirty="0">
                <a:latin typeface="+mj-lt"/>
                <a:cs typeface="Times New Roman"/>
              </a:rPr>
              <a:t>linear </a:t>
            </a:r>
            <a:r>
              <a:rPr lang="en-US" spc="-4" dirty="0" err="1">
                <a:latin typeface="+mj-lt"/>
                <a:cs typeface="Times New Roman"/>
              </a:rPr>
              <a:t>regressors</a:t>
            </a:r>
            <a:r>
              <a:rPr lang="en-US" spc="-4" dirty="0">
                <a:latin typeface="+mj-lt"/>
                <a:cs typeface="Times New Roman"/>
              </a:rPr>
              <a:t>,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dirty="0" err="1">
                <a:latin typeface="+mj-lt"/>
                <a:cs typeface="Times New Roman"/>
              </a:rPr>
              <a:t>gater</a:t>
            </a:r>
            <a:r>
              <a:rPr lang="en-US" dirty="0">
                <a:latin typeface="+mj-lt"/>
                <a:cs typeface="Times New Roman"/>
              </a:rPr>
              <a:t> is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logistic</a:t>
            </a:r>
            <a:r>
              <a:rPr lang="en-US" spc="-38" dirty="0">
                <a:latin typeface="+mj-lt"/>
                <a:cs typeface="Times New Roman"/>
              </a:rPr>
              <a:t> </a:t>
            </a:r>
            <a:r>
              <a:rPr lang="en-US" spc="-17" dirty="0" err="1">
                <a:latin typeface="+mj-lt"/>
                <a:cs typeface="Times New Roman"/>
              </a:rPr>
              <a:t>regressor</a:t>
            </a:r>
            <a:r>
              <a:rPr lang="en-US" spc="-17" dirty="0">
                <a:latin typeface="+mj-lt"/>
                <a:cs typeface="Times New Roman"/>
              </a:rPr>
              <a:t>.</a:t>
            </a:r>
            <a:endParaRPr lang="en-US" dirty="0">
              <a:latin typeface="+mj-lt"/>
              <a:cs typeface="Times New Roman"/>
            </a:endParaRPr>
          </a:p>
          <a:p>
            <a:pPr marL="2973388" marR="4296" indent="-171450">
              <a:lnSpc>
                <a:spcPts val="1987"/>
              </a:lnSpc>
              <a:spcBef>
                <a:spcPts val="630"/>
              </a:spcBef>
            </a:pPr>
            <a:endParaRPr lang="en-US" dirty="0">
              <a:latin typeface="+mj-lt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065247"/>
            <a:ext cx="2554589" cy="264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10125"/>
            <a:ext cx="3326003" cy="7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989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processing: </a:t>
            </a:r>
            <a:br>
              <a:rPr lang="en-US" dirty="0"/>
            </a:br>
            <a:r>
              <a:rPr lang="en-US" dirty="0"/>
              <a:t>time-delayed inputs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93346" cy="4466753"/>
          </a:xfrm>
        </p:spPr>
        <p:txBody>
          <a:bodyPr/>
          <a:lstStyle/>
          <a:p>
            <a:pPr marL="0" indent="0">
              <a:buNone/>
            </a:pPr>
            <a:r>
              <a:rPr lang="en-US" spc="4" dirty="0">
                <a:latin typeface="+mj-lt"/>
                <a:cs typeface="Times New Roman"/>
              </a:rPr>
              <a:t>The input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a sequence of </a:t>
            </a:r>
            <a:r>
              <a:rPr lang="en-US" spc="-4" dirty="0">
                <a:latin typeface="+mj-lt"/>
                <a:cs typeface="Times New Roman"/>
              </a:rPr>
              <a:t>vectors</a:t>
            </a:r>
            <a:r>
              <a:rPr lang="en-US" spc="-47" dirty="0">
                <a:latin typeface="+mj-lt"/>
                <a:cs typeface="Times New Roman"/>
              </a:rPr>
              <a:t> </a:t>
            </a:r>
            <a:r>
              <a:rPr lang="en-US" i="1" spc="220" dirty="0" err="1">
                <a:latin typeface="Times New Roman"/>
                <a:cs typeface="Times New Roman"/>
              </a:rPr>
              <a:t>X</a:t>
            </a:r>
            <a:r>
              <a:rPr lang="en-US" sz="2000" i="1" spc="330" baseline="-11494" dirty="0" err="1">
                <a:latin typeface="Times New Roman"/>
                <a:cs typeface="Times New Roman"/>
              </a:rPr>
              <a:t>t</a:t>
            </a:r>
            <a:r>
              <a:rPr lang="en-US" spc="220" dirty="0" err="1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3144838" marR="477354">
              <a:lnSpc>
                <a:spcPts val="1987"/>
              </a:lnSpc>
            </a:pPr>
            <a:r>
              <a:rPr lang="en-US" dirty="0">
                <a:latin typeface="+mj-lt"/>
                <a:cs typeface="Times New Roman"/>
              </a:rPr>
              <a:t>Simple idea: </a:t>
            </a:r>
            <a:r>
              <a:rPr lang="en-US" spc="4" dirty="0">
                <a:latin typeface="+mj-lt"/>
                <a:cs typeface="Times New Roman"/>
              </a:rPr>
              <a:t>the machine </a:t>
            </a:r>
            <a:r>
              <a:rPr lang="en-US" spc="-4" dirty="0">
                <a:latin typeface="+mj-lt"/>
                <a:cs typeface="Times New Roman"/>
              </a:rPr>
              <a:t>takes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time </a:t>
            </a:r>
            <a:r>
              <a:rPr lang="en-US" spc="-4" dirty="0">
                <a:latin typeface="+mj-lt"/>
                <a:cs typeface="Times New Roman"/>
              </a:rPr>
              <a:t>window </a:t>
            </a:r>
            <a:r>
              <a:rPr lang="en-US" dirty="0">
                <a:latin typeface="+mj-lt"/>
                <a:cs typeface="Times New Roman"/>
              </a:rPr>
              <a:t>as</a:t>
            </a:r>
            <a:r>
              <a:rPr lang="en-US" spc="-55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input</a:t>
            </a:r>
            <a:endParaRPr lang="en-US" dirty="0">
              <a:latin typeface="+mj-lt"/>
              <a:cs typeface="Times New Roman"/>
            </a:endParaRPr>
          </a:p>
          <a:p>
            <a:pPr marL="3144838">
              <a:spcBef>
                <a:spcPts val="609"/>
              </a:spcBef>
            </a:pPr>
            <a:r>
              <a:rPr lang="en-US" i="1" spc="266" dirty="0">
                <a:latin typeface="Times New Roman"/>
                <a:cs typeface="Times New Roman"/>
              </a:rPr>
              <a:t>R</a:t>
            </a:r>
            <a:r>
              <a:rPr lang="en-US" i="1" spc="55" dirty="0">
                <a:latin typeface="Times New Roman"/>
                <a:cs typeface="Times New Roman"/>
              </a:rPr>
              <a:t> </a:t>
            </a:r>
            <a:r>
              <a:rPr lang="en-US" spc="96" dirty="0">
                <a:latin typeface="Tahoma"/>
                <a:cs typeface="Tahoma"/>
              </a:rPr>
              <a:t>=</a:t>
            </a:r>
            <a:r>
              <a:rPr lang="en-US" spc="-68" dirty="0">
                <a:latin typeface="Tahoma"/>
                <a:cs typeface="Tahoma"/>
              </a:rPr>
              <a:t> </a:t>
            </a:r>
            <a:r>
              <a:rPr lang="en-US" i="1" spc="63" dirty="0">
                <a:latin typeface="Times New Roman"/>
                <a:cs typeface="Times New Roman"/>
              </a:rPr>
              <a:t>F</a:t>
            </a:r>
            <a:r>
              <a:rPr lang="en-US" i="1" spc="-199" dirty="0">
                <a:latin typeface="Times New Roman"/>
                <a:cs typeface="Times New Roman"/>
              </a:rPr>
              <a:t> </a:t>
            </a:r>
            <a:r>
              <a:rPr lang="en-US" spc="178" dirty="0">
                <a:latin typeface="Tahoma"/>
                <a:cs typeface="Tahoma"/>
              </a:rPr>
              <a:t>(</a:t>
            </a:r>
            <a:r>
              <a:rPr lang="en-US" i="1" spc="178" dirty="0" err="1">
                <a:latin typeface="Times New Roman"/>
                <a:cs typeface="Times New Roman"/>
              </a:rPr>
              <a:t>X</a:t>
            </a:r>
            <a:r>
              <a:rPr lang="en-US" sz="2000" i="1" spc="266" baseline="-11494" dirty="0" err="1">
                <a:latin typeface="Times New Roman"/>
                <a:cs typeface="Times New Roman"/>
              </a:rPr>
              <a:t>t</a:t>
            </a:r>
            <a:r>
              <a:rPr lang="en-US" i="1" spc="178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37" dirty="0">
                <a:latin typeface="Times New Roman"/>
                <a:cs typeface="Times New Roman"/>
              </a:rPr>
              <a:t>X</a:t>
            </a:r>
            <a:r>
              <a:rPr lang="en-US" sz="2000" i="1" spc="354" baseline="-11494" dirty="0">
                <a:latin typeface="Times New Roman"/>
                <a:cs typeface="Times New Roman"/>
              </a:rPr>
              <a:t>t</a:t>
            </a:r>
            <a:r>
              <a:rPr lang="en-US" sz="2000" spc="354" baseline="-11494" dirty="0"/>
              <a:t>−</a:t>
            </a:r>
            <a:r>
              <a:rPr lang="en-US" sz="2000" spc="354" baseline="-11494" dirty="0">
                <a:latin typeface="PMingLiU"/>
                <a:cs typeface="PMingLiU"/>
              </a:rPr>
              <a:t>1</a:t>
            </a:r>
            <a:r>
              <a:rPr lang="en-US" i="1" spc="237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37" dirty="0">
                <a:latin typeface="Times New Roman"/>
                <a:cs typeface="Times New Roman"/>
              </a:rPr>
              <a:t>X</a:t>
            </a:r>
            <a:r>
              <a:rPr lang="en-US" sz="2000" i="1" spc="354" baseline="-11494" dirty="0">
                <a:latin typeface="Times New Roman"/>
                <a:cs typeface="Times New Roman"/>
              </a:rPr>
              <a:t>t</a:t>
            </a:r>
            <a:r>
              <a:rPr lang="en-US" sz="2000" spc="354" baseline="-11494" dirty="0"/>
              <a:t>−</a:t>
            </a:r>
            <a:r>
              <a:rPr lang="en-US" sz="2000" spc="354" baseline="-11494" dirty="0">
                <a:latin typeface="PMingLiU"/>
                <a:cs typeface="PMingLiU"/>
              </a:rPr>
              <a:t>2</a:t>
            </a:r>
            <a:r>
              <a:rPr lang="en-US" i="1" spc="237" dirty="0">
                <a:latin typeface="Times New Roman"/>
                <a:cs typeface="Times New Roman"/>
              </a:rPr>
              <a:t>,</a:t>
            </a:r>
            <a:r>
              <a:rPr lang="en-US" i="1" spc="-148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9" dirty="0">
                <a:latin typeface="Times New Roman"/>
                <a:cs typeface="Times New Roman"/>
              </a:rPr>
              <a:t> </a:t>
            </a:r>
            <a:r>
              <a:rPr lang="en-US" spc="13" dirty="0">
                <a:latin typeface="Tahoma"/>
                <a:cs typeface="Tahoma"/>
              </a:rPr>
              <a:t>)</a:t>
            </a:r>
            <a:endParaRPr lang="en-US" dirty="0">
              <a:latin typeface="Tahoma"/>
              <a:cs typeface="Tahoma"/>
            </a:endParaRPr>
          </a:p>
          <a:p>
            <a:pPr marL="3144838">
              <a:spcBef>
                <a:spcPts val="592"/>
              </a:spcBef>
            </a:pPr>
            <a:r>
              <a:rPr lang="en-US" spc="4" dirty="0">
                <a:latin typeface="+mj-lt"/>
                <a:cs typeface="Times New Roman"/>
              </a:rPr>
              <a:t>Examples of</a:t>
            </a:r>
            <a:r>
              <a:rPr lang="en-US" spc="-80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use:</a:t>
            </a:r>
            <a:endParaRPr lang="en-US" dirty="0">
              <a:latin typeface="+mj-lt"/>
              <a:cs typeface="Times New Roman"/>
            </a:endParaRPr>
          </a:p>
          <a:p>
            <a:pPr marL="3605213" marR="478428" lvl="1">
              <a:lnSpc>
                <a:spcPts val="1987"/>
              </a:lnSpc>
              <a:spcBef>
                <a:spcPts val="364"/>
              </a:spcBef>
            </a:pPr>
            <a:r>
              <a:rPr lang="en-US" dirty="0">
                <a:latin typeface="+mj-lt"/>
                <a:cs typeface="Times New Roman"/>
              </a:rPr>
              <a:t>Predict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next </a:t>
            </a:r>
            <a:r>
              <a:rPr lang="en-US" spc="4" dirty="0">
                <a:latin typeface="+mj-lt"/>
                <a:cs typeface="Times New Roman"/>
              </a:rPr>
              <a:t>sample </a:t>
            </a:r>
            <a:r>
              <a:rPr lang="en-US" dirty="0">
                <a:latin typeface="+mj-lt"/>
                <a:cs typeface="Times New Roman"/>
              </a:rPr>
              <a:t>in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time  </a:t>
            </a:r>
            <a:r>
              <a:rPr lang="en-US" spc="-4" dirty="0">
                <a:latin typeface="+mj-lt"/>
                <a:cs typeface="Times New Roman"/>
              </a:rPr>
              <a:t>series </a:t>
            </a:r>
            <a:r>
              <a:rPr lang="en-US" dirty="0">
                <a:latin typeface="+mj-lt"/>
                <a:cs typeface="Times New Roman"/>
              </a:rPr>
              <a:t>(e.g. </a:t>
            </a:r>
            <a:r>
              <a:rPr lang="en-US" spc="4" dirty="0">
                <a:latin typeface="+mj-lt"/>
                <a:cs typeface="Times New Roman"/>
              </a:rPr>
              <a:t>stock </a:t>
            </a:r>
            <a:r>
              <a:rPr lang="en-US" spc="-4" dirty="0">
                <a:latin typeface="+mj-lt"/>
                <a:cs typeface="Times New Roman"/>
              </a:rPr>
              <a:t>market, water </a:t>
            </a:r>
            <a:r>
              <a:rPr lang="en-US" spc="4" dirty="0">
                <a:latin typeface="+mj-lt"/>
                <a:cs typeface="Times New Roman"/>
              </a:rPr>
              <a:t>consumption)</a:t>
            </a:r>
            <a:endParaRPr lang="en-US" dirty="0">
              <a:latin typeface="+mj-lt"/>
              <a:cs typeface="Times New Roman"/>
            </a:endParaRPr>
          </a:p>
          <a:p>
            <a:pPr marL="3605213" marR="4296" lvl="1">
              <a:lnSpc>
                <a:spcPts val="1852"/>
              </a:lnSpc>
              <a:spcBef>
                <a:spcPts val="423"/>
              </a:spcBef>
            </a:pPr>
            <a:r>
              <a:rPr lang="en-US" dirty="0">
                <a:latin typeface="+mj-lt"/>
                <a:cs typeface="Times New Roman"/>
              </a:rPr>
              <a:t>Predict </a:t>
            </a: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4" dirty="0">
                <a:latin typeface="+mj-lt"/>
                <a:cs typeface="Times New Roman"/>
              </a:rPr>
              <a:t>next </a:t>
            </a:r>
            <a:r>
              <a:rPr lang="en-US" dirty="0">
                <a:latin typeface="+mj-lt"/>
                <a:cs typeface="Times New Roman"/>
              </a:rPr>
              <a:t>character </a:t>
            </a:r>
            <a:r>
              <a:rPr lang="en-US" spc="4" dirty="0">
                <a:latin typeface="+mj-lt"/>
                <a:cs typeface="Times New Roman"/>
              </a:rPr>
              <a:t>or </a:t>
            </a:r>
            <a:r>
              <a:rPr lang="en-US" spc="-4" dirty="0">
                <a:latin typeface="+mj-lt"/>
                <a:cs typeface="Times New Roman"/>
              </a:rPr>
              <a:t>word </a:t>
            </a:r>
            <a:r>
              <a:rPr lang="en-US" dirty="0">
                <a:latin typeface="+mj-lt"/>
                <a:cs typeface="Times New Roman"/>
              </a:rPr>
              <a:t>in</a:t>
            </a:r>
            <a:r>
              <a:rPr lang="en-US" spc="-80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spc="-4" dirty="0">
                <a:latin typeface="+mj-lt"/>
                <a:cs typeface="Times New Roman"/>
              </a:rPr>
              <a:t>text</a:t>
            </a:r>
            <a:endParaRPr lang="en-US" dirty="0">
              <a:latin typeface="+mj-lt"/>
              <a:cs typeface="Times New Roman"/>
            </a:endParaRPr>
          </a:p>
          <a:p>
            <a:pPr marL="3605213" marR="80006" lvl="1">
              <a:lnSpc>
                <a:spcPts val="1987"/>
              </a:lnSpc>
              <a:spcBef>
                <a:spcPts val="207"/>
              </a:spcBef>
            </a:pPr>
            <a:r>
              <a:rPr lang="en-US" dirty="0">
                <a:latin typeface="+mj-lt"/>
                <a:cs typeface="Times New Roman"/>
              </a:rPr>
              <a:t>Classify </a:t>
            </a:r>
            <a:r>
              <a:rPr lang="en-US" spc="4" dirty="0">
                <a:latin typeface="+mj-lt"/>
                <a:cs typeface="Times New Roman"/>
              </a:rPr>
              <a:t>an </a:t>
            </a:r>
            <a:r>
              <a:rPr lang="en-US" dirty="0">
                <a:latin typeface="+mj-lt"/>
                <a:cs typeface="Times New Roman"/>
              </a:rPr>
              <a:t>intron/exon transition in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spc="-13" dirty="0">
                <a:latin typeface="+mj-lt"/>
                <a:cs typeface="Times New Roman"/>
              </a:rPr>
              <a:t>DNA</a:t>
            </a:r>
            <a:r>
              <a:rPr lang="en-US" spc="-76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sequence</a:t>
            </a:r>
            <a:endParaRPr lang="en-US" dirty="0">
              <a:latin typeface="+mj-lt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83854" y="1905346"/>
            <a:ext cx="2883348" cy="3614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14719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processing: </a:t>
            </a:r>
            <a:br>
              <a:rPr lang="en-US" dirty="0"/>
            </a:br>
            <a:r>
              <a:rPr lang="en-US" dirty="0"/>
              <a:t>time-delayed networks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93346" cy="4466753"/>
          </a:xfrm>
        </p:spPr>
        <p:txBody>
          <a:bodyPr/>
          <a:lstStyle/>
          <a:p>
            <a:pPr marL="0" indent="0">
              <a:buNone/>
            </a:pPr>
            <a:r>
              <a:rPr lang="en-US" spc="4" dirty="0">
                <a:latin typeface="+mj-lt"/>
                <a:cs typeface="Times New Roman"/>
              </a:rPr>
              <a:t>One layer produces a sequence for the next layer: stacked time-delayed layers.</a:t>
            </a:r>
          </a:p>
          <a:p>
            <a:pPr marL="3027363"/>
            <a:r>
              <a:rPr lang="en-US" dirty="0">
                <a:latin typeface="Times New Roman"/>
                <a:cs typeface="Times New Roman"/>
              </a:rPr>
              <a:t>layer1</a:t>
            </a:r>
            <a:r>
              <a:rPr lang="en-US" spc="17" dirty="0">
                <a:latin typeface="Times New Roman"/>
                <a:cs typeface="Times New Roman"/>
              </a:rPr>
              <a:t> </a:t>
            </a:r>
            <a:r>
              <a:rPr lang="en-US" spc="-63" dirty="0">
                <a:latin typeface="Tahoma"/>
                <a:cs typeface="Tahoma"/>
              </a:rPr>
              <a:t> </a:t>
            </a:r>
          </a:p>
          <a:p>
            <a:pPr marL="3027363"/>
            <a:r>
              <a:rPr lang="en-US" dirty="0">
                <a:latin typeface="Times New Roman"/>
                <a:cs typeface="Times New Roman"/>
              </a:rPr>
              <a:t>layer2 </a:t>
            </a:r>
            <a:endParaRPr lang="en-US" spc="96" dirty="0">
              <a:latin typeface="Tahoma"/>
              <a:cs typeface="Tahoma"/>
            </a:endParaRPr>
          </a:p>
          <a:p>
            <a:pPr marL="3027363"/>
            <a:r>
              <a:rPr lang="en-US" spc="4" dirty="0">
                <a:latin typeface="Times New Roman"/>
                <a:cs typeface="Times New Roman"/>
              </a:rPr>
              <a:t>cost </a:t>
            </a:r>
            <a:endParaRPr lang="en-US" spc="96" dirty="0">
              <a:latin typeface="Tahoma"/>
              <a:cs typeface="Tahoma"/>
            </a:endParaRPr>
          </a:p>
          <a:p>
            <a:pPr marL="3027363"/>
            <a:r>
              <a:rPr lang="en-US" dirty="0">
                <a:latin typeface="+mj-lt"/>
              </a:rPr>
              <a:t>Examples:</a:t>
            </a:r>
          </a:p>
          <a:p>
            <a:pPr marL="3487738" lvl="1"/>
            <a:r>
              <a:rPr lang="en-US" dirty="0">
                <a:latin typeface="+mj-lt"/>
              </a:rPr>
              <a:t>Predict the next sample in a time series with long-term memory (e.g. stock market, water  consumption)</a:t>
            </a:r>
          </a:p>
          <a:p>
            <a:pPr marL="3487738" lvl="1"/>
            <a:r>
              <a:rPr lang="en-US" dirty="0">
                <a:latin typeface="+mj-lt"/>
              </a:rPr>
              <a:t>Recognize spoken words</a:t>
            </a:r>
          </a:p>
          <a:p>
            <a:pPr marL="3487738" lvl="1"/>
            <a:r>
              <a:rPr lang="en-US" dirty="0">
                <a:latin typeface="+mj-lt"/>
              </a:rPr>
              <a:t>Recognize gestures and handwritten characters on a pen computer.</a:t>
            </a:r>
          </a:p>
          <a:p>
            <a:pPr marL="3027363"/>
            <a:r>
              <a:rPr lang="en-US" dirty="0">
                <a:latin typeface="+mj-lt"/>
              </a:rPr>
              <a:t>How do we train?</a:t>
            </a:r>
          </a:p>
          <a:p>
            <a:pPr marL="3027363"/>
            <a:endParaRPr lang="en-US" dirty="0">
              <a:latin typeface="+mj-lt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533400" y="2019300"/>
            <a:ext cx="2554589" cy="23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867" t="7692" b="38462"/>
          <a:stretch/>
        </p:blipFill>
        <p:spPr>
          <a:xfrm>
            <a:off x="4114800" y="2019300"/>
            <a:ext cx="2978743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376" t="61539" r="54137" b="7692"/>
          <a:stretch/>
        </p:blipFill>
        <p:spPr>
          <a:xfrm>
            <a:off x="3886200" y="2574619"/>
            <a:ext cx="14478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285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 TDNN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Idea: isolate the minimal network that influences the energy at one particular time step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.</a:t>
            </a:r>
          </a:p>
          <a:p>
            <a:pPr marL="3541713"/>
            <a:r>
              <a:rPr lang="en-US" dirty="0"/>
              <a:t>In our example, this is influenced by 5 time steps on the input.</a:t>
            </a:r>
          </a:p>
          <a:p>
            <a:pPr marL="3541713"/>
            <a:r>
              <a:rPr lang="en-US" dirty="0"/>
              <a:t>Train this network in isolation, taking those 5 time steps as the input.</a:t>
            </a:r>
          </a:p>
          <a:p>
            <a:pPr marL="3541713"/>
            <a:r>
              <a:rPr lang="en-US" dirty="0">
                <a:solidFill>
                  <a:schemeClr val="accent1"/>
                </a:solidFill>
              </a:rPr>
              <a:t>Surprise</a:t>
            </a:r>
            <a:r>
              <a:rPr lang="en-US" dirty="0"/>
              <a:t>: we have three identical replicas  of the first layer units that share the same weights.</a:t>
            </a:r>
          </a:p>
          <a:p>
            <a:pPr marL="3541713"/>
            <a:r>
              <a:rPr lang="en-US" dirty="0"/>
              <a:t>We know how to deal with that.</a:t>
            </a:r>
          </a:p>
          <a:p>
            <a:pPr marL="3541713"/>
            <a:r>
              <a:rPr lang="en-US" dirty="0"/>
              <a:t>Do the regular backprop, and add up the  contributions to the gradient from the 3 replicas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7200" y="2019300"/>
            <a:ext cx="3194933" cy="298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80342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module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93346" cy="4466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first layer is a set of linear units with </a:t>
            </a:r>
            <a:r>
              <a:rPr lang="en-US" dirty="0" err="1"/>
              <a:t>sigmoids</a:t>
            </a:r>
            <a:r>
              <a:rPr lang="en-US" dirty="0"/>
              <a:t>, we can view it as performing a sort of </a:t>
            </a:r>
            <a:r>
              <a:rPr lang="en-US" i="1" dirty="0"/>
              <a:t>multiple discrete convolutions </a:t>
            </a:r>
            <a:r>
              <a:rPr lang="en-US" dirty="0"/>
              <a:t>of the input sequence.</a:t>
            </a:r>
          </a:p>
          <a:p>
            <a:endParaRPr lang="en-US" dirty="0"/>
          </a:p>
          <a:p>
            <a:pPr marL="3541713"/>
            <a:r>
              <a:rPr lang="en-US" dirty="0"/>
              <a:t>1D convolution operation:</a:t>
            </a:r>
          </a:p>
          <a:p>
            <a:pPr marL="3541713"/>
            <a:endParaRPr lang="en-US" sz="1200" dirty="0"/>
          </a:p>
          <a:p>
            <a:pPr marL="3541713"/>
            <a:endParaRPr lang="en-US" dirty="0"/>
          </a:p>
          <a:p>
            <a:pPr marL="3541713"/>
            <a:r>
              <a:rPr lang="en-US" dirty="0"/>
              <a:t> 		        is a conventional kernel</a:t>
            </a:r>
          </a:p>
          <a:p>
            <a:pPr marL="3541713"/>
            <a:endParaRPr lang="en-US" sz="100" dirty="0"/>
          </a:p>
          <a:p>
            <a:pPr marL="3541713"/>
            <a:r>
              <a:rPr lang="en-US" dirty="0"/>
              <a:t>Sigmoid</a:t>
            </a:r>
          </a:p>
          <a:p>
            <a:pPr marL="3541713"/>
            <a:endParaRPr lang="en-US" sz="100" dirty="0"/>
          </a:p>
          <a:p>
            <a:pPr marL="3541713"/>
            <a:r>
              <a:rPr lang="en-US" dirty="0"/>
              <a:t>Derivative: 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7200" y="2289394"/>
            <a:ext cx="3194933" cy="25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1741" b="75115"/>
          <a:stretch/>
        </p:blipFill>
        <p:spPr>
          <a:xfrm>
            <a:off x="4024037" y="2628900"/>
            <a:ext cx="388620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-943" t="23144" r="62588" b="53712"/>
          <a:stretch/>
        </p:blipFill>
        <p:spPr>
          <a:xfrm>
            <a:off x="3995866" y="3009899"/>
            <a:ext cx="1490534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20690" t="42316" r="36172" b="34540"/>
          <a:stretch/>
        </p:blipFill>
        <p:spPr>
          <a:xfrm>
            <a:off x="4876800" y="3359119"/>
            <a:ext cx="16764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26772" t="61718" r="11087" b="10640"/>
          <a:stretch/>
        </p:blipFill>
        <p:spPr>
          <a:xfrm>
            <a:off x="5105400" y="3706615"/>
            <a:ext cx="2414863" cy="5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4612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recurrent machines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4" dirty="0">
                <a:latin typeface="+mj-lt"/>
                <a:cs typeface="Times New Roman"/>
              </a:rPr>
              <a:t>The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output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of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machine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fed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back</a:t>
            </a:r>
            <a:r>
              <a:rPr lang="en-US" dirty="0">
                <a:latin typeface="+mj-lt"/>
                <a:cs typeface="Times New Roman"/>
              </a:rPr>
              <a:t> to </a:t>
            </a:r>
            <a:r>
              <a:rPr lang="en-US" spc="4" dirty="0">
                <a:latin typeface="+mj-lt"/>
                <a:cs typeface="Times New Roman"/>
              </a:rPr>
              <a:t>some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of</a:t>
            </a:r>
            <a:r>
              <a:rPr lang="en-US" dirty="0">
                <a:latin typeface="+mj-lt"/>
                <a:cs typeface="Times New Roman"/>
              </a:rPr>
              <a:t> its </a:t>
            </a:r>
            <a:r>
              <a:rPr lang="en-US" spc="4" dirty="0">
                <a:latin typeface="+mj-lt"/>
                <a:cs typeface="Times New Roman"/>
              </a:rPr>
              <a:t>inputs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i="1" spc="178" dirty="0">
                <a:latin typeface="Times New Roman"/>
                <a:cs typeface="Times New Roman"/>
              </a:rPr>
              <a:t>Z</a:t>
            </a:r>
            <a:r>
              <a:rPr lang="en-US" spc="178" dirty="0">
                <a:latin typeface="Times New Roman"/>
                <a:cs typeface="Times New Roman"/>
              </a:rPr>
              <a:t>.</a:t>
            </a:r>
            <a:r>
              <a:rPr lang="en-US" spc="106" dirty="0">
                <a:latin typeface="Times New Roman"/>
                <a:cs typeface="Times New Roman"/>
              </a:rPr>
              <a:t> </a:t>
            </a:r>
            <a:r>
              <a:rPr lang="en-US" i="1" spc="233" dirty="0">
                <a:latin typeface="Times New Roman"/>
                <a:cs typeface="Times New Roman"/>
              </a:rPr>
              <a:t>Z</a:t>
            </a:r>
            <a:r>
              <a:rPr lang="en-US" sz="2000" i="1" spc="348" baseline="-11494" dirty="0">
                <a:latin typeface="Times New Roman"/>
                <a:cs typeface="Times New Roman"/>
              </a:rPr>
              <a:t>t</a:t>
            </a:r>
            <a:r>
              <a:rPr lang="en-US" sz="2000" spc="348" baseline="-11494" dirty="0">
                <a:latin typeface="PMingLiU"/>
                <a:cs typeface="PMingLiU"/>
              </a:rPr>
              <a:t>+1</a:t>
            </a:r>
            <a:r>
              <a:rPr lang="en-US" sz="2000" spc="381" baseline="-11494" dirty="0">
                <a:latin typeface="PMingLiU"/>
                <a:cs typeface="PMingLiU"/>
              </a:rPr>
              <a:t> </a:t>
            </a:r>
            <a:r>
              <a:rPr lang="en-US" spc="96" dirty="0">
                <a:latin typeface="Tahoma"/>
                <a:cs typeface="Tahoma"/>
              </a:rPr>
              <a:t>=</a:t>
            </a:r>
            <a:r>
              <a:rPr lang="en-US" spc="-59" dirty="0">
                <a:latin typeface="Tahoma"/>
                <a:cs typeface="Tahoma"/>
              </a:rPr>
              <a:t> </a:t>
            </a:r>
            <a:r>
              <a:rPr lang="en-US" i="1" spc="63" dirty="0">
                <a:latin typeface="Times New Roman"/>
                <a:cs typeface="Times New Roman"/>
              </a:rPr>
              <a:t>F</a:t>
            </a:r>
            <a:r>
              <a:rPr lang="en-US" i="1" spc="-194" dirty="0">
                <a:latin typeface="Times New Roman"/>
                <a:cs typeface="Times New Roman"/>
              </a:rPr>
              <a:t> </a:t>
            </a:r>
            <a:r>
              <a:rPr lang="en-US" spc="178" dirty="0">
                <a:latin typeface="Tahoma"/>
                <a:cs typeface="Tahoma"/>
              </a:rPr>
              <a:t>(</a:t>
            </a:r>
            <a:r>
              <a:rPr lang="en-US" i="1" spc="178" dirty="0" err="1">
                <a:latin typeface="Times New Roman"/>
                <a:cs typeface="Times New Roman"/>
              </a:rPr>
              <a:t>X</a:t>
            </a:r>
            <a:r>
              <a:rPr lang="en-US" sz="2000" i="1" spc="266" baseline="-11494" dirty="0" err="1">
                <a:latin typeface="Times New Roman"/>
                <a:cs typeface="Times New Roman"/>
              </a:rPr>
              <a:t>t</a:t>
            </a:r>
            <a:r>
              <a:rPr lang="en-US" i="1" spc="178" dirty="0">
                <a:latin typeface="Times New Roman"/>
                <a:cs typeface="Times New Roman"/>
              </a:rPr>
              <a:t>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182" dirty="0" err="1">
                <a:latin typeface="Times New Roman"/>
                <a:cs typeface="Times New Roman"/>
              </a:rPr>
              <a:t>Z</a:t>
            </a:r>
            <a:r>
              <a:rPr lang="en-US" sz="2000" i="1" spc="272" baseline="-11494" dirty="0" err="1">
                <a:latin typeface="Times New Roman"/>
                <a:cs typeface="Times New Roman"/>
              </a:rPr>
              <a:t>t</a:t>
            </a:r>
            <a:r>
              <a:rPr lang="en-US" i="1" spc="182" dirty="0">
                <a:latin typeface="Times New Roman"/>
                <a:cs typeface="Times New Roman"/>
              </a:rPr>
              <a:t>,</a:t>
            </a:r>
            <a:r>
              <a:rPr lang="en-US" i="1" spc="-144" dirty="0">
                <a:latin typeface="Times New Roman"/>
                <a:cs typeface="Times New Roman"/>
              </a:rPr>
              <a:t> </a:t>
            </a:r>
            <a:r>
              <a:rPr lang="en-US" i="1" spc="203" dirty="0">
                <a:latin typeface="Times New Roman"/>
                <a:cs typeface="Times New Roman"/>
              </a:rPr>
              <a:t>W</a:t>
            </a:r>
            <a:r>
              <a:rPr lang="en-US" i="1" spc="-194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ahoma"/>
                <a:cs typeface="Tahoma"/>
              </a:rPr>
              <a:t>)</a:t>
            </a:r>
            <a:r>
              <a:rPr lang="en-US" spc="4" dirty="0">
                <a:latin typeface="Times New Roman"/>
                <a:cs typeface="Times New Roman"/>
              </a:rPr>
              <a:t>,  </a:t>
            </a:r>
            <a:r>
              <a:rPr lang="en-US" dirty="0">
                <a:latin typeface="+mj-lt"/>
                <a:cs typeface="Times New Roman"/>
              </a:rPr>
              <a:t>where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spc="148" dirty="0">
                <a:latin typeface="Times New Roman"/>
                <a:cs typeface="Times New Roman"/>
              </a:rPr>
              <a:t>t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time index. </a:t>
            </a:r>
            <a:r>
              <a:rPr lang="en-US" spc="4" dirty="0">
                <a:latin typeface="+mj-lt"/>
                <a:cs typeface="Times New Roman"/>
              </a:rPr>
              <a:t>The input </a:t>
            </a:r>
            <a:r>
              <a:rPr lang="en-US" i="1" spc="385" dirty="0">
                <a:latin typeface="Times New Roman"/>
                <a:cs typeface="Times New Roman"/>
              </a:rPr>
              <a:t>X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not </a:t>
            </a:r>
            <a:r>
              <a:rPr lang="en-US" dirty="0">
                <a:latin typeface="+mj-lt"/>
                <a:cs typeface="Times New Roman"/>
              </a:rPr>
              <a:t>just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spc="-4" dirty="0">
                <a:latin typeface="+mj-lt"/>
                <a:cs typeface="Times New Roman"/>
              </a:rPr>
              <a:t>vector </a:t>
            </a:r>
            <a:r>
              <a:rPr lang="en-US" spc="-8" dirty="0">
                <a:latin typeface="+mj-lt"/>
                <a:cs typeface="Times New Roman"/>
              </a:rPr>
              <a:t>but </a:t>
            </a:r>
            <a:r>
              <a:rPr lang="en-US" spc="4" dirty="0">
                <a:latin typeface="+mj-lt"/>
                <a:cs typeface="Times New Roman"/>
              </a:rPr>
              <a:t>a sequence of </a:t>
            </a:r>
            <a:r>
              <a:rPr lang="en-US" spc="-4" dirty="0">
                <a:latin typeface="+mj-lt"/>
                <a:cs typeface="Times New Roman"/>
              </a:rPr>
              <a:t>vectors</a:t>
            </a:r>
            <a:r>
              <a:rPr lang="en-US" spc="-237" dirty="0">
                <a:latin typeface="+mj-lt"/>
                <a:cs typeface="Times New Roman"/>
              </a:rPr>
              <a:t> </a:t>
            </a:r>
            <a:r>
              <a:rPr lang="en-US" i="1" spc="220" dirty="0" err="1">
                <a:latin typeface="Times New Roman"/>
                <a:cs typeface="Times New Roman"/>
              </a:rPr>
              <a:t>X</a:t>
            </a:r>
            <a:r>
              <a:rPr lang="en-US" sz="2000" i="1" spc="330" baseline="-11494" dirty="0" err="1">
                <a:latin typeface="Times New Roman"/>
                <a:cs typeface="Times New Roman"/>
              </a:rPr>
              <a:t>t</a:t>
            </a:r>
            <a:r>
              <a:rPr lang="en-US" spc="220" dirty="0" err="1">
                <a:latin typeface="Times New Roman"/>
                <a:cs typeface="Times New Roman"/>
              </a:rPr>
              <a:t>.</a:t>
            </a:r>
            <a:endParaRPr lang="en-US" spc="220" dirty="0">
              <a:latin typeface="Times New Roman"/>
              <a:cs typeface="Times New Roman"/>
            </a:endParaRPr>
          </a:p>
          <a:p>
            <a:pPr marL="3430588"/>
            <a:endParaRPr lang="en-US" spc="220" dirty="0">
              <a:latin typeface="Times New Roman"/>
              <a:cs typeface="Times New Roman"/>
            </a:endParaRPr>
          </a:p>
          <a:p>
            <a:pPr marL="3430588"/>
            <a:endParaRPr lang="en-US" spc="220" dirty="0">
              <a:latin typeface="Times New Roman"/>
              <a:cs typeface="Times New Roman"/>
            </a:endParaRPr>
          </a:p>
          <a:p>
            <a:pPr marL="3430588" marR="211561">
              <a:lnSpc>
                <a:spcPts val="1979"/>
              </a:lnSpc>
            </a:pPr>
            <a:r>
              <a:rPr lang="en-US" spc="4" dirty="0">
                <a:latin typeface="+mj-lt"/>
                <a:cs typeface="Times New Roman"/>
              </a:rPr>
              <a:t>This machine </a:t>
            </a:r>
            <a:r>
              <a:rPr lang="en-US" dirty="0">
                <a:latin typeface="+mj-lt"/>
                <a:cs typeface="Times New Roman"/>
              </a:rPr>
              <a:t>is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i="1" spc="4" dirty="0">
                <a:latin typeface="+mj-lt"/>
                <a:cs typeface="Times New Roman"/>
              </a:rPr>
              <a:t>dynamical </a:t>
            </a:r>
            <a:r>
              <a:rPr lang="en-US" i="1" dirty="0">
                <a:latin typeface="+mj-lt"/>
                <a:cs typeface="Times New Roman"/>
              </a:rPr>
              <a:t>system </a:t>
            </a:r>
            <a:r>
              <a:rPr lang="en-US" dirty="0">
                <a:latin typeface="+mj-lt"/>
                <a:cs typeface="Times New Roman"/>
              </a:rPr>
              <a:t>with </a:t>
            </a:r>
            <a:r>
              <a:rPr lang="en-US" spc="4" dirty="0">
                <a:latin typeface="+mj-lt"/>
                <a:cs typeface="Times New Roman"/>
              </a:rPr>
              <a:t>an </a:t>
            </a:r>
            <a:r>
              <a:rPr lang="en-US" dirty="0">
                <a:latin typeface="+mj-lt"/>
                <a:cs typeface="Times New Roman"/>
              </a:rPr>
              <a:t>internal state</a:t>
            </a:r>
            <a:r>
              <a:rPr lang="en-US" spc="-42" dirty="0">
                <a:latin typeface="+mj-lt"/>
                <a:cs typeface="Times New Roman"/>
              </a:rPr>
              <a:t> </a:t>
            </a:r>
            <a:r>
              <a:rPr lang="en-US" i="1" spc="165" dirty="0" err="1">
                <a:latin typeface="Times New Roman"/>
                <a:cs typeface="Times New Roman"/>
              </a:rPr>
              <a:t>Z</a:t>
            </a:r>
            <a:r>
              <a:rPr lang="en-US" sz="2000" i="1" spc="247" baseline="-11494" dirty="0" err="1">
                <a:latin typeface="Times New Roman"/>
                <a:cs typeface="Times New Roman"/>
              </a:rPr>
              <a:t>t</a:t>
            </a:r>
            <a:r>
              <a:rPr lang="en-US" spc="16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3430588" marR="4296">
              <a:lnSpc>
                <a:spcPts val="1996"/>
              </a:lnSpc>
              <a:spcBef>
                <a:spcPts val="507"/>
              </a:spcBef>
            </a:pPr>
            <a:r>
              <a:rPr lang="en-US" spc="4" dirty="0">
                <a:latin typeface="+mj-lt"/>
                <a:cs typeface="Times New Roman"/>
              </a:rPr>
              <a:t>Hidden </a:t>
            </a:r>
            <a:r>
              <a:rPr lang="en-US" spc="-4" dirty="0">
                <a:latin typeface="+mj-lt"/>
                <a:cs typeface="Times New Roman"/>
              </a:rPr>
              <a:t>Markov </a:t>
            </a:r>
            <a:r>
              <a:rPr lang="en-US" spc="4" dirty="0">
                <a:latin typeface="+mj-lt"/>
                <a:cs typeface="Times New Roman"/>
              </a:rPr>
              <a:t>Models </a:t>
            </a:r>
            <a:r>
              <a:rPr lang="en-US" spc="-4" dirty="0">
                <a:latin typeface="+mj-lt"/>
                <a:cs typeface="Times New Roman"/>
              </a:rPr>
              <a:t>are </a:t>
            </a:r>
            <a:r>
              <a:rPr lang="en-US" spc="4" dirty="0">
                <a:latin typeface="+mj-lt"/>
                <a:cs typeface="Times New Roman"/>
              </a:rPr>
              <a:t>a </a:t>
            </a:r>
            <a:r>
              <a:rPr lang="en-US" dirty="0">
                <a:latin typeface="+mj-lt"/>
                <a:cs typeface="Times New Roman"/>
              </a:rPr>
              <a:t>special case </a:t>
            </a:r>
            <a:r>
              <a:rPr lang="en-US" spc="4" dirty="0">
                <a:latin typeface="+mj-lt"/>
                <a:cs typeface="Times New Roman"/>
              </a:rPr>
              <a:t>of </a:t>
            </a:r>
            <a:r>
              <a:rPr lang="en-US" spc="-4" dirty="0">
                <a:latin typeface="+mj-lt"/>
                <a:cs typeface="Times New Roman"/>
              </a:rPr>
              <a:t>recurrent </a:t>
            </a:r>
            <a:r>
              <a:rPr lang="en-US" dirty="0">
                <a:latin typeface="+mj-lt"/>
                <a:cs typeface="Times New Roman"/>
              </a:rPr>
              <a:t>machines where </a:t>
            </a:r>
            <a:r>
              <a:rPr lang="en-US" i="1" spc="63" dirty="0">
                <a:latin typeface="Times New Roman"/>
                <a:cs typeface="Times New Roman"/>
              </a:rPr>
              <a:t>F </a:t>
            </a:r>
            <a:r>
              <a:rPr lang="en-US" dirty="0">
                <a:latin typeface="+mj-lt"/>
                <a:cs typeface="Times New Roman"/>
              </a:rPr>
              <a:t>is</a:t>
            </a:r>
            <a:r>
              <a:rPr lang="en-US" spc="249" dirty="0">
                <a:latin typeface="+mj-lt"/>
                <a:cs typeface="Times New Roman"/>
              </a:rPr>
              <a:t> </a:t>
            </a:r>
            <a:r>
              <a:rPr lang="en-US" spc="-17" dirty="0">
                <a:latin typeface="+mj-lt"/>
                <a:cs typeface="Times New Roman"/>
              </a:rPr>
              <a:t>linear</a:t>
            </a:r>
            <a:r>
              <a:rPr lang="en-US" spc="-17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3430588"/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05116" y="2247900"/>
            <a:ext cx="3194933" cy="284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362219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81561"/>
            <a:ext cx="3187701" cy="59033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Unfolded recurrent nets and backprop through 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581400" y="1333500"/>
            <a:ext cx="4419600" cy="4466753"/>
          </a:xfrm>
        </p:spPr>
        <p:txBody>
          <a:bodyPr/>
          <a:lstStyle/>
          <a:p>
            <a:r>
              <a:rPr lang="en-US" dirty="0"/>
              <a:t>To train a recurrent net: “unfold” it in time  and turn it into a feed-forward net with as  many layers as there are time steps in the  input sequence.</a:t>
            </a:r>
          </a:p>
          <a:p>
            <a:r>
              <a:rPr lang="en-US" dirty="0"/>
              <a:t>An unfolded recurrent net is a very “deep” machine where all the layers are identical  and share the same weights.</a:t>
            </a:r>
          </a:p>
          <a:p>
            <a:r>
              <a:rPr lang="en-US" dirty="0"/>
              <a:t> </a:t>
            </a:r>
          </a:p>
          <a:p>
            <a:endParaRPr lang="en-US" sz="1000" dirty="0"/>
          </a:p>
          <a:p>
            <a:r>
              <a:rPr lang="en-US" dirty="0"/>
              <a:t>This method is called back-propagation  through time.</a:t>
            </a:r>
          </a:p>
          <a:p>
            <a:r>
              <a:rPr lang="en-US" dirty="0"/>
              <a:t>examples of use: process control (steel mill, chemical plant, pollution control....), robot  control, dynamical system modelling...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15765" y="1333500"/>
            <a:ext cx="3194933" cy="3677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175666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170837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9">
              <a:lnSpc>
                <a:spcPct val="100000"/>
              </a:lnSpc>
            </a:pPr>
            <a:r>
              <a:rPr spc="-4" dirty="0"/>
              <a:t>Other</a:t>
            </a:r>
            <a:r>
              <a:rPr spc="-51" dirty="0"/>
              <a:t> </a:t>
            </a:r>
            <a:r>
              <a:rPr lang="en-US" spc="-30" dirty="0"/>
              <a:t>t</a:t>
            </a:r>
            <a:r>
              <a:rPr spc="-30" dirty="0"/>
              <a:t>opologies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429000" y="1485900"/>
            <a:ext cx="4416358" cy="4314353"/>
          </a:xfrm>
        </p:spPr>
        <p:txBody>
          <a:bodyPr/>
          <a:lstStyle/>
          <a:p>
            <a:r>
              <a:rPr lang="en-US" dirty="0"/>
              <a:t>The back-propagation procedure is not  limited to feed-forward cascades.</a:t>
            </a:r>
          </a:p>
          <a:p>
            <a:r>
              <a:rPr lang="en-US" dirty="0"/>
              <a:t>It can be applied to networks of module  with </a:t>
            </a:r>
            <a:r>
              <a:rPr lang="en-US" i="1" dirty="0"/>
              <a:t>any</a:t>
            </a:r>
            <a:r>
              <a:rPr lang="en-US" dirty="0"/>
              <a:t> topology, as long as the  connection graph is acyclic.</a:t>
            </a:r>
          </a:p>
          <a:p>
            <a:r>
              <a:rPr lang="en-US" dirty="0"/>
              <a:t>If the graph is acyclic (no loops) then, we  can easily find a suitable order in which to  call the </a:t>
            </a:r>
            <a:r>
              <a:rPr lang="en-US" dirty="0" err="1"/>
              <a:t>fprop</a:t>
            </a:r>
            <a:r>
              <a:rPr lang="en-US" dirty="0"/>
              <a:t> method of each module.</a:t>
            </a:r>
          </a:p>
          <a:p>
            <a:r>
              <a:rPr lang="en-US" dirty="0"/>
              <a:t>The </a:t>
            </a:r>
            <a:r>
              <a:rPr lang="en-US" dirty="0" err="1"/>
              <a:t>bprop</a:t>
            </a:r>
            <a:r>
              <a:rPr lang="en-US" dirty="0"/>
              <a:t> methods are called in the  reverse order.</a:t>
            </a:r>
          </a:p>
          <a:p>
            <a:r>
              <a:rPr lang="en-US" dirty="0"/>
              <a:t>if the graph has cycles (loops) we have a  so-called </a:t>
            </a:r>
            <a:r>
              <a:rPr lang="en-US" i="1" dirty="0"/>
              <a:t>recurrent network</a:t>
            </a:r>
            <a:r>
              <a:rPr lang="en-US" dirty="0"/>
              <a:t>. This will be studied in a subsequent lecture.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2269" y="1265174"/>
            <a:ext cx="3194933" cy="423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02154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rich repertoire of learning machines can be constructed with just a few module types  in addition to the linear, sigmoid, and </a:t>
            </a:r>
            <a:r>
              <a:rPr lang="en-US" dirty="0" err="1"/>
              <a:t>euclidean</a:t>
            </a:r>
            <a:r>
              <a:rPr lang="en-US" dirty="0"/>
              <a:t> modules we have already seen.</a:t>
            </a:r>
          </a:p>
          <a:p>
            <a:r>
              <a:rPr lang="en-US" dirty="0"/>
              <a:t>We will review a few important modules:</a:t>
            </a:r>
          </a:p>
          <a:p>
            <a:pPr lvl="1"/>
            <a:r>
              <a:rPr lang="en-US" dirty="0"/>
              <a:t>The branch/plus module  </a:t>
            </a:r>
          </a:p>
          <a:p>
            <a:pPr lvl="1"/>
            <a:r>
              <a:rPr lang="en-US" dirty="0"/>
              <a:t>The switch module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module 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logsum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839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b="74791"/>
          <a:stretch/>
        </p:blipFill>
        <p:spPr>
          <a:xfrm>
            <a:off x="3750397" y="2019300"/>
            <a:ext cx="3184923" cy="96213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branch/plus module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819400" y="1333500"/>
            <a:ext cx="5025958" cy="4466753"/>
          </a:xfrm>
        </p:spPr>
        <p:txBody>
          <a:bodyPr/>
          <a:lstStyle/>
          <a:p>
            <a:r>
              <a:rPr lang="en-US" dirty="0"/>
              <a:t>The PLUS module: a module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inputs </a:t>
            </a:r>
            <a:br>
              <a:rPr lang="en-US" dirty="0"/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(of any type) that computes the sum  of its inputs: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back-prop: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BRANCH module: a module with one input 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outputs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(of any type) that  simply copies its input on its outputs: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back-prop: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2269" y="1450541"/>
            <a:ext cx="2554589" cy="366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5322" t="27319" r="1856" b="60702"/>
          <a:stretch/>
        </p:blipFill>
        <p:spPr>
          <a:xfrm>
            <a:off x="4038600" y="2705100"/>
            <a:ext cx="2956323" cy="4572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785" t="65884" r="2392" b="22137"/>
          <a:stretch/>
        </p:blipFill>
        <p:spPr>
          <a:xfrm>
            <a:off x="3854217" y="4246474"/>
            <a:ext cx="2956323" cy="4572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4260" t="81409" r="2918" b="6612"/>
          <a:stretch/>
        </p:blipFill>
        <p:spPr>
          <a:xfrm>
            <a:off x="4059963" y="4686299"/>
            <a:ext cx="2956323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576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 module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81400" y="1333500"/>
            <a:ext cx="4263958" cy="4466753"/>
          </a:xfrm>
        </p:spPr>
        <p:txBody>
          <a:bodyPr/>
          <a:lstStyle/>
          <a:p>
            <a:pPr marR="37587">
              <a:lnSpc>
                <a:spcPts val="1987"/>
              </a:lnSpc>
            </a:pPr>
            <a:r>
              <a:rPr lang="en-US" spc="8" dirty="0">
                <a:latin typeface="+mj-lt"/>
                <a:cs typeface="Times New Roman"/>
              </a:rPr>
              <a:t>A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module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with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i="1" spc="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spc="123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inputs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i="1" spc="2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spc="317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spc="2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spc="-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spc="551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spc="444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(of  </a:t>
            </a:r>
            <a:r>
              <a:rPr lang="en-US" spc="-8" dirty="0">
                <a:latin typeface="+mj-lt"/>
                <a:cs typeface="Times New Roman"/>
              </a:rPr>
              <a:t>any </a:t>
            </a:r>
            <a:r>
              <a:rPr lang="en-US" dirty="0">
                <a:latin typeface="+mj-lt"/>
                <a:cs typeface="Times New Roman"/>
              </a:rPr>
              <a:t>type) </a:t>
            </a:r>
            <a:r>
              <a:rPr lang="en-US" spc="4" dirty="0">
                <a:latin typeface="+mj-lt"/>
                <a:cs typeface="Times New Roman"/>
              </a:rPr>
              <a:t>and one</a:t>
            </a:r>
            <a:r>
              <a:rPr lang="en-US" spc="-4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additional </a:t>
            </a:r>
            <a:r>
              <a:rPr lang="en-US" spc="-4" dirty="0">
                <a:latin typeface="+mj-lt"/>
                <a:cs typeface="Times New Roman"/>
              </a:rPr>
              <a:t>discrete-valued </a:t>
            </a:r>
            <a:r>
              <a:rPr lang="en-US" spc="4" dirty="0">
                <a:latin typeface="+mj-lt"/>
                <a:cs typeface="Times New Roman"/>
              </a:rPr>
              <a:t>input </a:t>
            </a:r>
            <a:r>
              <a:rPr lang="en-US" i="1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spc="-51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.</a:t>
            </a:r>
          </a:p>
          <a:p>
            <a:pPr marR="4296">
              <a:lnSpc>
                <a:spcPct val="92600"/>
              </a:lnSpc>
              <a:spcBef>
                <a:spcPts val="689"/>
              </a:spcBef>
            </a:pPr>
            <a:r>
              <a:rPr lang="en-US" spc="4" dirty="0">
                <a:latin typeface="+mj-lt"/>
                <a:cs typeface="Times New Roman"/>
              </a:rPr>
              <a:t>The </a:t>
            </a:r>
            <a:r>
              <a:rPr lang="en-US" spc="-8" dirty="0">
                <a:latin typeface="+mj-lt"/>
                <a:cs typeface="Times New Roman"/>
              </a:rPr>
              <a:t>value </a:t>
            </a:r>
            <a:r>
              <a:rPr lang="en-US" spc="4" dirty="0">
                <a:latin typeface="+mj-lt"/>
                <a:cs typeface="Times New Roman"/>
              </a:rPr>
              <a:t>of the </a:t>
            </a:r>
            <a:r>
              <a:rPr lang="en-US" dirty="0">
                <a:latin typeface="+mj-lt"/>
                <a:cs typeface="Times New Roman"/>
              </a:rPr>
              <a:t>discrete </a:t>
            </a:r>
            <a:r>
              <a:rPr lang="en-US" spc="4" dirty="0">
                <a:latin typeface="+mj-lt"/>
                <a:cs typeface="Times New Roman"/>
              </a:rPr>
              <a:t>input </a:t>
            </a:r>
            <a:r>
              <a:rPr lang="en-US" dirty="0">
                <a:latin typeface="+mj-lt"/>
                <a:cs typeface="Times New Roman"/>
              </a:rPr>
              <a:t>determines </a:t>
            </a:r>
            <a:r>
              <a:rPr lang="en-US" spc="4" dirty="0">
                <a:latin typeface="+mj-lt"/>
                <a:cs typeface="Times New Roman"/>
              </a:rPr>
              <a:t>which of the </a:t>
            </a:r>
            <a:r>
              <a:rPr lang="en-US" i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spc="245" dirty="0">
                <a:latin typeface="+mj-lt"/>
                <a:cs typeface="Times New Roman"/>
              </a:rPr>
              <a:t> </a:t>
            </a:r>
            <a:r>
              <a:rPr lang="en-US" spc="4" dirty="0">
                <a:latin typeface="+mj-lt"/>
                <a:cs typeface="Times New Roman"/>
              </a:rPr>
              <a:t>inputs </a:t>
            </a:r>
            <a:r>
              <a:rPr lang="en-US" dirty="0">
                <a:latin typeface="+mj-lt"/>
                <a:cs typeface="Times New Roman"/>
              </a:rPr>
              <a:t>is copied to </a:t>
            </a:r>
            <a:r>
              <a:rPr lang="en-US" spc="4" dirty="0">
                <a:latin typeface="+mj-lt"/>
                <a:cs typeface="Times New Roman"/>
              </a:rPr>
              <a:t>the output.</a:t>
            </a:r>
          </a:p>
          <a:p>
            <a:pPr marR="4296">
              <a:lnSpc>
                <a:spcPct val="92600"/>
              </a:lnSpc>
              <a:spcBef>
                <a:spcPts val="689"/>
              </a:spcBef>
            </a:pPr>
            <a:endParaRPr lang="en-US" spc="4" dirty="0">
              <a:latin typeface="+mj-lt"/>
              <a:cs typeface="Times New Roman"/>
            </a:endParaRPr>
          </a:p>
          <a:p>
            <a:pPr marR="4296">
              <a:lnSpc>
                <a:spcPct val="92600"/>
              </a:lnSpc>
              <a:spcBef>
                <a:spcPts val="689"/>
              </a:spcBef>
            </a:pPr>
            <a:endParaRPr lang="en-US" spc="4" dirty="0">
              <a:latin typeface="+mj-lt"/>
              <a:cs typeface="Times New Roman"/>
            </a:endParaRPr>
          </a:p>
          <a:p>
            <a:pPr marR="4296">
              <a:lnSpc>
                <a:spcPct val="92600"/>
              </a:lnSpc>
              <a:spcBef>
                <a:spcPts val="689"/>
              </a:spcBef>
              <a:buNone/>
            </a:pPr>
            <a:endParaRPr lang="en-US" spc="4" dirty="0">
              <a:latin typeface="+mj-lt"/>
              <a:cs typeface="Times New Roman"/>
            </a:endParaRPr>
          </a:p>
          <a:p>
            <a:pPr marR="4296">
              <a:lnSpc>
                <a:spcPct val="92600"/>
              </a:lnSpc>
              <a:spcBef>
                <a:spcPts val="689"/>
              </a:spcBef>
            </a:pPr>
            <a:r>
              <a:rPr lang="en-US" dirty="0">
                <a:latin typeface="+mj-lt"/>
                <a:cs typeface="Times New Roman"/>
              </a:rPr>
              <a:t>The gradient with respect to the output is copied to the gradient with respect to the  switched-in input. The gradients of all other inputs are zero.</a:t>
            </a:r>
          </a:p>
          <a:p>
            <a:pPr marR="4296">
              <a:lnSpc>
                <a:spcPct val="92600"/>
              </a:lnSpc>
              <a:spcBef>
                <a:spcPts val="689"/>
              </a:spcBef>
            </a:pPr>
            <a:endParaRPr lang="en-US" dirty="0">
              <a:latin typeface="+mj-lt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2269" y="1699616"/>
            <a:ext cx="3194933" cy="3331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86" y="3143357"/>
            <a:ext cx="1930913" cy="116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463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logsum</a:t>
            </a:r>
            <a:r>
              <a:rPr lang="en-US" dirty="0"/>
              <a:t> module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bprop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</a:t>
            </a:r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28699"/>
            <a:ext cx="3124200" cy="38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6591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Log-likelihood loss function and logsum modules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114800" y="2247900"/>
            <a:ext cx="3962400" cy="3552353"/>
          </a:xfrm>
        </p:spPr>
        <p:txBody>
          <a:bodyPr/>
          <a:lstStyle/>
          <a:p>
            <a:r>
              <a:rPr lang="en-US" dirty="0"/>
              <a:t>A classifier trained with the Log-Likelihood loss can be transformed into an equivalent machine trained with the energy loss.</a:t>
            </a:r>
          </a:p>
          <a:p>
            <a:r>
              <a:rPr lang="en-US" dirty="0"/>
              <a:t>The transformed machine contains multiple “replicas” of the classifier, one replica for the desired output, and </a:t>
            </a:r>
            <a:r>
              <a:rPr lang="en-US" i="1" dirty="0"/>
              <a:t>K</a:t>
            </a:r>
            <a:r>
              <a:rPr lang="en-US" dirty="0"/>
              <a:t> replicas for each possible value of </a:t>
            </a:r>
            <a:r>
              <a:rPr lang="en-US" i="1" dirty="0"/>
              <a:t>Y</a:t>
            </a:r>
            <a:r>
              <a:rPr lang="en-US" dirty="0"/>
              <a:t> .</a:t>
            </a:r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304800" y="1714500"/>
            <a:ext cx="3591506" cy="384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0791"/>
            <a:ext cx="7086600" cy="3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6736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14500"/>
            <a:ext cx="3005416" cy="206432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module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vector as input, and a “normalized” vector as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Exercise: find the </a:t>
            </a:r>
            <a:r>
              <a:rPr lang="en-US" dirty="0" err="1"/>
              <a:t>bprop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9144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1424</Words>
  <Application>Microsoft Office PowerPoint</Application>
  <PresentationFormat>Custom</PresentationFormat>
  <Paragraphs>207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1_Title &amp; Bullet </vt:lpstr>
      <vt:lpstr>Lecture 2.3 - Deep Supervised Learning  (modular approach) – Part 2</vt:lpstr>
      <vt:lpstr>PowerPoint Presentation</vt:lpstr>
      <vt:lpstr>Other topologies</vt:lpstr>
      <vt:lpstr>More modules</vt:lpstr>
      <vt:lpstr>The branch/plus module</vt:lpstr>
      <vt:lpstr>The switch module</vt:lpstr>
      <vt:lpstr>The logsum module</vt:lpstr>
      <vt:lpstr>Log-likelihood loss function and logsum modules</vt:lpstr>
      <vt:lpstr>Softmax module</vt:lpstr>
      <vt:lpstr>Radial Basis Function Network  (RBF Net)</vt:lpstr>
      <vt:lpstr>MAP/MLE loss and cross-entropy</vt:lpstr>
      <vt:lpstr>Cross-entropy and KL-divergence</vt:lpstr>
      <vt:lpstr>Cross-entropy and KL-divergence</vt:lpstr>
      <vt:lpstr>Multiclass classification and  KL-divergence</vt:lpstr>
      <vt:lpstr>Multiclass classification and softmax</vt:lpstr>
      <vt:lpstr>Multiclass classification with a junk category</vt:lpstr>
      <vt:lpstr>NN-RBF hybrids</vt:lpstr>
      <vt:lpstr>Parameter-space transforms</vt:lpstr>
      <vt:lpstr>Parameter-space transforms: weight sharing</vt:lpstr>
      <vt:lpstr>Parameter sharing between replicas</vt:lpstr>
      <vt:lpstr>Path summation (path integral)</vt:lpstr>
      <vt:lpstr>Mixtures of experts</vt:lpstr>
      <vt:lpstr>Sequence processing:  time-delayed inputs</vt:lpstr>
      <vt:lpstr>Sequence processing:  time-delayed networks</vt:lpstr>
      <vt:lpstr>Training a TDNN</vt:lpstr>
      <vt:lpstr>Convolutional module</vt:lpstr>
      <vt:lpstr>Simple recurrent machines</vt:lpstr>
      <vt:lpstr>Unfolded recurrent nets and backprop through time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99</cp:revision>
  <dcterms:modified xsi:type="dcterms:W3CDTF">2016-12-01T16:41:51Z</dcterms:modified>
</cp:coreProperties>
</file>