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455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  <p:sldId id="502" r:id="rId49"/>
    <p:sldId id="503" r:id="rId50"/>
    <p:sldId id="454" r:id="rId51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3" autoAdjust="0"/>
    <p:restoredTop sz="96973" autoAdjust="0"/>
  </p:normalViewPr>
  <p:slideViewPr>
    <p:cSldViewPr>
      <p:cViewPr>
        <p:scale>
          <a:sx n="159" d="100"/>
          <a:sy n="159" d="100"/>
        </p:scale>
        <p:origin x="-942" y="-1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2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1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Tomas Mikolov, FAIR, 2015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0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vn.code.sf.net/p/kaldi/code/trunk/tools/rnnlm-hs-0.1b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-lium.univ-lemans.fr/cslm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software_links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word2vec/#Where_to_obtain_the_training_data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t.vutbr.cz/~imikolov/rnnlm/kaldi-wsj.tgz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4762500"/>
            <a:ext cx="5845247" cy="507830"/>
          </a:xfrm>
        </p:spPr>
        <p:txBody>
          <a:bodyPr/>
          <a:lstStyle/>
          <a:p>
            <a:r>
              <a:rPr lang="en-US" dirty="0" smtClean="0"/>
              <a:t>Lecture 6.1 - Recurrent </a:t>
            </a:r>
            <a:r>
              <a:rPr lang="en-US" dirty="0" smtClean="0"/>
              <a:t>Neural </a:t>
            </a:r>
            <a:r>
              <a:rPr lang="en-US" dirty="0" smtClean="0"/>
              <a:t>Network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6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Vanishing gradients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propagate the gradients back in time, usually their magnitude quickly decreases: this is called “vanishing gradient problem”</a:t>
            </a:r>
          </a:p>
          <a:p>
            <a:endParaRPr lang="en-US" dirty="0"/>
          </a:p>
          <a:p>
            <a:r>
              <a:rPr lang="en-US" dirty="0"/>
              <a:t>In practice this means that learning long term dependencies in data is difficult for simple RNN architecture</a:t>
            </a:r>
          </a:p>
          <a:p>
            <a:endParaRPr lang="en-US" dirty="0"/>
          </a:p>
          <a:p>
            <a:r>
              <a:rPr lang="en-US" dirty="0"/>
              <a:t>Special RNN architectures address this problem:</a:t>
            </a:r>
          </a:p>
          <a:p>
            <a:pPr lvl="1"/>
            <a:r>
              <a:rPr lang="en-US" i="1" dirty="0"/>
              <a:t>Exponential trace memory </a:t>
            </a:r>
            <a:r>
              <a:rPr lang="en-US" dirty="0"/>
              <a:t>(Jordan 1987, </a:t>
            </a:r>
            <a:r>
              <a:rPr lang="en-US" dirty="0" err="1"/>
              <a:t>Mozer</a:t>
            </a:r>
            <a:r>
              <a:rPr lang="en-US" dirty="0"/>
              <a:t> 1989)</a:t>
            </a:r>
          </a:p>
          <a:p>
            <a:pPr lvl="1"/>
            <a:r>
              <a:rPr lang="en-US" i="1" dirty="0"/>
              <a:t>Long Short-term Memory </a:t>
            </a:r>
            <a:r>
              <a:rPr lang="en-US" dirty="0"/>
              <a:t>(</a:t>
            </a:r>
            <a:r>
              <a:rPr lang="en-US" dirty="0" err="1"/>
              <a:t>Hochreiter</a:t>
            </a:r>
            <a:r>
              <a:rPr lang="en-US" dirty="0"/>
              <a:t> &amp; </a:t>
            </a:r>
            <a:r>
              <a:rPr lang="en-US" dirty="0" err="1"/>
              <a:t>Schmidhuber</a:t>
            </a:r>
            <a:r>
              <a:rPr lang="en-US" dirty="0"/>
              <a:t>, 1997))</a:t>
            </a:r>
          </a:p>
          <a:p>
            <a:pPr lvl="1"/>
            <a:r>
              <a:rPr lang="en-US" dirty="0"/>
              <a:t>will be described in the second part of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Exploding gradients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the gradients start to increase exponentially during backpropagation through the recurrent weights</a:t>
            </a:r>
          </a:p>
          <a:p>
            <a:endParaRPr lang="en-US" dirty="0"/>
          </a:p>
          <a:p>
            <a:r>
              <a:rPr lang="en-US" dirty="0"/>
              <a:t>Happens rarely, but the effect can be catastrophic: huge gradients will lead to big change of weights, and thus destroy what has been learned so far</a:t>
            </a:r>
          </a:p>
          <a:p>
            <a:endParaRPr lang="en-US" dirty="0"/>
          </a:p>
          <a:p>
            <a:r>
              <a:rPr lang="en-US" dirty="0"/>
              <a:t>One of the main reasons why RNNs were supposed to be unstable</a:t>
            </a:r>
          </a:p>
          <a:p>
            <a:endParaRPr lang="en-US" dirty="0"/>
          </a:p>
          <a:p>
            <a:r>
              <a:rPr lang="en-US" dirty="0"/>
              <a:t>Simple solution (first published in RNNLM toolkit in 2010): clip or normalize values of the gradients to avoid huge changes of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RNNs: Language modeling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language modeling is one of the oldest and most important NLP tasks</a:t>
            </a:r>
          </a:p>
          <a:p>
            <a:endParaRPr lang="en-US" dirty="0"/>
          </a:p>
          <a:p>
            <a:r>
              <a:rPr lang="en-US" dirty="0"/>
              <a:t>The language models are core of machine translation, speech recognition and many other applications</a:t>
            </a:r>
          </a:p>
          <a:p>
            <a:endParaRPr lang="en-US" dirty="0"/>
          </a:p>
          <a:p>
            <a:r>
              <a:rPr lang="en-US" dirty="0"/>
              <a:t>Historically, it was amazingly difficult to convincingly beat N-grams,  especially on larger than tiny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modeling: example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 C A B C A B _</a:t>
            </a:r>
          </a:p>
          <a:p>
            <a:r>
              <a:rPr lang="en-US" dirty="0"/>
              <a:t>What symbol comes next?</a:t>
            </a:r>
          </a:p>
          <a:p>
            <a:r>
              <a:rPr lang="en-US" dirty="0"/>
              <a:t>What is its probability?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Yesterday it was Sunday, so today it must be _</a:t>
            </a:r>
          </a:p>
          <a:p>
            <a:r>
              <a:rPr lang="en-US" dirty="0"/>
              <a:t>How to predict the next word?</a:t>
            </a:r>
          </a:p>
          <a:p>
            <a:r>
              <a:rPr lang="en-US" dirty="0"/>
              <a:t>What is this good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compute probability of a sentence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simplified to trigrams: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probabilities are computed using counting on training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b="64516"/>
          <a:stretch/>
        </p:blipFill>
        <p:spPr>
          <a:xfrm>
            <a:off x="1905000" y="1790700"/>
            <a:ext cx="3908610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57094" b="7422"/>
          <a:stretch/>
        </p:blipFill>
        <p:spPr>
          <a:xfrm>
            <a:off x="1905000" y="3009900"/>
            <a:ext cx="390861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modeling with neural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deficiency of N-grams is the exponential growth of number of parameters with the length of the context</a:t>
            </a:r>
          </a:p>
          <a:p>
            <a:endParaRPr lang="en-US" dirty="0"/>
          </a:p>
          <a:p>
            <a:r>
              <a:rPr lang="en-US" dirty="0"/>
              <a:t>Neural networks address this problem by performing dimensionality reduction and parameter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modeling with neural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Neural network language models are today state of the art, often applied to systems participating in competitions (ASR, MT)</a:t>
            </a:r>
          </a:p>
          <a:p>
            <a:endParaRPr lang="en-US" dirty="0"/>
          </a:p>
          <a:p>
            <a:r>
              <a:rPr lang="en-US" dirty="0"/>
              <a:t>There are two main types of neural network architectures for language modeling: feedforward and recurrent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9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Feedforward neural network LM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807146" cy="4466753"/>
          </a:xfrm>
        </p:spPr>
        <p:txBody>
          <a:bodyPr/>
          <a:lstStyle/>
          <a:p>
            <a:r>
              <a:rPr lang="en-US" dirty="0"/>
              <a:t>Proposed by </a:t>
            </a:r>
            <a:r>
              <a:rPr lang="en-US" dirty="0" err="1"/>
              <a:t>Bengio</a:t>
            </a:r>
            <a:r>
              <a:rPr lang="en-US" dirty="0"/>
              <a:t> et al, 2003</a:t>
            </a:r>
          </a:p>
          <a:p>
            <a:r>
              <a:rPr lang="en-US" dirty="0"/>
              <a:t>The projection layer is linear</a:t>
            </a:r>
          </a:p>
          <a:p>
            <a:r>
              <a:rPr lang="en-US" dirty="0"/>
              <a:t>The hidden layer is non-linear</a:t>
            </a:r>
          </a:p>
          <a:p>
            <a:r>
              <a:rPr lang="en-US" dirty="0" err="1"/>
              <a:t>Softmax</a:t>
            </a:r>
            <a:r>
              <a:rPr lang="en-US" dirty="0"/>
              <a:t> at the output computes  probability distribution over the whole vocabulary</a:t>
            </a:r>
          </a:p>
          <a:p>
            <a:r>
              <a:rPr lang="en-US" dirty="0"/>
              <a:t>The basic architecture is  computationally very expensive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114800" y="1806397"/>
            <a:ext cx="3962400" cy="29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36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language model</a:t>
            </a:r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5061204" y="1806396"/>
            <a:ext cx="2602611" cy="358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 Placeholder 2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f(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(t-1))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g(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 </a:t>
            </a:r>
            <a:r>
              <a:rPr lang="en-US" dirty="0"/>
              <a:t>is often sigmoid activation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 </a:t>
            </a:r>
            <a:r>
              <a:rPr lang="en-US" dirty="0"/>
              <a:t>is often the </a:t>
            </a:r>
            <a:r>
              <a:rPr lang="en-US" dirty="0" err="1"/>
              <a:t>softmax</a:t>
            </a:r>
            <a:r>
              <a:rPr lang="en-US" dirty="0"/>
              <a:t> function: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b="62500"/>
          <a:stretch/>
        </p:blipFill>
        <p:spPr>
          <a:xfrm>
            <a:off x="2438400" y="2705100"/>
            <a:ext cx="2294040" cy="685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1652" t="49851" r="-1652" b="9277"/>
          <a:stretch/>
        </p:blipFill>
        <p:spPr>
          <a:xfrm>
            <a:off x="2438400" y="3848100"/>
            <a:ext cx="2294040" cy="7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performance on small data:</a:t>
            </a:r>
          </a:p>
          <a:p>
            <a:r>
              <a:rPr lang="en-US"/>
              <a:t>Penn Treebank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340546" cy="4466753"/>
          </a:xfrm>
        </p:spPr>
        <p:txBody>
          <a:bodyPr/>
          <a:lstStyle/>
          <a:p>
            <a:r>
              <a:rPr lang="en-US" dirty="0"/>
              <a:t>Small, standard dataset, ~1M words</a:t>
            </a:r>
          </a:p>
          <a:p>
            <a:endParaRPr lang="en-US" dirty="0"/>
          </a:p>
          <a:p>
            <a:r>
              <a:rPr lang="en-US" dirty="0"/>
              <a:t>Perplexity: lower is better (</a:t>
            </a:r>
            <a:r>
              <a:rPr lang="en-US" dirty="0" err="1"/>
              <a:t>exp</a:t>
            </a:r>
            <a:r>
              <a:rPr lang="en-US" dirty="0"/>
              <a:t> of average entropy per symbol)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RNN outperforms FNN by about 10%</a:t>
            </a:r>
          </a:p>
          <a:p>
            <a:endParaRPr lang="en-US" dirty="0"/>
          </a:p>
        </p:txBody>
      </p:sp>
      <p:graphicFrame>
        <p:nvGraphicFramePr>
          <p:cNvPr id="13" name="Shape 105"/>
          <p:cNvGraphicFramePr/>
          <p:nvPr>
            <p:extLst>
              <p:ext uri="{D42A27DB-BD31-4B8C-83A1-F6EECF244321}">
                <p14:modId xmlns:p14="http://schemas.microsoft.com/office/powerpoint/2010/main" val="2324684730"/>
              </p:ext>
            </p:extLst>
          </p:nvPr>
        </p:nvGraphicFramePr>
        <p:xfrm>
          <a:off x="4800600" y="1485900"/>
          <a:ext cx="2927000" cy="34290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5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Perplexity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Kneser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-Ney 5-gram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141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Maxent 5-gram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Feedforward NNLM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839977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Recurrent NNLM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81948" y="437155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</a:t>
            </a:r>
            <a:r>
              <a:rPr lang="en-US" dirty="0" smtClean="0"/>
              <a:t>T. </a:t>
            </a:r>
            <a:r>
              <a:rPr lang="en-US" dirty="0" err="1" smtClean="0"/>
              <a:t>Mikolov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95479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up to large datasets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neural network LMs have been around for a while, their computational complexity complicated their use in real-world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 computational bottlenecks: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 of probability distribution in the output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Dense matrix multiplication (FNN: projection -&gt; hidden layer, RNN: recurrent matrix)</a:t>
            </a:r>
          </a:p>
          <a:p>
            <a:endParaRPr lang="en-US" dirty="0"/>
          </a:p>
          <a:p>
            <a:r>
              <a:rPr lang="en-US" dirty="0"/>
              <a:t>Further, one can train RNNs on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7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Softmax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at the output layer computes probability distribution over the whole vocabulary: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Sums to 1, all output values are non-negative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43100"/>
            <a:ext cx="1905000" cy="9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8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up: class based softmax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264346" cy="4466753"/>
          </a:xfrm>
        </p:spPr>
        <p:txBody>
          <a:bodyPr/>
          <a:lstStyle/>
          <a:p>
            <a:r>
              <a:rPr lang="en-US" dirty="0"/>
              <a:t>Instead of normalizing probability over all words, we: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each word to a single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Normalize over the class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Normalize over words from within the current class</a:t>
            </a:r>
          </a:p>
          <a:p>
            <a:endParaRPr lang="en-US" dirty="0"/>
          </a:p>
          <a:p>
            <a:r>
              <a:rPr lang="en-US" dirty="0"/>
              <a:t>Reduces complexity from |V| to about</a:t>
            </a:r>
          </a:p>
          <a:p>
            <a:r>
              <a:rPr lang="en-US" dirty="0"/>
              <a:t>sqrt(|V|)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748479" y="1388059"/>
            <a:ext cx="2674620" cy="408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38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assign words to classes?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Frequency binning:</a:t>
            </a:r>
          </a:p>
          <a:p>
            <a:r>
              <a:rPr lang="en-US" dirty="0"/>
              <a:t>Simple, computationally efficient</a:t>
            </a:r>
          </a:p>
          <a:p>
            <a:r>
              <a:rPr lang="en-US" dirty="0"/>
              <a:t>Slightly degrades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Brown classes:</a:t>
            </a:r>
          </a:p>
          <a:p>
            <a:r>
              <a:rPr lang="en-US" dirty="0"/>
              <a:t>good accuracy</a:t>
            </a:r>
          </a:p>
          <a:p>
            <a:r>
              <a:rPr lang="en-US" dirty="0"/>
              <a:t>has to be pre-computed, less efficient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clustering techniques work too (for example K-means on pre-trained word vectors, or combination of frequency + Brown).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0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training of RNN with Maxent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Logistic regression and neural networks are closely related</a:t>
            </a:r>
          </a:p>
          <a:p>
            <a:r>
              <a:rPr lang="en-US"/>
              <a:t>Maximum entropy model is how logistic regression is called in NLP</a:t>
            </a:r>
          </a:p>
          <a:p>
            <a:endParaRPr lang="en-US"/>
          </a:p>
          <a:p>
            <a:r>
              <a:rPr lang="en-US"/>
              <a:t>Logistic regression: fast, scales to very large datasets</a:t>
            </a:r>
          </a:p>
          <a:p>
            <a:r>
              <a:rPr lang="en-US"/>
              <a:t>Neural networks: more compact and robust, generalize better</a:t>
            </a:r>
          </a:p>
          <a:p>
            <a:endParaRPr lang="en-US"/>
          </a:p>
          <a:p>
            <a:r>
              <a:rPr lang="en-US"/>
              <a:t>Why not combine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5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61204" y="1806396"/>
            <a:ext cx="2602611" cy="358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training of RNN with Maxent model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996333" cy="4466753"/>
          </a:xfrm>
        </p:spPr>
        <p:txBody>
          <a:bodyPr/>
          <a:lstStyle/>
          <a:p>
            <a:r>
              <a:rPr lang="en-US" dirty="0"/>
              <a:t>Just another matrix of weights in the RNN</a:t>
            </a:r>
          </a:p>
          <a:p>
            <a:endParaRPr lang="en-US" dirty="0"/>
          </a:p>
          <a:p>
            <a:r>
              <a:rPr lang="en-US" dirty="0"/>
              <a:t>This corresponds to RNN with bigram ME:</a:t>
            </a:r>
          </a:p>
          <a:p>
            <a:endParaRPr lang="en-US" dirty="0"/>
          </a:p>
          <a:p>
            <a:r>
              <a:rPr lang="en-US" dirty="0"/>
              <a:t>We can use n-gram features for 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Strategies for training large scale neural network language models </a:t>
            </a:r>
            <a:r>
              <a:rPr lang="en-US" dirty="0"/>
              <a:t>(</a:t>
            </a:r>
            <a:r>
              <a:rPr lang="en-US" dirty="0" err="1"/>
              <a:t>Mikolov</a:t>
            </a:r>
            <a:r>
              <a:rPr lang="en-US" dirty="0"/>
              <a:t> et al, 2011)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5849702" y="2179472"/>
            <a:ext cx="1143572" cy="94869"/>
          </a:xfrm>
          <a:custGeom>
            <a:avLst/>
            <a:gdLst/>
            <a:ahLst/>
            <a:cxnLst/>
            <a:rect l="l" t="t" r="r" b="b"/>
            <a:pathLst>
              <a:path w="1694179" h="105410">
                <a:moveTo>
                  <a:pt x="1588516" y="0"/>
                </a:moveTo>
                <a:lnTo>
                  <a:pt x="1588516" y="105155"/>
                </a:lnTo>
                <a:lnTo>
                  <a:pt x="1658620" y="70103"/>
                </a:lnTo>
                <a:lnTo>
                  <a:pt x="1606042" y="70103"/>
                </a:lnTo>
                <a:lnTo>
                  <a:pt x="1606042" y="35051"/>
                </a:lnTo>
                <a:lnTo>
                  <a:pt x="1658620" y="35051"/>
                </a:lnTo>
                <a:lnTo>
                  <a:pt x="1588516" y="0"/>
                </a:lnTo>
                <a:close/>
              </a:path>
              <a:path w="1694179" h="105410">
                <a:moveTo>
                  <a:pt x="1588516" y="35051"/>
                </a:moveTo>
                <a:lnTo>
                  <a:pt x="0" y="35051"/>
                </a:lnTo>
                <a:lnTo>
                  <a:pt x="0" y="70103"/>
                </a:lnTo>
                <a:lnTo>
                  <a:pt x="1588516" y="70103"/>
                </a:lnTo>
                <a:lnTo>
                  <a:pt x="1588516" y="35051"/>
                </a:lnTo>
                <a:close/>
              </a:path>
              <a:path w="1694179" h="105410">
                <a:moveTo>
                  <a:pt x="1658620" y="35051"/>
                </a:moveTo>
                <a:lnTo>
                  <a:pt x="1606042" y="35051"/>
                </a:lnTo>
                <a:lnTo>
                  <a:pt x="1606042" y="70103"/>
                </a:lnTo>
                <a:lnTo>
                  <a:pt x="1658620" y="70103"/>
                </a:lnTo>
                <a:lnTo>
                  <a:pt x="1693672" y="52577"/>
                </a:lnTo>
                <a:lnTo>
                  <a:pt x="1658620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6159" y="1834972"/>
            <a:ext cx="227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01"/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16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training of RNN with Maxent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Joint training allows:</a:t>
            </a:r>
          </a:p>
          <a:p>
            <a:endParaRPr lang="en-US" dirty="0"/>
          </a:p>
          <a:p>
            <a:r>
              <a:rPr lang="en-US" dirty="0"/>
              <a:t>To use the fast, big sparse model (direct weights between inputs and outputs)</a:t>
            </a:r>
          </a:p>
          <a:p>
            <a:endParaRPr lang="en-US" dirty="0"/>
          </a:p>
          <a:p>
            <a:r>
              <a:rPr lang="en-US" dirty="0"/>
              <a:t>The slow, dense part (hidden layer) can be much smaller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training of RNN with Maxent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train models separately and combine their predictions?</a:t>
            </a:r>
          </a:p>
          <a:p>
            <a:r>
              <a:rPr lang="en-US" dirty="0"/>
              <a:t>If neural network is trained jointly with the maxent model, it can learn  just the complementary information.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using the direct connections, we can reduce the hidden layer size greatly and still achieve good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RT04 speech recognition system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3854" y="4503586"/>
            <a:ext cx="7461504" cy="1296667"/>
          </a:xfrm>
        </p:spPr>
        <p:txBody>
          <a:bodyPr/>
          <a:lstStyle/>
          <a:p>
            <a:r>
              <a:rPr lang="en-US" dirty="0"/>
              <a:t>Strong ASR system from IBM, “model M“ was the previous state-of-art LM</a:t>
            </a:r>
          </a:p>
          <a:p>
            <a:r>
              <a:rPr lang="en-US" dirty="0"/>
              <a:t>Bigger models = better results, RNNME works the best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64324" y="1374342"/>
            <a:ext cx="3291840" cy="287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Shape 105"/>
          <p:cNvGraphicFramePr/>
          <p:nvPr>
            <p:extLst>
              <p:ext uri="{D42A27DB-BD31-4B8C-83A1-F6EECF244321}">
                <p14:modId xmlns:p14="http://schemas.microsoft.com/office/powerpoint/2010/main" val="3629839891"/>
              </p:ext>
            </p:extLst>
          </p:nvPr>
        </p:nvGraphicFramePr>
        <p:xfrm>
          <a:off x="4468526" y="2050315"/>
          <a:ext cx="2927000" cy="15240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5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WER(%)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KN4 (baseline)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13.11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12.49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3xRNN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11.70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2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Multi-threaded training of RNNME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speedup ~10x, scales training to billions of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One Billion Word Benchmark for Measuring Progress in Statistical Language Modeling </a:t>
            </a:r>
            <a:r>
              <a:rPr lang="en-US" dirty="0"/>
              <a:t>(</a:t>
            </a:r>
            <a:r>
              <a:rPr lang="en-US" dirty="0" err="1"/>
              <a:t>Chelba</a:t>
            </a:r>
            <a:r>
              <a:rPr lang="en-US" dirty="0"/>
              <a:t> et al, 2014)</a:t>
            </a:r>
          </a:p>
          <a:p>
            <a:endParaRPr lang="en-US" dirty="0"/>
          </a:p>
        </p:txBody>
      </p:sp>
      <p:graphicFrame>
        <p:nvGraphicFramePr>
          <p:cNvPr id="14" name="Shape 105"/>
          <p:cNvGraphicFramePr/>
          <p:nvPr>
            <p:extLst>
              <p:ext uri="{D42A27DB-BD31-4B8C-83A1-F6EECF244321}">
                <p14:modId xmlns:p14="http://schemas.microsoft.com/office/powerpoint/2010/main" val="2205336504"/>
              </p:ext>
            </p:extLst>
          </p:nvPr>
        </p:nvGraphicFramePr>
        <p:xfrm>
          <a:off x="838200" y="2012593"/>
          <a:ext cx="6264260" cy="22860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32924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468820330"/>
                    </a:ext>
                  </a:extLst>
                </a:gridCol>
                <a:gridCol w="1447801">
                  <a:extLst>
                    <a:ext uri="{9D8B030D-6E8A-4147-A177-3AD203B41FA5}">
                      <a16:colId xmlns="" xmlns:a16="http://schemas.microsoft.com/office/drawing/2014/main" val="363960734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time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Perplexity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CPUs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4997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Interpolated KN 5-gram, 1.1B n-grams (KN)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67.6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Recurrent NN-256 +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MaxEnt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9=gram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58.3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Recurrent NN-512 +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MaxEnt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9=gram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54.5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06813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Recurrent NN-1024 +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MaxEnt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9=gram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240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51.3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1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Architecture of simple recurrent nets</a:t>
            </a:r>
          </a:p>
          <a:p>
            <a:r>
              <a:rPr lang="en-US"/>
              <a:t>Training: Backpropagation through time</a:t>
            </a:r>
          </a:p>
          <a:p>
            <a:r>
              <a:rPr lang="en-US"/>
              <a:t>Application to language modeling</a:t>
            </a:r>
          </a:p>
          <a:p>
            <a:r>
              <a:rPr lang="en-US"/>
              <a:t>Research directions</a:t>
            </a:r>
          </a:p>
          <a:p>
            <a:r>
              <a:rPr lang="en-US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8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training of RNNLM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to use even larger models: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Scaling Recurrent Neural Network Language </a:t>
            </a:r>
            <a:r>
              <a:rPr lang="en-US" dirty="0"/>
              <a:t>Models (Williams et al, 2015)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" name="Shape 105"/>
          <p:cNvGraphicFramePr/>
          <p:nvPr>
            <p:extLst>
              <p:ext uri="{D42A27DB-BD31-4B8C-83A1-F6EECF244321}">
                <p14:modId xmlns:p14="http://schemas.microsoft.com/office/powerpoint/2010/main" val="1636491388"/>
              </p:ext>
            </p:extLst>
          </p:nvPr>
        </p:nvGraphicFramePr>
        <p:xfrm>
          <a:off x="838200" y="1790700"/>
          <a:ext cx="6476999" cy="322393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27927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8074">
                  <a:extLst>
                    <a:ext uri="{9D8B030D-6E8A-4147-A177-3AD203B41FA5}">
                      <a16:colId xmlns="" xmlns:a16="http://schemas.microsoft.com/office/drawing/2014/main" val="3639607347"/>
                    </a:ext>
                  </a:extLst>
                </a:gridCol>
                <a:gridCol w="1228074">
                  <a:extLst>
                    <a:ext uri="{9D8B030D-6E8A-4147-A177-3AD203B41FA5}">
                      <a16:colId xmlns="" xmlns:a16="http://schemas.microsoft.com/office/drawing/2014/main" val="2225648816"/>
                    </a:ext>
                  </a:extLst>
                </a:gridCol>
                <a:gridCol w="1228074">
                  <a:extLst>
                    <a:ext uri="{9D8B030D-6E8A-4147-A177-3AD203B41FA5}">
                      <a16:colId xmlns="" xmlns:a16="http://schemas.microsoft.com/office/drawing/2014/main" val="81876612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</a:t>
                      </a:r>
                      <a:r>
                        <a:rPr lang="en-US" sz="1600" b="1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Params</a:t>
                      </a: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(millions)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time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Perplexity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 5-gram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1,740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30m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66.9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RNN-128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16.4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06813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RNN-256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57.3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RNN-512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1d2h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53.2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65499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RNN-1024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2d2h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48.9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4799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RNN-2048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266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4d7h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1498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RNN-4096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541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14d5h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42.4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253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217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modeling summary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 outperforms FNN on language modeling tasks, both are better than n-grams</a:t>
            </a:r>
          </a:p>
          <a:p>
            <a:endParaRPr lang="en-US" dirty="0"/>
          </a:p>
          <a:p>
            <a:r>
              <a:rPr lang="en-US" dirty="0"/>
              <a:t>The question “are neural nets better than n-grams” is incomplete: the best solution is to use both</a:t>
            </a:r>
          </a:p>
          <a:p>
            <a:endParaRPr lang="en-US" dirty="0"/>
          </a:p>
          <a:p>
            <a:r>
              <a:rPr lang="en-US" dirty="0"/>
              <a:t>Joint training of RNN and maxent with n-gram features works great on  large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9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855839" cy="516166"/>
          </a:xfrm>
        </p:spPr>
        <p:txBody>
          <a:bodyPr/>
          <a:lstStyle/>
          <a:p>
            <a:r>
              <a:rPr lang="en-US"/>
              <a:t>Extensions of RNNLM and application to MT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 conditioned on extra features</a:t>
            </a:r>
          </a:p>
          <a:p>
            <a:endParaRPr lang="en-US" dirty="0"/>
          </a:p>
          <a:p>
            <a:r>
              <a:rPr lang="en-US" dirty="0"/>
              <a:t>Simple solution to deal with the vanishing gradients</a:t>
            </a:r>
          </a:p>
          <a:p>
            <a:endParaRPr lang="en-US" dirty="0"/>
          </a:p>
          <a:p>
            <a:r>
              <a:rPr lang="en-US" dirty="0"/>
              <a:t>Recent applications in MT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7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 with additional</a:t>
            </a:r>
          </a:p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911894" cy="4466753"/>
          </a:xfrm>
        </p:spPr>
        <p:txBody>
          <a:bodyPr/>
          <a:lstStyle/>
          <a:p>
            <a:r>
              <a:rPr lang="en-US" dirty="0"/>
              <a:t>We can use extra features (POS, external  information, long context information, …)  represented as additional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Context dependent recurrent neural network language model </a:t>
            </a:r>
            <a:r>
              <a:rPr lang="en-US" dirty="0"/>
              <a:t>(</a:t>
            </a:r>
            <a:r>
              <a:rPr lang="en-US" dirty="0" err="1"/>
              <a:t>Mikolov</a:t>
            </a:r>
            <a:r>
              <a:rPr lang="en-US" dirty="0"/>
              <a:t> &amp; Zweig, 2012)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5295748" y="1128827"/>
            <a:ext cx="2225077" cy="4511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250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 with slow features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the extra features f(t) as exponentially decaying sum of word vectors w(t):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give the model longer term memory</a:t>
            </a:r>
          </a:p>
          <a:p>
            <a:endParaRPr lang="en-US" dirty="0"/>
          </a:p>
          <a:p>
            <a:r>
              <a:rPr lang="en-US" dirty="0"/>
              <a:t>Performance in language modeling similar to Long Short-Term Memory (LSTM) RNN – about 10% reduction of perplexity over simple RNN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LSTM-based LM will be described in the second talk today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95500"/>
            <a:ext cx="3657600" cy="5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3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 with slow features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807146" cy="4466753"/>
          </a:xfrm>
        </p:spPr>
        <p:txBody>
          <a:bodyPr/>
          <a:lstStyle/>
          <a:p>
            <a:r>
              <a:rPr lang="en-US" dirty="0"/>
              <a:t>2 hidden layers</a:t>
            </a:r>
          </a:p>
          <a:p>
            <a:r>
              <a:rPr lang="en-US" dirty="0"/>
              <a:t>One usual, fully connected</a:t>
            </a:r>
          </a:p>
          <a:p>
            <a:r>
              <a:rPr lang="en-US" dirty="0"/>
              <a:t>The other constrained (diagonal)</a:t>
            </a:r>
          </a:p>
          <a:p>
            <a:r>
              <a:rPr lang="en-US" dirty="0"/>
              <a:t>The values in diagonal can be fixed (close to 1)</a:t>
            </a:r>
          </a:p>
          <a:p>
            <a:r>
              <a:rPr lang="en-US" dirty="0"/>
              <a:t>Learns longer term patterns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9700"/>
            <a:ext cx="394121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machine translation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translation: input is a sequence of words in one language, output is the translated sentence in another language</a:t>
            </a:r>
          </a:p>
          <a:p>
            <a:endParaRPr lang="en-US" dirty="0"/>
          </a:p>
          <a:p>
            <a:r>
              <a:rPr lang="en-US" dirty="0"/>
              <a:t>Example: Google 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8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machine translation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Straightforward: N-best list rescoring with NNLMs on top of existing system</a:t>
            </a:r>
          </a:p>
          <a:p>
            <a:endParaRPr lang="en-US" dirty="0"/>
          </a:p>
          <a:p>
            <a:r>
              <a:rPr lang="en-US" dirty="0"/>
              <a:t>Search space in MT is huge, integration into decoding is a better idea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Decoding with Large-Scale Neural Language Models Improves Translation </a:t>
            </a:r>
            <a:r>
              <a:rPr lang="en-US" dirty="0"/>
              <a:t>(</a:t>
            </a:r>
            <a:r>
              <a:rPr lang="en-US" dirty="0" err="1"/>
              <a:t>Vaswani</a:t>
            </a:r>
            <a:r>
              <a:rPr lang="en-US" dirty="0"/>
              <a:t> et al, 2013)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" name="Shape 105"/>
          <p:cNvGraphicFramePr/>
          <p:nvPr>
            <p:extLst>
              <p:ext uri="{D42A27DB-BD31-4B8C-83A1-F6EECF244321}">
                <p14:modId xmlns:p14="http://schemas.microsoft.com/office/powerpoint/2010/main" val="2621772523"/>
              </p:ext>
            </p:extLst>
          </p:nvPr>
        </p:nvGraphicFramePr>
        <p:xfrm>
          <a:off x="838200" y="2681570"/>
          <a:ext cx="6476998" cy="15240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2347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337">
                  <a:extLst>
                    <a:ext uri="{9D8B030D-6E8A-4147-A177-3AD203B41FA5}">
                      <a16:colId xmlns="" xmlns:a16="http://schemas.microsoft.com/office/drawing/2014/main" val="3639607347"/>
                    </a:ext>
                  </a:extLst>
                </a:gridCol>
                <a:gridCol w="1032337">
                  <a:extLst>
                    <a:ext uri="{9D8B030D-6E8A-4147-A177-3AD203B41FA5}">
                      <a16:colId xmlns="" xmlns:a16="http://schemas.microsoft.com/office/drawing/2014/main" val="2225648816"/>
                    </a:ext>
                  </a:extLst>
                </a:gridCol>
                <a:gridCol w="1032337">
                  <a:extLst>
                    <a:ext uri="{9D8B030D-6E8A-4147-A177-3AD203B41FA5}">
                      <a16:colId xmlns="" xmlns:a16="http://schemas.microsoft.com/office/drawing/2014/main" val="818766126"/>
                    </a:ext>
                  </a:extLst>
                </a:gridCol>
                <a:gridCol w="1032337">
                  <a:extLst>
                    <a:ext uri="{9D8B030D-6E8A-4147-A177-3AD203B41FA5}">
                      <a16:colId xmlns="" xmlns:a16="http://schemas.microsoft.com/office/drawing/2014/main" val="216197178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Setting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2004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2005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2006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38.2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37.7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34.3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Reranking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38.6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34.7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06813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Decoding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39.1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39.5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73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machine translation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conditioning the prediction of word just on the previous words within target sentence, we can use also the source sentence words</a:t>
            </a:r>
          </a:p>
          <a:p>
            <a:endParaRPr lang="en-US" dirty="0"/>
          </a:p>
          <a:p>
            <a:r>
              <a:rPr lang="en-US" dirty="0"/>
              <a:t>We can use whole source sentence representation as additional input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Modeling both translation and language model probability with NNLMs:  </a:t>
            </a:r>
            <a:r>
              <a:rPr lang="en-US" i="1" dirty="0"/>
              <a:t>Joint Language and Translation Modeling with Recurrent Neural Networks  </a:t>
            </a:r>
            <a:r>
              <a:rPr lang="en-US" dirty="0"/>
              <a:t>(</a:t>
            </a:r>
            <a:r>
              <a:rPr lang="en-US" dirty="0" err="1"/>
              <a:t>Auli</a:t>
            </a:r>
            <a:r>
              <a:rPr lang="en-US" dirty="0"/>
              <a:t> et al, 2013)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machine translation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3695700"/>
            <a:ext cx="7461504" cy="2104553"/>
          </a:xfrm>
        </p:spPr>
        <p:txBody>
          <a:bodyPr/>
          <a:lstStyle/>
          <a:p>
            <a:r>
              <a:rPr lang="en-US" dirty="0"/>
              <a:t>Decoding with Joint NN models; BLEU metric = higher is better</a:t>
            </a:r>
          </a:p>
          <a:p>
            <a:endParaRPr lang="en-US" dirty="0"/>
          </a:p>
          <a:p>
            <a:r>
              <a:rPr lang="en-US" dirty="0"/>
              <a:t>Additional inputs represent words in the source sentence around position that is  currently decoded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Fast and Robust Neural Network Joint Models for Statistical Machine Translation </a:t>
            </a:r>
            <a:r>
              <a:rPr lang="en-US" dirty="0"/>
              <a:t>(Devlin et al, 2014)</a:t>
            </a:r>
          </a:p>
          <a:p>
            <a:endParaRPr lang="en-US" dirty="0"/>
          </a:p>
        </p:txBody>
      </p:sp>
      <p:graphicFrame>
        <p:nvGraphicFramePr>
          <p:cNvPr id="13" name="Shape 105"/>
          <p:cNvGraphicFramePr/>
          <p:nvPr>
            <p:extLst>
              <p:ext uri="{D42A27DB-BD31-4B8C-83A1-F6EECF244321}">
                <p14:modId xmlns:p14="http://schemas.microsoft.com/office/powerpoint/2010/main" val="994342334"/>
              </p:ext>
            </p:extLst>
          </p:nvPr>
        </p:nvGraphicFramePr>
        <p:xfrm>
          <a:off x="1706571" y="1181100"/>
          <a:ext cx="4816459" cy="2071386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32924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468820330"/>
                    </a:ext>
                  </a:extLst>
                </a:gridCol>
              </a:tblGrid>
              <a:tr h="283029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BOLT test</a:t>
                      </a: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6308647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Ar-En</a:t>
                      </a: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12700" cap="flat" cmpd="sng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BLEU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Gain</a:t>
                      </a:r>
                    </a:p>
                  </a:txBody>
                  <a:tcPr marL="69250" marR="69250" marT="34625" marB="34625" anchor="ctr">
                    <a:lnL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0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6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499725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“Simple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Hier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.” baseline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33.8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0681376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NNJM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40.2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+6.4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Self-Norm NNJM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40.1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+6.3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80365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Pre-Computed NNJM</a:t>
                      </a: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39.9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+6.1</a:t>
                      </a: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A9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207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models of sequential data is important: automatic speech recognition, machine translation, natural language, …</a:t>
            </a:r>
          </a:p>
          <a:p>
            <a:endParaRPr lang="en-US" dirty="0"/>
          </a:p>
          <a:p>
            <a:r>
              <a:rPr lang="en-US" dirty="0"/>
              <a:t>Recurrent nets (RNN) are a simple and general framework for this type of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8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Neural net language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NNLMs are currently the state-of-the-art in language modeling</a:t>
            </a:r>
          </a:p>
          <a:p>
            <a:endParaRPr lang="en-US"/>
          </a:p>
          <a:p>
            <a:r>
              <a:rPr lang="en-US"/>
              <a:t>Considerable improvements in ASR, MT</a:t>
            </a:r>
          </a:p>
          <a:p>
            <a:endParaRPr lang="en-US"/>
          </a:p>
          <a:p>
            <a:r>
              <a:rPr lang="en-US"/>
              <a:t>Significant ongoing efforts to scale training to very large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86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Neural net language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of the recent success is based on basic principles: big data, big models, algorithmic efficiency, neural nets from the 80’s</a:t>
            </a:r>
          </a:p>
          <a:p>
            <a:endParaRPr lang="en-US" dirty="0"/>
          </a:p>
          <a:p>
            <a:r>
              <a:rPr lang="en-US" dirty="0"/>
              <a:t>Neural network models </a:t>
            </a:r>
            <a:r>
              <a:rPr lang="en-US" i="1" dirty="0"/>
              <a:t>incrementally</a:t>
            </a:r>
            <a:r>
              <a:rPr lang="en-US" dirty="0"/>
              <a:t> extend existing paradigms:  there is no single (important) task that RNNs can do that other  models completely fail at</a:t>
            </a:r>
          </a:p>
          <a:p>
            <a:endParaRPr lang="en-US" dirty="0"/>
          </a:p>
          <a:p>
            <a:r>
              <a:rPr lang="en-US" dirty="0"/>
              <a:t>So far there is no big success story of deep learning in NLP: maybe we will have to do something novel to make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81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Promising future research directions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should pick challenging problems that are really important by themselves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Language understanding by machines</a:t>
            </a:r>
          </a:p>
          <a:p>
            <a:pPr lvl="1"/>
            <a:r>
              <a:rPr lang="en-US" dirty="0"/>
              <a:t>What computational models can represent human languages</a:t>
            </a:r>
          </a:p>
          <a:p>
            <a:pPr lvl="1"/>
            <a:r>
              <a:rPr lang="en-US" dirty="0"/>
              <a:t>Learning language from increasingly complex examples,  and through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2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of AI research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 understanding:</a:t>
            </a:r>
          </a:p>
          <a:p>
            <a:r>
              <a:rPr lang="en-US" dirty="0"/>
              <a:t>Should aim to allow machines do what people can do</a:t>
            </a:r>
          </a:p>
          <a:p>
            <a:r>
              <a:rPr lang="en-US" dirty="0"/>
              <a:t>Learn language through communication: intelligence is not about knowing answers to everything, but about ability to learn new concepts quickly</a:t>
            </a:r>
          </a:p>
          <a:p>
            <a:endParaRPr lang="en-US" dirty="0"/>
          </a:p>
          <a:p>
            <a:r>
              <a:rPr lang="en-US" dirty="0"/>
              <a:t>We need to revisit basic concepts in machine learning / NLP. Instead of doing just big data statistics, we need to develop new paradigms.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Towards AI-Complete Question Answering: A Set of Prerequisite Toy Tasks </a:t>
            </a:r>
            <a:r>
              <a:rPr lang="en-US" dirty="0"/>
              <a:t>(Weston et al, 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4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RNNLM toolkit</a:t>
            </a:r>
          </a:p>
          <a:p>
            <a:endParaRPr lang="en-US"/>
          </a:p>
          <a:p>
            <a:r>
              <a:rPr lang="en-US"/>
              <a:t>Links to large text corpora</a:t>
            </a:r>
          </a:p>
          <a:p>
            <a:endParaRPr lang="en-US"/>
          </a:p>
          <a:p>
            <a:r>
              <a:rPr lang="en-US"/>
              <a:t>Benchmark datasets for advancing the state of the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7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RNNLM toolkit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Available at rnnlm.org </a:t>
            </a:r>
          </a:p>
          <a:p>
            <a:endParaRPr lang="en-US" dirty="0"/>
          </a:p>
          <a:p>
            <a:r>
              <a:rPr lang="en-US" dirty="0"/>
              <a:t>Allows training of RNN and RNNME language models</a:t>
            </a:r>
          </a:p>
          <a:p>
            <a:endParaRPr lang="en-US" dirty="0"/>
          </a:p>
          <a:p>
            <a:r>
              <a:rPr lang="en-US" dirty="0"/>
              <a:t>Extensions are actively developed, for example multi-threaded  version with hierarchical </a:t>
            </a:r>
            <a:r>
              <a:rPr lang="en-US" dirty="0" err="1"/>
              <a:t>softmax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http://svn.code.sf.net/p/kaldi/code/trunk/tools/rnnlm-hs-0.1b/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7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CSLM: Feedforward NNLM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Space Language Model toolkit: </a:t>
            </a:r>
            <a:br>
              <a:rPr lang="en-US" dirty="0"/>
            </a:br>
            <a:r>
              <a:rPr lang="en-US" dirty="0">
                <a:hlinkClick r:id="rId2"/>
              </a:rPr>
              <a:t>http://www-lium.univ-lemans.fr/cslm/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Implementation of feedforward neural network language model by Holger </a:t>
            </a:r>
            <a:r>
              <a:rPr lang="en-US" dirty="0" err="1"/>
              <a:t>Schwenk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49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neural net SW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available at </a:t>
            </a:r>
            <a:r>
              <a:rPr lang="en-US" dirty="0">
                <a:hlinkClick r:id="rId2"/>
              </a:rPr>
              <a:t>http://deeplearning.net/software_links/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Mostly focuses on general machine learning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5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 text corpora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list available at the word2vec project: </a:t>
            </a:r>
            <a:br>
              <a:rPr lang="en-US" dirty="0"/>
            </a:br>
            <a:r>
              <a:rPr lang="en-US" dirty="0">
                <a:hlinkClick r:id="rId2"/>
              </a:rPr>
              <a:t>https://code.google.com/p/word2vec/#Where_to_obtain_the_training_data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Sources: Wikipedia dump, statmt.org, UMBC </a:t>
            </a:r>
            <a:r>
              <a:rPr lang="en-US" dirty="0" err="1"/>
              <a:t>webbase</a:t>
            </a:r>
            <a:r>
              <a:rPr lang="en-US" dirty="0"/>
              <a:t> corpus</a:t>
            </a:r>
          </a:p>
          <a:p>
            <a:endParaRPr lang="en-US" dirty="0"/>
          </a:p>
          <a:p>
            <a:r>
              <a:rPr lang="en-US" dirty="0"/>
              <a:t>Altogether around 8 billion words can be downloaded for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44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datasets for language modeling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Penn Treebank setup including the usual text normalization is part of the example archive at rnnlm.org </a:t>
            </a:r>
          </a:p>
          <a:p>
            <a:endParaRPr lang="en-US" dirty="0"/>
          </a:p>
          <a:p>
            <a:r>
              <a:rPr lang="en-US" dirty="0"/>
              <a:t>WSJ setup (simple ASR experiments, includes N-best list rescoring): </a:t>
            </a:r>
            <a:r>
              <a:rPr lang="en-US" dirty="0">
                <a:hlinkClick r:id="rId2"/>
              </a:rPr>
              <a:t>http://www.fit.vutbr.cz/~imikolov/rnnlm/kaldi-wsj.tgz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4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simple RNN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873946" cy="4466753"/>
          </a:xfrm>
        </p:spPr>
        <p:txBody>
          <a:bodyPr/>
          <a:lstStyle/>
          <a:p>
            <a:r>
              <a:rPr lang="en-US" dirty="0"/>
              <a:t>Input layer, hidden layer with recurrent connections, and the output layer</a:t>
            </a:r>
          </a:p>
          <a:p>
            <a:endParaRPr lang="en-US" dirty="0"/>
          </a:p>
          <a:p>
            <a:r>
              <a:rPr lang="en-US" dirty="0"/>
              <a:t>In theory, the hidden layer can learn to represent unlimited memory</a:t>
            </a:r>
          </a:p>
          <a:p>
            <a:endParaRPr lang="en-US" dirty="0"/>
          </a:p>
          <a:p>
            <a:r>
              <a:rPr lang="en-US" dirty="0"/>
              <a:t>Also called Elman network (</a:t>
            </a:r>
            <a:r>
              <a:rPr lang="en-US" i="1" dirty="0"/>
              <a:t>Finding structure in time</a:t>
            </a:r>
            <a:r>
              <a:rPr lang="en-US" dirty="0"/>
              <a:t>, Elman 1990)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5061204" y="1806396"/>
            <a:ext cx="2602611" cy="358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73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2059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simple RNN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f(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(t-1))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g(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 </a:t>
            </a:r>
            <a:r>
              <a:rPr lang="en-US" dirty="0"/>
              <a:t>is often sigmoid activation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 </a:t>
            </a:r>
            <a:r>
              <a:rPr lang="en-US" dirty="0"/>
              <a:t>is often the </a:t>
            </a:r>
            <a:r>
              <a:rPr lang="en-US" dirty="0" err="1"/>
              <a:t>softmax</a:t>
            </a:r>
            <a:r>
              <a:rPr lang="en-US" dirty="0"/>
              <a:t> function:</a:t>
            </a:r>
          </a:p>
        </p:txBody>
      </p:sp>
      <p:sp>
        <p:nvSpPr>
          <p:cNvPr id="22" name="object 22"/>
          <p:cNvSpPr/>
          <p:nvPr/>
        </p:nvSpPr>
        <p:spPr>
          <a:xfrm>
            <a:off x="5061204" y="1806396"/>
            <a:ext cx="2602611" cy="358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b="62500"/>
          <a:stretch/>
        </p:blipFill>
        <p:spPr>
          <a:xfrm>
            <a:off x="2438400" y="2705100"/>
            <a:ext cx="229404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1652" t="49851" r="-1652" b="9277"/>
          <a:stretch/>
        </p:blipFill>
        <p:spPr>
          <a:xfrm>
            <a:off x="2438400" y="3848100"/>
            <a:ext cx="2294040" cy="7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Training: Backpropagation through time (BPTT)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train the recurrent nets?</a:t>
            </a:r>
          </a:p>
          <a:p>
            <a:endParaRPr lang="en-US"/>
          </a:p>
          <a:p>
            <a:r>
              <a:rPr lang="en-US"/>
              <a:t>The output value does depend on the state of the hidden layer, which  depends on all previous states of the hidden layer (and thus, all  previous inputs)</a:t>
            </a:r>
          </a:p>
          <a:p>
            <a:endParaRPr lang="en-US"/>
          </a:p>
          <a:p>
            <a:r>
              <a:rPr lang="en-US"/>
              <a:t>Recurrent net can be seen as a (very deep) feedforward net with  shared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2736" y="656996"/>
            <a:ext cx="2972942" cy="50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 through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intuition is that we unfold the RNN in time</a:t>
            </a:r>
          </a:p>
          <a:p>
            <a:endParaRPr lang="en-US" dirty="0"/>
          </a:p>
          <a:p>
            <a:r>
              <a:rPr lang="en-US" dirty="0"/>
              <a:t>We obtain deep neural network with shared </a:t>
            </a:r>
            <a:br>
              <a:rPr lang="en-US" dirty="0"/>
            </a:br>
            <a:r>
              <a:rPr lang="en-US" dirty="0"/>
              <a:t>weights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W</a:t>
            </a:r>
          </a:p>
          <a:p>
            <a:endParaRPr lang="en-US" dirty="0"/>
          </a:p>
          <a:p>
            <a:r>
              <a:rPr lang="en-US" dirty="0"/>
              <a:t>Unfolding for several steps is often enough</a:t>
            </a:r>
          </a:p>
          <a:p>
            <a:r>
              <a:rPr lang="en-US" dirty="0"/>
              <a:t>(called </a:t>
            </a:r>
            <a:r>
              <a:rPr lang="en-US" i="1" dirty="0"/>
              <a:t>Truncated BPTT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09769" y="141274"/>
            <a:ext cx="2951340" cy="5744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 through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5102546" cy="4466753"/>
          </a:xfrm>
        </p:spPr>
        <p:txBody>
          <a:bodyPr/>
          <a:lstStyle/>
          <a:p>
            <a:r>
              <a:rPr lang="en-US" dirty="0"/>
              <a:t>We train the unfolded RNN using normal backpropagation + SGD</a:t>
            </a:r>
          </a:p>
          <a:p>
            <a:endParaRPr lang="en-US" dirty="0"/>
          </a:p>
          <a:p>
            <a:r>
              <a:rPr lang="en-US" dirty="0"/>
              <a:t>In practice, we limit the number of unfolding steps to 5 – 10</a:t>
            </a:r>
          </a:p>
          <a:p>
            <a:endParaRPr lang="en-US" dirty="0"/>
          </a:p>
          <a:p>
            <a:r>
              <a:rPr lang="en-US" dirty="0"/>
              <a:t>It is computationally more efficient to  propagate gradients after few training  examples (batch training)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1232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2142</Words>
  <Application>Microsoft Office PowerPoint</Application>
  <PresentationFormat>Custom</PresentationFormat>
  <Paragraphs>465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1_Title &amp; Bullet </vt:lpstr>
      <vt:lpstr>Lecture 6.1 - Recurrent Neural Network Basics</vt:lpstr>
      <vt:lpstr>PowerPoint Presentation</vt:lpstr>
      <vt:lpstr>Contents</vt:lpstr>
      <vt:lpstr>Introduction</vt:lpstr>
      <vt:lpstr>Architecture: simple RNN</vt:lpstr>
      <vt:lpstr>Architecture: simple RNN</vt:lpstr>
      <vt:lpstr>Training: Backpropagation through time (BPTT)</vt:lpstr>
      <vt:lpstr>Backpropagation through time</vt:lpstr>
      <vt:lpstr>Backpropagation through time</vt:lpstr>
      <vt:lpstr>Vanishing gradients</vt:lpstr>
      <vt:lpstr>Exploding gradients</vt:lpstr>
      <vt:lpstr>Application of RNNs: Language modeling</vt:lpstr>
      <vt:lpstr>Language modeling: example</vt:lpstr>
      <vt:lpstr>N-grams</vt:lpstr>
      <vt:lpstr>Language modeling with neural networks</vt:lpstr>
      <vt:lpstr>Language modeling with neural networks</vt:lpstr>
      <vt:lpstr>Feedforward neural network LM</vt:lpstr>
      <vt:lpstr>RNN language model</vt:lpstr>
      <vt:lpstr>Comparison of performance on small data: Penn Treebank</vt:lpstr>
      <vt:lpstr>Scaling up to large datasets</vt:lpstr>
      <vt:lpstr>Softmax</vt:lpstr>
      <vt:lpstr>Scaling up: class based softmax</vt:lpstr>
      <vt:lpstr>How to assign words to classes?</vt:lpstr>
      <vt:lpstr>Joint training of RNN with Maxent model</vt:lpstr>
      <vt:lpstr>Joint training of RNN with Maxent model</vt:lpstr>
      <vt:lpstr>Joint training of RNN with Maxent model</vt:lpstr>
      <vt:lpstr>Joint training of RNN with Maxent model</vt:lpstr>
      <vt:lpstr>IBM RT04 speech recognition system</vt:lpstr>
      <vt:lpstr>Multi-threaded training of RNNME</vt:lpstr>
      <vt:lpstr>GPU training of RNNLM</vt:lpstr>
      <vt:lpstr>Language modeling summary</vt:lpstr>
      <vt:lpstr>Extensions of RNNLM and application to MT</vt:lpstr>
      <vt:lpstr>Recurrent neural network with additional features</vt:lpstr>
      <vt:lpstr>Recurrent neural network with slow features</vt:lpstr>
      <vt:lpstr>Recurrent neural network with slow features</vt:lpstr>
      <vt:lpstr>Application to machine translation</vt:lpstr>
      <vt:lpstr>Application to machine translation</vt:lpstr>
      <vt:lpstr>Application to machine translation</vt:lpstr>
      <vt:lpstr>Application to machine translation</vt:lpstr>
      <vt:lpstr>Summary: Neural net language models</vt:lpstr>
      <vt:lpstr>Summary: Neural net language models</vt:lpstr>
      <vt:lpstr>Promising future research directions</vt:lpstr>
      <vt:lpstr>Future of AI research</vt:lpstr>
      <vt:lpstr>Resources</vt:lpstr>
      <vt:lpstr>RNNLM toolkit</vt:lpstr>
      <vt:lpstr>CSLM: Feedforward NNLM code</vt:lpstr>
      <vt:lpstr>Other neural net SW</vt:lpstr>
      <vt:lpstr>Large text corpora</vt:lpstr>
      <vt:lpstr>Benchmark datasets for language modeling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253</cp:revision>
  <dcterms:modified xsi:type="dcterms:W3CDTF">2016-12-01T17:18:03Z</dcterms:modified>
</cp:coreProperties>
</file>