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g"/>
  <Override PartName="/ppt/media/image13.jpg" ContentType="image/jpg"/>
  <Override PartName="/ppt/media/image15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7"/>
  </p:notesMasterIdLst>
  <p:sldIdLst>
    <p:sldId id="257" r:id="rId2"/>
    <p:sldId id="370" r:id="rId3"/>
    <p:sldId id="455" r:id="rId4"/>
    <p:sldId id="373" r:id="rId5"/>
    <p:sldId id="374" r:id="rId6"/>
    <p:sldId id="375" r:id="rId7"/>
    <p:sldId id="376" r:id="rId8"/>
    <p:sldId id="456" r:id="rId9"/>
    <p:sldId id="378" r:id="rId10"/>
    <p:sldId id="457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458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59" r:id="rId33"/>
    <p:sldId id="460" r:id="rId34"/>
    <p:sldId id="403" r:id="rId35"/>
    <p:sldId id="461" r:id="rId36"/>
    <p:sldId id="405" r:id="rId37"/>
    <p:sldId id="462" r:id="rId38"/>
    <p:sldId id="407" r:id="rId39"/>
    <p:sldId id="408" r:id="rId40"/>
    <p:sldId id="409" r:id="rId41"/>
    <p:sldId id="463" r:id="rId42"/>
    <p:sldId id="411" r:id="rId43"/>
    <p:sldId id="412" r:id="rId44"/>
    <p:sldId id="413" r:id="rId45"/>
    <p:sldId id="414" r:id="rId46"/>
    <p:sldId id="415" r:id="rId47"/>
    <p:sldId id="464" r:id="rId48"/>
    <p:sldId id="417" r:id="rId49"/>
    <p:sldId id="465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66" r:id="rId61"/>
    <p:sldId id="430" r:id="rId62"/>
    <p:sldId id="431" r:id="rId63"/>
    <p:sldId id="432" r:id="rId64"/>
    <p:sldId id="433" r:id="rId65"/>
    <p:sldId id="434" r:id="rId66"/>
    <p:sldId id="435" r:id="rId67"/>
    <p:sldId id="467" r:id="rId68"/>
    <p:sldId id="437" r:id="rId69"/>
    <p:sldId id="470" r:id="rId70"/>
    <p:sldId id="468" r:id="rId71"/>
    <p:sldId id="471" r:id="rId72"/>
    <p:sldId id="441" r:id="rId73"/>
    <p:sldId id="442" r:id="rId74"/>
    <p:sldId id="472" r:id="rId75"/>
    <p:sldId id="473" r:id="rId76"/>
    <p:sldId id="474" r:id="rId77"/>
    <p:sldId id="446" r:id="rId78"/>
    <p:sldId id="469" r:id="rId79"/>
    <p:sldId id="448" r:id="rId80"/>
    <p:sldId id="449" r:id="rId81"/>
    <p:sldId id="475" r:id="rId82"/>
    <p:sldId id="476" r:id="rId83"/>
    <p:sldId id="477" r:id="rId84"/>
    <p:sldId id="453" r:id="rId85"/>
    <p:sldId id="454" r:id="rId86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843" autoAdjust="0"/>
    <p:restoredTop sz="96973" autoAdjust="0"/>
  </p:normalViewPr>
  <p:slideViewPr>
    <p:cSldViewPr>
      <p:cViewPr>
        <p:scale>
          <a:sx n="159" d="100"/>
          <a:sy n="159" d="100"/>
        </p:scale>
        <p:origin x="-768" y="-18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07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10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56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9" Type="http://schemas.openxmlformats.org/officeDocument/2006/relationships/image" Target="../media/image92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47" Type="http://schemas.openxmlformats.org/officeDocument/2006/relationships/image" Target="../media/image100.png"/><Relationship Id="rId50" Type="http://schemas.openxmlformats.org/officeDocument/2006/relationships/image" Target="../media/image103.png"/><Relationship Id="rId55" Type="http://schemas.openxmlformats.org/officeDocument/2006/relationships/image" Target="../media/image108.png"/><Relationship Id="rId63" Type="http://schemas.openxmlformats.org/officeDocument/2006/relationships/image" Target="../media/image116.png"/><Relationship Id="rId68" Type="http://schemas.openxmlformats.org/officeDocument/2006/relationships/image" Target="../media/image12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3" Type="http://schemas.openxmlformats.org/officeDocument/2006/relationships/image" Target="../media/image106.png"/><Relationship Id="rId58" Type="http://schemas.openxmlformats.org/officeDocument/2006/relationships/image" Target="../media/image111.png"/><Relationship Id="rId66" Type="http://schemas.openxmlformats.org/officeDocument/2006/relationships/image" Target="../media/image119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2.png"/><Relationship Id="rId57" Type="http://schemas.openxmlformats.org/officeDocument/2006/relationships/image" Target="../media/image110.png"/><Relationship Id="rId61" Type="http://schemas.openxmlformats.org/officeDocument/2006/relationships/image" Target="../media/image114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52" Type="http://schemas.openxmlformats.org/officeDocument/2006/relationships/image" Target="../media/image105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image" Target="../media/image101.png"/><Relationship Id="rId56" Type="http://schemas.openxmlformats.org/officeDocument/2006/relationships/image" Target="../media/image109.png"/><Relationship Id="rId64" Type="http://schemas.openxmlformats.org/officeDocument/2006/relationships/image" Target="../media/image117.png"/><Relationship Id="rId8" Type="http://schemas.openxmlformats.org/officeDocument/2006/relationships/image" Target="../media/image61.png"/><Relationship Id="rId51" Type="http://schemas.openxmlformats.org/officeDocument/2006/relationships/image" Target="../media/image104.png"/><Relationship Id="rId3" Type="http://schemas.openxmlformats.org/officeDocument/2006/relationships/image" Target="../media/image56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99.png"/><Relationship Id="rId59" Type="http://schemas.openxmlformats.org/officeDocument/2006/relationships/image" Target="../media/image112.png"/><Relationship Id="rId67" Type="http://schemas.openxmlformats.org/officeDocument/2006/relationships/image" Target="../media/image120.png"/><Relationship Id="rId20" Type="http://schemas.openxmlformats.org/officeDocument/2006/relationships/image" Target="../media/image73.png"/><Relationship Id="rId41" Type="http://schemas.openxmlformats.org/officeDocument/2006/relationships/image" Target="../media/image94.png"/><Relationship Id="rId54" Type="http://schemas.openxmlformats.org/officeDocument/2006/relationships/image" Target="../media/image107.png"/><Relationship Id="rId62" Type="http://schemas.openxmlformats.org/officeDocument/2006/relationships/image" Target="../media/image1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rch.ch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981200" y="5143500"/>
            <a:ext cx="5835388" cy="313932"/>
          </a:xfrm>
        </p:spPr>
        <p:txBody>
          <a:bodyPr/>
          <a:lstStyle/>
          <a:p>
            <a:r>
              <a:rPr lang="en-US" sz="2000" dirty="0"/>
              <a:t>Part 2:  </a:t>
            </a:r>
            <a:r>
              <a:rPr lang="en-US" sz="2000" dirty="0" err="1"/>
              <a:t>Embeddings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Multi-relational Data</a:t>
            </a:r>
          </a:p>
          <a:p>
            <a:endParaRPr lang="en-US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4762500"/>
            <a:ext cx="5973265" cy="50783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6.4 - Embedding </a:t>
            </a:r>
            <a:r>
              <a:rPr lang="en-US" dirty="0"/>
              <a:t>Methods for NLP</a:t>
            </a:r>
          </a:p>
        </p:txBody>
      </p:sp>
    </p:spTree>
    <p:extLst>
      <p:ext uri="{BB962C8B-B14F-4D97-AF65-F5344CB8AC3E}">
        <p14:creationId xmlns:p14="http://schemas.microsoft.com/office/powerpoint/2010/main" val="16410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4267200" y="1485900"/>
            <a:ext cx="3123324" cy="3468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883346" cy="4466753"/>
          </a:xfrm>
        </p:spPr>
        <p:txBody>
          <a:bodyPr/>
          <a:lstStyle/>
          <a:p>
            <a:r>
              <a:rPr lang="en-US" dirty="0"/>
              <a:t>From known information, </a:t>
            </a:r>
            <a:r>
              <a:rPr lang="en-US" dirty="0">
                <a:solidFill>
                  <a:schemeClr val="accent1"/>
                </a:solidFill>
              </a:rPr>
              <a:t>assess the validity of an unknown fact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→ collective classification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→ reasoning in embedding spaces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Add new facts without requiring extra knowledge</a:t>
            </a:r>
          </a:p>
        </p:txBody>
      </p:sp>
    </p:spTree>
    <p:extLst>
      <p:ext uri="{BB962C8B-B14F-4D97-AF65-F5344CB8AC3E}">
        <p14:creationId xmlns:p14="http://schemas.microsoft.com/office/powerpoint/2010/main" val="403353885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Framework:</a:t>
            </a:r>
          </a:p>
          <a:p>
            <a:pPr lvl="1"/>
            <a:r>
              <a:rPr lang="en-US" i="1" dirty="0"/>
              <a:t>n</a:t>
            </a:r>
            <a:r>
              <a:rPr lang="en-US" i="1" baseline="-25000" dirty="0"/>
              <a:t>s</a:t>
            </a:r>
            <a:r>
              <a:rPr lang="en-US" dirty="0"/>
              <a:t> subjects </a:t>
            </a:r>
            <a:r>
              <a:rPr lang="en-US" i="1" dirty="0"/>
              <a:t>{</a:t>
            </a:r>
            <a:r>
              <a:rPr lang="en-US" i="1" dirty="0" err="1"/>
              <a:t>subi</a:t>
            </a:r>
            <a:r>
              <a:rPr lang="en-US" i="1" dirty="0"/>
              <a:t>}</a:t>
            </a:r>
            <a:r>
              <a:rPr lang="en-US" i="1" baseline="-25000" dirty="0" err="1"/>
              <a:t>i</a:t>
            </a:r>
            <a:r>
              <a:rPr lang="en-US" i="1" baseline="-25000" dirty="0"/>
              <a:t>∈[1;ns]</a:t>
            </a:r>
          </a:p>
          <a:p>
            <a:pPr lvl="1"/>
            <a:r>
              <a:rPr lang="en-US" i="1" dirty="0" err="1"/>
              <a:t>n</a:t>
            </a:r>
            <a:r>
              <a:rPr lang="en-US" i="1" baseline="-25000" dirty="0" err="1"/>
              <a:t>r</a:t>
            </a:r>
            <a:r>
              <a:rPr lang="en-US" dirty="0"/>
              <a:t> relation types </a:t>
            </a:r>
            <a:r>
              <a:rPr lang="en-US" i="1" dirty="0"/>
              <a:t>{</a:t>
            </a:r>
            <a:r>
              <a:rPr lang="en-US" i="1" dirty="0" err="1"/>
              <a:t>relk</a:t>
            </a:r>
            <a:r>
              <a:rPr lang="en-US" i="1" dirty="0"/>
              <a:t>}</a:t>
            </a:r>
            <a:r>
              <a:rPr lang="en-US" i="1" baseline="-25000" dirty="0"/>
              <a:t>k∈[1;nr]</a:t>
            </a:r>
          </a:p>
          <a:p>
            <a:pPr lvl="1"/>
            <a:r>
              <a:rPr lang="en-US" i="1" dirty="0"/>
              <a:t>n</a:t>
            </a:r>
            <a:r>
              <a:rPr lang="en-US" i="1" baseline="-25000" dirty="0"/>
              <a:t>o</a:t>
            </a:r>
            <a:r>
              <a:rPr lang="en-US" dirty="0"/>
              <a:t> objects </a:t>
            </a:r>
            <a:r>
              <a:rPr lang="en-US" i="1" dirty="0"/>
              <a:t>{</a:t>
            </a:r>
            <a:r>
              <a:rPr lang="en-US" i="1" dirty="0" err="1"/>
              <a:t>objj</a:t>
            </a:r>
            <a:r>
              <a:rPr lang="en-US" i="1" dirty="0"/>
              <a:t>}</a:t>
            </a:r>
            <a:r>
              <a:rPr lang="en-US" i="1" baseline="-25000" dirty="0"/>
              <a:t>j∈[1;no]</a:t>
            </a:r>
          </a:p>
          <a:p>
            <a:pPr marL="0" indent="0">
              <a:buNone/>
            </a:pPr>
            <a:r>
              <a:rPr lang="en-US" dirty="0"/>
              <a:t>→ For us,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i="1" baseline="-25000" dirty="0">
                <a:solidFill>
                  <a:schemeClr val="accent1"/>
                </a:solidFill>
              </a:rPr>
              <a:t>s</a:t>
            </a:r>
            <a:r>
              <a:rPr lang="en-US" i="1" dirty="0">
                <a:solidFill>
                  <a:schemeClr val="accent1"/>
                </a:solidFill>
              </a:rPr>
              <a:t> = n</a:t>
            </a:r>
            <a:r>
              <a:rPr lang="en-US" i="1" baseline="-25000" dirty="0">
                <a:solidFill>
                  <a:schemeClr val="accent1"/>
                </a:solidFill>
              </a:rPr>
              <a:t>o</a:t>
            </a:r>
            <a:r>
              <a:rPr lang="en-US" i="1" dirty="0">
                <a:solidFill>
                  <a:schemeClr val="accent1"/>
                </a:solidFill>
              </a:rPr>
              <a:t> = n</a:t>
            </a:r>
            <a:r>
              <a:rPr lang="en-US" i="1" baseline="-25000" dirty="0">
                <a:solidFill>
                  <a:schemeClr val="accent1"/>
                </a:solidFill>
              </a:rPr>
              <a:t>e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i="1" dirty="0">
                <a:solidFill>
                  <a:schemeClr val="accent1"/>
                </a:solidFill>
              </a:rPr>
              <a:t>∀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i="1" dirty="0">
                <a:solidFill>
                  <a:schemeClr val="accent1"/>
                </a:solidFill>
              </a:rPr>
              <a:t>∈ [1;n</a:t>
            </a:r>
            <a:r>
              <a:rPr lang="en-US" i="1" baseline="-25000" dirty="0">
                <a:solidFill>
                  <a:schemeClr val="accent1"/>
                </a:solidFill>
              </a:rPr>
              <a:t>e</a:t>
            </a:r>
            <a:r>
              <a:rPr lang="en-US" i="1" dirty="0">
                <a:solidFill>
                  <a:schemeClr val="accent1"/>
                </a:solidFill>
              </a:rPr>
              <a:t>], </a:t>
            </a:r>
            <a:r>
              <a:rPr lang="en-US" i="1" dirty="0" err="1">
                <a:solidFill>
                  <a:schemeClr val="accent1"/>
                </a:solidFill>
              </a:rPr>
              <a:t>subi</a:t>
            </a:r>
            <a:r>
              <a:rPr lang="en-US" i="1" dirty="0">
                <a:solidFill>
                  <a:schemeClr val="accent1"/>
                </a:solidFill>
              </a:rPr>
              <a:t>  = </a:t>
            </a:r>
            <a:r>
              <a:rPr lang="en-US" i="1" dirty="0" err="1">
                <a:solidFill>
                  <a:schemeClr val="accent1"/>
                </a:solidFill>
              </a:rPr>
              <a:t>obji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fact</a:t>
            </a:r>
            <a:r>
              <a:rPr lang="en-US" dirty="0"/>
              <a:t> exists for (</a:t>
            </a:r>
            <a:r>
              <a:rPr lang="en-US" i="1" dirty="0" err="1"/>
              <a:t>sub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rel</a:t>
            </a:r>
            <a:r>
              <a:rPr lang="en-US" i="1" baseline="-25000" dirty="0" err="1"/>
              <a:t>k</a:t>
            </a:r>
            <a:r>
              <a:rPr lang="en-US" i="1" dirty="0"/>
              <a:t>, </a:t>
            </a:r>
            <a:r>
              <a:rPr lang="en-US" i="1" dirty="0" err="1"/>
              <a:t>obj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) if </a:t>
            </a:r>
            <a:r>
              <a:rPr lang="en-US" i="1" dirty="0" err="1"/>
              <a:t>rel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 err="1"/>
              <a:t>sub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obj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)= 1</a:t>
            </a:r>
          </a:p>
          <a:p>
            <a:r>
              <a:rPr lang="en-US" dirty="0"/>
              <a:t>Goal: We want to model, </a:t>
            </a:r>
            <a:r>
              <a:rPr lang="en-US" dirty="0">
                <a:solidFill>
                  <a:schemeClr val="accent1"/>
                </a:solidFill>
              </a:rPr>
              <a:t>from data,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       P[</a:t>
            </a:r>
            <a:r>
              <a:rPr lang="en-US" i="1" dirty="0" err="1">
                <a:solidFill>
                  <a:schemeClr val="accent1"/>
                </a:solidFill>
              </a:rPr>
              <a:t>rel</a:t>
            </a:r>
            <a:r>
              <a:rPr lang="en-US" i="1" baseline="-25000" dirty="0" err="1">
                <a:solidFill>
                  <a:schemeClr val="accent1"/>
                </a:solidFill>
              </a:rPr>
              <a:t>k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i="1" dirty="0" err="1">
                <a:solidFill>
                  <a:schemeClr val="accent1"/>
                </a:solidFill>
              </a:rPr>
              <a:t>sub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obj</a:t>
            </a:r>
            <a:r>
              <a:rPr lang="en-US" i="1" baseline="-25000" dirty="0" err="1">
                <a:solidFill>
                  <a:schemeClr val="accent1"/>
                </a:solidFill>
              </a:rPr>
              <a:t>j</a:t>
            </a:r>
            <a:r>
              <a:rPr lang="en-US" dirty="0">
                <a:solidFill>
                  <a:schemeClr val="accent1"/>
                </a:solidFill>
              </a:rPr>
              <a:t> ) = 1]</a:t>
            </a:r>
          </a:p>
          <a:p>
            <a:endParaRPr lang="en-US" dirty="0"/>
          </a:p>
          <a:p>
            <a:r>
              <a:rPr lang="en-US" dirty="0"/>
              <a:t>(eq. to approximate the binary tensor X ∈ {0,1}</a:t>
            </a:r>
            <a:r>
              <a:rPr lang="en-US" i="1" baseline="30000" dirty="0"/>
              <a:t>ns ×no ×</a:t>
            </a:r>
            <a:r>
              <a:rPr lang="en-US" i="1" baseline="30000" dirty="0" err="1"/>
              <a:t>nr</a:t>
            </a:r>
            <a:r>
              <a:rPr lang="en-US" dirty="0"/>
              <a:t>)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relational learning</a:t>
            </a:r>
          </a:p>
        </p:txBody>
      </p:sp>
    </p:spTree>
    <p:extLst>
      <p:ext uri="{BB962C8B-B14F-4D97-AF65-F5344CB8AC3E}">
        <p14:creationId xmlns:p14="http://schemas.microsoft.com/office/powerpoint/2010/main" val="13418662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Tensor factorization (Harshman et al., ’94)  </a:t>
            </a:r>
          </a:p>
          <a:p>
            <a:r>
              <a:rPr lang="da-DK" dirty="0"/>
              <a:t>Probabilistic Relational Learning (Friedman et al., ’99)  </a:t>
            </a:r>
          </a:p>
          <a:p>
            <a:r>
              <a:rPr lang="da-DK" dirty="0"/>
              <a:t>Relational Markov Networks (Taskar et al., ’02)  </a:t>
            </a:r>
          </a:p>
          <a:p>
            <a:r>
              <a:rPr lang="da-DK" dirty="0"/>
              <a:t>Markov-logic Networks (Kok et al., ’07)</a:t>
            </a:r>
          </a:p>
          <a:p>
            <a:r>
              <a:rPr lang="da-DK" dirty="0"/>
              <a:t>Extension of SBMs (Kemp et al., ’06) (Sutskever et al., ’10)  </a:t>
            </a:r>
          </a:p>
          <a:p>
            <a:r>
              <a:rPr lang="da-DK" dirty="0"/>
              <a:t>Spectral clustering (undirected graphs) (Dong et al., ’12)  </a:t>
            </a:r>
          </a:p>
          <a:p>
            <a:r>
              <a:rPr lang="da-DK" dirty="0"/>
              <a:t>Ranking of random walks  (Lao et al.,  ’11)</a:t>
            </a:r>
          </a:p>
          <a:p>
            <a:r>
              <a:rPr lang="da-DK" dirty="0"/>
              <a:t>Collective matrix factorization (Nickel et al., ’11)</a:t>
            </a:r>
          </a:p>
          <a:p>
            <a:r>
              <a:rPr lang="da-DK" dirty="0">
                <a:solidFill>
                  <a:schemeClr val="accent1"/>
                </a:solidFill>
              </a:rPr>
              <a:t>Embedding models </a:t>
            </a:r>
            <a:r>
              <a:rPr lang="da-DK" dirty="0"/>
              <a:t>(Bordes et al., ’11, ’13) (Jenatton et al., ’12)  (Socher et al., ’13) (Wang et al., ’14) (Garc´ıa-Dur´an  et al., ’14)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1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42395" y="2019300"/>
            <a:ext cx="5744811" cy="2534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Collective matrix </a:t>
            </a:r>
            <a:r>
              <a:rPr lang="fr-FR" dirty="0" err="1"/>
              <a:t>factorization</a:t>
            </a:r>
            <a:r>
              <a:rPr lang="fr-FR" dirty="0"/>
              <a:t> </a:t>
            </a:r>
            <a:r>
              <a:rPr lang="fr-FR" sz="2000" dirty="0"/>
              <a:t>(Nickel et al., ’11)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RESCAL:</a:t>
            </a:r>
          </a:p>
          <a:p>
            <a:pPr lvl="1"/>
            <a:r>
              <a:rPr lang="en-US" dirty="0"/>
              <a:t>(close from DEDICOM (</a:t>
            </a:r>
            <a:r>
              <a:rPr lang="en-US" dirty="0" err="1"/>
              <a:t>Harshman</a:t>
            </a:r>
            <a:r>
              <a:rPr lang="en-US" dirty="0"/>
              <a:t>, ’78)).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&amp; </a:t>
            </a:r>
            <a:r>
              <a:rPr lang="en-US" b="1" dirty="0"/>
              <a:t>R</a:t>
            </a:r>
            <a:r>
              <a:rPr lang="en-US" dirty="0"/>
              <a:t> learned by reconstruction (alternating least-squares):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02680"/>
            <a:ext cx="4595101" cy="37713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4954137"/>
            <a:ext cx="5867400" cy="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820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3854" y="4152900"/>
            <a:ext cx="7461504" cy="1647353"/>
          </a:xfrm>
        </p:spPr>
        <p:txBody>
          <a:bodyPr/>
          <a:lstStyle/>
          <a:p>
            <a:r>
              <a:rPr lang="en-US" dirty="0"/>
              <a:t>RESCAL involves </a:t>
            </a:r>
            <a:r>
              <a:rPr lang="en-US" dirty="0">
                <a:solidFill>
                  <a:schemeClr val="accent1"/>
                </a:solidFill>
              </a:rPr>
              <a:t>many parameters</a:t>
            </a:r>
            <a:r>
              <a:rPr lang="en-US" dirty="0"/>
              <a:t>.</a:t>
            </a:r>
          </a:p>
          <a:p>
            <a:r>
              <a:rPr lang="en-US" dirty="0"/>
              <a:t>Bad scalability w.r.t. </a:t>
            </a:r>
            <a:r>
              <a:rPr lang="en-US" i="1" dirty="0" err="1"/>
              <a:t>n</a:t>
            </a:r>
            <a:r>
              <a:rPr lang="en-US" i="1" baseline="-25000" dirty="0" err="1"/>
              <a:t>r</a:t>
            </a:r>
            <a:r>
              <a:rPr lang="en-US" dirty="0"/>
              <a:t> .</a:t>
            </a:r>
          </a:p>
          <a:p>
            <a:r>
              <a:rPr lang="en-US" dirty="0">
                <a:solidFill>
                  <a:schemeClr val="accent1"/>
                </a:solidFill>
              </a:rPr>
              <a:t>Reconstruction criterion </a:t>
            </a:r>
            <a:r>
              <a:rPr lang="en-US" dirty="0"/>
              <a:t>does not ﬁt well for binary data..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6" y="1413231"/>
            <a:ext cx="5486400" cy="21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307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" y="5968166"/>
            <a:ext cx="8226199" cy="19592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0" y="109651"/>
                </a:moveTo>
                <a:lnTo>
                  <a:pt x="4608004" y="109651"/>
                </a:lnTo>
                <a:lnTo>
                  <a:pt x="4608004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main ideas: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Models based on </a:t>
            </a:r>
            <a:r>
              <a:rPr lang="en-US" dirty="0">
                <a:solidFill>
                  <a:schemeClr val="accent1"/>
                </a:solidFill>
              </a:rPr>
              <a:t>low-dimensional continuous vector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/>
              <a:t>for entities and relation types, </a:t>
            </a:r>
            <a:r>
              <a:rPr lang="en-US" dirty="0">
                <a:solidFill>
                  <a:schemeClr val="accent1"/>
                </a:solidFill>
              </a:rPr>
              <a:t>directly trained to define a  similarity criterion.</a:t>
            </a:r>
          </a:p>
          <a:p>
            <a:r>
              <a:rPr lang="en-US" dirty="0">
                <a:solidFill>
                  <a:schemeClr val="accent1"/>
                </a:solidFill>
              </a:rPr>
              <a:t>Stochastic training </a:t>
            </a:r>
            <a:r>
              <a:rPr lang="en-US" dirty="0"/>
              <a:t>based on </a:t>
            </a:r>
            <a:r>
              <a:rPr lang="en-US" dirty="0">
                <a:solidFill>
                  <a:schemeClr val="accent1"/>
                </a:solidFill>
              </a:rPr>
              <a:t>ranking loss </a:t>
            </a:r>
            <a:r>
              <a:rPr lang="en-US" dirty="0"/>
              <a:t>with sub-sampling of  unknown relations.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7704138" y="5978525"/>
            <a:ext cx="525462" cy="153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324">
              <a:lnSpc>
                <a:spcPts val="1196"/>
              </a:lnSpc>
            </a:pPr>
            <a:fld id="{81D60167-4931-47E6-BA6A-407CBD079E47}" type="slidenum">
              <a:rPr spc="-36" dirty="0"/>
              <a:pPr marL="45324">
                <a:lnSpc>
                  <a:spcPts val="1196"/>
                </a:lnSpc>
              </a:pPr>
              <a:t>15</a:t>
            </a:fld>
            <a:r>
              <a:rPr spc="-36" dirty="0"/>
              <a:t> </a:t>
            </a:r>
            <a:r>
              <a:rPr spc="268" dirty="0"/>
              <a:t>/</a:t>
            </a:r>
            <a:r>
              <a:rPr spc="45" dirty="0"/>
              <a:t> </a:t>
            </a:r>
            <a:r>
              <a:rPr spc="-36" dirty="0"/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56375240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Subjects and objects are represented by </a:t>
            </a:r>
            <a:r>
              <a:rPr lang="en-US" dirty="0">
                <a:solidFill>
                  <a:srgbClr val="0000FF"/>
                </a:solidFill>
              </a:rPr>
              <a:t>vectors in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Rel. types = similarity operators between subj/</a:t>
            </a:r>
            <a:r>
              <a:rPr lang="en-US" dirty="0" err="1">
                <a:solidFill>
                  <a:srgbClr val="0000FF"/>
                </a:solidFill>
              </a:rPr>
              <a:t>obj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Learning similarities depending on </a:t>
            </a:r>
            <a:r>
              <a:rPr lang="en-US" i="1" dirty="0" err="1">
                <a:solidFill>
                  <a:srgbClr val="0000FF"/>
                </a:solidFill>
              </a:rPr>
              <a:t>rel</a:t>
            </a:r>
            <a:r>
              <a:rPr lang="en-US" i="1" dirty="0">
                <a:solidFill>
                  <a:srgbClr val="0000FF"/>
                </a:solidFill>
              </a:rPr>
              <a:t> → d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sub, </a:t>
            </a:r>
            <a:r>
              <a:rPr lang="en-US" i="1" dirty="0" err="1">
                <a:solidFill>
                  <a:srgbClr val="0000FF"/>
                </a:solidFill>
              </a:rPr>
              <a:t>rel</a:t>
            </a:r>
            <a:r>
              <a:rPr lang="en-US" i="1" dirty="0">
                <a:solidFill>
                  <a:srgbClr val="0000FF"/>
                </a:solidFill>
              </a:rPr>
              <a:t> , </a:t>
            </a:r>
            <a:r>
              <a:rPr lang="en-US" i="1" dirty="0" err="1">
                <a:solidFill>
                  <a:srgbClr val="0000FF"/>
                </a:solidFill>
              </a:rPr>
              <a:t>obj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),  </a:t>
            </a:r>
            <a:r>
              <a:rPr lang="en-US" dirty="0"/>
              <a:t>parameterized by </a:t>
            </a:r>
            <a:r>
              <a:rPr lang="en-US" b="1" dirty="0"/>
              <a:t>s, R </a:t>
            </a:r>
            <a:r>
              <a:rPr lang="en-US" dirty="0"/>
              <a:t>and </a:t>
            </a:r>
            <a:r>
              <a:rPr lang="en-US" b="1" dirty="0"/>
              <a:t>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models for KBs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81043" t="8108" r="12010" b="78378"/>
          <a:stretch/>
        </p:blipFill>
        <p:spPr>
          <a:xfrm>
            <a:off x="5867400" y="1353312"/>
            <a:ext cx="4572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8105" t="21621" r="27056" b="54757"/>
          <a:stretch/>
        </p:blipFill>
        <p:spPr>
          <a:xfrm>
            <a:off x="838200" y="1790700"/>
            <a:ext cx="4267200" cy="66598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61" t="45243" r="25438" b="43243"/>
          <a:stretch/>
        </p:blipFill>
        <p:spPr>
          <a:xfrm>
            <a:off x="609600" y="2456688"/>
            <a:ext cx="4876800" cy="3246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8105" t="82266" r="24740" b="4220"/>
          <a:stretch/>
        </p:blipFill>
        <p:spPr>
          <a:xfrm>
            <a:off x="838200" y="3543300"/>
            <a:ext cx="4419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296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950146" cy="4466753"/>
          </a:xfrm>
        </p:spPr>
        <p:txBody>
          <a:bodyPr/>
          <a:lstStyle/>
          <a:p>
            <a:pPr marL="22662"/>
            <a:r>
              <a:rPr lang="en-US" dirty="0">
                <a:solidFill>
                  <a:schemeClr val="accent1"/>
                </a:solidFill>
                <a:latin typeface="+mj-lt"/>
                <a:cs typeface="Tahoma"/>
              </a:rPr>
              <a:t>Intuition</a:t>
            </a:r>
            <a:r>
              <a:rPr lang="en-US" dirty="0">
                <a:solidFill>
                  <a:srgbClr val="0000FF"/>
                </a:solidFill>
                <a:latin typeface="+mj-lt"/>
                <a:cs typeface="Tahoma"/>
              </a:rPr>
              <a:t>: </a:t>
            </a:r>
            <a:r>
              <a:rPr lang="en-US" i="1" dirty="0">
                <a:latin typeface="+mj-lt"/>
              </a:rPr>
              <a:t>sub  </a:t>
            </a:r>
            <a:r>
              <a:rPr lang="en-US" dirty="0">
                <a:latin typeface="+mj-lt"/>
                <a:cs typeface="Tahoma"/>
              </a:rPr>
              <a:t>and </a:t>
            </a:r>
            <a:r>
              <a:rPr lang="en-US" i="1" dirty="0" err="1">
                <a:latin typeface="+mj-lt"/>
              </a:rPr>
              <a:t>obj</a:t>
            </a:r>
            <a:r>
              <a:rPr lang="en-US" i="1" dirty="0">
                <a:latin typeface="+mj-lt"/>
              </a:rPr>
              <a:t>  </a:t>
            </a:r>
            <a:r>
              <a:rPr lang="en-US" dirty="0">
                <a:latin typeface="+mj-lt"/>
                <a:cs typeface="Tahoma"/>
              </a:rPr>
              <a:t>are projected using </a:t>
            </a:r>
            <a:r>
              <a:rPr lang="en-US" i="1" dirty="0" err="1">
                <a:latin typeface="+mj-lt"/>
              </a:rPr>
              <a:t>rel</a:t>
            </a:r>
            <a:endParaRPr lang="en-US" dirty="0">
              <a:latin typeface="+mj-lt"/>
            </a:endParaRPr>
          </a:p>
          <a:p>
            <a:pPr marL="22662">
              <a:spcBef>
                <a:spcPts val="62"/>
              </a:spcBef>
            </a:pPr>
            <a:r>
              <a:rPr lang="en-US" dirty="0">
                <a:latin typeface="+mj-lt"/>
                <a:cs typeface="Tahoma"/>
              </a:rPr>
              <a:t>in a space where they are  similar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Times New Roman"/>
            </a:endParaRPr>
          </a:p>
          <a:p>
            <a:pPr>
              <a:spcBef>
                <a:spcPts val="54"/>
              </a:spcBef>
            </a:pPr>
            <a:endParaRPr lang="en-US" sz="2000" dirty="0">
              <a:latin typeface="+mj-lt"/>
              <a:cs typeface="Times New Roman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  <a:latin typeface="+mj-lt"/>
              </a:rPr>
              <a:t>d </a:t>
            </a:r>
            <a:r>
              <a:rPr lang="en-US" dirty="0">
                <a:solidFill>
                  <a:schemeClr val="accent1"/>
                </a:solidFill>
                <a:latin typeface="+mj-lt"/>
                <a:cs typeface="Tahoma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sub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Verdana"/>
              </a:rPr>
              <a:t>, </a:t>
            </a:r>
            <a:r>
              <a:rPr lang="en-US" i="1" dirty="0" err="1">
                <a:solidFill>
                  <a:schemeClr val="accent1"/>
                </a:solidFill>
                <a:latin typeface="+mj-lt"/>
              </a:rPr>
              <a:t>rel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Verdana"/>
              </a:rPr>
              <a:t>, </a:t>
            </a:r>
            <a:r>
              <a:rPr lang="en-US" i="1" dirty="0" err="1">
                <a:solidFill>
                  <a:schemeClr val="accent1"/>
                </a:solidFill>
                <a:latin typeface="+mj-lt"/>
              </a:rPr>
              <a:t>obj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  <a:cs typeface="Tahoma"/>
              </a:rPr>
              <a:t>) =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−||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i="1" baseline="27777" dirty="0" err="1">
                <a:solidFill>
                  <a:schemeClr val="accent1"/>
                </a:solidFill>
                <a:latin typeface="+mj-lt"/>
              </a:rPr>
              <a:t>left</a:t>
            </a:r>
            <a:r>
              <a:rPr lang="en-US" sz="2000" i="1" baseline="27777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s</a:t>
            </a:r>
            <a:r>
              <a:rPr lang="en-US" sz="2000" i="1" baseline="27777" dirty="0" err="1">
                <a:solidFill>
                  <a:schemeClr val="accent1"/>
                </a:solidFill>
                <a:latin typeface="+mj-lt"/>
                <a:cs typeface="Meiryo"/>
              </a:rPr>
              <a:t>T</a:t>
            </a:r>
            <a:r>
              <a:rPr lang="en-US" sz="2000" i="1" baseline="27777" dirty="0">
                <a:solidFill>
                  <a:schemeClr val="accent1"/>
                </a:solidFill>
                <a:latin typeface="+mj-lt"/>
                <a:cs typeface="Meiryo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−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i="1" baseline="27777" dirty="0" err="1">
                <a:solidFill>
                  <a:schemeClr val="accent1"/>
                </a:solidFill>
                <a:latin typeface="+mj-lt"/>
              </a:rPr>
              <a:t>right</a:t>
            </a:r>
            <a:r>
              <a:rPr lang="en-US" sz="2000" i="1" baseline="27777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o</a:t>
            </a:r>
            <a:r>
              <a:rPr lang="en-US" sz="2000" i="1" baseline="27777" dirty="0" err="1">
                <a:solidFill>
                  <a:schemeClr val="accent1"/>
                </a:solidFill>
                <a:latin typeface="+mj-lt"/>
                <a:cs typeface="Meiryo"/>
              </a:rPr>
              <a:t>T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||</a:t>
            </a:r>
            <a:r>
              <a:rPr lang="en-US" sz="2000" baseline="-10416" dirty="0">
                <a:solidFill>
                  <a:schemeClr val="accent1"/>
                </a:solidFill>
                <a:latin typeface="+mj-lt"/>
              </a:rPr>
              <a:t>1</a:t>
            </a:r>
          </a:p>
          <a:p>
            <a:pPr marL="308412" indent="-285750">
              <a:spcBef>
                <a:spcPts val="223"/>
              </a:spcBef>
              <a:tabLst>
                <a:tab pos="188094" algn="l"/>
              </a:tabLst>
            </a:pPr>
            <a:r>
              <a:rPr lang="en-US" dirty="0">
                <a:latin typeface="+mj-lt"/>
                <a:cs typeface="Tahoma"/>
              </a:rPr>
              <a:t>Entities: </a:t>
            </a:r>
            <a:r>
              <a:rPr lang="en-US" b="1" dirty="0">
                <a:latin typeface="+mj-lt"/>
              </a:rPr>
              <a:t>s  </a:t>
            </a:r>
            <a:r>
              <a:rPr lang="en-US" dirty="0">
                <a:latin typeface="+mj-lt"/>
                <a:cs typeface="Tahoma"/>
              </a:rPr>
              <a:t>and </a:t>
            </a:r>
            <a:r>
              <a:rPr lang="en-US" b="1" dirty="0">
                <a:latin typeface="+mj-lt"/>
              </a:rPr>
              <a:t>o  </a:t>
            </a:r>
            <a:r>
              <a:rPr lang="en-US" i="1" dirty="0">
                <a:latin typeface="+mj-lt"/>
                <a:cs typeface="Meiryo"/>
              </a:rPr>
              <a:t>∈  </a:t>
            </a:r>
            <a:r>
              <a:rPr lang="en-US" dirty="0">
                <a:latin typeface="+mj-lt"/>
                <a:cs typeface="Verdana"/>
              </a:rPr>
              <a:t>R</a:t>
            </a:r>
            <a:r>
              <a:rPr lang="en-US" sz="2000" i="1" baseline="27777" dirty="0">
                <a:latin typeface="+mj-lt"/>
              </a:rPr>
              <a:t>d</a:t>
            </a:r>
            <a:endParaRPr lang="en-US" sz="2000" baseline="27777" dirty="0">
              <a:latin typeface="+mj-lt"/>
            </a:endParaRPr>
          </a:p>
          <a:p>
            <a:pPr marL="308412" indent="-285750">
              <a:spcBef>
                <a:spcPts val="223"/>
              </a:spcBef>
              <a:tabLst>
                <a:tab pos="188094" algn="l"/>
              </a:tabLst>
            </a:pPr>
            <a:r>
              <a:rPr lang="en-US" dirty="0">
                <a:latin typeface="+mj-lt"/>
                <a:cs typeface="Tahoma"/>
              </a:rPr>
              <a:t>Projection:  </a:t>
            </a:r>
            <a:r>
              <a:rPr lang="en-US" b="1" dirty="0" err="1">
                <a:latin typeface="+mj-lt"/>
              </a:rPr>
              <a:t>R</a:t>
            </a:r>
            <a:r>
              <a:rPr lang="en-US" sz="2000" i="1" baseline="27777" dirty="0" err="1">
                <a:latin typeface="+mj-lt"/>
              </a:rPr>
              <a:t>left</a:t>
            </a:r>
            <a:r>
              <a:rPr lang="en-US" sz="2000" i="1" baseline="27777" dirty="0">
                <a:latin typeface="+mj-lt"/>
              </a:rPr>
              <a:t>  </a:t>
            </a:r>
            <a:r>
              <a:rPr lang="en-US" dirty="0">
                <a:latin typeface="+mj-lt"/>
                <a:cs typeface="Tahoma"/>
              </a:rPr>
              <a:t>and </a:t>
            </a:r>
            <a:r>
              <a:rPr lang="en-US" b="1" dirty="0" err="1">
                <a:latin typeface="+mj-lt"/>
              </a:rPr>
              <a:t>R</a:t>
            </a:r>
            <a:r>
              <a:rPr lang="en-US" sz="2000" i="1" baseline="27777" dirty="0" err="1">
                <a:latin typeface="+mj-lt"/>
              </a:rPr>
              <a:t>right</a:t>
            </a:r>
            <a:r>
              <a:rPr lang="en-US" sz="2000" i="1" baseline="27777" dirty="0">
                <a:latin typeface="+mj-lt"/>
              </a:rPr>
              <a:t>  </a:t>
            </a:r>
            <a:r>
              <a:rPr lang="en-US" i="1" dirty="0">
                <a:latin typeface="+mj-lt"/>
                <a:cs typeface="Meiryo"/>
              </a:rPr>
              <a:t>∈ </a:t>
            </a:r>
            <a:r>
              <a:rPr lang="en-US" dirty="0" err="1">
                <a:latin typeface="+mj-lt"/>
                <a:cs typeface="Verdana"/>
              </a:rPr>
              <a:t>R</a:t>
            </a:r>
            <a:r>
              <a:rPr lang="en-US" sz="2000" i="1" baseline="27777" dirty="0" err="1">
                <a:latin typeface="+mj-lt"/>
              </a:rPr>
              <a:t>d</a:t>
            </a:r>
            <a:r>
              <a:rPr lang="en-US" sz="2000" i="1" baseline="27777" dirty="0" err="1">
                <a:latin typeface="+mj-lt"/>
                <a:cs typeface="Meiryo"/>
              </a:rPr>
              <a:t>×</a:t>
            </a:r>
            <a:r>
              <a:rPr lang="en-US" sz="2000" i="1" baseline="27777" dirty="0" err="1">
                <a:latin typeface="+mj-lt"/>
              </a:rPr>
              <a:t>d</a:t>
            </a:r>
            <a:endParaRPr lang="en-US" sz="2000" baseline="27777" dirty="0">
              <a:latin typeface="+mj-lt"/>
            </a:endParaRPr>
          </a:p>
          <a:p>
            <a:pPr marL="344488" indent="0">
              <a:spcBef>
                <a:spcPts val="223"/>
              </a:spcBef>
              <a:buNone/>
            </a:pPr>
            <a:r>
              <a:rPr lang="en-US" b="1" dirty="0" err="1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i="1" baseline="27777" dirty="0" err="1">
                <a:solidFill>
                  <a:schemeClr val="accent1"/>
                </a:solidFill>
                <a:latin typeface="+mj-lt"/>
              </a:rPr>
              <a:t>left</a:t>
            </a:r>
            <a:r>
              <a:rPr lang="en-US" sz="2000" i="1" baseline="27777" dirty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/</a:t>
            </a:r>
            <a:r>
              <a:rPr lang="en-US" dirty="0">
                <a:solidFill>
                  <a:schemeClr val="accent1"/>
                </a:solidFill>
                <a:latin typeface="+mj-lt"/>
                <a:cs typeface="Tahoma"/>
              </a:rPr>
              <a:t>=  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R</a:t>
            </a:r>
            <a:r>
              <a:rPr lang="en-US" sz="2000" i="1" baseline="27777" dirty="0" err="1">
                <a:solidFill>
                  <a:schemeClr val="accent1"/>
                </a:solidFill>
                <a:latin typeface="+mj-lt"/>
              </a:rPr>
              <a:t>right</a:t>
            </a:r>
            <a:r>
              <a:rPr lang="en-US" sz="2000" i="1" baseline="27777" dirty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+mj-lt"/>
                <a:cs typeface="Tahoma"/>
              </a:rPr>
              <a:t>because of asymmetry</a:t>
            </a:r>
          </a:p>
          <a:p>
            <a:pPr marL="308412" indent="-285750">
              <a:spcBef>
                <a:spcPts val="223"/>
              </a:spcBef>
              <a:tabLst>
                <a:tab pos="188094" algn="l"/>
              </a:tabLst>
            </a:pPr>
            <a:r>
              <a:rPr lang="en-US" dirty="0">
                <a:latin typeface="+mj-lt"/>
                <a:cs typeface="Tahoma"/>
              </a:rPr>
              <a:t>Similarity: L1 distance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8600" y="1333500"/>
            <a:ext cx="2776068" cy="4374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Structured embeddings </a:t>
            </a:r>
            <a:r>
              <a:rPr lang="da-DK" sz="2000" dirty="0"/>
              <a:t>(Bordes et al., ’11)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5874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</a:t>
            </a:r>
            <a:r>
              <a:rPr lang="en-US" dirty="0">
                <a:solidFill>
                  <a:schemeClr val="accent1"/>
                </a:solidFill>
              </a:rPr>
              <a:t>stochastic gradient descent</a:t>
            </a:r>
            <a:r>
              <a:rPr lang="en-US" dirty="0"/>
              <a:t>: one training fact after the other</a:t>
            </a:r>
          </a:p>
          <a:p>
            <a:endParaRPr lang="en-US" dirty="0"/>
          </a:p>
          <a:p>
            <a:r>
              <a:rPr lang="en-US" dirty="0"/>
              <a:t>For each relation from the training set: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sub-sample unobserved facts </a:t>
            </a:r>
            <a:r>
              <a:rPr lang="en-US" dirty="0"/>
              <a:t>(false?)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the similarity of the true fact is lower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if not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update parameters of the considered facts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Stopping criterion</a:t>
            </a:r>
            <a:r>
              <a:rPr lang="en-US" dirty="0"/>
              <a:t>: performance on a validation set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training</a:t>
            </a:r>
          </a:p>
        </p:txBody>
      </p:sp>
    </p:spTree>
    <p:extLst>
      <p:ext uri="{BB962C8B-B14F-4D97-AF65-F5344CB8AC3E}">
        <p14:creationId xmlns:p14="http://schemas.microsoft.com/office/powerpoint/2010/main" val="253916223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3854" y="3162300"/>
            <a:ext cx="7461504" cy="26379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Freebase15k: </a:t>
            </a:r>
            <a:r>
              <a:rPr lang="en-US" i="1" dirty="0"/>
              <a:t>n</a:t>
            </a:r>
            <a:r>
              <a:rPr lang="en-US" i="1" baseline="-25000" dirty="0"/>
              <a:t>e</a:t>
            </a:r>
            <a:r>
              <a:rPr lang="en-US" baseline="-25000" dirty="0"/>
              <a:t> </a:t>
            </a:r>
            <a:r>
              <a:rPr lang="en-US" dirty="0"/>
              <a:t> = 15</a:t>
            </a:r>
            <a:r>
              <a:rPr lang="en-US" i="1" dirty="0"/>
              <a:t>k</a:t>
            </a:r>
            <a:r>
              <a:rPr lang="en-US" dirty="0"/>
              <a:t> , </a:t>
            </a:r>
            <a:r>
              <a:rPr lang="en-US" i="1" dirty="0" err="1"/>
              <a:t>n</a:t>
            </a:r>
            <a:r>
              <a:rPr lang="en-US" i="1" baseline="-25000" dirty="0" err="1"/>
              <a:t>r</a:t>
            </a:r>
            <a:r>
              <a:rPr lang="en-US" dirty="0"/>
              <a:t>  = 1.3k .</a:t>
            </a:r>
          </a:p>
          <a:p>
            <a:endParaRPr lang="en-US" dirty="0"/>
          </a:p>
          <a:p>
            <a:r>
              <a:rPr lang="en-US" dirty="0"/>
              <a:t>SE also involves </a:t>
            </a:r>
            <a:r>
              <a:rPr lang="en-US" dirty="0">
                <a:solidFill>
                  <a:schemeClr val="accent1"/>
                </a:solidFill>
              </a:rPr>
              <a:t>many parameters</a:t>
            </a:r>
            <a:r>
              <a:rPr lang="en-US" dirty="0"/>
              <a:t>.  </a:t>
            </a:r>
          </a:p>
          <a:p>
            <a:r>
              <a:rPr lang="en-US" dirty="0"/>
              <a:t>Bad scalability w.r.t. </a:t>
            </a:r>
            <a:r>
              <a:rPr lang="en-US" i="1" dirty="0" err="1"/>
              <a:t>n</a:t>
            </a:r>
            <a:r>
              <a:rPr lang="en-US" i="1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.</a:t>
            </a:r>
          </a:p>
          <a:p>
            <a:r>
              <a:rPr lang="en-US" dirty="0"/>
              <a:t>Potential </a:t>
            </a:r>
            <a:r>
              <a:rPr lang="en-US" dirty="0">
                <a:solidFill>
                  <a:schemeClr val="accent1"/>
                </a:solidFill>
              </a:rPr>
              <a:t>training problems for SE </a:t>
            </a:r>
            <a:r>
              <a:rPr lang="en-US" dirty="0"/>
              <a:t>(overfitting).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3" y="1600485"/>
            <a:ext cx="5442475" cy="15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620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21222" y="4371556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</a:t>
            </a:r>
            <a:r>
              <a:rPr lang="en-US" dirty="0" err="1" smtClean="0"/>
              <a:t>A.Bordes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12169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-80" dirty="0"/>
              <a:t>In </a:t>
            </a:r>
            <a:r>
              <a:rPr lang="en-US" spc="-18" dirty="0"/>
              <a:t>NTN, </a:t>
            </a:r>
            <a:r>
              <a:rPr lang="en-US" spc="-196" dirty="0"/>
              <a:t>a </a:t>
            </a:r>
            <a:r>
              <a:rPr lang="en-US" spc="-89" dirty="0"/>
              <a:t>relationship </a:t>
            </a:r>
            <a:r>
              <a:rPr lang="en-US" spc="-134" dirty="0"/>
              <a:t>is </a:t>
            </a:r>
            <a:r>
              <a:rPr lang="en-US" spc="-152" dirty="0"/>
              <a:t>represented by </a:t>
            </a:r>
            <a:r>
              <a:rPr lang="en-US" spc="-196" dirty="0"/>
              <a:t>a </a:t>
            </a:r>
            <a:r>
              <a:rPr lang="en-US" spc="-107" dirty="0"/>
              <a:t>tensor, </a:t>
            </a:r>
            <a:r>
              <a:rPr lang="en-US" spc="-152" dirty="0"/>
              <a:t>2 </a:t>
            </a:r>
            <a:r>
              <a:rPr lang="en-US" spc="-107" dirty="0"/>
              <a:t>matrices </a:t>
            </a:r>
            <a:r>
              <a:rPr lang="en-US" spc="-152" dirty="0"/>
              <a:t>and  2  </a:t>
            </a:r>
            <a:r>
              <a:rPr lang="en-US" spc="-125" dirty="0"/>
              <a:t>vectors </a:t>
            </a:r>
            <a:r>
              <a:rPr lang="en-US" spc="364" dirty="0"/>
              <a:t>+ </a:t>
            </a:r>
            <a:r>
              <a:rPr lang="en-US" spc="-196" dirty="0"/>
              <a:t>a  </a:t>
            </a:r>
            <a:r>
              <a:rPr lang="en-US" spc="-80" dirty="0"/>
              <a:t>non-linearity</a:t>
            </a:r>
            <a:r>
              <a:rPr lang="en-US" spc="-321" dirty="0"/>
              <a:t> </a:t>
            </a:r>
            <a:r>
              <a:rPr lang="en-US" dirty="0"/>
              <a:t>(</a:t>
            </a:r>
            <a:r>
              <a:rPr lang="en-US" i="1" dirty="0">
                <a:latin typeface="Calibri"/>
                <a:cs typeface="Calibri"/>
              </a:rPr>
              <a:t>tanh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Neural Tensor layer: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powerful model with </a:t>
            </a:r>
            <a:r>
              <a:rPr lang="en-US" dirty="0">
                <a:solidFill>
                  <a:schemeClr val="accent1"/>
                </a:solidFill>
              </a:rPr>
              <a:t>high capacity for each relation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1960274" y="3240077"/>
            <a:ext cx="4308664" cy="1767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tensor networks </a:t>
            </a:r>
            <a:r>
              <a:rPr lang="en-US" sz="2000" dirty="0"/>
              <a:t>(</a:t>
            </a:r>
            <a:r>
              <a:rPr lang="en-US" sz="2000" dirty="0" err="1"/>
              <a:t>Socher</a:t>
            </a:r>
            <a:r>
              <a:rPr lang="en-US" sz="2000" dirty="0"/>
              <a:t> et al., ’13)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06" y="2034520"/>
            <a:ext cx="5562600" cy="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945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3854" y="3390900"/>
            <a:ext cx="7461504" cy="24093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Freebase15k: </a:t>
            </a:r>
            <a:r>
              <a:rPr lang="en-US" i="1" dirty="0">
                <a:solidFill>
                  <a:srgbClr val="4C4C4C"/>
                </a:solidFill>
                <a:latin typeface="+mj-lt"/>
              </a:rPr>
              <a:t>n</a:t>
            </a:r>
            <a:r>
              <a:rPr lang="en-US" i="1" baseline="-10416" dirty="0">
                <a:solidFill>
                  <a:srgbClr val="4C4C4C"/>
                </a:solidFill>
                <a:latin typeface="+mj-lt"/>
              </a:rPr>
              <a:t>e 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= 15</a:t>
            </a:r>
            <a:r>
              <a:rPr lang="en-US" i="1" dirty="0">
                <a:solidFill>
                  <a:srgbClr val="4C4C4C"/>
                </a:solidFill>
                <a:latin typeface="+mj-lt"/>
              </a:rPr>
              <a:t>k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, </a:t>
            </a:r>
            <a:r>
              <a:rPr lang="en-US" i="1" dirty="0" err="1">
                <a:solidFill>
                  <a:srgbClr val="4C4C4C"/>
                </a:solidFill>
                <a:latin typeface="+mj-lt"/>
              </a:rPr>
              <a:t>n</a:t>
            </a:r>
            <a:r>
              <a:rPr lang="en-US" i="1" baseline="-10416" dirty="0" err="1">
                <a:solidFill>
                  <a:srgbClr val="4C4C4C"/>
                </a:solidFill>
                <a:latin typeface="+mj-lt"/>
              </a:rPr>
              <a:t>r</a:t>
            </a:r>
            <a:r>
              <a:rPr lang="en-US" i="1" baseline="-10416" dirty="0">
                <a:solidFill>
                  <a:srgbClr val="4C4C4C"/>
                </a:solidFill>
                <a:latin typeface="+mj-lt"/>
              </a:rPr>
              <a:t> 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= 1</a:t>
            </a:r>
            <a:r>
              <a:rPr lang="en-US" i="1" dirty="0">
                <a:solidFill>
                  <a:srgbClr val="4C4C4C"/>
                </a:solidFill>
                <a:latin typeface="+mj-lt"/>
                <a:cs typeface="Verdana"/>
              </a:rPr>
              <a:t>.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3</a:t>
            </a:r>
            <a:r>
              <a:rPr lang="en-US" i="1" dirty="0">
                <a:solidFill>
                  <a:srgbClr val="4C4C4C"/>
                </a:solidFill>
                <a:latin typeface="+mj-lt"/>
              </a:rPr>
              <a:t>k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.</a:t>
            </a:r>
            <a:endParaRPr lang="en-US" dirty="0">
              <a:latin typeface="+mj-lt"/>
              <a:cs typeface="Tahoma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Times New Roman"/>
            </a:endParaRPr>
          </a:p>
          <a:p>
            <a:pPr marL="22662" marR="2404425">
              <a:lnSpc>
                <a:spcPct val="121100"/>
              </a:lnSpc>
            </a:pPr>
            <a:r>
              <a:rPr lang="en-US" dirty="0">
                <a:latin typeface="+mj-lt"/>
              </a:rPr>
              <a:t>Very high modeling capacity.  </a:t>
            </a:r>
          </a:p>
          <a:p>
            <a:pPr marL="22662" marR="2404425">
              <a:lnSpc>
                <a:spcPct val="121100"/>
              </a:lnSpc>
            </a:pPr>
            <a:r>
              <a:rPr lang="en-US" dirty="0">
                <a:latin typeface="+mj-lt"/>
              </a:rPr>
              <a:t>Involves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many parameters</a:t>
            </a:r>
            <a:r>
              <a:rPr lang="en-US" dirty="0">
                <a:latin typeface="+mj-lt"/>
              </a:rPr>
              <a:t>.</a:t>
            </a:r>
          </a:p>
          <a:p>
            <a:pPr marL="22662">
              <a:spcBef>
                <a:spcPts val="535"/>
              </a:spcBef>
            </a:pPr>
            <a:r>
              <a:rPr lang="en-US" dirty="0">
                <a:latin typeface="+mj-lt"/>
              </a:rPr>
              <a:t>Bad scalability w.r.t.  </a:t>
            </a:r>
            <a:r>
              <a:rPr lang="en-US" i="1" dirty="0" err="1">
                <a:latin typeface="+mj-lt"/>
                <a:cs typeface="Calibri"/>
              </a:rPr>
              <a:t>n</a:t>
            </a:r>
            <a:r>
              <a:rPr lang="en-US" i="1" baseline="-13888" dirty="0" err="1">
                <a:latin typeface="+mj-lt"/>
              </a:rPr>
              <a:t>r</a:t>
            </a:r>
            <a:r>
              <a:rPr lang="en-US" i="1" baseline="-13888" dirty="0">
                <a:latin typeface="+mj-lt"/>
              </a:rPr>
              <a:t>  </a:t>
            </a:r>
            <a:r>
              <a:rPr lang="en-US" dirty="0">
                <a:latin typeface="+mj-lt"/>
              </a:rPr>
              <a:t>(overfitting if few  triples).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6477000" cy="18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855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Modeling</a:t>
            </a:r>
            <a:r>
              <a:rPr lang="fr-FR" dirty="0"/>
              <a:t> relations as translations </a:t>
            </a:r>
            <a:br>
              <a:rPr lang="fr-FR" dirty="0"/>
            </a:br>
            <a:r>
              <a:rPr lang="fr-FR" sz="2000" dirty="0"/>
              <a:t>(Bordes et al. ’13)</a:t>
            </a:r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Intuition</a:t>
            </a:r>
            <a:r>
              <a:rPr lang="en-US" dirty="0">
                <a:latin typeface="+mj-lt"/>
              </a:rPr>
              <a:t>: we want </a:t>
            </a:r>
            <a:r>
              <a:rPr lang="en-US" b="1" dirty="0">
                <a:latin typeface="+mj-lt"/>
              </a:rPr>
              <a:t>s </a:t>
            </a:r>
            <a:r>
              <a:rPr lang="en-US" dirty="0">
                <a:latin typeface="+mj-lt"/>
              </a:rPr>
              <a:t>+ </a:t>
            </a:r>
            <a:r>
              <a:rPr lang="en-US" b="1" dirty="0">
                <a:latin typeface="+mj-lt"/>
              </a:rPr>
              <a:t>r </a:t>
            </a:r>
            <a:r>
              <a:rPr lang="en-US" i="1" dirty="0">
                <a:latin typeface="+mj-lt"/>
                <a:cs typeface="Meiryo"/>
              </a:rPr>
              <a:t>≈ </a:t>
            </a:r>
            <a:r>
              <a:rPr lang="en-US" b="1" dirty="0">
                <a:latin typeface="+mj-lt"/>
              </a:rPr>
              <a:t>o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4143" y="1890199"/>
            <a:ext cx="2776216" cy="3082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82222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09564" y="1962230"/>
            <a:ext cx="3239036" cy="290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relations as translations </a:t>
            </a:r>
            <a:r>
              <a:rPr lang="en-US" sz="2000" dirty="0"/>
              <a:t>(NIPS13)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</p:spPr>
        <p:txBody>
          <a:bodyPr/>
          <a:lstStyle/>
          <a:p>
            <a:r>
              <a:rPr lang="en-US" b="1" dirty="0">
                <a:latin typeface="+mj-lt"/>
              </a:rPr>
              <a:t>Intuition</a:t>
            </a:r>
            <a:r>
              <a:rPr lang="en-US" dirty="0">
                <a:latin typeface="+mj-lt"/>
              </a:rPr>
              <a:t>: we would like that </a:t>
            </a:r>
            <a:r>
              <a:rPr lang="en-US" b="1" dirty="0">
                <a:latin typeface="+mj-lt"/>
              </a:rPr>
              <a:t>s </a:t>
            </a:r>
            <a:r>
              <a:rPr lang="en-US" dirty="0">
                <a:latin typeface="+mj-lt"/>
              </a:rPr>
              <a:t>+ </a:t>
            </a:r>
            <a:r>
              <a:rPr lang="en-US" b="1" dirty="0">
                <a:latin typeface="+mj-lt"/>
              </a:rPr>
              <a:t>r </a:t>
            </a:r>
            <a:r>
              <a:rPr lang="en-US" i="1" dirty="0">
                <a:latin typeface="+mj-lt"/>
                <a:cs typeface="Meiryo"/>
              </a:rPr>
              <a:t>≈ </a:t>
            </a:r>
            <a:r>
              <a:rPr lang="en-US" b="1" dirty="0">
                <a:latin typeface="+mj-lt"/>
              </a:rPr>
              <a:t>o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710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09564" y="1962230"/>
            <a:ext cx="3239036" cy="290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relations as translations 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Bordes</a:t>
            </a:r>
            <a:r>
              <a:rPr lang="en-US" sz="2000" dirty="0"/>
              <a:t> et al. ’13)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</p:spPr>
        <p:txBody>
          <a:bodyPr/>
          <a:lstStyle/>
          <a:p>
            <a:r>
              <a:rPr lang="en-US" b="1" dirty="0">
                <a:latin typeface="+mj-lt"/>
              </a:rPr>
              <a:t>Intuition</a:t>
            </a:r>
            <a:r>
              <a:rPr lang="en-US" dirty="0">
                <a:latin typeface="+mj-lt"/>
              </a:rPr>
              <a:t>: we want </a:t>
            </a:r>
            <a:r>
              <a:rPr lang="en-US" b="1" dirty="0">
                <a:latin typeface="+mj-lt"/>
              </a:rPr>
              <a:t>s </a:t>
            </a:r>
            <a:r>
              <a:rPr lang="en-US" dirty="0">
                <a:latin typeface="+mj-lt"/>
              </a:rPr>
              <a:t>+ </a:t>
            </a:r>
            <a:r>
              <a:rPr lang="en-US" b="1" dirty="0">
                <a:latin typeface="+mj-lt"/>
              </a:rPr>
              <a:t>r </a:t>
            </a:r>
            <a:r>
              <a:rPr lang="en-US" i="1" dirty="0">
                <a:latin typeface="+mj-lt"/>
                <a:cs typeface="Meiryo"/>
              </a:rPr>
              <a:t>≈ </a:t>
            </a:r>
            <a:r>
              <a:rPr lang="en-US" b="1" dirty="0">
                <a:latin typeface="+mj-lt"/>
              </a:rPr>
              <a:t>o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similarity measure is defined as:</a:t>
            </a:r>
          </a:p>
          <a:p>
            <a:pPr marL="744538" indent="0">
              <a:buNone/>
            </a:pPr>
            <a:r>
              <a:rPr lang="en-US" i="1" dirty="0">
                <a:solidFill>
                  <a:schemeClr val="accent1"/>
                </a:solidFill>
                <a:latin typeface="+mj-lt"/>
                <a:cs typeface="Calibri"/>
              </a:rPr>
              <a:t>d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Calibri"/>
              </a:rPr>
              <a:t>sub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Verdana"/>
              </a:rPr>
              <a:t>, </a:t>
            </a:r>
            <a:r>
              <a:rPr lang="en-US" i="1" dirty="0" err="1">
                <a:solidFill>
                  <a:schemeClr val="accent1"/>
                </a:solidFill>
                <a:latin typeface="+mj-lt"/>
                <a:cs typeface="Calibri"/>
              </a:rPr>
              <a:t>rel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Calibri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Verdana"/>
              </a:rPr>
              <a:t>, </a:t>
            </a:r>
            <a:r>
              <a:rPr lang="en-US" i="1" dirty="0" err="1">
                <a:solidFill>
                  <a:schemeClr val="accent1"/>
                </a:solidFill>
                <a:latin typeface="+mj-lt"/>
                <a:cs typeface="Calibri"/>
              </a:rPr>
              <a:t>obj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Calibri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) =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||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s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+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r 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−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o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Meiryo"/>
              </a:rPr>
              <a:t>||</a:t>
            </a:r>
            <a:r>
              <a:rPr lang="en-US" baseline="-20833" dirty="0">
                <a:solidFill>
                  <a:schemeClr val="accent1"/>
                </a:solidFill>
                <a:latin typeface="+mj-lt"/>
              </a:rPr>
              <a:t>2 </a:t>
            </a:r>
          </a:p>
          <a:p>
            <a:pPr marL="744538" indent="0">
              <a:buNone/>
            </a:pPr>
            <a:endParaRPr lang="en-US" baseline="-20833" dirty="0">
              <a:solidFill>
                <a:srgbClr val="0000FF"/>
              </a:solidFill>
              <a:latin typeface="+mj-lt"/>
            </a:endParaRPr>
          </a:p>
          <a:p>
            <a:r>
              <a:rPr lang="en-US" baseline="-20833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</a:t>
            </a:r>
            <a:r>
              <a:rPr lang="en-US" dirty="0" err="1">
                <a:latin typeface="+mj-lt"/>
              </a:rPr>
              <a:t>,</a:t>
            </a:r>
            <a:r>
              <a:rPr lang="en-US" b="1" dirty="0" err="1">
                <a:latin typeface="+mj-lt"/>
              </a:rPr>
              <a:t>r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o </a:t>
            </a:r>
            <a:r>
              <a:rPr lang="en-US" dirty="0">
                <a:latin typeface="+mj-lt"/>
              </a:rPr>
              <a:t>are learned to verify that.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664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TransE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training, a margin ranking criterion is minimized: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 [x ]</a:t>
            </a:r>
            <a:r>
              <a:rPr lang="en-US" baseline="-25000" dirty="0"/>
              <a:t>+</a:t>
            </a:r>
            <a:r>
              <a:rPr lang="en-US" dirty="0"/>
              <a:t> is  the positive part of x , γ &gt; 0  is  a  margin, and: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9302" t="7143" r="9633" b="53571"/>
          <a:stretch/>
        </p:blipFill>
        <p:spPr>
          <a:xfrm>
            <a:off x="1600201" y="1943100"/>
            <a:ext cx="4648200" cy="8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330" t="68537" r="1659" b="10034"/>
          <a:stretch/>
        </p:blipFill>
        <p:spPr>
          <a:xfrm>
            <a:off x="1143000" y="3467100"/>
            <a:ext cx="5562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3125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TransE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952"/>
            <a:ext cx="7391400" cy="43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9394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representation for hierarchical relationships.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Recent work on word </a:t>
            </a:r>
            <a:r>
              <a:rPr lang="en-US" dirty="0" err="1"/>
              <a:t>embeddings</a:t>
            </a:r>
            <a:r>
              <a:rPr lang="en-US" dirty="0"/>
              <a:t> (</a:t>
            </a:r>
            <a:r>
              <a:rPr lang="en-US" dirty="0" err="1"/>
              <a:t>Mikolov</a:t>
            </a:r>
            <a:r>
              <a:rPr lang="en-US" dirty="0"/>
              <a:t> et al., ’13): there may exist embedding spaces in which relationships among concepts are represented by translations.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704011" y="1912913"/>
            <a:ext cx="6821578" cy="163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a translation-based model</a:t>
            </a:r>
          </a:p>
        </p:txBody>
      </p:sp>
    </p:spTree>
    <p:extLst>
      <p:ext uri="{BB962C8B-B14F-4D97-AF65-F5344CB8AC3E}">
        <p14:creationId xmlns:p14="http://schemas.microsoft.com/office/powerpoint/2010/main" val="1167756601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3854" y="3314700"/>
            <a:ext cx="7461504" cy="24855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Freebase15k: </a:t>
            </a:r>
            <a:r>
              <a:rPr lang="en-US" i="1" dirty="0">
                <a:solidFill>
                  <a:srgbClr val="4C4C4C"/>
                </a:solidFill>
                <a:latin typeface="+mj-lt"/>
              </a:rPr>
              <a:t>n</a:t>
            </a:r>
            <a:r>
              <a:rPr lang="en-US" i="1" baseline="-10416" dirty="0">
                <a:solidFill>
                  <a:srgbClr val="4C4C4C"/>
                </a:solidFill>
                <a:latin typeface="+mj-lt"/>
              </a:rPr>
              <a:t>e 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= 15</a:t>
            </a:r>
            <a:r>
              <a:rPr lang="en-US" i="1" dirty="0">
                <a:solidFill>
                  <a:srgbClr val="4C4C4C"/>
                </a:solidFill>
                <a:latin typeface="+mj-lt"/>
              </a:rPr>
              <a:t>k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, </a:t>
            </a:r>
            <a:r>
              <a:rPr lang="en-US" i="1" dirty="0" err="1">
                <a:solidFill>
                  <a:srgbClr val="4C4C4C"/>
                </a:solidFill>
                <a:latin typeface="+mj-lt"/>
              </a:rPr>
              <a:t>n</a:t>
            </a:r>
            <a:r>
              <a:rPr lang="en-US" i="1" baseline="-10416" dirty="0" err="1">
                <a:solidFill>
                  <a:srgbClr val="4C4C4C"/>
                </a:solidFill>
                <a:latin typeface="+mj-lt"/>
              </a:rPr>
              <a:t>r</a:t>
            </a:r>
            <a:r>
              <a:rPr lang="en-US" i="1" baseline="-10416" dirty="0">
                <a:solidFill>
                  <a:srgbClr val="4C4C4C"/>
                </a:solidFill>
                <a:latin typeface="+mj-lt"/>
              </a:rPr>
              <a:t> 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= 1</a:t>
            </a:r>
            <a:r>
              <a:rPr lang="en-US" i="1" dirty="0">
                <a:solidFill>
                  <a:srgbClr val="4C4C4C"/>
                </a:solidFill>
                <a:latin typeface="+mj-lt"/>
                <a:cs typeface="Verdana"/>
              </a:rPr>
              <a:t>.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3</a:t>
            </a:r>
            <a:r>
              <a:rPr lang="en-US" i="1" dirty="0">
                <a:solidFill>
                  <a:srgbClr val="4C4C4C"/>
                </a:solidFill>
                <a:latin typeface="+mj-lt"/>
              </a:rPr>
              <a:t>k </a:t>
            </a:r>
            <a:r>
              <a:rPr lang="en-US" dirty="0">
                <a:solidFill>
                  <a:srgbClr val="4C4C4C"/>
                </a:solidFill>
                <a:latin typeface="+mj-lt"/>
                <a:cs typeface="Tahoma"/>
              </a:rPr>
              <a:t>.</a:t>
            </a:r>
            <a:endParaRPr lang="en-US" dirty="0">
              <a:latin typeface="+mj-lt"/>
              <a:cs typeface="Tahoma"/>
            </a:endParaRPr>
          </a:p>
          <a:p>
            <a:pPr>
              <a:spcBef>
                <a:spcPts val="36"/>
              </a:spcBef>
            </a:pPr>
            <a:endParaRPr lang="en-US" dirty="0">
              <a:latin typeface="+mj-lt"/>
              <a:cs typeface="Times New Roman"/>
            </a:endParaRPr>
          </a:p>
          <a:p>
            <a:pPr marL="22662"/>
            <a:r>
              <a:rPr lang="en-US" dirty="0" err="1">
                <a:latin typeface="+mj-lt"/>
              </a:rPr>
              <a:t>TransE</a:t>
            </a:r>
            <a:r>
              <a:rPr lang="en-US" dirty="0">
                <a:latin typeface="+mj-lt"/>
              </a:rPr>
              <a:t>  is a special case of SE and NTN.</a:t>
            </a:r>
          </a:p>
          <a:p>
            <a:pPr marL="22662" marR="9065">
              <a:lnSpc>
                <a:spcPct val="121100"/>
              </a:lnSpc>
            </a:pPr>
            <a:r>
              <a:rPr lang="en-US" dirty="0" err="1">
                <a:latin typeface="+mj-lt"/>
              </a:rPr>
              <a:t>TransE</a:t>
            </a:r>
            <a:r>
              <a:rPr lang="en-US" dirty="0">
                <a:latin typeface="+mj-lt"/>
              </a:rPr>
              <a:t> obtains better training errors: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less overfitting</a:t>
            </a:r>
            <a:r>
              <a:rPr lang="en-US" dirty="0">
                <a:latin typeface="+mj-lt"/>
              </a:rPr>
              <a:t>. Much better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scalability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4" y="1553614"/>
            <a:ext cx="6019800" cy="17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076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statistics: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2662"/>
            <a:r>
              <a:rPr lang="en-US" b="1" dirty="0">
                <a:latin typeface="+mj-lt"/>
              </a:rPr>
              <a:t>Training times for </a:t>
            </a:r>
            <a:r>
              <a:rPr lang="en-US" dirty="0" err="1">
                <a:latin typeface="+mj-lt"/>
              </a:rPr>
              <a:t>TransE</a:t>
            </a:r>
            <a:r>
              <a:rPr lang="en-US" dirty="0">
                <a:latin typeface="+mj-lt"/>
              </a:rPr>
              <a:t>:</a:t>
            </a:r>
          </a:p>
          <a:p>
            <a:pPr marL="552950" marR="1142159">
              <a:lnSpc>
                <a:spcPts val="2141"/>
              </a:lnSpc>
              <a:spcBef>
                <a:spcPts val="633"/>
              </a:spcBef>
            </a:pPr>
            <a:r>
              <a:rPr lang="en-US" sz="1600" dirty="0">
                <a:latin typeface="+mj-lt"/>
                <a:cs typeface="Tahoma"/>
              </a:rPr>
              <a:t>Embedding dimension: 50.  </a:t>
            </a:r>
          </a:p>
          <a:p>
            <a:pPr marL="552950" marR="1142159">
              <a:lnSpc>
                <a:spcPts val="2141"/>
              </a:lnSpc>
              <a:spcBef>
                <a:spcPts val="633"/>
              </a:spcBef>
            </a:pPr>
            <a:r>
              <a:rPr lang="en-US" sz="1600" dirty="0">
                <a:latin typeface="+mj-lt"/>
                <a:cs typeface="Tahoma"/>
              </a:rPr>
              <a:t>Training time:</a:t>
            </a:r>
          </a:p>
          <a:p>
            <a:pPr marL="1083238" marR="9065">
              <a:spcBef>
                <a:spcPts val="277"/>
              </a:spcBef>
            </a:pPr>
            <a:r>
              <a:rPr lang="en-US" sz="1400" dirty="0">
                <a:latin typeface="+mj-lt"/>
                <a:cs typeface="Tahoma"/>
              </a:rPr>
              <a:t>on Freebase15k: </a:t>
            </a:r>
            <a:r>
              <a:rPr lang="en-US" sz="1400" i="1" dirty="0">
                <a:latin typeface="+mj-lt"/>
                <a:cs typeface="Meiryo"/>
              </a:rPr>
              <a:t>≈</a:t>
            </a:r>
            <a:r>
              <a:rPr lang="en-US" sz="1400" dirty="0">
                <a:latin typeface="+mj-lt"/>
                <a:cs typeface="Tahoma"/>
              </a:rPr>
              <a:t>2h (on 1 core),  </a:t>
            </a:r>
          </a:p>
          <a:p>
            <a:pPr marL="1083238" marR="9065">
              <a:spcBef>
                <a:spcPts val="277"/>
              </a:spcBef>
            </a:pPr>
            <a:r>
              <a:rPr lang="en-US" sz="1400" dirty="0">
                <a:solidFill>
                  <a:srgbClr val="0000FF"/>
                </a:solidFill>
                <a:latin typeface="+mj-lt"/>
                <a:cs typeface="Tahoma"/>
              </a:rPr>
              <a:t>on Freebase1M: </a:t>
            </a:r>
            <a:r>
              <a:rPr lang="en-US" sz="1400" i="1" dirty="0">
                <a:solidFill>
                  <a:srgbClr val="0000FF"/>
                </a:solidFill>
                <a:latin typeface="+mj-lt"/>
                <a:cs typeface="Meiryo"/>
              </a:rPr>
              <a:t>≈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Tahoma"/>
              </a:rPr>
              <a:t>1d (on 16 cores)</a:t>
            </a:r>
            <a:r>
              <a:rPr lang="en-US" sz="1400" dirty="0">
                <a:latin typeface="+mj-lt"/>
                <a:cs typeface="Tahoma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 of freebase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46" y="1790700"/>
            <a:ext cx="619150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354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Multi-relational data  </a:t>
            </a:r>
          </a:p>
          <a:p>
            <a:pPr lvl="1"/>
            <a:r>
              <a:rPr lang="en-US" dirty="0"/>
              <a:t>Link Prediction in KBs</a:t>
            </a:r>
          </a:p>
          <a:p>
            <a:pPr lvl="1"/>
            <a:r>
              <a:rPr lang="en-US" dirty="0" err="1"/>
              <a:t>Embeddings</a:t>
            </a:r>
            <a:r>
              <a:rPr lang="en-US" dirty="0"/>
              <a:t> for information extraction  </a:t>
            </a:r>
          </a:p>
          <a:p>
            <a:pPr lvl="1"/>
            <a:r>
              <a:rPr lang="en-US" dirty="0"/>
              <a:t>Question Answering</a:t>
            </a:r>
          </a:p>
          <a:p>
            <a:r>
              <a:rPr lang="en-US" dirty="0"/>
              <a:t>Pros and cons of embedding models</a:t>
            </a:r>
          </a:p>
          <a:p>
            <a:r>
              <a:rPr lang="en-US" dirty="0"/>
              <a:t>Future of embedding models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15173473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6686" y="846323"/>
            <a:ext cx="5552319" cy="4987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1,000 entities</a:t>
            </a:r>
          </a:p>
        </p:txBody>
      </p:sp>
    </p:spTree>
    <p:extLst>
      <p:ext uri="{BB962C8B-B14F-4D97-AF65-F5344CB8AC3E}">
        <p14:creationId xmlns:p14="http://schemas.microsoft.com/office/powerpoint/2010/main" val="323314945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8224" y="1038115"/>
            <a:ext cx="6169597" cy="466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1,000 entities – Zoom 1</a:t>
            </a:r>
          </a:p>
        </p:txBody>
      </p:sp>
    </p:spTree>
    <p:extLst>
      <p:ext uri="{BB962C8B-B14F-4D97-AF65-F5344CB8AC3E}">
        <p14:creationId xmlns:p14="http://schemas.microsoft.com/office/powerpoint/2010/main" val="3009733522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1,000 entities – Zoom 2</a:t>
            </a:r>
          </a:p>
        </p:txBody>
      </p:sp>
      <p:sp>
        <p:nvSpPr>
          <p:cNvPr id="5" name="object 4"/>
          <p:cNvSpPr/>
          <p:nvPr/>
        </p:nvSpPr>
        <p:spPr>
          <a:xfrm>
            <a:off x="1028224" y="1289857"/>
            <a:ext cx="6169479" cy="409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236747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1,000 entities – Zoom 3</a:t>
            </a:r>
          </a:p>
        </p:txBody>
      </p:sp>
      <p:sp>
        <p:nvSpPr>
          <p:cNvPr id="4" name="object 4"/>
          <p:cNvSpPr/>
          <p:nvPr/>
        </p:nvSpPr>
        <p:spPr>
          <a:xfrm>
            <a:off x="1028222" y="1053168"/>
            <a:ext cx="6169617" cy="463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234373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457200" y="1943099"/>
            <a:ext cx="2819400" cy="309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J. K. Rowling	_</a:t>
            </a:r>
            <a:r>
              <a:rPr lang="en-US" dirty="0" err="1"/>
              <a:t>influenced_by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“Who influenced J.K. Rowling?”</a:t>
            </a:r>
          </a:p>
        </p:txBody>
      </p:sp>
    </p:spTree>
    <p:extLst>
      <p:ext uri="{BB962C8B-B14F-4D97-AF65-F5344CB8AC3E}">
        <p14:creationId xmlns:p14="http://schemas.microsoft.com/office/powerpoint/2010/main" val="2374802674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457200" y="1943099"/>
            <a:ext cx="2819400" cy="309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J. K. Rowling	_</a:t>
            </a:r>
            <a:r>
              <a:rPr lang="en-US" dirty="0" err="1"/>
              <a:t>influenced_by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“Who influenced J.K. Rowling?”</a:t>
            </a:r>
          </a:p>
        </p:txBody>
      </p:sp>
      <p:sp>
        <p:nvSpPr>
          <p:cNvPr id="7" name="object 11"/>
          <p:cNvSpPr txBox="1"/>
          <p:nvPr/>
        </p:nvSpPr>
        <p:spPr>
          <a:xfrm>
            <a:off x="4419600" y="1401856"/>
            <a:ext cx="27432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800" dirty="0">
                <a:solidFill>
                  <a:schemeClr val="accent1"/>
                </a:solidFill>
              </a:rPr>
              <a:t>G. K. Chesterton</a:t>
            </a:r>
          </a:p>
          <a:p>
            <a:pPr marL="22662">
              <a:spcBef>
                <a:spcPts val="9"/>
              </a:spcBef>
            </a:pPr>
            <a:r>
              <a:rPr sz="1800" dirty="0"/>
              <a:t>J. R. R.  Tolkien</a:t>
            </a:r>
          </a:p>
          <a:p>
            <a:pPr marL="22662" marR="202822">
              <a:spcBef>
                <a:spcPts val="9"/>
              </a:spcBef>
            </a:pPr>
            <a:r>
              <a:rPr sz="1800" dirty="0">
                <a:solidFill>
                  <a:schemeClr val="accent1"/>
                </a:solidFill>
              </a:rPr>
              <a:t>C. S. Lewis  </a:t>
            </a:r>
            <a:endParaRPr lang="en-US" sz="1800" dirty="0">
              <a:solidFill>
                <a:schemeClr val="accent1"/>
              </a:solidFill>
            </a:endParaRPr>
          </a:p>
          <a:p>
            <a:pPr marL="22662" marR="202822">
              <a:spcBef>
                <a:spcPts val="9"/>
              </a:spcBef>
            </a:pPr>
            <a:r>
              <a:rPr sz="1800" dirty="0">
                <a:solidFill>
                  <a:srgbClr val="0000FF"/>
                </a:solidFill>
              </a:rPr>
              <a:t>Lloyd Alexander  </a:t>
            </a:r>
            <a:endParaRPr lang="en-US" sz="1800" dirty="0">
              <a:solidFill>
                <a:srgbClr val="0000FF"/>
              </a:solidFill>
            </a:endParaRPr>
          </a:p>
          <a:p>
            <a:pPr marL="22662" marR="202822">
              <a:spcBef>
                <a:spcPts val="9"/>
              </a:spcBef>
            </a:pPr>
            <a:r>
              <a:rPr sz="1800" dirty="0"/>
              <a:t>Terry Pratchett  </a:t>
            </a:r>
            <a:endParaRPr lang="en-US" sz="1800" dirty="0"/>
          </a:p>
          <a:p>
            <a:pPr marL="22662" marR="202822">
              <a:spcBef>
                <a:spcPts val="9"/>
              </a:spcBef>
            </a:pPr>
            <a:r>
              <a:rPr sz="1800" dirty="0"/>
              <a:t>Roald Dahl</a:t>
            </a:r>
          </a:p>
          <a:p>
            <a:pPr marL="22662" marR="9065">
              <a:spcBef>
                <a:spcPts val="9"/>
              </a:spcBef>
            </a:pPr>
            <a:r>
              <a:rPr sz="1800" dirty="0"/>
              <a:t>Jorge Luis Borges  </a:t>
            </a:r>
            <a:r>
              <a:rPr sz="1800" dirty="0">
                <a:solidFill>
                  <a:schemeClr val="accent1"/>
                </a:solidFill>
              </a:rPr>
              <a:t>Stephen King</a:t>
            </a:r>
          </a:p>
          <a:p>
            <a:pPr marL="22662">
              <a:spcBef>
                <a:spcPts val="9"/>
              </a:spcBef>
            </a:pPr>
            <a:r>
              <a:rPr sz="1800" dirty="0"/>
              <a:t>Ian Fleming</a:t>
            </a:r>
          </a:p>
        </p:txBody>
      </p:sp>
    </p:spTree>
    <p:extLst>
      <p:ext uri="{BB962C8B-B14F-4D97-AF65-F5344CB8AC3E}">
        <p14:creationId xmlns:p14="http://schemas.microsoft.com/office/powerpoint/2010/main" val="113728811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457200" y="2019300"/>
            <a:ext cx="2350627" cy="32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WALL-E	_</a:t>
            </a:r>
            <a:r>
              <a:rPr lang="en-US" dirty="0" err="1"/>
              <a:t>has_genre</a:t>
            </a:r>
            <a:r>
              <a:rPr lang="en-US" dirty="0"/>
              <a:t>?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“Which genre  is the movie WALL-E?”</a:t>
            </a:r>
          </a:p>
        </p:txBody>
      </p:sp>
    </p:spTree>
    <p:extLst>
      <p:ext uri="{BB962C8B-B14F-4D97-AF65-F5344CB8AC3E}">
        <p14:creationId xmlns:p14="http://schemas.microsoft.com/office/powerpoint/2010/main" val="3465636275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457200" y="2019300"/>
            <a:ext cx="2350627" cy="32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WALL-E	_</a:t>
            </a:r>
            <a:r>
              <a:rPr lang="en-US" dirty="0" err="1"/>
              <a:t>has_genre</a:t>
            </a:r>
            <a:r>
              <a:rPr lang="en-US" dirty="0"/>
              <a:t>?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“Which genre  is the movie WALL-E?”</a:t>
            </a:r>
          </a:p>
        </p:txBody>
      </p:sp>
      <p:sp>
        <p:nvSpPr>
          <p:cNvPr id="7" name="object 11"/>
          <p:cNvSpPr txBox="1"/>
          <p:nvPr/>
        </p:nvSpPr>
        <p:spPr>
          <a:xfrm>
            <a:off x="4038600" y="1401856"/>
            <a:ext cx="29718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marR="9065"/>
            <a:r>
              <a:rPr sz="1800" dirty="0"/>
              <a:t>Animation  </a:t>
            </a:r>
            <a:endParaRPr lang="en-US" sz="1800" dirty="0"/>
          </a:p>
          <a:p>
            <a:pPr marL="22662" marR="9065"/>
            <a:r>
              <a:rPr sz="1800" dirty="0"/>
              <a:t>Computer animation  </a:t>
            </a:r>
            <a:r>
              <a:rPr sz="1800" dirty="0">
                <a:solidFill>
                  <a:schemeClr val="accent1"/>
                </a:solidFill>
              </a:rPr>
              <a:t>Comedy film  </a:t>
            </a:r>
            <a:endParaRPr lang="en-US" sz="1800" dirty="0">
              <a:solidFill>
                <a:schemeClr val="accent1"/>
              </a:solidFill>
            </a:endParaRPr>
          </a:p>
          <a:p>
            <a:pPr marL="22662" marR="9065"/>
            <a:r>
              <a:rPr sz="1800" dirty="0">
                <a:solidFill>
                  <a:schemeClr val="accent1"/>
                </a:solidFill>
              </a:rPr>
              <a:t>Adventure film  </a:t>
            </a:r>
            <a:endParaRPr lang="en-US" sz="1800" dirty="0">
              <a:solidFill>
                <a:schemeClr val="accent1"/>
              </a:solidFill>
            </a:endParaRPr>
          </a:p>
          <a:p>
            <a:pPr marL="22662" marR="9065"/>
            <a:r>
              <a:rPr sz="1800" dirty="0">
                <a:solidFill>
                  <a:schemeClr val="accent1"/>
                </a:solidFill>
              </a:rPr>
              <a:t>Science Fiction  </a:t>
            </a:r>
            <a:endParaRPr lang="en-US" sz="1800" dirty="0">
              <a:solidFill>
                <a:schemeClr val="accent1"/>
              </a:solidFill>
            </a:endParaRPr>
          </a:p>
          <a:p>
            <a:pPr marL="22662" marR="9065"/>
            <a:r>
              <a:rPr sz="1800" dirty="0">
                <a:solidFill>
                  <a:srgbClr val="0000FF"/>
                </a:solidFill>
              </a:rPr>
              <a:t>Fantasy</a:t>
            </a:r>
            <a:endParaRPr sz="1800" dirty="0"/>
          </a:p>
          <a:p>
            <a:pPr marL="22662" marR="905342">
              <a:spcBef>
                <a:spcPts val="9"/>
              </a:spcBef>
            </a:pPr>
            <a:r>
              <a:rPr sz="1800" dirty="0"/>
              <a:t>Stop motion  </a:t>
            </a:r>
            <a:endParaRPr lang="en-US" sz="1800" dirty="0"/>
          </a:p>
          <a:p>
            <a:pPr marL="22662" marR="905342">
              <a:spcBef>
                <a:spcPts val="9"/>
              </a:spcBef>
            </a:pPr>
            <a:r>
              <a:rPr sz="1800" dirty="0">
                <a:solidFill>
                  <a:schemeClr val="accent1"/>
                </a:solidFill>
              </a:rPr>
              <a:t>Satire</a:t>
            </a:r>
            <a:r>
              <a:rPr sz="1800" dirty="0">
                <a:solidFill>
                  <a:srgbClr val="00FF00"/>
                </a:solidFill>
              </a:rPr>
              <a:t>  </a:t>
            </a:r>
            <a:endParaRPr lang="en-US" sz="1800" dirty="0">
              <a:solidFill>
                <a:srgbClr val="00FF00"/>
              </a:solidFill>
            </a:endParaRPr>
          </a:p>
          <a:p>
            <a:pPr marL="22662" marR="905342">
              <a:spcBef>
                <a:spcPts val="9"/>
              </a:spcBef>
            </a:pPr>
            <a:r>
              <a:rPr sz="1800" dirty="0"/>
              <a:t>Drama</a:t>
            </a:r>
          </a:p>
        </p:txBody>
      </p:sp>
    </p:spTree>
    <p:extLst>
      <p:ext uri="{BB962C8B-B14F-4D97-AF65-F5344CB8AC3E}">
        <p14:creationId xmlns:p14="http://schemas.microsoft.com/office/powerpoint/2010/main" val="104514444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7" name="object 7"/>
          <p:cNvSpPr txBox="1"/>
          <p:nvPr/>
        </p:nvSpPr>
        <p:spPr>
          <a:xfrm>
            <a:off x="1371600" y="1235482"/>
            <a:ext cx="21061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algn="ctr"/>
            <a:r>
              <a:rPr sz="1800" dirty="0"/>
              <a:t>Ranking on </a:t>
            </a:r>
            <a:r>
              <a:rPr sz="1800" dirty="0">
                <a:solidFill>
                  <a:schemeClr val="accent1"/>
                </a:solidFill>
              </a:rPr>
              <a:t>FB15k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05290" y="1235482"/>
            <a:ext cx="252215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algn="ctr"/>
            <a:r>
              <a:rPr sz="1800" dirty="0"/>
              <a:t>Classification on </a:t>
            </a:r>
            <a:r>
              <a:rPr sz="1800" dirty="0">
                <a:solidFill>
                  <a:schemeClr val="accent1"/>
                </a:solidFill>
              </a:rPr>
              <a:t>FB13</a:t>
            </a:r>
          </a:p>
        </p:txBody>
      </p:sp>
      <p:sp>
        <p:nvSpPr>
          <p:cNvPr id="9" name="object 9"/>
          <p:cNvSpPr/>
          <p:nvPr/>
        </p:nvSpPr>
        <p:spPr>
          <a:xfrm>
            <a:off x="606747" y="1605404"/>
            <a:ext cx="3663501" cy="308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241" y="1605404"/>
            <a:ext cx="3077886" cy="308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3854" y="4838700"/>
            <a:ext cx="7461504" cy="961553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>
                <a:solidFill>
                  <a:schemeClr val="accent1"/>
                </a:solidFill>
              </a:rPr>
              <a:t>FB1M</a:t>
            </a:r>
            <a:r>
              <a:rPr lang="en-US" dirty="0"/>
              <a:t>, </a:t>
            </a:r>
            <a:r>
              <a:rPr lang="en-US" dirty="0" err="1"/>
              <a:t>TransE</a:t>
            </a:r>
            <a:r>
              <a:rPr lang="en-US" dirty="0"/>
              <a:t> predicts </a:t>
            </a:r>
            <a:r>
              <a:rPr lang="en-US" dirty="0">
                <a:solidFill>
                  <a:schemeClr val="accent1"/>
                </a:solidFill>
              </a:rPr>
              <a:t>34% in the Top-10 </a:t>
            </a:r>
            <a:r>
              <a:rPr lang="en-US" dirty="0"/>
              <a:t>(SE only 17.5%).</a:t>
            </a:r>
          </a:p>
          <a:p>
            <a:r>
              <a:rPr lang="en-US" dirty="0"/>
              <a:t>Results extracted from (</a:t>
            </a:r>
            <a:r>
              <a:rPr lang="en-US" dirty="0" err="1"/>
              <a:t>Bordes</a:t>
            </a:r>
            <a:r>
              <a:rPr lang="en-US" dirty="0"/>
              <a:t> et al., ’13) and (Wang et al., ’14)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98353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</a:t>
            </a:r>
            <a:r>
              <a:rPr lang="en-US" dirty="0" err="1"/>
              <a:t>TransE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TATEC (</a:t>
            </a:r>
            <a:r>
              <a:rPr lang="en-US" dirty="0" err="1"/>
              <a:t>Garc´ıa</a:t>
            </a:r>
            <a:r>
              <a:rPr lang="en-US" dirty="0"/>
              <a:t>-Duran´ et al., ’14) supplements </a:t>
            </a:r>
            <a:r>
              <a:rPr lang="en-US" dirty="0" err="1"/>
              <a:t>TransE</a:t>
            </a:r>
            <a:r>
              <a:rPr lang="en-US" dirty="0"/>
              <a:t> with a trigram term for encoding complex relationships: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pc="-36" dirty="0"/>
          </a:p>
          <a:p>
            <a:endParaRPr lang="en-US" spc="-36" dirty="0"/>
          </a:p>
          <a:p>
            <a:endParaRPr lang="en-US" spc="-36" dirty="0"/>
          </a:p>
          <a:p>
            <a:r>
              <a:rPr lang="en-US" dirty="0" err="1"/>
              <a:t>TransH</a:t>
            </a:r>
            <a:r>
              <a:rPr lang="en-US" dirty="0"/>
              <a:t> (Wang et al., ’14) adds an orthogonal projection to the  translation of </a:t>
            </a:r>
            <a:r>
              <a:rPr lang="en-US" dirty="0" err="1"/>
              <a:t>TransE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b="57809"/>
          <a:stretch/>
        </p:blipFill>
        <p:spPr>
          <a:xfrm>
            <a:off x="533400" y="1943100"/>
            <a:ext cx="6477000" cy="1447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t="60734" b="-2925"/>
          <a:stretch/>
        </p:blipFill>
        <p:spPr>
          <a:xfrm>
            <a:off x="533400" y="4229100"/>
            <a:ext cx="647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336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Multi-relational data</a:t>
            </a:r>
            <a:br>
              <a:rPr lang="en-US"/>
            </a:b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883346" cy="4466753"/>
          </a:xfrm>
        </p:spPr>
        <p:txBody>
          <a:bodyPr/>
          <a:lstStyle/>
          <a:p>
            <a:r>
              <a:rPr lang="en-US" dirty="0"/>
              <a:t>Data is structured as </a:t>
            </a:r>
            <a:r>
              <a:rPr lang="en-US" dirty="0">
                <a:solidFill>
                  <a:schemeClr val="accent1"/>
                </a:solidFill>
              </a:rPr>
              <a:t>a graph  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accent1"/>
                </a:solidFill>
              </a:rPr>
              <a:t>node</a:t>
            </a:r>
            <a:r>
              <a:rPr lang="en-US" dirty="0"/>
              <a:t> = an </a:t>
            </a:r>
            <a:r>
              <a:rPr lang="en-US" dirty="0">
                <a:solidFill>
                  <a:schemeClr val="accent1"/>
                </a:solidFill>
              </a:rPr>
              <a:t>entity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accent1"/>
                </a:solidFill>
              </a:rPr>
              <a:t>edge</a:t>
            </a:r>
            <a:r>
              <a:rPr lang="en-US" dirty="0"/>
              <a:t> = a </a:t>
            </a:r>
            <a:r>
              <a:rPr lang="en-US" dirty="0">
                <a:solidFill>
                  <a:schemeClr val="accent1"/>
                </a:solidFill>
              </a:rPr>
              <a:t>relation/fact</a:t>
            </a:r>
            <a:r>
              <a:rPr lang="en-US" dirty="0"/>
              <a:t>  </a:t>
            </a:r>
          </a:p>
          <a:p>
            <a:r>
              <a:rPr lang="en-US" dirty="0">
                <a:solidFill>
                  <a:schemeClr val="accent1"/>
                </a:solidFill>
              </a:rPr>
              <a:t>A relation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(sub, </a:t>
            </a:r>
            <a:r>
              <a:rPr lang="en-US" dirty="0" err="1">
                <a:solidFill>
                  <a:schemeClr val="accent1"/>
                </a:solidFill>
              </a:rPr>
              <a:t>rel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obj</a:t>
            </a:r>
            <a:r>
              <a:rPr lang="en-US" dirty="0">
                <a:solidFill>
                  <a:schemeClr val="accent1"/>
                </a:solidFill>
              </a:rPr>
              <a:t>):</a:t>
            </a:r>
          </a:p>
          <a:p>
            <a:pPr lvl="1"/>
            <a:r>
              <a:rPr lang="en-US" dirty="0"/>
              <a:t>sub =subject,</a:t>
            </a:r>
          </a:p>
          <a:p>
            <a:pPr lvl="1"/>
            <a:r>
              <a:rPr lang="en-US" dirty="0" err="1"/>
              <a:t>rel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relation type</a:t>
            </a:r>
            <a:r>
              <a:rPr lang="en-US" dirty="0"/>
              <a:t>,  </a:t>
            </a:r>
          </a:p>
          <a:p>
            <a:pPr lvl="1"/>
            <a:r>
              <a:rPr lang="en-US" dirty="0" err="1"/>
              <a:t>obj</a:t>
            </a:r>
            <a:r>
              <a:rPr lang="en-US" dirty="0"/>
              <a:t> = object.</a:t>
            </a:r>
          </a:p>
          <a:p>
            <a:r>
              <a:rPr lang="en-US" dirty="0"/>
              <a:t>Nodes w/o features.</a:t>
            </a:r>
          </a:p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4672055" y="1331720"/>
            <a:ext cx="3123324" cy="3468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9974" y="5395770"/>
            <a:ext cx="6349652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algn="ctr"/>
            <a:r>
              <a:rPr sz="2100" dirty="0"/>
              <a:t>In this talk, we focus on Knowledge Bases (KBs).</a:t>
            </a:r>
          </a:p>
        </p:txBody>
      </p:sp>
    </p:spTree>
    <p:extLst>
      <p:ext uri="{BB962C8B-B14F-4D97-AF65-F5344CB8AC3E}">
        <p14:creationId xmlns:p14="http://schemas.microsoft.com/office/powerpoint/2010/main" val="2199142917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383854" y="5170559"/>
            <a:ext cx="7461504" cy="6587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extracted from (</a:t>
            </a:r>
            <a:r>
              <a:rPr lang="en-US" dirty="0" err="1"/>
              <a:t>Garc´ıa-Dur´an</a:t>
            </a:r>
            <a:r>
              <a:rPr lang="en-US" dirty="0"/>
              <a:t> et al., ’14) and (Wang et al., ’14)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7" name="object 7"/>
          <p:cNvSpPr/>
          <p:nvPr/>
        </p:nvSpPr>
        <p:spPr>
          <a:xfrm>
            <a:off x="1228658" y="1612395"/>
            <a:ext cx="5768575" cy="3467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73490" y="11811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Ranking on </a:t>
            </a:r>
            <a:r>
              <a:rPr lang="en-US" sz="1800" dirty="0">
                <a:solidFill>
                  <a:schemeClr val="accent1"/>
                </a:solidFill>
              </a:rPr>
              <a:t>FB15k</a:t>
            </a:r>
          </a:p>
        </p:txBody>
      </p:sp>
    </p:spTree>
    <p:extLst>
      <p:ext uri="{BB962C8B-B14F-4D97-AF65-F5344CB8AC3E}">
        <p14:creationId xmlns:p14="http://schemas.microsoft.com/office/powerpoint/2010/main" val="2590515190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dirty="0"/>
              <a:t>Multi-relational data  </a:t>
            </a:r>
          </a:p>
          <a:p>
            <a:pPr lvl="1"/>
            <a:r>
              <a:rPr lang="en-US" dirty="0"/>
              <a:t>Link Prediction in KBs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Embeddings</a:t>
            </a:r>
            <a:r>
              <a:rPr lang="en-US" b="1" dirty="0">
                <a:solidFill>
                  <a:schemeClr val="accent1"/>
                </a:solidFill>
              </a:rPr>
              <a:t> for information extraction  </a:t>
            </a:r>
          </a:p>
          <a:p>
            <a:pPr lvl="1"/>
            <a:r>
              <a:rPr lang="en-US" dirty="0"/>
              <a:t>Question Answering</a:t>
            </a:r>
          </a:p>
          <a:p>
            <a:r>
              <a:rPr lang="en-US" dirty="0"/>
              <a:t>Pros and cons of embedding models</a:t>
            </a:r>
          </a:p>
          <a:p>
            <a:r>
              <a:rPr lang="en-US" dirty="0"/>
              <a:t>Future of embedding models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81565393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extraction: </a:t>
            </a:r>
            <a:r>
              <a:rPr lang="en-US" dirty="0">
                <a:solidFill>
                  <a:schemeClr val="accent1"/>
                </a:solidFill>
              </a:rPr>
              <a:t>populate KBs with new facts using text  </a:t>
            </a:r>
          </a:p>
          <a:p>
            <a:r>
              <a:rPr lang="en-US" dirty="0"/>
              <a:t>Usually </a:t>
            </a:r>
            <a:r>
              <a:rPr lang="en-US" dirty="0">
                <a:solidFill>
                  <a:schemeClr val="accent1"/>
                </a:solidFill>
              </a:rPr>
              <a:t>two steps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Entity linking</a:t>
            </a:r>
            <a:r>
              <a:rPr lang="en-US" dirty="0"/>
              <a:t>: identify mentions of entities in text</a:t>
            </a:r>
          </a:p>
          <a:p>
            <a:pPr lvl="1"/>
            <a:r>
              <a:rPr lang="en-US" b="1" dirty="0"/>
              <a:t>Relation extraction</a:t>
            </a:r>
            <a:r>
              <a:rPr lang="en-US" dirty="0"/>
              <a:t>: extract facts about them</a:t>
            </a:r>
          </a:p>
          <a:p>
            <a:r>
              <a:rPr lang="en-US" dirty="0"/>
              <a:t>Previous works include rule-based models, classifiers with features from parsers, graphical models, etc.</a:t>
            </a:r>
          </a:p>
          <a:p>
            <a:r>
              <a:rPr lang="en-US" dirty="0">
                <a:solidFill>
                  <a:schemeClr val="accent1"/>
                </a:solidFill>
              </a:rPr>
              <a:t>Embedding models  exist for both steps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48783064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44499" y="2857500"/>
            <a:ext cx="6940603" cy="240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 as WSD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292" indent="0">
              <a:buNone/>
            </a:pPr>
            <a:r>
              <a:rPr lang="en-US" dirty="0">
                <a:latin typeface="+mj-lt"/>
              </a:rPr>
              <a:t>Word Sense Disambiguation </a:t>
            </a:r>
            <a:r>
              <a:rPr lang="en-US" i="1" dirty="0">
                <a:latin typeface="+mj-lt"/>
                <a:cs typeface="Meiryo"/>
              </a:rPr>
              <a:t>↔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WordNet entity linking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  <a:cs typeface="Times New Roman"/>
            </a:endParaRPr>
          </a:p>
          <a:p>
            <a:pPr marL="0" indent="0">
              <a:spcBef>
                <a:spcPts val="1820"/>
              </a:spcBef>
              <a:buNone/>
            </a:pPr>
            <a:r>
              <a:rPr lang="en-US" dirty="0">
                <a:latin typeface="+mj-lt"/>
              </a:rPr>
              <a:t>Towards open-text semantic parsing:</a:t>
            </a:r>
          </a:p>
        </p:txBody>
      </p:sp>
    </p:spTree>
    <p:extLst>
      <p:ext uri="{BB962C8B-B14F-4D97-AF65-F5344CB8AC3E}">
        <p14:creationId xmlns:p14="http://schemas.microsoft.com/office/powerpoint/2010/main" val="1090920809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of text and WordNet 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Bordes</a:t>
            </a:r>
            <a:r>
              <a:rPr lang="en-US" sz="2000" dirty="0"/>
              <a:t> et al., ’12)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is converted into relations (</a:t>
            </a:r>
            <a:r>
              <a:rPr lang="en-US" i="1" dirty="0" err="1"/>
              <a:t>sub,rel,obj</a:t>
            </a:r>
            <a:r>
              <a:rPr lang="en-US" dirty="0"/>
              <a:t> ).</a:t>
            </a:r>
          </a:p>
          <a:p>
            <a:r>
              <a:rPr lang="en-US" dirty="0"/>
              <a:t>Joint learning of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for all symbols: words, entities and  relation types from WordNet</a:t>
            </a:r>
            <a:r>
              <a:rPr lang="en-US" dirty="0"/>
              <a:t>.</a:t>
            </a:r>
          </a:p>
          <a:p>
            <a:r>
              <a:rPr lang="en-US" dirty="0"/>
              <a:t>This system can label </a:t>
            </a:r>
            <a:r>
              <a:rPr lang="en-US" dirty="0">
                <a:solidFill>
                  <a:schemeClr val="accent1"/>
                </a:solidFill>
              </a:rPr>
              <a:t>37,141 words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40,943 </a:t>
            </a:r>
            <a:r>
              <a:rPr lang="en-US" dirty="0" err="1">
                <a:solidFill>
                  <a:schemeClr val="accent1"/>
                </a:solidFill>
              </a:rPr>
              <a:t>synsets</a:t>
            </a:r>
            <a:r>
              <a:rPr lang="en-US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05100"/>
            <a:ext cx="6629400" cy="1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23258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21019" y="1591494"/>
            <a:ext cx="5784153" cy="348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on extended WordNet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5219700"/>
            <a:ext cx="7461504" cy="580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extracted from (</a:t>
            </a:r>
            <a:r>
              <a:rPr lang="en-US" dirty="0" err="1"/>
              <a:t>Bordes</a:t>
            </a:r>
            <a:r>
              <a:rPr lang="en-US" dirty="0"/>
              <a:t> et al., ’12)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F1-score on 5,000 test sentences to disambiguate</a:t>
            </a:r>
          </a:p>
        </p:txBody>
      </p:sp>
    </p:spTree>
    <p:extLst>
      <p:ext uri="{BB962C8B-B14F-4D97-AF65-F5344CB8AC3E}">
        <p14:creationId xmlns:p14="http://schemas.microsoft.com/office/powerpoint/2010/main" val="3986790344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is enriched through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62"/>
            <a:r>
              <a:rPr lang="en-US" dirty="0">
                <a:latin typeface="+mj-lt"/>
              </a:rPr>
              <a:t>Similarities among senses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beyond WordNet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r>
              <a:rPr lang="en-US" dirty="0">
                <a:latin typeface="+mj-lt"/>
              </a:rPr>
              <a:t>“what does an army attack?”  </a:t>
            </a:r>
          </a:p>
          <a:p>
            <a:pPr marL="157500" marR="9065" indent="0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r>
              <a:rPr lang="en-US" dirty="0">
                <a:latin typeface="+mj-lt"/>
              </a:rPr>
              <a:t>army_NN_1	</a:t>
            </a:r>
            <a:r>
              <a:rPr lang="en-US" dirty="0">
                <a:latin typeface="+mj-lt"/>
                <a:cs typeface="PMingLiU"/>
              </a:rPr>
              <a:t>attack_VB_1	</a:t>
            </a:r>
            <a:r>
              <a:rPr lang="en-US" dirty="0">
                <a:latin typeface="+mj-lt"/>
              </a:rPr>
              <a:t>?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1066967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is enriched through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62"/>
            <a:r>
              <a:rPr lang="en-US" dirty="0">
                <a:latin typeface="+mj-lt"/>
              </a:rPr>
              <a:t>Similarities among senses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original WordNet data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r>
              <a:rPr lang="en-US" dirty="0">
                <a:latin typeface="+mj-lt"/>
              </a:rPr>
              <a:t>“what does an army attack?”  </a:t>
            </a:r>
          </a:p>
          <a:p>
            <a:pPr marL="157500" marR="9065" indent="0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r>
              <a:rPr lang="en-US" dirty="0">
                <a:latin typeface="+mj-lt"/>
              </a:rPr>
              <a:t>army_NN_1	</a:t>
            </a:r>
            <a:r>
              <a:rPr lang="en-US" dirty="0">
                <a:latin typeface="+mj-lt"/>
                <a:cs typeface="PMingLiU"/>
              </a:rPr>
              <a:t>attack_VB_1	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247900"/>
            <a:ext cx="4114800" cy="1707262"/>
          </a:xfrm>
          <a:prstGeom prst="rect">
            <a:avLst/>
          </a:prstGeom>
        </p:spPr>
        <p:txBody>
          <a:bodyPr>
            <a:spAutoFit/>
          </a:bodyPr>
          <a:lstStyle/>
          <a:p>
            <a:pPr marR="712716">
              <a:lnSpc>
                <a:spcPct val="183200"/>
              </a:lnSpc>
              <a:spcBef>
                <a:spcPts val="178"/>
              </a:spcBef>
              <a:tabLst>
                <a:tab pos="1664515" algn="l"/>
                <a:tab pos="3391350" algn="l"/>
              </a:tabLst>
            </a:pPr>
            <a:r>
              <a:rPr lang="en-US" sz="1800" dirty="0">
                <a:solidFill>
                  <a:schemeClr val="accent1"/>
                </a:solidFill>
              </a:rPr>
              <a:t>troop_NN_4</a:t>
            </a:r>
          </a:p>
          <a:p>
            <a:pPr marR="642464">
              <a:spcBef>
                <a:spcPts val="9"/>
              </a:spcBef>
            </a:pPr>
            <a:r>
              <a:rPr lang="en-US" sz="1800" dirty="0">
                <a:solidFill>
                  <a:schemeClr val="accent1"/>
                </a:solidFill>
              </a:rPr>
              <a:t>armed_service_NN_1  </a:t>
            </a:r>
          </a:p>
          <a:p>
            <a:pPr marR="642464">
              <a:spcBef>
                <a:spcPts val="9"/>
              </a:spcBef>
            </a:pPr>
            <a:r>
              <a:rPr lang="en-US" sz="1800" dirty="0">
                <a:solidFill>
                  <a:schemeClr val="accent1"/>
                </a:solidFill>
              </a:rPr>
              <a:t>ship_NN_1</a:t>
            </a:r>
          </a:p>
          <a:p>
            <a:pPr marR="790900">
              <a:spcBef>
                <a:spcPts val="9"/>
              </a:spcBef>
            </a:pPr>
            <a:r>
              <a:rPr lang="en-US" sz="1800" dirty="0">
                <a:solidFill>
                  <a:schemeClr val="accent1"/>
                </a:solidFill>
              </a:rPr>
              <a:t>territory_NN_1  </a:t>
            </a:r>
          </a:p>
          <a:p>
            <a:pPr marR="790900">
              <a:spcBef>
                <a:spcPts val="9"/>
              </a:spcBef>
            </a:pPr>
            <a:r>
              <a:rPr lang="en-US" sz="1800" dirty="0">
                <a:solidFill>
                  <a:schemeClr val="accent1"/>
                </a:solidFill>
              </a:rPr>
              <a:t>military_unit_NN_1</a:t>
            </a:r>
          </a:p>
        </p:txBody>
      </p:sp>
    </p:spTree>
    <p:extLst>
      <p:ext uri="{BB962C8B-B14F-4D97-AF65-F5344CB8AC3E}">
        <p14:creationId xmlns:p14="http://schemas.microsoft.com/office/powerpoint/2010/main" val="3216122660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is enriched through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62"/>
            <a:r>
              <a:rPr lang="en-US" dirty="0"/>
              <a:t>Similarities among senses </a:t>
            </a:r>
            <a:r>
              <a:rPr lang="en-US" dirty="0">
                <a:solidFill>
                  <a:schemeClr val="accent1"/>
                </a:solidFill>
              </a:rPr>
              <a:t>beyond WordNet 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r>
              <a:rPr lang="en-US" dirty="0"/>
              <a:t>“Who or what earns money?”  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</a:pPr>
            <a:r>
              <a:rPr lang="en-US" dirty="0"/>
              <a:t>?     earn_VB_1	money _NN_1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56343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is enriched through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62"/>
            <a:r>
              <a:rPr lang="en-US" dirty="0"/>
              <a:t>Similarities among senses </a:t>
            </a:r>
            <a:r>
              <a:rPr lang="en-US" dirty="0">
                <a:solidFill>
                  <a:schemeClr val="accent1"/>
                </a:solidFill>
              </a:rPr>
              <a:t>beyond original WordNet data 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r>
              <a:rPr lang="en-US" dirty="0"/>
              <a:t>“Who or what earns money?”  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</a:pPr>
            <a:r>
              <a:rPr lang="en-US" dirty="0"/>
              <a:t>?     earn_VB_1	money _NN_1</a:t>
            </a:r>
          </a:p>
          <a:p>
            <a:pPr marL="157500" marR="9065" indent="0" algn="ctr">
              <a:lnSpc>
                <a:spcPct val="183200"/>
              </a:lnSpc>
              <a:spcBef>
                <a:spcPts val="178"/>
              </a:spcBef>
              <a:buNone/>
              <a:tabLst>
                <a:tab pos="1664515" algn="l"/>
                <a:tab pos="3391350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18" name="object 22"/>
          <p:cNvSpPr txBox="1"/>
          <p:nvPr/>
        </p:nvSpPr>
        <p:spPr>
          <a:xfrm>
            <a:off x="394233" y="2476500"/>
            <a:ext cx="237329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marR="9065"/>
            <a:r>
              <a:rPr lang="en-US" sz="1800" dirty="0">
                <a:solidFill>
                  <a:schemeClr val="accent1"/>
                </a:solidFill>
              </a:rPr>
              <a:t>person_NN_1 </a:t>
            </a:r>
          </a:p>
          <a:p>
            <a:pPr marL="22662" marR="9065"/>
            <a:r>
              <a:rPr lang="en-US" sz="1800" dirty="0">
                <a:solidFill>
                  <a:schemeClr val="accent1"/>
                </a:solidFill>
              </a:rPr>
              <a:t>business_ﬁrm_NN_1 family_NN_1 </a:t>
            </a:r>
          </a:p>
          <a:p>
            <a:pPr marL="22662" marR="9065"/>
            <a:r>
              <a:rPr lang="en-US" sz="1800" dirty="0">
                <a:solidFill>
                  <a:schemeClr val="accent1"/>
                </a:solidFill>
              </a:rPr>
              <a:t>payoﬀ_NN_3</a:t>
            </a:r>
          </a:p>
          <a:p>
            <a:pPr marL="22662" marR="9065"/>
            <a:r>
              <a:rPr lang="en-US" sz="1800" dirty="0">
                <a:solidFill>
                  <a:schemeClr val="accent1"/>
                </a:solidFill>
              </a:rPr>
              <a:t>card_game_NN_1</a:t>
            </a:r>
            <a:endParaRPr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7439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7215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WordNet</a:t>
            </a:r>
            <a:r>
              <a:rPr lang="en-US" dirty="0"/>
              <a:t>: dictionary where each entity is a sense (</a:t>
            </a:r>
            <a:r>
              <a:rPr lang="en-US" dirty="0" err="1"/>
              <a:t>synset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Popular in NLP. </a:t>
            </a:r>
          </a:p>
          <a:p>
            <a:r>
              <a:rPr lang="en-US" dirty="0"/>
              <a:t>Statistics:</a:t>
            </a:r>
          </a:p>
          <a:p>
            <a:pPr lvl="1"/>
            <a:r>
              <a:rPr lang="en-US" dirty="0"/>
              <a:t>117k entities;</a:t>
            </a:r>
          </a:p>
          <a:p>
            <a:pPr lvl="1"/>
            <a:r>
              <a:rPr lang="en-US" dirty="0"/>
              <a:t>20 relation types; </a:t>
            </a:r>
          </a:p>
          <a:p>
            <a:pPr lvl="1"/>
            <a:r>
              <a:rPr lang="en-US" dirty="0"/>
              <a:t>500k facts.</a:t>
            </a:r>
          </a:p>
          <a:p>
            <a:r>
              <a:rPr lang="en-US" dirty="0"/>
              <a:t>Examples:</a:t>
            </a:r>
          </a:p>
          <a:p>
            <a:pPr marL="174625" indent="0">
              <a:buNone/>
            </a:pPr>
            <a:r>
              <a:rPr lang="en-US" dirty="0"/>
              <a:t>(car_NN_1, _</a:t>
            </a:r>
            <a:r>
              <a:rPr lang="en-US" dirty="0" err="1"/>
              <a:t>has_part</a:t>
            </a:r>
            <a:r>
              <a:rPr lang="en-US" dirty="0"/>
              <a:t>, _wheel_NN_1) (score_NN_1, _</a:t>
            </a:r>
            <a:r>
              <a:rPr lang="en-US" dirty="0" err="1"/>
              <a:t>is_a</a:t>
            </a:r>
            <a:r>
              <a:rPr lang="en-US" dirty="0"/>
              <a:t>, _rating_NN_1) </a:t>
            </a:r>
            <a:br>
              <a:rPr lang="en-US" dirty="0"/>
            </a:br>
            <a:r>
              <a:rPr lang="en-US" dirty="0"/>
              <a:t>(score_NN_2, _</a:t>
            </a:r>
            <a:r>
              <a:rPr lang="en-US" dirty="0" err="1"/>
              <a:t>is_a</a:t>
            </a:r>
            <a:r>
              <a:rPr lang="en-US" dirty="0"/>
              <a:t>, _sheet_music_NN_1)</a:t>
            </a:r>
          </a:p>
          <a:p>
            <a:endParaRPr lang="en-US" dirty="0"/>
          </a:p>
        </p:txBody>
      </p:sp>
      <p:sp>
        <p:nvSpPr>
          <p:cNvPr id="35" name="object 35"/>
          <p:cNvSpPr/>
          <p:nvPr/>
        </p:nvSpPr>
        <p:spPr>
          <a:xfrm>
            <a:off x="5181600" y="1485900"/>
            <a:ext cx="2739185" cy="304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KB: WordNet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70132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42655" y="2019300"/>
            <a:ext cx="6940576" cy="264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bunch of sentences.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78456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42655" y="2019300"/>
            <a:ext cx="6940576" cy="264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bunch of sentences concerning the same pair of 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6033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42655" y="2019300"/>
            <a:ext cx="6940576" cy="264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identify if there is a relation between them to add to the KB.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87846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42655" y="2019300"/>
            <a:ext cx="6940576" cy="264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from which type, to enrich an existing KB.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6484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66" y="1943101"/>
            <a:ext cx="4855469" cy="9092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of text and freebase </a:t>
            </a:r>
            <a:br>
              <a:rPr lang="en-US" dirty="0"/>
            </a:br>
            <a:r>
              <a:rPr lang="en-US" sz="2000" dirty="0"/>
              <a:t>(Weston et al., ’13)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Standard Method: </a:t>
            </a:r>
            <a:r>
              <a:rPr lang="en-US" dirty="0">
                <a:latin typeface="+mj-lt"/>
              </a:rPr>
              <a:t>an embedding-based classifier is trained to 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predict the relation type</a:t>
            </a:r>
            <a:r>
              <a:rPr lang="en-US" dirty="0">
                <a:latin typeface="+mj-lt"/>
              </a:rPr>
              <a:t>, given text mentions </a:t>
            </a:r>
            <a:r>
              <a:rPr lang="en-US" i="1" dirty="0">
                <a:latin typeface="+mj-lt"/>
                <a:cs typeface="Meiryo"/>
              </a:rPr>
              <a:t>M </a:t>
            </a:r>
            <a:r>
              <a:rPr lang="en-US" dirty="0">
                <a:latin typeface="+mj-lt"/>
              </a:rPr>
              <a:t>and (</a:t>
            </a:r>
            <a:r>
              <a:rPr lang="en-US" i="1" dirty="0">
                <a:latin typeface="+mj-lt"/>
                <a:cs typeface="Calibri"/>
              </a:rPr>
              <a:t>sub</a:t>
            </a:r>
            <a:r>
              <a:rPr lang="en-US" dirty="0">
                <a:latin typeface="+mj-lt"/>
              </a:rPr>
              <a:t>, </a:t>
            </a:r>
            <a:r>
              <a:rPr lang="en-US" i="1" dirty="0" err="1">
                <a:latin typeface="+mj-lt"/>
                <a:cs typeface="Calibri"/>
              </a:rPr>
              <a:t>obj</a:t>
            </a:r>
            <a:r>
              <a:rPr lang="en-US" i="1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</a:rPr>
              <a:t>):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2802147"/>
            <a:ext cx="5783830" cy="2509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8480" y="5417673"/>
            <a:ext cx="535264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algn="ctr"/>
            <a:r>
              <a:rPr sz="1800" dirty="0">
                <a:latin typeface="+mj-lt"/>
              </a:rPr>
              <a:t>Classifier based on WSABIE </a:t>
            </a:r>
            <a:r>
              <a:rPr sz="1800" dirty="0">
                <a:solidFill>
                  <a:srgbClr val="4C4C4C"/>
                </a:solidFill>
                <a:latin typeface="+mj-lt"/>
                <a:cs typeface="Tahoma"/>
              </a:rPr>
              <a:t>(Weston et al., ’11).</a:t>
            </a:r>
            <a:endParaRPr sz="1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3271584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of text and freebase </a:t>
            </a:r>
            <a:br>
              <a:rPr lang="en-US" dirty="0"/>
            </a:br>
            <a:r>
              <a:rPr lang="en-US" sz="2000" dirty="0"/>
              <a:t>(Weston et al., ’13)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62" marR="217554"/>
            <a:r>
              <a:rPr lang="en-US" b="1" dirty="0">
                <a:latin typeface="+mj-lt"/>
              </a:rPr>
              <a:t>Idea: </a:t>
            </a:r>
            <a:r>
              <a:rPr lang="en-US" dirty="0">
                <a:latin typeface="+mj-lt"/>
              </a:rPr>
              <a:t>improve extraction by using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both text + available knowledge </a:t>
            </a:r>
            <a:r>
              <a:rPr lang="en-US" dirty="0">
                <a:latin typeface="+mj-lt"/>
              </a:rPr>
              <a:t>(= current KB).</a:t>
            </a:r>
            <a:endParaRPr lang="en-US" dirty="0">
              <a:latin typeface="+mj-lt"/>
              <a:cs typeface="Times New Roman"/>
            </a:endParaRPr>
          </a:p>
          <a:p>
            <a:pPr marL="22662" marR="9065">
              <a:lnSpc>
                <a:spcPts val="2409"/>
              </a:lnSpc>
              <a:spcBef>
                <a:spcPts val="1240"/>
              </a:spcBef>
            </a:pPr>
            <a:r>
              <a:rPr lang="en-US" dirty="0">
                <a:latin typeface="+mj-lt"/>
              </a:rPr>
              <a:t>A model of the KB is used in a re-ranking setting to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force extracted relations to agree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with it: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857500"/>
            <a:ext cx="6324600" cy="13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2836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 on NYT+Freebase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2"/>
          </p:nvPr>
        </p:nvSpPr>
        <p:spPr/>
        <p:txBody>
          <a:bodyPr anchor="t"/>
          <a:lstStyle/>
          <a:p>
            <a:r>
              <a:rPr lang="en-US" dirty="0"/>
              <a:t>Exp. on NY Times papers linked with Freebase  (Riedel et al., ’10)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9604" y="2870174"/>
            <a:ext cx="166712" cy="67384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2662">
              <a:lnSpc>
                <a:spcPts val="1267"/>
              </a:lnSpc>
            </a:pPr>
            <a:r>
              <a:rPr sz="1100" dirty="0">
                <a:latin typeface="Verdana"/>
                <a:cs typeface="Verdana"/>
              </a:rPr>
              <a:t>precision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957" y="4675052"/>
            <a:ext cx="3588831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27" dirty="0">
                <a:latin typeface="Verdana"/>
                <a:cs typeface="Verdana"/>
              </a:rPr>
              <a:t>0.01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0.02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0.03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0.04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0.05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0.06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0.07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0.08 </a:t>
            </a:r>
            <a:r>
              <a:rPr sz="800" spc="330" dirty="0">
                <a:latin typeface="Verdana"/>
                <a:cs typeface="Verdana"/>
              </a:rPr>
              <a:t> </a:t>
            </a:r>
            <a:r>
              <a:rPr sz="800" spc="27" dirty="0">
                <a:latin typeface="Verdana"/>
                <a:cs typeface="Verdana"/>
              </a:rPr>
              <a:t>0.09   </a:t>
            </a:r>
            <a:r>
              <a:rPr sz="800" spc="286" dirty="0">
                <a:latin typeface="Verdana"/>
                <a:cs typeface="Verdana"/>
              </a:rPr>
              <a:t> </a:t>
            </a:r>
            <a:r>
              <a:rPr sz="800" spc="18" dirty="0">
                <a:latin typeface="Verdana"/>
                <a:cs typeface="Verdana"/>
              </a:rPr>
              <a:t>0.1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422" y="4625681"/>
            <a:ext cx="26525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9" dirty="0">
                <a:latin typeface="Verdana"/>
                <a:cs typeface="Verdana"/>
              </a:rPr>
              <a:t>0.</a:t>
            </a:r>
            <a:r>
              <a:rPr sz="800" spc="-178" dirty="0">
                <a:latin typeface="Verdana"/>
                <a:cs typeface="Verdana"/>
              </a:rPr>
              <a:t>4</a:t>
            </a:r>
            <a:r>
              <a:rPr sz="1200" spc="66" baseline="-24691" dirty="0">
                <a:latin typeface="Verdana"/>
                <a:cs typeface="Verdana"/>
              </a:rPr>
              <a:t>0</a:t>
            </a:r>
            <a:endParaRPr sz="1200" baseline="-24691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422" y="4033946"/>
            <a:ext cx="22217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18" dirty="0">
                <a:latin typeface="Verdana"/>
                <a:cs typeface="Verdana"/>
              </a:rPr>
              <a:t>0.5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422" y="3442212"/>
            <a:ext cx="22217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18" dirty="0">
                <a:latin typeface="Verdana"/>
                <a:cs typeface="Verdana"/>
              </a:rPr>
              <a:t>0.6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5422" y="2850478"/>
            <a:ext cx="22217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18" dirty="0">
                <a:latin typeface="Verdana"/>
                <a:cs typeface="Verdana"/>
              </a:rPr>
              <a:t>0.7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5422" y="2258744"/>
            <a:ext cx="22217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18" dirty="0">
                <a:latin typeface="Verdana"/>
                <a:cs typeface="Verdana"/>
              </a:rPr>
              <a:t>0.8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5422" y="1667010"/>
            <a:ext cx="22217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18" dirty="0">
                <a:latin typeface="Verdana"/>
                <a:cs typeface="Verdana"/>
              </a:rPr>
              <a:t>0.9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4692" y="1719574"/>
            <a:ext cx="3721837" cy="297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2097" y="1726970"/>
            <a:ext cx="3702186" cy="2959258"/>
          </a:xfrm>
          <a:custGeom>
            <a:avLst/>
            <a:gdLst/>
            <a:ahLst/>
            <a:cxnLst/>
            <a:rect l="l" t="t" r="r" b="b"/>
            <a:pathLst>
              <a:path w="2073910" h="1659255">
                <a:moveTo>
                  <a:pt x="0" y="0"/>
                </a:moveTo>
                <a:lnTo>
                  <a:pt x="2073655" y="0"/>
                </a:lnTo>
                <a:lnTo>
                  <a:pt x="2073655" y="1658924"/>
                </a:lnTo>
                <a:lnTo>
                  <a:pt x="0" y="1658924"/>
                </a:lnTo>
                <a:lnTo>
                  <a:pt x="0" y="0"/>
                </a:lnTo>
                <a:close/>
              </a:path>
            </a:pathLst>
          </a:custGeom>
          <a:ln w="16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3743" y="1819429"/>
            <a:ext cx="1424877" cy="1073623"/>
          </a:xfrm>
          <a:custGeom>
            <a:avLst/>
            <a:gdLst/>
            <a:ahLst/>
            <a:cxnLst/>
            <a:rect l="l" t="t" r="r" b="b"/>
            <a:pathLst>
              <a:path w="798195" h="601980">
                <a:moveTo>
                  <a:pt x="0" y="0"/>
                </a:moveTo>
                <a:lnTo>
                  <a:pt x="797932" y="0"/>
                </a:lnTo>
                <a:lnTo>
                  <a:pt x="797932" y="601847"/>
                </a:lnTo>
                <a:lnTo>
                  <a:pt x="0" y="601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23743" y="1819429"/>
            <a:ext cx="1424877" cy="1073623"/>
          </a:xfrm>
          <a:custGeom>
            <a:avLst/>
            <a:gdLst/>
            <a:ahLst/>
            <a:cxnLst/>
            <a:rect l="l" t="t" r="r" b="b"/>
            <a:pathLst>
              <a:path w="798195" h="601980">
                <a:moveTo>
                  <a:pt x="0" y="0"/>
                </a:moveTo>
                <a:lnTo>
                  <a:pt x="797932" y="0"/>
                </a:lnTo>
                <a:lnTo>
                  <a:pt x="797932" y="601847"/>
                </a:lnTo>
                <a:lnTo>
                  <a:pt x="0" y="601847"/>
                </a:lnTo>
                <a:lnTo>
                  <a:pt x="0" y="0"/>
                </a:lnTo>
                <a:close/>
              </a:path>
            </a:pathLst>
          </a:custGeom>
          <a:ln w="10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0014" y="1980435"/>
            <a:ext cx="13942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62" y="0"/>
                </a:lnTo>
              </a:path>
            </a:pathLst>
          </a:custGeom>
          <a:ln w="10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0014" y="2141443"/>
            <a:ext cx="13942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62" y="0"/>
                </a:lnTo>
              </a:path>
            </a:pathLst>
          </a:custGeom>
          <a:ln w="10368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0014" y="2302449"/>
            <a:ext cx="13942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62" y="0"/>
                </a:lnTo>
              </a:path>
            </a:pathLst>
          </a:custGeom>
          <a:ln w="103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0014" y="2463456"/>
            <a:ext cx="13942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62" y="0"/>
                </a:lnTo>
              </a:path>
            </a:pathLst>
          </a:custGeom>
          <a:ln w="103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014" y="2624464"/>
            <a:ext cx="13942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62" y="0"/>
                </a:lnTo>
              </a:path>
            </a:pathLst>
          </a:custGeom>
          <a:ln w="1036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0014" y="2785470"/>
            <a:ext cx="13942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62" y="0"/>
                </a:lnTo>
              </a:path>
            </a:pathLst>
          </a:custGeom>
          <a:ln w="1036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32430" y="1890763"/>
            <a:ext cx="1191365" cy="992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marR="9065"/>
            <a:r>
              <a:rPr sz="1100" spc="18" dirty="0">
                <a:latin typeface="Verdana"/>
                <a:cs typeface="Verdana"/>
              </a:rPr>
              <a:t>Wsabie</a:t>
            </a:r>
            <a:r>
              <a:rPr sz="1100" spc="-161" dirty="0">
                <a:latin typeface="Verdana"/>
                <a:cs typeface="Verdana"/>
              </a:rPr>
              <a:t> </a:t>
            </a:r>
            <a:r>
              <a:rPr sz="1100" spc="18" dirty="0">
                <a:latin typeface="Verdana"/>
                <a:cs typeface="Verdana"/>
              </a:rPr>
              <a:t>M2R+FB </a:t>
            </a:r>
            <a:r>
              <a:rPr sz="1100" spc="9" dirty="0">
                <a:latin typeface="Verdana"/>
                <a:cs typeface="Verdana"/>
              </a:rPr>
              <a:t> </a:t>
            </a:r>
            <a:r>
              <a:rPr sz="1100" spc="-9" dirty="0">
                <a:latin typeface="Verdana"/>
                <a:cs typeface="Verdana"/>
              </a:rPr>
              <a:t>MIMLRE</a:t>
            </a:r>
            <a:endParaRPr sz="1100">
              <a:latin typeface="Verdana"/>
              <a:cs typeface="Verdana"/>
            </a:endParaRPr>
          </a:p>
          <a:p>
            <a:pPr marL="22662" marR="299137">
              <a:lnSpc>
                <a:spcPts val="1267"/>
              </a:lnSpc>
              <a:spcBef>
                <a:spcPts val="36"/>
              </a:spcBef>
            </a:pPr>
            <a:r>
              <a:rPr sz="1100" spc="9" dirty="0">
                <a:latin typeface="Verdana"/>
                <a:cs typeface="Verdana"/>
              </a:rPr>
              <a:t>Hoffmann  </a:t>
            </a:r>
            <a:r>
              <a:rPr sz="1100" spc="18" dirty="0">
                <a:latin typeface="Verdana"/>
                <a:cs typeface="Verdana"/>
              </a:rPr>
              <a:t>Wsabie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18" dirty="0">
                <a:latin typeface="Verdana"/>
                <a:cs typeface="Verdana"/>
              </a:rPr>
              <a:t>M2R  Riedel</a:t>
            </a:r>
            <a:endParaRPr sz="1100">
              <a:latin typeface="Verdana"/>
              <a:cs typeface="Verdana"/>
            </a:endParaRPr>
          </a:p>
          <a:p>
            <a:pPr marL="22662">
              <a:lnSpc>
                <a:spcPts val="1231"/>
              </a:lnSpc>
            </a:pPr>
            <a:r>
              <a:rPr sz="1100" spc="9" dirty="0">
                <a:latin typeface="Verdana"/>
                <a:cs typeface="Verdana"/>
              </a:rPr>
              <a:t>Mintz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4397" y="4838381"/>
            <a:ext cx="6318804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2375" algn="ctr"/>
            <a:r>
              <a:rPr sz="1800" dirty="0">
                <a:latin typeface="+mj-lt"/>
                <a:cs typeface="Verdana"/>
              </a:rPr>
              <a:t>recall</a:t>
            </a:r>
          </a:p>
          <a:p>
            <a:pPr marL="1383508" algn="ctr">
              <a:spcBef>
                <a:spcPts val="857"/>
              </a:spcBef>
            </a:pPr>
            <a:r>
              <a:rPr sz="1800" dirty="0">
                <a:solidFill>
                  <a:schemeClr val="accent1"/>
                </a:solidFill>
                <a:latin typeface="+mj-lt"/>
              </a:rPr>
              <a:t>Precision/recall</a:t>
            </a:r>
            <a:r>
              <a:rPr sz="1800" dirty="0">
                <a:solidFill>
                  <a:srgbClr val="0000FF"/>
                </a:solidFill>
                <a:latin typeface="+mj-lt"/>
              </a:rPr>
              <a:t> </a:t>
            </a:r>
            <a:r>
              <a:rPr sz="1800" dirty="0">
                <a:latin typeface="+mj-lt"/>
              </a:rPr>
              <a:t>curve for predicting relations</a:t>
            </a:r>
          </a:p>
          <a:p>
            <a:pPr marL="22662">
              <a:spcBef>
                <a:spcPts val="1017"/>
              </a:spcBef>
            </a:pPr>
            <a:r>
              <a:rPr sz="1800" dirty="0">
                <a:solidFill>
                  <a:srgbClr val="4C4C4C"/>
                </a:solidFill>
                <a:latin typeface="+mj-lt"/>
                <a:cs typeface="Tahoma"/>
              </a:rPr>
              <a:t>Results extracted from (Weston et al., ’13)</a:t>
            </a:r>
            <a:endParaRPr sz="1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70940020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672055" y="1766246"/>
            <a:ext cx="3123167" cy="3392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Schemas </a:t>
            </a:r>
            <a:r>
              <a:rPr lang="en-US" sz="2000" dirty="0"/>
              <a:t>(Riedel et al., ’13)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in a single </a:t>
            </a:r>
            <a:r>
              <a:rPr lang="en-US" dirty="0">
                <a:solidFill>
                  <a:schemeClr val="accent1"/>
                </a:solidFill>
              </a:rPr>
              <a:t>learning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relation extraction </a:t>
            </a:r>
          </a:p>
          <a:p>
            <a:pPr lvl="1"/>
            <a:r>
              <a:rPr lang="en-US" dirty="0"/>
              <a:t>link prediction</a:t>
            </a:r>
          </a:p>
          <a:p>
            <a:r>
              <a:rPr lang="en-US" dirty="0"/>
              <a:t>The same model score triples:</a:t>
            </a:r>
          </a:p>
          <a:p>
            <a:pPr lvl="1"/>
            <a:r>
              <a:rPr lang="en-US" dirty="0"/>
              <a:t>made of </a:t>
            </a:r>
            <a:r>
              <a:rPr lang="en-US" dirty="0">
                <a:solidFill>
                  <a:schemeClr val="accent1"/>
                </a:solidFill>
              </a:rPr>
              <a:t>text mentions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from a 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7905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Schemas </a:t>
            </a:r>
            <a:r>
              <a:rPr lang="en-US" sz="2000" dirty="0"/>
              <a:t>(Riedel et al., ’13)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 prediction using the 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scores  are  defined using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by </a:t>
            </a:r>
            <a:r>
              <a:rPr lang="en-US" dirty="0">
                <a:solidFill>
                  <a:schemeClr val="accent1"/>
                </a:solidFill>
              </a:rPr>
              <a:t>ranking observed facts versus other </a:t>
            </a:r>
            <a:r>
              <a:rPr lang="en-US" dirty="0"/>
              <a:t>and updating using SGD.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b="62791"/>
          <a:stretch/>
        </p:blipFill>
        <p:spPr>
          <a:xfrm>
            <a:off x="683186" y="1714500"/>
            <a:ext cx="6403414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4921" t="53141" r="24829" b="347"/>
          <a:stretch/>
        </p:blipFill>
        <p:spPr>
          <a:xfrm>
            <a:off x="1066800" y="3467100"/>
            <a:ext cx="449841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5417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 on NYT+Freebase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373761" y="731838"/>
            <a:ext cx="7322439" cy="5254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Exp. on NY Times papers linked with Freebase  </a:t>
            </a:r>
            <a:r>
              <a:rPr lang="en-US" sz="1600" dirty="0"/>
              <a:t>(Riedel et al., ’10)</a:t>
            </a:r>
          </a:p>
        </p:txBody>
      </p:sp>
      <p:sp>
        <p:nvSpPr>
          <p:cNvPr id="4" name="object 4"/>
          <p:cNvSpPr/>
          <p:nvPr/>
        </p:nvSpPr>
        <p:spPr>
          <a:xfrm>
            <a:off x="1488601" y="1638300"/>
            <a:ext cx="5252398" cy="314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96" y="4996062"/>
            <a:ext cx="6585947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4281"/>
            <a:r>
              <a:rPr sz="1800" dirty="0">
                <a:solidFill>
                  <a:schemeClr val="accent1"/>
                </a:solidFill>
                <a:latin typeface="+mj-lt"/>
              </a:rPr>
              <a:t>Mean Averaged Precision </a:t>
            </a:r>
            <a:r>
              <a:rPr sz="1800" dirty="0">
                <a:latin typeface="+mj-lt"/>
              </a:rPr>
              <a:t>for predicting relations</a:t>
            </a:r>
          </a:p>
          <a:p>
            <a:pPr>
              <a:spcBef>
                <a:spcPts val="80"/>
              </a:spcBef>
            </a:pPr>
            <a:endParaRPr sz="1800" dirty="0">
              <a:latin typeface="+mj-lt"/>
              <a:cs typeface="Times New Roman"/>
            </a:endParaRPr>
          </a:p>
          <a:p>
            <a:pPr marL="22662"/>
            <a:r>
              <a:rPr sz="1800" dirty="0">
                <a:solidFill>
                  <a:srgbClr val="4C4C4C"/>
                </a:solidFill>
                <a:latin typeface="+mj-lt"/>
                <a:cs typeface="Tahoma"/>
              </a:rPr>
              <a:t>Results extracted from (Riedel et al., ’13)</a:t>
            </a:r>
            <a:endParaRPr sz="1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7457614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770944" y="1747470"/>
            <a:ext cx="2082156" cy="2080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KB: Freebase</a:t>
            </a:r>
            <a:br>
              <a:rPr lang="en-US"/>
            </a:br>
            <a:endParaRPr lang="en-US" dirty="0"/>
          </a:p>
        </p:txBody>
      </p:sp>
      <p:sp>
        <p:nvSpPr>
          <p:cNvPr id="25" name="Text Placeholder 40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50263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Freebase</a:t>
            </a:r>
            <a:r>
              <a:rPr lang="en-US" dirty="0"/>
              <a:t>: hug</a:t>
            </a:r>
            <a:r>
              <a:rPr lang="it-IT" dirty="0"/>
              <a:t>e collaborative (hence noisy) KB.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Part of the Google Knowledge Graph. </a:t>
            </a:r>
          </a:p>
          <a:p>
            <a:r>
              <a:rPr lang="en-US" dirty="0"/>
              <a:t>Statistics:</a:t>
            </a:r>
          </a:p>
          <a:p>
            <a:pPr lvl="1"/>
            <a:r>
              <a:rPr lang="en-US" dirty="0"/>
              <a:t>80M of entities; </a:t>
            </a:r>
          </a:p>
          <a:p>
            <a:pPr lvl="1"/>
            <a:r>
              <a:rPr lang="en-US" dirty="0"/>
              <a:t>20k relation types; </a:t>
            </a:r>
          </a:p>
          <a:p>
            <a:pPr lvl="1"/>
            <a:r>
              <a:rPr lang="en-US" dirty="0"/>
              <a:t>1.2B facts.</a:t>
            </a:r>
          </a:p>
          <a:p>
            <a:r>
              <a:rPr lang="en-US" dirty="0"/>
              <a:t>Examples:</a:t>
            </a:r>
          </a:p>
          <a:p>
            <a:pPr marL="174625" indent="0">
              <a:buNone/>
            </a:pPr>
            <a:r>
              <a:rPr lang="en-US" dirty="0"/>
              <a:t>(Barack Obama, place of birth, </a:t>
            </a:r>
            <a:r>
              <a:rPr lang="en-US" dirty="0" smtClean="0"/>
              <a:t>Hawaii)</a:t>
            </a:r>
            <a:endParaRPr lang="en-US" dirty="0"/>
          </a:p>
          <a:p>
            <a:pPr marL="174625" indent="0">
              <a:buNone/>
            </a:pPr>
            <a:r>
              <a:rPr lang="en-US" dirty="0"/>
              <a:t>(Albert Einstein, follows diet, Veganism)</a:t>
            </a:r>
          </a:p>
          <a:p>
            <a:pPr marL="174625" indent="0">
              <a:buNone/>
            </a:pPr>
            <a:r>
              <a:rPr lang="en-US" dirty="0"/>
              <a:t>(San Francisco, contains, Telegraph Hill)</a:t>
            </a:r>
          </a:p>
        </p:txBody>
      </p:sp>
    </p:spTree>
    <p:extLst>
      <p:ext uri="{BB962C8B-B14F-4D97-AF65-F5344CB8AC3E}">
        <p14:creationId xmlns:p14="http://schemas.microsoft.com/office/powerpoint/2010/main" val="2401187905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dirty="0"/>
              <a:t>Multi-relational data  </a:t>
            </a:r>
          </a:p>
          <a:p>
            <a:pPr lvl="1"/>
            <a:r>
              <a:rPr lang="en-US" dirty="0"/>
              <a:t>Link Prediction in KBs</a:t>
            </a:r>
          </a:p>
          <a:p>
            <a:pPr lvl="1"/>
            <a:r>
              <a:rPr lang="en-US" dirty="0" err="1"/>
              <a:t>Embeddings</a:t>
            </a:r>
            <a:r>
              <a:rPr lang="en-US" dirty="0"/>
              <a:t> for information extraction 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Question Answering</a:t>
            </a:r>
          </a:p>
          <a:p>
            <a:r>
              <a:rPr lang="en-US" dirty="0"/>
              <a:t>Pros and cons of embedding models</a:t>
            </a:r>
          </a:p>
          <a:p>
            <a:r>
              <a:rPr lang="en-US" dirty="0"/>
              <a:t>Future of embedding models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2759983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1"/>
          <p:cNvSpPr/>
          <p:nvPr/>
        </p:nvSpPr>
        <p:spPr>
          <a:xfrm>
            <a:off x="457200" y="1943099"/>
            <a:ext cx="2819400" cy="309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 as Q&amp;A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J. K. Rowling	_</a:t>
            </a:r>
            <a:r>
              <a:rPr lang="en-US" dirty="0" err="1"/>
              <a:t>influenced_by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“Who influenced J.K. Rowling?”</a:t>
            </a:r>
          </a:p>
        </p:txBody>
      </p:sp>
      <p:sp>
        <p:nvSpPr>
          <p:cNvPr id="23" name="object 11"/>
          <p:cNvSpPr txBox="1"/>
          <p:nvPr/>
        </p:nvSpPr>
        <p:spPr>
          <a:xfrm>
            <a:off x="4419600" y="1401856"/>
            <a:ext cx="2743200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800" dirty="0">
                <a:solidFill>
                  <a:schemeClr val="accent1"/>
                </a:solidFill>
              </a:rPr>
              <a:t>G. K. Chesterton</a:t>
            </a:r>
          </a:p>
          <a:p>
            <a:pPr marL="22662">
              <a:spcBef>
                <a:spcPts val="9"/>
              </a:spcBef>
            </a:pPr>
            <a:r>
              <a:rPr sz="1800" dirty="0"/>
              <a:t>J. R. R. Tolkien</a:t>
            </a:r>
          </a:p>
          <a:p>
            <a:pPr marL="22662" marR="202822">
              <a:spcBef>
                <a:spcPts val="9"/>
              </a:spcBef>
            </a:pPr>
            <a:r>
              <a:rPr sz="1800" dirty="0">
                <a:solidFill>
                  <a:schemeClr val="accent1"/>
                </a:solidFill>
              </a:rPr>
              <a:t>C. S. Lewis  </a:t>
            </a:r>
            <a:endParaRPr lang="en-US" sz="1800" dirty="0">
              <a:solidFill>
                <a:schemeClr val="accent1"/>
              </a:solidFill>
            </a:endParaRPr>
          </a:p>
          <a:p>
            <a:pPr marL="22662" marR="202822">
              <a:spcBef>
                <a:spcPts val="9"/>
              </a:spcBef>
            </a:pPr>
            <a:r>
              <a:rPr sz="1800" dirty="0">
                <a:solidFill>
                  <a:srgbClr val="0000FF"/>
                </a:solidFill>
              </a:rPr>
              <a:t>Lloyd Alexander  </a:t>
            </a:r>
            <a:endParaRPr lang="en-US" sz="1800" dirty="0">
              <a:solidFill>
                <a:srgbClr val="0000FF"/>
              </a:solidFill>
            </a:endParaRPr>
          </a:p>
          <a:p>
            <a:pPr marL="22662" marR="202822">
              <a:spcBef>
                <a:spcPts val="9"/>
              </a:spcBef>
            </a:pPr>
            <a:r>
              <a:rPr sz="1800" dirty="0"/>
              <a:t>Terry Pratchett  </a:t>
            </a:r>
            <a:endParaRPr lang="en-US" sz="1800" dirty="0"/>
          </a:p>
          <a:p>
            <a:pPr marL="22662" marR="202822">
              <a:spcBef>
                <a:spcPts val="9"/>
              </a:spcBef>
            </a:pPr>
            <a:r>
              <a:rPr sz="1800" dirty="0"/>
              <a:t>Roald Dahl</a:t>
            </a:r>
          </a:p>
          <a:p>
            <a:pPr marL="22662" marR="9065">
              <a:spcBef>
                <a:spcPts val="9"/>
              </a:spcBef>
            </a:pPr>
            <a:r>
              <a:rPr sz="1800" dirty="0"/>
              <a:t>Jorge Luis Borges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82661" y="5247501"/>
            <a:ext cx="52642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 algn="ctr"/>
            <a:r>
              <a:rPr sz="1800" dirty="0">
                <a:solidFill>
                  <a:schemeClr val="accent1"/>
                </a:solidFill>
              </a:rPr>
              <a:t>Can we go beyond such rigid structure?</a:t>
            </a:r>
          </a:p>
        </p:txBody>
      </p:sp>
    </p:spTree>
    <p:extLst>
      <p:ext uri="{BB962C8B-B14F-4D97-AF65-F5344CB8AC3E}">
        <p14:creationId xmlns:p14="http://schemas.microsoft.com/office/powerpoint/2010/main" val="2889860751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Open-domain question answering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Open-domain  Q&amp;A: answer question on any topic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>
                <a:solidFill>
                  <a:schemeClr val="accent1"/>
                </a:solidFill>
              </a:rPr>
              <a:t>query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KB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natural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a-DK" dirty="0"/>
              <a:t>Recent effort with </a:t>
            </a:r>
            <a:r>
              <a:rPr lang="da-DK" dirty="0">
                <a:solidFill>
                  <a:schemeClr val="accent1"/>
                </a:solidFill>
              </a:rPr>
              <a:t>semantic parsing</a:t>
            </a:r>
            <a:r>
              <a:rPr lang="da-DK" dirty="0"/>
              <a:t> (Kwiatkowski et al. ’13)  </a:t>
            </a:r>
            <a:br>
              <a:rPr lang="da-DK" dirty="0"/>
            </a:br>
            <a:r>
              <a:rPr lang="da-DK" dirty="0"/>
              <a:t>(Berant et al. ’13, ’14) (Fader et al., ’13, ’14) (Reddy et al., ’14)  </a:t>
            </a:r>
          </a:p>
          <a:p>
            <a:r>
              <a:rPr lang="da-DK" dirty="0"/>
              <a:t>Models with </a:t>
            </a:r>
            <a:r>
              <a:rPr lang="da-DK" dirty="0">
                <a:solidFill>
                  <a:schemeClr val="accent1"/>
                </a:solidFill>
              </a:rPr>
              <a:t>embeddings</a:t>
            </a:r>
            <a:r>
              <a:rPr lang="da-DK" dirty="0"/>
              <a:t> as well (Bordes et al., ’14)</a:t>
            </a:r>
          </a:p>
          <a:p>
            <a:endParaRPr lang="en-US" dirty="0"/>
          </a:p>
        </p:txBody>
      </p:sp>
      <p:graphicFrame>
        <p:nvGraphicFramePr>
          <p:cNvPr id="37" name="Shape 105"/>
          <p:cNvGraphicFramePr/>
          <p:nvPr>
            <p:extLst>
              <p:ext uri="{D42A27DB-BD31-4B8C-83A1-F6EECF244321}">
                <p14:modId xmlns:p14="http://schemas.microsoft.com/office/powerpoint/2010/main" val="1970364778"/>
              </p:ext>
            </p:extLst>
          </p:nvPr>
        </p:nvGraphicFramePr>
        <p:xfrm>
          <a:off x="533400" y="2247900"/>
          <a:ext cx="6772658" cy="156545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449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6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Examples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“What is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cher’s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son’s name ?”</a:t>
                      </a: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elijah_blue_allman</a:t>
                      </a:r>
                      <a:endParaRPr lang="en-US" sz="1200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“What are</a:t>
                      </a:r>
                      <a:r>
                        <a:rPr lang="en-US" sz="1600" b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dollars called in </a:t>
                      </a:r>
                      <a:r>
                        <a:rPr lang="en-US" sz="1600" b="0" u="none" strike="noStrike" cap="none" baseline="0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spain</a:t>
                      </a:r>
                      <a:r>
                        <a:rPr lang="en-US" sz="1600" b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?”</a:t>
                      </a:r>
                      <a:endParaRPr lang="en-US" sz="16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Peseta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“What is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henry_clay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known for?</a:t>
                      </a: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Lawyer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“Who did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georges_clooney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marry in 1987 ?”</a:t>
                      </a: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kelly_preston</a:t>
                      </a:r>
                      <a:endParaRPr lang="en-US" sz="1200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03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694002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01046" y="2645262"/>
            <a:ext cx="5745671" cy="135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8909" y="2663402"/>
            <a:ext cx="5688173" cy="1298993"/>
          </a:xfrm>
          <a:custGeom>
            <a:avLst/>
            <a:gdLst/>
            <a:ahLst/>
            <a:cxnLst/>
            <a:rect l="l" t="t" r="r" b="b"/>
            <a:pathLst>
              <a:path w="3186429" h="728344">
                <a:moveTo>
                  <a:pt x="0" y="81446"/>
                </a:moveTo>
                <a:lnTo>
                  <a:pt x="8895" y="44399"/>
                </a:lnTo>
                <a:lnTo>
                  <a:pt x="33688" y="15468"/>
                </a:lnTo>
                <a:lnTo>
                  <a:pt x="68918" y="959"/>
                </a:lnTo>
                <a:lnTo>
                  <a:pt x="81462" y="0"/>
                </a:lnTo>
                <a:lnTo>
                  <a:pt x="3104931" y="0"/>
                </a:lnTo>
                <a:lnTo>
                  <a:pt x="3141980" y="8891"/>
                </a:lnTo>
                <a:lnTo>
                  <a:pt x="3170917" y="33676"/>
                </a:lnTo>
                <a:lnTo>
                  <a:pt x="3185433" y="68903"/>
                </a:lnTo>
                <a:lnTo>
                  <a:pt x="3186393" y="81446"/>
                </a:lnTo>
                <a:lnTo>
                  <a:pt x="3186393" y="646732"/>
                </a:lnTo>
                <a:lnTo>
                  <a:pt x="3177498" y="683779"/>
                </a:lnTo>
                <a:lnTo>
                  <a:pt x="3152705" y="712709"/>
                </a:lnTo>
                <a:lnTo>
                  <a:pt x="3117475" y="727219"/>
                </a:lnTo>
                <a:lnTo>
                  <a:pt x="3104931" y="728178"/>
                </a:lnTo>
                <a:lnTo>
                  <a:pt x="81462" y="728178"/>
                </a:lnTo>
                <a:lnTo>
                  <a:pt x="44413" y="719287"/>
                </a:lnTo>
                <a:lnTo>
                  <a:pt x="15476" y="694502"/>
                </a:lnTo>
                <a:lnTo>
                  <a:pt x="960" y="659275"/>
                </a:lnTo>
                <a:lnTo>
                  <a:pt x="0" y="646732"/>
                </a:lnTo>
                <a:lnTo>
                  <a:pt x="0" y="81446"/>
                </a:lnTo>
                <a:close/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9901" y="4198840"/>
            <a:ext cx="3751440" cy="106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1218" y="4650512"/>
            <a:ext cx="63138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900" spc="36" dirty="0">
                <a:latin typeface="Courier New"/>
                <a:cs typeface="Courier New"/>
              </a:rPr>
              <a:t>“Who</a:t>
            </a:r>
            <a:r>
              <a:rPr sz="900" spc="-116" dirty="0">
                <a:latin typeface="Courier New"/>
                <a:cs typeface="Courier New"/>
              </a:rPr>
              <a:t> </a:t>
            </a:r>
            <a:r>
              <a:rPr sz="900" spc="36" dirty="0">
                <a:latin typeface="Courier New"/>
                <a:cs typeface="Courier New"/>
              </a:rPr>
              <a:t>did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5832" y="4652031"/>
            <a:ext cx="569044" cy="141064"/>
          </a:xfrm>
          <a:prstGeom prst="rect">
            <a:avLst/>
          </a:prstGeom>
          <a:solidFill>
            <a:srgbClr val="F4CD2C"/>
          </a:solidFill>
        </p:spPr>
        <p:txBody>
          <a:bodyPr vert="horz" wrap="square" lIns="0" tIns="0" rIns="0" bIns="0" rtlCol="0">
            <a:spAutoFit/>
          </a:bodyPr>
          <a:lstStyle/>
          <a:p>
            <a:pPr marL="15863">
              <a:lnSpc>
                <a:spcPts val="1062"/>
              </a:lnSpc>
            </a:pPr>
            <a:r>
              <a:rPr sz="900" spc="36" dirty="0">
                <a:latin typeface="Courier New"/>
                <a:cs typeface="Courier New"/>
              </a:rPr>
              <a:t>Clooney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4684" y="4650512"/>
            <a:ext cx="11210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900" spc="36" dirty="0">
                <a:latin typeface="Courier New"/>
                <a:cs typeface="Courier New"/>
              </a:rPr>
              <a:t>marry in</a:t>
            </a:r>
            <a:r>
              <a:rPr sz="900" spc="-89" dirty="0">
                <a:latin typeface="Courier New"/>
                <a:cs typeface="Courier New"/>
              </a:rPr>
              <a:t> </a:t>
            </a:r>
            <a:r>
              <a:rPr sz="900" spc="18" dirty="0">
                <a:latin typeface="Courier New"/>
                <a:cs typeface="Courier New"/>
              </a:rPr>
              <a:t>1987?</a:t>
            </a:r>
            <a:r>
              <a:rPr sz="900" spc="18" dirty="0">
                <a:latin typeface="Trebuchet MS"/>
                <a:cs typeface="Trebuchet MS"/>
              </a:rPr>
              <a:t>”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8748" y="3761248"/>
            <a:ext cx="28339" cy="120046"/>
          </a:xfrm>
          <a:custGeom>
            <a:avLst/>
            <a:gdLst/>
            <a:ahLst/>
            <a:cxnLst/>
            <a:rect l="l" t="t" r="r" b="b"/>
            <a:pathLst>
              <a:path w="15875" h="67310">
                <a:moveTo>
                  <a:pt x="0" y="67105"/>
                </a:moveTo>
                <a:lnTo>
                  <a:pt x="15724" y="67105"/>
                </a:lnTo>
                <a:lnTo>
                  <a:pt x="15724" y="0"/>
                </a:lnTo>
                <a:lnTo>
                  <a:pt x="0" y="0"/>
                </a:lnTo>
                <a:lnTo>
                  <a:pt x="0" y="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975" y="3754483"/>
            <a:ext cx="41941" cy="133637"/>
          </a:xfrm>
          <a:custGeom>
            <a:avLst/>
            <a:gdLst/>
            <a:ahLst/>
            <a:cxnLst/>
            <a:rect l="l" t="t" r="r" b="b"/>
            <a:pathLst>
              <a:path w="23494" h="74930">
                <a:moveTo>
                  <a:pt x="0" y="74690"/>
                </a:moveTo>
                <a:lnTo>
                  <a:pt x="23311" y="74690"/>
                </a:lnTo>
                <a:lnTo>
                  <a:pt x="23311" y="0"/>
                </a:lnTo>
                <a:lnTo>
                  <a:pt x="0" y="0"/>
                </a:lnTo>
                <a:lnTo>
                  <a:pt x="0" y="7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7174" y="3761248"/>
            <a:ext cx="28339" cy="120046"/>
          </a:xfrm>
          <a:custGeom>
            <a:avLst/>
            <a:gdLst/>
            <a:ahLst/>
            <a:cxnLst/>
            <a:rect l="l" t="t" r="r" b="b"/>
            <a:pathLst>
              <a:path w="15875" h="67310">
                <a:moveTo>
                  <a:pt x="0" y="67105"/>
                </a:moveTo>
                <a:lnTo>
                  <a:pt x="15725" y="67105"/>
                </a:lnTo>
                <a:lnTo>
                  <a:pt x="15725" y="0"/>
                </a:lnTo>
                <a:lnTo>
                  <a:pt x="0" y="0"/>
                </a:lnTo>
                <a:lnTo>
                  <a:pt x="0" y="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0402" y="3754483"/>
            <a:ext cx="41941" cy="133637"/>
          </a:xfrm>
          <a:custGeom>
            <a:avLst/>
            <a:gdLst/>
            <a:ahLst/>
            <a:cxnLst/>
            <a:rect l="l" t="t" r="r" b="b"/>
            <a:pathLst>
              <a:path w="23494" h="74930">
                <a:moveTo>
                  <a:pt x="0" y="74690"/>
                </a:moveTo>
                <a:lnTo>
                  <a:pt x="23311" y="74690"/>
                </a:lnTo>
                <a:lnTo>
                  <a:pt x="23311" y="0"/>
                </a:lnTo>
                <a:lnTo>
                  <a:pt x="0" y="0"/>
                </a:lnTo>
                <a:lnTo>
                  <a:pt x="0" y="7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5601" y="3761248"/>
            <a:ext cx="28339" cy="120046"/>
          </a:xfrm>
          <a:custGeom>
            <a:avLst/>
            <a:gdLst/>
            <a:ahLst/>
            <a:cxnLst/>
            <a:rect l="l" t="t" r="r" b="b"/>
            <a:pathLst>
              <a:path w="15875" h="67310">
                <a:moveTo>
                  <a:pt x="0" y="67105"/>
                </a:moveTo>
                <a:lnTo>
                  <a:pt x="15725" y="67105"/>
                </a:lnTo>
                <a:lnTo>
                  <a:pt x="15725" y="0"/>
                </a:lnTo>
                <a:lnTo>
                  <a:pt x="0" y="0"/>
                </a:lnTo>
                <a:lnTo>
                  <a:pt x="0" y="6710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8830" y="3754483"/>
            <a:ext cx="41941" cy="133637"/>
          </a:xfrm>
          <a:custGeom>
            <a:avLst/>
            <a:gdLst/>
            <a:ahLst/>
            <a:cxnLst/>
            <a:rect l="l" t="t" r="r" b="b"/>
            <a:pathLst>
              <a:path w="23494" h="74930">
                <a:moveTo>
                  <a:pt x="0" y="74690"/>
                </a:moveTo>
                <a:lnTo>
                  <a:pt x="23311" y="74690"/>
                </a:lnTo>
                <a:lnTo>
                  <a:pt x="23311" y="0"/>
                </a:lnTo>
                <a:lnTo>
                  <a:pt x="0" y="0"/>
                </a:lnTo>
                <a:lnTo>
                  <a:pt x="0" y="746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7885" y="3761248"/>
            <a:ext cx="28339" cy="120046"/>
          </a:xfrm>
          <a:custGeom>
            <a:avLst/>
            <a:gdLst/>
            <a:ahLst/>
            <a:cxnLst/>
            <a:rect l="l" t="t" r="r" b="b"/>
            <a:pathLst>
              <a:path w="15875" h="67310">
                <a:moveTo>
                  <a:pt x="0" y="67105"/>
                </a:moveTo>
                <a:lnTo>
                  <a:pt x="15725" y="67105"/>
                </a:lnTo>
                <a:lnTo>
                  <a:pt x="15725" y="0"/>
                </a:lnTo>
                <a:lnTo>
                  <a:pt x="0" y="0"/>
                </a:lnTo>
                <a:lnTo>
                  <a:pt x="0" y="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1114" y="3754483"/>
            <a:ext cx="41941" cy="133637"/>
          </a:xfrm>
          <a:custGeom>
            <a:avLst/>
            <a:gdLst/>
            <a:ahLst/>
            <a:cxnLst/>
            <a:rect l="l" t="t" r="r" b="b"/>
            <a:pathLst>
              <a:path w="23494" h="74930">
                <a:moveTo>
                  <a:pt x="0" y="74690"/>
                </a:moveTo>
                <a:lnTo>
                  <a:pt x="23311" y="74690"/>
                </a:lnTo>
                <a:lnTo>
                  <a:pt x="23311" y="0"/>
                </a:lnTo>
                <a:lnTo>
                  <a:pt x="0" y="0"/>
                </a:lnTo>
                <a:lnTo>
                  <a:pt x="0" y="7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7024" y="3761248"/>
            <a:ext cx="28339" cy="120046"/>
          </a:xfrm>
          <a:custGeom>
            <a:avLst/>
            <a:gdLst/>
            <a:ahLst/>
            <a:cxnLst/>
            <a:rect l="l" t="t" r="r" b="b"/>
            <a:pathLst>
              <a:path w="15875" h="67310">
                <a:moveTo>
                  <a:pt x="0" y="67105"/>
                </a:moveTo>
                <a:lnTo>
                  <a:pt x="15725" y="67105"/>
                </a:lnTo>
                <a:lnTo>
                  <a:pt x="15725" y="0"/>
                </a:lnTo>
                <a:lnTo>
                  <a:pt x="0" y="0"/>
                </a:lnTo>
                <a:lnTo>
                  <a:pt x="0" y="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0253" y="3754483"/>
            <a:ext cx="41941" cy="133637"/>
          </a:xfrm>
          <a:custGeom>
            <a:avLst/>
            <a:gdLst/>
            <a:ahLst/>
            <a:cxnLst/>
            <a:rect l="l" t="t" r="r" b="b"/>
            <a:pathLst>
              <a:path w="23494" h="74930">
                <a:moveTo>
                  <a:pt x="0" y="74690"/>
                </a:moveTo>
                <a:lnTo>
                  <a:pt x="23311" y="74690"/>
                </a:lnTo>
                <a:lnTo>
                  <a:pt x="23311" y="0"/>
                </a:lnTo>
                <a:lnTo>
                  <a:pt x="0" y="0"/>
                </a:lnTo>
                <a:lnTo>
                  <a:pt x="0" y="7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5808" y="3761248"/>
            <a:ext cx="28339" cy="120046"/>
          </a:xfrm>
          <a:custGeom>
            <a:avLst/>
            <a:gdLst/>
            <a:ahLst/>
            <a:cxnLst/>
            <a:rect l="l" t="t" r="r" b="b"/>
            <a:pathLst>
              <a:path w="15875" h="67310">
                <a:moveTo>
                  <a:pt x="0" y="67105"/>
                </a:moveTo>
                <a:lnTo>
                  <a:pt x="15725" y="67105"/>
                </a:lnTo>
                <a:lnTo>
                  <a:pt x="15725" y="0"/>
                </a:lnTo>
                <a:lnTo>
                  <a:pt x="0" y="0"/>
                </a:lnTo>
                <a:lnTo>
                  <a:pt x="0" y="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9037" y="3754483"/>
            <a:ext cx="41941" cy="133637"/>
          </a:xfrm>
          <a:custGeom>
            <a:avLst/>
            <a:gdLst/>
            <a:ahLst/>
            <a:cxnLst/>
            <a:rect l="l" t="t" r="r" b="b"/>
            <a:pathLst>
              <a:path w="23494" h="74930">
                <a:moveTo>
                  <a:pt x="0" y="74690"/>
                </a:moveTo>
                <a:lnTo>
                  <a:pt x="23311" y="74690"/>
                </a:lnTo>
                <a:lnTo>
                  <a:pt x="23311" y="0"/>
                </a:lnTo>
                <a:lnTo>
                  <a:pt x="0" y="0"/>
                </a:lnTo>
                <a:lnTo>
                  <a:pt x="0" y="7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6462" y="3761248"/>
            <a:ext cx="1543898" cy="120046"/>
          </a:xfrm>
          <a:custGeom>
            <a:avLst/>
            <a:gdLst/>
            <a:ahLst/>
            <a:cxnLst/>
            <a:rect l="l" t="t" r="r" b="b"/>
            <a:pathLst>
              <a:path w="864869" h="67310">
                <a:moveTo>
                  <a:pt x="0" y="0"/>
                </a:moveTo>
                <a:lnTo>
                  <a:pt x="864878" y="0"/>
                </a:lnTo>
                <a:lnTo>
                  <a:pt x="864878" y="67105"/>
                </a:lnTo>
                <a:lnTo>
                  <a:pt x="0" y="67105"/>
                </a:lnTo>
                <a:lnTo>
                  <a:pt x="0" y="0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1113" y="3357478"/>
            <a:ext cx="2072136" cy="197056"/>
          </a:xfrm>
          <a:custGeom>
            <a:avLst/>
            <a:gdLst/>
            <a:ahLst/>
            <a:cxnLst/>
            <a:rect l="l" t="t" r="r" b="b"/>
            <a:pathLst>
              <a:path w="1160780" h="110489">
                <a:moveTo>
                  <a:pt x="0" y="0"/>
                </a:moveTo>
                <a:lnTo>
                  <a:pt x="1160757" y="0"/>
                </a:lnTo>
                <a:lnTo>
                  <a:pt x="1160757" y="110293"/>
                </a:lnTo>
                <a:lnTo>
                  <a:pt x="0" y="1102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71113" y="3357478"/>
            <a:ext cx="2072136" cy="164813"/>
          </a:xfrm>
          <a:prstGeom prst="rect">
            <a:avLst/>
          </a:prstGeom>
          <a:ln w="7585">
            <a:solidFill>
              <a:srgbClr val="941100"/>
            </a:solidFill>
          </a:ln>
        </p:spPr>
        <p:txBody>
          <a:bodyPr vert="horz" wrap="square" lIns="0" tIns="26059" rIns="0" bIns="0" rtlCol="0">
            <a:spAutoFit/>
          </a:bodyPr>
          <a:lstStyle/>
          <a:p>
            <a:pPr marL="273076">
              <a:spcBef>
                <a:spcPts val="203"/>
              </a:spcBef>
            </a:pPr>
            <a:r>
              <a:rPr sz="900" spc="36" dirty="0">
                <a:latin typeface="Calibri"/>
                <a:cs typeface="Calibri"/>
              </a:rPr>
              <a:t>Word </a:t>
            </a:r>
            <a:r>
              <a:rPr sz="900" spc="27" dirty="0">
                <a:latin typeface="Calibri"/>
                <a:cs typeface="Calibri"/>
              </a:rPr>
              <a:t>embedding lookup</a:t>
            </a:r>
            <a:r>
              <a:rPr sz="900" spc="-107" dirty="0">
                <a:latin typeface="Calibri"/>
                <a:cs typeface="Calibri"/>
              </a:rPr>
              <a:t> </a:t>
            </a:r>
            <a:r>
              <a:rPr sz="900" spc="27" dirty="0">
                <a:latin typeface="Calibri"/>
                <a:cs typeface="Calibri"/>
              </a:rPr>
              <a:t>table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19609" y="3028660"/>
            <a:ext cx="975990" cy="122311"/>
          </a:xfrm>
          <a:custGeom>
            <a:avLst/>
            <a:gdLst/>
            <a:ahLst/>
            <a:cxnLst/>
            <a:rect l="l" t="t" r="r" b="b"/>
            <a:pathLst>
              <a:path w="546735" h="68580">
                <a:moveTo>
                  <a:pt x="0" y="0"/>
                </a:moveTo>
                <a:lnTo>
                  <a:pt x="546239" y="0"/>
                </a:lnTo>
                <a:lnTo>
                  <a:pt x="546239" y="68267"/>
                </a:lnTo>
                <a:lnTo>
                  <a:pt x="0" y="68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9609" y="3028660"/>
            <a:ext cx="975990" cy="122311"/>
          </a:xfrm>
          <a:custGeom>
            <a:avLst/>
            <a:gdLst/>
            <a:ahLst/>
            <a:cxnLst/>
            <a:rect l="l" t="t" r="r" b="b"/>
            <a:pathLst>
              <a:path w="546735" h="68580">
                <a:moveTo>
                  <a:pt x="0" y="0"/>
                </a:moveTo>
                <a:lnTo>
                  <a:pt x="546238" y="0"/>
                </a:lnTo>
                <a:lnTo>
                  <a:pt x="546238" y="68266"/>
                </a:lnTo>
                <a:lnTo>
                  <a:pt x="0" y="68266"/>
                </a:lnTo>
                <a:lnTo>
                  <a:pt x="0" y="0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0919" y="2947492"/>
            <a:ext cx="284522" cy="284261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0" y="79644"/>
                </a:moveTo>
                <a:lnTo>
                  <a:pt x="9098" y="42646"/>
                </a:lnTo>
                <a:lnTo>
                  <a:pt x="34358" y="14123"/>
                </a:lnTo>
                <a:lnTo>
                  <a:pt x="69972" y="582"/>
                </a:lnTo>
                <a:lnTo>
                  <a:pt x="79659" y="0"/>
                </a:lnTo>
                <a:lnTo>
                  <a:pt x="116659" y="9093"/>
                </a:lnTo>
                <a:lnTo>
                  <a:pt x="145189" y="34345"/>
                </a:lnTo>
                <a:lnTo>
                  <a:pt x="158736" y="69956"/>
                </a:lnTo>
                <a:lnTo>
                  <a:pt x="159319" y="79644"/>
                </a:lnTo>
                <a:lnTo>
                  <a:pt x="150221" y="116642"/>
                </a:lnTo>
                <a:lnTo>
                  <a:pt x="124961" y="145165"/>
                </a:lnTo>
                <a:lnTo>
                  <a:pt x="89347" y="158706"/>
                </a:lnTo>
                <a:lnTo>
                  <a:pt x="79659" y="159289"/>
                </a:lnTo>
                <a:lnTo>
                  <a:pt x="42660" y="150195"/>
                </a:lnTo>
                <a:lnTo>
                  <a:pt x="14130" y="124943"/>
                </a:lnTo>
                <a:lnTo>
                  <a:pt x="583" y="89332"/>
                </a:lnTo>
                <a:lnTo>
                  <a:pt x="0" y="79644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2492" y="3048952"/>
            <a:ext cx="81616" cy="81541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760" y="0"/>
                </a:moveTo>
                <a:lnTo>
                  <a:pt x="13900" y="1788"/>
                </a:lnTo>
                <a:lnTo>
                  <a:pt x="6666" y="6665"/>
                </a:lnTo>
                <a:lnTo>
                  <a:pt x="1788" y="13898"/>
                </a:lnTo>
                <a:lnTo>
                  <a:pt x="0" y="22755"/>
                </a:lnTo>
                <a:lnTo>
                  <a:pt x="1788" y="31613"/>
                </a:lnTo>
                <a:lnTo>
                  <a:pt x="6666" y="38846"/>
                </a:lnTo>
                <a:lnTo>
                  <a:pt x="13900" y="43723"/>
                </a:lnTo>
                <a:lnTo>
                  <a:pt x="22760" y="45511"/>
                </a:lnTo>
                <a:lnTo>
                  <a:pt x="31619" y="43723"/>
                </a:lnTo>
                <a:lnTo>
                  <a:pt x="38853" y="38846"/>
                </a:lnTo>
                <a:lnTo>
                  <a:pt x="43731" y="31613"/>
                </a:lnTo>
                <a:lnTo>
                  <a:pt x="45520" y="22755"/>
                </a:lnTo>
                <a:lnTo>
                  <a:pt x="43731" y="13898"/>
                </a:lnTo>
                <a:lnTo>
                  <a:pt x="38853" y="6665"/>
                </a:lnTo>
                <a:lnTo>
                  <a:pt x="31619" y="1788"/>
                </a:lnTo>
                <a:lnTo>
                  <a:pt x="22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2492" y="3048952"/>
            <a:ext cx="81616" cy="81541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22755"/>
                </a:moveTo>
                <a:lnTo>
                  <a:pt x="22759" y="0"/>
                </a:lnTo>
                <a:lnTo>
                  <a:pt x="45519" y="22755"/>
                </a:lnTo>
                <a:lnTo>
                  <a:pt x="22759" y="45511"/>
                </a:lnTo>
                <a:lnTo>
                  <a:pt x="0" y="22755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9990" y="4555545"/>
            <a:ext cx="787122" cy="299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6579" y="4596935"/>
            <a:ext cx="484383" cy="2196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85372" y="4567678"/>
            <a:ext cx="737701" cy="24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21743" y="4626349"/>
            <a:ext cx="45228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-107" dirty="0"/>
              <a:t>G.</a:t>
            </a:r>
            <a:r>
              <a:rPr sz="800" spc="-98" dirty="0"/>
              <a:t> </a:t>
            </a:r>
            <a:r>
              <a:rPr sz="800" spc="-80" dirty="0"/>
              <a:t>Clooney</a:t>
            </a:r>
            <a:endParaRPr sz="800"/>
          </a:p>
        </p:txBody>
      </p:sp>
      <p:sp>
        <p:nvSpPr>
          <p:cNvPr id="37" name="object 37"/>
          <p:cNvSpPr/>
          <p:nvPr/>
        </p:nvSpPr>
        <p:spPr>
          <a:xfrm>
            <a:off x="5081927" y="4442345"/>
            <a:ext cx="744868" cy="257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21882" y="4504596"/>
            <a:ext cx="42281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-89" dirty="0"/>
              <a:t>K.</a:t>
            </a:r>
            <a:r>
              <a:rPr sz="800" spc="-98" dirty="0"/>
              <a:t> </a:t>
            </a:r>
            <a:r>
              <a:rPr sz="800" spc="-178" dirty="0"/>
              <a:t>P</a:t>
            </a:r>
            <a:r>
              <a:rPr sz="800" spc="-45" dirty="0"/>
              <a:t>r</a:t>
            </a:r>
            <a:r>
              <a:rPr sz="800" spc="-71" dirty="0"/>
              <a:t>eston</a:t>
            </a:r>
            <a:endParaRPr sz="800"/>
          </a:p>
        </p:txBody>
      </p:sp>
      <p:sp>
        <p:nvSpPr>
          <p:cNvPr id="39" name="object 39"/>
          <p:cNvSpPr/>
          <p:nvPr/>
        </p:nvSpPr>
        <p:spPr>
          <a:xfrm>
            <a:off x="6602552" y="4227614"/>
            <a:ext cx="790308" cy="302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7491" y="4272187"/>
            <a:ext cx="280430" cy="2196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29426" y="4243005"/>
            <a:ext cx="737701" cy="249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75144" y="4301674"/>
            <a:ext cx="2493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-54" dirty="0"/>
              <a:t>1987</a:t>
            </a:r>
            <a:endParaRPr sz="800"/>
          </a:p>
        </p:txBody>
      </p:sp>
      <p:sp>
        <p:nvSpPr>
          <p:cNvPr id="43" name="object 43"/>
          <p:cNvSpPr/>
          <p:nvPr/>
        </p:nvSpPr>
        <p:spPr>
          <a:xfrm>
            <a:off x="6318933" y="4959888"/>
            <a:ext cx="790308" cy="2992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91016" y="5001280"/>
            <a:ext cx="446142" cy="219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5020" y="4973521"/>
            <a:ext cx="737701" cy="249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08722" y="5032192"/>
            <a:ext cx="41374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-62" dirty="0"/>
              <a:t>J.</a:t>
            </a:r>
            <a:r>
              <a:rPr sz="800" spc="-116" dirty="0"/>
              <a:t> </a:t>
            </a:r>
            <a:r>
              <a:rPr sz="800" spc="-241" dirty="0"/>
              <a:t>T</a:t>
            </a:r>
            <a:r>
              <a:rPr sz="800" spc="-45" dirty="0"/>
              <a:t>r</a:t>
            </a:r>
            <a:r>
              <a:rPr sz="800" spc="-62" dirty="0"/>
              <a:t>avolta</a:t>
            </a:r>
            <a:endParaRPr sz="800"/>
          </a:p>
        </p:txBody>
      </p:sp>
      <p:sp>
        <p:nvSpPr>
          <p:cNvPr id="47" name="object 47"/>
          <p:cNvSpPr/>
          <p:nvPr/>
        </p:nvSpPr>
        <p:spPr>
          <a:xfrm>
            <a:off x="6602552" y="4714736"/>
            <a:ext cx="790308" cy="3024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8369" y="4759309"/>
            <a:ext cx="321858" cy="219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9426" y="4730015"/>
            <a:ext cx="737701" cy="24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54397" y="4788685"/>
            <a:ext cx="29132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-54" dirty="0"/>
              <a:t>Model</a:t>
            </a:r>
            <a:endParaRPr sz="800"/>
          </a:p>
        </p:txBody>
      </p:sp>
      <p:sp>
        <p:nvSpPr>
          <p:cNvPr id="51" name="object 51"/>
          <p:cNvSpPr/>
          <p:nvPr/>
        </p:nvSpPr>
        <p:spPr>
          <a:xfrm>
            <a:off x="4492937" y="4475951"/>
            <a:ext cx="701079" cy="264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19886" y="4572087"/>
            <a:ext cx="549774" cy="121179"/>
          </a:xfrm>
          <a:custGeom>
            <a:avLst/>
            <a:gdLst/>
            <a:ahLst/>
            <a:cxnLst/>
            <a:rect l="l" t="t" r="r" b="b"/>
            <a:pathLst>
              <a:path w="307975" h="67944">
                <a:moveTo>
                  <a:pt x="0" y="67580"/>
                </a:moveTo>
                <a:lnTo>
                  <a:pt x="58637" y="64512"/>
                </a:lnTo>
                <a:lnTo>
                  <a:pt x="109433" y="57013"/>
                </a:lnTo>
                <a:lnTo>
                  <a:pt x="155798" y="39971"/>
                </a:lnTo>
                <a:lnTo>
                  <a:pt x="159207" y="33495"/>
                </a:lnTo>
                <a:lnTo>
                  <a:pt x="162957" y="27018"/>
                </a:lnTo>
                <a:lnTo>
                  <a:pt x="208981" y="9976"/>
                </a:lnTo>
                <a:lnTo>
                  <a:pt x="260118" y="2477"/>
                </a:lnTo>
                <a:lnTo>
                  <a:pt x="307478" y="0"/>
                </a:lnTo>
              </a:path>
            </a:pathLst>
          </a:custGeom>
          <a:ln w="11377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94457" y="4528218"/>
            <a:ext cx="95219" cy="95131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6310" y="0"/>
                </a:moveTo>
                <a:lnTo>
                  <a:pt x="2878" y="1097"/>
                </a:lnTo>
                <a:lnTo>
                  <a:pt x="0" y="6683"/>
                </a:lnTo>
                <a:lnTo>
                  <a:pt x="1097" y="10114"/>
                </a:lnTo>
                <a:lnTo>
                  <a:pt x="30354" y="25186"/>
                </a:lnTo>
                <a:lnTo>
                  <a:pt x="2830" y="43229"/>
                </a:lnTo>
                <a:lnTo>
                  <a:pt x="2097" y="46756"/>
                </a:lnTo>
                <a:lnTo>
                  <a:pt x="5543" y="52011"/>
                </a:lnTo>
                <a:lnTo>
                  <a:pt x="9070" y="52744"/>
                </a:lnTo>
                <a:lnTo>
                  <a:pt x="52908" y="24006"/>
                </a:lnTo>
                <a:lnTo>
                  <a:pt x="631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93123" y="4517339"/>
            <a:ext cx="500315" cy="2101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0026" y="4570861"/>
            <a:ext cx="345734" cy="40770"/>
          </a:xfrm>
          <a:custGeom>
            <a:avLst/>
            <a:gdLst/>
            <a:ahLst/>
            <a:cxnLst/>
            <a:rect l="l" t="t" r="r" b="b"/>
            <a:pathLst>
              <a:path w="193675" h="22860">
                <a:moveTo>
                  <a:pt x="0" y="0"/>
                </a:moveTo>
                <a:lnTo>
                  <a:pt x="54887" y="2045"/>
                </a:lnTo>
                <a:lnTo>
                  <a:pt x="93410" y="7157"/>
                </a:lnTo>
                <a:lnTo>
                  <a:pt x="104661" y="13293"/>
                </a:lnTo>
                <a:lnTo>
                  <a:pt x="111138" y="15338"/>
                </a:lnTo>
                <a:lnTo>
                  <a:pt x="121365" y="17383"/>
                </a:lnTo>
                <a:lnTo>
                  <a:pt x="134320" y="19087"/>
                </a:lnTo>
                <a:lnTo>
                  <a:pt x="150002" y="20791"/>
                </a:lnTo>
                <a:lnTo>
                  <a:pt x="167389" y="21814"/>
                </a:lnTo>
                <a:lnTo>
                  <a:pt x="193601" y="22529"/>
                </a:lnTo>
              </a:path>
            </a:pathLst>
          </a:custGeom>
          <a:ln w="11377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2134" y="4562309"/>
            <a:ext cx="94085" cy="95131"/>
          </a:xfrm>
          <a:custGeom>
            <a:avLst/>
            <a:gdLst/>
            <a:ahLst/>
            <a:cxnLst/>
            <a:rect l="l" t="t" r="r" b="b"/>
            <a:pathLst>
              <a:path w="52704" h="53339">
                <a:moveTo>
                  <a:pt x="7915" y="0"/>
                </a:moveTo>
                <a:lnTo>
                  <a:pt x="4407" y="821"/>
                </a:lnTo>
                <a:lnTo>
                  <a:pt x="1094" y="6161"/>
                </a:lnTo>
                <a:lnTo>
                  <a:pt x="1915" y="9667"/>
                </a:lnTo>
                <a:lnTo>
                  <a:pt x="29881" y="27016"/>
                </a:lnTo>
                <a:lnTo>
                  <a:pt x="1011" y="42816"/>
                </a:lnTo>
                <a:lnTo>
                  <a:pt x="0" y="46273"/>
                </a:lnTo>
                <a:lnTo>
                  <a:pt x="3017" y="51785"/>
                </a:lnTo>
                <a:lnTo>
                  <a:pt x="6475" y="52796"/>
                </a:lnTo>
                <a:lnTo>
                  <a:pt x="52458" y="27632"/>
                </a:lnTo>
                <a:lnTo>
                  <a:pt x="7915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93122" y="4545995"/>
            <a:ext cx="662838" cy="6685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20026" y="4570861"/>
            <a:ext cx="508966" cy="525486"/>
          </a:xfrm>
          <a:custGeom>
            <a:avLst/>
            <a:gdLst/>
            <a:ahLst/>
            <a:cxnLst/>
            <a:rect l="l" t="t" r="r" b="b"/>
            <a:pathLst>
              <a:path w="285114" h="294639">
                <a:moveTo>
                  <a:pt x="0" y="0"/>
                </a:moveTo>
                <a:lnTo>
                  <a:pt x="54205" y="12611"/>
                </a:lnTo>
                <a:lnTo>
                  <a:pt x="101592" y="46355"/>
                </a:lnTo>
                <a:lnTo>
                  <a:pt x="135343" y="93733"/>
                </a:lnTo>
                <a:lnTo>
                  <a:pt x="147957" y="147928"/>
                </a:lnTo>
                <a:lnTo>
                  <a:pt x="151366" y="175537"/>
                </a:lnTo>
                <a:lnTo>
                  <a:pt x="160571" y="202124"/>
                </a:lnTo>
                <a:lnTo>
                  <a:pt x="194321" y="249502"/>
                </a:lnTo>
                <a:lnTo>
                  <a:pt x="241709" y="283246"/>
                </a:lnTo>
                <a:lnTo>
                  <a:pt x="268300" y="292449"/>
                </a:lnTo>
                <a:lnTo>
                  <a:pt x="284707" y="294474"/>
                </a:lnTo>
              </a:path>
            </a:pathLst>
          </a:custGeom>
          <a:ln w="11378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51875" y="5041884"/>
            <a:ext cx="97486" cy="93999"/>
          </a:xfrm>
          <a:custGeom>
            <a:avLst/>
            <a:gdLst/>
            <a:ahLst/>
            <a:cxnLst/>
            <a:rect l="l" t="t" r="r" b="b"/>
            <a:pathLst>
              <a:path w="54610" h="52705">
                <a:moveTo>
                  <a:pt x="12295" y="0"/>
                </a:moveTo>
                <a:lnTo>
                  <a:pt x="8725" y="483"/>
                </a:lnTo>
                <a:lnTo>
                  <a:pt x="4917" y="5481"/>
                </a:lnTo>
                <a:lnTo>
                  <a:pt x="5400" y="9051"/>
                </a:lnTo>
                <a:lnTo>
                  <a:pt x="31583" y="28989"/>
                </a:lnTo>
                <a:lnTo>
                  <a:pt x="1336" y="41962"/>
                </a:lnTo>
                <a:lnTo>
                  <a:pt x="0" y="45307"/>
                </a:lnTo>
                <a:lnTo>
                  <a:pt x="2478" y="51082"/>
                </a:lnTo>
                <a:lnTo>
                  <a:pt x="5823" y="52418"/>
                </a:lnTo>
                <a:lnTo>
                  <a:pt x="53998" y="31756"/>
                </a:lnTo>
                <a:lnTo>
                  <a:pt x="12295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3123" y="4272189"/>
            <a:ext cx="946457" cy="343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20026" y="4368466"/>
            <a:ext cx="792354" cy="202718"/>
          </a:xfrm>
          <a:custGeom>
            <a:avLst/>
            <a:gdLst/>
            <a:ahLst/>
            <a:cxnLst/>
            <a:rect l="l" t="t" r="r" b="b"/>
            <a:pathLst>
              <a:path w="443864" h="113664">
                <a:moveTo>
                  <a:pt x="0" y="113482"/>
                </a:moveTo>
                <a:lnTo>
                  <a:pt x="42614" y="112119"/>
                </a:lnTo>
                <a:lnTo>
                  <a:pt x="83524" y="108710"/>
                </a:lnTo>
                <a:lnTo>
                  <a:pt x="122047" y="102916"/>
                </a:lnTo>
                <a:lnTo>
                  <a:pt x="185799" y="87237"/>
                </a:lnTo>
                <a:lnTo>
                  <a:pt x="222617" y="67127"/>
                </a:lnTo>
                <a:lnTo>
                  <a:pt x="229095" y="51107"/>
                </a:lnTo>
                <a:lnTo>
                  <a:pt x="232845" y="45994"/>
                </a:lnTo>
                <a:lnTo>
                  <a:pt x="269664" y="26225"/>
                </a:lnTo>
                <a:lnTo>
                  <a:pt x="333074" y="10205"/>
                </a:lnTo>
                <a:lnTo>
                  <a:pt x="371597" y="4410"/>
                </a:lnTo>
                <a:lnTo>
                  <a:pt x="412507" y="1002"/>
                </a:lnTo>
                <a:lnTo>
                  <a:pt x="443835" y="0"/>
                </a:lnTo>
              </a:path>
            </a:pathLst>
          </a:custGeom>
          <a:ln w="11377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38674" y="4323331"/>
            <a:ext cx="94085" cy="95131"/>
          </a:xfrm>
          <a:custGeom>
            <a:avLst/>
            <a:gdLst/>
            <a:ahLst/>
            <a:cxnLst/>
            <a:rect l="l" t="t" r="r" b="b"/>
            <a:pathLst>
              <a:path w="52704" h="53339">
                <a:moveTo>
                  <a:pt x="6445" y="0"/>
                </a:moveTo>
                <a:lnTo>
                  <a:pt x="2991" y="1027"/>
                </a:lnTo>
                <a:lnTo>
                  <a:pt x="0" y="6554"/>
                </a:lnTo>
                <a:lnTo>
                  <a:pt x="1028" y="10006"/>
                </a:lnTo>
                <a:lnTo>
                  <a:pt x="29972" y="25669"/>
                </a:lnTo>
                <a:lnTo>
                  <a:pt x="2089" y="43150"/>
                </a:lnTo>
                <a:lnTo>
                  <a:pt x="1284" y="46660"/>
                </a:lnTo>
                <a:lnTo>
                  <a:pt x="4622" y="51984"/>
                </a:lnTo>
                <a:lnTo>
                  <a:pt x="8134" y="52789"/>
                </a:lnTo>
                <a:lnTo>
                  <a:pt x="52546" y="24946"/>
                </a:lnTo>
                <a:lnTo>
                  <a:pt x="6445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93123" y="4545995"/>
            <a:ext cx="946457" cy="4266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20026" y="4570861"/>
            <a:ext cx="792354" cy="283128"/>
          </a:xfrm>
          <a:custGeom>
            <a:avLst/>
            <a:gdLst/>
            <a:ahLst/>
            <a:cxnLst/>
            <a:rect l="l" t="t" r="r" b="b"/>
            <a:pathLst>
              <a:path w="443864" h="158750">
                <a:moveTo>
                  <a:pt x="0" y="0"/>
                </a:moveTo>
                <a:lnTo>
                  <a:pt x="42614" y="1704"/>
                </a:lnTo>
                <a:lnTo>
                  <a:pt x="83524" y="6816"/>
                </a:lnTo>
                <a:lnTo>
                  <a:pt x="122047" y="14656"/>
                </a:lnTo>
                <a:lnTo>
                  <a:pt x="185799" y="37152"/>
                </a:lnTo>
                <a:lnTo>
                  <a:pt x="222617" y="64761"/>
                </a:lnTo>
                <a:lnTo>
                  <a:pt x="229095" y="87257"/>
                </a:lnTo>
                <a:lnTo>
                  <a:pt x="232845" y="94415"/>
                </a:lnTo>
                <a:lnTo>
                  <a:pt x="269664" y="122365"/>
                </a:lnTo>
                <a:lnTo>
                  <a:pt x="333074" y="144520"/>
                </a:lnTo>
                <a:lnTo>
                  <a:pt x="371597" y="152360"/>
                </a:lnTo>
                <a:lnTo>
                  <a:pt x="412507" y="157472"/>
                </a:lnTo>
                <a:lnTo>
                  <a:pt x="443838" y="158725"/>
                </a:lnTo>
              </a:path>
            </a:pathLst>
          </a:custGeom>
          <a:ln w="11378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38415" y="4804464"/>
            <a:ext cx="94085" cy="95131"/>
          </a:xfrm>
          <a:custGeom>
            <a:avLst/>
            <a:gdLst/>
            <a:ahLst/>
            <a:cxnLst/>
            <a:rect l="l" t="t" r="r" b="b"/>
            <a:pathLst>
              <a:path w="52704" h="53339">
                <a:moveTo>
                  <a:pt x="8503" y="0"/>
                </a:moveTo>
                <a:lnTo>
                  <a:pt x="4985" y="776"/>
                </a:lnTo>
                <a:lnTo>
                  <a:pt x="1604" y="6073"/>
                </a:lnTo>
                <a:lnTo>
                  <a:pt x="2381" y="9590"/>
                </a:lnTo>
                <a:lnTo>
                  <a:pt x="30124" y="27293"/>
                </a:lnTo>
                <a:lnTo>
                  <a:pt x="1055" y="42725"/>
                </a:lnTo>
                <a:lnTo>
                  <a:pt x="0" y="46169"/>
                </a:lnTo>
                <a:lnTo>
                  <a:pt x="2947" y="51719"/>
                </a:lnTo>
                <a:lnTo>
                  <a:pt x="6392" y="52774"/>
                </a:lnTo>
                <a:lnTo>
                  <a:pt x="52691" y="28196"/>
                </a:lnTo>
                <a:lnTo>
                  <a:pt x="8503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56412" y="4472766"/>
            <a:ext cx="790308" cy="2992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28493" y="4514156"/>
            <a:ext cx="436581" cy="2196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82503" y="4486510"/>
            <a:ext cx="737701" cy="249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351136" y="4545179"/>
            <a:ext cx="4035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800" spc="-45" dirty="0"/>
              <a:t>Honolulu</a:t>
            </a:r>
            <a:endParaRPr sz="800"/>
          </a:p>
        </p:txBody>
      </p:sp>
      <p:sp>
        <p:nvSpPr>
          <p:cNvPr id="70" name="object 70"/>
          <p:cNvSpPr/>
          <p:nvPr/>
        </p:nvSpPr>
        <p:spPr>
          <a:xfrm>
            <a:off x="6892545" y="4463215"/>
            <a:ext cx="659652" cy="1942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6863" y="4479547"/>
            <a:ext cx="629751" cy="1420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92545" y="4587383"/>
            <a:ext cx="659652" cy="2324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55067" y="5074506"/>
            <a:ext cx="497128" cy="191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9381" y="5088311"/>
            <a:ext cx="467233" cy="1420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79556" y="4596937"/>
            <a:ext cx="414274" cy="22286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04153" y="4693727"/>
            <a:ext cx="264118" cy="80408"/>
          </a:xfrm>
          <a:custGeom>
            <a:avLst/>
            <a:gdLst/>
            <a:ahLst/>
            <a:cxnLst/>
            <a:rect l="l" t="t" r="r" b="b"/>
            <a:pathLst>
              <a:path w="147955" h="45085">
                <a:moveTo>
                  <a:pt x="0" y="44888"/>
                </a:moveTo>
                <a:lnTo>
                  <a:pt x="54887" y="37730"/>
                </a:lnTo>
                <a:lnTo>
                  <a:pt x="79774" y="22051"/>
                </a:lnTo>
                <a:lnTo>
                  <a:pt x="81478" y="17960"/>
                </a:lnTo>
                <a:lnTo>
                  <a:pt x="86592" y="13870"/>
                </a:lnTo>
                <a:lnTo>
                  <a:pt x="94433" y="9780"/>
                </a:lnTo>
                <a:lnTo>
                  <a:pt x="104661" y="6372"/>
                </a:lnTo>
                <a:lnTo>
                  <a:pt x="129888" y="1259"/>
                </a:lnTo>
                <a:lnTo>
                  <a:pt x="147942" y="0"/>
                </a:lnTo>
              </a:path>
            </a:pathLst>
          </a:custGeom>
          <a:ln w="11377">
            <a:solidFill>
              <a:srgbClr val="F5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93386" y="4650960"/>
            <a:ext cx="95219" cy="93999"/>
          </a:xfrm>
          <a:custGeom>
            <a:avLst/>
            <a:gdLst/>
            <a:ahLst/>
            <a:cxnLst/>
            <a:rect l="l" t="t" r="r" b="b"/>
            <a:pathLst>
              <a:path w="53339" h="52705">
                <a:moveTo>
                  <a:pt x="6193" y="0"/>
                </a:moveTo>
                <a:lnTo>
                  <a:pt x="2781" y="1156"/>
                </a:lnTo>
                <a:lnTo>
                  <a:pt x="0" y="6792"/>
                </a:lnTo>
                <a:lnTo>
                  <a:pt x="1157" y="10203"/>
                </a:lnTo>
                <a:lnTo>
                  <a:pt x="30671" y="24765"/>
                </a:lnTo>
                <a:lnTo>
                  <a:pt x="3465" y="43283"/>
                </a:lnTo>
                <a:lnTo>
                  <a:pt x="2793" y="46822"/>
                </a:lnTo>
                <a:lnTo>
                  <a:pt x="6330" y="52016"/>
                </a:lnTo>
                <a:lnTo>
                  <a:pt x="9869" y="52688"/>
                </a:lnTo>
                <a:lnTo>
                  <a:pt x="53201" y="23193"/>
                </a:lnTo>
                <a:lnTo>
                  <a:pt x="6193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79556" y="4596937"/>
            <a:ext cx="414274" cy="343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04153" y="4694320"/>
            <a:ext cx="264118" cy="201587"/>
          </a:xfrm>
          <a:custGeom>
            <a:avLst/>
            <a:gdLst/>
            <a:ahLst/>
            <a:cxnLst/>
            <a:rect l="l" t="t" r="r" b="b"/>
            <a:pathLst>
              <a:path w="147955" h="113030">
                <a:moveTo>
                  <a:pt x="0" y="112821"/>
                </a:moveTo>
                <a:lnTo>
                  <a:pt x="54887" y="95097"/>
                </a:lnTo>
                <a:lnTo>
                  <a:pt x="79774" y="55899"/>
                </a:lnTo>
                <a:lnTo>
                  <a:pt x="81478" y="45333"/>
                </a:lnTo>
                <a:lnTo>
                  <a:pt x="86592" y="35107"/>
                </a:lnTo>
                <a:lnTo>
                  <a:pt x="94433" y="25564"/>
                </a:lnTo>
                <a:lnTo>
                  <a:pt x="104661" y="16702"/>
                </a:lnTo>
                <a:lnTo>
                  <a:pt x="129888" y="3749"/>
                </a:lnTo>
                <a:lnTo>
                  <a:pt x="144207" y="341"/>
                </a:lnTo>
                <a:lnTo>
                  <a:pt x="147961" y="0"/>
                </a:lnTo>
              </a:path>
            </a:pathLst>
          </a:custGeom>
          <a:ln w="11378">
            <a:solidFill>
              <a:srgbClr val="F5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92794" y="4652902"/>
            <a:ext cx="96352" cy="93999"/>
          </a:xfrm>
          <a:custGeom>
            <a:avLst/>
            <a:gdLst/>
            <a:ahLst/>
            <a:cxnLst/>
            <a:rect l="l" t="t" r="r" b="b"/>
            <a:pathLst>
              <a:path w="53975" h="52705">
                <a:moveTo>
                  <a:pt x="6049" y="0"/>
                </a:moveTo>
                <a:lnTo>
                  <a:pt x="2662" y="1228"/>
                </a:lnTo>
                <a:lnTo>
                  <a:pt x="0" y="6920"/>
                </a:lnTo>
                <a:lnTo>
                  <a:pt x="1228" y="10306"/>
                </a:lnTo>
                <a:lnTo>
                  <a:pt x="31041" y="24245"/>
                </a:lnTo>
                <a:lnTo>
                  <a:pt x="4231" y="43331"/>
                </a:lnTo>
                <a:lnTo>
                  <a:pt x="3633" y="46883"/>
                </a:lnTo>
                <a:lnTo>
                  <a:pt x="7279" y="52001"/>
                </a:lnTo>
                <a:lnTo>
                  <a:pt x="10831" y="52599"/>
                </a:lnTo>
                <a:lnTo>
                  <a:pt x="53534" y="22200"/>
                </a:lnTo>
                <a:lnTo>
                  <a:pt x="6049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79556" y="4425010"/>
            <a:ext cx="414274" cy="3852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04152" y="4449110"/>
            <a:ext cx="265252" cy="242358"/>
          </a:xfrm>
          <a:custGeom>
            <a:avLst/>
            <a:gdLst/>
            <a:ahLst/>
            <a:cxnLst/>
            <a:rect l="l" t="t" r="r" b="b"/>
            <a:pathLst>
              <a:path w="148589" h="135889">
                <a:moveTo>
                  <a:pt x="0" y="0"/>
                </a:moveTo>
                <a:lnTo>
                  <a:pt x="42614" y="12611"/>
                </a:lnTo>
                <a:lnTo>
                  <a:pt x="72955" y="43287"/>
                </a:lnTo>
                <a:lnTo>
                  <a:pt x="81478" y="80781"/>
                </a:lnTo>
                <a:lnTo>
                  <a:pt x="86592" y="93392"/>
                </a:lnTo>
                <a:lnTo>
                  <a:pt x="116593" y="124069"/>
                </a:lnTo>
                <a:lnTo>
                  <a:pt x="144207" y="134976"/>
                </a:lnTo>
                <a:lnTo>
                  <a:pt x="147987" y="135406"/>
                </a:lnTo>
              </a:path>
            </a:pathLst>
          </a:custGeom>
          <a:ln w="11378">
            <a:solidFill>
              <a:srgbClr val="F5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92203" y="4636965"/>
            <a:ext cx="96352" cy="93999"/>
          </a:xfrm>
          <a:custGeom>
            <a:avLst/>
            <a:gdLst/>
            <a:ahLst/>
            <a:cxnLst/>
            <a:rect l="l" t="t" r="r" b="b"/>
            <a:pathLst>
              <a:path w="53975" h="52705">
                <a:moveTo>
                  <a:pt x="11856" y="0"/>
                </a:moveTo>
                <a:lnTo>
                  <a:pt x="8291" y="517"/>
                </a:lnTo>
                <a:lnTo>
                  <a:pt x="4532" y="5553"/>
                </a:lnTo>
                <a:lnTo>
                  <a:pt x="5049" y="9117"/>
                </a:lnTo>
                <a:lnTo>
                  <a:pt x="31424" y="28801"/>
                </a:lnTo>
                <a:lnTo>
                  <a:pt x="1304" y="42066"/>
                </a:lnTo>
                <a:lnTo>
                  <a:pt x="0" y="45424"/>
                </a:lnTo>
                <a:lnTo>
                  <a:pt x="2534" y="51174"/>
                </a:lnTo>
                <a:lnTo>
                  <a:pt x="5892" y="52478"/>
                </a:lnTo>
                <a:lnTo>
                  <a:pt x="53864" y="31350"/>
                </a:lnTo>
                <a:lnTo>
                  <a:pt x="11856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31352" y="3757517"/>
            <a:ext cx="32873" cy="123444"/>
          </a:xfrm>
          <a:custGeom>
            <a:avLst/>
            <a:gdLst/>
            <a:ahLst/>
            <a:cxnLst/>
            <a:rect l="l" t="t" r="r" b="b"/>
            <a:pathLst>
              <a:path w="18414" h="69214">
                <a:moveTo>
                  <a:pt x="0" y="69196"/>
                </a:moveTo>
                <a:lnTo>
                  <a:pt x="17794" y="69196"/>
                </a:lnTo>
                <a:lnTo>
                  <a:pt x="17794" y="0"/>
                </a:lnTo>
                <a:lnTo>
                  <a:pt x="0" y="0"/>
                </a:lnTo>
                <a:lnTo>
                  <a:pt x="0" y="69196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24579" y="3750755"/>
            <a:ext cx="45342" cy="137034"/>
          </a:xfrm>
          <a:custGeom>
            <a:avLst/>
            <a:gdLst/>
            <a:ahLst/>
            <a:cxnLst/>
            <a:rect l="l" t="t" r="r" b="b"/>
            <a:pathLst>
              <a:path w="25400" h="76835">
                <a:moveTo>
                  <a:pt x="0" y="76781"/>
                </a:moveTo>
                <a:lnTo>
                  <a:pt x="25381" y="76781"/>
                </a:lnTo>
                <a:lnTo>
                  <a:pt x="25381" y="0"/>
                </a:lnTo>
                <a:lnTo>
                  <a:pt x="0" y="0"/>
                </a:lnTo>
                <a:lnTo>
                  <a:pt x="0" y="76781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20765" y="3757517"/>
            <a:ext cx="32873" cy="123444"/>
          </a:xfrm>
          <a:custGeom>
            <a:avLst/>
            <a:gdLst/>
            <a:ahLst/>
            <a:cxnLst/>
            <a:rect l="l" t="t" r="r" b="b"/>
            <a:pathLst>
              <a:path w="18414" h="69214">
                <a:moveTo>
                  <a:pt x="0" y="69196"/>
                </a:moveTo>
                <a:lnTo>
                  <a:pt x="17794" y="69196"/>
                </a:lnTo>
                <a:lnTo>
                  <a:pt x="17794" y="0"/>
                </a:lnTo>
                <a:lnTo>
                  <a:pt x="0" y="0"/>
                </a:lnTo>
                <a:lnTo>
                  <a:pt x="0" y="6919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13992" y="3750755"/>
            <a:ext cx="45342" cy="137034"/>
          </a:xfrm>
          <a:custGeom>
            <a:avLst/>
            <a:gdLst/>
            <a:ahLst/>
            <a:cxnLst/>
            <a:rect l="l" t="t" r="r" b="b"/>
            <a:pathLst>
              <a:path w="25400" h="76835">
                <a:moveTo>
                  <a:pt x="0" y="76781"/>
                </a:moveTo>
                <a:lnTo>
                  <a:pt x="25380" y="76781"/>
                </a:lnTo>
                <a:lnTo>
                  <a:pt x="25380" y="0"/>
                </a:lnTo>
                <a:lnTo>
                  <a:pt x="0" y="0"/>
                </a:lnTo>
                <a:lnTo>
                  <a:pt x="0" y="76781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12528" y="3757517"/>
            <a:ext cx="32873" cy="123444"/>
          </a:xfrm>
          <a:custGeom>
            <a:avLst/>
            <a:gdLst/>
            <a:ahLst/>
            <a:cxnLst/>
            <a:rect l="l" t="t" r="r" b="b"/>
            <a:pathLst>
              <a:path w="18414" h="69214">
                <a:moveTo>
                  <a:pt x="0" y="69196"/>
                </a:moveTo>
                <a:lnTo>
                  <a:pt x="17794" y="69196"/>
                </a:lnTo>
                <a:lnTo>
                  <a:pt x="17794" y="0"/>
                </a:lnTo>
                <a:lnTo>
                  <a:pt x="0" y="0"/>
                </a:lnTo>
                <a:lnTo>
                  <a:pt x="0" y="6919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05756" y="3750755"/>
            <a:ext cx="45342" cy="137034"/>
          </a:xfrm>
          <a:custGeom>
            <a:avLst/>
            <a:gdLst/>
            <a:ahLst/>
            <a:cxnLst/>
            <a:rect l="l" t="t" r="r" b="b"/>
            <a:pathLst>
              <a:path w="25400" h="76835">
                <a:moveTo>
                  <a:pt x="0" y="76781"/>
                </a:moveTo>
                <a:lnTo>
                  <a:pt x="25380" y="76781"/>
                </a:lnTo>
                <a:lnTo>
                  <a:pt x="25380" y="0"/>
                </a:lnTo>
                <a:lnTo>
                  <a:pt x="0" y="0"/>
                </a:lnTo>
                <a:lnTo>
                  <a:pt x="0" y="76781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25472" y="3757517"/>
            <a:ext cx="32873" cy="123444"/>
          </a:xfrm>
          <a:custGeom>
            <a:avLst/>
            <a:gdLst/>
            <a:ahLst/>
            <a:cxnLst/>
            <a:rect l="l" t="t" r="r" b="b"/>
            <a:pathLst>
              <a:path w="18414" h="69214">
                <a:moveTo>
                  <a:pt x="0" y="69196"/>
                </a:moveTo>
                <a:lnTo>
                  <a:pt x="17794" y="69196"/>
                </a:lnTo>
                <a:lnTo>
                  <a:pt x="17794" y="0"/>
                </a:lnTo>
                <a:lnTo>
                  <a:pt x="0" y="0"/>
                </a:lnTo>
                <a:lnTo>
                  <a:pt x="0" y="6919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18698" y="3750755"/>
            <a:ext cx="45342" cy="137034"/>
          </a:xfrm>
          <a:custGeom>
            <a:avLst/>
            <a:gdLst/>
            <a:ahLst/>
            <a:cxnLst/>
            <a:rect l="l" t="t" r="r" b="b"/>
            <a:pathLst>
              <a:path w="25400" h="76835">
                <a:moveTo>
                  <a:pt x="0" y="76781"/>
                </a:moveTo>
                <a:lnTo>
                  <a:pt x="25380" y="76781"/>
                </a:lnTo>
                <a:lnTo>
                  <a:pt x="25380" y="0"/>
                </a:lnTo>
                <a:lnTo>
                  <a:pt x="0" y="0"/>
                </a:lnTo>
                <a:lnTo>
                  <a:pt x="0" y="76781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47823" y="3757517"/>
            <a:ext cx="32873" cy="123444"/>
          </a:xfrm>
          <a:custGeom>
            <a:avLst/>
            <a:gdLst/>
            <a:ahLst/>
            <a:cxnLst/>
            <a:rect l="l" t="t" r="r" b="b"/>
            <a:pathLst>
              <a:path w="18414" h="69214">
                <a:moveTo>
                  <a:pt x="0" y="69196"/>
                </a:moveTo>
                <a:lnTo>
                  <a:pt x="17794" y="69196"/>
                </a:lnTo>
                <a:lnTo>
                  <a:pt x="17794" y="0"/>
                </a:lnTo>
                <a:lnTo>
                  <a:pt x="0" y="0"/>
                </a:lnTo>
                <a:lnTo>
                  <a:pt x="0" y="69196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41052" y="3750755"/>
            <a:ext cx="45342" cy="137034"/>
          </a:xfrm>
          <a:custGeom>
            <a:avLst/>
            <a:gdLst/>
            <a:ahLst/>
            <a:cxnLst/>
            <a:rect l="l" t="t" r="r" b="b"/>
            <a:pathLst>
              <a:path w="25400" h="76835">
                <a:moveTo>
                  <a:pt x="0" y="76781"/>
                </a:moveTo>
                <a:lnTo>
                  <a:pt x="25380" y="76781"/>
                </a:lnTo>
                <a:lnTo>
                  <a:pt x="25380" y="0"/>
                </a:lnTo>
                <a:lnTo>
                  <a:pt x="0" y="0"/>
                </a:lnTo>
                <a:lnTo>
                  <a:pt x="0" y="767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24296" y="3757517"/>
            <a:ext cx="32873" cy="123444"/>
          </a:xfrm>
          <a:custGeom>
            <a:avLst/>
            <a:gdLst/>
            <a:ahLst/>
            <a:cxnLst/>
            <a:rect l="l" t="t" r="r" b="b"/>
            <a:pathLst>
              <a:path w="18414" h="69214">
                <a:moveTo>
                  <a:pt x="0" y="69196"/>
                </a:moveTo>
                <a:lnTo>
                  <a:pt x="17794" y="69196"/>
                </a:lnTo>
                <a:lnTo>
                  <a:pt x="17794" y="0"/>
                </a:lnTo>
                <a:lnTo>
                  <a:pt x="0" y="0"/>
                </a:lnTo>
                <a:lnTo>
                  <a:pt x="0" y="69196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17523" y="3750755"/>
            <a:ext cx="45342" cy="137034"/>
          </a:xfrm>
          <a:custGeom>
            <a:avLst/>
            <a:gdLst/>
            <a:ahLst/>
            <a:cxnLst/>
            <a:rect l="l" t="t" r="r" b="b"/>
            <a:pathLst>
              <a:path w="25400" h="76835">
                <a:moveTo>
                  <a:pt x="0" y="76781"/>
                </a:moveTo>
                <a:lnTo>
                  <a:pt x="25380" y="76781"/>
                </a:lnTo>
                <a:lnTo>
                  <a:pt x="25380" y="0"/>
                </a:lnTo>
                <a:lnTo>
                  <a:pt x="0" y="0"/>
                </a:lnTo>
                <a:lnTo>
                  <a:pt x="0" y="76781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04293" y="3757519"/>
            <a:ext cx="1747938" cy="123444"/>
          </a:xfrm>
          <a:custGeom>
            <a:avLst/>
            <a:gdLst/>
            <a:ahLst/>
            <a:cxnLst/>
            <a:rect l="l" t="t" r="r" b="b"/>
            <a:pathLst>
              <a:path w="979170" h="69214">
                <a:moveTo>
                  <a:pt x="0" y="0"/>
                </a:moveTo>
                <a:lnTo>
                  <a:pt x="978678" y="0"/>
                </a:lnTo>
                <a:lnTo>
                  <a:pt x="978678" y="69196"/>
                </a:lnTo>
                <a:lnTo>
                  <a:pt x="0" y="69196"/>
                </a:lnTo>
                <a:lnTo>
                  <a:pt x="0" y="0"/>
                </a:lnTo>
                <a:close/>
              </a:path>
            </a:pathLst>
          </a:custGeom>
          <a:ln w="758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64848" y="4854951"/>
            <a:ext cx="1177762" cy="527751"/>
          </a:xfrm>
          <a:custGeom>
            <a:avLst/>
            <a:gdLst/>
            <a:ahLst/>
            <a:cxnLst/>
            <a:rect l="l" t="t" r="r" b="b"/>
            <a:pathLst>
              <a:path w="659764" h="295910">
                <a:moveTo>
                  <a:pt x="622349" y="73955"/>
                </a:moveTo>
                <a:lnTo>
                  <a:pt x="548379" y="73955"/>
                </a:lnTo>
                <a:lnTo>
                  <a:pt x="541052" y="86669"/>
                </a:lnTo>
                <a:lnTo>
                  <a:pt x="532642" y="99123"/>
                </a:lnTo>
                <a:lnTo>
                  <a:pt x="501193" y="134814"/>
                </a:lnTo>
                <a:lnTo>
                  <a:pt x="461015" y="167755"/>
                </a:lnTo>
                <a:lnTo>
                  <a:pt x="412878" y="197636"/>
                </a:lnTo>
                <a:lnTo>
                  <a:pt x="376744" y="215703"/>
                </a:lnTo>
                <a:lnTo>
                  <a:pt x="337644" y="232180"/>
                </a:lnTo>
                <a:lnTo>
                  <a:pt x="295803" y="246975"/>
                </a:lnTo>
                <a:lnTo>
                  <a:pt x="251451" y="259996"/>
                </a:lnTo>
                <a:lnTo>
                  <a:pt x="204816" y="271151"/>
                </a:lnTo>
                <a:lnTo>
                  <a:pt x="156125" y="280347"/>
                </a:lnTo>
                <a:lnTo>
                  <a:pt x="105607" y="287494"/>
                </a:lnTo>
                <a:lnTo>
                  <a:pt x="53489" y="292498"/>
                </a:lnTo>
                <a:lnTo>
                  <a:pt x="0" y="295268"/>
                </a:lnTo>
                <a:lnTo>
                  <a:pt x="26190" y="295778"/>
                </a:lnTo>
                <a:lnTo>
                  <a:pt x="78000" y="295159"/>
                </a:lnTo>
                <a:lnTo>
                  <a:pt x="128871" y="292418"/>
                </a:lnTo>
                <a:lnTo>
                  <a:pt x="178588" y="287631"/>
                </a:lnTo>
                <a:lnTo>
                  <a:pt x="226937" y="280875"/>
                </a:lnTo>
                <a:lnTo>
                  <a:pt x="273704" y="272226"/>
                </a:lnTo>
                <a:lnTo>
                  <a:pt x="318674" y="261760"/>
                </a:lnTo>
                <a:lnTo>
                  <a:pt x="361632" y="249553"/>
                </a:lnTo>
                <a:lnTo>
                  <a:pt x="402364" y="235683"/>
                </a:lnTo>
                <a:lnTo>
                  <a:pt x="440656" y="220224"/>
                </a:lnTo>
                <a:lnTo>
                  <a:pt x="476293" y="203253"/>
                </a:lnTo>
                <a:lnTo>
                  <a:pt x="524301" y="175130"/>
                </a:lnTo>
                <a:lnTo>
                  <a:pt x="565129" y="144034"/>
                </a:lnTo>
                <a:lnTo>
                  <a:pt x="598053" y="110223"/>
                </a:lnTo>
                <a:lnTo>
                  <a:pt x="615254" y="86302"/>
                </a:lnTo>
                <a:lnTo>
                  <a:pt x="622349" y="73955"/>
                </a:lnTo>
                <a:close/>
              </a:path>
              <a:path w="659764" h="295910">
                <a:moveTo>
                  <a:pt x="604561" y="0"/>
                </a:moveTo>
                <a:lnTo>
                  <a:pt x="511394" y="73955"/>
                </a:lnTo>
                <a:lnTo>
                  <a:pt x="659334" y="73955"/>
                </a:lnTo>
                <a:lnTo>
                  <a:pt x="604561" y="0"/>
                </a:lnTo>
                <a:close/>
              </a:path>
            </a:pathLst>
          </a:custGeom>
          <a:solidFill>
            <a:srgbClr val="F4CD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19609" y="4854951"/>
            <a:ext cx="1211769" cy="527751"/>
          </a:xfrm>
          <a:custGeom>
            <a:avLst/>
            <a:gdLst/>
            <a:ahLst/>
            <a:cxnLst/>
            <a:rect l="l" t="t" r="r" b="b"/>
            <a:pathLst>
              <a:path w="678814" h="295910">
                <a:moveTo>
                  <a:pt x="73969" y="0"/>
                </a:moveTo>
                <a:lnTo>
                  <a:pt x="0" y="0"/>
                </a:lnTo>
                <a:lnTo>
                  <a:pt x="589" y="13177"/>
                </a:lnTo>
                <a:lnTo>
                  <a:pt x="9228" y="51774"/>
                </a:lnTo>
                <a:lnTo>
                  <a:pt x="27659" y="88719"/>
                </a:lnTo>
                <a:lnTo>
                  <a:pt x="55218" y="123686"/>
                </a:lnTo>
                <a:lnTo>
                  <a:pt x="91243" y="156350"/>
                </a:lnTo>
                <a:lnTo>
                  <a:pt x="135069" y="186388"/>
                </a:lnTo>
                <a:lnTo>
                  <a:pt x="186033" y="213474"/>
                </a:lnTo>
                <a:lnTo>
                  <a:pt x="223647" y="229731"/>
                </a:lnTo>
                <a:lnTo>
                  <a:pt x="263942" y="244435"/>
                </a:lnTo>
                <a:lnTo>
                  <a:pt x="306721" y="257492"/>
                </a:lnTo>
                <a:lnTo>
                  <a:pt x="351788" y="268803"/>
                </a:lnTo>
                <a:lnTo>
                  <a:pt x="398947" y="278274"/>
                </a:lnTo>
                <a:lnTo>
                  <a:pt x="448000" y="285807"/>
                </a:lnTo>
                <a:lnTo>
                  <a:pt x="498751" y="291307"/>
                </a:lnTo>
                <a:lnTo>
                  <a:pt x="551003" y="294678"/>
                </a:lnTo>
                <a:lnTo>
                  <a:pt x="604561" y="295823"/>
                </a:lnTo>
                <a:lnTo>
                  <a:pt x="678531" y="295823"/>
                </a:lnTo>
                <a:lnTo>
                  <a:pt x="651601" y="295534"/>
                </a:lnTo>
                <a:lnTo>
                  <a:pt x="624973" y="294678"/>
                </a:lnTo>
                <a:lnTo>
                  <a:pt x="572721" y="291307"/>
                </a:lnTo>
                <a:lnTo>
                  <a:pt x="521970" y="285807"/>
                </a:lnTo>
                <a:lnTo>
                  <a:pt x="472917" y="278274"/>
                </a:lnTo>
                <a:lnTo>
                  <a:pt x="425758" y="268803"/>
                </a:lnTo>
                <a:lnTo>
                  <a:pt x="380691" y="257492"/>
                </a:lnTo>
                <a:lnTo>
                  <a:pt x="337912" y="244435"/>
                </a:lnTo>
                <a:lnTo>
                  <a:pt x="297617" y="229731"/>
                </a:lnTo>
                <a:lnTo>
                  <a:pt x="260003" y="213474"/>
                </a:lnTo>
                <a:lnTo>
                  <a:pt x="225266" y="195760"/>
                </a:lnTo>
                <a:lnTo>
                  <a:pt x="178987" y="166671"/>
                </a:lnTo>
                <a:lnTo>
                  <a:pt x="140289" y="134846"/>
                </a:lnTo>
                <a:lnTo>
                  <a:pt x="109834" y="100610"/>
                </a:lnTo>
                <a:lnTo>
                  <a:pt x="88286" y="64289"/>
                </a:lnTo>
                <a:lnTo>
                  <a:pt x="76309" y="26206"/>
                </a:lnTo>
                <a:lnTo>
                  <a:pt x="74559" y="13177"/>
                </a:lnTo>
                <a:lnTo>
                  <a:pt x="73969" y="0"/>
                </a:lnTo>
                <a:close/>
              </a:path>
            </a:pathLst>
          </a:custGeom>
          <a:solidFill>
            <a:srgbClr val="CDA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94990" y="3921515"/>
            <a:ext cx="528236" cy="243490"/>
          </a:xfrm>
          <a:custGeom>
            <a:avLst/>
            <a:gdLst/>
            <a:ahLst/>
            <a:cxnLst/>
            <a:rect l="l" t="t" r="r" b="b"/>
            <a:pathLst>
              <a:path w="295910" h="136525">
                <a:moveTo>
                  <a:pt x="221909" y="68267"/>
                </a:moveTo>
                <a:lnTo>
                  <a:pt x="73969" y="68267"/>
                </a:lnTo>
                <a:lnTo>
                  <a:pt x="73969" y="136533"/>
                </a:lnTo>
                <a:lnTo>
                  <a:pt x="221909" y="136533"/>
                </a:lnTo>
                <a:lnTo>
                  <a:pt x="221909" y="68267"/>
                </a:lnTo>
                <a:close/>
              </a:path>
              <a:path w="295910" h="136525">
                <a:moveTo>
                  <a:pt x="147939" y="0"/>
                </a:moveTo>
                <a:lnTo>
                  <a:pt x="0" y="68267"/>
                </a:lnTo>
                <a:lnTo>
                  <a:pt x="295879" y="68267"/>
                </a:lnTo>
                <a:lnTo>
                  <a:pt x="147939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94990" y="3921515"/>
            <a:ext cx="528236" cy="243490"/>
          </a:xfrm>
          <a:custGeom>
            <a:avLst/>
            <a:gdLst/>
            <a:ahLst/>
            <a:cxnLst/>
            <a:rect l="l" t="t" r="r" b="b"/>
            <a:pathLst>
              <a:path w="295910" h="136525">
                <a:moveTo>
                  <a:pt x="0" y="68266"/>
                </a:moveTo>
                <a:lnTo>
                  <a:pt x="147939" y="0"/>
                </a:lnTo>
                <a:lnTo>
                  <a:pt x="295879" y="68266"/>
                </a:lnTo>
                <a:lnTo>
                  <a:pt x="221909" y="68266"/>
                </a:lnTo>
                <a:lnTo>
                  <a:pt x="221909" y="136533"/>
                </a:lnTo>
                <a:lnTo>
                  <a:pt x="73969" y="136533"/>
                </a:lnTo>
                <a:lnTo>
                  <a:pt x="73969" y="68266"/>
                </a:lnTo>
                <a:lnTo>
                  <a:pt x="0" y="68266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43070" y="3921514"/>
            <a:ext cx="528236" cy="690833"/>
          </a:xfrm>
          <a:custGeom>
            <a:avLst/>
            <a:gdLst/>
            <a:ahLst/>
            <a:cxnLst/>
            <a:rect l="l" t="t" r="r" b="b"/>
            <a:pathLst>
              <a:path w="295909" h="387350">
                <a:moveTo>
                  <a:pt x="221909" y="147911"/>
                </a:moveTo>
                <a:lnTo>
                  <a:pt x="73969" y="147911"/>
                </a:lnTo>
                <a:lnTo>
                  <a:pt x="73969" y="386845"/>
                </a:lnTo>
                <a:lnTo>
                  <a:pt x="221909" y="386845"/>
                </a:lnTo>
                <a:lnTo>
                  <a:pt x="221909" y="147911"/>
                </a:lnTo>
                <a:close/>
              </a:path>
              <a:path w="295909" h="387350">
                <a:moveTo>
                  <a:pt x="147939" y="0"/>
                </a:moveTo>
                <a:lnTo>
                  <a:pt x="0" y="147911"/>
                </a:lnTo>
                <a:lnTo>
                  <a:pt x="295879" y="147911"/>
                </a:lnTo>
                <a:lnTo>
                  <a:pt x="147939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43070" y="3921514"/>
            <a:ext cx="528236" cy="690833"/>
          </a:xfrm>
          <a:custGeom>
            <a:avLst/>
            <a:gdLst/>
            <a:ahLst/>
            <a:cxnLst/>
            <a:rect l="l" t="t" r="r" b="b"/>
            <a:pathLst>
              <a:path w="295909" h="387350">
                <a:moveTo>
                  <a:pt x="0" y="147911"/>
                </a:moveTo>
                <a:lnTo>
                  <a:pt x="147939" y="0"/>
                </a:lnTo>
                <a:lnTo>
                  <a:pt x="295879" y="147911"/>
                </a:lnTo>
                <a:lnTo>
                  <a:pt x="221909" y="147911"/>
                </a:lnTo>
                <a:lnTo>
                  <a:pt x="221909" y="386845"/>
                </a:lnTo>
                <a:lnTo>
                  <a:pt x="73969" y="386845"/>
                </a:lnTo>
                <a:lnTo>
                  <a:pt x="73969" y="147911"/>
                </a:lnTo>
                <a:lnTo>
                  <a:pt x="0" y="147911"/>
                </a:lnTo>
                <a:close/>
              </a:path>
            </a:pathLst>
          </a:custGeom>
          <a:ln w="7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43070" y="3596839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09" h="68580">
                <a:moveTo>
                  <a:pt x="221909" y="34133"/>
                </a:moveTo>
                <a:lnTo>
                  <a:pt x="73969" y="34133"/>
                </a:lnTo>
                <a:lnTo>
                  <a:pt x="73969" y="68267"/>
                </a:lnTo>
                <a:lnTo>
                  <a:pt x="221909" y="68267"/>
                </a:lnTo>
                <a:lnTo>
                  <a:pt x="221909" y="34133"/>
                </a:lnTo>
                <a:close/>
              </a:path>
              <a:path w="295909" h="68580">
                <a:moveTo>
                  <a:pt x="147939" y="0"/>
                </a:moveTo>
                <a:lnTo>
                  <a:pt x="0" y="34133"/>
                </a:lnTo>
                <a:lnTo>
                  <a:pt x="295879" y="34133"/>
                </a:lnTo>
                <a:lnTo>
                  <a:pt x="147939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43070" y="3596839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09" h="68580">
                <a:moveTo>
                  <a:pt x="0" y="34133"/>
                </a:moveTo>
                <a:lnTo>
                  <a:pt x="147939" y="0"/>
                </a:lnTo>
                <a:lnTo>
                  <a:pt x="295879" y="34133"/>
                </a:lnTo>
                <a:lnTo>
                  <a:pt x="221909" y="34133"/>
                </a:lnTo>
                <a:lnTo>
                  <a:pt x="221909" y="68266"/>
                </a:lnTo>
                <a:lnTo>
                  <a:pt x="73969" y="68266"/>
                </a:lnTo>
                <a:lnTo>
                  <a:pt x="73969" y="34133"/>
                </a:lnTo>
                <a:lnTo>
                  <a:pt x="0" y="34133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43070" y="3193067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09" h="68580">
                <a:moveTo>
                  <a:pt x="221909" y="34133"/>
                </a:moveTo>
                <a:lnTo>
                  <a:pt x="73969" y="34133"/>
                </a:lnTo>
                <a:lnTo>
                  <a:pt x="73969" y="68267"/>
                </a:lnTo>
                <a:lnTo>
                  <a:pt x="221909" y="68267"/>
                </a:lnTo>
                <a:lnTo>
                  <a:pt x="221909" y="34133"/>
                </a:lnTo>
                <a:close/>
              </a:path>
              <a:path w="295909" h="68580">
                <a:moveTo>
                  <a:pt x="147939" y="0"/>
                </a:moveTo>
                <a:lnTo>
                  <a:pt x="0" y="34133"/>
                </a:lnTo>
                <a:lnTo>
                  <a:pt x="295879" y="34133"/>
                </a:lnTo>
                <a:lnTo>
                  <a:pt x="147939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43070" y="3193067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09" h="68580">
                <a:moveTo>
                  <a:pt x="0" y="34133"/>
                </a:moveTo>
                <a:lnTo>
                  <a:pt x="147939" y="0"/>
                </a:lnTo>
                <a:lnTo>
                  <a:pt x="295879" y="34133"/>
                </a:lnTo>
                <a:lnTo>
                  <a:pt x="221909" y="34133"/>
                </a:lnTo>
                <a:lnTo>
                  <a:pt x="221909" y="68266"/>
                </a:lnTo>
                <a:lnTo>
                  <a:pt x="73969" y="68266"/>
                </a:lnTo>
                <a:lnTo>
                  <a:pt x="73969" y="34133"/>
                </a:lnTo>
                <a:lnTo>
                  <a:pt x="0" y="34133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23033" y="3354576"/>
            <a:ext cx="2072136" cy="197056"/>
          </a:xfrm>
          <a:custGeom>
            <a:avLst/>
            <a:gdLst/>
            <a:ahLst/>
            <a:cxnLst/>
            <a:rect l="l" t="t" r="r" b="b"/>
            <a:pathLst>
              <a:path w="1160779" h="110489">
                <a:moveTo>
                  <a:pt x="0" y="0"/>
                </a:moveTo>
                <a:lnTo>
                  <a:pt x="1160757" y="0"/>
                </a:lnTo>
                <a:lnTo>
                  <a:pt x="1160757" y="110293"/>
                </a:lnTo>
                <a:lnTo>
                  <a:pt x="0" y="1102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4723033" y="3354578"/>
            <a:ext cx="2072136" cy="164813"/>
          </a:xfrm>
          <a:prstGeom prst="rect">
            <a:avLst/>
          </a:prstGeom>
          <a:ln w="7585">
            <a:solidFill>
              <a:srgbClr val="DA8C54"/>
            </a:solidFill>
          </a:ln>
        </p:spPr>
        <p:txBody>
          <a:bodyPr vert="horz" wrap="square" lIns="0" tIns="26059" rIns="0" bIns="0" rtlCol="0">
            <a:spAutoFit/>
          </a:bodyPr>
          <a:lstStyle/>
          <a:p>
            <a:pPr marL="186961">
              <a:spcBef>
                <a:spcPts val="203"/>
              </a:spcBef>
            </a:pPr>
            <a:r>
              <a:rPr sz="900" spc="27" dirty="0">
                <a:latin typeface="Calibri"/>
                <a:cs typeface="Calibri"/>
              </a:rPr>
              <a:t>Freebase embedding lookup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27" dirty="0">
                <a:latin typeface="Calibri"/>
                <a:cs typeface="Calibri"/>
              </a:rPr>
              <a:t>table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271529" y="3026587"/>
            <a:ext cx="975990" cy="122311"/>
          </a:xfrm>
          <a:custGeom>
            <a:avLst/>
            <a:gdLst/>
            <a:ahLst/>
            <a:cxnLst/>
            <a:rect l="l" t="t" r="r" b="b"/>
            <a:pathLst>
              <a:path w="546735" h="68580">
                <a:moveTo>
                  <a:pt x="0" y="0"/>
                </a:moveTo>
                <a:lnTo>
                  <a:pt x="546239" y="0"/>
                </a:lnTo>
                <a:lnTo>
                  <a:pt x="546239" y="68266"/>
                </a:lnTo>
                <a:lnTo>
                  <a:pt x="0" y="682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71529" y="3026589"/>
            <a:ext cx="975990" cy="122311"/>
          </a:xfrm>
          <a:custGeom>
            <a:avLst/>
            <a:gdLst/>
            <a:ahLst/>
            <a:cxnLst/>
            <a:rect l="l" t="t" r="r" b="b"/>
            <a:pathLst>
              <a:path w="546735" h="68580">
                <a:moveTo>
                  <a:pt x="0" y="0"/>
                </a:moveTo>
                <a:lnTo>
                  <a:pt x="546238" y="0"/>
                </a:lnTo>
                <a:lnTo>
                  <a:pt x="546238" y="68266"/>
                </a:lnTo>
                <a:lnTo>
                  <a:pt x="0" y="68266"/>
                </a:lnTo>
                <a:lnTo>
                  <a:pt x="0" y="0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94990" y="3593523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10" h="68580">
                <a:moveTo>
                  <a:pt x="221909" y="34133"/>
                </a:moveTo>
                <a:lnTo>
                  <a:pt x="73969" y="34133"/>
                </a:lnTo>
                <a:lnTo>
                  <a:pt x="73969" y="68267"/>
                </a:lnTo>
                <a:lnTo>
                  <a:pt x="221909" y="68267"/>
                </a:lnTo>
                <a:lnTo>
                  <a:pt x="221909" y="34133"/>
                </a:lnTo>
                <a:close/>
              </a:path>
              <a:path w="295910" h="68580">
                <a:moveTo>
                  <a:pt x="147939" y="0"/>
                </a:moveTo>
                <a:lnTo>
                  <a:pt x="0" y="34133"/>
                </a:lnTo>
                <a:lnTo>
                  <a:pt x="295879" y="34133"/>
                </a:lnTo>
                <a:lnTo>
                  <a:pt x="147939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94990" y="3593523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10" h="68580">
                <a:moveTo>
                  <a:pt x="0" y="34133"/>
                </a:moveTo>
                <a:lnTo>
                  <a:pt x="147939" y="0"/>
                </a:lnTo>
                <a:lnTo>
                  <a:pt x="295879" y="34133"/>
                </a:lnTo>
                <a:lnTo>
                  <a:pt x="221909" y="34133"/>
                </a:lnTo>
                <a:lnTo>
                  <a:pt x="221909" y="68266"/>
                </a:lnTo>
                <a:lnTo>
                  <a:pt x="73969" y="68266"/>
                </a:lnTo>
                <a:lnTo>
                  <a:pt x="73969" y="34133"/>
                </a:lnTo>
                <a:lnTo>
                  <a:pt x="0" y="34133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94990" y="3190582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10" h="68580">
                <a:moveTo>
                  <a:pt x="221909" y="34133"/>
                </a:moveTo>
                <a:lnTo>
                  <a:pt x="73969" y="34133"/>
                </a:lnTo>
                <a:lnTo>
                  <a:pt x="73969" y="68267"/>
                </a:lnTo>
                <a:lnTo>
                  <a:pt x="221909" y="68267"/>
                </a:lnTo>
                <a:lnTo>
                  <a:pt x="221909" y="34133"/>
                </a:lnTo>
                <a:close/>
              </a:path>
              <a:path w="295910" h="68580">
                <a:moveTo>
                  <a:pt x="147939" y="0"/>
                </a:moveTo>
                <a:lnTo>
                  <a:pt x="0" y="34133"/>
                </a:lnTo>
                <a:lnTo>
                  <a:pt x="295879" y="34133"/>
                </a:lnTo>
                <a:lnTo>
                  <a:pt x="147939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94990" y="3190582"/>
            <a:ext cx="528236" cy="122311"/>
          </a:xfrm>
          <a:custGeom>
            <a:avLst/>
            <a:gdLst/>
            <a:ahLst/>
            <a:cxnLst/>
            <a:rect l="l" t="t" r="r" b="b"/>
            <a:pathLst>
              <a:path w="295910" h="68580">
                <a:moveTo>
                  <a:pt x="0" y="34133"/>
                </a:moveTo>
                <a:lnTo>
                  <a:pt x="147939" y="0"/>
                </a:lnTo>
                <a:lnTo>
                  <a:pt x="295879" y="34133"/>
                </a:lnTo>
                <a:lnTo>
                  <a:pt x="221909" y="34133"/>
                </a:lnTo>
                <a:lnTo>
                  <a:pt x="221909" y="68266"/>
                </a:lnTo>
                <a:lnTo>
                  <a:pt x="73969" y="68266"/>
                </a:lnTo>
                <a:lnTo>
                  <a:pt x="73969" y="34133"/>
                </a:lnTo>
                <a:lnTo>
                  <a:pt x="0" y="34133"/>
                </a:lnTo>
                <a:close/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94712" y="3089537"/>
            <a:ext cx="1033801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505" y="0"/>
                </a:lnTo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79056" y="3058137"/>
            <a:ext cx="62345" cy="63421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4434" y="0"/>
                </a:moveTo>
                <a:lnTo>
                  <a:pt x="2111" y="610"/>
                </a:lnTo>
                <a:lnTo>
                  <a:pt x="0" y="4229"/>
                </a:lnTo>
                <a:lnTo>
                  <a:pt x="611" y="6551"/>
                </a:lnTo>
                <a:lnTo>
                  <a:pt x="19563" y="17605"/>
                </a:lnTo>
                <a:lnTo>
                  <a:pt x="611" y="28658"/>
                </a:lnTo>
                <a:lnTo>
                  <a:pt x="0" y="30981"/>
                </a:lnTo>
                <a:lnTo>
                  <a:pt x="2111" y="34599"/>
                </a:lnTo>
                <a:lnTo>
                  <a:pt x="4434" y="35210"/>
                </a:lnTo>
                <a:lnTo>
                  <a:pt x="34620" y="17605"/>
                </a:lnTo>
                <a:lnTo>
                  <a:pt x="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38763" y="3087464"/>
            <a:ext cx="1033801" cy="2265"/>
          </a:xfrm>
          <a:custGeom>
            <a:avLst/>
            <a:gdLst/>
            <a:ahLst/>
            <a:cxnLst/>
            <a:rect l="l" t="t" r="r" b="b"/>
            <a:pathLst>
              <a:path w="579119" h="1269">
                <a:moveTo>
                  <a:pt x="578540" y="0"/>
                </a:moveTo>
                <a:lnTo>
                  <a:pt x="0" y="1146"/>
                </a:lnTo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25325" y="3058030"/>
            <a:ext cx="62345" cy="63421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30151" y="0"/>
                </a:moveTo>
                <a:lnTo>
                  <a:pt x="0" y="17665"/>
                </a:lnTo>
                <a:lnTo>
                  <a:pt x="30221" y="35210"/>
                </a:lnTo>
                <a:lnTo>
                  <a:pt x="32542" y="34595"/>
                </a:lnTo>
                <a:lnTo>
                  <a:pt x="34646" y="30972"/>
                </a:lnTo>
                <a:lnTo>
                  <a:pt x="34031" y="28651"/>
                </a:lnTo>
                <a:lnTo>
                  <a:pt x="15057" y="17635"/>
                </a:lnTo>
                <a:lnTo>
                  <a:pt x="33987" y="6544"/>
                </a:lnTo>
                <a:lnTo>
                  <a:pt x="34593" y="4220"/>
                </a:lnTo>
                <a:lnTo>
                  <a:pt x="32475" y="606"/>
                </a:lnTo>
                <a:lnTo>
                  <a:pt x="30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72964" y="2595565"/>
            <a:ext cx="0" cy="352212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7324"/>
                </a:moveTo>
                <a:lnTo>
                  <a:pt x="0" y="0"/>
                </a:lnTo>
              </a:path>
            </a:pathLst>
          </a:custGeom>
          <a:ln w="7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41530" y="2582143"/>
            <a:ext cx="63479" cy="62288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17609" y="0"/>
                </a:moveTo>
                <a:lnTo>
                  <a:pt x="0" y="30180"/>
                </a:lnTo>
                <a:lnTo>
                  <a:pt x="611" y="32503"/>
                </a:lnTo>
                <a:lnTo>
                  <a:pt x="4230" y="34613"/>
                </a:lnTo>
                <a:lnTo>
                  <a:pt x="6553" y="34002"/>
                </a:lnTo>
                <a:lnTo>
                  <a:pt x="17609" y="15053"/>
                </a:lnTo>
                <a:lnTo>
                  <a:pt x="26392" y="15053"/>
                </a:lnTo>
                <a:lnTo>
                  <a:pt x="17609" y="0"/>
                </a:lnTo>
                <a:close/>
              </a:path>
              <a:path w="35560" h="34925">
                <a:moveTo>
                  <a:pt x="26392" y="15053"/>
                </a:moveTo>
                <a:lnTo>
                  <a:pt x="17609" y="15053"/>
                </a:lnTo>
                <a:lnTo>
                  <a:pt x="28664" y="34002"/>
                </a:lnTo>
                <a:lnTo>
                  <a:pt x="30987" y="34613"/>
                </a:lnTo>
                <a:lnTo>
                  <a:pt x="34606" y="32503"/>
                </a:lnTo>
                <a:lnTo>
                  <a:pt x="35217" y="30180"/>
                </a:lnTo>
                <a:lnTo>
                  <a:pt x="26392" y="1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80134" y="4959891"/>
            <a:ext cx="1354359" cy="3661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33098" y="4972625"/>
            <a:ext cx="1045247" cy="34066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07159" y="4976705"/>
            <a:ext cx="1300138" cy="3114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407160" y="4976707"/>
            <a:ext cx="1300186" cy="280272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1529" rIns="0" bIns="0" rtlCol="0">
            <a:spAutoFit/>
          </a:bodyPr>
          <a:lstStyle/>
          <a:p>
            <a:pPr marL="176763" marR="146169" indent="-13597">
              <a:lnSpc>
                <a:spcPct val="105100"/>
              </a:lnSpc>
              <a:spcBef>
                <a:spcPts val="170"/>
              </a:spcBef>
            </a:pPr>
            <a:r>
              <a:rPr sz="800" spc="27" dirty="0">
                <a:latin typeface="Calibri"/>
                <a:cs typeface="Calibri"/>
              </a:rPr>
              <a:t>Detec6on </a:t>
            </a:r>
            <a:r>
              <a:rPr sz="800" spc="18" dirty="0">
                <a:latin typeface="Calibri"/>
                <a:cs typeface="Calibri"/>
              </a:rPr>
              <a:t>of</a:t>
            </a:r>
            <a:r>
              <a:rPr sz="800" spc="-107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Freebase  </a:t>
            </a:r>
            <a:r>
              <a:rPr sz="800" spc="27" dirty="0">
                <a:latin typeface="Calibri"/>
                <a:cs typeface="Calibri"/>
              </a:rPr>
              <a:t>en6ty </a:t>
            </a:r>
            <a:r>
              <a:rPr sz="800" spc="18" dirty="0">
                <a:latin typeface="Calibri"/>
                <a:cs typeface="Calibri"/>
              </a:rPr>
              <a:t>in the</a:t>
            </a:r>
            <a:r>
              <a:rPr sz="800" spc="-134" dirty="0">
                <a:latin typeface="Calibri"/>
                <a:cs typeface="Calibri"/>
              </a:rPr>
              <a:t> </a:t>
            </a:r>
            <a:r>
              <a:rPr sz="800" spc="27" dirty="0">
                <a:latin typeface="Calibri"/>
                <a:cs typeface="Calibri"/>
              </a:rPr>
              <a:t>ques6on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280715" y="2686651"/>
            <a:ext cx="1236450" cy="2610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63571" y="2712122"/>
            <a:ext cx="1067554" cy="21968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306981" y="2700801"/>
            <a:ext cx="1184624" cy="20928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386341" y="2734568"/>
            <a:ext cx="10292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900" spc="45" dirty="0">
                <a:solidFill>
                  <a:srgbClr val="EDEFF4"/>
                </a:solidFill>
                <a:latin typeface="Trebuchet MS"/>
                <a:cs typeface="Trebuchet MS"/>
              </a:rPr>
              <a:t>Embedding</a:t>
            </a:r>
            <a:r>
              <a:rPr sz="900" spc="-196" dirty="0">
                <a:solidFill>
                  <a:srgbClr val="EDEFF4"/>
                </a:solidFill>
                <a:latin typeface="Trebuchet MS"/>
                <a:cs typeface="Trebuchet MS"/>
              </a:rPr>
              <a:t> </a:t>
            </a:r>
            <a:r>
              <a:rPr sz="900" spc="45" dirty="0">
                <a:solidFill>
                  <a:srgbClr val="EDEFF4"/>
                </a:solidFill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718562" y="4230798"/>
            <a:ext cx="1236450" cy="257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82297" y="4253084"/>
            <a:ext cx="1105793" cy="21968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44743" y="4243004"/>
            <a:ext cx="1184624" cy="20928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798934" y="4276770"/>
            <a:ext cx="108027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900" spc="27" dirty="0">
                <a:solidFill>
                  <a:srgbClr val="EDEFF4"/>
                </a:solidFill>
                <a:latin typeface="Trebuchet MS"/>
                <a:cs typeface="Trebuchet MS"/>
              </a:rPr>
              <a:t>Freebase</a:t>
            </a:r>
            <a:r>
              <a:rPr sz="900" spc="-161" dirty="0">
                <a:solidFill>
                  <a:srgbClr val="EDEFF4"/>
                </a:solidFill>
                <a:latin typeface="Trebuchet MS"/>
                <a:cs typeface="Trebuchet MS"/>
              </a:rPr>
              <a:t> </a:t>
            </a:r>
            <a:r>
              <a:rPr sz="900" spc="54" dirty="0">
                <a:solidFill>
                  <a:srgbClr val="EDEFF4"/>
                </a:solidFill>
                <a:latin typeface="Trebuchet MS"/>
                <a:cs typeface="Trebuchet MS"/>
              </a:rPr>
              <a:t>subgraph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564310" y="3673633"/>
            <a:ext cx="949645" cy="36613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40793" y="3686367"/>
            <a:ext cx="790308" cy="3438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91984" y="3691229"/>
            <a:ext cx="893845" cy="3114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91983" y="3691229"/>
            <a:ext cx="894374" cy="311441"/>
          </a:xfrm>
          <a:custGeom>
            <a:avLst/>
            <a:gdLst/>
            <a:ahLst/>
            <a:cxnLst/>
            <a:rect l="l" t="t" r="r" b="b"/>
            <a:pathLst>
              <a:path w="501014" h="174625">
                <a:moveTo>
                  <a:pt x="0" y="0"/>
                </a:moveTo>
                <a:lnTo>
                  <a:pt x="500719" y="0"/>
                </a:lnTo>
                <a:lnTo>
                  <a:pt x="500719" y="174631"/>
                </a:lnTo>
                <a:lnTo>
                  <a:pt x="0" y="17463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6591983" y="3715641"/>
            <a:ext cx="894374" cy="25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712" marR="78183" indent="-5665">
              <a:lnSpc>
                <a:spcPct val="105100"/>
              </a:lnSpc>
            </a:pPr>
            <a:r>
              <a:rPr sz="800" spc="18" dirty="0">
                <a:latin typeface="Calibri"/>
                <a:cs typeface="Calibri"/>
              </a:rPr>
              <a:t>Binary</a:t>
            </a:r>
            <a:r>
              <a:rPr sz="800" spc="-98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encoding </a:t>
            </a:r>
            <a:r>
              <a:rPr sz="800" spc="9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of the</a:t>
            </a:r>
            <a:r>
              <a:rPr sz="800" spc="-116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subgraph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360359" y="2944540"/>
            <a:ext cx="991072" cy="36613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24094" y="2957276"/>
            <a:ext cx="857229" cy="34066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88836" y="2960713"/>
            <a:ext cx="934473" cy="31145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6388836" y="2960713"/>
            <a:ext cx="935182" cy="280272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1529" rIns="0" bIns="0" rtlCol="0">
            <a:spAutoFit/>
          </a:bodyPr>
          <a:lstStyle/>
          <a:p>
            <a:pPr marL="259479" marR="57786" indent="-186961">
              <a:lnSpc>
                <a:spcPct val="105100"/>
              </a:lnSpc>
              <a:spcBef>
                <a:spcPts val="170"/>
              </a:spcBef>
            </a:pPr>
            <a:r>
              <a:rPr sz="800" spc="18" dirty="0">
                <a:latin typeface="Calibri"/>
                <a:cs typeface="Calibri"/>
              </a:rPr>
              <a:t>Embedding of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the  subgraph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93146" y="3660897"/>
            <a:ext cx="911404" cy="36613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3693" y="3673633"/>
            <a:ext cx="787122" cy="34066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2616" y="3678010"/>
            <a:ext cx="853214" cy="31145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822616" y="3678010"/>
            <a:ext cx="853566" cy="280272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1529" rIns="0" bIns="0" rtlCol="0">
            <a:spAutoFit/>
          </a:bodyPr>
          <a:lstStyle/>
          <a:p>
            <a:pPr marL="89514" marR="54389" indent="-19263">
              <a:lnSpc>
                <a:spcPct val="105100"/>
              </a:lnSpc>
              <a:spcBef>
                <a:spcPts val="170"/>
              </a:spcBef>
            </a:pPr>
            <a:r>
              <a:rPr sz="800" spc="18" dirty="0">
                <a:latin typeface="Calibri"/>
                <a:cs typeface="Calibri"/>
              </a:rPr>
              <a:t>Binary</a:t>
            </a:r>
            <a:r>
              <a:rPr sz="800" spc="-71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encoding  of the</a:t>
            </a:r>
            <a:r>
              <a:rPr sz="800" spc="-134" dirty="0">
                <a:latin typeface="Calibri"/>
                <a:cs typeface="Calibri"/>
              </a:rPr>
              <a:t> </a:t>
            </a:r>
            <a:r>
              <a:rPr sz="800" spc="27" dirty="0">
                <a:latin typeface="Calibri"/>
                <a:cs typeface="Calibri"/>
              </a:rPr>
              <a:t>ques6on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917427" y="2970009"/>
            <a:ext cx="908218" cy="36932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22589" y="2982746"/>
            <a:ext cx="694706" cy="3438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44505" y="2988075"/>
            <a:ext cx="853216" cy="31145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944505" y="2988075"/>
            <a:ext cx="853566" cy="280272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1529" rIns="0" bIns="0" rtlCol="0">
            <a:spAutoFit/>
          </a:bodyPr>
          <a:lstStyle/>
          <a:p>
            <a:pPr marL="146169" marR="103112" indent="-28327">
              <a:lnSpc>
                <a:spcPct val="105100"/>
              </a:lnSpc>
              <a:spcBef>
                <a:spcPts val="170"/>
              </a:spcBef>
            </a:pPr>
            <a:r>
              <a:rPr sz="800" spc="18" dirty="0">
                <a:latin typeface="Calibri"/>
                <a:cs typeface="Calibri"/>
              </a:rPr>
              <a:t>Embedding</a:t>
            </a:r>
            <a:r>
              <a:rPr sz="800" spc="-71" dirty="0">
                <a:latin typeface="Calibri"/>
                <a:cs typeface="Calibri"/>
              </a:rPr>
              <a:t> </a:t>
            </a:r>
            <a:r>
              <a:rPr sz="800" spc="9" dirty="0">
                <a:latin typeface="Calibri"/>
                <a:cs typeface="Calibri"/>
              </a:rPr>
              <a:t>of  </a:t>
            </a:r>
            <a:r>
              <a:rPr sz="800" spc="18" dirty="0">
                <a:latin typeface="Calibri"/>
                <a:cs typeface="Calibri"/>
              </a:rPr>
              <a:t>the</a:t>
            </a:r>
            <a:r>
              <a:rPr sz="800" spc="9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ques</a:t>
            </a:r>
            <a:r>
              <a:rPr sz="800" spc="62" dirty="0">
                <a:latin typeface="Calibri"/>
                <a:cs typeface="Calibri"/>
              </a:rPr>
              <a:t>6</a:t>
            </a:r>
            <a:r>
              <a:rPr sz="800" spc="18" dirty="0">
                <a:latin typeface="Calibri"/>
                <a:cs typeface="Calibri"/>
              </a:rPr>
              <a:t>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13477" y="4431378"/>
            <a:ext cx="624597" cy="235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77211" y="4444113"/>
            <a:ext cx="490756" cy="21331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1358" y="4449111"/>
            <a:ext cx="568810" cy="1803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41357" y="4449110"/>
            <a:ext cx="569044" cy="151714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8327" rIns="0" bIns="0" rtlCol="0">
            <a:spAutoFit/>
          </a:bodyPr>
          <a:lstStyle/>
          <a:p>
            <a:pPr marL="77050">
              <a:spcBef>
                <a:spcPts val="223"/>
              </a:spcBef>
            </a:pPr>
            <a:r>
              <a:rPr sz="800" b="1" spc="9" dirty="0">
                <a:latin typeface="Calibri"/>
                <a:cs typeface="Calibri"/>
              </a:rPr>
              <a:t>Ques%on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776556" y="4768860"/>
            <a:ext cx="1354359" cy="36932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68973" y="4781595"/>
            <a:ext cx="1166341" cy="34385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04292" y="4787005"/>
            <a:ext cx="1300140" cy="3114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804293" y="4787005"/>
            <a:ext cx="1300186" cy="280272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1529" rIns="0" bIns="0" rtlCol="0">
            <a:spAutoFit/>
          </a:bodyPr>
          <a:lstStyle/>
          <a:p>
            <a:pPr marL="105378" marR="89514" indent="7932">
              <a:lnSpc>
                <a:spcPct val="105100"/>
              </a:lnSpc>
              <a:spcBef>
                <a:spcPts val="170"/>
              </a:spcBef>
            </a:pPr>
            <a:r>
              <a:rPr sz="800" spc="18" dirty="0">
                <a:latin typeface="Calibri"/>
                <a:cs typeface="Calibri"/>
              </a:rPr>
              <a:t>Subgraph of a candidate  answer (here K.</a:t>
            </a:r>
            <a:r>
              <a:rPr sz="800" spc="-98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Preston)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718562" y="2361903"/>
            <a:ext cx="707454" cy="26107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81084" y="2374640"/>
            <a:ext cx="382406" cy="21968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747929" y="2379310"/>
            <a:ext cx="650069" cy="2029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47928" y="2379310"/>
            <a:ext cx="650660" cy="203852"/>
          </a:xfrm>
          <a:custGeom>
            <a:avLst/>
            <a:gdLst/>
            <a:ahLst/>
            <a:cxnLst/>
            <a:rect l="l" t="t" r="r" b="b"/>
            <a:pathLst>
              <a:path w="364489" h="114300">
                <a:moveTo>
                  <a:pt x="0" y="0"/>
                </a:moveTo>
                <a:lnTo>
                  <a:pt x="364159" y="0"/>
                </a:lnTo>
                <a:lnTo>
                  <a:pt x="364159" y="113777"/>
                </a:lnTo>
                <a:lnTo>
                  <a:pt x="0" y="113777"/>
                </a:lnTo>
                <a:lnTo>
                  <a:pt x="0" y="0"/>
                </a:lnTo>
                <a:close/>
              </a:path>
            </a:pathLst>
          </a:custGeom>
          <a:ln w="3570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3900811" y="2399987"/>
            <a:ext cx="3480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900" spc="36" dirty="0">
                <a:latin typeface="Trebuchet MS"/>
                <a:cs typeface="Trebuchet MS"/>
              </a:rPr>
              <a:t>Score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51508" y="2282311"/>
            <a:ext cx="1354359" cy="36613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496124" y="2295045"/>
            <a:ext cx="1261943" cy="34066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479256" y="2298142"/>
            <a:ext cx="1300138" cy="31145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4479257" y="2298143"/>
            <a:ext cx="1300186" cy="280272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1529" rIns="0" bIns="0" rtlCol="0">
            <a:spAutoFit/>
          </a:bodyPr>
          <a:lstStyle/>
          <a:p>
            <a:pPr marL="290072" marR="43058" indent="-231149">
              <a:lnSpc>
                <a:spcPct val="105100"/>
              </a:lnSpc>
              <a:spcBef>
                <a:spcPts val="170"/>
              </a:spcBef>
            </a:pPr>
            <a:r>
              <a:rPr sz="800" spc="27" dirty="0">
                <a:latin typeface="Calibri"/>
                <a:cs typeface="Calibri"/>
              </a:rPr>
              <a:t>How </a:t>
            </a:r>
            <a:r>
              <a:rPr sz="800" spc="18" dirty="0">
                <a:latin typeface="Calibri"/>
                <a:cs typeface="Calibri"/>
              </a:rPr>
              <a:t>the candidate</a:t>
            </a:r>
            <a:r>
              <a:rPr sz="800" spc="-89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answer  ﬁts the</a:t>
            </a:r>
            <a:r>
              <a:rPr sz="800" spc="-134" dirty="0">
                <a:latin typeface="Calibri"/>
                <a:cs typeface="Calibri"/>
              </a:rPr>
              <a:t> </a:t>
            </a:r>
            <a:r>
              <a:rPr sz="800" spc="27" dirty="0">
                <a:latin typeface="Calibri"/>
                <a:cs typeface="Calibri"/>
              </a:rPr>
              <a:t>ques6on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718561" y="3253370"/>
            <a:ext cx="748881" cy="23878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482" y="3269290"/>
            <a:ext cx="611851" cy="21331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747930" y="3272164"/>
            <a:ext cx="690698" cy="18031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3747928" y="3272166"/>
            <a:ext cx="691468" cy="151714"/>
          </a:xfrm>
          <a:prstGeom prst="rect">
            <a:avLst/>
          </a:prstGeom>
          <a:ln w="3175">
            <a:solidFill>
              <a:srgbClr val="9076B0"/>
            </a:solidFill>
          </a:ln>
        </p:spPr>
        <p:txBody>
          <a:bodyPr vert="horz" wrap="square" lIns="0" tIns="28327" rIns="0" bIns="0" rtlCol="0">
            <a:spAutoFit/>
          </a:bodyPr>
          <a:lstStyle/>
          <a:p>
            <a:pPr marL="77050">
              <a:spcBef>
                <a:spcPts val="223"/>
              </a:spcBef>
            </a:pPr>
            <a:r>
              <a:rPr sz="800" spc="18" dirty="0">
                <a:latin typeface="Calibri"/>
                <a:cs typeface="Calibri"/>
              </a:rPr>
              <a:t>Dot</a:t>
            </a:r>
            <a:r>
              <a:rPr sz="800" spc="-116" dirty="0">
                <a:latin typeface="Calibri"/>
                <a:cs typeface="Calibri"/>
              </a:rPr>
              <a:t> </a:t>
            </a:r>
            <a:r>
              <a:rPr sz="800" spc="18" dirty="0">
                <a:latin typeface="Calibri"/>
                <a:cs typeface="Calibri"/>
              </a:rPr>
              <a:t>product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6906862" y="4601301"/>
            <a:ext cx="645333" cy="33948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338686" y="4221246"/>
            <a:ext cx="213510" cy="19421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353784" y="4236041"/>
            <a:ext cx="182829" cy="14204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Title 1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Subgraph Embeddings </a:t>
            </a:r>
            <a:r>
              <a:rPr lang="da-DK" sz="2000" dirty="0"/>
              <a:t>(Bordes et al., ’14)</a:t>
            </a:r>
            <a:endParaRPr lang="en-US" dirty="0"/>
          </a:p>
        </p:txBody>
      </p:sp>
      <p:sp>
        <p:nvSpPr>
          <p:cNvPr id="180" name="Text Placeholder 17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learns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of questions and (candidate) answers  </a:t>
            </a:r>
          </a:p>
          <a:p>
            <a:r>
              <a:rPr lang="en-US" dirty="0"/>
              <a:t>Answers are represented by entity and its </a:t>
            </a:r>
            <a:r>
              <a:rPr lang="en-US" dirty="0">
                <a:solidFill>
                  <a:schemeClr val="accent1"/>
                </a:solidFill>
              </a:rPr>
              <a:t>neighboring subgraph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7640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  <a:br>
              <a:rPr lang="en-US" dirty="0"/>
            </a:b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Freebase is </a:t>
            </a:r>
            <a:r>
              <a:rPr lang="en-US" dirty="0">
                <a:solidFill>
                  <a:schemeClr val="accent1"/>
                </a:solidFill>
              </a:rPr>
              <a:t>automatically converted into Q&amp;A pairs  </a:t>
            </a:r>
          </a:p>
          <a:p>
            <a:r>
              <a:rPr lang="en-US" dirty="0"/>
              <a:t>Closer to expected </a:t>
            </a:r>
            <a:r>
              <a:rPr lang="en-US" dirty="0">
                <a:solidFill>
                  <a:schemeClr val="accent1"/>
                </a:solidFill>
              </a:rPr>
              <a:t>language structure </a:t>
            </a:r>
            <a:r>
              <a:rPr lang="en-US" dirty="0"/>
              <a:t>than triples</a:t>
            </a:r>
          </a:p>
          <a:p>
            <a:endParaRPr lang="en-US" dirty="0"/>
          </a:p>
        </p:txBody>
      </p:sp>
      <p:graphicFrame>
        <p:nvGraphicFramePr>
          <p:cNvPr id="37" name="Shape 105"/>
          <p:cNvGraphicFramePr/>
          <p:nvPr>
            <p:extLst>
              <p:ext uri="{D42A27DB-BD31-4B8C-83A1-F6EECF244321}">
                <p14:modId xmlns:p14="http://schemas.microsoft.com/office/powerpoint/2010/main" val="2324103328"/>
              </p:ext>
            </p:extLst>
          </p:nvPr>
        </p:nvGraphicFramePr>
        <p:xfrm>
          <a:off x="533400" y="2247900"/>
          <a:ext cx="7010400" cy="198388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701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Examples of Freebase</a:t>
                      </a:r>
                      <a:r>
                        <a:rPr lang="en-US" sz="1600" b="1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sikkim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location.in_state.judicial_capital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gangtok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the judicial capital of the in state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sikkim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? –  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gangtok</a:t>
                      </a:r>
                      <a:endParaRPr lang="en-US" sz="1600" b="0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brighouse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location.location.people_born_here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Edward_barber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who is born in the location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brighouse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? –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edward_barber</a:t>
                      </a:r>
                      <a:endParaRPr lang="en-US" sz="1600" b="0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(sepsis,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medicine.disease.symptoms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600" b="0" u="none" strike="noStrike" cap="none" dirty="0" err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skin_discoloration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are the symptoms of the disease </a:t>
                      </a:r>
                      <a:r>
                        <a:rPr lang="en-US" sz="1600" b="0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sepsis ? – skin _discoloration</a:t>
                      </a: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29732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22" y="22060"/>
            <a:ext cx="22535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2"/>
            <a:r>
              <a:rPr sz="1100" spc="-27" dirty="0">
                <a:solidFill>
                  <a:srgbClr val="FFFFFF"/>
                </a:solidFill>
              </a:rPr>
              <a:t>Embeddings </a:t>
            </a:r>
            <a:r>
              <a:rPr sz="1100" dirty="0">
                <a:solidFill>
                  <a:srgbClr val="FFFFFF"/>
                </a:solidFill>
              </a:rPr>
              <a:t>for </a:t>
            </a:r>
            <a:r>
              <a:rPr sz="1100" spc="9" dirty="0">
                <a:solidFill>
                  <a:srgbClr val="FFFFFF"/>
                </a:solidFill>
              </a:rPr>
              <a:t>multi-relational</a:t>
            </a:r>
            <a:r>
              <a:rPr sz="1100" spc="196" dirty="0">
                <a:solidFill>
                  <a:srgbClr val="FFFFFF"/>
                </a:solidFill>
              </a:rPr>
              <a:t> </a:t>
            </a:r>
            <a:r>
              <a:rPr sz="1100" spc="-9" dirty="0">
                <a:solidFill>
                  <a:srgbClr val="FFFFFF"/>
                </a:solidFill>
              </a:rPr>
              <a:t>data</a:t>
            </a:r>
            <a:endParaRPr sz="110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Freebase questions have </a:t>
            </a:r>
            <a:r>
              <a:rPr lang="en-US" dirty="0">
                <a:solidFill>
                  <a:schemeClr val="accent1"/>
                </a:solidFill>
              </a:rPr>
              <a:t>rigid and similar structures  </a:t>
            </a:r>
          </a:p>
          <a:p>
            <a:r>
              <a:rPr lang="en-US" dirty="0"/>
              <a:t>Supplemented by </a:t>
            </a:r>
            <a:r>
              <a:rPr lang="en-US" dirty="0">
                <a:solidFill>
                  <a:schemeClr val="accent1"/>
                </a:solidFill>
              </a:rPr>
              <a:t>pairs from clusters of paraphrase questions  </a:t>
            </a:r>
          </a:p>
          <a:p>
            <a:r>
              <a:rPr lang="en-US" dirty="0">
                <a:solidFill>
                  <a:schemeClr val="accent1"/>
                </a:solidFill>
              </a:rPr>
              <a:t>Multitask training</a:t>
            </a:r>
            <a:r>
              <a:rPr lang="en-US" dirty="0"/>
              <a:t>: similar questions ↔ similar </a:t>
            </a:r>
            <a:r>
              <a:rPr lang="en-US" dirty="0" err="1"/>
              <a:t>embeddings</a:t>
            </a:r>
            <a:endParaRPr lang="en-US" dirty="0"/>
          </a:p>
        </p:txBody>
      </p:sp>
      <p:graphicFrame>
        <p:nvGraphicFramePr>
          <p:cNvPr id="30" name="Shape 105"/>
          <p:cNvGraphicFramePr/>
          <p:nvPr>
            <p:extLst>
              <p:ext uri="{D42A27DB-BD31-4B8C-83A1-F6EECF244321}">
                <p14:modId xmlns:p14="http://schemas.microsoft.com/office/powerpoint/2010/main" val="2363173390"/>
              </p:ext>
            </p:extLst>
          </p:nvPr>
        </p:nvGraphicFramePr>
        <p:xfrm>
          <a:off x="533400" y="2397620"/>
          <a:ext cx="7010400" cy="271540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701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Examples of paraphrase clusters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are two reason to get a 404 ?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error 404 ?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do you correct error 404  ?</a:t>
                      </a: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the term for a teacher of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islamic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law ?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the name of the religious book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islam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use ?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who is chief of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islamic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religious authority  ?</a:t>
                      </a: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country is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bueno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aire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?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countrie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buenos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aires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?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country is </a:t>
                      </a:r>
                      <a:r>
                        <a:rPr lang="en-US" sz="16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bueno</a:t>
                      </a:r>
                      <a:r>
                        <a:rPr lang="en-US" sz="16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are in  ?</a:t>
                      </a:r>
                    </a:p>
                  </a:txBody>
                  <a:tcPr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F5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500753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21019" y="1409700"/>
            <a:ext cx="5783746" cy="348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97" y="5002156"/>
            <a:ext cx="6936215" cy="7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4479"/>
            <a:r>
              <a:rPr sz="1800" dirty="0">
                <a:solidFill>
                  <a:schemeClr val="accent1"/>
                </a:solidFill>
                <a:latin typeface="+mn-lt"/>
              </a:rPr>
              <a:t>F1-score</a:t>
            </a:r>
            <a:r>
              <a:rPr sz="1800" dirty="0">
                <a:solidFill>
                  <a:srgbClr val="0000FF"/>
                </a:solidFill>
                <a:latin typeface="+mn-lt"/>
              </a:rPr>
              <a:t> </a:t>
            </a:r>
            <a:r>
              <a:rPr sz="1800" dirty="0">
                <a:latin typeface="+mn-lt"/>
              </a:rPr>
              <a:t>for answering test questions</a:t>
            </a:r>
          </a:p>
          <a:p>
            <a:pPr marL="22662">
              <a:spcBef>
                <a:spcPts val="1874"/>
              </a:spcBef>
            </a:pPr>
            <a:r>
              <a:rPr sz="1800" dirty="0">
                <a:solidFill>
                  <a:srgbClr val="4C4C4C"/>
                </a:solidFill>
                <a:latin typeface="+mn-lt"/>
                <a:cs typeface="Tahoma"/>
              </a:rPr>
              <a:t>Results extracted from (Berant et al., ’14) and (Bordes et al., ’14)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on </a:t>
            </a:r>
            <a:r>
              <a:rPr lang="en-US" dirty="0" err="1"/>
              <a:t>WebQuestions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Experiments</a:t>
            </a:r>
            <a:r>
              <a:rPr lang="fr-FR" dirty="0"/>
              <a:t> on </a:t>
            </a:r>
            <a:r>
              <a:rPr lang="fr-FR" dirty="0" err="1"/>
              <a:t>WebQuestions</a:t>
            </a:r>
            <a:r>
              <a:rPr lang="fr-FR" dirty="0"/>
              <a:t>  </a:t>
            </a:r>
            <a:r>
              <a:rPr lang="fr-FR" sz="1800" dirty="0"/>
              <a:t>(</a:t>
            </a:r>
            <a:r>
              <a:rPr lang="fr-FR" sz="1800" dirty="0" err="1"/>
              <a:t>Berant</a:t>
            </a:r>
            <a:r>
              <a:rPr lang="fr-FR" sz="1800" dirty="0"/>
              <a:t> et al., ’13)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601290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dirty="0"/>
              <a:t>Multi-relational data  </a:t>
            </a:r>
          </a:p>
          <a:p>
            <a:pPr lvl="1"/>
            <a:r>
              <a:rPr lang="en-US" dirty="0"/>
              <a:t>Link Prediction in KBs</a:t>
            </a:r>
          </a:p>
          <a:p>
            <a:pPr lvl="1"/>
            <a:r>
              <a:rPr lang="en-US" dirty="0" err="1"/>
              <a:t>Embeddings</a:t>
            </a:r>
            <a:r>
              <a:rPr lang="en-US" dirty="0"/>
              <a:t> for information extraction  </a:t>
            </a:r>
          </a:p>
          <a:p>
            <a:pPr lvl="1"/>
            <a:r>
              <a:rPr lang="en-US" dirty="0"/>
              <a:t>Question Answering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Pros and cons of embedding models</a:t>
            </a:r>
          </a:p>
          <a:p>
            <a:r>
              <a:rPr lang="en-US" dirty="0"/>
              <a:t>Future of embedding models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38843695"/>
      </p:ext>
    </p:extLst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Efficient features </a:t>
            </a:r>
            <a:r>
              <a:rPr lang="en-US" dirty="0"/>
              <a:t>for many tasks in  practice</a:t>
            </a:r>
          </a:p>
          <a:p>
            <a:r>
              <a:rPr lang="en-US" dirty="0"/>
              <a:t>Training with SGD </a:t>
            </a:r>
            <a:r>
              <a:rPr lang="en-US" dirty="0">
                <a:solidFill>
                  <a:schemeClr val="accent1"/>
                </a:solidFill>
              </a:rPr>
              <a:t>scales &amp; parallelizable </a:t>
            </a:r>
            <a:r>
              <a:rPr lang="en-US" dirty="0"/>
              <a:t>(</a:t>
            </a:r>
            <a:r>
              <a:rPr lang="en-US" dirty="0" err="1"/>
              <a:t>Niu</a:t>
            </a:r>
            <a:r>
              <a:rPr lang="en-US" dirty="0"/>
              <a:t> et al., ’11)  </a:t>
            </a:r>
          </a:p>
          <a:p>
            <a:r>
              <a:rPr lang="en-US" dirty="0"/>
              <a:t>Flexible to various tasks: </a:t>
            </a:r>
            <a:r>
              <a:rPr lang="en-US" dirty="0">
                <a:solidFill>
                  <a:schemeClr val="accent1"/>
                </a:solidFill>
              </a:rPr>
              <a:t>multi-task learning of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r>
              <a:rPr lang="en-US" dirty="0">
                <a:solidFill>
                  <a:schemeClr val="accent1"/>
                </a:solidFill>
              </a:rPr>
              <a:t>Supervised or unsupervised </a:t>
            </a:r>
            <a:r>
              <a:rPr lang="en-US" dirty="0"/>
              <a:t>training</a:t>
            </a:r>
          </a:p>
          <a:p>
            <a:r>
              <a:rPr lang="en-US" dirty="0"/>
              <a:t>Allow to use </a:t>
            </a:r>
            <a:r>
              <a:rPr lang="en-US" dirty="0">
                <a:solidFill>
                  <a:schemeClr val="accent1"/>
                </a:solidFill>
              </a:rPr>
              <a:t>extra-knowledge in other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7926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Must train </a:t>
            </a:r>
            <a:r>
              <a:rPr lang="en-US" dirty="0">
                <a:solidFill>
                  <a:schemeClr val="accent1"/>
                </a:solidFill>
              </a:rPr>
              <a:t>all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together </a:t>
            </a:r>
            <a:r>
              <a:rPr lang="en-US" dirty="0">
                <a:solidFill>
                  <a:srgbClr val="000000"/>
                </a:solidFill>
              </a:rPr>
              <a:t>(no parallel 1-vs-rest)  </a:t>
            </a:r>
          </a:p>
          <a:p>
            <a:r>
              <a:rPr lang="en-US" dirty="0">
                <a:solidFill>
                  <a:srgbClr val="000000"/>
                </a:solidFill>
              </a:rPr>
              <a:t>Low-dimensional vector → </a:t>
            </a:r>
            <a:r>
              <a:rPr lang="en-US" dirty="0">
                <a:solidFill>
                  <a:schemeClr val="accent1"/>
                </a:solidFill>
              </a:rPr>
              <a:t>compression, blurring  </a:t>
            </a:r>
          </a:p>
          <a:p>
            <a:r>
              <a:rPr lang="en-US" dirty="0">
                <a:solidFill>
                  <a:srgbClr val="000000"/>
                </a:solidFill>
              </a:rPr>
              <a:t>Sequential models suffer from </a:t>
            </a:r>
            <a:r>
              <a:rPr lang="en-US" dirty="0">
                <a:solidFill>
                  <a:schemeClr val="accent1"/>
                </a:solidFill>
              </a:rPr>
              <a:t>long-term memory</a:t>
            </a:r>
          </a:p>
          <a:p>
            <a:r>
              <a:rPr lang="en-US" dirty="0" err="1">
                <a:solidFill>
                  <a:srgbClr val="000000"/>
                </a:solidFill>
              </a:rPr>
              <a:t>Embeddings</a:t>
            </a:r>
            <a:r>
              <a:rPr lang="en-US" dirty="0">
                <a:solidFill>
                  <a:srgbClr val="000000"/>
                </a:solidFill>
              </a:rPr>
              <a:t> need</a:t>
            </a:r>
            <a:r>
              <a:rPr lang="en-US" dirty="0">
                <a:solidFill>
                  <a:schemeClr val="accent1"/>
                </a:solidFill>
              </a:rPr>
              <a:t> quite some updates</a:t>
            </a:r>
            <a:r>
              <a:rPr lang="en-US" dirty="0">
                <a:solidFill>
                  <a:srgbClr val="000000"/>
                </a:solidFill>
              </a:rPr>
              <a:t> to be good – not 1-shot  </a:t>
            </a:r>
          </a:p>
          <a:p>
            <a:r>
              <a:rPr lang="en-US" dirty="0">
                <a:solidFill>
                  <a:schemeClr val="accent1"/>
                </a:solidFill>
              </a:rPr>
              <a:t>Negative example sampling </a:t>
            </a:r>
            <a:r>
              <a:rPr lang="en-US" dirty="0">
                <a:solidFill>
                  <a:srgbClr val="000000"/>
                </a:solidFill>
              </a:rPr>
              <a:t>can be inefficient</a:t>
            </a:r>
          </a:p>
        </p:txBody>
      </p:sp>
    </p:spTree>
    <p:extLst>
      <p:ext uri="{BB962C8B-B14F-4D97-AF65-F5344CB8AC3E}">
        <p14:creationId xmlns:p14="http://schemas.microsoft.com/office/powerpoint/2010/main" val="346450218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KBs?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KBs</a:t>
            </a:r>
            <a:r>
              <a:rPr lang="en-US" dirty="0"/>
              <a:t>: Semantic search, connect people and things 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KBs ← Text</a:t>
            </a:r>
            <a:r>
              <a:rPr lang="en-US" dirty="0"/>
              <a:t>: Information extraction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KBs → Text</a:t>
            </a:r>
            <a:r>
              <a:rPr lang="en-US" dirty="0"/>
              <a:t>: Text interpretation, summary, Q&amp;A</a:t>
            </a:r>
          </a:p>
          <a:p>
            <a:r>
              <a:rPr lang="en-US" dirty="0"/>
              <a:t>Main issue: </a:t>
            </a:r>
            <a:r>
              <a:rPr lang="en-US" dirty="0">
                <a:solidFill>
                  <a:schemeClr val="accent1"/>
                </a:solidFill>
              </a:rPr>
              <a:t>KBs are hard to manipulate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Large dimensions</a:t>
            </a:r>
            <a:r>
              <a:rPr lang="en-US" dirty="0"/>
              <a:t>: 105/108 entities, 104/106 rel. types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Sparse</a:t>
            </a:r>
            <a:r>
              <a:rPr lang="en-US" dirty="0"/>
              <a:t>: few valid links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Noisy/incomplete</a:t>
            </a:r>
            <a:r>
              <a:rPr lang="en-US" dirty="0"/>
              <a:t>: missing/wrong relations/entities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Encode KBs into low-dimensional vector spaces 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these representations:</a:t>
            </a:r>
          </a:p>
          <a:p>
            <a:pPr lvl="2"/>
            <a:r>
              <a:rPr lang="en-US" dirty="0"/>
              <a:t>to complete/visualize KBs</a:t>
            </a:r>
          </a:p>
          <a:p>
            <a:pPr lvl="2"/>
            <a:r>
              <a:rPr lang="en-US" dirty="0"/>
              <a:t>as KB data in text applications</a:t>
            </a:r>
          </a:p>
          <a:p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Knowledge Bases</a:t>
            </a:r>
          </a:p>
        </p:txBody>
      </p:sp>
    </p:spTree>
    <p:extLst>
      <p:ext uri="{BB962C8B-B14F-4D97-AF65-F5344CB8AC3E}">
        <p14:creationId xmlns:p14="http://schemas.microsoft.com/office/powerpoint/2010/main" val="763604286"/>
      </p:ext>
    </p:extLst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dirty="0"/>
              <a:t>Multi-relational data  </a:t>
            </a:r>
          </a:p>
          <a:p>
            <a:pPr lvl="1"/>
            <a:r>
              <a:rPr lang="en-US" dirty="0"/>
              <a:t>Link Prediction in KBs</a:t>
            </a:r>
          </a:p>
          <a:p>
            <a:pPr lvl="1"/>
            <a:r>
              <a:rPr lang="en-US" dirty="0" err="1"/>
              <a:t>Embeddings</a:t>
            </a:r>
            <a:r>
              <a:rPr lang="en-US" dirty="0"/>
              <a:t> for information extraction  </a:t>
            </a:r>
          </a:p>
          <a:p>
            <a:pPr lvl="1"/>
            <a:r>
              <a:rPr lang="en-US" dirty="0"/>
              <a:t>Question Answering</a:t>
            </a:r>
          </a:p>
          <a:p>
            <a:r>
              <a:rPr lang="en-US" dirty="0"/>
              <a:t>Pros and cons of embedding models</a:t>
            </a:r>
          </a:p>
          <a:p>
            <a:r>
              <a:rPr lang="en-US" b="1" dirty="0">
                <a:solidFill>
                  <a:schemeClr val="accent1"/>
                </a:solidFill>
              </a:rPr>
              <a:t>Future of embedding models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16518801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 current limitations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Compression</a:t>
            </a:r>
            <a:r>
              <a:rPr lang="en-US" dirty="0">
                <a:solidFill>
                  <a:srgbClr val="000000"/>
                </a:solidFill>
              </a:rPr>
              <a:t>: improve the memory capacity of </a:t>
            </a:r>
            <a:r>
              <a:rPr lang="en-US" dirty="0" err="1">
                <a:solidFill>
                  <a:srgbClr val="000000"/>
                </a:solidFill>
              </a:rPr>
              <a:t>embeddings</a:t>
            </a:r>
            <a:r>
              <a:rPr lang="en-US" dirty="0">
                <a:solidFill>
                  <a:srgbClr val="000000"/>
                </a:solidFill>
              </a:rPr>
              <a:t> and  allows for one-shot learning of new   symbols</a:t>
            </a:r>
          </a:p>
          <a:p>
            <a:r>
              <a:rPr lang="en-US" dirty="0">
                <a:solidFill>
                  <a:schemeClr val="accent1"/>
                </a:solidFill>
              </a:rPr>
              <a:t>Long-term memory</a:t>
            </a:r>
            <a:r>
              <a:rPr lang="en-US" dirty="0">
                <a:solidFill>
                  <a:srgbClr val="000000"/>
                </a:solidFill>
              </a:rPr>
              <a:t>: encode longer dependencies in sequential  models like RNNs</a:t>
            </a:r>
          </a:p>
          <a:p>
            <a:r>
              <a:rPr lang="en-US" dirty="0">
                <a:solidFill>
                  <a:schemeClr val="accent1"/>
                </a:solidFill>
              </a:rPr>
              <a:t>Training</a:t>
            </a:r>
            <a:r>
              <a:rPr lang="en-US" dirty="0">
                <a:solidFill>
                  <a:srgbClr val="000000"/>
                </a:solidFill>
              </a:rPr>
              <a:t>:  faster and  better sampling of examples</a:t>
            </a:r>
          </a:p>
          <a:p>
            <a:r>
              <a:rPr lang="en-US" dirty="0">
                <a:solidFill>
                  <a:schemeClr val="accent1"/>
                </a:solidFill>
              </a:rPr>
              <a:t>Beyond linear</a:t>
            </a:r>
            <a:r>
              <a:rPr lang="en-US" dirty="0">
                <a:solidFill>
                  <a:srgbClr val="000000"/>
                </a:solidFill>
              </a:rPr>
              <a:t>: most supervised labeling problems are well  tackled by  simple  linear models.  Non-linearity should  help more.</a:t>
            </a:r>
          </a:p>
        </p:txBody>
      </p:sp>
    </p:spTree>
    <p:extLst>
      <p:ext uri="{BB962C8B-B14F-4D97-AF65-F5344CB8AC3E}">
        <p14:creationId xmlns:p14="http://schemas.microsoft.com/office/powerpoint/2010/main" val="1998869212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2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new directions</a:t>
            </a:r>
          </a:p>
        </p:txBody>
      </p:sp>
      <p:sp>
        <p:nvSpPr>
          <p:cNvPr id="299" name="Text Placeholder 2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>
                <a:solidFill>
                  <a:schemeClr val="accent1"/>
                </a:solidFill>
              </a:rPr>
              <a:t>Compositionality</a:t>
            </a:r>
            <a:r>
              <a:rPr lang="da-DK" dirty="0"/>
              <a:t> (Baroni et al. ’10) (Grefenstette, 13)  </a:t>
            </a:r>
          </a:p>
          <a:p>
            <a:r>
              <a:rPr lang="da-DK" dirty="0">
                <a:solidFill>
                  <a:schemeClr val="accent1"/>
                </a:solidFill>
              </a:rPr>
              <a:t>Multimodality</a:t>
            </a:r>
            <a:r>
              <a:rPr lang="da-DK" dirty="0"/>
              <a:t> (Bruni et al., 12) (Kiros et al., ’14)  </a:t>
            </a:r>
          </a:p>
          <a:p>
            <a:r>
              <a:rPr lang="da-DK" dirty="0">
                <a:solidFill>
                  <a:schemeClr val="accent1"/>
                </a:solidFill>
              </a:rPr>
              <a:t>Grounding language  into actions </a:t>
            </a:r>
            <a:r>
              <a:rPr lang="da-DK" dirty="0"/>
              <a:t>(Bordes et al.,  10)</a:t>
            </a:r>
          </a:p>
          <a:p>
            <a:endParaRPr lang="en-US" dirty="0"/>
          </a:p>
        </p:txBody>
      </p:sp>
      <p:pic>
        <p:nvPicPr>
          <p:cNvPr id="301" name="Picture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324100"/>
            <a:ext cx="7239000" cy="22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6564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EMNLP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8457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Modeling Interestingness with Deep Neural Networks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Jianfeng</a:t>
            </a:r>
            <a:r>
              <a:rPr lang="en-US" dirty="0"/>
              <a:t> Gao, Patrick </a:t>
            </a:r>
            <a:r>
              <a:rPr lang="en-US" dirty="0" err="1"/>
              <a:t>Pantel</a:t>
            </a:r>
            <a:r>
              <a:rPr lang="en-US" dirty="0"/>
              <a:t>, Michael </a:t>
            </a:r>
            <a:r>
              <a:rPr lang="en-US" dirty="0" err="1"/>
              <a:t>Gamon</a:t>
            </a:r>
            <a:r>
              <a:rPr lang="en-US" dirty="0"/>
              <a:t>, </a:t>
            </a:r>
            <a:r>
              <a:rPr lang="en-US" dirty="0" err="1"/>
              <a:t>Xiaodong</a:t>
            </a:r>
            <a:r>
              <a:rPr lang="en-US" dirty="0"/>
              <a:t> He and Li Deng</a:t>
            </a:r>
          </a:p>
          <a:p>
            <a:r>
              <a:rPr lang="en-US" dirty="0">
                <a:solidFill>
                  <a:schemeClr val="accent1"/>
                </a:solidFill>
              </a:rPr>
              <a:t>Translation Modeling with Bidirectional Recurrent Neural Networks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Martin </a:t>
            </a:r>
            <a:r>
              <a:rPr lang="en-US" dirty="0" err="1"/>
              <a:t>Sundermeyer</a:t>
            </a:r>
            <a:r>
              <a:rPr lang="en-US" dirty="0"/>
              <a:t>, Tamer </a:t>
            </a:r>
            <a:r>
              <a:rPr lang="en-US" dirty="0" err="1"/>
              <a:t>Alkhouli</a:t>
            </a:r>
            <a:r>
              <a:rPr lang="en-US" dirty="0"/>
              <a:t>, </a:t>
            </a:r>
            <a:r>
              <a:rPr lang="en-US" dirty="0" err="1"/>
              <a:t>Joern</a:t>
            </a:r>
            <a:r>
              <a:rPr lang="en-US" dirty="0"/>
              <a:t> </a:t>
            </a:r>
            <a:r>
              <a:rPr lang="en-US" dirty="0" err="1"/>
              <a:t>Wuebker</a:t>
            </a:r>
            <a:r>
              <a:rPr lang="en-US" dirty="0"/>
              <a:t> and Hermann Ney</a:t>
            </a:r>
          </a:p>
          <a:p>
            <a:r>
              <a:rPr lang="en-US" dirty="0">
                <a:solidFill>
                  <a:schemeClr val="accent1"/>
                </a:solidFill>
              </a:rPr>
              <a:t>Learning Image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using Convolutional Neural Networks for Improved Multi-Modal Semantics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Douwe</a:t>
            </a:r>
            <a:r>
              <a:rPr lang="en-US" dirty="0"/>
              <a:t> </a:t>
            </a:r>
            <a:r>
              <a:rPr lang="en-US" dirty="0" err="1"/>
              <a:t>Kiela</a:t>
            </a:r>
            <a:r>
              <a:rPr lang="en-US" dirty="0"/>
              <a:t> and </a:t>
            </a:r>
            <a:r>
              <a:rPr lang="en-US" dirty="0" err="1"/>
              <a:t>L´eon</a:t>
            </a:r>
            <a:r>
              <a:rPr lang="en-US" dirty="0"/>
              <a:t> </a:t>
            </a:r>
            <a:r>
              <a:rPr lang="en-US" dirty="0" err="1"/>
              <a:t>Bottou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Learning Abstract Concept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from Multi-Modal Data: Since You Probably Can’t See What I Mean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Felix Hill and Anna </a:t>
            </a:r>
            <a:r>
              <a:rPr lang="en-US" dirty="0" err="1"/>
              <a:t>Korhonen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Incorporating Vector Space Similarity in Random Walk Inference over Knowledge Bases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Matt Gardner, </a:t>
            </a:r>
            <a:r>
              <a:rPr lang="en-US" dirty="0" err="1"/>
              <a:t>Partha</a:t>
            </a:r>
            <a:r>
              <a:rPr lang="en-US" dirty="0"/>
              <a:t> Talukdar, Jayant Krishnamurthy and Tom Mitchell</a:t>
            </a:r>
          </a:p>
          <a:p>
            <a:r>
              <a:rPr lang="en-US" dirty="0">
                <a:solidFill>
                  <a:schemeClr val="accent1"/>
                </a:solidFill>
              </a:rPr>
              <a:t>Composition of Word Representations Improves Semantic Role Labelling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Michael Roth and Kristian </a:t>
            </a:r>
            <a:r>
              <a:rPr lang="en-US" dirty="0" err="1"/>
              <a:t>Woodsend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0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EMNLP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8457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Neural Network for Factoid Question Answering over Paragraphs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Mohit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Iyyer</a:t>
            </a:r>
            <a:r>
              <a:rPr lang="en-US" dirty="0">
                <a:solidFill>
                  <a:srgbClr val="000000"/>
                </a:solidFill>
              </a:rPr>
              <a:t>, Jordan Boyd-Graber, Leonardo </a:t>
            </a:r>
            <a:r>
              <a:rPr lang="en-US" dirty="0" err="1">
                <a:solidFill>
                  <a:srgbClr val="000000"/>
                </a:solidFill>
              </a:rPr>
              <a:t>Claudino</a:t>
            </a:r>
            <a:r>
              <a:rPr lang="en-US" dirty="0">
                <a:solidFill>
                  <a:srgbClr val="000000"/>
                </a:solidFill>
              </a:rPr>
              <a:t>, Richard </a:t>
            </a:r>
            <a:r>
              <a:rPr lang="en-US" dirty="0" err="1">
                <a:solidFill>
                  <a:srgbClr val="000000"/>
                </a:solidFill>
              </a:rPr>
              <a:t>Socher</a:t>
            </a:r>
            <a:r>
              <a:rPr lang="en-US" dirty="0">
                <a:solidFill>
                  <a:srgbClr val="000000"/>
                </a:solidFill>
              </a:rPr>
              <a:t> and Hal </a:t>
            </a:r>
            <a:r>
              <a:rPr lang="en-US" dirty="0" err="1">
                <a:solidFill>
                  <a:srgbClr val="000000"/>
                </a:solidFill>
              </a:rPr>
              <a:t>Daum´e</a:t>
            </a:r>
            <a:r>
              <a:rPr lang="en-US" dirty="0">
                <a:solidFill>
                  <a:srgbClr val="000000"/>
                </a:solidFill>
              </a:rPr>
              <a:t> III</a:t>
            </a:r>
          </a:p>
          <a:p>
            <a:r>
              <a:rPr lang="en-US" dirty="0">
                <a:solidFill>
                  <a:schemeClr val="accent1"/>
                </a:solidFill>
              </a:rPr>
              <a:t>Joint Relational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for Knowledge-based Question Answering  </a:t>
            </a:r>
            <a:r>
              <a:rPr lang="en-US" dirty="0">
                <a:solidFill>
                  <a:srgbClr val="000000"/>
                </a:solidFill>
              </a:rPr>
              <a:t>Min-</a:t>
            </a:r>
            <a:r>
              <a:rPr lang="en-US" dirty="0" err="1">
                <a:solidFill>
                  <a:srgbClr val="000000"/>
                </a:solidFill>
              </a:rPr>
              <a:t>Chul</a:t>
            </a:r>
            <a:r>
              <a:rPr lang="en-US" dirty="0">
                <a:solidFill>
                  <a:srgbClr val="000000"/>
                </a:solidFill>
              </a:rPr>
              <a:t> Yang, Nan </a:t>
            </a:r>
            <a:r>
              <a:rPr lang="en-US" dirty="0" err="1">
                <a:solidFill>
                  <a:srgbClr val="000000"/>
                </a:solidFill>
              </a:rPr>
              <a:t>Duan</a:t>
            </a:r>
            <a:r>
              <a:rPr lang="en-US" dirty="0">
                <a:solidFill>
                  <a:srgbClr val="000000"/>
                </a:solidFill>
              </a:rPr>
              <a:t>, Ming Zhou and </a:t>
            </a:r>
            <a:r>
              <a:rPr lang="en-US" dirty="0" err="1">
                <a:solidFill>
                  <a:srgbClr val="000000"/>
                </a:solidFill>
              </a:rPr>
              <a:t>Hae</a:t>
            </a:r>
            <a:r>
              <a:rPr lang="en-US" dirty="0">
                <a:solidFill>
                  <a:srgbClr val="000000"/>
                </a:solidFill>
              </a:rPr>
              <a:t>-Chang  Rim</a:t>
            </a:r>
          </a:p>
          <a:p>
            <a:r>
              <a:rPr lang="en-US" dirty="0">
                <a:solidFill>
                  <a:schemeClr val="accent1"/>
                </a:solidFill>
              </a:rPr>
              <a:t>Evaluating Neural Word Representations in Tensor-Based Compositional Settings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Dmitrijs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Milajevs</a:t>
            </a:r>
            <a:r>
              <a:rPr lang="en-US" dirty="0">
                <a:solidFill>
                  <a:srgbClr val="000000"/>
                </a:solidFill>
              </a:rPr>
              <a:t>, Dimitri </a:t>
            </a:r>
            <a:r>
              <a:rPr lang="en-US" dirty="0" err="1">
                <a:solidFill>
                  <a:srgbClr val="000000"/>
                </a:solidFill>
              </a:rPr>
              <a:t>Kartsaklis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Mehrnoosh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Sadrzadeh</a:t>
            </a:r>
            <a:r>
              <a:rPr lang="en-US" dirty="0">
                <a:solidFill>
                  <a:srgbClr val="000000"/>
                </a:solidFill>
              </a:rPr>
              <a:t> and Matthew  </a:t>
            </a:r>
            <a:r>
              <a:rPr lang="en-US" dirty="0" err="1">
                <a:solidFill>
                  <a:srgbClr val="000000"/>
                </a:solidFill>
              </a:rPr>
              <a:t>Purver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Opinion Mining with Deep Recurrent Neural Networks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Ozan </a:t>
            </a:r>
            <a:r>
              <a:rPr lang="en-US" dirty="0" err="1">
                <a:solidFill>
                  <a:srgbClr val="000000"/>
                </a:solidFill>
              </a:rPr>
              <a:t>Irsoy</a:t>
            </a:r>
            <a:r>
              <a:rPr lang="en-US" dirty="0">
                <a:solidFill>
                  <a:srgbClr val="000000"/>
                </a:solidFill>
              </a:rPr>
              <a:t> and Claire </a:t>
            </a:r>
            <a:r>
              <a:rPr lang="en-US" dirty="0" err="1">
                <a:solidFill>
                  <a:srgbClr val="000000"/>
                </a:solidFill>
              </a:rPr>
              <a:t>Cardie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The Inside-Outside Recursive Neural Network model for Dependency Parsing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Phong</a:t>
            </a:r>
            <a:r>
              <a:rPr lang="en-US" dirty="0">
                <a:solidFill>
                  <a:srgbClr val="000000"/>
                </a:solidFill>
              </a:rPr>
              <a:t> Le and Willem </a:t>
            </a:r>
            <a:r>
              <a:rPr lang="en-US" dirty="0" err="1">
                <a:solidFill>
                  <a:srgbClr val="000000"/>
                </a:solidFill>
              </a:rPr>
              <a:t>Zuidema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 Fast and Accurate Dependency Parser using Neural Networks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Danqi</a:t>
            </a:r>
            <a:r>
              <a:rPr lang="en-US" dirty="0">
                <a:solidFill>
                  <a:srgbClr val="000000"/>
                </a:solidFill>
              </a:rPr>
              <a:t> Chen and 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1276338223"/>
      </p:ext>
    </p:extLst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EMNLP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8457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Reducing Dimensions of Tensors in Type-Driven Distributional Semantics  </a:t>
            </a:r>
            <a:r>
              <a:rPr lang="en-US" dirty="0">
                <a:solidFill>
                  <a:srgbClr val="000000"/>
                </a:solidFill>
              </a:rPr>
              <a:t>Tamara </a:t>
            </a:r>
            <a:r>
              <a:rPr lang="en-US" dirty="0" err="1">
                <a:solidFill>
                  <a:srgbClr val="000000"/>
                </a:solidFill>
              </a:rPr>
              <a:t>Polajnar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Luana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Fagarasan</a:t>
            </a:r>
            <a:r>
              <a:rPr lang="en-US" dirty="0">
                <a:solidFill>
                  <a:srgbClr val="000000"/>
                </a:solidFill>
              </a:rPr>
              <a:t> and Stephen Clark</a:t>
            </a:r>
          </a:p>
          <a:p>
            <a:r>
              <a:rPr lang="en-US" dirty="0">
                <a:solidFill>
                  <a:schemeClr val="accent1"/>
                </a:solidFill>
              </a:rPr>
              <a:t>Word Semantic Representations using Bayesian Probabilistic Tensor Factorization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Jingwei</a:t>
            </a:r>
            <a:r>
              <a:rPr lang="en-US" dirty="0">
                <a:solidFill>
                  <a:srgbClr val="000000"/>
                </a:solidFill>
              </a:rPr>
              <a:t> Zhang, Jeremy </a:t>
            </a:r>
            <a:r>
              <a:rPr lang="en-US" dirty="0" err="1">
                <a:solidFill>
                  <a:srgbClr val="000000"/>
                </a:solidFill>
              </a:rPr>
              <a:t>Salwen</a:t>
            </a:r>
            <a:r>
              <a:rPr lang="en-US" dirty="0">
                <a:solidFill>
                  <a:srgbClr val="000000"/>
                </a:solidFill>
              </a:rPr>
              <a:t>, Michael Glass and </a:t>
            </a:r>
            <a:r>
              <a:rPr lang="en-US" dirty="0" err="1">
                <a:solidFill>
                  <a:srgbClr val="000000"/>
                </a:solidFill>
              </a:rPr>
              <a:t>Alfio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Gliozzo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Glove: Global Vectors for Word Representation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Jeffrey Pennington, Richard </a:t>
            </a:r>
            <a:r>
              <a:rPr lang="en-US" dirty="0" err="1">
                <a:solidFill>
                  <a:srgbClr val="000000"/>
                </a:solidFill>
              </a:rPr>
              <a:t>Socher</a:t>
            </a:r>
            <a:r>
              <a:rPr lang="en-US" dirty="0">
                <a:solidFill>
                  <a:srgbClr val="000000"/>
                </a:solidFill>
              </a:rPr>
              <a:t> and Christopher Manning</a:t>
            </a:r>
          </a:p>
          <a:p>
            <a:r>
              <a:rPr lang="en-US" dirty="0">
                <a:solidFill>
                  <a:schemeClr val="accent1"/>
                </a:solidFill>
              </a:rPr>
              <a:t>Jointly Learning Word Representations and Composition Functions Using  Predicate-Argument Structures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Kazuma</a:t>
            </a:r>
            <a:r>
              <a:rPr lang="en-US" dirty="0">
                <a:solidFill>
                  <a:srgbClr val="000000"/>
                </a:solidFill>
              </a:rPr>
              <a:t> Hashimoto, Pontus </a:t>
            </a:r>
            <a:r>
              <a:rPr lang="en-US" dirty="0" err="1">
                <a:solidFill>
                  <a:srgbClr val="000000"/>
                </a:solidFill>
              </a:rPr>
              <a:t>Stenetorp</a:t>
            </a:r>
            <a:r>
              <a:rPr lang="en-US" dirty="0">
                <a:solidFill>
                  <a:srgbClr val="000000"/>
                </a:solidFill>
              </a:rPr>
              <a:t>, Makoto Miwa and </a:t>
            </a:r>
            <a:r>
              <a:rPr lang="en-US" dirty="0" err="1">
                <a:solidFill>
                  <a:srgbClr val="000000"/>
                </a:solidFill>
              </a:rPr>
              <a:t>Yoshimasa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Tsuruoka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Typed Tensor Decomposition of Knowledge Bases for Relation Extraction  </a:t>
            </a:r>
            <a:r>
              <a:rPr lang="en-US" dirty="0">
                <a:solidFill>
                  <a:srgbClr val="000000"/>
                </a:solidFill>
              </a:rPr>
              <a:t>Kai-Wei Chang, Wen-tau </a:t>
            </a:r>
            <a:r>
              <a:rPr lang="en-US" dirty="0" err="1">
                <a:solidFill>
                  <a:srgbClr val="000000"/>
                </a:solidFill>
              </a:rPr>
              <a:t>Yih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Bishan</a:t>
            </a:r>
            <a:r>
              <a:rPr lang="en-US" dirty="0">
                <a:solidFill>
                  <a:srgbClr val="000000"/>
                </a:solidFill>
              </a:rPr>
              <a:t> Yang and Christopher Meek</a:t>
            </a:r>
          </a:p>
          <a:p>
            <a:r>
              <a:rPr lang="en-US" dirty="0">
                <a:solidFill>
                  <a:schemeClr val="accent1"/>
                </a:solidFill>
              </a:rPr>
              <a:t>Knowledge Graph and Text Jointly Embedding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Zhen Wang, </a:t>
            </a:r>
            <a:r>
              <a:rPr lang="en-US" dirty="0" err="1">
                <a:solidFill>
                  <a:srgbClr val="000000"/>
                </a:solidFill>
              </a:rPr>
              <a:t>Jianwen</a:t>
            </a:r>
            <a:r>
              <a:rPr lang="en-US" dirty="0">
                <a:solidFill>
                  <a:srgbClr val="000000"/>
                </a:solidFill>
              </a:rPr>
              <a:t> Zhang, </a:t>
            </a:r>
            <a:r>
              <a:rPr lang="en-US" dirty="0" err="1">
                <a:solidFill>
                  <a:srgbClr val="000000"/>
                </a:solidFill>
              </a:rPr>
              <a:t>Jianlin</a:t>
            </a:r>
            <a:r>
              <a:rPr lang="en-US" dirty="0">
                <a:solidFill>
                  <a:srgbClr val="000000"/>
                </a:solidFill>
              </a:rPr>
              <a:t> Feng and Zheng Chen</a:t>
            </a:r>
          </a:p>
        </p:txBody>
      </p:sp>
    </p:spTree>
    <p:extLst>
      <p:ext uri="{BB962C8B-B14F-4D97-AF65-F5344CB8AC3E}">
        <p14:creationId xmlns:p14="http://schemas.microsoft.com/office/powerpoint/2010/main" val="2415054295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EMNLP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8457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 Answering with Subgraph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Antoine </a:t>
            </a:r>
            <a:r>
              <a:rPr lang="en-US" dirty="0" err="1">
                <a:solidFill>
                  <a:srgbClr val="000000"/>
                </a:solidFill>
              </a:rPr>
              <a:t>Bordes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Sumit</a:t>
            </a:r>
            <a:r>
              <a:rPr lang="en-US" dirty="0">
                <a:solidFill>
                  <a:srgbClr val="000000"/>
                </a:solidFill>
              </a:rPr>
              <a:t> Chopra and Jason Weston</a:t>
            </a:r>
          </a:p>
          <a:p>
            <a:r>
              <a:rPr lang="en-US" dirty="0">
                <a:solidFill>
                  <a:schemeClr val="accent1"/>
                </a:solidFill>
              </a:rPr>
              <a:t>Word Translation Prediction for Morphologically Rich Languages with Bilingual  Neural Networks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Ke</a:t>
            </a:r>
            <a:r>
              <a:rPr lang="en-US" dirty="0">
                <a:solidFill>
                  <a:srgbClr val="000000"/>
                </a:solidFill>
              </a:rPr>
              <a:t> M. Tran, Arianna </a:t>
            </a:r>
            <a:r>
              <a:rPr lang="en-US" dirty="0" err="1">
                <a:solidFill>
                  <a:srgbClr val="000000"/>
                </a:solidFill>
              </a:rPr>
              <a:t>Bisazza</a:t>
            </a:r>
            <a:r>
              <a:rPr lang="en-US" dirty="0">
                <a:solidFill>
                  <a:srgbClr val="000000"/>
                </a:solidFill>
              </a:rPr>
              <a:t> and Christof </a:t>
            </a:r>
            <a:r>
              <a:rPr lang="en-US" dirty="0" err="1">
                <a:solidFill>
                  <a:srgbClr val="000000"/>
                </a:solidFill>
              </a:rPr>
              <a:t>Monz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Learning Phrase Representations using RNN Encoder–Decoder for Statistical  Machine Translation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Kyunghyun</a:t>
            </a:r>
            <a:r>
              <a:rPr lang="en-US" dirty="0">
                <a:solidFill>
                  <a:srgbClr val="000000"/>
                </a:solidFill>
              </a:rPr>
              <a:t> Cho, Bart van </a:t>
            </a:r>
            <a:r>
              <a:rPr lang="en-US" dirty="0" err="1">
                <a:solidFill>
                  <a:srgbClr val="000000"/>
                </a:solidFill>
              </a:rPr>
              <a:t>Merrienboer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Caglar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Gulcehre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Dzmitry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Bahdanau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Fethi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Bougares</a:t>
            </a:r>
            <a:r>
              <a:rPr lang="en-US" dirty="0">
                <a:solidFill>
                  <a:srgbClr val="000000"/>
                </a:solidFill>
              </a:rPr>
              <a:t>, Holger </a:t>
            </a:r>
            <a:r>
              <a:rPr lang="en-US" dirty="0" err="1">
                <a:solidFill>
                  <a:srgbClr val="000000"/>
                </a:solidFill>
              </a:rPr>
              <a:t>Schwenk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Yoshua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Bengio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Convolutional Neural Networks for Sentence Classification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Yoon Kim</a:t>
            </a:r>
          </a:p>
          <a:p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dirty="0" err="1">
                <a:solidFill>
                  <a:schemeClr val="accent1"/>
                </a:solidFill>
              </a:rPr>
              <a:t>TagSpace</a:t>
            </a:r>
            <a:r>
              <a:rPr lang="en-US" dirty="0">
                <a:solidFill>
                  <a:schemeClr val="accent1"/>
                </a:solidFill>
              </a:rPr>
              <a:t>: Semantic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from Hashtags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Jason Weston, </a:t>
            </a:r>
            <a:r>
              <a:rPr lang="en-US" dirty="0" err="1">
                <a:solidFill>
                  <a:srgbClr val="000000"/>
                </a:solidFill>
              </a:rPr>
              <a:t>Sumit</a:t>
            </a:r>
            <a:r>
              <a:rPr lang="en-US" dirty="0">
                <a:solidFill>
                  <a:srgbClr val="000000"/>
                </a:solidFill>
              </a:rPr>
              <a:t> Chopra and Keith Adams</a:t>
            </a:r>
          </a:p>
        </p:txBody>
      </p:sp>
    </p:spTree>
    <p:extLst>
      <p:ext uri="{BB962C8B-B14F-4D97-AF65-F5344CB8AC3E}">
        <p14:creationId xmlns:p14="http://schemas.microsoft.com/office/powerpoint/2010/main" val="2389974573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Focus on </a:t>
            </a:r>
            <a:r>
              <a:rPr lang="fi-FI" sz="2000" dirty="0"/>
              <a:t>(Kiros et al., 14)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Multimodal Neural Language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Ryan </a:t>
            </a:r>
            <a:r>
              <a:rPr lang="en-US" dirty="0" err="1"/>
              <a:t>Kiros</a:t>
            </a:r>
            <a:r>
              <a:rPr lang="en-US" dirty="0"/>
              <a:t>, Ruslan </a:t>
            </a:r>
            <a:r>
              <a:rPr lang="en-US" dirty="0" err="1"/>
              <a:t>Salakhutdinov</a:t>
            </a:r>
            <a:r>
              <a:rPr lang="en-US" dirty="0"/>
              <a:t>, Richard </a:t>
            </a:r>
            <a:r>
              <a:rPr lang="en-US" dirty="0" err="1"/>
              <a:t>Zemel</a:t>
            </a:r>
            <a:r>
              <a:rPr lang="en-US" dirty="0"/>
              <a:t>. ICML, 2014.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9128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dirty="0"/>
              <a:t>Multi-relational data  </a:t>
            </a:r>
          </a:p>
          <a:p>
            <a:pPr lvl="1"/>
            <a:r>
              <a:rPr lang="en-US" dirty="0"/>
              <a:t>Link Prediction in KBs</a:t>
            </a:r>
          </a:p>
          <a:p>
            <a:pPr lvl="1"/>
            <a:r>
              <a:rPr lang="en-US" dirty="0" err="1"/>
              <a:t>Embeddings</a:t>
            </a:r>
            <a:r>
              <a:rPr lang="en-US" dirty="0"/>
              <a:t> for information extraction  </a:t>
            </a:r>
          </a:p>
          <a:p>
            <a:pPr lvl="1"/>
            <a:r>
              <a:rPr lang="en-US" dirty="0"/>
              <a:t>Question Answering</a:t>
            </a:r>
          </a:p>
          <a:p>
            <a:r>
              <a:rPr lang="en-US" dirty="0"/>
              <a:t>Pros and cons of embedding models</a:t>
            </a:r>
          </a:p>
          <a:p>
            <a:r>
              <a:rPr lang="en-US" dirty="0"/>
              <a:t>Future of embedding models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14903426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Torch: </a:t>
            </a:r>
            <a:r>
              <a:rPr lang="en-US" dirty="0">
                <a:hlinkClick r:id="rId2"/>
              </a:rPr>
              <a:t>www.torch.ch</a:t>
            </a:r>
            <a:endParaRPr lang="en-US" dirty="0"/>
          </a:p>
          <a:p>
            <a:r>
              <a:rPr lang="en-US" dirty="0"/>
              <a:t>SENNA: ronan.collobert.com/</a:t>
            </a:r>
            <a:r>
              <a:rPr lang="en-US" dirty="0" err="1"/>
              <a:t>senna</a:t>
            </a:r>
            <a:endParaRPr lang="en-US" dirty="0"/>
          </a:p>
          <a:p>
            <a:r>
              <a:rPr lang="en-US" dirty="0"/>
              <a:t>RNNLM: www.fit.vutbr.cz/~imikolov/rnnlm </a:t>
            </a:r>
          </a:p>
          <a:p>
            <a:r>
              <a:rPr lang="en-US" dirty="0"/>
              <a:t>Word2vec: code.google.com/p/word2vec</a:t>
            </a:r>
          </a:p>
          <a:p>
            <a:r>
              <a:rPr lang="en-US" dirty="0"/>
              <a:t>Recursive NN: nlp.stanford.edu/sentiment</a:t>
            </a:r>
          </a:p>
          <a:p>
            <a:r>
              <a:rPr lang="en-US" dirty="0"/>
              <a:t>SME (multi-relational data): github.com/</a:t>
            </a:r>
            <a:r>
              <a:rPr lang="en-US" dirty="0" err="1"/>
              <a:t>glorotxa</a:t>
            </a:r>
            <a:r>
              <a:rPr lang="en-US" dirty="0"/>
              <a:t>/</a:t>
            </a:r>
            <a:r>
              <a:rPr lang="en-US" dirty="0" err="1"/>
              <a:t>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783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– Part 2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Embeddings</a:t>
            </a:r>
            <a:r>
              <a:rPr lang="en-US" dirty="0"/>
              <a:t> for multi-relational data</a:t>
            </a:r>
          </a:p>
          <a:p>
            <a:pPr lvl="1"/>
            <a:r>
              <a:rPr lang="en-US" dirty="0"/>
              <a:t>Multi-relational data 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Link Prediction in KBs</a:t>
            </a:r>
          </a:p>
          <a:p>
            <a:pPr lvl="1"/>
            <a:r>
              <a:rPr lang="en-US" dirty="0" err="1"/>
              <a:t>Embeddings</a:t>
            </a:r>
            <a:r>
              <a:rPr lang="en-US" dirty="0"/>
              <a:t> for information extraction  </a:t>
            </a:r>
          </a:p>
          <a:p>
            <a:pPr lvl="1"/>
            <a:r>
              <a:rPr lang="en-US" dirty="0"/>
              <a:t>Question Answering</a:t>
            </a:r>
          </a:p>
          <a:p>
            <a:r>
              <a:rPr lang="en-US" dirty="0"/>
              <a:t>Pros and cons of embedding models</a:t>
            </a:r>
          </a:p>
          <a:p>
            <a:r>
              <a:rPr lang="en-US" dirty="0"/>
              <a:t>Future of embedding models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46701356"/>
      </p:ext>
    </p:extLst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Semantic Parsing on Freebase from Question-Answer Pairs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J. </a:t>
            </a:r>
            <a:r>
              <a:rPr lang="en-US" dirty="0" err="1"/>
              <a:t>Berant</a:t>
            </a:r>
            <a:r>
              <a:rPr lang="en-US" dirty="0"/>
              <a:t>, A. Chou, R. </a:t>
            </a:r>
            <a:r>
              <a:rPr lang="en-US" dirty="0" err="1"/>
              <a:t>Frostig</a:t>
            </a:r>
            <a:r>
              <a:rPr lang="en-US" dirty="0"/>
              <a:t> &amp; P. Liang. EMNLP, 2013</a:t>
            </a:r>
          </a:p>
          <a:p>
            <a:r>
              <a:rPr lang="en-US" dirty="0">
                <a:solidFill>
                  <a:schemeClr val="accent1"/>
                </a:solidFill>
              </a:rPr>
              <a:t>Semantic Parsing via Paraphrasing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J. </a:t>
            </a:r>
            <a:r>
              <a:rPr lang="en-US" dirty="0" err="1"/>
              <a:t>Berant</a:t>
            </a:r>
            <a:r>
              <a:rPr lang="en-US" dirty="0"/>
              <a:t> &amp; P. Liang.  ACL, 2013</a:t>
            </a:r>
          </a:p>
          <a:p>
            <a:r>
              <a:rPr lang="en-US" dirty="0">
                <a:solidFill>
                  <a:schemeClr val="accent1"/>
                </a:solidFill>
              </a:rPr>
              <a:t>Learning Structured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of Knowledge Bases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Bordes</a:t>
            </a:r>
            <a:r>
              <a:rPr lang="en-US" dirty="0"/>
              <a:t>, J. Weston, R. </a:t>
            </a:r>
            <a:r>
              <a:rPr lang="en-US" dirty="0" err="1"/>
              <a:t>Collobert</a:t>
            </a:r>
            <a:r>
              <a:rPr lang="en-US" dirty="0"/>
              <a:t> &amp; Y. </a:t>
            </a:r>
            <a:r>
              <a:rPr lang="en-US" dirty="0" err="1"/>
              <a:t>Bengio</a:t>
            </a:r>
            <a:r>
              <a:rPr lang="en-US" dirty="0"/>
              <a:t>.  AAAI, 2011</a:t>
            </a:r>
          </a:p>
          <a:p>
            <a:r>
              <a:rPr lang="en-US" dirty="0">
                <a:solidFill>
                  <a:schemeClr val="accent1"/>
                </a:solidFill>
              </a:rPr>
              <a:t>Joint Learning of Words and Meaning Rep. for Open-Text Semantic  Parsing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A. </a:t>
            </a:r>
            <a:r>
              <a:rPr lang="en-US" dirty="0" err="1"/>
              <a:t>Bordes</a:t>
            </a:r>
            <a:r>
              <a:rPr lang="en-US" dirty="0"/>
              <a:t>, X. </a:t>
            </a:r>
            <a:r>
              <a:rPr lang="en-US" dirty="0" err="1"/>
              <a:t>Glorot</a:t>
            </a:r>
            <a:r>
              <a:rPr lang="en-US" dirty="0"/>
              <a:t>, J. Weston &amp; Y. </a:t>
            </a:r>
            <a:r>
              <a:rPr lang="en-US" dirty="0" err="1"/>
              <a:t>Bengio</a:t>
            </a:r>
            <a:r>
              <a:rPr lang="en-US" dirty="0"/>
              <a:t>. AISTATS, 2012</a:t>
            </a:r>
          </a:p>
          <a:p>
            <a:r>
              <a:rPr lang="en-US" dirty="0">
                <a:solidFill>
                  <a:schemeClr val="accent1"/>
                </a:solidFill>
              </a:rPr>
              <a:t>A Semantic Matching Energy Function for Learning with Multi-relational 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Bordes</a:t>
            </a:r>
            <a:r>
              <a:rPr lang="en-US" dirty="0"/>
              <a:t>, X. </a:t>
            </a:r>
            <a:r>
              <a:rPr lang="en-US" dirty="0" err="1"/>
              <a:t>Glorot</a:t>
            </a:r>
            <a:r>
              <a:rPr lang="en-US" dirty="0"/>
              <a:t>, J. Weston &amp; Y. </a:t>
            </a:r>
            <a:r>
              <a:rPr lang="en-US" dirty="0" err="1"/>
              <a:t>Bengio</a:t>
            </a:r>
            <a:r>
              <a:rPr lang="en-US" dirty="0"/>
              <a:t>. MLJ, 2013</a:t>
            </a:r>
          </a:p>
          <a:p>
            <a:r>
              <a:rPr lang="en-US" dirty="0">
                <a:solidFill>
                  <a:schemeClr val="accent1"/>
                </a:solidFill>
              </a:rPr>
              <a:t>Translating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> for Modeling Multi-relational  Data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A. </a:t>
            </a:r>
            <a:r>
              <a:rPr lang="en-US" dirty="0" err="1"/>
              <a:t>Bordes</a:t>
            </a:r>
            <a:r>
              <a:rPr lang="en-US" dirty="0"/>
              <a:t>, N. </a:t>
            </a:r>
            <a:r>
              <a:rPr lang="en-US" dirty="0" err="1"/>
              <a:t>Usunier</a:t>
            </a:r>
            <a:r>
              <a:rPr lang="en-US" dirty="0"/>
              <a:t>, A. </a:t>
            </a:r>
            <a:r>
              <a:rPr lang="en-US" dirty="0" err="1"/>
              <a:t>Garc´ıa-Dur´an</a:t>
            </a:r>
            <a:r>
              <a:rPr lang="en-US" dirty="0"/>
              <a:t>,  J. Weston &amp; O. </a:t>
            </a:r>
            <a:r>
              <a:rPr lang="en-US" dirty="0" err="1"/>
              <a:t>Yakhnenko</a:t>
            </a:r>
            <a:r>
              <a:rPr lang="en-US" dirty="0"/>
              <a:t>. NIPS,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04482"/>
      </p:ext>
    </p:extLst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 Answering with </a:t>
            </a:r>
            <a:r>
              <a:rPr lang="en-US" dirty="0" err="1">
                <a:solidFill>
                  <a:schemeClr val="accent1"/>
                </a:solidFill>
              </a:rPr>
              <a:t>Subgrap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A. </a:t>
            </a:r>
            <a:r>
              <a:rPr lang="en-US" dirty="0" err="1">
                <a:solidFill>
                  <a:srgbClr val="000000"/>
                </a:solidFill>
              </a:rPr>
              <a:t>Bordes</a:t>
            </a:r>
            <a:r>
              <a:rPr lang="en-US" dirty="0">
                <a:solidFill>
                  <a:srgbClr val="000000"/>
                </a:solidFill>
              </a:rPr>
              <a:t>, S. Chopra &amp; J. Weston.  EMNLP, 2014</a:t>
            </a:r>
          </a:p>
          <a:p>
            <a:r>
              <a:rPr lang="en-US" dirty="0">
                <a:solidFill>
                  <a:schemeClr val="accent1"/>
                </a:solidFill>
              </a:rPr>
              <a:t>Clustering with Multi-Layer Graphs: A Spectral Perspective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X. Dong, P. </a:t>
            </a:r>
            <a:r>
              <a:rPr lang="en-US" dirty="0" err="1">
                <a:solidFill>
                  <a:srgbClr val="000000"/>
                </a:solidFill>
              </a:rPr>
              <a:t>Frossard</a:t>
            </a:r>
            <a:r>
              <a:rPr lang="en-US" dirty="0">
                <a:solidFill>
                  <a:srgbClr val="000000"/>
                </a:solidFill>
              </a:rPr>
              <a:t>, P. </a:t>
            </a:r>
            <a:r>
              <a:rPr lang="en-US" dirty="0" err="1">
                <a:solidFill>
                  <a:srgbClr val="000000"/>
                </a:solidFill>
              </a:rPr>
              <a:t>Vandergheynst</a:t>
            </a:r>
            <a:r>
              <a:rPr lang="en-US" dirty="0">
                <a:solidFill>
                  <a:srgbClr val="000000"/>
                </a:solidFill>
              </a:rPr>
              <a:t> &amp; N. </a:t>
            </a:r>
            <a:r>
              <a:rPr lang="en-US" dirty="0" err="1">
                <a:solidFill>
                  <a:srgbClr val="000000"/>
                </a:solidFill>
              </a:rPr>
              <a:t>Nefedov</a:t>
            </a:r>
            <a:r>
              <a:rPr lang="en-US" dirty="0">
                <a:solidFill>
                  <a:srgbClr val="000000"/>
                </a:solidFill>
              </a:rPr>
              <a:t>. IEEE TSP,  2013</a:t>
            </a:r>
          </a:p>
          <a:p>
            <a:r>
              <a:rPr lang="en-US" dirty="0">
                <a:solidFill>
                  <a:schemeClr val="accent1"/>
                </a:solidFill>
              </a:rPr>
              <a:t>Paraphrase-Driven Learning for Open Question Answering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A. Fader, L. </a:t>
            </a:r>
            <a:r>
              <a:rPr lang="en-US" dirty="0" err="1">
                <a:solidFill>
                  <a:srgbClr val="000000"/>
                </a:solidFill>
              </a:rPr>
              <a:t>Zettlemoyer</a:t>
            </a:r>
            <a:r>
              <a:rPr lang="en-US" dirty="0">
                <a:solidFill>
                  <a:srgbClr val="000000"/>
                </a:solidFill>
              </a:rPr>
              <a:t> &amp; O. </a:t>
            </a:r>
            <a:r>
              <a:rPr lang="en-US" dirty="0" err="1">
                <a:solidFill>
                  <a:srgbClr val="000000"/>
                </a:solidFill>
              </a:rPr>
              <a:t>Etzioni</a:t>
            </a:r>
            <a:r>
              <a:rPr lang="en-US" dirty="0">
                <a:solidFill>
                  <a:srgbClr val="000000"/>
                </a:solidFill>
              </a:rPr>
              <a:t>. ACL, 2013</a:t>
            </a:r>
          </a:p>
          <a:p>
            <a:r>
              <a:rPr lang="en-US" dirty="0">
                <a:solidFill>
                  <a:schemeClr val="accent1"/>
                </a:solidFill>
              </a:rPr>
              <a:t>Open Question Answering Over Curated and Extracted Knowledge  Bases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A. Fader, L. </a:t>
            </a:r>
            <a:r>
              <a:rPr lang="en-US" dirty="0" err="1">
                <a:solidFill>
                  <a:srgbClr val="000000"/>
                </a:solidFill>
              </a:rPr>
              <a:t>Zettlemoyer</a:t>
            </a:r>
            <a:r>
              <a:rPr lang="en-US" dirty="0">
                <a:solidFill>
                  <a:srgbClr val="000000"/>
                </a:solidFill>
              </a:rPr>
              <a:t> &amp; O. </a:t>
            </a:r>
            <a:r>
              <a:rPr lang="en-US" dirty="0" err="1">
                <a:solidFill>
                  <a:srgbClr val="000000"/>
                </a:solidFill>
              </a:rPr>
              <a:t>Etzioni</a:t>
            </a:r>
            <a:r>
              <a:rPr lang="en-US" dirty="0">
                <a:solidFill>
                  <a:srgbClr val="000000"/>
                </a:solidFill>
              </a:rPr>
              <a:t>. KDD, 2014</a:t>
            </a:r>
          </a:p>
          <a:p>
            <a:r>
              <a:rPr lang="en-US" dirty="0">
                <a:solidFill>
                  <a:schemeClr val="accent1"/>
                </a:solidFill>
              </a:rPr>
              <a:t>Learning Probabilistic Relational Models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N. Friedman, L. </a:t>
            </a:r>
            <a:r>
              <a:rPr lang="en-US" dirty="0" err="1">
                <a:solidFill>
                  <a:srgbClr val="000000"/>
                </a:solidFill>
              </a:rPr>
              <a:t>Getoor</a:t>
            </a:r>
            <a:r>
              <a:rPr lang="en-US" dirty="0">
                <a:solidFill>
                  <a:srgbClr val="000000"/>
                </a:solidFill>
              </a:rPr>
              <a:t>, D. </a:t>
            </a:r>
            <a:r>
              <a:rPr lang="en-US" dirty="0" err="1">
                <a:solidFill>
                  <a:srgbClr val="000000"/>
                </a:solidFill>
              </a:rPr>
              <a:t>Koller</a:t>
            </a:r>
            <a:r>
              <a:rPr lang="en-US" dirty="0">
                <a:solidFill>
                  <a:srgbClr val="000000"/>
                </a:solidFill>
              </a:rPr>
              <a:t> &amp; A. </a:t>
            </a:r>
            <a:r>
              <a:rPr lang="en-US" dirty="0" err="1">
                <a:solidFill>
                  <a:srgbClr val="000000"/>
                </a:solidFill>
              </a:rPr>
              <a:t>Pfeffer</a:t>
            </a:r>
            <a:r>
              <a:rPr lang="en-US" dirty="0">
                <a:solidFill>
                  <a:srgbClr val="000000"/>
                </a:solidFill>
              </a:rPr>
              <a:t>. IJCAI, 1999</a:t>
            </a:r>
          </a:p>
          <a:p>
            <a:r>
              <a:rPr lang="en-US" dirty="0">
                <a:solidFill>
                  <a:schemeClr val="accent1"/>
                </a:solidFill>
              </a:rPr>
              <a:t>Effective Blending of Two and Three-way Interactions for Modeling  Multi-relational Data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A. Garcıa-Duran, A. </a:t>
            </a:r>
            <a:r>
              <a:rPr lang="en-US" dirty="0" err="1">
                <a:solidFill>
                  <a:srgbClr val="000000"/>
                </a:solidFill>
              </a:rPr>
              <a:t>Bordes</a:t>
            </a:r>
            <a:r>
              <a:rPr lang="en-US" dirty="0">
                <a:solidFill>
                  <a:srgbClr val="000000"/>
                </a:solidFill>
              </a:rPr>
              <a:t> &amp; N. </a:t>
            </a:r>
            <a:r>
              <a:rPr lang="en-US" dirty="0" err="1">
                <a:solidFill>
                  <a:srgbClr val="000000"/>
                </a:solidFill>
              </a:rPr>
              <a:t>Usunier</a:t>
            </a:r>
            <a:r>
              <a:rPr lang="en-US" dirty="0">
                <a:solidFill>
                  <a:srgbClr val="000000"/>
                </a:solidFill>
              </a:rPr>
              <a:t>. ECML-PKDD, 2014</a:t>
            </a:r>
          </a:p>
        </p:txBody>
      </p:sp>
    </p:spTree>
    <p:extLst>
      <p:ext uri="{BB962C8B-B14F-4D97-AF65-F5344CB8AC3E}">
        <p14:creationId xmlns:p14="http://schemas.microsoft.com/office/powerpoint/2010/main" val="885794077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Models for the Analysis of Asymmetrical Relationships among n Objects or  Stimuli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R. </a:t>
            </a:r>
            <a:r>
              <a:rPr lang="en-US" dirty="0" err="1">
                <a:solidFill>
                  <a:srgbClr val="000000"/>
                </a:solidFill>
              </a:rPr>
              <a:t>Harshman</a:t>
            </a:r>
            <a:r>
              <a:rPr lang="en-US" dirty="0">
                <a:solidFill>
                  <a:srgbClr val="000000"/>
                </a:solidFill>
              </a:rPr>
              <a:t>. Joint Symposium  of Psych. and Mathematical Societies, 1978.</a:t>
            </a:r>
          </a:p>
          <a:p>
            <a:r>
              <a:rPr lang="en-US" dirty="0">
                <a:solidFill>
                  <a:schemeClr val="accent1"/>
                </a:solidFill>
              </a:rPr>
              <a:t>PARAFAC: Parallel factor analysis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R. </a:t>
            </a:r>
            <a:r>
              <a:rPr lang="en-US" dirty="0" err="1">
                <a:solidFill>
                  <a:srgbClr val="000000"/>
                </a:solidFill>
              </a:rPr>
              <a:t>Harshman</a:t>
            </a:r>
            <a:r>
              <a:rPr lang="en-US" dirty="0">
                <a:solidFill>
                  <a:srgbClr val="000000"/>
                </a:solidFill>
              </a:rPr>
              <a:t> &amp; M. Lundy. Comp. Statistics and Data Analysis, 1994</a:t>
            </a:r>
          </a:p>
          <a:p>
            <a:r>
              <a:rPr lang="en-US" dirty="0">
                <a:solidFill>
                  <a:schemeClr val="accent1"/>
                </a:solidFill>
              </a:rPr>
              <a:t>A Latent Factor Model for Highly Multi-relational Data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R. </a:t>
            </a:r>
            <a:r>
              <a:rPr lang="en-US" dirty="0" err="1">
                <a:solidFill>
                  <a:srgbClr val="000000"/>
                </a:solidFill>
              </a:rPr>
              <a:t>Jenatton</a:t>
            </a:r>
            <a:r>
              <a:rPr lang="en-US" dirty="0">
                <a:solidFill>
                  <a:srgbClr val="000000"/>
                </a:solidFill>
              </a:rPr>
              <a:t>, N. Le Roux, A. </a:t>
            </a:r>
            <a:r>
              <a:rPr lang="en-US" dirty="0" err="1">
                <a:solidFill>
                  <a:srgbClr val="000000"/>
                </a:solidFill>
              </a:rPr>
              <a:t>Bordes</a:t>
            </a:r>
            <a:r>
              <a:rPr lang="en-US" dirty="0">
                <a:solidFill>
                  <a:srgbClr val="000000"/>
                </a:solidFill>
              </a:rPr>
              <a:t> &amp; G. </a:t>
            </a:r>
            <a:r>
              <a:rPr lang="en-US" dirty="0" err="1">
                <a:solidFill>
                  <a:srgbClr val="000000"/>
                </a:solidFill>
              </a:rPr>
              <a:t>Obozinski</a:t>
            </a:r>
            <a:r>
              <a:rPr lang="en-US" dirty="0">
                <a:solidFill>
                  <a:srgbClr val="000000"/>
                </a:solidFill>
              </a:rPr>
              <a:t>.  NIPS, 2012.</a:t>
            </a:r>
          </a:p>
          <a:p>
            <a:r>
              <a:rPr lang="en-US" dirty="0">
                <a:solidFill>
                  <a:schemeClr val="accent1"/>
                </a:solidFill>
              </a:rPr>
              <a:t>Learning Systems of Concepts with an Infinite Relational  Model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C. Kemp, J. </a:t>
            </a:r>
            <a:r>
              <a:rPr lang="en-US" dirty="0" err="1">
                <a:solidFill>
                  <a:srgbClr val="000000"/>
                </a:solidFill>
              </a:rPr>
              <a:t>Tenenbaum</a:t>
            </a:r>
            <a:r>
              <a:rPr lang="en-US" dirty="0">
                <a:solidFill>
                  <a:srgbClr val="000000"/>
                </a:solidFill>
              </a:rPr>
              <a:t>, T. Griffiths, T. Yamada &amp; N. Ueda. AAAI, 2006.</a:t>
            </a:r>
          </a:p>
          <a:p>
            <a:r>
              <a:rPr lang="en-US" dirty="0">
                <a:solidFill>
                  <a:schemeClr val="accent1"/>
                </a:solidFill>
              </a:rPr>
              <a:t>Statistical Predicate Invention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S. </a:t>
            </a:r>
            <a:r>
              <a:rPr lang="en-US" dirty="0" err="1">
                <a:solidFill>
                  <a:srgbClr val="000000"/>
                </a:solidFill>
              </a:rPr>
              <a:t>Kok</a:t>
            </a:r>
            <a:r>
              <a:rPr lang="en-US" dirty="0">
                <a:solidFill>
                  <a:srgbClr val="000000"/>
                </a:solidFill>
              </a:rPr>
              <a:t>, P. </a:t>
            </a:r>
            <a:r>
              <a:rPr lang="en-US" dirty="0" err="1">
                <a:solidFill>
                  <a:srgbClr val="000000"/>
                </a:solidFill>
              </a:rPr>
              <a:t>Domingos</a:t>
            </a:r>
            <a:r>
              <a:rPr lang="en-US" dirty="0">
                <a:solidFill>
                  <a:srgbClr val="000000"/>
                </a:solidFill>
              </a:rPr>
              <a:t>.  ICML, 2007</a:t>
            </a:r>
          </a:p>
          <a:p>
            <a:r>
              <a:rPr lang="en-US" dirty="0">
                <a:solidFill>
                  <a:schemeClr val="accent1"/>
                </a:solidFill>
              </a:rPr>
              <a:t>Scaling Semantic Parsers with On-the-fly Ontology  Matching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T. Kwiatkowski, E. Choi, Y. </a:t>
            </a:r>
            <a:r>
              <a:rPr lang="en-US" dirty="0" err="1">
                <a:solidFill>
                  <a:srgbClr val="000000"/>
                </a:solidFill>
              </a:rPr>
              <a:t>Artzi</a:t>
            </a:r>
            <a:r>
              <a:rPr lang="en-US" dirty="0">
                <a:solidFill>
                  <a:srgbClr val="000000"/>
                </a:solidFill>
              </a:rPr>
              <a:t> &amp; L. </a:t>
            </a:r>
            <a:r>
              <a:rPr lang="en-US" dirty="0" err="1">
                <a:solidFill>
                  <a:srgbClr val="000000"/>
                </a:solidFill>
              </a:rPr>
              <a:t>Zettlemoyer</a:t>
            </a:r>
            <a:r>
              <a:rPr lang="en-US" dirty="0">
                <a:solidFill>
                  <a:srgbClr val="000000"/>
                </a:solidFill>
              </a:rPr>
              <a:t>.  EMNLP, 2013</a:t>
            </a:r>
          </a:p>
        </p:txBody>
      </p:sp>
    </p:spTree>
    <p:extLst>
      <p:ext uri="{BB962C8B-B14F-4D97-AF65-F5344CB8AC3E}">
        <p14:creationId xmlns:p14="http://schemas.microsoft.com/office/powerpoint/2010/main" val="4047949708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Walk Inference and Learning in A Large Scale Knowledge  Base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N. Lao, T. Mitchell &amp; W. Cohen.  EMNLP, 2011.</a:t>
            </a:r>
          </a:p>
          <a:p>
            <a:r>
              <a:rPr lang="en-US" dirty="0">
                <a:solidFill>
                  <a:schemeClr val="accent1"/>
                </a:solidFill>
              </a:rPr>
              <a:t>Distributed Representations of Words and Phrases and their  Compositionality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T. </a:t>
            </a:r>
            <a:r>
              <a:rPr lang="en-US" dirty="0" err="1">
                <a:solidFill>
                  <a:srgbClr val="000000"/>
                </a:solidFill>
              </a:rPr>
              <a:t>Mikolov</a:t>
            </a:r>
            <a:r>
              <a:rPr lang="en-US" dirty="0">
                <a:solidFill>
                  <a:srgbClr val="000000"/>
                </a:solidFill>
              </a:rPr>
              <a:t>, I. </a:t>
            </a:r>
            <a:r>
              <a:rPr lang="en-US" dirty="0" err="1">
                <a:solidFill>
                  <a:srgbClr val="000000"/>
                </a:solidFill>
              </a:rPr>
              <a:t>Sutskever</a:t>
            </a:r>
            <a:r>
              <a:rPr lang="en-US" dirty="0">
                <a:solidFill>
                  <a:srgbClr val="000000"/>
                </a:solidFill>
              </a:rPr>
              <a:t>, K. Chen, G. </a:t>
            </a:r>
            <a:r>
              <a:rPr lang="en-US" dirty="0" err="1">
                <a:solidFill>
                  <a:srgbClr val="000000"/>
                </a:solidFill>
              </a:rPr>
              <a:t>Corrado</a:t>
            </a:r>
            <a:r>
              <a:rPr lang="en-US" dirty="0">
                <a:solidFill>
                  <a:srgbClr val="000000"/>
                </a:solidFill>
              </a:rPr>
              <a:t> &amp; J. Dean.  NIPS, 2013.</a:t>
            </a:r>
          </a:p>
          <a:p>
            <a:r>
              <a:rPr lang="en-US" dirty="0">
                <a:solidFill>
                  <a:schemeClr val="accent1"/>
                </a:solidFill>
              </a:rPr>
              <a:t>A Three-Way Model for Collective Learning on Multi-Relational  Data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M. Nickel, V. </a:t>
            </a:r>
            <a:r>
              <a:rPr lang="en-US" dirty="0" err="1">
                <a:solidFill>
                  <a:srgbClr val="000000"/>
                </a:solidFill>
              </a:rPr>
              <a:t>Tresp</a:t>
            </a:r>
            <a:r>
              <a:rPr lang="en-US" dirty="0">
                <a:solidFill>
                  <a:srgbClr val="000000"/>
                </a:solidFill>
              </a:rPr>
              <a:t> &amp; H.-P. </a:t>
            </a:r>
            <a:r>
              <a:rPr lang="en-US" dirty="0" err="1">
                <a:solidFill>
                  <a:srgbClr val="000000"/>
                </a:solidFill>
              </a:rPr>
              <a:t>Kriegel</a:t>
            </a:r>
            <a:r>
              <a:rPr lang="en-US" dirty="0">
                <a:solidFill>
                  <a:srgbClr val="000000"/>
                </a:solidFill>
              </a:rPr>
              <a:t>.  ICML, 2011.</a:t>
            </a:r>
          </a:p>
          <a:p>
            <a:r>
              <a:rPr lang="en-US" dirty="0">
                <a:solidFill>
                  <a:schemeClr val="accent1"/>
                </a:solidFill>
              </a:rPr>
              <a:t>Large-scale Semantic Parsing without Question-Answer Pairs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S. Reddy, M. </a:t>
            </a:r>
            <a:r>
              <a:rPr lang="en-US" dirty="0" err="1">
                <a:solidFill>
                  <a:srgbClr val="000000"/>
                </a:solidFill>
              </a:rPr>
              <a:t>Lapata</a:t>
            </a:r>
            <a:r>
              <a:rPr lang="en-US" dirty="0">
                <a:solidFill>
                  <a:srgbClr val="000000"/>
                </a:solidFill>
              </a:rPr>
              <a:t> &amp; M. Steedman.  TACL, 2014.</a:t>
            </a:r>
          </a:p>
          <a:p>
            <a:r>
              <a:rPr lang="en-US" dirty="0">
                <a:solidFill>
                  <a:schemeClr val="accent1"/>
                </a:solidFill>
              </a:rPr>
              <a:t>Modeling Relations and Their Mentions without Labeled  Text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S. Riedel, L. Yao and A. McCallum. ECML-PKDD,  2010</a:t>
            </a:r>
          </a:p>
          <a:p>
            <a:r>
              <a:rPr lang="en-US" dirty="0">
                <a:solidFill>
                  <a:schemeClr val="accent1"/>
                </a:solidFill>
              </a:rPr>
              <a:t>Relation Extraction with Matrix Factorization and Universal Schemas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S. Riedel, L. Yao, B. Marlin and A. McCallum. HLT-</a:t>
            </a:r>
            <a:r>
              <a:rPr lang="en-US" dirty="0" err="1">
                <a:solidFill>
                  <a:srgbClr val="000000"/>
                </a:solidFill>
              </a:rPr>
              <a:t>NAACl</a:t>
            </a:r>
            <a:r>
              <a:rPr lang="en-US" dirty="0">
                <a:solidFill>
                  <a:srgbClr val="000000"/>
                </a:solidFill>
              </a:rPr>
              <a:t>,  2013</a:t>
            </a:r>
          </a:p>
        </p:txBody>
      </p:sp>
    </p:spTree>
    <p:extLst>
      <p:ext uri="{BB962C8B-B14F-4D97-AF65-F5344CB8AC3E}">
        <p14:creationId xmlns:p14="http://schemas.microsoft.com/office/powerpoint/2010/main" val="867477525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Reasoning With Neural Tensor Networks for Knowledge Base  Completion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R. </a:t>
            </a:r>
            <a:r>
              <a:rPr lang="en-US" dirty="0" err="1"/>
              <a:t>Socher</a:t>
            </a:r>
            <a:r>
              <a:rPr lang="en-US" dirty="0"/>
              <a:t>, D. Chen, C. Manning &amp; A. Ng NIPS,  2013.</a:t>
            </a:r>
          </a:p>
          <a:p>
            <a:r>
              <a:rPr lang="en-US" dirty="0">
                <a:solidFill>
                  <a:schemeClr val="accent1"/>
                </a:solidFill>
              </a:rPr>
              <a:t>Modelling Relational Data using Bayesian Clustered Tensor  Factorization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I. </a:t>
            </a:r>
            <a:r>
              <a:rPr lang="en-US" dirty="0" err="1"/>
              <a:t>Sutskever</a:t>
            </a:r>
            <a:r>
              <a:rPr lang="en-US" dirty="0"/>
              <a:t>, R. </a:t>
            </a:r>
            <a:r>
              <a:rPr lang="en-US" dirty="0" err="1"/>
              <a:t>Salakhutdinov</a:t>
            </a:r>
            <a:r>
              <a:rPr lang="en-US" dirty="0"/>
              <a:t> &amp; J. </a:t>
            </a:r>
            <a:r>
              <a:rPr lang="en-US" dirty="0" err="1"/>
              <a:t>Tenenbaum</a:t>
            </a:r>
            <a:r>
              <a:rPr lang="en-US" dirty="0"/>
              <a:t>.  NIPS, 2009.</a:t>
            </a:r>
          </a:p>
          <a:p>
            <a:r>
              <a:rPr lang="en-US" dirty="0">
                <a:solidFill>
                  <a:schemeClr val="accent1"/>
                </a:solidFill>
              </a:rPr>
              <a:t>Discriminative Probabilistic Models for Relational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err="1"/>
              <a:t>Taskar</a:t>
            </a:r>
            <a:r>
              <a:rPr lang="en-US" dirty="0"/>
              <a:t>, P. </a:t>
            </a:r>
            <a:r>
              <a:rPr lang="en-US" dirty="0" err="1"/>
              <a:t>Abbeel</a:t>
            </a:r>
            <a:r>
              <a:rPr lang="en-US" dirty="0"/>
              <a:t> &amp; D. </a:t>
            </a:r>
            <a:r>
              <a:rPr lang="en-US" dirty="0" err="1"/>
              <a:t>Koller</a:t>
            </a:r>
            <a:r>
              <a:rPr lang="en-US" dirty="0"/>
              <a:t>. UAI,  2002.</a:t>
            </a:r>
          </a:p>
          <a:p>
            <a:r>
              <a:rPr lang="en-US" dirty="0">
                <a:solidFill>
                  <a:schemeClr val="accent1"/>
                </a:solidFill>
              </a:rPr>
              <a:t>Knowledge Graph Embedding by Translating on  Hyperplanes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Z. Wang, J. Zhang, J. Feng &amp; Z. Chen.  AAAI, 2014.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Wsabie</a:t>
            </a:r>
            <a:r>
              <a:rPr lang="en-US" dirty="0">
                <a:solidFill>
                  <a:schemeClr val="accent1"/>
                </a:solidFill>
              </a:rPr>
              <a:t>:  Scaling Up To Large Vocabulary Image Annotation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J. Weston, S. </a:t>
            </a:r>
            <a:r>
              <a:rPr lang="en-US" dirty="0" err="1"/>
              <a:t>Bengio</a:t>
            </a:r>
            <a:r>
              <a:rPr lang="en-US" dirty="0"/>
              <a:t> &amp; N. </a:t>
            </a:r>
            <a:r>
              <a:rPr lang="en-US" dirty="0" err="1"/>
              <a:t>Usunier</a:t>
            </a:r>
            <a:r>
              <a:rPr lang="en-US" dirty="0"/>
              <a:t>.  IJCAI, 2011</a:t>
            </a:r>
          </a:p>
          <a:p>
            <a:r>
              <a:rPr lang="en-US" dirty="0">
                <a:solidFill>
                  <a:schemeClr val="accent1"/>
                </a:solidFill>
              </a:rPr>
              <a:t>Connecting Language and Knowledge Bases with Embedding Models for Relation  Extraction.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J. Weston, A. </a:t>
            </a:r>
            <a:r>
              <a:rPr lang="en-US" dirty="0" err="1"/>
              <a:t>Bordes</a:t>
            </a:r>
            <a:r>
              <a:rPr lang="en-US" dirty="0"/>
              <a:t>, O. </a:t>
            </a:r>
            <a:r>
              <a:rPr lang="en-US" dirty="0" err="1"/>
              <a:t>Yakhnenko</a:t>
            </a:r>
            <a:r>
              <a:rPr lang="en-US" dirty="0"/>
              <a:t> &amp; N. </a:t>
            </a:r>
            <a:r>
              <a:rPr lang="en-US" dirty="0" err="1"/>
              <a:t>Usunier</a:t>
            </a:r>
            <a:r>
              <a:rPr lang="en-US" dirty="0"/>
              <a:t>. EMNLP, 2013</a:t>
            </a:r>
          </a:p>
        </p:txBody>
      </p:sp>
    </p:spTree>
    <p:extLst>
      <p:ext uri="{BB962C8B-B14F-4D97-AF65-F5344CB8AC3E}">
        <p14:creationId xmlns:p14="http://schemas.microsoft.com/office/powerpoint/2010/main" val="950583006"/>
      </p:ext>
    </p:extLst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2059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67200" y="1485900"/>
            <a:ext cx="3123324" cy="3468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883346" cy="4466753"/>
          </a:xfrm>
        </p:spPr>
        <p:txBody>
          <a:bodyPr/>
          <a:lstStyle/>
          <a:p>
            <a:r>
              <a:rPr lang="en-US" dirty="0"/>
              <a:t>From known information, </a:t>
            </a:r>
            <a:r>
              <a:rPr lang="en-US" dirty="0">
                <a:solidFill>
                  <a:schemeClr val="accent1"/>
                </a:solidFill>
              </a:rPr>
              <a:t>assess the validity of an unknown fact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Add new facts without requiring extra knowledge</a:t>
            </a:r>
          </a:p>
        </p:txBody>
      </p:sp>
    </p:spTree>
    <p:extLst>
      <p:ext uri="{BB962C8B-B14F-4D97-AF65-F5344CB8AC3E}">
        <p14:creationId xmlns:p14="http://schemas.microsoft.com/office/powerpoint/2010/main" val="128627098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2879</Words>
  <Application>Microsoft Office PowerPoint</Application>
  <PresentationFormat>Custom</PresentationFormat>
  <Paragraphs>615</Paragraphs>
  <Slides>85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1_Title &amp; Bullet </vt:lpstr>
      <vt:lpstr> Lecture 6.4 - Embedding Methods for NLP</vt:lpstr>
      <vt:lpstr>PowerPoint Presentation</vt:lpstr>
      <vt:lpstr>Menu – Part 2 </vt:lpstr>
      <vt:lpstr>Multi-relational data </vt:lpstr>
      <vt:lpstr>Example of KB: WordNet </vt:lpstr>
      <vt:lpstr>Example of KB: Freebase </vt:lpstr>
      <vt:lpstr>Modeling Knowledge Bases</vt:lpstr>
      <vt:lpstr>Menu – Part 2 </vt:lpstr>
      <vt:lpstr>Link prediction</vt:lpstr>
      <vt:lpstr>Link prediction</vt:lpstr>
      <vt:lpstr>Statistical relational learning</vt:lpstr>
      <vt:lpstr>Previous work </vt:lpstr>
      <vt:lpstr>Collective matrix factorization (Nickel et al., ’11)</vt:lpstr>
      <vt:lpstr>Scalability</vt:lpstr>
      <vt:lpstr>Embedding models</vt:lpstr>
      <vt:lpstr>Embedding models for KBs</vt:lpstr>
      <vt:lpstr>Structured embeddings (Bordes et al., ’11)</vt:lpstr>
      <vt:lpstr>Stochastic training</vt:lpstr>
      <vt:lpstr>Scalability</vt:lpstr>
      <vt:lpstr>Neural tensor networks (Socher et al., ’13)</vt:lpstr>
      <vt:lpstr>Scalability</vt:lpstr>
      <vt:lpstr>Modeling relations as translations  (Bordes et al. ’13)</vt:lpstr>
      <vt:lpstr>Modeling relations as translations (NIPS13) </vt:lpstr>
      <vt:lpstr>Modeling relations as translations  (Bordes et al. ’13) </vt:lpstr>
      <vt:lpstr>Learning TransE </vt:lpstr>
      <vt:lpstr>Learning TransE</vt:lpstr>
      <vt:lpstr>Motivations of a translation-based model</vt:lpstr>
      <vt:lpstr>Scalability</vt:lpstr>
      <vt:lpstr>Chunks of freebase</vt:lpstr>
      <vt:lpstr>Visualization of 1,000 entities</vt:lpstr>
      <vt:lpstr>Visualization of 1,000 entities – Zoom 1</vt:lpstr>
      <vt:lpstr>Visualization of 1,000 entities – Zoom 2</vt:lpstr>
      <vt:lpstr>Visualization of 1,000 entities – Zoom 3</vt:lpstr>
      <vt:lpstr>Example</vt:lpstr>
      <vt:lpstr>Example</vt:lpstr>
      <vt:lpstr>Example</vt:lpstr>
      <vt:lpstr>Example</vt:lpstr>
      <vt:lpstr>Benchmarking</vt:lpstr>
      <vt:lpstr>Refining TransE</vt:lpstr>
      <vt:lpstr>Benchmarking</vt:lpstr>
      <vt:lpstr>Menu – Part 2 </vt:lpstr>
      <vt:lpstr>Information extraction</vt:lpstr>
      <vt:lpstr>Entity linking as WSD</vt:lpstr>
      <vt:lpstr>Embeddings of text and WordNet  (Bordes et al., ’12)</vt:lpstr>
      <vt:lpstr>Benchmarking on extended WordNet</vt:lpstr>
      <vt:lpstr>WordNet is enriched through text</vt:lpstr>
      <vt:lpstr>WordNet is enriched through text</vt:lpstr>
      <vt:lpstr>WordNet is enriched through text</vt:lpstr>
      <vt:lpstr>WordNet is enriched through text</vt:lpstr>
      <vt:lpstr>Relation extraction</vt:lpstr>
      <vt:lpstr>Relation extraction</vt:lpstr>
      <vt:lpstr>Relation extraction</vt:lpstr>
      <vt:lpstr>Relation extraction</vt:lpstr>
      <vt:lpstr>Embeddings of text and freebase  (Weston et al., ’13)</vt:lpstr>
      <vt:lpstr>Embeddings of text and freebase  (Weston et al., ’13)</vt:lpstr>
      <vt:lpstr>Benchmarking on NYT+Freebase</vt:lpstr>
      <vt:lpstr>Universal Schemas (Riedel et al., ’13)</vt:lpstr>
      <vt:lpstr>Universal Schemas (Riedel et al., ’13)</vt:lpstr>
      <vt:lpstr>Benchmarking on NYT+Freebase</vt:lpstr>
      <vt:lpstr>Menu – Part 2 </vt:lpstr>
      <vt:lpstr>Link prediction as Q&amp;A</vt:lpstr>
      <vt:lpstr>Open-domain question answering</vt:lpstr>
      <vt:lpstr>Subgraph Embeddings (Bordes et al., ’14)</vt:lpstr>
      <vt:lpstr>Training data </vt:lpstr>
      <vt:lpstr>Training data</vt:lpstr>
      <vt:lpstr>Benchmarking on WebQuestions</vt:lpstr>
      <vt:lpstr>Menu – Part 2 </vt:lpstr>
      <vt:lpstr>Advantages </vt:lpstr>
      <vt:lpstr>Issues </vt:lpstr>
      <vt:lpstr>Menu – Part 2 </vt:lpstr>
      <vt:lpstr>Fix current limitations</vt:lpstr>
      <vt:lpstr>Explore new directions</vt:lpstr>
      <vt:lpstr>At EMNLP</vt:lpstr>
      <vt:lpstr>At EMNLP</vt:lpstr>
      <vt:lpstr>At EMNLP</vt:lpstr>
      <vt:lpstr>At EMNLP</vt:lpstr>
      <vt:lpstr>Focus on (Kiros et al., 14)</vt:lpstr>
      <vt:lpstr>Menu – Part 2 </vt:lpstr>
      <vt:lpstr>Code </vt:lpstr>
      <vt:lpstr>References</vt:lpstr>
      <vt:lpstr>References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231</cp:revision>
  <dcterms:modified xsi:type="dcterms:W3CDTF">2016-12-01T17:28:24Z</dcterms:modified>
</cp:coreProperties>
</file>