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7" r:id="rId2"/>
    <p:sldId id="258" r:id="rId3"/>
    <p:sldId id="326" r:id="rId4"/>
    <p:sldId id="325" r:id="rId5"/>
    <p:sldId id="332" r:id="rId6"/>
    <p:sldId id="333" r:id="rId7"/>
    <p:sldId id="334" r:id="rId8"/>
    <p:sldId id="324" r:id="rId9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0" autoAdjust="0"/>
    <p:restoredTop sz="94660"/>
  </p:normalViewPr>
  <p:slideViewPr>
    <p:cSldViewPr>
      <p:cViewPr varScale="1">
        <p:scale>
          <a:sx n="142" d="100"/>
          <a:sy n="142" d="100"/>
        </p:scale>
        <p:origin x="-1434" y="-96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6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40D90C8-2CD3-4F27-836F-9CE330C39F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2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2" y="347473"/>
            <a:ext cx="7482078" cy="526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971552"/>
            <a:ext cx="7461504" cy="48287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84152" marR="0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12" marR="0" indent="-228590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30" marR="0" indent="-20319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52" marR="0" lvl="0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84152" marR="0" lvl="1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84152" marR="0" lvl="2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76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2" y="347473"/>
            <a:ext cx="7482078" cy="526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971552"/>
            <a:ext cx="7461504" cy="48287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84152" marR="0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12" marR="0" indent="-228590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30" marR="0" indent="-20319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52" marR="0" lvl="0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84152" marR="0" lvl="1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84152" marR="0" lvl="2" indent="-284152" algn="l" defTabSz="346445" rtl="0" eaLnBrk="1" fontAlgn="base" latinLnBrk="0" hangingPunct="1">
              <a:lnSpc>
                <a:spcPct val="90000"/>
              </a:lnSpc>
              <a:spcBef>
                <a:spcPts val="224"/>
              </a:spcBef>
              <a:spcAft>
                <a:spcPts val="22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76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2" y="347473"/>
            <a:ext cx="7482078" cy="526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1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2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1.1 – 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687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1409700"/>
            <a:ext cx="7461504" cy="385159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Yann LeCun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(NYU, Facebook)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Junbo (Jake)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Zhao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(NYU)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Joe Bungo (NVIDIA)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Marc'Aurelio Ranzato (Facebook)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Joan Bruna (NYU)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Julien Mairal (INRIA)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ea typeface="+mn-ea"/>
              </a:rPr>
              <a:t>Koray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ea typeface="+mn-ea"/>
              </a:rPr>
              <a:t>Kavukcuoglu (Google)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Tomas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Mikolov (Facebook)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Sumit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Chopra (Facebook)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Jason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Weston (Facebook)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Antoine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Bordes (Facebook)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John Seng (CalPoly SLO)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9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6">
        <p:fade/>
      </p:transition>
    </mc:Choice>
    <mc:Fallback xmlns="">
      <p:transition spd="med" advTm="1086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Course Goals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7461504" cy="3851597"/>
          </a:xfrm>
        </p:spPr>
        <p:txBody>
          <a:bodyPr>
            <a:normAutofit/>
          </a:bodyPr>
          <a:lstStyle/>
          <a:p>
            <a:r>
              <a:rPr lang="en-US" dirty="0"/>
              <a:t>Learn academic theory and fundamental application of </a:t>
            </a:r>
            <a:r>
              <a:rPr lang="en-US" dirty="0" smtClean="0"/>
              <a:t>Machine Learning (ML) and Deep Learning (DL) using </a:t>
            </a:r>
            <a:r>
              <a:rPr lang="en-US" dirty="0"/>
              <a:t>the Torch </a:t>
            </a:r>
            <a:r>
              <a:rPr lang="en-US" dirty="0" smtClean="0"/>
              <a:t>framework</a:t>
            </a:r>
          </a:p>
          <a:p>
            <a:endParaRPr lang="en-US" dirty="0"/>
          </a:p>
          <a:p>
            <a:r>
              <a:rPr lang="en-US" dirty="0" smtClean="0"/>
              <a:t>Module topics:</a:t>
            </a:r>
          </a:p>
          <a:p>
            <a:pPr lvl="1"/>
            <a:r>
              <a:rPr lang="en-US" dirty="0" smtClean="0"/>
              <a:t>Introduction to Machine Learning</a:t>
            </a:r>
          </a:p>
          <a:p>
            <a:pPr lvl="1"/>
            <a:r>
              <a:rPr lang="en-US" dirty="0" smtClean="0"/>
              <a:t>Introduction to Deep Learning</a:t>
            </a:r>
          </a:p>
          <a:p>
            <a:pPr lvl="1"/>
            <a:r>
              <a:rPr lang="en-US" dirty="0" smtClean="0"/>
              <a:t>Convolutional Neural Networks</a:t>
            </a:r>
          </a:p>
          <a:p>
            <a:pPr lvl="1"/>
            <a:r>
              <a:rPr lang="en-US" dirty="0" smtClean="0"/>
              <a:t>Energy-based Learning</a:t>
            </a:r>
          </a:p>
          <a:p>
            <a:pPr lvl="1"/>
            <a:r>
              <a:rPr lang="en-US" dirty="0" smtClean="0"/>
              <a:t>Optimization Techniques</a:t>
            </a:r>
          </a:p>
          <a:p>
            <a:pPr lvl="1"/>
            <a:r>
              <a:rPr lang="en-US" dirty="0" smtClean="0"/>
              <a:t>Learning with Memory</a:t>
            </a:r>
          </a:p>
          <a:p>
            <a:pPr lvl="1"/>
            <a:r>
              <a:rPr lang="en-US" dirty="0" smtClean="0"/>
              <a:t>Future 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15100" y="4989513"/>
            <a:ext cx="1714500" cy="307975"/>
          </a:xfrm>
          <a:prstGeom prst="rect">
            <a:avLst/>
          </a:prstGeom>
        </p:spPr>
        <p:txBody>
          <a:bodyPr lIns="109728" tIns="54864" rIns="109728" bIns="54864"/>
          <a:lstStyle/>
          <a:p>
            <a:pPr>
              <a:defRPr/>
            </a:pPr>
            <a:fld id="{1A115BEA-0C42-4CDD-8E1F-1AF03B4924A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720">
        <p:fade/>
      </p:transition>
    </mc:Choice>
    <mc:Fallback xmlns="">
      <p:transition spd="med" advTm="997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 smtClean="0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Teaching Kit Slide Decks</a:t>
            </a:r>
            <a:endParaRPr lang="en-US" sz="3000" b="0" i="0" u="none" strike="noStrike" cap="none" dirty="0">
              <a:solidFill>
                <a:srgbClr val="4A4F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1999055330"/>
              </p:ext>
            </p:extLst>
          </p:nvPr>
        </p:nvGraphicFramePr>
        <p:xfrm>
          <a:off x="381000" y="1181100"/>
          <a:ext cx="7467600" cy="4178500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2438400"/>
                <a:gridCol w="5029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1 - Introduction to Machine Learning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Course 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Machine Learning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Neural Networks</a:t>
                      </a: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464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2 - Introduction to Deep Learning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2.1</a:t>
                      </a:r>
                      <a:r>
                        <a:rPr lang="en-US" sz="1100" dirty="0" smtClean="0"/>
                        <a:t> - Introduction </a:t>
                      </a:r>
                      <a:r>
                        <a:rPr lang="en-US" sz="1100" dirty="0" smtClean="0"/>
                        <a:t>to Deep Learning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2.2</a:t>
                      </a:r>
                      <a:r>
                        <a:rPr lang="en-US" sz="1100" dirty="0" smtClean="0"/>
                        <a:t> - Deep </a:t>
                      </a:r>
                      <a:r>
                        <a:rPr lang="en-US" sz="1100" dirty="0" smtClean="0"/>
                        <a:t>Supervised Learning  (modular approach) – Part 1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2.3</a:t>
                      </a:r>
                      <a:r>
                        <a:rPr lang="en-US" sz="1100" dirty="0" smtClean="0"/>
                        <a:t> - Deep </a:t>
                      </a:r>
                      <a:r>
                        <a:rPr lang="en-US" sz="1100" dirty="0" smtClean="0"/>
                        <a:t>Supervised Learning  (modular approach) – Part 2</a:t>
                      </a:r>
                    </a:p>
                  </a:txBody>
                  <a:tcPr marL="69250" marR="69250" marT="34625" marB="34625" anchor="b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594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3 - Convolutional Neural Networks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3.1</a:t>
                      </a:r>
                      <a:r>
                        <a:rPr lang="en-US" sz="1100" dirty="0" smtClean="0"/>
                        <a:t> - History </a:t>
                      </a:r>
                      <a:r>
                        <a:rPr lang="en-US" sz="1100" dirty="0" smtClean="0"/>
                        <a:t>of Convolutional Networks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3.2</a:t>
                      </a:r>
                      <a:r>
                        <a:rPr lang="en-US" sz="1100" dirty="0" smtClean="0"/>
                        <a:t> - Convolutional </a:t>
                      </a:r>
                      <a:r>
                        <a:rPr lang="en-US" sz="1100" dirty="0" smtClean="0"/>
                        <a:t>Networks and Computer Vision, Audio and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Domains</a:t>
                      </a:r>
                      <a:endParaRPr lang="en-US" sz="1100" dirty="0" smtClean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3.3</a:t>
                      </a:r>
                      <a:r>
                        <a:rPr lang="en-US" sz="1100" dirty="0" smtClean="0"/>
                        <a:t> - Structural </a:t>
                      </a:r>
                      <a:r>
                        <a:rPr lang="en-US" sz="1100" dirty="0" smtClean="0"/>
                        <a:t>Prediction and Natural Language Processing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725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4 - Energy-based Learning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4.1</a:t>
                      </a:r>
                      <a:r>
                        <a:rPr lang="en-US" sz="1100" dirty="0" smtClean="0"/>
                        <a:t> - Energy</a:t>
                      </a:r>
                      <a:r>
                        <a:rPr lang="en-US" sz="1100" dirty="0" smtClean="0"/>
                        <a:t>­-based Learning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4.2</a:t>
                      </a:r>
                      <a:r>
                        <a:rPr lang="en-US" sz="1100" dirty="0" smtClean="0"/>
                        <a:t> - Unsupervised </a:t>
                      </a:r>
                      <a:r>
                        <a:rPr lang="en-US" sz="1100" dirty="0" smtClean="0"/>
                        <a:t>Learning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4.3</a:t>
                      </a:r>
                      <a:r>
                        <a:rPr lang="en-US" sz="1100" baseline="0" dirty="0" smtClean="0"/>
                        <a:t> - </a:t>
                      </a:r>
                      <a:r>
                        <a:rPr lang="en-US" sz="1100" dirty="0" smtClean="0"/>
                        <a:t>Sparse </a:t>
                      </a:r>
                      <a:r>
                        <a:rPr lang="en-US" sz="1100" dirty="0" smtClean="0"/>
                        <a:t>Coding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5 - Optimization Techniques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5.1</a:t>
                      </a:r>
                      <a:r>
                        <a:rPr lang="en-US" sz="1100" dirty="0" smtClean="0"/>
                        <a:t> - Efficient </a:t>
                      </a:r>
                      <a:r>
                        <a:rPr lang="en-US" sz="1100" dirty="0" smtClean="0"/>
                        <a:t>Learning and Second-order Methods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6096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6 - Learning with Memory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6.1</a:t>
                      </a:r>
                      <a:r>
                        <a:rPr lang="en-US" sz="1100" dirty="0" smtClean="0"/>
                        <a:t> - Recurrent </a:t>
                      </a:r>
                      <a:r>
                        <a:rPr lang="en-US" sz="1100" dirty="0" smtClean="0"/>
                        <a:t>Neural Network Basics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6.2</a:t>
                      </a:r>
                      <a:r>
                        <a:rPr lang="en-US" sz="1100" dirty="0" smtClean="0"/>
                        <a:t> - Advanced </a:t>
                      </a:r>
                      <a:r>
                        <a:rPr lang="en-US" sz="1100" dirty="0" smtClean="0"/>
                        <a:t>Recurrent Neural Networks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6.3</a:t>
                      </a:r>
                      <a:r>
                        <a:rPr lang="en-US" sz="1100" dirty="0" smtClean="0"/>
                        <a:t> - Embedding </a:t>
                      </a:r>
                      <a:r>
                        <a:rPr lang="en-US" sz="1100" dirty="0" smtClean="0"/>
                        <a:t>Methods for NLP: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Unsupervised and Supervised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Embeddings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6.4</a:t>
                      </a:r>
                      <a:r>
                        <a:rPr lang="en-US" sz="1100" dirty="0" smtClean="0"/>
                        <a:t> - Embedding </a:t>
                      </a:r>
                      <a:r>
                        <a:rPr lang="en-US" sz="1100" dirty="0" smtClean="0"/>
                        <a:t>Methods for NLP: Embeddings for Multi-relational Data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6.5</a:t>
                      </a:r>
                      <a:r>
                        <a:rPr lang="en-US" sz="1100" dirty="0" smtClean="0"/>
                        <a:t> - Deep </a:t>
                      </a:r>
                      <a:r>
                        <a:rPr lang="en-US" sz="1100" dirty="0" smtClean="0"/>
                        <a:t>Natural Language Processing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7 - Future Challenges</a:t>
                      </a:r>
                      <a:endParaRPr lang="en-US" sz="1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</a:t>
                      </a:r>
                      <a:r>
                        <a:rPr lang="en-US" sz="110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Future </a:t>
                      </a:r>
                      <a:r>
                        <a:rPr lang="en-US" sz="110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98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 smtClean="0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Teaching Kit Labs</a:t>
            </a:r>
            <a:endParaRPr lang="en-US" sz="3000" b="0" i="0" u="none" strike="noStrike" cap="none" dirty="0">
              <a:solidFill>
                <a:srgbClr val="4A4F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2694046377"/>
              </p:ext>
            </p:extLst>
          </p:nvPr>
        </p:nvGraphicFramePr>
        <p:xfrm>
          <a:off x="381000" y="1181100"/>
          <a:ext cx="7467600" cy="3345178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2514600"/>
                <a:gridCol w="495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</a:t>
                      </a:r>
                      <a:r>
                        <a:rPr lang="en-US" sz="2400" b="0" u="none" strike="noStrike" cap="none" baseline="0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</a:t>
                      </a:r>
                      <a:endParaRPr lang="en-US" sz="2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Backpropagation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– Logistic regression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– </a:t>
                      </a:r>
                      <a:r>
                        <a:rPr lang="en-US" sz="1100" b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Softmax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expression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MNIST Handwritten Digit Recognition (Torch) </a:t>
                      </a: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(programming)</a:t>
                      </a:r>
                      <a:endParaRPr lang="en-US"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464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 2</a:t>
                      </a:r>
                      <a:endParaRPr lang="en-US" sz="2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2.1</a:t>
                      </a:r>
                      <a:r>
                        <a:rPr lang="en-US" sz="1100" dirty="0" smtClean="0"/>
                        <a:t> - More Backpropagation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2.2</a:t>
                      </a:r>
                      <a:r>
                        <a:rPr lang="en-US" sz="1100" dirty="0" smtClean="0"/>
                        <a:t> - STL10: Semi-supervised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Image Recognition </a:t>
                      </a:r>
                      <a:r>
                        <a:rPr lang="en-US" sz="1100" b="1" dirty="0" smtClean="0"/>
                        <a:t>(programming)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dirty="0" smtClean="0"/>
                        <a:t>     – Visualizing filters and augmentations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dirty="0" smtClean="0"/>
                        <a:t>     – </a:t>
                      </a:r>
                      <a:r>
                        <a:rPr lang="en-US" sz="1100" dirty="0" err="1" smtClean="0"/>
                        <a:t>tSNE</a:t>
                      </a:r>
                      <a:endParaRPr lang="en-US" sz="1100" dirty="0" smtClean="0"/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594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 3</a:t>
                      </a:r>
                      <a:endParaRPr lang="en-US" sz="2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3.1</a:t>
                      </a:r>
                      <a:r>
                        <a:rPr lang="en-US" sz="1100" dirty="0" smtClean="0"/>
                        <a:t> - General Questions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3.2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Softmax</a:t>
                      </a:r>
                      <a:r>
                        <a:rPr lang="en-US" sz="1100" dirty="0" smtClean="0"/>
                        <a:t> regression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3.3</a:t>
                      </a:r>
                      <a:r>
                        <a:rPr lang="en-US" sz="1100" dirty="0" smtClean="0"/>
                        <a:t> - Chain Rule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3.4</a:t>
                      </a:r>
                      <a:r>
                        <a:rPr lang="en-US" sz="1100" dirty="0" smtClean="0"/>
                        <a:t> - Variants of Pooling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3.5</a:t>
                      </a:r>
                      <a:r>
                        <a:rPr lang="en-US" sz="1100" dirty="0" smtClean="0"/>
                        <a:t> -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Convolution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3.6</a:t>
                      </a:r>
                      <a:r>
                        <a:rPr lang="en-US" sz="1100" dirty="0" smtClean="0"/>
                        <a:t> - Optimization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3.7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Topk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Error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3.8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tSNE</a:t>
                      </a:r>
                      <a:endParaRPr lang="en-US" sz="1100" dirty="0" smtClean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3.9</a:t>
                      </a:r>
                      <a:r>
                        <a:rPr lang="en-US" sz="1100" dirty="0" smtClean="0"/>
                        <a:t> - Proximal Gradient Descent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725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 4</a:t>
                      </a:r>
                      <a:endParaRPr lang="en-US" sz="24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4.1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nngraph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="1" dirty="0" smtClean="0"/>
                        <a:t>(programming)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4.2</a:t>
                      </a:r>
                      <a:r>
                        <a:rPr lang="en-US" sz="1100" dirty="0" smtClean="0"/>
                        <a:t> - Language Modeling </a:t>
                      </a:r>
                      <a:r>
                        <a:rPr lang="en-US" sz="1100" b="1" dirty="0" smtClean="0"/>
                        <a:t>(programming)</a:t>
                      </a:r>
                      <a:endParaRPr lang="en-US"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820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 smtClean="0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Teaching Kit Quiz/exam Problem Sets</a:t>
            </a:r>
            <a:endParaRPr lang="en-US" sz="3000" b="0" i="0" u="none" strike="noStrike" cap="none" dirty="0">
              <a:solidFill>
                <a:srgbClr val="4A4F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123821079"/>
              </p:ext>
            </p:extLst>
          </p:nvPr>
        </p:nvGraphicFramePr>
        <p:xfrm>
          <a:off x="381000" y="1181100"/>
          <a:ext cx="7467600" cy="4583154"/>
        </p:xfrm>
        <a:graphic>
          <a:graphicData uri="http://schemas.openxmlformats.org/drawingml/2006/table">
            <a:tbl>
              <a:tblPr firstRow="1" bandRow="1">
                <a:noFill/>
                <a:tableStyleId>{C7806B90-F4B4-4DD5-B165-D0DAAE6AC9AA}</a:tableStyleId>
              </a:tblPr>
              <a:tblGrid>
                <a:gridCol w="2514600"/>
                <a:gridCol w="495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Quiz/exam Sample Problem Set 1</a:t>
                      </a:r>
                      <a:endParaRPr lang="en-US" sz="24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Quick Basic Knowledge Questions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Multinomial Logistic Regression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Metric Learning with NCA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Sparse Coding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Convolutional Networks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Dataset Features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Backpropagation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More Backpropagation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</a:t>
                      </a: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Convergence of Linear Regression</a:t>
                      </a:r>
                      <a:endParaRPr lang="en-US" sz="11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464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Quiz/exam Sample Problem Set 2</a:t>
                      </a:r>
                      <a:endParaRPr lang="en-US" sz="24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2.1</a:t>
                      </a:r>
                      <a:r>
                        <a:rPr lang="en-US" sz="1100" dirty="0" smtClean="0"/>
                        <a:t> - General Questions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2.2</a:t>
                      </a:r>
                      <a:r>
                        <a:rPr lang="en-US" sz="1100" dirty="0" smtClean="0"/>
                        <a:t> - Sort module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2.3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Softmax</a:t>
                      </a:r>
                      <a:endParaRPr lang="en-US" sz="1100" dirty="0" smtClean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2.4</a:t>
                      </a:r>
                      <a:r>
                        <a:rPr lang="en-US" sz="1100" dirty="0" smtClean="0"/>
                        <a:t> - Shared Weights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2.5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ConvNet</a:t>
                      </a:r>
                      <a:endParaRPr lang="en-US" sz="1100" dirty="0" smtClean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2.6</a:t>
                      </a:r>
                      <a:r>
                        <a:rPr lang="en-US" sz="1100" dirty="0" smtClean="0"/>
                        <a:t> - Energy-Based Learning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2.7</a:t>
                      </a:r>
                      <a:r>
                        <a:rPr lang="en-US" sz="1100" dirty="0" smtClean="0"/>
                        <a:t> - Sparse Coding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2.8</a:t>
                      </a:r>
                      <a:r>
                        <a:rPr lang="en-US" sz="1100" dirty="0" smtClean="0"/>
                        <a:t> - Auto-Encoders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2.9</a:t>
                      </a:r>
                      <a:r>
                        <a:rPr lang="en-US" sz="1100" dirty="0" smtClean="0"/>
                        <a:t> - Optimization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2.10</a:t>
                      </a:r>
                      <a:r>
                        <a:rPr lang="en-US" sz="1100" dirty="0" smtClean="0"/>
                        <a:t> - Optimization in Multi-layer Nets</a:t>
                      </a:r>
                      <a:endParaRPr lang="en-US" sz="1100" dirty="0" smtClean="0"/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  <a:tr h="5594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Quiz/exam Sample Problem Set 3</a:t>
                      </a:r>
                      <a:endParaRPr lang="en-US" sz="24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7750" marR="69250" marT="34625" marB="34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3.1</a:t>
                      </a:r>
                      <a:r>
                        <a:rPr lang="en-US" sz="1100" dirty="0" smtClean="0"/>
                        <a:t> - General Questions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3.2</a:t>
                      </a:r>
                      <a:r>
                        <a:rPr lang="en-US" sz="1100" dirty="0" smtClean="0"/>
                        <a:t> - Pooling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3.3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ConvNet</a:t>
                      </a:r>
                      <a:r>
                        <a:rPr lang="en-US" sz="1100" dirty="0" smtClean="0"/>
                        <a:t> Basics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3.4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ConvNets</a:t>
                      </a:r>
                      <a:r>
                        <a:rPr lang="en-US" sz="1100" dirty="0" smtClean="0"/>
                        <a:t>: Object Detection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3.5</a:t>
                      </a:r>
                      <a:r>
                        <a:rPr lang="en-US" sz="1100" dirty="0" smtClean="0"/>
                        <a:t> - </a:t>
                      </a:r>
                      <a:r>
                        <a:rPr lang="en-US" sz="1100" dirty="0" err="1" smtClean="0"/>
                        <a:t>ConvNets</a:t>
                      </a:r>
                      <a:r>
                        <a:rPr lang="en-US" sz="1100" dirty="0" smtClean="0"/>
                        <a:t>: Weak Supervision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3.6</a:t>
                      </a:r>
                      <a:r>
                        <a:rPr lang="en-US" sz="1100" dirty="0" smtClean="0"/>
                        <a:t> - Word, Text, and Image Embedding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3.7</a:t>
                      </a:r>
                      <a:r>
                        <a:rPr lang="en-US" sz="1100" dirty="0" smtClean="0"/>
                        <a:t> - Recurrent Nets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3.8</a:t>
                      </a:r>
                      <a:r>
                        <a:rPr lang="en-US" sz="1100" dirty="0" smtClean="0"/>
                        <a:t> - Energy-Based Learning: Weakly Supervised Object Localization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3.9</a:t>
                      </a:r>
                      <a:r>
                        <a:rPr lang="en-US" sz="1100" dirty="0" smtClean="0"/>
                        <a:t> - Unsupervised Learning and Auto-Encoders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dirty="0" smtClean="0"/>
                        <a:t>3.10</a:t>
                      </a:r>
                      <a:r>
                        <a:rPr lang="en-US" sz="1100" dirty="0" smtClean="0"/>
                        <a:t> - Optimization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250" marR="69250" marT="34625" marB="346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4901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65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40211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581</Words>
  <Application>Microsoft Office PowerPoint</Application>
  <PresentationFormat>Custom</PresentationFormat>
  <Paragraphs>115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1_Title &amp; Bullet </vt:lpstr>
      <vt:lpstr>  Lecture 1.1 – Course Introduction</vt:lpstr>
      <vt:lpstr>PowerPoint Presentation</vt:lpstr>
      <vt:lpstr>People Involved</vt:lpstr>
      <vt:lpstr>Course Goals</vt:lpstr>
      <vt:lpstr>Teaching Kit Slide Decks</vt:lpstr>
      <vt:lpstr>Teaching Kit Labs</vt:lpstr>
      <vt:lpstr>Teaching Kit Quiz/exam Problem Sets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159</cp:revision>
  <dcterms:modified xsi:type="dcterms:W3CDTF">2016-12-02T16:27:30Z</dcterms:modified>
</cp:coreProperties>
</file>