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7" r:id="rId2"/>
    <p:sldId id="258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24" r:id="rId18"/>
  </p:sldIdLst>
  <p:sldSz cx="8229600" cy="6172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44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A7A7"/>
    <a:srgbClr val="D9D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806B90-F4B4-4DD5-B165-D0DAAE6AC9AA}">
  <a:tblStyle styleId="{C7806B90-F4B4-4DD5-B165-D0DAAE6AC9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3E6"/>
          </a:solidFill>
        </a:fill>
      </a:tcStyle>
    </a:wholeTbl>
    <a:band1H>
      <a:tcStyle>
        <a:tcBdr/>
        <a:fill>
          <a:solidFill>
            <a:srgbClr val="D5E6CA"/>
          </a:solidFill>
        </a:fill>
      </a:tcStyle>
    </a:band1H>
    <a:band1V>
      <a:tcStyle>
        <a:tcBdr/>
        <a:fill>
          <a:solidFill>
            <a:srgbClr val="D5E6CA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0" autoAdjust="0"/>
    <p:restoredTop sz="94660"/>
  </p:normalViewPr>
  <p:slideViewPr>
    <p:cSldViewPr>
      <p:cViewPr>
        <p:scale>
          <a:sx n="150" d="100"/>
          <a:sy n="150" d="100"/>
        </p:scale>
        <p:origin x="-1218" y="-42"/>
      </p:cViewPr>
      <p:guideLst>
        <p:guide orient="horz" pos="194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5447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695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Since the weights of hidden layers do not directly change the output of the network, care must be taken to properly modify these weights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Intuitively, backpropagation assigns the “blame” based on how much each neuron contributed to the final answer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-US"/>
              <a:t>This example shows how to compute the error derivative with respect to a weight for the output layer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Once the errors for each neuron weight have been calculated, the weights are updated to minimize the error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learning rate (typically a small value like .0001) is multiplied by the error and this value is added to the weight that corresponds to the error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Gradient Descent is the process of modifying these weights iteratively until the overall error is small enough or the maximum number of iterations has occurred.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Stochastic Gradient Descent is a variation of Gradient Descent that uses a subset of the training data at each time step to approximate the overall derivative to update the weights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Neural networks that operate on images, typically have convolutional layers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These layers include many filters of weights that perform much like the convolution filters that were taught in the computer vision module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Instead of specifying a filter to smooth the image or detect lines, the neural network learns weights for the filters that best differentiate the training examples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example above show a convolutional layer with 18 weights (9 in the two filters).  Inference occurs by sliding the filters across the image.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Notice that the output layer has is the number of filters times the original area of the input image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This example shows how input values are often padded with zeros.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These zeros are used to ensure that the output of the convolution layer has the same dimensions as the input image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Since convolutional layers can produce a large number of output values, it is often useful to simplify the outputs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Max-pooling extracts the largest values in a layer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Max-pooling is defined with a kernel size (in this example, the kernel size is 2)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92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Neural Networks were inspired by the way brains store and process information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core component of the brain is the Neuron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Each neuron can receive information from other neurons through its Axon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neuron’s dendrites then send information to other neurons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Synapses are the junctions between the neurons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most basic neural network has an input layer, a hidden layer, and an output layer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Neurons in one layer are receive the value from neurons in the previous layer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Each neuron then applies a function to its inputs and produces an output that is read by subsequent layers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Neurons typically apply activation function to their inputs.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Activation functions are typically non-linear.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sigmoid function produces a value between 0 and 1 (so it is often used when a probability is desired)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Rectified Linear activation function is zero when the input is negative and is equal to the input when the input is positive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Rectified Linear activation functions have become more popular because they are faster to compute than the sigmoid or hyperbolic tangent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This is an example that shows how the outputs of a neural network are computed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listing on the right shows the weights of each neuron’s connections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sigmoid activation function is used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values of the hidden layer neurons are calculated by multiplying the weights by the input values then computing the sigmoid function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output values are calculated by applying the sigmoid function to the hidden layer values multiplied by the output layer weights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If this were a classification Neural Network, then the final step would be to select the largest value (in this case O2, which has value .85)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label that corresponds to the largest value in the output layer is then outputted as the prediction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computation of the hidden layer neuron values can be accomplished as a matrix-vector multiplication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Expressing the operation as matrix-vector multiplication highlights the possibility of parallelizing the computation.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GPUs are extremely fast at performing matrix multiplications, so GPUs are commonly used to speed up neural network training and inference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Originally, the weights of a neural network are assigned randomly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neural network then predicts the labels for the examples in the training set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error between the prediction and the actual label is used to determine how the weights should be updated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weights are slowly changed to minimize the error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9"/>
          <p:cNvSpPr/>
          <p:nvPr userDrawn="1"/>
        </p:nvSpPr>
        <p:spPr>
          <a:xfrm>
            <a:off x="0" y="0"/>
            <a:ext cx="8229600" cy="5979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49" y="2828017"/>
            <a:ext cx="7422103" cy="516166"/>
          </a:xfr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lvl="0" algn="ctr">
              <a:buSzPct val="2500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798064" y="5740146"/>
            <a:ext cx="2633472" cy="23083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11480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5925312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01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6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Images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 t="9528" b="9529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0" name="Shape 20"/>
          <p:cNvSpPr/>
          <p:nvPr/>
        </p:nvSpPr>
        <p:spPr>
          <a:xfrm rot="10800000" flipH="1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2037594" y="4798350"/>
            <a:ext cx="5835388" cy="313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sz="16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l="12327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2838" y="1801524"/>
            <a:ext cx="6886761" cy="73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6919" y="1918615"/>
            <a:ext cx="2886125" cy="49715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2041423" y="4030296"/>
            <a:ext cx="411480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dirty="0" smtClean="0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Deep Learning Teaching Kit</a:t>
            </a:r>
            <a:endParaRPr lang="en-US" sz="1100" b="0" i="0" u="none" strike="noStrike" cap="none" dirty="0">
              <a:solidFill>
                <a:srgbClr val="939A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78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59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333500"/>
            <a:ext cx="7461504" cy="4466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731838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94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57068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Shape 9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 t="-6317" r="97921" b="17098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9">
            <a:alphaModFix/>
          </a:blip>
          <a:srcRect l="52877" t="1978" b="17094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478720" y="6035178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3" name="Shape 13"/>
          <p:cNvCxnSpPr/>
          <p:nvPr/>
        </p:nvCxnSpPr>
        <p:spPr>
          <a:xfrm>
            <a:off x="-8055" y="5991792"/>
            <a:ext cx="8229600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51486" y="6039810"/>
            <a:ext cx="273884" cy="929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4163" marR="0" lvl="0" indent="-284163" algn="l" rtl="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1200" y="4686300"/>
            <a:ext cx="5845247" cy="50783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Lecture 1.3 - Introduction </a:t>
            </a:r>
            <a:r>
              <a:rPr lang="en-US" dirty="0" smtClean="0"/>
              <a:t>to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5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Training Neural Networks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Procedure for training Neural Networks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Perform inference on the training set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Calculate the error between the predictions and actual labels of the training set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Determine the contribution of each Neuron to the error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Modify the weights of the Neural Network to minimize the error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Error contributions are calculated using Backpropagation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Error minimization is achieved with Gradient Descent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84827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Backpropagation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Problem: Which weights should be updated and by how much?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Insight: Use the derivative of the error with respect to weight to assign “blame”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39215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Backpropagation Example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3476300" y="1719854"/>
            <a:ext cx="32592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</a:t>
            </a:r>
          </a:p>
        </p:txBody>
      </p:sp>
      <p:grpSp>
        <p:nvGrpSpPr>
          <p:cNvPr id="269" name="Shape 269"/>
          <p:cNvGrpSpPr/>
          <p:nvPr/>
        </p:nvGrpSpPr>
        <p:grpSpPr>
          <a:xfrm>
            <a:off x="373742" y="1719839"/>
            <a:ext cx="3101647" cy="2433815"/>
            <a:chOff x="373740" y="1755072"/>
            <a:chExt cx="4271065" cy="3351440"/>
          </a:xfrm>
        </p:grpSpPr>
        <p:grpSp>
          <p:nvGrpSpPr>
            <p:cNvPr id="270" name="Shape 270"/>
            <p:cNvGrpSpPr/>
            <p:nvPr/>
          </p:nvGrpSpPr>
          <p:grpSpPr>
            <a:xfrm>
              <a:off x="373740" y="1755072"/>
              <a:ext cx="4271065" cy="3351440"/>
              <a:chOff x="2054350" y="1725500"/>
              <a:chExt cx="2220350" cy="1742275"/>
            </a:xfrm>
          </p:grpSpPr>
          <p:sp>
            <p:nvSpPr>
              <p:cNvPr id="271" name="Shape 271"/>
              <p:cNvSpPr/>
              <p:nvPr/>
            </p:nvSpPr>
            <p:spPr>
              <a:xfrm>
                <a:off x="2054350" y="1725500"/>
                <a:ext cx="467700" cy="452100"/>
              </a:xfrm>
              <a:prstGeom prst="ellipse">
                <a:avLst/>
              </a:prstGeom>
              <a:solidFill>
                <a:srgbClr val="6D9EEB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0.5</a:t>
                </a:r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2054350" y="2345700"/>
                <a:ext cx="467700" cy="452100"/>
              </a:xfrm>
              <a:prstGeom prst="ellipse">
                <a:avLst/>
              </a:prstGeom>
              <a:solidFill>
                <a:srgbClr val="6D9EEB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0.9</a:t>
                </a:r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2054350" y="3015675"/>
                <a:ext cx="467700" cy="452100"/>
              </a:xfrm>
              <a:prstGeom prst="ellipse">
                <a:avLst/>
              </a:prstGeom>
              <a:solidFill>
                <a:srgbClr val="6D9EEB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-0.3</a:t>
                </a:r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2988625" y="1725500"/>
                <a:ext cx="467700" cy="452100"/>
              </a:xfrm>
              <a:prstGeom prst="ellipse">
                <a:avLst/>
              </a:prstGeom>
              <a:solidFill>
                <a:srgbClr val="63D297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.13</a:t>
                </a:r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2988625" y="2345700"/>
                <a:ext cx="467700" cy="452100"/>
              </a:xfrm>
              <a:prstGeom prst="ellipse">
                <a:avLst/>
              </a:prstGeom>
              <a:solidFill>
                <a:srgbClr val="63D297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.96</a:t>
                </a:r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2988625" y="3015675"/>
                <a:ext cx="467700" cy="452100"/>
              </a:xfrm>
              <a:prstGeom prst="ellipse">
                <a:avLst/>
              </a:prstGeom>
              <a:solidFill>
                <a:srgbClr val="63D297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.40</a:t>
                </a:r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3807000" y="2035600"/>
                <a:ext cx="467700" cy="452100"/>
              </a:xfrm>
              <a:prstGeom prst="ellipse">
                <a:avLst/>
              </a:prstGeom>
              <a:solidFill>
                <a:srgbClr val="8E7CC3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.35</a:t>
                </a:r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3807000" y="2655800"/>
                <a:ext cx="467700" cy="452100"/>
              </a:xfrm>
              <a:prstGeom prst="ellipse">
                <a:avLst/>
              </a:prstGeom>
              <a:solidFill>
                <a:srgbClr val="8E7CC3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.85</a:t>
                </a:r>
              </a:p>
            </p:txBody>
          </p:sp>
          <p:cxnSp>
            <p:nvCxnSpPr>
              <p:cNvPr id="279" name="Shape 279"/>
              <p:cNvCxnSpPr>
                <a:stCxn id="271" idx="6"/>
                <a:endCxn id="275" idx="2"/>
              </p:cNvCxnSpPr>
              <p:nvPr/>
            </p:nvCxnSpPr>
            <p:spPr>
              <a:xfrm>
                <a:off x="2522050" y="1951550"/>
                <a:ext cx="466800" cy="62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0" name="Shape 280"/>
              <p:cNvCxnSpPr>
                <a:stCxn id="272" idx="6"/>
                <a:endCxn id="275" idx="2"/>
              </p:cNvCxnSpPr>
              <p:nvPr/>
            </p:nvCxnSpPr>
            <p:spPr>
              <a:xfrm>
                <a:off x="2522050" y="2571750"/>
                <a:ext cx="466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1" name="Shape 281"/>
              <p:cNvCxnSpPr>
                <a:stCxn id="273" idx="6"/>
                <a:endCxn id="276" idx="2"/>
              </p:cNvCxnSpPr>
              <p:nvPr/>
            </p:nvCxnSpPr>
            <p:spPr>
              <a:xfrm>
                <a:off x="2522050" y="3241725"/>
                <a:ext cx="466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2" name="Shape 282"/>
              <p:cNvCxnSpPr>
                <a:stCxn id="273" idx="6"/>
                <a:endCxn id="275" idx="2"/>
              </p:cNvCxnSpPr>
              <p:nvPr/>
            </p:nvCxnSpPr>
            <p:spPr>
              <a:xfrm rot="10800000" flipH="1">
                <a:off x="2522050" y="2571825"/>
                <a:ext cx="466800" cy="669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3" name="Shape 283"/>
              <p:cNvCxnSpPr>
                <a:stCxn id="272" idx="6"/>
                <a:endCxn id="274" idx="2"/>
              </p:cNvCxnSpPr>
              <p:nvPr/>
            </p:nvCxnSpPr>
            <p:spPr>
              <a:xfrm rot="10800000" flipH="1">
                <a:off x="2522050" y="1951650"/>
                <a:ext cx="466800" cy="62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4" name="Shape 284"/>
              <p:cNvCxnSpPr>
                <a:stCxn id="271" idx="6"/>
                <a:endCxn id="276" idx="2"/>
              </p:cNvCxnSpPr>
              <p:nvPr/>
            </p:nvCxnSpPr>
            <p:spPr>
              <a:xfrm>
                <a:off x="2522050" y="1951550"/>
                <a:ext cx="466800" cy="129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5" name="Shape 285"/>
              <p:cNvCxnSpPr>
                <a:stCxn id="273" idx="6"/>
                <a:endCxn id="274" idx="2"/>
              </p:cNvCxnSpPr>
              <p:nvPr/>
            </p:nvCxnSpPr>
            <p:spPr>
              <a:xfrm rot="10800000" flipH="1">
                <a:off x="2522050" y="1951425"/>
                <a:ext cx="466800" cy="129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6" name="Shape 286"/>
              <p:cNvCxnSpPr>
                <a:stCxn id="272" idx="6"/>
                <a:endCxn id="276" idx="2"/>
              </p:cNvCxnSpPr>
              <p:nvPr/>
            </p:nvCxnSpPr>
            <p:spPr>
              <a:xfrm>
                <a:off x="2522050" y="2571750"/>
                <a:ext cx="466800" cy="669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7" name="Shape 287"/>
              <p:cNvCxnSpPr>
                <a:stCxn id="274" idx="6"/>
                <a:endCxn id="278" idx="2"/>
              </p:cNvCxnSpPr>
              <p:nvPr/>
            </p:nvCxnSpPr>
            <p:spPr>
              <a:xfrm>
                <a:off x="3456325" y="1951550"/>
                <a:ext cx="350700" cy="93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8" name="Shape 288"/>
              <p:cNvCxnSpPr>
                <a:stCxn id="276" idx="6"/>
                <a:endCxn id="277" idx="2"/>
              </p:cNvCxnSpPr>
              <p:nvPr/>
            </p:nvCxnSpPr>
            <p:spPr>
              <a:xfrm rot="10800000" flipH="1">
                <a:off x="3456325" y="2261625"/>
                <a:ext cx="350700" cy="98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89" name="Shape 289"/>
              <p:cNvCxnSpPr>
                <a:stCxn id="275" idx="6"/>
                <a:endCxn id="278" idx="2"/>
              </p:cNvCxnSpPr>
              <p:nvPr/>
            </p:nvCxnSpPr>
            <p:spPr>
              <a:xfrm>
                <a:off x="3456325" y="2571750"/>
                <a:ext cx="350700" cy="31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90" name="Shape 290"/>
              <p:cNvCxnSpPr>
                <a:stCxn id="276" idx="6"/>
                <a:endCxn id="278" idx="2"/>
              </p:cNvCxnSpPr>
              <p:nvPr/>
            </p:nvCxnSpPr>
            <p:spPr>
              <a:xfrm rot="10800000" flipH="1">
                <a:off x="3456325" y="2881725"/>
                <a:ext cx="350700" cy="360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91" name="Shape 291"/>
              <p:cNvCxnSpPr>
                <a:stCxn id="275" idx="6"/>
                <a:endCxn id="277" idx="2"/>
              </p:cNvCxnSpPr>
              <p:nvPr/>
            </p:nvCxnSpPr>
            <p:spPr>
              <a:xfrm rot="10800000" flipH="1">
                <a:off x="3456325" y="2261550"/>
                <a:ext cx="350700" cy="31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92" name="Shape 292"/>
              <p:cNvCxnSpPr>
                <a:stCxn id="274" idx="6"/>
                <a:endCxn id="277" idx="2"/>
              </p:cNvCxnSpPr>
              <p:nvPr/>
            </p:nvCxnSpPr>
            <p:spPr>
              <a:xfrm>
                <a:off x="3456325" y="1951550"/>
                <a:ext cx="350700" cy="310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293" name="Shape 293"/>
            <p:cNvCxnSpPr>
              <a:stCxn id="271" idx="6"/>
              <a:endCxn id="274" idx="2"/>
            </p:cNvCxnSpPr>
            <p:nvPr/>
          </p:nvCxnSpPr>
          <p:spPr>
            <a:xfrm>
              <a:off x="1273408" y="2189902"/>
              <a:ext cx="897599" cy="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294" name="Shape 294"/>
          <p:cNvCxnSpPr/>
          <p:nvPr/>
        </p:nvCxnSpPr>
        <p:spPr>
          <a:xfrm flipH="1">
            <a:off x="2616200" y="1942125"/>
            <a:ext cx="860100" cy="27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50" y="4451787"/>
            <a:ext cx="3800475" cy="63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Shape 296"/>
          <p:cNvCxnSpPr>
            <a:endCxn id="277" idx="7"/>
          </p:cNvCxnSpPr>
          <p:nvPr/>
        </p:nvCxnSpPr>
        <p:spPr>
          <a:xfrm flipH="1">
            <a:off x="3379710" y="2004311"/>
            <a:ext cx="939000" cy="24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7" name="Shape 297"/>
          <p:cNvSpPr txBox="1"/>
          <p:nvPr/>
        </p:nvSpPr>
        <p:spPr>
          <a:xfrm>
            <a:off x="4318775" y="1812429"/>
            <a:ext cx="32592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2830987" y="1447929"/>
            <a:ext cx="32592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</a:t>
            </a:r>
          </a:p>
        </p:txBody>
      </p:sp>
      <p:cxnSp>
        <p:nvCxnSpPr>
          <p:cNvPr id="299" name="Shape 299"/>
          <p:cNvCxnSpPr>
            <a:stCxn id="298" idx="1"/>
            <a:endCxn id="274" idx="7"/>
          </p:cNvCxnSpPr>
          <p:nvPr/>
        </p:nvCxnSpPr>
        <p:spPr>
          <a:xfrm flipH="1">
            <a:off x="2236387" y="1637529"/>
            <a:ext cx="594600" cy="1748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0" name="Shape 300"/>
          <p:cNvCxnSpPr/>
          <p:nvPr/>
        </p:nvCxnSpPr>
        <p:spPr>
          <a:xfrm flipH="1">
            <a:off x="4318775" y="2216925"/>
            <a:ext cx="939000" cy="24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1" name="Shape 301"/>
          <p:cNvSpPr txBox="1"/>
          <p:nvPr/>
        </p:nvSpPr>
        <p:spPr>
          <a:xfrm>
            <a:off x="3790389" y="2248850"/>
            <a:ext cx="478500" cy="379200"/>
          </a:xfrm>
          <a:prstGeom prst="rect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0.9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5257775" y="2004179"/>
            <a:ext cx="32592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 (Ground Truth)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400" y="5217887"/>
            <a:ext cx="4381500" cy="63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10840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Gradient Descent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Gradient Descent minimizes the neural network’s error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At each time step the error of the network is calculated on the training data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Then the weights are modified to reduce the error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Gradient Descent terminates when 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error is sufficiently small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max number of time steps has been exceeded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8281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Convolutional Neural Networks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375" y="1277275"/>
            <a:ext cx="5148325" cy="344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550" y="5225037"/>
            <a:ext cx="40005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1750" y="4849375"/>
            <a:ext cx="46101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7550" y="5600700"/>
            <a:ext cx="4248150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57509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Convolutional Neural Networks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462" y="1270874"/>
            <a:ext cx="5560575" cy="34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525" y="5201037"/>
            <a:ext cx="5372100" cy="33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7302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Max-Pooling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9" name="Shape 339"/>
          <p:cNvGraphicFramePr/>
          <p:nvPr/>
        </p:nvGraphicFramePr>
        <p:xfrm>
          <a:off x="1098000" y="2636525"/>
          <a:ext cx="17515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875"/>
                <a:gridCol w="437875"/>
                <a:gridCol w="437875"/>
                <a:gridCol w="437875"/>
              </a:tblGrid>
              <a:tr h="2973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91425" marR="91425" marT="91425" marB="91425"/>
                </a:tc>
              </a:tr>
              <a:tr h="2973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</a:tr>
              <a:tr h="2973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</a:tr>
              <a:tr h="2973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40" name="Shape 340"/>
          <p:cNvGraphicFramePr/>
          <p:nvPr/>
        </p:nvGraphicFramePr>
        <p:xfrm>
          <a:off x="5645225" y="2948050"/>
          <a:ext cx="893750" cy="946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875"/>
                <a:gridCol w="446875"/>
              </a:tblGrid>
              <a:tr h="4732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91425" marR="91425" marT="91425" marB="91425"/>
                </a:tc>
              </a:tr>
              <a:tr h="4732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341" name="Shape 341"/>
          <p:cNvCxnSpPr/>
          <p:nvPr/>
        </p:nvCxnSpPr>
        <p:spPr>
          <a:xfrm>
            <a:off x="3125425" y="3400250"/>
            <a:ext cx="22113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2" name="Shape 342"/>
          <p:cNvSpPr txBox="1"/>
          <p:nvPr/>
        </p:nvSpPr>
        <p:spPr>
          <a:xfrm>
            <a:off x="3587350" y="3044000"/>
            <a:ext cx="1818300" cy="2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2x2 Max Pooling</a:t>
            </a:r>
          </a:p>
        </p:txBody>
      </p:sp>
    </p:spTree>
    <p:extLst>
      <p:ext uri="{BB962C8B-B14F-4D97-AF65-F5344CB8AC3E}">
        <p14:creationId xmlns:p14="http://schemas.microsoft.com/office/powerpoint/2010/main" val="1800456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06402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660400" y="3052153"/>
            <a:ext cx="7006025" cy="5057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New York University under the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1785" y="2525817"/>
            <a:ext cx="1083253" cy="3790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286145" y="4371556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Deck credit: </a:t>
            </a:r>
            <a:r>
              <a:rPr lang="en-US" dirty="0" smtClean="0"/>
              <a:t>J. Seng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8766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Biological Inspiration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287" y="1642999"/>
            <a:ext cx="6363023" cy="4102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43155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Neural Network Architecture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Shape 85"/>
          <p:cNvGrpSpPr/>
          <p:nvPr/>
        </p:nvGrpSpPr>
        <p:grpSpPr>
          <a:xfrm>
            <a:off x="1979265" y="2448897"/>
            <a:ext cx="4271065" cy="3351440"/>
            <a:chOff x="2054350" y="1725500"/>
            <a:chExt cx="2220350" cy="1742275"/>
          </a:xfrm>
        </p:grpSpPr>
        <p:sp>
          <p:nvSpPr>
            <p:cNvPr id="86" name="Shape 86"/>
            <p:cNvSpPr/>
            <p:nvPr/>
          </p:nvSpPr>
          <p:spPr>
            <a:xfrm>
              <a:off x="2054350" y="1725500"/>
              <a:ext cx="467700" cy="4521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2054350" y="2345700"/>
              <a:ext cx="467700" cy="4521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054350" y="3015675"/>
              <a:ext cx="467700" cy="4521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2988625" y="1725500"/>
              <a:ext cx="467700" cy="452100"/>
            </a:xfrm>
            <a:prstGeom prst="ellipse">
              <a:avLst/>
            </a:prstGeom>
            <a:solidFill>
              <a:srgbClr val="63D297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988625" y="2345700"/>
              <a:ext cx="467700" cy="452100"/>
            </a:xfrm>
            <a:prstGeom prst="ellipse">
              <a:avLst/>
            </a:prstGeom>
            <a:solidFill>
              <a:srgbClr val="63D297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988625" y="3015675"/>
              <a:ext cx="467700" cy="452100"/>
            </a:xfrm>
            <a:prstGeom prst="ellipse">
              <a:avLst/>
            </a:prstGeom>
            <a:solidFill>
              <a:srgbClr val="63D297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807000" y="2035600"/>
              <a:ext cx="467700" cy="452100"/>
            </a:xfrm>
            <a:prstGeom prst="ellipse">
              <a:avLst/>
            </a:prstGeom>
            <a:solidFill>
              <a:srgbClr val="8E7CC3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807000" y="2655800"/>
              <a:ext cx="467700" cy="452100"/>
            </a:xfrm>
            <a:prstGeom prst="ellipse">
              <a:avLst/>
            </a:prstGeom>
            <a:solidFill>
              <a:srgbClr val="8E7CC3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94" name="Shape 94"/>
            <p:cNvCxnSpPr>
              <a:stCxn id="86" idx="6"/>
              <a:endCxn id="90" idx="2"/>
            </p:cNvCxnSpPr>
            <p:nvPr/>
          </p:nvCxnSpPr>
          <p:spPr>
            <a:xfrm>
              <a:off x="2522050" y="1951550"/>
              <a:ext cx="466500" cy="6201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5" name="Shape 95"/>
            <p:cNvCxnSpPr>
              <a:stCxn id="87" idx="6"/>
              <a:endCxn id="90" idx="2"/>
            </p:cNvCxnSpPr>
            <p:nvPr/>
          </p:nvCxnSpPr>
          <p:spPr>
            <a:xfrm>
              <a:off x="2522050" y="2571750"/>
              <a:ext cx="466500" cy="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6" name="Shape 96"/>
            <p:cNvCxnSpPr>
              <a:stCxn id="88" idx="6"/>
              <a:endCxn id="91" idx="2"/>
            </p:cNvCxnSpPr>
            <p:nvPr/>
          </p:nvCxnSpPr>
          <p:spPr>
            <a:xfrm>
              <a:off x="2522050" y="3241725"/>
              <a:ext cx="466500" cy="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7" name="Shape 97"/>
            <p:cNvCxnSpPr>
              <a:stCxn id="88" idx="6"/>
              <a:endCxn id="90" idx="2"/>
            </p:cNvCxnSpPr>
            <p:nvPr/>
          </p:nvCxnSpPr>
          <p:spPr>
            <a:xfrm rot="10800000" flipH="1">
              <a:off x="2522050" y="2571825"/>
              <a:ext cx="466500" cy="6699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8" name="Shape 98"/>
            <p:cNvCxnSpPr>
              <a:stCxn id="87" idx="6"/>
              <a:endCxn id="89" idx="2"/>
            </p:cNvCxnSpPr>
            <p:nvPr/>
          </p:nvCxnSpPr>
          <p:spPr>
            <a:xfrm rot="10800000" flipH="1">
              <a:off x="2522050" y="1951650"/>
              <a:ext cx="466500" cy="6201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9" name="Shape 99"/>
            <p:cNvCxnSpPr>
              <a:stCxn id="86" idx="6"/>
              <a:endCxn id="91" idx="2"/>
            </p:cNvCxnSpPr>
            <p:nvPr/>
          </p:nvCxnSpPr>
          <p:spPr>
            <a:xfrm>
              <a:off x="2522050" y="1951550"/>
              <a:ext cx="466500" cy="12903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0" name="Shape 100"/>
            <p:cNvCxnSpPr>
              <a:stCxn id="88" idx="6"/>
              <a:endCxn id="89" idx="2"/>
            </p:cNvCxnSpPr>
            <p:nvPr/>
          </p:nvCxnSpPr>
          <p:spPr>
            <a:xfrm rot="10800000" flipH="1">
              <a:off x="2522050" y="1951425"/>
              <a:ext cx="466500" cy="12903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1" name="Shape 101"/>
            <p:cNvCxnSpPr>
              <a:stCxn id="87" idx="6"/>
              <a:endCxn id="91" idx="2"/>
            </p:cNvCxnSpPr>
            <p:nvPr/>
          </p:nvCxnSpPr>
          <p:spPr>
            <a:xfrm>
              <a:off x="2522050" y="2571750"/>
              <a:ext cx="466500" cy="6699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2" name="Shape 102"/>
            <p:cNvCxnSpPr>
              <a:stCxn id="89" idx="6"/>
              <a:endCxn id="93" idx="2"/>
            </p:cNvCxnSpPr>
            <p:nvPr/>
          </p:nvCxnSpPr>
          <p:spPr>
            <a:xfrm>
              <a:off x="3456325" y="1951550"/>
              <a:ext cx="350700" cy="9303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3" name="Shape 103"/>
            <p:cNvCxnSpPr>
              <a:stCxn id="91" idx="6"/>
              <a:endCxn id="92" idx="2"/>
            </p:cNvCxnSpPr>
            <p:nvPr/>
          </p:nvCxnSpPr>
          <p:spPr>
            <a:xfrm rot="10800000" flipH="1">
              <a:off x="3456325" y="2261625"/>
              <a:ext cx="350700" cy="9801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4" name="Shape 104"/>
            <p:cNvCxnSpPr>
              <a:stCxn id="90" idx="6"/>
              <a:endCxn id="93" idx="2"/>
            </p:cNvCxnSpPr>
            <p:nvPr/>
          </p:nvCxnSpPr>
          <p:spPr>
            <a:xfrm>
              <a:off x="3456325" y="2571750"/>
              <a:ext cx="350700" cy="3099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5" name="Shape 105"/>
            <p:cNvCxnSpPr>
              <a:stCxn id="91" idx="6"/>
              <a:endCxn id="93" idx="2"/>
            </p:cNvCxnSpPr>
            <p:nvPr/>
          </p:nvCxnSpPr>
          <p:spPr>
            <a:xfrm rot="10800000" flipH="1">
              <a:off x="3456325" y="2881725"/>
              <a:ext cx="350700" cy="3600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6" name="Shape 106"/>
            <p:cNvCxnSpPr>
              <a:stCxn id="90" idx="6"/>
              <a:endCxn id="92" idx="2"/>
            </p:cNvCxnSpPr>
            <p:nvPr/>
          </p:nvCxnSpPr>
          <p:spPr>
            <a:xfrm rot="10800000" flipH="1">
              <a:off x="3456325" y="2261850"/>
              <a:ext cx="350700" cy="3099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7" name="Shape 107"/>
            <p:cNvCxnSpPr>
              <a:stCxn id="89" idx="6"/>
              <a:endCxn id="92" idx="2"/>
            </p:cNvCxnSpPr>
            <p:nvPr/>
          </p:nvCxnSpPr>
          <p:spPr>
            <a:xfrm>
              <a:off x="3456325" y="1951550"/>
              <a:ext cx="350700" cy="3099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08" name="Shape 108"/>
          <p:cNvSpPr txBox="1"/>
          <p:nvPr/>
        </p:nvSpPr>
        <p:spPr>
          <a:xfrm>
            <a:off x="1905100" y="2069775"/>
            <a:ext cx="11724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Input Layer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640675" y="2069775"/>
            <a:ext cx="13161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Hidden Layer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252900" y="2069775"/>
            <a:ext cx="13161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Output Layer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540125" y="5472050"/>
            <a:ext cx="11724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Synapse</a:t>
            </a:r>
          </a:p>
        </p:txBody>
      </p:sp>
      <p:cxnSp>
        <p:nvCxnSpPr>
          <p:cNvPr id="112" name="Shape 112"/>
          <p:cNvCxnSpPr/>
          <p:nvPr/>
        </p:nvCxnSpPr>
        <p:spPr>
          <a:xfrm rot="10800000">
            <a:off x="5042700" y="5035275"/>
            <a:ext cx="836400" cy="5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3" name="Shape 113"/>
          <p:cNvSpPr txBox="1"/>
          <p:nvPr/>
        </p:nvSpPr>
        <p:spPr>
          <a:xfrm>
            <a:off x="918950" y="4865825"/>
            <a:ext cx="885900" cy="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Neuron</a:t>
            </a:r>
          </a:p>
        </p:txBody>
      </p:sp>
      <p:cxnSp>
        <p:nvCxnSpPr>
          <p:cNvPr id="114" name="Shape 114"/>
          <p:cNvCxnSpPr>
            <a:endCxn id="87" idx="3"/>
          </p:cNvCxnSpPr>
          <p:nvPr/>
        </p:nvCxnSpPr>
        <p:spPr>
          <a:xfrm rot="10800000" flipH="1">
            <a:off x="1413518" y="4384215"/>
            <a:ext cx="697500" cy="59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5" name="Shape 115"/>
          <p:cNvCxnSpPr>
            <a:stCxn id="86" idx="6"/>
            <a:endCxn id="89" idx="2"/>
          </p:cNvCxnSpPr>
          <p:nvPr/>
        </p:nvCxnSpPr>
        <p:spPr>
          <a:xfrm>
            <a:off x="2878933" y="2883727"/>
            <a:ext cx="897599" cy="0"/>
          </a:xfrm>
          <a:prstGeom prst="straightConnector1">
            <a:avLst/>
          </a:prstGeom>
          <a:noFill/>
          <a:ln w="9525" cap="flat" cmpd="sng">
            <a:solidFill>
              <a:srgbClr val="4BA173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58240832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Activation Functions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Activation Functions are applied to the inputs at each neuron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 common activation function is the Sigmoid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775" y="2892375"/>
            <a:ext cx="4146300" cy="290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287" y="3671075"/>
            <a:ext cx="2276475" cy="93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10684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Inference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Shape 133"/>
          <p:cNvGrpSpPr/>
          <p:nvPr/>
        </p:nvGrpSpPr>
        <p:grpSpPr>
          <a:xfrm>
            <a:off x="373740" y="1755072"/>
            <a:ext cx="4271065" cy="3351440"/>
            <a:chOff x="2054350" y="1725500"/>
            <a:chExt cx="2220350" cy="1742275"/>
          </a:xfrm>
        </p:grpSpPr>
        <p:sp>
          <p:nvSpPr>
            <p:cNvPr id="134" name="Shape 134"/>
            <p:cNvSpPr/>
            <p:nvPr/>
          </p:nvSpPr>
          <p:spPr>
            <a:xfrm>
              <a:off x="2054350" y="1725500"/>
              <a:ext cx="467700" cy="4521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/>
                <a:t>0.5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2054350" y="2345700"/>
              <a:ext cx="467700" cy="4521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/>
                <a:t>0.9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2054350" y="3015675"/>
              <a:ext cx="467700" cy="4521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/>
                <a:t>-0.3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2988625" y="1725500"/>
              <a:ext cx="467700" cy="452100"/>
            </a:xfrm>
            <a:prstGeom prst="ellipse">
              <a:avLst/>
            </a:prstGeom>
            <a:solidFill>
              <a:srgbClr val="63D297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/>
                <a:t>H1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2988625" y="2345700"/>
              <a:ext cx="467700" cy="452100"/>
            </a:xfrm>
            <a:prstGeom prst="ellipse">
              <a:avLst/>
            </a:prstGeom>
            <a:solidFill>
              <a:srgbClr val="63D297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/>
                <a:t>H2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2988625" y="3015675"/>
              <a:ext cx="467700" cy="452100"/>
            </a:xfrm>
            <a:prstGeom prst="ellipse">
              <a:avLst/>
            </a:prstGeom>
            <a:solidFill>
              <a:srgbClr val="63D297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/>
                <a:t>H3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3807000" y="2035600"/>
              <a:ext cx="467700" cy="452100"/>
            </a:xfrm>
            <a:prstGeom prst="ellipse">
              <a:avLst/>
            </a:prstGeom>
            <a:solidFill>
              <a:srgbClr val="8E7CC3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/>
                <a:t>O1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3807000" y="2655800"/>
              <a:ext cx="467700" cy="452100"/>
            </a:xfrm>
            <a:prstGeom prst="ellipse">
              <a:avLst/>
            </a:prstGeom>
            <a:solidFill>
              <a:srgbClr val="8E7CC3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/>
                <a:t>O2</a:t>
              </a:r>
            </a:p>
          </p:txBody>
        </p:sp>
        <p:cxnSp>
          <p:nvCxnSpPr>
            <p:cNvPr id="142" name="Shape 142"/>
            <p:cNvCxnSpPr>
              <a:stCxn id="134" idx="6"/>
              <a:endCxn id="138" idx="2"/>
            </p:cNvCxnSpPr>
            <p:nvPr/>
          </p:nvCxnSpPr>
          <p:spPr>
            <a:xfrm>
              <a:off x="2522050" y="1951550"/>
              <a:ext cx="466500" cy="6201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3" name="Shape 143"/>
            <p:cNvCxnSpPr>
              <a:stCxn id="135" idx="6"/>
              <a:endCxn id="138" idx="2"/>
            </p:cNvCxnSpPr>
            <p:nvPr/>
          </p:nvCxnSpPr>
          <p:spPr>
            <a:xfrm>
              <a:off x="2522050" y="2571750"/>
              <a:ext cx="466500" cy="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4" name="Shape 144"/>
            <p:cNvCxnSpPr>
              <a:stCxn id="136" idx="6"/>
              <a:endCxn id="139" idx="2"/>
            </p:cNvCxnSpPr>
            <p:nvPr/>
          </p:nvCxnSpPr>
          <p:spPr>
            <a:xfrm>
              <a:off x="2522050" y="3241725"/>
              <a:ext cx="466500" cy="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5" name="Shape 145"/>
            <p:cNvCxnSpPr>
              <a:stCxn id="136" idx="6"/>
              <a:endCxn id="138" idx="2"/>
            </p:cNvCxnSpPr>
            <p:nvPr/>
          </p:nvCxnSpPr>
          <p:spPr>
            <a:xfrm rot="10800000" flipH="1">
              <a:off x="2522050" y="2571825"/>
              <a:ext cx="466500" cy="6699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6" name="Shape 146"/>
            <p:cNvCxnSpPr>
              <a:stCxn id="135" idx="6"/>
              <a:endCxn id="137" idx="2"/>
            </p:cNvCxnSpPr>
            <p:nvPr/>
          </p:nvCxnSpPr>
          <p:spPr>
            <a:xfrm rot="10800000" flipH="1">
              <a:off x="2522050" y="1951650"/>
              <a:ext cx="466500" cy="6201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7" name="Shape 147"/>
            <p:cNvCxnSpPr>
              <a:stCxn id="134" idx="6"/>
              <a:endCxn id="139" idx="2"/>
            </p:cNvCxnSpPr>
            <p:nvPr/>
          </p:nvCxnSpPr>
          <p:spPr>
            <a:xfrm>
              <a:off x="2522050" y="1951550"/>
              <a:ext cx="466500" cy="12903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8" name="Shape 148"/>
            <p:cNvCxnSpPr>
              <a:stCxn id="136" idx="6"/>
              <a:endCxn id="137" idx="2"/>
            </p:cNvCxnSpPr>
            <p:nvPr/>
          </p:nvCxnSpPr>
          <p:spPr>
            <a:xfrm rot="10800000" flipH="1">
              <a:off x="2522050" y="1951425"/>
              <a:ext cx="466500" cy="12903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9" name="Shape 149"/>
            <p:cNvCxnSpPr>
              <a:stCxn id="135" idx="6"/>
              <a:endCxn id="139" idx="2"/>
            </p:cNvCxnSpPr>
            <p:nvPr/>
          </p:nvCxnSpPr>
          <p:spPr>
            <a:xfrm>
              <a:off x="2522050" y="2571750"/>
              <a:ext cx="466500" cy="6699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0" name="Shape 150"/>
            <p:cNvCxnSpPr>
              <a:stCxn id="137" idx="6"/>
              <a:endCxn id="141" idx="2"/>
            </p:cNvCxnSpPr>
            <p:nvPr/>
          </p:nvCxnSpPr>
          <p:spPr>
            <a:xfrm>
              <a:off x="3456325" y="1951550"/>
              <a:ext cx="350700" cy="9303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1" name="Shape 151"/>
            <p:cNvCxnSpPr>
              <a:stCxn id="139" idx="6"/>
              <a:endCxn id="140" idx="2"/>
            </p:cNvCxnSpPr>
            <p:nvPr/>
          </p:nvCxnSpPr>
          <p:spPr>
            <a:xfrm rot="10800000" flipH="1">
              <a:off x="3456325" y="2261625"/>
              <a:ext cx="350700" cy="9801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2" name="Shape 152"/>
            <p:cNvCxnSpPr>
              <a:stCxn id="138" idx="6"/>
              <a:endCxn id="141" idx="2"/>
            </p:cNvCxnSpPr>
            <p:nvPr/>
          </p:nvCxnSpPr>
          <p:spPr>
            <a:xfrm>
              <a:off x="3456325" y="2571750"/>
              <a:ext cx="350700" cy="3099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3" name="Shape 153"/>
            <p:cNvCxnSpPr>
              <a:stCxn id="139" idx="6"/>
              <a:endCxn id="141" idx="2"/>
            </p:cNvCxnSpPr>
            <p:nvPr/>
          </p:nvCxnSpPr>
          <p:spPr>
            <a:xfrm rot="10800000" flipH="1">
              <a:off x="3456325" y="2881725"/>
              <a:ext cx="350700" cy="3600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4" name="Shape 154"/>
            <p:cNvCxnSpPr>
              <a:stCxn id="138" idx="6"/>
              <a:endCxn id="140" idx="2"/>
            </p:cNvCxnSpPr>
            <p:nvPr/>
          </p:nvCxnSpPr>
          <p:spPr>
            <a:xfrm rot="10800000" flipH="1">
              <a:off x="3456325" y="2261850"/>
              <a:ext cx="350700" cy="3099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5" name="Shape 155"/>
            <p:cNvCxnSpPr>
              <a:stCxn id="137" idx="6"/>
              <a:endCxn id="140" idx="2"/>
            </p:cNvCxnSpPr>
            <p:nvPr/>
          </p:nvCxnSpPr>
          <p:spPr>
            <a:xfrm>
              <a:off x="3456325" y="1951550"/>
              <a:ext cx="350700" cy="30990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156" name="Shape 156"/>
          <p:cNvCxnSpPr>
            <a:stCxn id="134" idx="6"/>
            <a:endCxn id="137" idx="2"/>
          </p:cNvCxnSpPr>
          <p:nvPr/>
        </p:nvCxnSpPr>
        <p:spPr>
          <a:xfrm>
            <a:off x="1273408" y="2189902"/>
            <a:ext cx="897600" cy="0"/>
          </a:xfrm>
          <a:prstGeom prst="straightConnector1">
            <a:avLst/>
          </a:prstGeom>
          <a:noFill/>
          <a:ln w="9525" cap="flat" cmpd="sng">
            <a:solidFill>
              <a:srgbClr val="4BA17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7" name="Shape 157"/>
          <p:cNvSpPr txBox="1"/>
          <p:nvPr/>
        </p:nvSpPr>
        <p:spPr>
          <a:xfrm>
            <a:off x="5243750" y="1755075"/>
            <a:ext cx="2612100" cy="15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H1 Weights = (1.0, -2.0, 2.0)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H2 Weights = (2.0, 1.0, -4.0)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H3 Weights = (1.0, -1.0, 0.0)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O1 Weights = (-3.0, 1.0, -3.0)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O2 Weights = (0.0, 1.0, 2.0)</a:t>
            </a:r>
          </a:p>
        </p:txBody>
      </p:sp>
    </p:spTree>
    <p:extLst>
      <p:ext uri="{BB962C8B-B14F-4D97-AF65-F5344CB8AC3E}">
        <p14:creationId xmlns:p14="http://schemas.microsoft.com/office/powerpoint/2010/main" val="219753109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Inference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Shape 165"/>
          <p:cNvGrpSpPr/>
          <p:nvPr/>
        </p:nvGrpSpPr>
        <p:grpSpPr>
          <a:xfrm>
            <a:off x="373740" y="1755072"/>
            <a:ext cx="4271065" cy="3351440"/>
            <a:chOff x="373740" y="1755072"/>
            <a:chExt cx="4271065" cy="3351440"/>
          </a:xfrm>
        </p:grpSpPr>
        <p:grpSp>
          <p:nvGrpSpPr>
            <p:cNvPr id="166" name="Shape 166"/>
            <p:cNvGrpSpPr/>
            <p:nvPr/>
          </p:nvGrpSpPr>
          <p:grpSpPr>
            <a:xfrm>
              <a:off x="373740" y="1755072"/>
              <a:ext cx="4271065" cy="3351440"/>
              <a:chOff x="2054350" y="1725500"/>
              <a:chExt cx="2220350" cy="1742275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2054350" y="1725500"/>
                <a:ext cx="467700" cy="452100"/>
              </a:xfrm>
              <a:prstGeom prst="ellipse">
                <a:avLst/>
              </a:prstGeom>
              <a:solidFill>
                <a:srgbClr val="6D9EEB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0.5</a:t>
                </a: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2054350" y="2345700"/>
                <a:ext cx="467700" cy="452100"/>
              </a:xfrm>
              <a:prstGeom prst="ellipse">
                <a:avLst/>
              </a:prstGeom>
              <a:solidFill>
                <a:srgbClr val="6D9EEB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0.9</a:t>
                </a: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2054350" y="3015675"/>
                <a:ext cx="467700" cy="452100"/>
              </a:xfrm>
              <a:prstGeom prst="ellipse">
                <a:avLst/>
              </a:prstGeom>
              <a:solidFill>
                <a:srgbClr val="6D9EEB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-0.3</a:t>
                </a: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2988625" y="1725500"/>
                <a:ext cx="467700" cy="452100"/>
              </a:xfrm>
              <a:prstGeom prst="ellipse">
                <a:avLst/>
              </a:prstGeom>
              <a:solidFill>
                <a:srgbClr val="63D297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.13</a:t>
                </a: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2988625" y="2345700"/>
                <a:ext cx="467700" cy="452100"/>
              </a:xfrm>
              <a:prstGeom prst="ellipse">
                <a:avLst/>
              </a:prstGeom>
              <a:solidFill>
                <a:srgbClr val="63D297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.96</a:t>
                </a:r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2988625" y="3015675"/>
                <a:ext cx="467700" cy="452100"/>
              </a:xfrm>
              <a:prstGeom prst="ellipse">
                <a:avLst/>
              </a:prstGeom>
              <a:solidFill>
                <a:srgbClr val="63D297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.40</a:t>
                </a:r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3807000" y="2035600"/>
                <a:ext cx="467700" cy="452100"/>
              </a:xfrm>
              <a:prstGeom prst="ellipse">
                <a:avLst/>
              </a:prstGeom>
              <a:solidFill>
                <a:srgbClr val="8E7CC3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O1</a:t>
                </a: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3807000" y="2655800"/>
                <a:ext cx="467700" cy="452100"/>
              </a:xfrm>
              <a:prstGeom prst="ellipse">
                <a:avLst/>
              </a:prstGeom>
              <a:solidFill>
                <a:srgbClr val="8E7CC3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O2</a:t>
                </a:r>
              </a:p>
            </p:txBody>
          </p:sp>
          <p:cxnSp>
            <p:nvCxnSpPr>
              <p:cNvPr id="175" name="Shape 175"/>
              <p:cNvCxnSpPr>
                <a:stCxn id="167" idx="6"/>
                <a:endCxn id="171" idx="2"/>
              </p:cNvCxnSpPr>
              <p:nvPr/>
            </p:nvCxnSpPr>
            <p:spPr>
              <a:xfrm>
                <a:off x="2522050" y="1951550"/>
                <a:ext cx="466500" cy="62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6" name="Shape 176"/>
              <p:cNvCxnSpPr>
                <a:stCxn id="168" idx="6"/>
                <a:endCxn id="171" idx="2"/>
              </p:cNvCxnSpPr>
              <p:nvPr/>
            </p:nvCxnSpPr>
            <p:spPr>
              <a:xfrm>
                <a:off x="2522050" y="2571750"/>
                <a:ext cx="4665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7" name="Shape 177"/>
              <p:cNvCxnSpPr>
                <a:stCxn id="169" idx="6"/>
                <a:endCxn id="172" idx="2"/>
              </p:cNvCxnSpPr>
              <p:nvPr/>
            </p:nvCxnSpPr>
            <p:spPr>
              <a:xfrm>
                <a:off x="2522050" y="3241725"/>
                <a:ext cx="4665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8" name="Shape 178"/>
              <p:cNvCxnSpPr>
                <a:stCxn id="169" idx="6"/>
                <a:endCxn id="171" idx="2"/>
              </p:cNvCxnSpPr>
              <p:nvPr/>
            </p:nvCxnSpPr>
            <p:spPr>
              <a:xfrm rot="10800000" flipH="1">
                <a:off x="2522050" y="2571825"/>
                <a:ext cx="466500" cy="669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9" name="Shape 179"/>
              <p:cNvCxnSpPr>
                <a:stCxn id="168" idx="6"/>
                <a:endCxn id="170" idx="2"/>
              </p:cNvCxnSpPr>
              <p:nvPr/>
            </p:nvCxnSpPr>
            <p:spPr>
              <a:xfrm rot="10800000" flipH="1">
                <a:off x="2522050" y="1951650"/>
                <a:ext cx="466500" cy="62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0" name="Shape 180"/>
              <p:cNvCxnSpPr>
                <a:stCxn id="167" idx="6"/>
                <a:endCxn id="172" idx="2"/>
              </p:cNvCxnSpPr>
              <p:nvPr/>
            </p:nvCxnSpPr>
            <p:spPr>
              <a:xfrm>
                <a:off x="2522050" y="1951550"/>
                <a:ext cx="466500" cy="129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1" name="Shape 181"/>
              <p:cNvCxnSpPr>
                <a:stCxn id="169" idx="6"/>
                <a:endCxn id="170" idx="2"/>
              </p:cNvCxnSpPr>
              <p:nvPr/>
            </p:nvCxnSpPr>
            <p:spPr>
              <a:xfrm rot="10800000" flipH="1">
                <a:off x="2522050" y="1951425"/>
                <a:ext cx="466500" cy="129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2" name="Shape 182"/>
              <p:cNvCxnSpPr>
                <a:stCxn id="168" idx="6"/>
                <a:endCxn id="172" idx="2"/>
              </p:cNvCxnSpPr>
              <p:nvPr/>
            </p:nvCxnSpPr>
            <p:spPr>
              <a:xfrm>
                <a:off x="2522050" y="2571750"/>
                <a:ext cx="466500" cy="669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3" name="Shape 183"/>
              <p:cNvCxnSpPr>
                <a:stCxn id="170" idx="6"/>
                <a:endCxn id="174" idx="2"/>
              </p:cNvCxnSpPr>
              <p:nvPr/>
            </p:nvCxnSpPr>
            <p:spPr>
              <a:xfrm>
                <a:off x="3456325" y="1951550"/>
                <a:ext cx="350700" cy="93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4" name="Shape 184"/>
              <p:cNvCxnSpPr>
                <a:stCxn id="172" idx="6"/>
                <a:endCxn id="173" idx="2"/>
              </p:cNvCxnSpPr>
              <p:nvPr/>
            </p:nvCxnSpPr>
            <p:spPr>
              <a:xfrm rot="10800000" flipH="1">
                <a:off x="3456325" y="2261625"/>
                <a:ext cx="350700" cy="98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5" name="Shape 185"/>
              <p:cNvCxnSpPr>
                <a:stCxn id="171" idx="6"/>
                <a:endCxn id="174" idx="2"/>
              </p:cNvCxnSpPr>
              <p:nvPr/>
            </p:nvCxnSpPr>
            <p:spPr>
              <a:xfrm>
                <a:off x="3456325" y="2571750"/>
                <a:ext cx="350700" cy="309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6" name="Shape 186"/>
              <p:cNvCxnSpPr>
                <a:stCxn id="172" idx="6"/>
                <a:endCxn id="174" idx="2"/>
              </p:cNvCxnSpPr>
              <p:nvPr/>
            </p:nvCxnSpPr>
            <p:spPr>
              <a:xfrm rot="10800000" flipH="1">
                <a:off x="3456325" y="2881725"/>
                <a:ext cx="350700" cy="360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7" name="Shape 187"/>
              <p:cNvCxnSpPr>
                <a:stCxn id="171" idx="6"/>
                <a:endCxn id="173" idx="2"/>
              </p:cNvCxnSpPr>
              <p:nvPr/>
            </p:nvCxnSpPr>
            <p:spPr>
              <a:xfrm rot="10800000" flipH="1">
                <a:off x="3456325" y="2261850"/>
                <a:ext cx="350700" cy="309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8" name="Shape 188"/>
              <p:cNvCxnSpPr>
                <a:stCxn id="170" idx="6"/>
                <a:endCxn id="173" idx="2"/>
              </p:cNvCxnSpPr>
              <p:nvPr/>
            </p:nvCxnSpPr>
            <p:spPr>
              <a:xfrm>
                <a:off x="3456325" y="1951550"/>
                <a:ext cx="350700" cy="309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189" name="Shape 189"/>
            <p:cNvCxnSpPr>
              <a:stCxn id="167" idx="6"/>
              <a:endCxn id="170" idx="2"/>
            </p:cNvCxnSpPr>
            <p:nvPr/>
          </p:nvCxnSpPr>
          <p:spPr>
            <a:xfrm>
              <a:off x="1273408" y="2189902"/>
              <a:ext cx="897600" cy="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90" name="Shape 190"/>
          <p:cNvSpPr txBox="1"/>
          <p:nvPr/>
        </p:nvSpPr>
        <p:spPr>
          <a:xfrm>
            <a:off x="5243750" y="1755075"/>
            <a:ext cx="2612100" cy="15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H1 Weights = (1.0, -2.0, 2.0)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H2 Weights = (2.0, 1.0, -4.0)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H3 Weights = (1.0, -1.0, 0.0)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O1 Weights = (-3.0, 1.0, -3.0)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O2 Weights = (0.0, 1.0, 2.0)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750900" y="5157375"/>
            <a:ext cx="5162700" cy="15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H1 = S(0.5 * 1.0 + 0.9 * -2.0 + -0.3 * 2.0) = S(-1.9) = .13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H2 = S(0.5 * 2.0 + 0.9 * 1.0 + -0.3 * -4.0) = S(3.1) = .96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H3 = S(0.5 * 1.0 + 0.9 * -1.0 + -0.3 * 0.0) = S(-0.4) = .40</a:t>
            </a:r>
          </a:p>
        </p:txBody>
      </p:sp>
    </p:spTree>
    <p:extLst>
      <p:ext uri="{BB962C8B-B14F-4D97-AF65-F5344CB8AC3E}">
        <p14:creationId xmlns:p14="http://schemas.microsoft.com/office/powerpoint/2010/main" val="336740291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Inference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Shape 199"/>
          <p:cNvGrpSpPr/>
          <p:nvPr/>
        </p:nvGrpSpPr>
        <p:grpSpPr>
          <a:xfrm>
            <a:off x="373740" y="1755072"/>
            <a:ext cx="4271065" cy="3351440"/>
            <a:chOff x="373740" y="1755072"/>
            <a:chExt cx="4271065" cy="3351440"/>
          </a:xfrm>
        </p:grpSpPr>
        <p:grpSp>
          <p:nvGrpSpPr>
            <p:cNvPr id="200" name="Shape 200"/>
            <p:cNvGrpSpPr/>
            <p:nvPr/>
          </p:nvGrpSpPr>
          <p:grpSpPr>
            <a:xfrm>
              <a:off x="373740" y="1755072"/>
              <a:ext cx="4271065" cy="3351440"/>
              <a:chOff x="2054350" y="1725500"/>
              <a:chExt cx="2220350" cy="1742275"/>
            </a:xfrm>
          </p:grpSpPr>
          <p:sp>
            <p:nvSpPr>
              <p:cNvPr id="201" name="Shape 201"/>
              <p:cNvSpPr/>
              <p:nvPr/>
            </p:nvSpPr>
            <p:spPr>
              <a:xfrm>
                <a:off x="2054350" y="1725500"/>
                <a:ext cx="467700" cy="452100"/>
              </a:xfrm>
              <a:prstGeom prst="ellipse">
                <a:avLst/>
              </a:prstGeom>
              <a:solidFill>
                <a:srgbClr val="6D9EEB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0.5</a:t>
                </a: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2054350" y="2345700"/>
                <a:ext cx="467700" cy="452100"/>
              </a:xfrm>
              <a:prstGeom prst="ellipse">
                <a:avLst/>
              </a:prstGeom>
              <a:solidFill>
                <a:srgbClr val="6D9EEB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0.9</a:t>
                </a: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2054350" y="3015675"/>
                <a:ext cx="467700" cy="452100"/>
              </a:xfrm>
              <a:prstGeom prst="ellipse">
                <a:avLst/>
              </a:prstGeom>
              <a:solidFill>
                <a:srgbClr val="6D9EEB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-0.3</a:t>
                </a: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2988625" y="1725500"/>
                <a:ext cx="467700" cy="452100"/>
              </a:xfrm>
              <a:prstGeom prst="ellipse">
                <a:avLst/>
              </a:prstGeom>
              <a:solidFill>
                <a:srgbClr val="63D297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.13</a:t>
                </a: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2988625" y="2345700"/>
                <a:ext cx="467700" cy="452100"/>
              </a:xfrm>
              <a:prstGeom prst="ellipse">
                <a:avLst/>
              </a:prstGeom>
              <a:solidFill>
                <a:srgbClr val="63D297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.96</a:t>
                </a: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2988625" y="3015675"/>
                <a:ext cx="467700" cy="452100"/>
              </a:xfrm>
              <a:prstGeom prst="ellipse">
                <a:avLst/>
              </a:prstGeom>
              <a:solidFill>
                <a:srgbClr val="63D297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.40</a:t>
                </a: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3807000" y="2035600"/>
                <a:ext cx="467700" cy="452100"/>
              </a:xfrm>
              <a:prstGeom prst="ellipse">
                <a:avLst/>
              </a:prstGeom>
              <a:solidFill>
                <a:srgbClr val="8E7CC3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.35</a:t>
                </a: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3807000" y="2655800"/>
                <a:ext cx="467700" cy="452100"/>
              </a:xfrm>
              <a:prstGeom prst="ellipse">
                <a:avLst/>
              </a:prstGeom>
              <a:solidFill>
                <a:srgbClr val="8E7CC3"/>
              </a:solidFill>
              <a:ln w="9525" cap="flat" cmpd="sng">
                <a:solidFill>
                  <a:srgbClr val="4BA1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/>
                  <a:t>.85</a:t>
                </a:r>
              </a:p>
            </p:txBody>
          </p:sp>
          <p:cxnSp>
            <p:nvCxnSpPr>
              <p:cNvPr id="209" name="Shape 209"/>
              <p:cNvCxnSpPr>
                <a:stCxn id="201" idx="6"/>
                <a:endCxn id="205" idx="2"/>
              </p:cNvCxnSpPr>
              <p:nvPr/>
            </p:nvCxnSpPr>
            <p:spPr>
              <a:xfrm>
                <a:off x="2522050" y="1951550"/>
                <a:ext cx="466500" cy="62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0" name="Shape 210"/>
              <p:cNvCxnSpPr>
                <a:stCxn id="202" idx="6"/>
                <a:endCxn id="205" idx="2"/>
              </p:cNvCxnSpPr>
              <p:nvPr/>
            </p:nvCxnSpPr>
            <p:spPr>
              <a:xfrm>
                <a:off x="2522050" y="2571750"/>
                <a:ext cx="4665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1" name="Shape 211"/>
              <p:cNvCxnSpPr>
                <a:stCxn id="203" idx="6"/>
                <a:endCxn id="206" idx="2"/>
              </p:cNvCxnSpPr>
              <p:nvPr/>
            </p:nvCxnSpPr>
            <p:spPr>
              <a:xfrm>
                <a:off x="2522050" y="3241725"/>
                <a:ext cx="4665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2" name="Shape 212"/>
              <p:cNvCxnSpPr>
                <a:stCxn id="203" idx="6"/>
                <a:endCxn id="205" idx="2"/>
              </p:cNvCxnSpPr>
              <p:nvPr/>
            </p:nvCxnSpPr>
            <p:spPr>
              <a:xfrm rot="10800000" flipH="1">
                <a:off x="2522050" y="2571825"/>
                <a:ext cx="466500" cy="669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3" name="Shape 213"/>
              <p:cNvCxnSpPr>
                <a:stCxn id="202" idx="6"/>
                <a:endCxn id="204" idx="2"/>
              </p:cNvCxnSpPr>
              <p:nvPr/>
            </p:nvCxnSpPr>
            <p:spPr>
              <a:xfrm rot="10800000" flipH="1">
                <a:off x="2522050" y="1951650"/>
                <a:ext cx="466500" cy="62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4" name="Shape 214"/>
              <p:cNvCxnSpPr>
                <a:stCxn id="201" idx="6"/>
                <a:endCxn id="206" idx="2"/>
              </p:cNvCxnSpPr>
              <p:nvPr/>
            </p:nvCxnSpPr>
            <p:spPr>
              <a:xfrm>
                <a:off x="2522050" y="1951550"/>
                <a:ext cx="466500" cy="129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5" name="Shape 215"/>
              <p:cNvCxnSpPr>
                <a:stCxn id="203" idx="6"/>
                <a:endCxn id="204" idx="2"/>
              </p:cNvCxnSpPr>
              <p:nvPr/>
            </p:nvCxnSpPr>
            <p:spPr>
              <a:xfrm rot="10800000" flipH="1">
                <a:off x="2522050" y="1951425"/>
                <a:ext cx="466500" cy="129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6" name="Shape 216"/>
              <p:cNvCxnSpPr>
                <a:stCxn id="202" idx="6"/>
                <a:endCxn id="206" idx="2"/>
              </p:cNvCxnSpPr>
              <p:nvPr/>
            </p:nvCxnSpPr>
            <p:spPr>
              <a:xfrm>
                <a:off x="2522050" y="2571750"/>
                <a:ext cx="466500" cy="669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7" name="Shape 217"/>
              <p:cNvCxnSpPr>
                <a:stCxn id="204" idx="6"/>
                <a:endCxn id="208" idx="2"/>
              </p:cNvCxnSpPr>
              <p:nvPr/>
            </p:nvCxnSpPr>
            <p:spPr>
              <a:xfrm>
                <a:off x="3456325" y="1951550"/>
                <a:ext cx="350700" cy="93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8" name="Shape 218"/>
              <p:cNvCxnSpPr>
                <a:stCxn id="206" idx="6"/>
                <a:endCxn id="207" idx="2"/>
              </p:cNvCxnSpPr>
              <p:nvPr/>
            </p:nvCxnSpPr>
            <p:spPr>
              <a:xfrm rot="10800000" flipH="1">
                <a:off x="3456325" y="2261625"/>
                <a:ext cx="350700" cy="98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9" name="Shape 219"/>
              <p:cNvCxnSpPr>
                <a:stCxn id="205" idx="6"/>
                <a:endCxn id="208" idx="2"/>
              </p:cNvCxnSpPr>
              <p:nvPr/>
            </p:nvCxnSpPr>
            <p:spPr>
              <a:xfrm>
                <a:off x="3456325" y="2571750"/>
                <a:ext cx="350700" cy="309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20" name="Shape 220"/>
              <p:cNvCxnSpPr>
                <a:stCxn id="206" idx="6"/>
                <a:endCxn id="208" idx="2"/>
              </p:cNvCxnSpPr>
              <p:nvPr/>
            </p:nvCxnSpPr>
            <p:spPr>
              <a:xfrm rot="10800000" flipH="1">
                <a:off x="3456325" y="2881725"/>
                <a:ext cx="350700" cy="360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21" name="Shape 221"/>
              <p:cNvCxnSpPr>
                <a:stCxn id="205" idx="6"/>
                <a:endCxn id="207" idx="2"/>
              </p:cNvCxnSpPr>
              <p:nvPr/>
            </p:nvCxnSpPr>
            <p:spPr>
              <a:xfrm rot="10800000" flipH="1">
                <a:off x="3456325" y="2261850"/>
                <a:ext cx="350700" cy="309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22" name="Shape 222"/>
              <p:cNvCxnSpPr>
                <a:stCxn id="204" idx="6"/>
                <a:endCxn id="207" idx="2"/>
              </p:cNvCxnSpPr>
              <p:nvPr/>
            </p:nvCxnSpPr>
            <p:spPr>
              <a:xfrm>
                <a:off x="3456325" y="1951550"/>
                <a:ext cx="350700" cy="309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BA173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223" name="Shape 223"/>
            <p:cNvCxnSpPr>
              <a:stCxn id="201" idx="6"/>
              <a:endCxn id="204" idx="2"/>
            </p:cNvCxnSpPr>
            <p:nvPr/>
          </p:nvCxnSpPr>
          <p:spPr>
            <a:xfrm>
              <a:off x="1273408" y="2189902"/>
              <a:ext cx="897600" cy="0"/>
            </a:xfrm>
            <a:prstGeom prst="straightConnector1">
              <a:avLst/>
            </a:prstGeom>
            <a:noFill/>
            <a:ln w="9525" cap="flat" cmpd="sng">
              <a:solidFill>
                <a:srgbClr val="4BA173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24" name="Shape 224"/>
          <p:cNvSpPr txBox="1"/>
          <p:nvPr/>
        </p:nvSpPr>
        <p:spPr>
          <a:xfrm>
            <a:off x="5243750" y="1755075"/>
            <a:ext cx="2612100" cy="15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H1 Weights = (1.0, -2.0, 2.0)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H2 Weights = (2.0, 1.0, -4.0)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H3 Weights = (1.0, -1.0, 0.0)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O1 Weights = (-3.0, 1.0, -3.0)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O2 Weights = (0.0, 1.0, 2.0)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750900" y="5157375"/>
            <a:ext cx="5162700" cy="15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O1 = S(.13 * -3.0 + .96 * 1.0 + .40 * -3.0) = S(-.63) = .35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O1 = S(.13 * 0.0 + .96 * 1.0 + .40 * 2.0) = S(1.76) = .85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2783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Matrix Formulation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2801050" y="1755200"/>
            <a:ext cx="2612100" cy="92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H1 Weights = (1.0, -2.0, 2.0)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H2 Weights = (2.0, 1.0, -4.0)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H3 Weights = (1.0, -1.0, 0.0)</a:t>
            </a:r>
          </a:p>
        </p:txBody>
      </p:sp>
      <p:graphicFrame>
        <p:nvGraphicFramePr>
          <p:cNvPr id="234" name="Shape 234"/>
          <p:cNvGraphicFramePr/>
          <p:nvPr/>
        </p:nvGraphicFramePr>
        <p:xfrm>
          <a:off x="767550" y="3217975"/>
          <a:ext cx="1683725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2850"/>
                <a:gridCol w="578750"/>
                <a:gridCol w="542125"/>
              </a:tblGrid>
              <a:tr h="3717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2.0</a:t>
                      </a:r>
                    </a:p>
                  </a:txBody>
                  <a:tcPr marL="91425" marR="91425" marT="91425" marB="91425"/>
                </a:tc>
              </a:tr>
              <a:tr h="3717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-4.0</a:t>
                      </a:r>
                    </a:p>
                  </a:txBody>
                  <a:tcPr marL="91425" marR="91425" marT="91425" marB="91425"/>
                </a:tc>
              </a:tr>
              <a:tr h="3717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35" name="Shape 235"/>
          <p:cNvGraphicFramePr/>
          <p:nvPr/>
        </p:nvGraphicFramePr>
        <p:xfrm>
          <a:off x="2878200" y="3217962"/>
          <a:ext cx="562850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2850"/>
              </a:tblGrid>
              <a:tr h="3717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</a:t>
                      </a:r>
                    </a:p>
                  </a:txBody>
                  <a:tcPr marL="91425" marR="91425" marT="91425" marB="91425"/>
                </a:tc>
              </a:tr>
              <a:tr h="3717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</a:t>
                      </a:r>
                    </a:p>
                  </a:txBody>
                  <a:tcPr marL="91425" marR="91425" marT="91425" marB="91425"/>
                </a:tc>
              </a:tr>
              <a:tr h="3717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-0.3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36" name="Shape 236"/>
          <p:cNvGraphicFramePr/>
          <p:nvPr/>
        </p:nvGraphicFramePr>
        <p:xfrm>
          <a:off x="4271550" y="3610375"/>
          <a:ext cx="168372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2850"/>
                <a:gridCol w="578750"/>
                <a:gridCol w="542125"/>
              </a:tblGrid>
              <a:tr h="3717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-1.9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3.1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-0.4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37" name="Shape 237"/>
          <p:cNvSpPr txBox="1"/>
          <p:nvPr/>
        </p:nvSpPr>
        <p:spPr>
          <a:xfrm>
            <a:off x="3383450" y="3519175"/>
            <a:ext cx="1206000" cy="73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) = S(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460517" y="3595375"/>
            <a:ext cx="333000" cy="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*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40912" y="3519175"/>
            <a:ext cx="801600" cy="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S(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955262" y="3519175"/>
            <a:ext cx="801600" cy="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) = </a:t>
            </a:r>
          </a:p>
        </p:txBody>
      </p:sp>
      <p:graphicFrame>
        <p:nvGraphicFramePr>
          <p:cNvPr id="241" name="Shape 241"/>
          <p:cNvGraphicFramePr/>
          <p:nvPr/>
        </p:nvGraphicFramePr>
        <p:xfrm>
          <a:off x="6433900" y="3610375"/>
          <a:ext cx="168372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2850"/>
                <a:gridCol w="578750"/>
                <a:gridCol w="542125"/>
              </a:tblGrid>
              <a:tr h="3717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.13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.96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42" name="Shape 242"/>
          <p:cNvSpPr txBox="1"/>
          <p:nvPr/>
        </p:nvSpPr>
        <p:spPr>
          <a:xfrm>
            <a:off x="672725" y="2769625"/>
            <a:ext cx="1973700" cy="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Hidden Layer Weights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764250" y="2769625"/>
            <a:ext cx="718500" cy="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Inputs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6305975" y="3172975"/>
            <a:ext cx="2103300" cy="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Hidden Layer Outputs</a:t>
            </a:r>
          </a:p>
        </p:txBody>
      </p:sp>
    </p:spTree>
    <p:extLst>
      <p:ext uri="{BB962C8B-B14F-4D97-AF65-F5344CB8AC3E}">
        <p14:creationId xmlns:p14="http://schemas.microsoft.com/office/powerpoint/2010/main" val="165616799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Title &amp; Bullet ">
  <a:themeElements>
    <a:clrScheme name="NYC_FINAL">
      <a:dk1>
        <a:srgbClr val="6F6F6F"/>
      </a:dk1>
      <a:lt1>
        <a:srgbClr val="FFFFFF"/>
      </a:lt1>
      <a:dk2>
        <a:srgbClr val="939A90"/>
      </a:dk2>
      <a:lt2>
        <a:srgbClr val="57068C"/>
      </a:lt2>
      <a:accent1>
        <a:srgbClr val="76B900"/>
      </a:accent1>
      <a:accent2>
        <a:srgbClr val="598B00"/>
      </a:accent2>
      <a:accent3>
        <a:srgbClr val="9B16F6"/>
      </a:accent3>
      <a:accent4>
        <a:srgbClr val="57068C"/>
      </a:accent4>
      <a:accent5>
        <a:srgbClr val="E97300"/>
      </a:accent5>
      <a:accent6>
        <a:srgbClr val="008996"/>
      </a:accent6>
      <a:hlink>
        <a:srgbClr val="939A90"/>
      </a:hlink>
      <a:folHlink>
        <a:srgbClr val="76B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1410</Words>
  <Application>Microsoft Office PowerPoint</Application>
  <PresentationFormat>Custom</PresentationFormat>
  <Paragraphs>210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1_Title &amp; Bullet </vt:lpstr>
      <vt:lpstr> Lecture 1.3 - Introduction to Neural Networks</vt:lpstr>
      <vt:lpstr>PowerPoint Presentation</vt:lpstr>
      <vt:lpstr> Biological Inspiration</vt:lpstr>
      <vt:lpstr> Neural Network Architecture</vt:lpstr>
      <vt:lpstr> Activation Functions</vt:lpstr>
      <vt:lpstr> Inference</vt:lpstr>
      <vt:lpstr> Inference</vt:lpstr>
      <vt:lpstr> Inference</vt:lpstr>
      <vt:lpstr> Matrix Formulation</vt:lpstr>
      <vt:lpstr> Training Neural Networks</vt:lpstr>
      <vt:lpstr> Backpropagation</vt:lpstr>
      <vt:lpstr> Backpropagation Example</vt:lpstr>
      <vt:lpstr> Gradient Descent</vt:lpstr>
      <vt:lpstr> Convolutional Neural Networks</vt:lpstr>
      <vt:lpstr> Convolutional Neural Networks</vt:lpstr>
      <vt:lpstr> Max-Pooling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Joe Bungo</dc:creator>
  <cp:lastModifiedBy>NVIDIA</cp:lastModifiedBy>
  <cp:revision>144</cp:revision>
  <dcterms:modified xsi:type="dcterms:W3CDTF">2016-12-01T17:19:28Z</dcterms:modified>
</cp:coreProperties>
</file>