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7" r:id="rId2"/>
    <p:sldId id="258" r:id="rId3"/>
    <p:sldId id="496" r:id="rId4"/>
    <p:sldId id="497" r:id="rId5"/>
    <p:sldId id="498" r:id="rId6"/>
    <p:sldId id="499" r:id="rId7"/>
    <p:sldId id="501" r:id="rId8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59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5" autoAdjust="0"/>
    <p:restoredTop sz="94660"/>
  </p:normalViewPr>
  <p:slideViewPr>
    <p:cSldViewPr>
      <p:cViewPr>
        <p:scale>
          <a:sx n="159" d="100"/>
          <a:sy n="159" d="100"/>
        </p:scale>
        <p:origin x="-918" y="-1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05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9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70"/>
          <p:cNvSpPr txBox="1">
            <a:spLocks/>
          </p:cNvSpPr>
          <p:nvPr userDrawn="1"/>
        </p:nvSpPr>
        <p:spPr>
          <a:xfrm>
            <a:off x="373761" y="2828016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>
                <a:solidFill>
                  <a:schemeClr val="lt1"/>
                </a:solidFill>
              </a:rPr>
              <a:t>Segue Slide / Content Divider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30860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1" y="5740146"/>
            <a:ext cx="1892808" cy="30860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04082" y="5978983"/>
            <a:ext cx="524834" cy="181202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324">
              <a:lnSpc>
                <a:spcPts val="1196"/>
              </a:lnSpc>
            </a:pPr>
            <a:fld id="{81D60167-4931-47E6-BA6A-407CBD079E47}" type="slidenum">
              <a:rPr lang="en-US" spc="-36" smtClean="0"/>
              <a:pPr marL="45324">
                <a:lnSpc>
                  <a:spcPts val="1196"/>
                </a:lnSpc>
              </a:pPr>
              <a:t>‹#›</a:t>
            </a:fld>
            <a:r>
              <a:rPr lang="en-US" spc="-36"/>
              <a:t> </a:t>
            </a:r>
            <a:r>
              <a:rPr lang="en-US" spc="268"/>
              <a:t>/</a:t>
            </a:r>
            <a:r>
              <a:rPr lang="en-US" spc="45"/>
              <a:t> </a:t>
            </a:r>
            <a:r>
              <a:rPr lang="en-US" spc="-36"/>
              <a:t>68</a:t>
            </a:r>
            <a:endParaRPr lang="en-US" spc="-36" dirty="0"/>
          </a:p>
        </p:txBody>
      </p:sp>
    </p:spTree>
    <p:extLst>
      <p:ext uri="{BB962C8B-B14F-4D97-AF65-F5344CB8AC3E}">
        <p14:creationId xmlns:p14="http://schemas.microsoft.com/office/powerpoint/2010/main" val="352586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3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8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</a:t>
            </a:r>
            <a:r>
              <a:rPr lang="en-US" sz="1100" b="0" i="0" u="none" strike="noStrike" cap="none" baseline="0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2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0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1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1200" y="4305300"/>
            <a:ext cx="5845247" cy="507830"/>
          </a:xfrm>
        </p:spPr>
        <p:txBody>
          <a:bodyPr/>
          <a:lstStyle/>
          <a:p>
            <a:r>
              <a:rPr lang="en-US" dirty="0" smtClean="0"/>
              <a:t>Lecture 7.1 - Future </a:t>
            </a:r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4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16413" y="4371556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Y. </a:t>
            </a:r>
            <a:r>
              <a:rPr lang="en-US" dirty="0" smtClean="0"/>
              <a:t>LeCun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98016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challenges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feed-forward and feedback</a:t>
            </a:r>
          </a:p>
          <a:p>
            <a:pPr lvl="1"/>
            <a:r>
              <a:rPr lang="en-US" dirty="0"/>
              <a:t>Deep Boltzmann machine do this, but there are issues of scalability.</a:t>
            </a:r>
          </a:p>
          <a:p>
            <a:r>
              <a:rPr lang="en-US" dirty="0"/>
              <a:t>Integrating supervised and unsupervised learning in a single algorithm  Integrating deep learning and structured prediction (“reasoning”)</a:t>
            </a:r>
          </a:p>
          <a:p>
            <a:pPr lvl="1"/>
            <a:r>
              <a:rPr lang="en-US" dirty="0"/>
              <a:t>This has been around since the 1990's but needs to be revived</a:t>
            </a:r>
          </a:p>
          <a:p>
            <a:r>
              <a:rPr lang="en-US" dirty="0"/>
              <a:t>Learning representations for complex reasoning</a:t>
            </a:r>
          </a:p>
          <a:p>
            <a:pPr lvl="1"/>
            <a:r>
              <a:rPr lang="en-US" dirty="0"/>
              <a:t>“recursive” networks [Pollack 90's] [</a:t>
            </a:r>
            <a:r>
              <a:rPr lang="en-US" dirty="0" err="1"/>
              <a:t>Bottou</a:t>
            </a:r>
            <a:r>
              <a:rPr lang="en-US" dirty="0"/>
              <a:t> 10] [</a:t>
            </a:r>
            <a:r>
              <a:rPr lang="en-US" dirty="0" err="1"/>
              <a:t>Socher</a:t>
            </a:r>
            <a:r>
              <a:rPr lang="en-US" dirty="0"/>
              <a:t> 11]</a:t>
            </a:r>
          </a:p>
          <a:p>
            <a:r>
              <a:rPr lang="en-US" dirty="0"/>
              <a:t>Integrating Deep Learning with “memory”</a:t>
            </a:r>
          </a:p>
          <a:p>
            <a:pPr lvl="1"/>
            <a:r>
              <a:rPr lang="de-DE" dirty="0"/>
              <a:t>LSTM [Hochreiter 97], MemNN [Weston 14], NTM [Graves 14]</a:t>
            </a:r>
          </a:p>
          <a:p>
            <a:r>
              <a:rPr lang="en-US" dirty="0"/>
              <a:t>Representation learning in natural language processing</a:t>
            </a:r>
          </a:p>
          <a:p>
            <a:pPr lvl="1"/>
            <a:r>
              <a:rPr lang="en-US" dirty="0"/>
              <a:t>[Y. </a:t>
            </a:r>
            <a:r>
              <a:rPr lang="en-US" dirty="0" err="1"/>
              <a:t>Bengio</a:t>
            </a:r>
            <a:r>
              <a:rPr lang="en-US" dirty="0"/>
              <a:t> 01],[</a:t>
            </a:r>
            <a:r>
              <a:rPr lang="en-US" dirty="0" err="1"/>
              <a:t>Collobert</a:t>
            </a:r>
            <a:r>
              <a:rPr lang="en-US" dirty="0"/>
              <a:t> Weston 10], [</a:t>
            </a:r>
            <a:r>
              <a:rPr lang="en-US" dirty="0" err="1"/>
              <a:t>Mnih</a:t>
            </a:r>
            <a:r>
              <a:rPr lang="en-US" dirty="0"/>
              <a:t> Hinton 11] [</a:t>
            </a:r>
            <a:r>
              <a:rPr lang="en-US" dirty="0" err="1"/>
              <a:t>Socher</a:t>
            </a:r>
            <a:r>
              <a:rPr lang="en-US" dirty="0"/>
              <a:t> 12]</a:t>
            </a:r>
          </a:p>
          <a:p>
            <a:r>
              <a:rPr lang="en-US" dirty="0"/>
              <a:t>Better theoretical understanding of deep learning and convolutional  nets</a:t>
            </a:r>
          </a:p>
          <a:p>
            <a:pPr lvl="1"/>
            <a:r>
              <a:rPr lang="en-US" dirty="0"/>
              <a:t>e.g. Stephane </a:t>
            </a:r>
            <a:r>
              <a:rPr lang="en-US" dirty="0" err="1"/>
              <a:t>Mallat's</a:t>
            </a:r>
            <a:r>
              <a:rPr lang="en-US" dirty="0"/>
              <a:t> “scattering transform”, work on the sparse  representations from the applied math community....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10" y="636930"/>
            <a:ext cx="61929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300" spc="12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practical AI: Challenges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deep learning to NLP (requires “structured prediction”)  </a:t>
            </a:r>
          </a:p>
          <a:p>
            <a:r>
              <a:rPr lang="en-US" dirty="0"/>
              <a:t>Video analysis/understanding (requires unsupervised learning)</a:t>
            </a:r>
          </a:p>
          <a:p>
            <a:r>
              <a:rPr lang="en-US" dirty="0"/>
              <a:t>High-performance/low power embedded systems for </a:t>
            </a:r>
            <a:r>
              <a:rPr lang="en-US" dirty="0" err="1"/>
              <a:t>ConvNets</a:t>
            </a:r>
            <a:r>
              <a:rPr lang="en-US" dirty="0"/>
              <a:t> (FPGA/ASIC?)  </a:t>
            </a:r>
          </a:p>
          <a:p>
            <a:r>
              <a:rPr lang="en-US" dirty="0"/>
              <a:t>Very-large-scale deep learning (distributed optimization)</a:t>
            </a:r>
          </a:p>
          <a:p>
            <a:r>
              <a:rPr lang="en-US" dirty="0"/>
              <a:t>Integrating reasoning with DL (“energy-based models”, recursive neural nets)</a:t>
            </a:r>
          </a:p>
          <a:p>
            <a:endParaRPr lang="en-US" dirty="0"/>
          </a:p>
          <a:p>
            <a:r>
              <a:rPr lang="en-US" dirty="0"/>
              <a:t>Then we can have</a:t>
            </a:r>
          </a:p>
          <a:p>
            <a:pPr lvl="1"/>
            <a:r>
              <a:rPr lang="en-US" dirty="0"/>
              <a:t>Automatically-created high-performance data analytics systems  </a:t>
            </a:r>
          </a:p>
          <a:p>
            <a:pPr lvl="1"/>
            <a:r>
              <a:rPr lang="en-US" dirty="0"/>
              <a:t>Vector-space embedding of everything (language, users,...)  </a:t>
            </a:r>
          </a:p>
          <a:p>
            <a:pPr lvl="1"/>
            <a:r>
              <a:rPr lang="en-US" dirty="0"/>
              <a:t>Multimedia content understanding, search and indexing  </a:t>
            </a:r>
          </a:p>
          <a:p>
            <a:pPr lvl="1"/>
            <a:r>
              <a:rPr lang="en-US" dirty="0"/>
              <a:t>Multilingual speech dialog systems</a:t>
            </a:r>
          </a:p>
          <a:p>
            <a:pPr lvl="1"/>
            <a:r>
              <a:rPr lang="en-US" dirty="0"/>
              <a:t>Driver-less cars</a:t>
            </a:r>
          </a:p>
          <a:p>
            <a:pPr lvl="1"/>
            <a:r>
              <a:rPr lang="en-US" dirty="0"/>
              <a:t>Autonomous maintenance robots / personal care robots</a:t>
            </a:r>
          </a:p>
        </p:txBody>
      </p:sp>
    </p:spTree>
    <p:extLst>
      <p:ext uri="{BB962C8B-B14F-4D97-AF65-F5344CB8AC3E}">
        <p14:creationId xmlns:p14="http://schemas.microsoft.com/office/powerpoint/2010/main" val="226111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Unification</a:t>
            </a: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950146" cy="4466753"/>
          </a:xfrm>
        </p:spPr>
        <p:txBody>
          <a:bodyPr/>
          <a:lstStyle/>
          <a:p>
            <a:r>
              <a:rPr lang="en-US" dirty="0"/>
              <a:t>Marrying feed-forward convolutional nets with generative “deconvolutional nets”</a:t>
            </a:r>
          </a:p>
          <a:p>
            <a:pPr lvl="1"/>
            <a:r>
              <a:rPr lang="en-US" dirty="0"/>
              <a:t>Deconvolutional networks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Zeiler</a:t>
            </a:r>
            <a:r>
              <a:rPr lang="en-US" dirty="0"/>
              <a:t>-Graham-Fergus ICCV 2011]</a:t>
            </a:r>
          </a:p>
          <a:p>
            <a:r>
              <a:rPr lang="en-US" dirty="0"/>
              <a:t>Feed-forward/Feedback networks allow  reconstruction, multimodal prediction, restoration, etc...</a:t>
            </a:r>
          </a:p>
          <a:p>
            <a:pPr lvl="1"/>
            <a:r>
              <a:rPr lang="en-US" dirty="0"/>
              <a:t>Deep Boltzmann machines can do this, but there are scalability issues with training</a:t>
            </a:r>
          </a:p>
          <a:p>
            <a:r>
              <a:rPr lang="en-US" dirty="0"/>
              <a:t>Finding a single rule for supervised and  unsupervised learning</a:t>
            </a:r>
          </a:p>
          <a:p>
            <a:pPr lvl="1"/>
            <a:r>
              <a:rPr lang="en-US" dirty="0"/>
              <a:t>Deep Boltzmann machines can also do this, but there are scalability issues with training</a:t>
            </a:r>
          </a:p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idx="2"/>
          </p:nvPr>
        </p:nvSpPr>
        <p:spPr>
          <a:xfrm>
            <a:off x="373761" y="731838"/>
            <a:ext cx="7779639" cy="525462"/>
          </a:xfrm>
        </p:spPr>
        <p:txBody>
          <a:bodyPr/>
          <a:lstStyle/>
          <a:p>
            <a:r>
              <a:rPr lang="en-US" dirty="0"/>
              <a:t>Feed-Forward &amp; Feedback; Supervised &amp; Unsupervised</a:t>
            </a:r>
          </a:p>
        </p:txBody>
      </p:sp>
      <p:grpSp>
        <p:nvGrpSpPr>
          <p:cNvPr id="53" name="Group 52"/>
          <p:cNvGrpSpPr/>
          <p:nvPr/>
        </p:nvGrpSpPr>
        <p:grpSpPr>
          <a:xfrm rot="16200000">
            <a:off x="4665923" y="2688576"/>
            <a:ext cx="4301254" cy="1743502"/>
            <a:chOff x="762000" y="3702345"/>
            <a:chExt cx="5257800" cy="1743502"/>
          </a:xfrm>
        </p:grpSpPr>
        <p:sp>
          <p:nvSpPr>
            <p:cNvPr id="54" name="object 20"/>
            <p:cNvSpPr/>
            <p:nvPr/>
          </p:nvSpPr>
          <p:spPr>
            <a:xfrm rot="5400000">
              <a:off x="715936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7620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bject 20"/>
            <p:cNvSpPr/>
            <p:nvPr/>
          </p:nvSpPr>
          <p:spPr>
            <a:xfrm rot="5400000">
              <a:off x="1919769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65833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bject 20"/>
            <p:cNvSpPr/>
            <p:nvPr/>
          </p:nvSpPr>
          <p:spPr>
            <a:xfrm rot="5400000">
              <a:off x="3096711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142775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bject 20"/>
            <p:cNvSpPr/>
            <p:nvPr/>
          </p:nvSpPr>
          <p:spPr>
            <a:xfrm rot="5400000">
              <a:off x="4300544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46608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5626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of deep learning ↔ sparse modeling ↔ neuroscience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9" y="1333500"/>
            <a:ext cx="71948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795912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370</Words>
  <Application>Microsoft Office PowerPoint</Application>
  <PresentationFormat>Custom</PresentationFormat>
  <Paragraphs>47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1_Title &amp; Bullet </vt:lpstr>
      <vt:lpstr>Lecture 7.1 - Future Challenges</vt:lpstr>
      <vt:lpstr>PowerPoint Presentation</vt:lpstr>
      <vt:lpstr>Future challenges</vt:lpstr>
      <vt:lpstr>Towards practical AI: Challenges</vt:lpstr>
      <vt:lpstr>The Future: Unification</vt:lpstr>
      <vt:lpstr>The graph of deep learning ↔ sparse modeling ↔ neuroscience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228</cp:revision>
  <dcterms:modified xsi:type="dcterms:W3CDTF">2016-12-01T17:31:21Z</dcterms:modified>
</cp:coreProperties>
</file>