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g"/>
  <Override PartName="/ppt/media/image14.jpg" ContentType="image/jpg"/>
  <Override PartName="/ppt/media/image18.jpg" ContentType="image/jpg"/>
  <Override PartName="/ppt/media/image22.jpg" ContentType="image/jpg"/>
  <Override PartName="/ppt/media/image24.jpg" ContentType="image/jpg"/>
  <Override PartName="/ppt/media/image30.jpg" ContentType="image/jpg"/>
  <Override PartName="/ppt/media/image32.jpg" ContentType="image/jpg"/>
  <Override PartName="/ppt/media/image40.jpg" ContentType="image/jpg"/>
  <Override PartName="/ppt/media/image50.jpg" ContentType="image/jpg"/>
  <Override PartName="/ppt/media/image62.jpg" ContentType="image/jp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0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66" r:id="rId29"/>
  </p:sldIdLst>
  <p:sldSz cx="8229600" cy="6172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44">
          <p15:clr>
            <a:srgbClr val="A4A3A4"/>
          </p15:clr>
        </p15:guide>
        <p15:guide id="2" pos="25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C7806B90-F4B4-4DD5-B165-D0DAAE6AC9AA}">
  <a:tblStyle styleId="{C7806B90-F4B4-4DD5-B165-D0DAAE6AC9A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BF3E6"/>
          </a:solidFill>
        </a:fill>
      </a:tcStyle>
    </a:wholeTbl>
    <a:band1H>
      <a:tcStyle>
        <a:tcBdr/>
        <a:fill>
          <a:solidFill>
            <a:srgbClr val="D5E6CA"/>
          </a:solidFill>
        </a:fill>
      </a:tcStyle>
    </a:band1H>
    <a:band1V>
      <a:tcStyle>
        <a:tcBdr/>
        <a:fill>
          <a:solidFill>
            <a:srgbClr val="D5E6CA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008" y="-42"/>
      </p:cViewPr>
      <p:guideLst>
        <p:guide orient="horz" pos="1944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45447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3726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- Images">
    <p:bg>
      <p:bgPr>
        <a:solidFill>
          <a:schemeClr val="dk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Shape 17"/>
          <p:cNvGrpSpPr/>
          <p:nvPr/>
        </p:nvGrpSpPr>
        <p:grpSpPr>
          <a:xfrm>
            <a:off x="0" y="0"/>
            <a:ext cx="8229599" cy="6172199"/>
            <a:chOff x="0" y="0"/>
            <a:chExt cx="10972799" cy="6172199"/>
          </a:xfrm>
        </p:grpSpPr>
        <p:pic>
          <p:nvPicPr>
            <p:cNvPr id="18" name="Shape 18"/>
            <p:cNvPicPr preferRelativeResize="0"/>
            <p:nvPr/>
          </p:nvPicPr>
          <p:blipFill rotWithShape="1">
            <a:blip r:embed="rId2">
              <a:alphaModFix/>
            </a:blip>
            <a:srcRect t="9528" b="9529"/>
            <a:stretch/>
          </p:blipFill>
          <p:spPr>
            <a:xfrm>
              <a:off x="0" y="0"/>
              <a:ext cx="10972799" cy="6172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Shape 19"/>
            <p:cNvSpPr/>
            <p:nvPr/>
          </p:nvSpPr>
          <p:spPr>
            <a:xfrm>
              <a:off x="0" y="0"/>
              <a:ext cx="10972799" cy="6172199"/>
            </a:xfrm>
            <a:prstGeom prst="rect">
              <a:avLst/>
            </a:prstGeom>
            <a:solidFill>
              <a:srgbClr val="191919">
                <a:alpha val="8000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0" name="Shape 20"/>
          <p:cNvSpPr/>
          <p:nvPr/>
        </p:nvSpPr>
        <p:spPr>
          <a:xfrm rot="10800000" flipH="1">
            <a:off x="0" y="0"/>
            <a:ext cx="8229600" cy="617219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7000">
                <a:srgbClr val="FFFFFF">
                  <a:alpha val="0"/>
                </a:srgbClr>
              </a:gs>
              <a:gs pos="55000">
                <a:srgbClr val="FFFFFF">
                  <a:alpha val="27843"/>
                </a:srgbClr>
              </a:gs>
              <a:gs pos="7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2037594" y="4798350"/>
            <a:ext cx="5835388" cy="3139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Font typeface="Arial"/>
              <a:buNone/>
              <a:defRPr sz="1600" b="0" i="0" u="none" strike="noStrike" cap="none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027735" y="4290519"/>
            <a:ext cx="5845247" cy="507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3">
            <a:alphaModFix/>
          </a:blip>
          <a:srcRect l="12327"/>
          <a:stretch/>
        </p:blipFill>
        <p:spPr>
          <a:xfrm>
            <a:off x="0" y="748845"/>
            <a:ext cx="4020260" cy="984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5037" y="993505"/>
            <a:ext cx="2684930" cy="49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42838" y="1801524"/>
            <a:ext cx="6886761" cy="731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36919" y="1918615"/>
            <a:ext cx="2886125" cy="49715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/>
          <p:nvPr/>
        </p:nvSpPr>
        <p:spPr>
          <a:xfrm>
            <a:off x="2041423" y="4030296"/>
            <a:ext cx="4114800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 dirty="0" smtClean="0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rPr>
              <a:t>Deep Learning Teaching Kit</a:t>
            </a:r>
            <a:endParaRPr lang="en-US" sz="1100" b="0" i="0" u="none" strike="noStrike" cap="none" dirty="0">
              <a:solidFill>
                <a:srgbClr val="939A9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69"/>
          <p:cNvSpPr/>
          <p:nvPr userDrawn="1"/>
        </p:nvSpPr>
        <p:spPr>
          <a:xfrm>
            <a:off x="0" y="0"/>
            <a:ext cx="8229600" cy="59796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170"/>
          <p:cNvSpPr txBox="1">
            <a:spLocks/>
          </p:cNvSpPr>
          <p:nvPr userDrawn="1"/>
        </p:nvSpPr>
        <p:spPr>
          <a:xfrm>
            <a:off x="373761" y="2828016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ct val="25000"/>
            </a:pPr>
            <a:r>
              <a:rPr lang="en-US">
                <a:solidFill>
                  <a:schemeClr val="lt1"/>
                </a:solidFill>
              </a:rPr>
              <a:t>Segue Slide / Content Divider</a:t>
            </a:r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1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41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28608" marR="0" lvl="1" indent="-9507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16737" marR="0" lvl="2" indent="-3936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59622" marR="0" lvl="3" indent="-3922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16787" marR="0" lvl="4" indent="-7086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686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,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83854" y="1333500"/>
            <a:ext cx="7461504" cy="44667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373761" y="731838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28608" marR="0" lvl="1" indent="-9507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16737" marR="0" lvl="2" indent="-3936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59622" marR="0" lvl="3" indent="-3922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16787" marR="0" lvl="4" indent="-7086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179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47100" y="349950"/>
            <a:ext cx="7422103" cy="51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74808" y="1332412"/>
            <a:ext cx="7403956" cy="43503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41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7178478" y="6000375"/>
            <a:ext cx="819900" cy="171825"/>
          </a:xfrm>
          <a:prstGeom prst="parallelogram">
            <a:avLst>
              <a:gd name="adj" fmla="val 36300"/>
            </a:avLst>
          </a:prstGeom>
          <a:solidFill>
            <a:srgbClr val="57068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Shape 9"/>
          <p:cNvSpPr/>
          <p:nvPr/>
        </p:nvSpPr>
        <p:spPr>
          <a:xfrm>
            <a:off x="6394205" y="6000375"/>
            <a:ext cx="819900" cy="171825"/>
          </a:xfrm>
          <a:prstGeom prst="parallelogram">
            <a:avLst>
              <a:gd name="adj" fmla="val 36300"/>
            </a:avLst>
          </a:prstGeom>
          <a:solidFill>
            <a:srgbClr val="76B9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6">
            <a:alphaModFix/>
          </a:blip>
          <a:srcRect t="-6317" r="97921" b="17098"/>
          <a:stretch/>
        </p:blipFill>
        <p:spPr>
          <a:xfrm>
            <a:off x="7947899" y="5987803"/>
            <a:ext cx="284058" cy="190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7">
            <a:alphaModFix/>
          </a:blip>
          <a:srcRect l="52877" t="1978" b="17094"/>
          <a:stretch/>
        </p:blipFill>
        <p:spPr>
          <a:xfrm>
            <a:off x="0" y="6002008"/>
            <a:ext cx="6433058" cy="172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/>
        </p:nvSpPr>
        <p:spPr>
          <a:xfrm>
            <a:off x="478720" y="6035178"/>
            <a:ext cx="240770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13" name="Shape 13"/>
          <p:cNvCxnSpPr/>
          <p:nvPr/>
        </p:nvCxnSpPr>
        <p:spPr>
          <a:xfrm>
            <a:off x="-8055" y="5991792"/>
            <a:ext cx="8229600" cy="0"/>
          </a:xfrm>
          <a:prstGeom prst="straightConnector1">
            <a:avLst/>
          </a:prstGeom>
          <a:noFill/>
          <a:ln w="158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Shape 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33071" y="6039150"/>
            <a:ext cx="495117" cy="91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451486" y="6039810"/>
            <a:ext cx="273884" cy="9295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7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27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legalco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5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2.jp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981200" y="4686300"/>
            <a:ext cx="5845247" cy="507830"/>
          </a:xfrm>
        </p:spPr>
        <p:txBody>
          <a:bodyPr/>
          <a:lstStyle/>
          <a:p>
            <a:r>
              <a:rPr lang="en-US" dirty="0" smtClean="0"/>
              <a:t>Lecture 4.1 - </a:t>
            </a:r>
            <a:r>
              <a:rPr lang="en-US" smtClean="0"/>
              <a:t>Energy</a:t>
            </a:r>
            <a:r>
              <a:rPr lang="en-US" smtClean="0"/>
              <a:t>­-based </a:t>
            </a:r>
            <a:r>
              <a:rPr lang="en-US" dirty="0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1803104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+ inference </a:t>
            </a:r>
            <a:r>
              <a:rPr lang="en-US" dirty="0" err="1"/>
              <a:t>algo</a:t>
            </a:r>
            <a:r>
              <a:rPr lang="en-US" dirty="0"/>
              <a:t> + loss function = model</a:t>
            </a:r>
          </a:p>
        </p:txBody>
      </p:sp>
      <p:sp>
        <p:nvSpPr>
          <p:cNvPr id="155" name="Text Placeholder 15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74925" indent="-342900">
              <a:buFont typeface="+mj-lt"/>
              <a:buAutoNum type="arabicPeriod"/>
            </a:pPr>
            <a:r>
              <a:rPr lang="en-US" dirty="0"/>
              <a:t>Design an architecture: a particular form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E(W,Y,X</a:t>
            </a:r>
            <a:r>
              <a:rPr lang="en-US" dirty="0"/>
              <a:t>).</a:t>
            </a:r>
          </a:p>
          <a:p>
            <a:pPr marL="2574925" indent="-342900">
              <a:buFont typeface="+mj-lt"/>
              <a:buAutoNum type="arabicPeriod"/>
            </a:pPr>
            <a:r>
              <a:rPr lang="en-US" dirty="0"/>
              <a:t>Pick an inference algorithm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/>
              <a:t>: MAP or conditional  distribution, belief prop, min cut, </a:t>
            </a:r>
            <a:r>
              <a:rPr lang="en-US" dirty="0" err="1"/>
              <a:t>variational</a:t>
            </a:r>
            <a:r>
              <a:rPr lang="en-US" dirty="0"/>
              <a:t> methods,  gradient descent, MCMC, HMC.....</a:t>
            </a:r>
          </a:p>
          <a:p>
            <a:pPr marL="2574925" indent="-342900">
              <a:buFont typeface="+mj-lt"/>
              <a:buAutoNum type="arabicPeriod"/>
            </a:pPr>
            <a:r>
              <a:rPr lang="en-US" dirty="0"/>
              <a:t>Pick a loss function: in such a way that minimizing it with  respect 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/>
              <a:t> over a training set will make the inference  algorithm find the correct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/>
              <a:t> for a given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.</a:t>
            </a:r>
          </a:p>
          <a:p>
            <a:pPr marL="2574925" indent="-342900">
              <a:buFont typeface="+mj-lt"/>
              <a:buAutoNum type="arabicPeriod"/>
            </a:pPr>
            <a:r>
              <a:rPr lang="en-US" dirty="0"/>
              <a:t>Pick an optimization method.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PROBLEM: What loss functions will make the machine approach the  desired behavior?</a:t>
            </a:r>
          </a:p>
          <a:p>
            <a:endParaRPr lang="en-US" dirty="0"/>
          </a:p>
        </p:txBody>
      </p:sp>
      <p:sp>
        <p:nvSpPr>
          <p:cNvPr id="140" name="object 140"/>
          <p:cNvSpPr/>
          <p:nvPr/>
        </p:nvSpPr>
        <p:spPr>
          <a:xfrm>
            <a:off x="932826" y="3534655"/>
            <a:ext cx="0" cy="182573"/>
          </a:xfrm>
          <a:custGeom>
            <a:avLst/>
            <a:gdLst/>
            <a:ahLst/>
            <a:cxnLst/>
            <a:rect l="l" t="t" r="r" b="b"/>
            <a:pathLst>
              <a:path h="223520">
                <a:moveTo>
                  <a:pt x="0" y="223520"/>
                </a:moveTo>
                <a:lnTo>
                  <a:pt x="0" y="0"/>
                </a:lnTo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66491" y="3343784"/>
            <a:ext cx="132669" cy="199170"/>
          </a:xfrm>
          <a:custGeom>
            <a:avLst/>
            <a:gdLst/>
            <a:ahLst/>
            <a:cxnLst/>
            <a:rect l="l" t="t" r="r" b="b"/>
            <a:pathLst>
              <a:path w="162559" h="243839">
                <a:moveTo>
                  <a:pt x="81280" y="0"/>
                </a:moveTo>
                <a:lnTo>
                  <a:pt x="0" y="243839"/>
                </a:lnTo>
                <a:lnTo>
                  <a:pt x="162560" y="243839"/>
                </a:lnTo>
                <a:lnTo>
                  <a:pt x="8128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932826" y="3534655"/>
            <a:ext cx="0" cy="182573"/>
          </a:xfrm>
          <a:custGeom>
            <a:avLst/>
            <a:gdLst/>
            <a:ahLst/>
            <a:cxnLst/>
            <a:rect l="l" t="t" r="r" b="b"/>
            <a:pathLst>
              <a:path h="223520">
                <a:moveTo>
                  <a:pt x="0" y="223520"/>
                </a:moveTo>
                <a:lnTo>
                  <a:pt x="0" y="0"/>
                </a:lnTo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66491" y="3343784"/>
            <a:ext cx="132669" cy="199170"/>
          </a:xfrm>
          <a:custGeom>
            <a:avLst/>
            <a:gdLst/>
            <a:ahLst/>
            <a:cxnLst/>
            <a:rect l="l" t="t" r="r" b="b"/>
            <a:pathLst>
              <a:path w="162559" h="243839">
                <a:moveTo>
                  <a:pt x="81280" y="0"/>
                </a:moveTo>
                <a:lnTo>
                  <a:pt x="0" y="243839"/>
                </a:lnTo>
                <a:lnTo>
                  <a:pt x="162560" y="243839"/>
                </a:lnTo>
                <a:lnTo>
                  <a:pt x="8128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786880" y="3511834"/>
            <a:ext cx="0" cy="182573"/>
          </a:xfrm>
          <a:custGeom>
            <a:avLst/>
            <a:gdLst/>
            <a:ahLst/>
            <a:cxnLst/>
            <a:rect l="l" t="t" r="r" b="b"/>
            <a:pathLst>
              <a:path h="223520">
                <a:moveTo>
                  <a:pt x="0" y="223520"/>
                </a:moveTo>
                <a:lnTo>
                  <a:pt x="0" y="0"/>
                </a:lnTo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720546" y="3320962"/>
            <a:ext cx="132669" cy="199170"/>
          </a:xfrm>
          <a:custGeom>
            <a:avLst/>
            <a:gdLst/>
            <a:ahLst/>
            <a:cxnLst/>
            <a:rect l="l" t="t" r="r" b="b"/>
            <a:pathLst>
              <a:path w="162560" h="243839">
                <a:moveTo>
                  <a:pt x="81280" y="0"/>
                </a:moveTo>
                <a:lnTo>
                  <a:pt x="0" y="243839"/>
                </a:lnTo>
                <a:lnTo>
                  <a:pt x="162560" y="243839"/>
                </a:lnTo>
                <a:lnTo>
                  <a:pt x="8128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305957" y="2040879"/>
            <a:ext cx="0" cy="182573"/>
          </a:xfrm>
          <a:custGeom>
            <a:avLst/>
            <a:gdLst/>
            <a:ahLst/>
            <a:cxnLst/>
            <a:rect l="l" t="t" r="r" b="b"/>
            <a:pathLst>
              <a:path h="223519">
                <a:moveTo>
                  <a:pt x="0" y="223520"/>
                </a:moveTo>
                <a:lnTo>
                  <a:pt x="0" y="0"/>
                </a:lnTo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239621" y="1850008"/>
            <a:ext cx="132669" cy="199170"/>
          </a:xfrm>
          <a:custGeom>
            <a:avLst/>
            <a:gdLst/>
            <a:ahLst/>
            <a:cxnLst/>
            <a:rect l="l" t="t" r="r" b="b"/>
            <a:pathLst>
              <a:path w="162560" h="243839">
                <a:moveTo>
                  <a:pt x="81280" y="0"/>
                </a:moveTo>
                <a:lnTo>
                  <a:pt x="0" y="243839"/>
                </a:lnTo>
                <a:lnTo>
                  <a:pt x="162560" y="243839"/>
                </a:lnTo>
                <a:lnTo>
                  <a:pt x="8128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 txBox="1"/>
          <p:nvPr/>
        </p:nvSpPr>
        <p:spPr>
          <a:xfrm>
            <a:off x="799121" y="3726564"/>
            <a:ext cx="200558" cy="317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2000" spc="-4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1675977" y="3726564"/>
            <a:ext cx="200558" cy="317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2000" spc="-4" dirty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818814" y="1485900"/>
            <a:ext cx="116238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2000" spc="-8" dirty="0">
                <a:latin typeface="Times New Roman"/>
                <a:cs typeface="Times New Roman"/>
              </a:rPr>
              <a:t>E</a:t>
            </a:r>
            <a:r>
              <a:rPr sz="2000" spc="4" dirty="0">
                <a:latin typeface="Times New Roman"/>
                <a:cs typeface="Times New Roman"/>
              </a:rPr>
              <a:t>(</a:t>
            </a:r>
            <a:r>
              <a:rPr sz="2000" spc="-4" dirty="0">
                <a:latin typeface="Times New Roman"/>
                <a:cs typeface="Times New Roman"/>
              </a:rPr>
              <a:t>W</a:t>
            </a:r>
            <a:r>
              <a:rPr sz="2000" spc="4" dirty="0">
                <a:latin typeface="Times New Roman"/>
                <a:cs typeface="Times New Roman"/>
              </a:rPr>
              <a:t>,</a:t>
            </a:r>
            <a:r>
              <a:rPr sz="2000" spc="-16" dirty="0">
                <a:latin typeface="Times New Roman"/>
                <a:cs typeface="Times New Roman"/>
              </a:rPr>
              <a:t>Y</a:t>
            </a:r>
            <a:r>
              <a:rPr sz="2000" spc="-4" dirty="0">
                <a:latin typeface="Times New Roman"/>
                <a:cs typeface="Times New Roman"/>
              </a:rPr>
              <a:t>,</a:t>
            </a:r>
            <a:r>
              <a:rPr sz="2000" spc="-8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51" name="object 151"/>
          <p:cNvSpPr txBox="1"/>
          <p:nvPr/>
        </p:nvSpPr>
        <p:spPr>
          <a:xfrm>
            <a:off x="922461" y="2578224"/>
            <a:ext cx="256009" cy="317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2000" dirty="0">
                <a:latin typeface="Times New Roman"/>
                <a:cs typeface="Times New Roman"/>
              </a:rPr>
              <a:t>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559696" y="2223452"/>
            <a:ext cx="1679087" cy="1120332"/>
          </a:xfrm>
          <a:custGeom>
            <a:avLst/>
            <a:gdLst/>
            <a:ahLst/>
            <a:cxnLst/>
            <a:rect l="l" t="t" r="r" b="b"/>
            <a:pathLst>
              <a:path w="2057400" h="1371600">
                <a:moveTo>
                  <a:pt x="1028700" y="1371600"/>
                </a:moveTo>
                <a:lnTo>
                  <a:pt x="0" y="1371600"/>
                </a:lnTo>
                <a:lnTo>
                  <a:pt x="0" y="0"/>
                </a:lnTo>
                <a:lnTo>
                  <a:pt x="2057400" y="0"/>
                </a:lnTo>
                <a:lnTo>
                  <a:pt x="2057400" y="1371600"/>
                </a:lnTo>
                <a:lnTo>
                  <a:pt x="1028700" y="1371600"/>
                </a:lnTo>
                <a:close/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448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1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energy surfaces can give the same answers</a:t>
            </a:r>
          </a:p>
        </p:txBody>
      </p:sp>
      <p:sp>
        <p:nvSpPr>
          <p:cNvPr id="152" name="Text Placeholder 151"/>
          <p:cNvSpPr>
            <a:spLocks noGrp="1"/>
          </p:cNvSpPr>
          <p:nvPr>
            <p:ph type="body" idx="1"/>
          </p:nvPr>
        </p:nvSpPr>
        <p:spPr>
          <a:xfrm>
            <a:off x="383854" y="4381499"/>
            <a:ext cx="7461504" cy="1418753"/>
          </a:xfrm>
        </p:spPr>
        <p:txBody>
          <a:bodyPr/>
          <a:lstStyle/>
          <a:p>
            <a:r>
              <a:rPr lang="en-US" dirty="0"/>
              <a:t>Both surfaces compute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Y=X^2  </a:t>
            </a:r>
          </a:p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E(Y,X) = X^2</a:t>
            </a:r>
          </a:p>
          <a:p>
            <a:r>
              <a:rPr lang="en-US" dirty="0"/>
              <a:t>Minimum­-energy inference gives us the same answer</a:t>
            </a:r>
          </a:p>
          <a:p>
            <a:endParaRPr lang="en-US" dirty="0"/>
          </a:p>
        </p:txBody>
      </p:sp>
      <p:sp>
        <p:nvSpPr>
          <p:cNvPr id="144" name="object 144"/>
          <p:cNvSpPr/>
          <p:nvPr/>
        </p:nvSpPr>
        <p:spPr>
          <a:xfrm>
            <a:off x="1097626" y="1403553"/>
            <a:ext cx="5673656" cy="2270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196287" y="2849611"/>
            <a:ext cx="1516361" cy="1043569"/>
          </a:xfrm>
          <a:custGeom>
            <a:avLst/>
            <a:gdLst/>
            <a:ahLst/>
            <a:cxnLst/>
            <a:rect l="l" t="t" r="r" b="b"/>
            <a:pathLst>
              <a:path w="1858010" h="1277620">
                <a:moveTo>
                  <a:pt x="0" y="1277620"/>
                </a:moveTo>
                <a:lnTo>
                  <a:pt x="1858009" y="0"/>
                </a:lnTo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667043" y="2741728"/>
            <a:ext cx="202112" cy="167012"/>
          </a:xfrm>
          <a:custGeom>
            <a:avLst/>
            <a:gdLst/>
            <a:ahLst/>
            <a:cxnLst/>
            <a:rect l="l" t="t" r="r" b="b"/>
            <a:pathLst>
              <a:path w="247650" h="204469">
                <a:moveTo>
                  <a:pt x="247650" y="0"/>
                </a:moveTo>
                <a:lnTo>
                  <a:pt x="0" y="71119"/>
                </a:lnTo>
                <a:lnTo>
                  <a:pt x="92710" y="204469"/>
                </a:lnTo>
                <a:lnTo>
                  <a:pt x="2476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000197" y="2854798"/>
            <a:ext cx="1164996" cy="1069502"/>
          </a:xfrm>
          <a:custGeom>
            <a:avLst/>
            <a:gdLst/>
            <a:ahLst/>
            <a:cxnLst/>
            <a:rect l="l" t="t" r="r" b="b"/>
            <a:pathLst>
              <a:path w="1427480" h="1309370">
                <a:moveTo>
                  <a:pt x="1427480" y="1309370"/>
                </a:moveTo>
                <a:lnTo>
                  <a:pt x="0" y="0"/>
                </a:lnTo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60273" y="2726168"/>
            <a:ext cx="191748" cy="183610"/>
          </a:xfrm>
          <a:custGeom>
            <a:avLst/>
            <a:gdLst/>
            <a:ahLst/>
            <a:cxnLst/>
            <a:rect l="l" t="t" r="r" b="b"/>
            <a:pathLst>
              <a:path w="234950" h="224789">
                <a:moveTo>
                  <a:pt x="0" y="0"/>
                </a:moveTo>
                <a:lnTo>
                  <a:pt x="124459" y="224789"/>
                </a:lnTo>
                <a:lnTo>
                  <a:pt x="234950" y="10413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3263855" y="3389031"/>
            <a:ext cx="200558" cy="317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2000" spc="-4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1212674" y="3383844"/>
            <a:ext cx="200558" cy="317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2000" spc="-4" dirty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7943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1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architectures</a:t>
            </a:r>
          </a:p>
        </p:txBody>
      </p:sp>
      <p:sp>
        <p:nvSpPr>
          <p:cNvPr id="143" name="object 143"/>
          <p:cNvSpPr/>
          <p:nvPr/>
        </p:nvSpPr>
        <p:spPr>
          <a:xfrm>
            <a:off x="347218" y="1048755"/>
            <a:ext cx="7521689" cy="3147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 txBox="1"/>
          <p:nvPr/>
        </p:nvSpPr>
        <p:spPr>
          <a:xfrm>
            <a:off x="669560" y="4328838"/>
            <a:ext cx="115923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1800" spc="-12" dirty="0">
                <a:latin typeface="+mj-lt"/>
                <a:cs typeface="Times New Roman"/>
              </a:rPr>
              <a:t>R</a:t>
            </a:r>
            <a:r>
              <a:rPr sz="1800" spc="-8" dirty="0">
                <a:latin typeface="+mj-lt"/>
                <a:cs typeface="Times New Roman"/>
              </a:rPr>
              <a:t>e</a:t>
            </a:r>
            <a:r>
              <a:rPr sz="1800" spc="4" dirty="0">
                <a:latin typeface="+mj-lt"/>
                <a:cs typeface="Times New Roman"/>
              </a:rPr>
              <a:t>g</a:t>
            </a:r>
            <a:r>
              <a:rPr sz="1800" spc="-8" dirty="0">
                <a:latin typeface="+mj-lt"/>
                <a:cs typeface="Times New Roman"/>
              </a:rPr>
              <a:t>re</a:t>
            </a:r>
            <a:r>
              <a:rPr sz="1800" spc="-12" dirty="0">
                <a:latin typeface="+mj-lt"/>
                <a:cs typeface="Times New Roman"/>
              </a:rPr>
              <a:t>ss</a:t>
            </a:r>
            <a:r>
              <a:rPr sz="1800" spc="4" dirty="0">
                <a:latin typeface="+mj-lt"/>
                <a:cs typeface="Times New Roman"/>
              </a:rPr>
              <a:t>i</a:t>
            </a:r>
            <a:r>
              <a:rPr sz="1800" spc="-4" dirty="0">
                <a:latin typeface="+mj-lt"/>
                <a:cs typeface="Times New Roman"/>
              </a:rPr>
              <a:t>on</a:t>
            </a:r>
            <a:endParaRPr sz="1800" dirty="0">
              <a:latin typeface="+mj-lt"/>
              <a:cs typeface="Times New Roman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137406" y="4328838"/>
            <a:ext cx="206621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1800" spc="-4" dirty="0">
                <a:latin typeface="+mj-lt"/>
                <a:cs typeface="Times New Roman"/>
              </a:rPr>
              <a:t>Binary</a:t>
            </a:r>
            <a:r>
              <a:rPr sz="1800" spc="-45" dirty="0">
                <a:latin typeface="+mj-lt"/>
                <a:cs typeface="Times New Roman"/>
              </a:rPr>
              <a:t> </a:t>
            </a:r>
            <a:r>
              <a:rPr sz="1800" spc="-4" dirty="0">
                <a:latin typeface="+mj-lt"/>
                <a:cs typeface="Times New Roman"/>
              </a:rPr>
              <a:t>Classification</a:t>
            </a:r>
            <a:endParaRPr sz="1800">
              <a:latin typeface="+mj-lt"/>
              <a:cs typeface="Times New Roman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5928628" y="4275967"/>
            <a:ext cx="1927209" cy="580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147" indent="9525" algn="ctr">
              <a:lnSpc>
                <a:spcPct val="108700"/>
              </a:lnSpc>
            </a:pPr>
            <a:r>
              <a:rPr sz="1800" spc="-4" dirty="0">
                <a:latin typeface="+mj-lt"/>
                <a:cs typeface="Times New Roman"/>
              </a:rPr>
              <a:t>Multi­</a:t>
            </a:r>
            <a:r>
              <a:rPr lang="en-US" sz="1800" spc="-4" dirty="0">
                <a:latin typeface="+mj-lt"/>
                <a:cs typeface="Times New Roman"/>
              </a:rPr>
              <a:t>-</a:t>
            </a:r>
            <a:r>
              <a:rPr sz="1800" spc="-4" dirty="0">
                <a:latin typeface="+mj-lt"/>
                <a:cs typeface="Times New Roman"/>
              </a:rPr>
              <a:t>class</a:t>
            </a:r>
            <a:r>
              <a:rPr lang="en-US" sz="1800" spc="-4" dirty="0">
                <a:latin typeface="+mj-lt"/>
                <a:cs typeface="Times New Roman"/>
              </a:rPr>
              <a:t> </a:t>
            </a:r>
            <a:r>
              <a:rPr sz="1800" spc="-12" dirty="0">
                <a:latin typeface="+mj-lt"/>
                <a:cs typeface="Times New Roman"/>
              </a:rPr>
              <a:t>C</a:t>
            </a:r>
            <a:r>
              <a:rPr sz="1800" spc="4" dirty="0">
                <a:latin typeface="+mj-lt"/>
                <a:cs typeface="Times New Roman"/>
              </a:rPr>
              <a:t>l</a:t>
            </a:r>
            <a:r>
              <a:rPr sz="1800" spc="-4" dirty="0">
                <a:latin typeface="+mj-lt"/>
                <a:cs typeface="Times New Roman"/>
              </a:rPr>
              <a:t>a</a:t>
            </a:r>
            <a:r>
              <a:rPr sz="1800" spc="-12" dirty="0">
                <a:latin typeface="+mj-lt"/>
                <a:cs typeface="Times New Roman"/>
              </a:rPr>
              <a:t>ss</a:t>
            </a:r>
            <a:r>
              <a:rPr sz="1800" spc="-4" dirty="0">
                <a:latin typeface="+mj-lt"/>
                <a:cs typeface="Times New Roman"/>
              </a:rPr>
              <a:t>i</a:t>
            </a:r>
            <a:r>
              <a:rPr sz="1800" dirty="0">
                <a:latin typeface="+mj-lt"/>
                <a:cs typeface="Times New Roman"/>
              </a:rPr>
              <a:t>f</a:t>
            </a:r>
            <a:r>
              <a:rPr sz="1800" spc="-4" dirty="0">
                <a:latin typeface="+mj-lt"/>
                <a:cs typeface="Times New Roman"/>
              </a:rPr>
              <a:t>i</a:t>
            </a:r>
            <a:r>
              <a:rPr sz="1800" spc="-8" dirty="0">
                <a:latin typeface="+mj-lt"/>
                <a:cs typeface="Times New Roman"/>
              </a:rPr>
              <a:t>c</a:t>
            </a:r>
            <a:r>
              <a:rPr sz="1800" spc="4" dirty="0">
                <a:latin typeface="+mj-lt"/>
                <a:cs typeface="Times New Roman"/>
              </a:rPr>
              <a:t>a</a:t>
            </a:r>
            <a:r>
              <a:rPr sz="1800" spc="-4" dirty="0">
                <a:latin typeface="+mj-lt"/>
                <a:cs typeface="Times New Roman"/>
              </a:rPr>
              <a:t>tion</a:t>
            </a:r>
            <a:endParaRPr sz="1800" dirty="0">
              <a:latin typeface="+mj-lt"/>
              <a:cs typeface="Times New Roman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270520" y="4882781"/>
            <a:ext cx="2551798" cy="394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186119" y="4976142"/>
            <a:ext cx="2425348" cy="246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4369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1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architecture: implicit regression</a:t>
            </a:r>
          </a:p>
        </p:txBody>
      </p:sp>
      <p:sp>
        <p:nvSpPr>
          <p:cNvPr id="147" name="Text Placeholder 146"/>
          <p:cNvSpPr>
            <a:spLocks noGrp="1"/>
          </p:cNvSpPr>
          <p:nvPr>
            <p:ph type="body" idx="1"/>
          </p:nvPr>
        </p:nvSpPr>
        <p:spPr>
          <a:xfrm>
            <a:off x="383854" y="1514947"/>
            <a:ext cx="4416746" cy="44667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Implicit Regression architecture</a:t>
            </a:r>
          </a:p>
          <a:p>
            <a:r>
              <a:rPr lang="en-US" dirty="0"/>
              <a:t>allows multiple answers to have low  energy.</a:t>
            </a:r>
          </a:p>
          <a:p>
            <a:r>
              <a:rPr lang="en-US" dirty="0"/>
              <a:t>Encodes a constraint between X and Y  rather than an explicit functional  relationship</a:t>
            </a:r>
          </a:p>
          <a:p>
            <a:r>
              <a:rPr lang="en-US" dirty="0"/>
              <a:t>This is useful for many applications  Example: sentence completion: “The cat ate the {</a:t>
            </a:r>
            <a:r>
              <a:rPr lang="en-US" dirty="0" err="1"/>
              <a:t>mouse,bird,homework</a:t>
            </a:r>
            <a:r>
              <a:rPr lang="en-US" dirty="0"/>
              <a:t>,...}”</a:t>
            </a:r>
          </a:p>
          <a:p>
            <a:r>
              <a:rPr lang="en-US" dirty="0"/>
              <a:t>[</a:t>
            </a:r>
            <a:r>
              <a:rPr lang="en-US" dirty="0" err="1"/>
              <a:t>Bengio</a:t>
            </a:r>
            <a:r>
              <a:rPr lang="en-US" dirty="0"/>
              <a:t> et al. 2003]</a:t>
            </a:r>
          </a:p>
          <a:p>
            <a:r>
              <a:rPr lang="en-US" dirty="0"/>
              <a:t>But, inference may be difficult.</a:t>
            </a:r>
          </a:p>
          <a:p>
            <a:endParaRPr lang="en-US" dirty="0"/>
          </a:p>
        </p:txBody>
      </p:sp>
      <p:sp>
        <p:nvSpPr>
          <p:cNvPr id="144" name="object 144"/>
          <p:cNvSpPr/>
          <p:nvPr/>
        </p:nvSpPr>
        <p:spPr>
          <a:xfrm>
            <a:off x="4748085" y="1442858"/>
            <a:ext cx="3133260" cy="3302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44149" y="1210147"/>
            <a:ext cx="4138639" cy="314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4689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0055" y="3610996"/>
            <a:ext cx="3210995" cy="2269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017765" y="1854772"/>
            <a:ext cx="1812791" cy="28008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95631" y="1917013"/>
            <a:ext cx="2988153" cy="2113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loss functions: energy loss</a:t>
            </a:r>
          </a:p>
        </p:txBody>
      </p:sp>
      <p:sp>
        <p:nvSpPr>
          <p:cNvPr id="152" name="Text Placeholder 15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Energy Loss</a:t>
            </a:r>
          </a:p>
          <a:p>
            <a:r>
              <a:rPr lang="en-US" dirty="0"/>
              <a:t>Simply pushes down on the energy of the correct answer</a:t>
            </a:r>
          </a:p>
          <a:p>
            <a:endParaRPr lang="en-US" dirty="0"/>
          </a:p>
        </p:txBody>
      </p:sp>
      <p:sp>
        <p:nvSpPr>
          <p:cNvPr id="146" name="object 146"/>
          <p:cNvSpPr/>
          <p:nvPr/>
        </p:nvSpPr>
        <p:spPr>
          <a:xfrm>
            <a:off x="2152755" y="1263819"/>
            <a:ext cx="5018605" cy="3744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84531" y="2900415"/>
            <a:ext cx="1680124" cy="28008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 rot="18900000">
            <a:off x="5903659" y="5031149"/>
            <a:ext cx="185965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37"/>
              </a:lnSpc>
            </a:pPr>
            <a:r>
              <a:rPr sz="2000" b="1" spc="-24" dirty="0">
                <a:solidFill>
                  <a:srgbClr val="FF0000"/>
                </a:solidFill>
                <a:latin typeface="+mj-lt"/>
                <a:cs typeface="Times New Roman"/>
              </a:rPr>
              <a:t>C</a:t>
            </a:r>
            <a:r>
              <a:rPr sz="2000" b="1" spc="8" dirty="0">
                <a:solidFill>
                  <a:srgbClr val="FF0000"/>
                </a:solidFill>
                <a:latin typeface="+mj-lt"/>
                <a:cs typeface="Times New Roman"/>
              </a:rPr>
              <a:t>O</a:t>
            </a:r>
            <a:r>
              <a:rPr sz="2000" b="1" spc="-16" dirty="0">
                <a:solidFill>
                  <a:srgbClr val="FF0000"/>
                </a:solidFill>
                <a:latin typeface="+mj-lt"/>
                <a:cs typeface="Times New Roman"/>
              </a:rPr>
              <a:t>L</a:t>
            </a:r>
            <a:r>
              <a:rPr sz="2000" b="1" spc="8" dirty="0">
                <a:solidFill>
                  <a:srgbClr val="FF0000"/>
                </a:solidFill>
                <a:latin typeface="+mj-lt"/>
                <a:cs typeface="Times New Roman"/>
              </a:rPr>
              <a:t>L</a:t>
            </a:r>
            <a:r>
              <a:rPr sz="2000" b="1" spc="-12" dirty="0">
                <a:solidFill>
                  <a:srgbClr val="FF0000"/>
                </a:solidFill>
                <a:latin typeface="+mj-lt"/>
                <a:cs typeface="Times New Roman"/>
              </a:rPr>
              <a:t>A</a:t>
            </a:r>
            <a:r>
              <a:rPr sz="2000" b="1" spc="-8" dirty="0">
                <a:solidFill>
                  <a:srgbClr val="FF0000"/>
                </a:solidFill>
                <a:latin typeface="+mj-lt"/>
                <a:cs typeface="Times New Roman"/>
              </a:rPr>
              <a:t>PS</a:t>
            </a:r>
            <a:r>
              <a:rPr sz="2000" b="1" spc="-4" dirty="0">
                <a:solidFill>
                  <a:srgbClr val="FF0000"/>
                </a:solidFill>
                <a:latin typeface="+mj-lt"/>
                <a:cs typeface="Times New Roman"/>
              </a:rPr>
              <a:t>E</a:t>
            </a:r>
            <a:r>
              <a:rPr sz="2000" b="1" spc="-8" dirty="0">
                <a:solidFill>
                  <a:srgbClr val="FF0000"/>
                </a:solidFill>
                <a:latin typeface="+mj-lt"/>
                <a:cs typeface="Times New Roman"/>
              </a:rPr>
              <a:t>S</a:t>
            </a:r>
            <a:r>
              <a:rPr sz="2000" b="1" spc="4" dirty="0">
                <a:solidFill>
                  <a:srgbClr val="FF0000"/>
                </a:solidFill>
                <a:latin typeface="+mj-lt"/>
                <a:cs typeface="Times New Roman"/>
              </a:rPr>
              <a:t>!!</a:t>
            </a:r>
            <a:r>
              <a:rPr sz="2000" b="1" dirty="0">
                <a:solidFill>
                  <a:srgbClr val="FF0000"/>
                </a:solidFill>
                <a:latin typeface="+mj-lt"/>
                <a:cs typeface="Times New Roman"/>
              </a:rPr>
              <a:t>!</a:t>
            </a:r>
            <a:endParaRPr sz="2000">
              <a:latin typeface="+mj-lt"/>
              <a:cs typeface="Times New Roman"/>
            </a:endParaRPr>
          </a:p>
        </p:txBody>
      </p:sp>
      <p:sp>
        <p:nvSpPr>
          <p:cNvPr id="150" name="object 150"/>
          <p:cNvSpPr txBox="1"/>
          <p:nvPr/>
        </p:nvSpPr>
        <p:spPr>
          <a:xfrm rot="18900000">
            <a:off x="358032" y="2362290"/>
            <a:ext cx="1310832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37"/>
              </a:lnSpc>
            </a:pPr>
            <a:r>
              <a:rPr sz="2000" b="1" spc="-8" dirty="0">
                <a:solidFill>
                  <a:srgbClr val="FF0000"/>
                </a:solidFill>
                <a:latin typeface="+mj-lt"/>
                <a:cs typeface="Times New Roman"/>
              </a:rPr>
              <a:t>W</a:t>
            </a:r>
            <a:r>
              <a:rPr sz="2000" b="1" spc="-4" dirty="0">
                <a:solidFill>
                  <a:srgbClr val="FF0000"/>
                </a:solidFill>
                <a:latin typeface="+mj-lt"/>
                <a:cs typeface="Times New Roman"/>
              </a:rPr>
              <a:t>O</a:t>
            </a:r>
            <a:r>
              <a:rPr sz="2000" b="1" dirty="0">
                <a:solidFill>
                  <a:srgbClr val="FF0000"/>
                </a:solidFill>
                <a:latin typeface="+mj-lt"/>
                <a:cs typeface="Times New Roman"/>
              </a:rPr>
              <a:t>R</a:t>
            </a:r>
            <a:r>
              <a:rPr sz="2000" b="1" spc="-4" dirty="0">
                <a:solidFill>
                  <a:srgbClr val="FF0000"/>
                </a:solidFill>
                <a:latin typeface="+mj-lt"/>
                <a:cs typeface="Times New Roman"/>
              </a:rPr>
              <a:t>K</a:t>
            </a:r>
            <a:r>
              <a:rPr sz="2000" b="1" spc="-8" dirty="0">
                <a:solidFill>
                  <a:srgbClr val="FF0000"/>
                </a:solidFill>
                <a:latin typeface="+mj-lt"/>
                <a:cs typeface="Times New Roman"/>
              </a:rPr>
              <a:t>S</a:t>
            </a:r>
            <a:r>
              <a:rPr sz="2000" b="1" spc="4" dirty="0">
                <a:solidFill>
                  <a:srgbClr val="FF0000"/>
                </a:solidFill>
                <a:latin typeface="+mj-lt"/>
                <a:cs typeface="Times New Roman"/>
              </a:rPr>
              <a:t>!!</a:t>
            </a:r>
            <a:r>
              <a:rPr sz="2000" b="1" dirty="0">
                <a:solidFill>
                  <a:srgbClr val="FF0000"/>
                </a:solidFill>
                <a:latin typeface="+mj-lt"/>
                <a:cs typeface="Times New Roman"/>
              </a:rPr>
              <a:t>!</a:t>
            </a:r>
            <a:endParaRPr sz="2000" dirty="0"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1446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142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627239" cy="516166"/>
          </a:xfrm>
        </p:spPr>
        <p:txBody>
          <a:bodyPr/>
          <a:lstStyle/>
          <a:p>
            <a:r>
              <a:rPr lang="en-US" dirty="0"/>
              <a:t>Examples of loss functions: perceptron loss</a:t>
            </a:r>
          </a:p>
        </p:txBody>
      </p:sp>
      <p:sp>
        <p:nvSpPr>
          <p:cNvPr id="148" name="Text Placeholder 147"/>
          <p:cNvSpPr>
            <a:spLocks noGrp="1"/>
          </p:cNvSpPr>
          <p:nvPr>
            <p:ph type="body" idx="1"/>
          </p:nvPr>
        </p:nvSpPr>
        <p:spPr>
          <a:xfrm>
            <a:off x="383854" y="1827761"/>
            <a:ext cx="7461504" cy="39724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Perceptron Loss</a:t>
            </a:r>
          </a:p>
          <a:p>
            <a:r>
              <a:rPr lang="en-US" dirty="0"/>
              <a:t>Pushes down on the energy of the correct answer </a:t>
            </a:r>
          </a:p>
          <a:p>
            <a:r>
              <a:rPr lang="en-US" dirty="0"/>
              <a:t>Pulls up on the energy of the machine's answer  </a:t>
            </a:r>
          </a:p>
          <a:p>
            <a:r>
              <a:rPr lang="en-US" dirty="0"/>
              <a:t>Always positive. Zero when answer is correct</a:t>
            </a:r>
          </a:p>
          <a:p>
            <a:r>
              <a:rPr lang="en-US" dirty="0"/>
              <a:t>No “margin”: technically does not prevent the energy surface from  being almost flat.</a:t>
            </a:r>
          </a:p>
          <a:p>
            <a:r>
              <a:rPr lang="en-US" dirty="0"/>
              <a:t>Works pretty well in practice, particularly if the energy  parameterization does not allow flat surfaces.</a:t>
            </a:r>
          </a:p>
          <a:p>
            <a:endParaRPr lang="en-US" dirty="0"/>
          </a:p>
        </p:txBody>
      </p:sp>
      <p:sp>
        <p:nvSpPr>
          <p:cNvPr id="144" name="object 144"/>
          <p:cNvSpPr/>
          <p:nvPr/>
        </p:nvSpPr>
        <p:spPr>
          <a:xfrm>
            <a:off x="448792" y="1309128"/>
            <a:ext cx="7306102" cy="466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702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1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loss for binary classification</a:t>
            </a:r>
          </a:p>
        </p:txBody>
      </p:sp>
      <p:sp>
        <p:nvSpPr>
          <p:cNvPr id="152" name="Text Placeholder 151"/>
          <p:cNvSpPr>
            <a:spLocks noGrp="1"/>
          </p:cNvSpPr>
          <p:nvPr>
            <p:ph type="body" idx="1"/>
          </p:nvPr>
        </p:nvSpPr>
        <p:spPr>
          <a:xfrm>
            <a:off x="383854" y="1866900"/>
            <a:ext cx="7461504" cy="39333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Energy: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Inference: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Loss: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Learning Rule: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Gw</a:t>
            </a:r>
            <a:r>
              <a:rPr lang="en-US" dirty="0"/>
              <a:t>(X) is linear in W: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3" name="object 143"/>
          <p:cNvSpPr/>
          <p:nvPr/>
        </p:nvSpPr>
        <p:spPr>
          <a:xfrm>
            <a:off x="448792" y="1309128"/>
            <a:ext cx="7306102" cy="466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524000" y="1943100"/>
            <a:ext cx="3131187" cy="317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828800" y="2552700"/>
            <a:ext cx="5281869" cy="323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371600" y="2933700"/>
            <a:ext cx="5921373" cy="7313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362200" y="3892347"/>
            <a:ext cx="4702481" cy="5653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048000" y="4533900"/>
            <a:ext cx="2976751" cy="4076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170178" y="5154565"/>
            <a:ext cx="5674693" cy="4180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0441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1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loss functions: generalized margin losses</a:t>
            </a:r>
          </a:p>
        </p:txBody>
      </p:sp>
      <p:sp>
        <p:nvSpPr>
          <p:cNvPr id="148" name="Text Placeholder 14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we need to define the </a:t>
            </a:r>
            <a:r>
              <a:rPr lang="en-US" b="1" dirty="0">
                <a:solidFill>
                  <a:schemeClr val="accent1"/>
                </a:solidFill>
              </a:rPr>
              <a:t>Most Offending Incorrect Answer</a:t>
            </a:r>
            <a:endParaRPr lang="en-US" dirty="0"/>
          </a:p>
          <a:p>
            <a:endParaRPr lang="en-US" dirty="0"/>
          </a:p>
          <a:p>
            <a:r>
              <a:rPr lang="en-US" dirty="0"/>
              <a:t>Most Offending Incorrect Answer: discrete case</a:t>
            </a:r>
            <a:br>
              <a:rPr lang="en-US" dirty="0"/>
            </a:br>
            <a:r>
              <a:rPr lang="en-US" b="1" dirty="0"/>
              <a:t>Definition 1 </a:t>
            </a:r>
            <a:r>
              <a:rPr lang="en-US" i="1" dirty="0"/>
              <a:t>Let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dirty="0"/>
              <a:t> be a discrete variable. Then for a training sample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/>
              <a:t>), the </a:t>
            </a:r>
            <a:r>
              <a:rPr lang="en-US" b="1" i="1" dirty="0"/>
              <a:t>most offending incorrect answer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/>
              <a:t> is the answer that has the lowest energy among all answers that are incorrect: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Offending Incorrect Answer: continuous case</a:t>
            </a:r>
            <a:br>
              <a:rPr lang="en-US" dirty="0"/>
            </a:br>
            <a:r>
              <a:rPr lang="en-US" b="1" dirty="0"/>
              <a:t>Definition 2 </a:t>
            </a:r>
            <a:r>
              <a:rPr lang="en-US" i="1" dirty="0"/>
              <a:t>Let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dirty="0"/>
              <a:t> be a continuous variable. Then for a training sample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/>
              <a:t>), the </a:t>
            </a:r>
            <a:r>
              <a:rPr lang="en-US" b="1" i="1" dirty="0"/>
              <a:t>most offending incorrect answer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/>
              <a:t> is the answer that has the lowest energy among all answers that are at least </a:t>
            </a:r>
            <a:r>
              <a:rPr lang="el-GR" i="1" dirty="0"/>
              <a:t>ϵ</a:t>
            </a:r>
            <a:r>
              <a:rPr lang="en-US" i="1" dirty="0"/>
              <a:t> away from the correct answer: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3" name="object 143"/>
          <p:cNvSpPr/>
          <p:nvPr/>
        </p:nvSpPr>
        <p:spPr>
          <a:xfrm>
            <a:off x="399561" y="3088391"/>
            <a:ext cx="7430479" cy="475642"/>
          </a:xfrm>
          <a:prstGeom prst="rect">
            <a:avLst/>
          </a:prstGeom>
          <a:blipFill>
            <a:blip r:embed="rId2" cstate="print"/>
            <a:srcRect/>
            <a:stretch>
              <a:fillRect t="-192245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38352" y="4914900"/>
            <a:ext cx="7310248" cy="532171"/>
          </a:xfrm>
          <a:prstGeom prst="rect">
            <a:avLst/>
          </a:prstGeom>
          <a:blipFill>
            <a:blip r:embed="rId3" cstate="print"/>
            <a:srcRect/>
            <a:stretch>
              <a:fillRect t="-161398" b="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83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175" y="1663900"/>
            <a:ext cx="4915994" cy="3580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loss functions: generalized margin losses</a:t>
            </a:r>
          </a:p>
        </p:txBody>
      </p:sp>
      <p:sp>
        <p:nvSpPr>
          <p:cNvPr id="149" name="Text Placeholder 148"/>
          <p:cNvSpPr>
            <a:spLocks noGrp="1"/>
          </p:cNvSpPr>
          <p:nvPr>
            <p:ph type="body" idx="1"/>
          </p:nvPr>
        </p:nvSpPr>
        <p:spPr>
          <a:xfrm>
            <a:off x="4953000" y="1943100"/>
            <a:ext cx="2892358" cy="38571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Generalized Margin Loss</a:t>
            </a:r>
          </a:p>
          <a:p>
            <a:r>
              <a:rPr lang="en-US" dirty="0" err="1"/>
              <a:t>Qm</a:t>
            </a:r>
            <a:r>
              <a:rPr lang="en-US" dirty="0"/>
              <a:t> increases with the  energy of the correct  answer</a:t>
            </a:r>
          </a:p>
          <a:p>
            <a:r>
              <a:rPr lang="en-US" dirty="0" err="1"/>
              <a:t>Qm</a:t>
            </a:r>
            <a:r>
              <a:rPr lang="en-US" dirty="0"/>
              <a:t> decreases with the  energy of the most  offending incorrect  answer</a:t>
            </a:r>
          </a:p>
          <a:p>
            <a:r>
              <a:rPr lang="en-US" dirty="0"/>
              <a:t>whenever it is less than  the energy of the  correct answer plus a  margin m.</a:t>
            </a:r>
          </a:p>
          <a:p>
            <a:endParaRPr lang="en-US" dirty="0"/>
          </a:p>
        </p:txBody>
      </p:sp>
      <p:sp>
        <p:nvSpPr>
          <p:cNvPr id="144" name="object 144"/>
          <p:cNvSpPr/>
          <p:nvPr/>
        </p:nvSpPr>
        <p:spPr>
          <a:xfrm>
            <a:off x="965993" y="1370102"/>
            <a:ext cx="6059224" cy="344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684663" y="3820539"/>
            <a:ext cx="1382656" cy="451245"/>
          </a:xfrm>
          <a:custGeom>
            <a:avLst/>
            <a:gdLst/>
            <a:ahLst/>
            <a:cxnLst/>
            <a:rect l="l" t="t" r="r" b="b"/>
            <a:pathLst>
              <a:path w="1694179" h="552450">
                <a:moveTo>
                  <a:pt x="1694179" y="552450"/>
                </a:moveTo>
                <a:lnTo>
                  <a:pt x="0" y="0"/>
                </a:lnTo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562360" y="3779045"/>
            <a:ext cx="141997" cy="86100"/>
          </a:xfrm>
          <a:custGeom>
            <a:avLst/>
            <a:gdLst/>
            <a:ahLst/>
            <a:cxnLst/>
            <a:rect l="l" t="t" r="r" b="b"/>
            <a:pathLst>
              <a:path w="173989" h="105410">
                <a:moveTo>
                  <a:pt x="173989" y="0"/>
                </a:moveTo>
                <a:lnTo>
                  <a:pt x="0" y="1269"/>
                </a:lnTo>
                <a:lnTo>
                  <a:pt x="139700" y="105409"/>
                </a:lnTo>
                <a:lnTo>
                  <a:pt x="173989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701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1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generalized margin losses</a:t>
            </a:r>
          </a:p>
        </p:txBody>
      </p:sp>
      <p:sp>
        <p:nvSpPr>
          <p:cNvPr id="151" name="Text Placeholder 150"/>
          <p:cNvSpPr>
            <a:spLocks noGrp="1"/>
          </p:cNvSpPr>
          <p:nvPr>
            <p:ph type="body" idx="1"/>
          </p:nvPr>
        </p:nvSpPr>
        <p:spPr>
          <a:xfrm>
            <a:off x="383854" y="1490663"/>
            <a:ext cx="4652370" cy="43095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Hinge Loss</a:t>
            </a:r>
          </a:p>
          <a:p>
            <a:r>
              <a:rPr lang="en-US" dirty="0"/>
              <a:t>With the linearly-parameterized binary  classifier architecture, we get linear SV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 Loss</a:t>
            </a:r>
          </a:p>
          <a:p>
            <a:r>
              <a:rPr lang="en-US" dirty="0"/>
              <a:t>“soft hinge” loss</a:t>
            </a:r>
          </a:p>
          <a:p>
            <a:r>
              <a:rPr lang="en-US" dirty="0"/>
              <a:t>With the linearly-parameterized binary  classifier architecture, we get linear  Logistic Regression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4" name="object 144"/>
          <p:cNvSpPr txBox="1"/>
          <p:nvPr/>
        </p:nvSpPr>
        <p:spPr>
          <a:xfrm>
            <a:off x="4950198" y="1490663"/>
            <a:ext cx="2773603" cy="10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spcBef>
                <a:spcPts val="41"/>
              </a:spcBef>
            </a:pPr>
            <a:endParaRPr sz="2100">
              <a:latin typeface="Times New Roman"/>
              <a:cs typeface="Times New Roman"/>
            </a:endParaRPr>
          </a:p>
          <a:p>
            <a:pPr marL="44584"/>
            <a:r>
              <a:rPr sz="1600" dirty="0">
                <a:latin typeface="Verdana"/>
                <a:cs typeface="Verdana"/>
              </a:rPr>
              <a:t>Ms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4950198" y="1490663"/>
            <a:ext cx="2773603" cy="1628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036224" y="3818465"/>
            <a:ext cx="2760129" cy="1882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65376" y="1073652"/>
            <a:ext cx="6534966" cy="3246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16702" y="3238500"/>
            <a:ext cx="5946249" cy="5165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76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/>
        </p:nvSpPr>
        <p:spPr>
          <a:xfrm>
            <a:off x="660400" y="3052153"/>
            <a:ext cx="7006025" cy="5057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rPr>
              <a:t>The GPU Teaching Kit is licensed by NVIDIA and New York University under the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Creative Commons Attribution-NonCommercial 4.0 International License.</a:t>
            </a: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1785" y="2525817"/>
            <a:ext cx="1083253" cy="3790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216413" y="4371556"/>
            <a:ext cx="192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Deck credit: Y. LeCun</a:t>
            </a:r>
          </a:p>
        </p:txBody>
      </p:sp>
    </p:spTree>
    <p:extLst>
      <p:ext uri="{BB962C8B-B14F-4D97-AF65-F5344CB8AC3E}">
        <p14:creationId xmlns:p14="http://schemas.microsoft.com/office/powerpoint/2010/main" val="2369652160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1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margin losses: square­-square loss</a:t>
            </a:r>
          </a:p>
        </p:txBody>
      </p:sp>
      <p:sp>
        <p:nvSpPr>
          <p:cNvPr id="151" name="Text Placeholder 150"/>
          <p:cNvSpPr>
            <a:spLocks noGrp="1"/>
          </p:cNvSpPr>
          <p:nvPr>
            <p:ph type="body" idx="1"/>
          </p:nvPr>
        </p:nvSpPr>
        <p:spPr>
          <a:xfrm>
            <a:off x="383854" y="1677386"/>
            <a:ext cx="4238818" cy="41228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Square-­Square Loss</a:t>
            </a:r>
          </a:p>
          <a:p>
            <a:r>
              <a:rPr lang="en-US" dirty="0"/>
              <a:t>[</a:t>
            </a:r>
            <a:r>
              <a:rPr lang="en-US" dirty="0" err="1"/>
              <a:t>LeCun</a:t>
            </a:r>
            <a:r>
              <a:rPr lang="en-US" dirty="0"/>
              <a:t>-Huang 2005]</a:t>
            </a:r>
          </a:p>
          <a:p>
            <a:r>
              <a:rPr lang="en-US" dirty="0"/>
              <a:t>Appropriate for positive energy  functions</a:t>
            </a:r>
          </a:p>
          <a:p>
            <a:endParaRPr lang="en-US" dirty="0"/>
          </a:p>
        </p:txBody>
      </p:sp>
      <p:sp>
        <p:nvSpPr>
          <p:cNvPr id="144" name="object 144"/>
          <p:cNvSpPr/>
          <p:nvPr/>
        </p:nvSpPr>
        <p:spPr>
          <a:xfrm>
            <a:off x="621884" y="1272117"/>
            <a:ext cx="6779574" cy="366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044766" y="3178423"/>
            <a:ext cx="1812791" cy="28008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800748" y="3934647"/>
            <a:ext cx="2816099" cy="19917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622672" y="1677386"/>
            <a:ext cx="2979861" cy="20871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 txBox="1"/>
          <p:nvPr/>
        </p:nvSpPr>
        <p:spPr>
          <a:xfrm>
            <a:off x="3133259" y="3576763"/>
            <a:ext cx="204834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2000" spc="-4" dirty="0">
                <a:latin typeface="+mn-lt"/>
                <a:cs typeface="Times New Roman"/>
              </a:rPr>
              <a:t>Learning Y </a:t>
            </a:r>
            <a:r>
              <a:rPr sz="2000" dirty="0">
                <a:latin typeface="+mn-lt"/>
                <a:cs typeface="Times New Roman"/>
              </a:rPr>
              <a:t>=</a:t>
            </a:r>
            <a:r>
              <a:rPr sz="2000" spc="-45" dirty="0">
                <a:latin typeface="+mn-lt"/>
                <a:cs typeface="Times New Roman"/>
              </a:rPr>
              <a:t> </a:t>
            </a:r>
            <a:r>
              <a:rPr sz="2000" spc="-4" dirty="0">
                <a:latin typeface="+mn-lt"/>
                <a:cs typeface="Times New Roman"/>
              </a:rPr>
              <a:t>X^2</a:t>
            </a:r>
            <a:endParaRPr sz="2000" dirty="0">
              <a:latin typeface="+mn-lt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 rot="18900000">
            <a:off x="5931292" y="4592688"/>
            <a:ext cx="2037402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37"/>
              </a:lnSpc>
            </a:pPr>
            <a:r>
              <a:rPr sz="2000" b="1" spc="-4" dirty="0">
                <a:solidFill>
                  <a:srgbClr val="FF0000"/>
                </a:solidFill>
                <a:latin typeface="+mj-lt"/>
                <a:cs typeface="Times New Roman"/>
              </a:rPr>
              <a:t>NO</a:t>
            </a:r>
            <a:r>
              <a:rPr sz="2000" b="1" spc="-78" dirty="0">
                <a:solidFill>
                  <a:srgbClr val="FF0000"/>
                </a:solidFill>
                <a:latin typeface="+mj-lt"/>
                <a:cs typeface="Times New Roman"/>
              </a:rPr>
              <a:t> </a:t>
            </a:r>
            <a:r>
              <a:rPr sz="2000" b="1" spc="-4" dirty="0">
                <a:solidFill>
                  <a:srgbClr val="FF0000"/>
                </a:solidFill>
                <a:latin typeface="+mj-lt"/>
                <a:cs typeface="Times New Roman"/>
              </a:rPr>
              <a:t>COLLAPSE!!!</a:t>
            </a:r>
            <a:endParaRPr sz="2000"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3184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1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margin-­like losses</a:t>
            </a:r>
          </a:p>
        </p:txBody>
      </p:sp>
      <p:sp>
        <p:nvSpPr>
          <p:cNvPr id="151" name="Text Placeholder 15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LVQ2 Loss [</a:t>
            </a:r>
            <a:r>
              <a:rPr lang="en-US" dirty="0" err="1"/>
              <a:t>Kohonen</a:t>
            </a:r>
            <a:r>
              <a:rPr lang="en-US" dirty="0"/>
              <a:t>, </a:t>
            </a:r>
            <a:r>
              <a:rPr lang="en-US" dirty="0" err="1"/>
              <a:t>Oja</a:t>
            </a:r>
            <a:r>
              <a:rPr lang="en-US" dirty="0"/>
              <a:t>], </a:t>
            </a:r>
            <a:r>
              <a:rPr lang="en-US" dirty="0" err="1"/>
              <a:t>Driancourt­Bottou</a:t>
            </a:r>
            <a:r>
              <a:rPr lang="en-US" dirty="0"/>
              <a:t> 1991]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fr-FR" dirty="0"/>
              <a:t>Minimum Classification </a:t>
            </a:r>
            <a:r>
              <a:rPr lang="fr-FR" dirty="0" err="1"/>
              <a:t>Error</a:t>
            </a:r>
            <a:r>
              <a:rPr lang="fr-FR" dirty="0"/>
              <a:t> </a:t>
            </a:r>
            <a:r>
              <a:rPr lang="fr-FR" dirty="0" err="1"/>
              <a:t>Loss</a:t>
            </a:r>
            <a:r>
              <a:rPr lang="fr-FR" dirty="0"/>
              <a:t> [</a:t>
            </a:r>
            <a:r>
              <a:rPr lang="fr-FR" dirty="0" err="1"/>
              <a:t>Juang</a:t>
            </a:r>
            <a:r>
              <a:rPr lang="fr-FR" dirty="0"/>
              <a:t>, Chou, Lee 1997]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en-US" dirty="0"/>
              <a:t>Square­-Exponential Loss [</a:t>
            </a:r>
            <a:r>
              <a:rPr lang="en-US" dirty="0" err="1"/>
              <a:t>Osadchy</a:t>
            </a:r>
            <a:r>
              <a:rPr lang="en-US" dirty="0"/>
              <a:t>, Miller, </a:t>
            </a:r>
            <a:r>
              <a:rPr lang="en-US" dirty="0" err="1"/>
              <a:t>LeCun</a:t>
            </a:r>
            <a:r>
              <a:rPr lang="en-US" dirty="0"/>
              <a:t> 2004]</a:t>
            </a:r>
          </a:p>
          <a:p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4" name="object 144"/>
          <p:cNvSpPr/>
          <p:nvPr/>
        </p:nvSpPr>
        <p:spPr>
          <a:xfrm>
            <a:off x="624993" y="1826175"/>
            <a:ext cx="5708896" cy="497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26030" y="3067428"/>
            <a:ext cx="5627015" cy="336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639898" y="3445022"/>
            <a:ext cx="2137208" cy="4128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29677" y="4707469"/>
            <a:ext cx="5790778" cy="3786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0594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1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log-­likelihood loss</a:t>
            </a:r>
          </a:p>
        </p:txBody>
      </p:sp>
      <p:sp>
        <p:nvSpPr>
          <p:cNvPr id="153" name="Text Placeholder 15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Conditional probability of the samples (assuming independence)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Gibbs distribution: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get the NLL loss by dividing by P and Beta: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Reduces to the perceptron loss when Beta­&gt;infinity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4" name="object 144"/>
          <p:cNvSpPr/>
          <p:nvPr/>
        </p:nvSpPr>
        <p:spPr>
          <a:xfrm>
            <a:off x="1753713" y="1704356"/>
            <a:ext cx="5116033" cy="710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025073" y="4911904"/>
            <a:ext cx="6185673" cy="688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603424" y="2309130"/>
            <a:ext cx="5244556" cy="7769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12595" y="3848100"/>
            <a:ext cx="6020875" cy="628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041013" y="3019825"/>
            <a:ext cx="3699174" cy="7520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4442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 Placeholder 14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Pushes down on the energy of the correct answer</a:t>
            </a:r>
          </a:p>
          <a:p>
            <a:r>
              <a:rPr lang="en-US" dirty="0"/>
              <a:t>Pulls up on the energies of all answers in proportion to their probability</a:t>
            </a:r>
          </a:p>
          <a:p>
            <a:endParaRPr lang="en-US" dirty="0"/>
          </a:p>
        </p:txBody>
      </p:sp>
      <p:sp>
        <p:nvSpPr>
          <p:cNvPr id="144" name="object 144"/>
          <p:cNvSpPr/>
          <p:nvPr/>
        </p:nvSpPr>
        <p:spPr>
          <a:xfrm>
            <a:off x="739005" y="2229344"/>
            <a:ext cx="6324562" cy="704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60234" y="3090928"/>
            <a:ext cx="6921570" cy="604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316322" y="3619500"/>
            <a:ext cx="1812791" cy="23122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967620" y="3800830"/>
            <a:ext cx="2820245" cy="19937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Title 1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log-­likelihood loss</a:t>
            </a:r>
          </a:p>
        </p:txBody>
      </p:sp>
    </p:spTree>
    <p:extLst>
      <p:ext uri="{BB962C8B-B14F-4D97-AF65-F5344CB8AC3E}">
        <p14:creationId xmlns:p14="http://schemas.microsoft.com/office/powerpoint/2010/main" val="3811251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1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log­-likelihood loss: binary classification</a:t>
            </a:r>
          </a:p>
        </p:txBody>
      </p:sp>
      <p:sp>
        <p:nvSpPr>
          <p:cNvPr id="150" name="Text Placeholder 14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Binary Classifier Architecture: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Linear Binary Classifier Architecture: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Learning Rule: logistic regression</a:t>
            </a: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146" name="object 146"/>
          <p:cNvSpPr/>
          <p:nvPr/>
        </p:nvSpPr>
        <p:spPr>
          <a:xfrm>
            <a:off x="864419" y="1682011"/>
            <a:ext cx="6332853" cy="645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334978" y="2315828"/>
            <a:ext cx="5190660" cy="846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381619" y="3692614"/>
            <a:ext cx="5312963" cy="8412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0136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makes a “good” loss function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loss functions make </a:t>
            </a:r>
            <a:br>
              <a:rPr lang="en-US" dirty="0"/>
            </a:br>
            <a:r>
              <a:rPr lang="en-US" dirty="0"/>
              <a:t>the machine produce the </a:t>
            </a:r>
            <a:br>
              <a:rPr lang="en-US" dirty="0"/>
            </a:br>
            <a:r>
              <a:rPr lang="en-US" dirty="0"/>
              <a:t>correct answer</a:t>
            </a:r>
          </a:p>
          <a:p>
            <a:r>
              <a:rPr lang="en-US" dirty="0"/>
              <a:t>Avoid collapses and flat </a:t>
            </a:r>
            <a:br>
              <a:rPr lang="en-US" dirty="0"/>
            </a:br>
            <a:r>
              <a:rPr lang="en-US" dirty="0"/>
              <a:t>energy surfaces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Sufficient condition on the loss</a:t>
            </a:r>
          </a:p>
          <a:p>
            <a:pPr lvl="1"/>
            <a:r>
              <a:rPr lang="en-US" dirty="0"/>
              <a:t>Let (</a:t>
            </a:r>
            <a:r>
              <a:rPr lang="en-US" dirty="0" err="1"/>
              <a:t>Xi,Yi</a:t>
            </a:r>
            <a:r>
              <a:rPr lang="en-US" dirty="0"/>
              <a:t>) be the </a:t>
            </a:r>
            <a:r>
              <a:rPr lang="en-US" dirty="0" err="1"/>
              <a:t>ith</a:t>
            </a:r>
            <a:r>
              <a:rPr lang="en-US" dirty="0"/>
              <a:t> training example and m be a positive margin. Minimizing the loss function L will cause the machine to satisfy E(</a:t>
            </a:r>
            <a:r>
              <a:rPr lang="en-US" dirty="0" err="1"/>
              <a:t>W,Yi,Xi</a:t>
            </a:r>
            <a:r>
              <a:rPr lang="en-US" dirty="0"/>
              <a:t>) &lt; E(</a:t>
            </a:r>
            <a:r>
              <a:rPr lang="en-US" dirty="0" err="1"/>
              <a:t>W,Y,Xi</a:t>
            </a:r>
            <a:r>
              <a:rPr lang="en-US" dirty="0"/>
              <a:t>) – m for all Y ≠ Yi, if there exists at least one point (e1,e2) with e1 + m &lt;e2 such that for all points    </a:t>
            </a:r>
          </a:p>
          <a:p>
            <a:endParaRPr lang="en-US" dirty="0"/>
          </a:p>
        </p:txBody>
      </p:sp>
      <p:sp>
        <p:nvSpPr>
          <p:cNvPr id="22" name="object 22"/>
          <p:cNvSpPr/>
          <p:nvPr/>
        </p:nvSpPr>
        <p:spPr>
          <a:xfrm>
            <a:off x="990600" y="4229100"/>
            <a:ext cx="685800" cy="304800"/>
          </a:xfrm>
          <a:prstGeom prst="rect">
            <a:avLst/>
          </a:prstGeom>
          <a:blipFill>
            <a:blip r:embed="rId2" cstate="print"/>
            <a:srcRect/>
            <a:stretch>
              <a:fillRect l="-453693" t="-304755" r="-442579" b="-42594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76260" y="1015890"/>
            <a:ext cx="3631074" cy="24213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2"/>
          <p:cNvSpPr/>
          <p:nvPr/>
        </p:nvSpPr>
        <p:spPr>
          <a:xfrm>
            <a:off x="1676400" y="4229100"/>
            <a:ext cx="2423660" cy="304800"/>
          </a:xfrm>
          <a:prstGeom prst="rect">
            <a:avLst/>
          </a:prstGeom>
          <a:blipFill>
            <a:blip r:embed="rId2" cstate="print"/>
            <a:srcRect/>
            <a:stretch>
              <a:fillRect l="-156672" t="-304754" r="-25232" b="-425947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2"/>
          <p:cNvSpPr/>
          <p:nvPr/>
        </p:nvSpPr>
        <p:spPr>
          <a:xfrm>
            <a:off x="914400" y="4504853"/>
            <a:ext cx="6096000" cy="1295400"/>
          </a:xfrm>
          <a:prstGeom prst="rect">
            <a:avLst/>
          </a:prstGeom>
          <a:blipFill>
            <a:blip r:embed="rId2" cstate="print"/>
            <a:srcRect/>
            <a:stretch>
              <a:fillRect l="2710" t="-101118" r="-14790" b="5658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0172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bject 12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 a “good” loss function</a:t>
            </a:r>
          </a:p>
        </p:txBody>
      </p:sp>
      <p:sp>
        <p:nvSpPr>
          <p:cNvPr id="136" name="Text Placeholder 13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/>
              <a:t>Good and bad loss functions</a:t>
            </a:r>
            <a:endParaRPr lang="en-US" dirty="0"/>
          </a:p>
        </p:txBody>
      </p:sp>
      <p:sp>
        <p:nvSpPr>
          <p:cNvPr id="131" name="object 131"/>
          <p:cNvSpPr/>
          <p:nvPr/>
        </p:nvSpPr>
        <p:spPr>
          <a:xfrm>
            <a:off x="366912" y="1866900"/>
            <a:ext cx="7495777" cy="32323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4333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bject 12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Advantages/disadvantages of various losses</a:t>
            </a:r>
          </a:p>
        </p:txBody>
      </p:sp>
      <p:sp>
        <p:nvSpPr>
          <p:cNvPr id="132" name="Text Placeholder 13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Loss functions differ in how they pick the point(s) whose energy is pulled  up, and how much they pull them up</a:t>
            </a:r>
          </a:p>
          <a:p>
            <a:r>
              <a:rPr lang="en-US" dirty="0"/>
              <a:t>Losses with a log partition function in the contrastive term pull up all  the bad answers simultaneously.</a:t>
            </a:r>
          </a:p>
          <a:p>
            <a:pPr lvl="1"/>
            <a:r>
              <a:rPr lang="en-US" dirty="0"/>
              <a:t>This may be good if the gradient of the contrastive term can be  computed efficiently</a:t>
            </a:r>
          </a:p>
          <a:p>
            <a:pPr lvl="1"/>
            <a:r>
              <a:rPr lang="en-US" dirty="0"/>
              <a:t>This may be bad if it cannot, in which case we might as well use  a loss with a single point in the contrastive term</a:t>
            </a:r>
          </a:p>
          <a:p>
            <a:r>
              <a:rPr lang="en-US" dirty="0" err="1"/>
              <a:t>Variational</a:t>
            </a:r>
            <a:r>
              <a:rPr lang="en-US" dirty="0"/>
              <a:t> methods pull up many points, but not as many as with the  full log partition function.</a:t>
            </a:r>
          </a:p>
          <a:p>
            <a:r>
              <a:rPr lang="en-US" dirty="0"/>
              <a:t>Efficiency of a loss/architecture: how many energies are pulled up for a  given amount of computation?</a:t>
            </a:r>
          </a:p>
          <a:p>
            <a:pPr lvl="1"/>
            <a:r>
              <a:rPr lang="en-US" dirty="0"/>
              <a:t>The theory for this is to be developed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95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2027735" y="4290519"/>
            <a:ext cx="5845247" cy="5078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Energy­-based model for decision-­making</a:t>
            </a:r>
          </a:p>
        </p:txBody>
      </p:sp>
      <p:sp>
        <p:nvSpPr>
          <p:cNvPr id="139" name="object 139"/>
          <p:cNvSpPr txBox="1"/>
          <p:nvPr/>
        </p:nvSpPr>
        <p:spPr>
          <a:xfrm>
            <a:off x="4096144" y="1219295"/>
            <a:ext cx="3828656" cy="9971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69863" indent="-169863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>
                <a:solidFill>
                  <a:srgbClr val="4A4F55"/>
                </a:solidFill>
              </a:defRPr>
            </a:lvl1pPr>
            <a:lvl2pPr marL="630238" indent="-147637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>
                <a:solidFill>
                  <a:srgbClr val="4A4F55"/>
                </a:solidFill>
              </a:defRPr>
            </a:lvl2pPr>
            <a:lvl3pPr marL="804863" indent="-119062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>
                <a:solidFill>
                  <a:srgbClr val="4A4F55"/>
                </a:solidFill>
              </a:defRPr>
            </a:lvl3pPr>
            <a:lvl4pPr marL="1331066" indent="-80116">
              <a:spcBef>
                <a:spcPts val="300"/>
              </a:spcBef>
              <a:buClr>
                <a:schemeClr val="dk2"/>
              </a:buClr>
              <a:buSzPct val="100000"/>
              <a:buFont typeface="Arial"/>
              <a:buChar char="–"/>
              <a:defRPr sz="1500">
                <a:solidFill>
                  <a:schemeClr val="dk2"/>
                </a:solidFill>
              </a:defRPr>
            </a:lvl4pPr>
            <a:lvl5pPr marL="1588230" indent="-83279">
              <a:spcBef>
                <a:spcPts val="300"/>
              </a:spcBef>
              <a:buClr>
                <a:schemeClr val="dk2"/>
              </a:buClr>
              <a:buSzPct val="100000"/>
              <a:buFont typeface="Arial"/>
              <a:buChar char="»"/>
              <a:defRPr sz="1500">
                <a:solidFill>
                  <a:schemeClr val="dk2"/>
                </a:solidFill>
              </a:defRPr>
            </a:lvl5pPr>
            <a:lvl6pPr marL="1931117" indent="-83267">
              <a:spcBef>
                <a:spcPts val="300"/>
              </a:spcBef>
              <a:buClr>
                <a:schemeClr val="dk2"/>
              </a:buClr>
              <a:buSzPct val="100000"/>
              <a:buFont typeface="Arial"/>
              <a:buChar char="»"/>
              <a:defRPr sz="1500">
                <a:solidFill>
                  <a:schemeClr val="dk2"/>
                </a:solidFill>
              </a:defRPr>
            </a:lvl6pPr>
            <a:lvl7pPr marL="2274003" indent="-83253">
              <a:spcBef>
                <a:spcPts val="300"/>
              </a:spcBef>
              <a:buClr>
                <a:schemeClr val="dk2"/>
              </a:buClr>
              <a:buSzPct val="100000"/>
              <a:buFont typeface="Arial"/>
              <a:buChar char="»"/>
              <a:defRPr sz="1500">
                <a:solidFill>
                  <a:schemeClr val="dk2"/>
                </a:solidFill>
              </a:defRPr>
            </a:lvl7pPr>
            <a:lvl8pPr marL="2616890" indent="-83240">
              <a:spcBef>
                <a:spcPts val="300"/>
              </a:spcBef>
              <a:buClr>
                <a:schemeClr val="dk2"/>
              </a:buClr>
              <a:buSzPct val="100000"/>
              <a:buFont typeface="Arial"/>
              <a:buChar char="»"/>
              <a:defRPr sz="1500">
                <a:solidFill>
                  <a:schemeClr val="dk2"/>
                </a:solidFill>
              </a:defRPr>
            </a:lvl8pPr>
            <a:lvl9pPr marL="2959775" indent="-83224">
              <a:spcBef>
                <a:spcPts val="300"/>
              </a:spcBef>
              <a:buClr>
                <a:schemeClr val="dk2"/>
              </a:buClr>
              <a:buSzPct val="100000"/>
              <a:buFont typeface="Arial"/>
              <a:buChar char="»"/>
              <a:defRPr sz="1500">
                <a:solidFill>
                  <a:schemeClr val="dk2"/>
                </a:solidFill>
              </a:defRPr>
            </a:lvl9pPr>
          </a:lstStyle>
          <a:p>
            <a:r>
              <a:rPr dirty="0"/>
              <a:t>Model: Measures the compatibility  between an observed variable X and a variable to be predicted Y through an energy function E(Y,X).</a:t>
            </a:r>
          </a:p>
        </p:txBody>
      </p:sp>
      <p:sp>
        <p:nvSpPr>
          <p:cNvPr id="140" name="object 140"/>
          <p:cNvSpPr/>
          <p:nvPr/>
        </p:nvSpPr>
        <p:spPr>
          <a:xfrm>
            <a:off x="237352" y="1107884"/>
            <a:ext cx="3532302" cy="46244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156259" y="2772258"/>
            <a:ext cx="3420363" cy="3900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 txBox="1"/>
          <p:nvPr/>
        </p:nvSpPr>
        <p:spPr>
          <a:xfrm>
            <a:off x="4065049" y="3364025"/>
            <a:ext cx="3958664" cy="15738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69863" indent="-169863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>
                <a:solidFill>
                  <a:srgbClr val="4A4F55"/>
                </a:solidFill>
              </a:defRPr>
            </a:lvl1pPr>
            <a:lvl2pPr marL="630238" indent="-147637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>
                <a:solidFill>
                  <a:srgbClr val="4A4F55"/>
                </a:solidFill>
              </a:defRPr>
            </a:lvl2pPr>
            <a:lvl3pPr marL="804863" indent="-119062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>
                <a:solidFill>
                  <a:srgbClr val="4A4F55"/>
                </a:solidFill>
              </a:defRPr>
            </a:lvl3pPr>
            <a:lvl4pPr marL="1331066" indent="-80116">
              <a:spcBef>
                <a:spcPts val="300"/>
              </a:spcBef>
              <a:buClr>
                <a:schemeClr val="dk2"/>
              </a:buClr>
              <a:buSzPct val="100000"/>
              <a:buFont typeface="Arial"/>
              <a:buChar char="–"/>
              <a:defRPr sz="1500">
                <a:solidFill>
                  <a:schemeClr val="dk2"/>
                </a:solidFill>
              </a:defRPr>
            </a:lvl4pPr>
            <a:lvl5pPr marL="1588230" indent="-83279">
              <a:spcBef>
                <a:spcPts val="300"/>
              </a:spcBef>
              <a:buClr>
                <a:schemeClr val="dk2"/>
              </a:buClr>
              <a:buSzPct val="100000"/>
              <a:buFont typeface="Arial"/>
              <a:buChar char="»"/>
              <a:defRPr sz="1500">
                <a:solidFill>
                  <a:schemeClr val="dk2"/>
                </a:solidFill>
              </a:defRPr>
            </a:lvl5pPr>
            <a:lvl6pPr marL="1931117" indent="-83267">
              <a:spcBef>
                <a:spcPts val="300"/>
              </a:spcBef>
              <a:buClr>
                <a:schemeClr val="dk2"/>
              </a:buClr>
              <a:buSzPct val="100000"/>
              <a:buFont typeface="Arial"/>
              <a:buChar char="»"/>
              <a:defRPr sz="1500">
                <a:solidFill>
                  <a:schemeClr val="dk2"/>
                </a:solidFill>
              </a:defRPr>
            </a:lvl6pPr>
            <a:lvl7pPr marL="2274003" indent="-83253">
              <a:spcBef>
                <a:spcPts val="300"/>
              </a:spcBef>
              <a:buClr>
                <a:schemeClr val="dk2"/>
              </a:buClr>
              <a:buSzPct val="100000"/>
              <a:buFont typeface="Arial"/>
              <a:buChar char="»"/>
              <a:defRPr sz="1500">
                <a:solidFill>
                  <a:schemeClr val="dk2"/>
                </a:solidFill>
              </a:defRPr>
            </a:lvl7pPr>
            <a:lvl8pPr marL="2616890" indent="-83240">
              <a:spcBef>
                <a:spcPts val="300"/>
              </a:spcBef>
              <a:buClr>
                <a:schemeClr val="dk2"/>
              </a:buClr>
              <a:buSzPct val="100000"/>
              <a:buFont typeface="Arial"/>
              <a:buChar char="»"/>
              <a:defRPr sz="1500">
                <a:solidFill>
                  <a:schemeClr val="dk2"/>
                </a:solidFill>
              </a:defRPr>
            </a:lvl8pPr>
            <a:lvl9pPr marL="2959775" indent="-83224">
              <a:spcBef>
                <a:spcPts val="300"/>
              </a:spcBef>
              <a:buClr>
                <a:schemeClr val="dk2"/>
              </a:buClr>
              <a:buSzPct val="100000"/>
              <a:buFont typeface="Arial"/>
              <a:buChar char="»"/>
              <a:defRPr sz="1500">
                <a:solidFill>
                  <a:schemeClr val="dk2"/>
                </a:solidFill>
              </a:defRPr>
            </a:lvl9pPr>
          </a:lstStyle>
          <a:p>
            <a:r>
              <a:rPr dirty="0"/>
              <a:t>Inference: Search for the Y that  minimizes the energy within a</a:t>
            </a:r>
            <a:r>
              <a:rPr lang="en-US" dirty="0"/>
              <a:t> </a:t>
            </a:r>
            <a:r>
              <a:rPr dirty="0"/>
              <a:t>set</a:t>
            </a:r>
          </a:p>
          <a:p>
            <a:r>
              <a:rPr dirty="0"/>
              <a:t>If the set has low cardinality, we can use  exhaustive search.</a:t>
            </a:r>
          </a:p>
        </p:txBody>
      </p:sp>
      <p:sp>
        <p:nvSpPr>
          <p:cNvPr id="143" name="object 143"/>
          <p:cNvSpPr/>
          <p:nvPr/>
        </p:nvSpPr>
        <p:spPr>
          <a:xfrm>
            <a:off x="7744492" y="3619500"/>
            <a:ext cx="332708" cy="3506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602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Tasks: Inference is non­trivial</a:t>
            </a:r>
            <a:endParaRPr lang="en-US" dirty="0"/>
          </a:p>
        </p:txBody>
      </p:sp>
      <p:sp>
        <p:nvSpPr>
          <p:cNvPr id="139" name="object 139"/>
          <p:cNvSpPr/>
          <p:nvPr/>
        </p:nvSpPr>
        <p:spPr>
          <a:xfrm>
            <a:off x="281921" y="876300"/>
            <a:ext cx="5676766" cy="5007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>
            <a:off x="6045252" y="1241702"/>
            <a:ext cx="2108148" cy="33157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69863" indent="-169863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>
                <a:solidFill>
                  <a:srgbClr val="4A4F55"/>
                </a:solidFill>
              </a:defRPr>
            </a:lvl1pPr>
            <a:lvl2pPr marL="630238" indent="-147637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>
                <a:solidFill>
                  <a:srgbClr val="4A4F55"/>
                </a:solidFill>
              </a:defRPr>
            </a:lvl2pPr>
            <a:lvl3pPr marL="804863" indent="-119062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>
                <a:solidFill>
                  <a:srgbClr val="4A4F55"/>
                </a:solidFill>
              </a:defRPr>
            </a:lvl3pPr>
            <a:lvl4pPr marL="1331066" indent="-80116">
              <a:spcBef>
                <a:spcPts val="300"/>
              </a:spcBef>
              <a:buClr>
                <a:schemeClr val="dk2"/>
              </a:buClr>
              <a:buSzPct val="100000"/>
              <a:buFont typeface="Arial"/>
              <a:buChar char="–"/>
              <a:defRPr sz="1500">
                <a:solidFill>
                  <a:schemeClr val="dk2"/>
                </a:solidFill>
              </a:defRPr>
            </a:lvl4pPr>
            <a:lvl5pPr marL="1588230" indent="-83279">
              <a:spcBef>
                <a:spcPts val="300"/>
              </a:spcBef>
              <a:buClr>
                <a:schemeClr val="dk2"/>
              </a:buClr>
              <a:buSzPct val="100000"/>
              <a:buFont typeface="Arial"/>
              <a:buChar char="»"/>
              <a:defRPr sz="1500">
                <a:solidFill>
                  <a:schemeClr val="dk2"/>
                </a:solidFill>
              </a:defRPr>
            </a:lvl5pPr>
            <a:lvl6pPr marL="1931117" indent="-83267">
              <a:spcBef>
                <a:spcPts val="300"/>
              </a:spcBef>
              <a:buClr>
                <a:schemeClr val="dk2"/>
              </a:buClr>
              <a:buSzPct val="100000"/>
              <a:buFont typeface="Arial"/>
              <a:buChar char="»"/>
              <a:defRPr sz="1500">
                <a:solidFill>
                  <a:schemeClr val="dk2"/>
                </a:solidFill>
              </a:defRPr>
            </a:lvl6pPr>
            <a:lvl7pPr marL="2274003" indent="-83253">
              <a:spcBef>
                <a:spcPts val="300"/>
              </a:spcBef>
              <a:buClr>
                <a:schemeClr val="dk2"/>
              </a:buClr>
              <a:buSzPct val="100000"/>
              <a:buFont typeface="Arial"/>
              <a:buChar char="»"/>
              <a:defRPr sz="1500">
                <a:solidFill>
                  <a:schemeClr val="dk2"/>
                </a:solidFill>
              </a:defRPr>
            </a:lvl7pPr>
            <a:lvl8pPr marL="2616890" indent="-83240">
              <a:spcBef>
                <a:spcPts val="300"/>
              </a:spcBef>
              <a:buClr>
                <a:schemeClr val="dk2"/>
              </a:buClr>
              <a:buSzPct val="100000"/>
              <a:buFont typeface="Arial"/>
              <a:buChar char="»"/>
              <a:defRPr sz="1500">
                <a:solidFill>
                  <a:schemeClr val="dk2"/>
                </a:solidFill>
              </a:defRPr>
            </a:lvl8pPr>
            <a:lvl9pPr marL="2959775" indent="-83224">
              <a:spcBef>
                <a:spcPts val="300"/>
              </a:spcBef>
              <a:buClr>
                <a:schemeClr val="dk2"/>
              </a:buClr>
              <a:buSzPct val="100000"/>
              <a:buFont typeface="Arial"/>
              <a:buChar char="»"/>
              <a:defRPr sz="1500">
                <a:solidFill>
                  <a:schemeClr val="dk2"/>
                </a:solidFill>
              </a:defRPr>
            </a:lvl9pPr>
          </a:lstStyle>
          <a:p>
            <a:r>
              <a:rPr dirty="0"/>
              <a:t>When the</a:t>
            </a:r>
            <a:r>
              <a:rPr lang="en-US" dirty="0"/>
              <a:t> </a:t>
            </a:r>
            <a:r>
              <a:rPr dirty="0"/>
              <a:t>cardinality or  dimension of Y  is large,  exhaustive  search is  impractical.</a:t>
            </a:r>
          </a:p>
          <a:p>
            <a:r>
              <a:rPr dirty="0"/>
              <a:t>We need to use a  “smart”  inference  procedure:  min­sum,  Viterbi, .....</a:t>
            </a:r>
          </a:p>
        </p:txBody>
      </p:sp>
    </p:spTree>
    <p:extLst>
      <p:ext uri="{BB962C8B-B14F-4D97-AF65-F5344CB8AC3E}">
        <p14:creationId xmlns:p14="http://schemas.microsoft.com/office/powerpoint/2010/main" val="231642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1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questions can a model answer?</a:t>
            </a:r>
          </a:p>
        </p:txBody>
      </p:sp>
      <p:sp>
        <p:nvSpPr>
          <p:cNvPr id="145" name="Text Placeholder 14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Classification &amp; decision making:</a:t>
            </a:r>
          </a:p>
          <a:p>
            <a:pPr lvl="1"/>
            <a:r>
              <a:rPr lang="en-US" dirty="0"/>
              <a:t>“Which value of Y is most compatible with X?” Applications: robot navigation,.....</a:t>
            </a:r>
          </a:p>
          <a:p>
            <a:pPr lvl="1"/>
            <a:r>
              <a:rPr lang="en-US" dirty="0"/>
              <a:t>Training: give the lowest energy to the correct answer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Ranking:</a:t>
            </a:r>
          </a:p>
          <a:p>
            <a:pPr lvl="1"/>
            <a:r>
              <a:rPr lang="en-US" dirty="0"/>
              <a:t>“Is Y1 or Y2 more compatible with X?” Applications: data-mining....</a:t>
            </a:r>
          </a:p>
          <a:p>
            <a:pPr lvl="1"/>
            <a:r>
              <a:rPr lang="en-US" dirty="0"/>
              <a:t>Training: produce energies that rank the answers correctly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dirty="0"/>
              <a:t>Detection:</a:t>
            </a:r>
          </a:p>
          <a:p>
            <a:pPr lvl="1"/>
            <a:r>
              <a:rPr lang="en-US" dirty="0"/>
              <a:t>“Is this value of Y compatible with X”? Application: face detection....</a:t>
            </a:r>
          </a:p>
          <a:p>
            <a:pPr lvl="1"/>
            <a:r>
              <a:rPr lang="en-US" dirty="0"/>
              <a:t>Training: energies that increase as the image looks less like a face.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/>
              <a:t>Conditional density estimation:</a:t>
            </a:r>
          </a:p>
          <a:p>
            <a:pPr lvl="1"/>
            <a:r>
              <a:rPr lang="en-US" dirty="0"/>
              <a:t>“What is the conditional distribution P(Y|X)?” Application: feeding a decision-making system training: differences of energies must be just so.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9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1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Decision­-making versus probabilistic modeling</a:t>
            </a:r>
          </a:p>
        </p:txBody>
      </p:sp>
      <p:sp>
        <p:nvSpPr>
          <p:cNvPr id="152" name="Text Placeholder 15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Energies are uncalibrated</a:t>
            </a:r>
          </a:p>
          <a:p>
            <a:pPr lvl="1"/>
            <a:r>
              <a:rPr lang="en-US" dirty="0"/>
              <a:t>The energies of two separately-trained systems cannot be combined. The energies are uncalibrated (measured in arbitrary </a:t>
            </a:r>
            <a:r>
              <a:rPr lang="en-US" dirty="0" err="1"/>
              <a:t>untis</a:t>
            </a:r>
            <a:r>
              <a:rPr lang="en-US" dirty="0"/>
              <a:t>)</a:t>
            </a:r>
          </a:p>
          <a:p>
            <a:r>
              <a:rPr lang="en-US" dirty="0"/>
              <a:t>How do we calibrate energies?</a:t>
            </a:r>
          </a:p>
          <a:p>
            <a:pPr lvl="1"/>
            <a:r>
              <a:rPr lang="en-US" dirty="0"/>
              <a:t>We turn them into probabilities (positive numbers that sum to 1). Simplest way: Gibbs distribution</a:t>
            </a:r>
          </a:p>
          <a:p>
            <a:pPr lvl="1"/>
            <a:r>
              <a:rPr lang="en-US" dirty="0"/>
              <a:t>Other ways can be reduced to Gibbs by a suitable redefinition of the energy.</a:t>
            </a:r>
          </a:p>
          <a:p>
            <a:endParaRPr lang="en-US" dirty="0"/>
          </a:p>
        </p:txBody>
      </p:sp>
      <p:sp>
        <p:nvSpPr>
          <p:cNvPr id="144" name="object 144"/>
          <p:cNvSpPr/>
          <p:nvPr/>
        </p:nvSpPr>
        <p:spPr>
          <a:xfrm>
            <a:off x="1547455" y="3289420"/>
            <a:ext cx="4963672" cy="1228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 txBox="1"/>
          <p:nvPr/>
        </p:nvSpPr>
        <p:spPr>
          <a:xfrm>
            <a:off x="1371255" y="5019709"/>
            <a:ext cx="2061028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2300" spc="-4" dirty="0">
                <a:latin typeface="Times New Roman"/>
                <a:cs typeface="Times New Roman"/>
              </a:rPr>
              <a:t>Partition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Times New Roman"/>
                <a:cs typeface="Times New Roman"/>
              </a:rPr>
              <a:t>function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479639" y="4942947"/>
            <a:ext cx="2331547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2300" spc="-4" dirty="0">
                <a:latin typeface="Times New Roman"/>
                <a:cs typeface="Times New Roman"/>
              </a:rPr>
              <a:t>Inverse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Times New Roman"/>
                <a:cs typeface="Times New Roman"/>
              </a:rPr>
              <a:t>temperature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2717634" y="4604771"/>
            <a:ext cx="637431" cy="405602"/>
          </a:xfrm>
          <a:custGeom>
            <a:avLst/>
            <a:gdLst/>
            <a:ahLst/>
            <a:cxnLst/>
            <a:rect l="l" t="t" r="r" b="b"/>
            <a:pathLst>
              <a:path w="781050" h="496570">
                <a:moveTo>
                  <a:pt x="0" y="496570"/>
                </a:moveTo>
                <a:lnTo>
                  <a:pt x="78105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312570" y="4503113"/>
            <a:ext cx="204185" cy="162863"/>
          </a:xfrm>
          <a:custGeom>
            <a:avLst/>
            <a:gdLst/>
            <a:ahLst/>
            <a:cxnLst/>
            <a:rect l="l" t="t" r="r" b="b"/>
            <a:pathLst>
              <a:path w="250189" h="199389">
                <a:moveTo>
                  <a:pt x="250189" y="0"/>
                </a:moveTo>
                <a:lnTo>
                  <a:pt x="0" y="62229"/>
                </a:lnTo>
                <a:lnTo>
                  <a:pt x="87629" y="199389"/>
                </a:lnTo>
                <a:lnTo>
                  <a:pt x="2501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189623" y="4411826"/>
            <a:ext cx="138887" cy="567427"/>
          </a:xfrm>
          <a:custGeom>
            <a:avLst/>
            <a:gdLst/>
            <a:ahLst/>
            <a:cxnLst/>
            <a:rect l="l" t="t" r="r" b="b"/>
            <a:pathLst>
              <a:path w="170179" h="694689">
                <a:moveTo>
                  <a:pt x="170180" y="694689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126398" y="4227179"/>
            <a:ext cx="129559" cy="208506"/>
          </a:xfrm>
          <a:custGeom>
            <a:avLst/>
            <a:gdLst/>
            <a:ahLst/>
            <a:cxnLst/>
            <a:rect l="l" t="t" r="r" b="b"/>
            <a:pathLst>
              <a:path w="158750" h="255270">
                <a:moveTo>
                  <a:pt x="21589" y="0"/>
                </a:moveTo>
                <a:lnTo>
                  <a:pt x="0" y="255269"/>
                </a:lnTo>
                <a:lnTo>
                  <a:pt x="158750" y="217169"/>
                </a:lnTo>
                <a:lnTo>
                  <a:pt x="215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848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bject 144"/>
          <p:cNvSpPr/>
          <p:nvPr/>
        </p:nvSpPr>
        <p:spPr>
          <a:xfrm>
            <a:off x="2153792" y="1657741"/>
            <a:ext cx="3955183" cy="437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and loss function</a:t>
            </a:r>
          </a:p>
        </p:txBody>
      </p:sp>
      <p:sp>
        <p:nvSpPr>
          <p:cNvPr id="163" name="Text Placeholder 16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Family of energy functions</a:t>
            </a:r>
          </a:p>
          <a:p>
            <a:r>
              <a:rPr lang="en-US" dirty="0"/>
              <a:t>Training set</a:t>
            </a:r>
          </a:p>
          <a:p>
            <a:endParaRPr lang="en-US" dirty="0"/>
          </a:p>
          <a:p>
            <a:r>
              <a:rPr lang="en-US" dirty="0"/>
              <a:t>Loss functional / Loss function</a:t>
            </a:r>
          </a:p>
          <a:p>
            <a:pPr lvl="1"/>
            <a:r>
              <a:rPr lang="en-US" dirty="0"/>
              <a:t>Measures the quality of an energy function</a:t>
            </a:r>
          </a:p>
          <a:p>
            <a:endParaRPr lang="en-US" dirty="0"/>
          </a:p>
          <a:p>
            <a:r>
              <a:rPr lang="en-US" dirty="0"/>
              <a:t>Training</a:t>
            </a:r>
          </a:p>
          <a:p>
            <a:r>
              <a:rPr lang="en-US" dirty="0"/>
              <a:t>Form of the loss functional</a:t>
            </a:r>
          </a:p>
          <a:p>
            <a:pPr lvl="1"/>
            <a:r>
              <a:rPr lang="en-US" dirty="0"/>
              <a:t>invariant under permutations and repetitions of the samples</a:t>
            </a:r>
          </a:p>
          <a:p>
            <a:endParaRPr lang="en-US" dirty="0"/>
          </a:p>
        </p:txBody>
      </p:sp>
      <p:sp>
        <p:nvSpPr>
          <p:cNvPr id="143" name="object 143"/>
          <p:cNvSpPr/>
          <p:nvPr/>
        </p:nvSpPr>
        <p:spPr>
          <a:xfrm>
            <a:off x="3505200" y="1363878"/>
            <a:ext cx="3804894" cy="3506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945855" y="2230561"/>
            <a:ext cx="1013671" cy="398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500565" y="2206700"/>
            <a:ext cx="1113172" cy="4180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722816" y="3056222"/>
            <a:ext cx="3143624" cy="5632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15704" y="4076700"/>
            <a:ext cx="5631160" cy="8692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856521" y="4827933"/>
            <a:ext cx="124377" cy="550830"/>
          </a:xfrm>
          <a:custGeom>
            <a:avLst/>
            <a:gdLst/>
            <a:ahLst/>
            <a:cxnLst/>
            <a:rect l="l" t="t" r="r" b="b"/>
            <a:pathLst>
              <a:path w="152400" h="674370">
                <a:moveTo>
                  <a:pt x="0" y="674369"/>
                </a:moveTo>
                <a:lnTo>
                  <a:pt x="152400" y="0"/>
                </a:lnTo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936329" y="4702415"/>
            <a:ext cx="87064" cy="142116"/>
          </a:xfrm>
          <a:custGeom>
            <a:avLst/>
            <a:gdLst/>
            <a:ahLst/>
            <a:cxnLst/>
            <a:rect l="l" t="t" r="r" b="b"/>
            <a:pathLst>
              <a:path w="106679" h="173989">
                <a:moveTo>
                  <a:pt x="90169" y="0"/>
                </a:moveTo>
                <a:lnTo>
                  <a:pt x="0" y="148590"/>
                </a:lnTo>
                <a:lnTo>
                  <a:pt x="106679" y="173990"/>
                </a:lnTo>
                <a:lnTo>
                  <a:pt x="90169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427618" y="4811336"/>
            <a:ext cx="150289" cy="551867"/>
          </a:xfrm>
          <a:custGeom>
            <a:avLst/>
            <a:gdLst/>
            <a:ahLst/>
            <a:cxnLst/>
            <a:rect l="l" t="t" r="r" b="b"/>
            <a:pathLst>
              <a:path w="184150" h="675639">
                <a:moveTo>
                  <a:pt x="184150" y="675640"/>
                </a:moveTo>
                <a:lnTo>
                  <a:pt x="0" y="0"/>
                </a:lnTo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385123" y="4686855"/>
            <a:ext cx="87064" cy="142116"/>
          </a:xfrm>
          <a:custGeom>
            <a:avLst/>
            <a:gdLst/>
            <a:ahLst/>
            <a:cxnLst/>
            <a:rect l="l" t="t" r="r" b="b"/>
            <a:pathLst>
              <a:path w="106679" h="173989">
                <a:moveTo>
                  <a:pt x="10159" y="0"/>
                </a:moveTo>
                <a:lnTo>
                  <a:pt x="0" y="173990"/>
                </a:lnTo>
                <a:lnTo>
                  <a:pt x="106679" y="144780"/>
                </a:lnTo>
                <a:lnTo>
                  <a:pt x="10159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952073" y="4778141"/>
            <a:ext cx="608410" cy="323651"/>
          </a:xfrm>
          <a:custGeom>
            <a:avLst/>
            <a:gdLst/>
            <a:ahLst/>
            <a:cxnLst/>
            <a:rect l="l" t="t" r="r" b="b"/>
            <a:pathLst>
              <a:path w="745489" h="396239">
                <a:moveTo>
                  <a:pt x="745489" y="396239"/>
                </a:moveTo>
                <a:lnTo>
                  <a:pt x="0" y="0"/>
                </a:lnTo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839097" y="4717975"/>
            <a:ext cx="139924" cy="102697"/>
          </a:xfrm>
          <a:custGeom>
            <a:avLst/>
            <a:gdLst/>
            <a:ahLst/>
            <a:cxnLst/>
            <a:rect l="l" t="t" r="r" b="b"/>
            <a:pathLst>
              <a:path w="171450" h="125729">
                <a:moveTo>
                  <a:pt x="0" y="0"/>
                </a:moveTo>
                <a:lnTo>
                  <a:pt x="119380" y="125730"/>
                </a:lnTo>
                <a:lnTo>
                  <a:pt x="171450" y="2921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206403" y="4851793"/>
            <a:ext cx="319234" cy="295643"/>
          </a:xfrm>
          <a:custGeom>
            <a:avLst/>
            <a:gdLst/>
            <a:ahLst/>
            <a:cxnLst/>
            <a:rect l="l" t="t" r="r" b="b"/>
            <a:pathLst>
              <a:path w="391159" h="361950">
                <a:moveTo>
                  <a:pt x="391160" y="361949"/>
                </a:moveTo>
                <a:lnTo>
                  <a:pt x="0" y="0"/>
                </a:lnTo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111047" y="4763618"/>
            <a:ext cx="129559" cy="124481"/>
          </a:xfrm>
          <a:custGeom>
            <a:avLst/>
            <a:gdLst/>
            <a:ahLst/>
            <a:cxnLst/>
            <a:rect l="l" t="t" r="r" b="b"/>
            <a:pathLst>
              <a:path w="158750" h="152400">
                <a:moveTo>
                  <a:pt x="0" y="0"/>
                </a:moveTo>
                <a:lnTo>
                  <a:pt x="83820" y="152399"/>
                </a:lnTo>
                <a:lnTo>
                  <a:pt x="158750" y="723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 txBox="1"/>
          <p:nvPr/>
        </p:nvSpPr>
        <p:spPr>
          <a:xfrm>
            <a:off x="1816938" y="5283286"/>
            <a:ext cx="1141157" cy="67031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376887" marR="4147" indent="-367037">
              <a:lnSpc>
                <a:spcPct val="120500"/>
              </a:lnSpc>
            </a:pPr>
            <a:r>
              <a:rPr sz="1800" dirty="0">
                <a:latin typeface="+mj-lt"/>
                <a:cs typeface="Times New Roman"/>
              </a:rPr>
              <a:t>Per­sample  loss</a:t>
            </a:r>
          </a:p>
        </p:txBody>
      </p:sp>
      <p:sp>
        <p:nvSpPr>
          <p:cNvPr id="151" name="object 151"/>
          <p:cNvSpPr txBox="1"/>
          <p:nvPr/>
        </p:nvSpPr>
        <p:spPr>
          <a:xfrm>
            <a:off x="3428654" y="5267725"/>
            <a:ext cx="914746" cy="670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45101" marR="4147" indent="-35252">
              <a:lnSpc>
                <a:spcPct val="120500"/>
              </a:lnSpc>
            </a:pPr>
            <a:r>
              <a:rPr sz="1800" dirty="0">
                <a:latin typeface="+mj-lt"/>
                <a:cs typeface="Times New Roman"/>
              </a:rPr>
              <a:t>Desired  answer</a:t>
            </a:r>
          </a:p>
        </p:txBody>
      </p:sp>
      <p:sp>
        <p:nvSpPr>
          <p:cNvPr id="152" name="object 152"/>
          <p:cNvSpPr txBox="1"/>
          <p:nvPr/>
        </p:nvSpPr>
        <p:spPr>
          <a:xfrm>
            <a:off x="4550119" y="4976232"/>
            <a:ext cx="1850681" cy="100546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R="4147" indent="9525">
              <a:lnSpc>
                <a:spcPct val="120500"/>
              </a:lnSpc>
            </a:pPr>
            <a:r>
              <a:rPr sz="1800" dirty="0">
                <a:latin typeface="+mj-lt"/>
                <a:cs typeface="Times New Roman"/>
              </a:rPr>
              <a:t>Energy surface  for a given Xi as Y varies</a:t>
            </a:r>
          </a:p>
        </p:txBody>
      </p:sp>
      <p:sp>
        <p:nvSpPr>
          <p:cNvPr id="153" name="object 153"/>
          <p:cNvSpPr txBox="1"/>
          <p:nvPr/>
        </p:nvSpPr>
        <p:spPr>
          <a:xfrm>
            <a:off x="6577460" y="5164034"/>
            <a:ext cx="1181580" cy="276999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1800" dirty="0">
                <a:latin typeface="+mj-lt"/>
                <a:cs typeface="Times New Roman"/>
              </a:rPr>
              <a:t>Regularizer</a:t>
            </a:r>
            <a:endParaRPr sz="1800"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8776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bject 145"/>
          <p:cNvSpPr/>
          <p:nvPr/>
        </p:nvSpPr>
        <p:spPr>
          <a:xfrm>
            <a:off x="836433" y="2740536"/>
            <a:ext cx="6534966" cy="2326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loss functional</a:t>
            </a:r>
          </a:p>
        </p:txBody>
      </p:sp>
      <p:sp>
        <p:nvSpPr>
          <p:cNvPr id="147" name="Text Placeholder 146"/>
          <p:cNvSpPr>
            <a:spLocks noGrp="1"/>
          </p:cNvSpPr>
          <p:nvPr>
            <p:ph type="body" idx="1"/>
          </p:nvPr>
        </p:nvSpPr>
        <p:spPr>
          <a:xfrm>
            <a:off x="383854" y="5067300"/>
            <a:ext cx="7461504" cy="732953"/>
          </a:xfrm>
        </p:spPr>
        <p:txBody>
          <a:bodyPr/>
          <a:lstStyle/>
          <a:p>
            <a:r>
              <a:rPr lang="en-US"/>
              <a:t>Correct answer has the lowest energy ­&gt; LOW LOSS  </a:t>
            </a:r>
          </a:p>
          <a:p>
            <a:r>
              <a:rPr lang="en-US"/>
              <a:t>Lowest energy is not for the correct answer ­&gt; HIGH LOSS</a:t>
            </a:r>
          </a:p>
          <a:p>
            <a:endParaRPr lang="en-US" dirty="0"/>
          </a:p>
        </p:txBody>
      </p:sp>
      <p:sp>
        <p:nvSpPr>
          <p:cNvPr id="144" name="object 144"/>
          <p:cNvSpPr/>
          <p:nvPr/>
        </p:nvSpPr>
        <p:spPr>
          <a:xfrm>
            <a:off x="781502" y="1044605"/>
            <a:ext cx="6662451" cy="17914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4759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1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loss functional</a:t>
            </a:r>
          </a:p>
        </p:txBody>
      </p:sp>
      <p:sp>
        <p:nvSpPr>
          <p:cNvPr id="147" name="Text Placeholder 146"/>
          <p:cNvSpPr>
            <a:spLocks noGrp="1"/>
          </p:cNvSpPr>
          <p:nvPr>
            <p:ph type="body" idx="1"/>
          </p:nvPr>
        </p:nvSpPr>
        <p:spPr>
          <a:xfrm>
            <a:off x="383854" y="4914900"/>
            <a:ext cx="7461504" cy="885353"/>
          </a:xfrm>
        </p:spPr>
        <p:txBody>
          <a:bodyPr/>
          <a:lstStyle/>
          <a:p>
            <a:r>
              <a:rPr lang="en-US" dirty="0"/>
              <a:t>Push down on the energy of the correct answer</a:t>
            </a:r>
          </a:p>
          <a:p>
            <a:r>
              <a:rPr lang="en-US" dirty="0"/>
              <a:t>Pull up on the energies of the incorrect answers, particularly if they are smaller than the correct one</a:t>
            </a:r>
          </a:p>
          <a:p>
            <a:endParaRPr lang="en-US" dirty="0"/>
          </a:p>
        </p:txBody>
      </p:sp>
      <p:sp>
        <p:nvSpPr>
          <p:cNvPr id="144" name="object 144"/>
          <p:cNvSpPr/>
          <p:nvPr/>
        </p:nvSpPr>
        <p:spPr>
          <a:xfrm>
            <a:off x="781502" y="1044605"/>
            <a:ext cx="6662451" cy="1791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36433" y="2420125"/>
            <a:ext cx="6534966" cy="23267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648713"/>
      </p:ext>
    </p:extLst>
  </p:cSld>
  <p:clrMapOvr>
    <a:masterClrMapping/>
  </p:clrMapOvr>
</p:sld>
</file>

<file path=ppt/theme/theme1.xml><?xml version="1.0" encoding="utf-8"?>
<a:theme xmlns:a="http://schemas.openxmlformats.org/drawingml/2006/main" name="1_Title &amp; Bullet ">
  <a:themeElements>
    <a:clrScheme name="NYC_FINAL">
      <a:dk1>
        <a:srgbClr val="6F6F6F"/>
      </a:dk1>
      <a:lt1>
        <a:srgbClr val="FFFFFF"/>
      </a:lt1>
      <a:dk2>
        <a:srgbClr val="939A90"/>
      </a:dk2>
      <a:lt2>
        <a:srgbClr val="57068C"/>
      </a:lt2>
      <a:accent1>
        <a:srgbClr val="76B900"/>
      </a:accent1>
      <a:accent2>
        <a:srgbClr val="598B00"/>
      </a:accent2>
      <a:accent3>
        <a:srgbClr val="9B16F6"/>
      </a:accent3>
      <a:accent4>
        <a:srgbClr val="57068C"/>
      </a:accent4>
      <a:accent5>
        <a:srgbClr val="E97300"/>
      </a:accent5>
      <a:accent6>
        <a:srgbClr val="008996"/>
      </a:accent6>
      <a:hlink>
        <a:srgbClr val="939A90"/>
      </a:hlink>
      <a:folHlink>
        <a:srgbClr val="76B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1171</Words>
  <Application>Microsoft Office PowerPoint</Application>
  <PresentationFormat>Custom</PresentationFormat>
  <Paragraphs>201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1_Title &amp; Bullet </vt:lpstr>
      <vt:lpstr>Lecture 4.1 - Energy­-based Learning</vt:lpstr>
      <vt:lpstr>PowerPoint Presentation</vt:lpstr>
      <vt:lpstr>Energy­-based model for decision-­making</vt:lpstr>
      <vt:lpstr>Complex Tasks: Inference is non­trivial</vt:lpstr>
      <vt:lpstr>What questions can a model answer?</vt:lpstr>
      <vt:lpstr>Decision­-making versus probabilistic modeling</vt:lpstr>
      <vt:lpstr>Architecture and loss function</vt:lpstr>
      <vt:lpstr>Designing a loss functional</vt:lpstr>
      <vt:lpstr>Designing a loss functional</vt:lpstr>
      <vt:lpstr>Architecture + inference algo + loss function = model</vt:lpstr>
      <vt:lpstr>Several energy surfaces can give the same answers</vt:lpstr>
      <vt:lpstr>Simple architectures</vt:lpstr>
      <vt:lpstr>Simple architecture: implicit regression</vt:lpstr>
      <vt:lpstr>Examples of loss functions: energy loss</vt:lpstr>
      <vt:lpstr>Examples of loss functions: perceptron loss</vt:lpstr>
      <vt:lpstr>Perceptron loss for binary classification</vt:lpstr>
      <vt:lpstr>Examples of loss functions: generalized margin losses</vt:lpstr>
      <vt:lpstr>Examples of loss functions: generalized margin losses</vt:lpstr>
      <vt:lpstr>Examples of generalized margin losses</vt:lpstr>
      <vt:lpstr>Examples of margin losses: square­-square loss</vt:lpstr>
      <vt:lpstr>Other margin-­like losses</vt:lpstr>
      <vt:lpstr>Negative log-­likelihood loss</vt:lpstr>
      <vt:lpstr>Negative log-­likelihood loss</vt:lpstr>
      <vt:lpstr>Negative log­-likelihood loss: binary classification</vt:lpstr>
      <vt:lpstr>What makes a “good” loss function</vt:lpstr>
      <vt:lpstr>What make a “good” loss function</vt:lpstr>
      <vt:lpstr>Advantages/disadvantages of various losses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Joe Bungo</dc:creator>
  <cp:lastModifiedBy>NVIDIA</cp:lastModifiedBy>
  <cp:revision>28</cp:revision>
  <dcterms:modified xsi:type="dcterms:W3CDTF">2016-12-01T18:05:15Z</dcterms:modified>
</cp:coreProperties>
</file>