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26"/>
  </p:notesMasterIdLst>
  <p:handoutMasterIdLst>
    <p:handoutMasterId r:id="rId27"/>
  </p:handoutMasterIdLst>
  <p:sldIdLst>
    <p:sldId id="257" r:id="rId3"/>
    <p:sldId id="258" r:id="rId4"/>
    <p:sldId id="262" r:id="rId5"/>
    <p:sldId id="263" r:id="rId6"/>
    <p:sldId id="264" r:id="rId7"/>
    <p:sldId id="271" r:id="rId8"/>
    <p:sldId id="266" r:id="rId9"/>
    <p:sldId id="268" r:id="rId10"/>
    <p:sldId id="278" r:id="rId11"/>
    <p:sldId id="277" r:id="rId12"/>
    <p:sldId id="274" r:id="rId13"/>
    <p:sldId id="276" r:id="rId14"/>
    <p:sldId id="275" r:id="rId15"/>
    <p:sldId id="272" r:id="rId16"/>
    <p:sldId id="283" r:id="rId17"/>
    <p:sldId id="282" r:id="rId18"/>
    <p:sldId id="270" r:id="rId19"/>
    <p:sldId id="273" r:id="rId20"/>
    <p:sldId id="269" r:id="rId21"/>
    <p:sldId id="284" r:id="rId22"/>
    <p:sldId id="281" r:id="rId23"/>
    <p:sldId id="279" r:id="rId24"/>
    <p:sldId id="280"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864" userDrawn="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2989" autoAdjust="0"/>
  </p:normalViewPr>
  <p:slideViewPr>
    <p:cSldViewPr showGuides="1">
      <p:cViewPr varScale="1">
        <p:scale>
          <a:sx n="108" d="100"/>
          <a:sy n="108" d="100"/>
        </p:scale>
        <p:origin x="288" y="108"/>
      </p:cViewPr>
      <p:guideLst>
        <p:guide orient="horz" pos="2160"/>
        <p:guide orient="horz" pos="1008"/>
        <p:guide orient="horz" pos="3888"/>
        <p:guide orient="horz" pos="864"/>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25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DECC8-562F-4361-A5F7-7FE0B9AA385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81D5FC5-D7D5-4FD9-87CE-DED1DB5A663F}">
      <dgm:prSet phldrT="[Text]"/>
      <dgm:spPr/>
      <dgm:t>
        <a:bodyPr/>
        <a:lstStyle/>
        <a:p>
          <a:r>
            <a:rPr lang="en-US" dirty="0"/>
            <a:t>Data Collection &amp; Cleaning</a:t>
          </a:r>
        </a:p>
      </dgm:t>
    </dgm:pt>
    <dgm:pt modelId="{993250CC-360C-435E-8CDF-2541617D839E}" type="parTrans" cxnId="{16B28E92-30B9-4626-B2C5-65ECD05EA938}">
      <dgm:prSet/>
      <dgm:spPr/>
      <dgm:t>
        <a:bodyPr/>
        <a:lstStyle/>
        <a:p>
          <a:endParaRPr lang="en-US"/>
        </a:p>
      </dgm:t>
    </dgm:pt>
    <dgm:pt modelId="{DB4C24AD-BB82-4124-B85C-7DA735B74D5D}" type="sibTrans" cxnId="{16B28E92-30B9-4626-B2C5-65ECD05EA938}">
      <dgm:prSet/>
      <dgm:spPr>
        <a:solidFill>
          <a:schemeClr val="bg1"/>
        </a:solidFill>
      </dgm:spPr>
      <dgm:t>
        <a:bodyPr/>
        <a:lstStyle/>
        <a:p>
          <a:endParaRPr lang="en-US" dirty="0"/>
        </a:p>
      </dgm:t>
    </dgm:pt>
    <dgm:pt modelId="{0CBCBE77-41F8-4C88-98B8-7B29864375EB}">
      <dgm:prSet phldrT="[Text]"/>
      <dgm:spPr/>
      <dgm:t>
        <a:bodyPr/>
        <a:lstStyle/>
        <a:p>
          <a:r>
            <a:rPr lang="en-US" dirty="0"/>
            <a:t>Loading Data in local file system using </a:t>
          </a:r>
          <a:r>
            <a:rPr lang="en-US" dirty="0" err="1"/>
            <a:t>WinSCP</a:t>
          </a:r>
          <a:endParaRPr lang="en-US" dirty="0"/>
        </a:p>
      </dgm:t>
    </dgm:pt>
    <dgm:pt modelId="{D3965CED-6BF4-4061-8F59-45DD5702287C}" type="parTrans" cxnId="{54AC628C-B008-4ADA-9D7C-CE410525ECA6}">
      <dgm:prSet/>
      <dgm:spPr/>
      <dgm:t>
        <a:bodyPr/>
        <a:lstStyle/>
        <a:p>
          <a:endParaRPr lang="en-US"/>
        </a:p>
      </dgm:t>
    </dgm:pt>
    <dgm:pt modelId="{3687952A-141F-4436-8B69-FE9792C2C0BF}" type="sibTrans" cxnId="{54AC628C-B008-4ADA-9D7C-CE410525ECA6}">
      <dgm:prSet/>
      <dgm:spPr>
        <a:solidFill>
          <a:schemeClr val="bg1"/>
        </a:solidFill>
      </dgm:spPr>
      <dgm:t>
        <a:bodyPr/>
        <a:lstStyle/>
        <a:p>
          <a:endParaRPr lang="en-US"/>
        </a:p>
      </dgm:t>
    </dgm:pt>
    <dgm:pt modelId="{F26B93AB-627F-4594-816E-4BE68D4847B5}">
      <dgm:prSet phldrT="[Text]"/>
      <dgm:spPr/>
      <dgm:t>
        <a:bodyPr/>
        <a:lstStyle/>
        <a:p>
          <a:r>
            <a:rPr lang="en-US" dirty="0"/>
            <a:t>Loading data into HDFS</a:t>
          </a:r>
        </a:p>
      </dgm:t>
    </dgm:pt>
    <dgm:pt modelId="{D3D533DB-7C6A-456E-9E7A-629F394B78C7}" type="parTrans" cxnId="{4C85E042-1B82-489C-8AEF-B04CD3B7CD0C}">
      <dgm:prSet/>
      <dgm:spPr/>
      <dgm:t>
        <a:bodyPr/>
        <a:lstStyle/>
        <a:p>
          <a:endParaRPr lang="en-US"/>
        </a:p>
      </dgm:t>
    </dgm:pt>
    <dgm:pt modelId="{A80BB786-AC7B-4FFB-BE6B-CFAEE56B259C}" type="sibTrans" cxnId="{4C85E042-1B82-489C-8AEF-B04CD3B7CD0C}">
      <dgm:prSet/>
      <dgm:spPr>
        <a:solidFill>
          <a:schemeClr val="bg1"/>
        </a:solidFill>
      </dgm:spPr>
      <dgm:t>
        <a:bodyPr/>
        <a:lstStyle/>
        <a:p>
          <a:endParaRPr lang="en-US"/>
        </a:p>
      </dgm:t>
    </dgm:pt>
    <dgm:pt modelId="{C0B4F355-44C1-4C7B-9A45-047DE98427C2}">
      <dgm:prSet phldrT="[Text]"/>
      <dgm:spPr/>
      <dgm:t>
        <a:bodyPr/>
        <a:lstStyle/>
        <a:p>
          <a:r>
            <a:rPr lang="en-US" dirty="0"/>
            <a:t>Creating tables in Hive</a:t>
          </a:r>
        </a:p>
      </dgm:t>
    </dgm:pt>
    <dgm:pt modelId="{44DF28D5-791C-438D-96F2-6E5D992F8E79}" type="parTrans" cxnId="{4F4C1057-71B0-47A3-ADF5-1DB81061F2E9}">
      <dgm:prSet/>
      <dgm:spPr/>
      <dgm:t>
        <a:bodyPr/>
        <a:lstStyle/>
        <a:p>
          <a:endParaRPr lang="en-US"/>
        </a:p>
      </dgm:t>
    </dgm:pt>
    <dgm:pt modelId="{AAC461D8-1CAC-4A14-BE12-C4F336F81E35}" type="sibTrans" cxnId="{4F4C1057-71B0-47A3-ADF5-1DB81061F2E9}">
      <dgm:prSet/>
      <dgm:spPr>
        <a:solidFill>
          <a:schemeClr val="bg1"/>
        </a:solidFill>
      </dgm:spPr>
      <dgm:t>
        <a:bodyPr/>
        <a:lstStyle/>
        <a:p>
          <a:endParaRPr lang="en-US" dirty="0"/>
        </a:p>
      </dgm:t>
    </dgm:pt>
    <dgm:pt modelId="{A77AF301-BE13-4777-83E8-F5F938348C52}">
      <dgm:prSet phldrT="[Text]"/>
      <dgm:spPr/>
      <dgm:t>
        <a:bodyPr/>
        <a:lstStyle/>
        <a:p>
          <a:r>
            <a:rPr lang="en-US" dirty="0"/>
            <a:t>Querying data in hive</a:t>
          </a:r>
        </a:p>
      </dgm:t>
    </dgm:pt>
    <dgm:pt modelId="{FC6AE170-004F-4B7D-9180-0C111462C28F}" type="parTrans" cxnId="{34AE8D6B-E0FD-4702-A3F8-3E11E8E0B296}">
      <dgm:prSet/>
      <dgm:spPr/>
      <dgm:t>
        <a:bodyPr/>
        <a:lstStyle/>
        <a:p>
          <a:endParaRPr lang="en-US"/>
        </a:p>
      </dgm:t>
    </dgm:pt>
    <dgm:pt modelId="{1995CB05-34B8-4EE5-BBDE-DDC1FF772DE3}" type="sibTrans" cxnId="{34AE8D6B-E0FD-4702-A3F8-3E11E8E0B296}">
      <dgm:prSet/>
      <dgm:spPr>
        <a:solidFill>
          <a:schemeClr val="bg1"/>
        </a:solidFill>
      </dgm:spPr>
      <dgm:t>
        <a:bodyPr/>
        <a:lstStyle/>
        <a:p>
          <a:endParaRPr lang="en-US"/>
        </a:p>
      </dgm:t>
    </dgm:pt>
    <dgm:pt modelId="{7B38DC8F-86DF-4BE2-829A-EF6E36312DD7}">
      <dgm:prSet/>
      <dgm:spPr/>
      <dgm:t>
        <a:bodyPr/>
        <a:lstStyle/>
        <a:p>
          <a:r>
            <a:rPr lang="en-US" dirty="0"/>
            <a:t>Visualize Using POWER PIVOT and TABLEAU</a:t>
          </a:r>
        </a:p>
      </dgm:t>
    </dgm:pt>
    <dgm:pt modelId="{D47BEB64-5C15-4F68-9789-E140F5418747}" type="parTrans" cxnId="{ACE554EE-EB31-4A9C-8F3D-E50BD4B12B53}">
      <dgm:prSet/>
      <dgm:spPr/>
      <dgm:t>
        <a:bodyPr/>
        <a:lstStyle/>
        <a:p>
          <a:endParaRPr lang="en-US"/>
        </a:p>
      </dgm:t>
    </dgm:pt>
    <dgm:pt modelId="{93029B6E-CDAB-4224-A402-75BB1FC321B2}" type="sibTrans" cxnId="{ACE554EE-EB31-4A9C-8F3D-E50BD4B12B53}">
      <dgm:prSet/>
      <dgm:spPr/>
      <dgm:t>
        <a:bodyPr/>
        <a:lstStyle/>
        <a:p>
          <a:endParaRPr lang="en-US"/>
        </a:p>
      </dgm:t>
    </dgm:pt>
    <dgm:pt modelId="{C2F835A0-D8C9-4587-AC25-52CA331D5807}">
      <dgm:prSet/>
      <dgm:spPr/>
      <dgm:t>
        <a:bodyPr/>
        <a:lstStyle/>
        <a:p>
          <a:r>
            <a:rPr lang="en-US" dirty="0"/>
            <a:t>Export Query results to MS EXCEL</a:t>
          </a:r>
        </a:p>
      </dgm:t>
    </dgm:pt>
    <dgm:pt modelId="{56406E1A-2261-464F-B97B-2E2B454AEE48}" type="parTrans" cxnId="{85534376-5167-4A55-9235-EF2A08AE97C3}">
      <dgm:prSet/>
      <dgm:spPr/>
      <dgm:t>
        <a:bodyPr/>
        <a:lstStyle/>
        <a:p>
          <a:endParaRPr lang="en-US"/>
        </a:p>
      </dgm:t>
    </dgm:pt>
    <dgm:pt modelId="{6B5145C2-F0DE-46E7-B094-CEFEA80B5592}" type="sibTrans" cxnId="{85534376-5167-4A55-9235-EF2A08AE97C3}">
      <dgm:prSet/>
      <dgm:spPr>
        <a:solidFill>
          <a:schemeClr val="bg1"/>
        </a:solidFill>
      </dgm:spPr>
      <dgm:t>
        <a:bodyPr/>
        <a:lstStyle/>
        <a:p>
          <a:endParaRPr lang="en-US"/>
        </a:p>
      </dgm:t>
    </dgm:pt>
    <dgm:pt modelId="{615E9710-F82F-4301-A204-38A0EAAC5C7D}" type="pres">
      <dgm:prSet presAssocID="{C8FDECC8-562F-4361-A5F7-7FE0B9AA385E}" presName="diagram" presStyleCnt="0">
        <dgm:presLayoutVars>
          <dgm:dir/>
          <dgm:resizeHandles val="exact"/>
        </dgm:presLayoutVars>
      </dgm:prSet>
      <dgm:spPr/>
      <dgm:t>
        <a:bodyPr/>
        <a:lstStyle/>
        <a:p>
          <a:endParaRPr lang="en-US"/>
        </a:p>
      </dgm:t>
    </dgm:pt>
    <dgm:pt modelId="{2C449C75-7F4A-4E1D-96E9-8427D2377959}" type="pres">
      <dgm:prSet presAssocID="{781D5FC5-D7D5-4FD9-87CE-DED1DB5A663F}" presName="node" presStyleLbl="node1" presStyleIdx="0" presStyleCnt="7" custScaleX="64030" custScaleY="95324" custLinFactNeighborX="213" custLinFactNeighborY="-24164">
        <dgm:presLayoutVars>
          <dgm:bulletEnabled val="1"/>
        </dgm:presLayoutVars>
      </dgm:prSet>
      <dgm:spPr/>
      <dgm:t>
        <a:bodyPr/>
        <a:lstStyle/>
        <a:p>
          <a:endParaRPr lang="en-US"/>
        </a:p>
      </dgm:t>
    </dgm:pt>
    <dgm:pt modelId="{1A7071A0-AF59-4BCC-9E8E-950F822A6A06}" type="pres">
      <dgm:prSet presAssocID="{DB4C24AD-BB82-4124-B85C-7DA735B74D5D}" presName="sibTrans" presStyleLbl="sibTrans2D1" presStyleIdx="0" presStyleCnt="6"/>
      <dgm:spPr/>
      <dgm:t>
        <a:bodyPr/>
        <a:lstStyle/>
        <a:p>
          <a:endParaRPr lang="en-US"/>
        </a:p>
      </dgm:t>
    </dgm:pt>
    <dgm:pt modelId="{18585D30-8B2D-4212-AA8A-86C85FE606BE}" type="pres">
      <dgm:prSet presAssocID="{DB4C24AD-BB82-4124-B85C-7DA735B74D5D}" presName="connectorText" presStyleLbl="sibTrans2D1" presStyleIdx="0" presStyleCnt="6"/>
      <dgm:spPr/>
      <dgm:t>
        <a:bodyPr/>
        <a:lstStyle/>
        <a:p>
          <a:endParaRPr lang="en-US"/>
        </a:p>
      </dgm:t>
    </dgm:pt>
    <dgm:pt modelId="{2B540A0E-23FD-429B-9CD3-FC41BA09E62B}" type="pres">
      <dgm:prSet presAssocID="{0CBCBE77-41F8-4C88-98B8-7B29864375EB}" presName="node" presStyleLbl="node1" presStyleIdx="1" presStyleCnt="7" custScaleX="101322" custScaleY="95464" custLinFactNeighborX="5556" custLinFactNeighborY="-24094">
        <dgm:presLayoutVars>
          <dgm:bulletEnabled val="1"/>
        </dgm:presLayoutVars>
      </dgm:prSet>
      <dgm:spPr/>
      <dgm:t>
        <a:bodyPr/>
        <a:lstStyle/>
        <a:p>
          <a:endParaRPr lang="en-US"/>
        </a:p>
      </dgm:t>
    </dgm:pt>
    <dgm:pt modelId="{0DE0095D-BEFF-4F0A-A919-860C0B04242B}" type="pres">
      <dgm:prSet presAssocID="{3687952A-141F-4436-8B69-FE9792C2C0BF}" presName="sibTrans" presStyleLbl="sibTrans2D1" presStyleIdx="1" presStyleCnt="6" custAng="21529364" custLinFactNeighborX="15176" custLinFactNeighborY="-3214"/>
      <dgm:spPr/>
      <dgm:t>
        <a:bodyPr/>
        <a:lstStyle/>
        <a:p>
          <a:endParaRPr lang="en-US"/>
        </a:p>
      </dgm:t>
    </dgm:pt>
    <dgm:pt modelId="{52A0B765-7A0D-4819-B827-CCFEFC80589F}" type="pres">
      <dgm:prSet presAssocID="{3687952A-141F-4436-8B69-FE9792C2C0BF}" presName="connectorText" presStyleLbl="sibTrans2D1" presStyleIdx="1" presStyleCnt="6"/>
      <dgm:spPr/>
      <dgm:t>
        <a:bodyPr/>
        <a:lstStyle/>
        <a:p>
          <a:endParaRPr lang="en-US"/>
        </a:p>
      </dgm:t>
    </dgm:pt>
    <dgm:pt modelId="{8764B813-3D20-47A1-AB6D-D2BDA433A7D5}" type="pres">
      <dgm:prSet presAssocID="{F26B93AB-627F-4594-816E-4BE68D4847B5}" presName="node" presStyleLbl="node1" presStyleIdx="2" presStyleCnt="7" custScaleX="77058" custScaleY="106175" custLinFactNeighborX="10257" custLinFactNeighborY="-20016">
        <dgm:presLayoutVars>
          <dgm:bulletEnabled val="1"/>
        </dgm:presLayoutVars>
      </dgm:prSet>
      <dgm:spPr/>
      <dgm:t>
        <a:bodyPr/>
        <a:lstStyle/>
        <a:p>
          <a:endParaRPr lang="en-US"/>
        </a:p>
      </dgm:t>
    </dgm:pt>
    <dgm:pt modelId="{9C4486B7-3B05-4D41-B118-166904C197D9}" type="pres">
      <dgm:prSet presAssocID="{A80BB786-AC7B-4FFB-BE6B-CFAEE56B259C}" presName="sibTrans" presStyleLbl="sibTrans2D1" presStyleIdx="2" presStyleCnt="6" custScaleX="144375"/>
      <dgm:spPr/>
      <dgm:t>
        <a:bodyPr/>
        <a:lstStyle/>
        <a:p>
          <a:endParaRPr lang="en-US"/>
        </a:p>
      </dgm:t>
    </dgm:pt>
    <dgm:pt modelId="{069330AC-4FE3-4BBC-B18F-4BD42824D394}" type="pres">
      <dgm:prSet presAssocID="{A80BB786-AC7B-4FFB-BE6B-CFAEE56B259C}" presName="connectorText" presStyleLbl="sibTrans2D1" presStyleIdx="2" presStyleCnt="6"/>
      <dgm:spPr/>
      <dgm:t>
        <a:bodyPr/>
        <a:lstStyle/>
        <a:p>
          <a:endParaRPr lang="en-US"/>
        </a:p>
      </dgm:t>
    </dgm:pt>
    <dgm:pt modelId="{3739F4AE-914F-403A-ABFD-6B6E07F1EC0F}" type="pres">
      <dgm:prSet presAssocID="{C0B4F355-44C1-4C7B-9A45-047DE98427C2}" presName="node" presStyleLbl="node1" presStyleIdx="3" presStyleCnt="7" custScaleX="80296" custLinFactNeighborX="-342" custLinFactNeighborY="66582">
        <dgm:presLayoutVars>
          <dgm:bulletEnabled val="1"/>
        </dgm:presLayoutVars>
      </dgm:prSet>
      <dgm:spPr/>
      <dgm:t>
        <a:bodyPr/>
        <a:lstStyle/>
        <a:p>
          <a:endParaRPr lang="en-US"/>
        </a:p>
      </dgm:t>
    </dgm:pt>
    <dgm:pt modelId="{B05DEE45-2B5A-401B-809C-27BE3C6EE5A1}" type="pres">
      <dgm:prSet presAssocID="{AAC461D8-1CAC-4A14-BE12-C4F336F81E35}" presName="sibTrans" presStyleLbl="sibTrans2D1" presStyleIdx="3" presStyleCnt="6" custScaleX="168416"/>
      <dgm:spPr/>
      <dgm:t>
        <a:bodyPr/>
        <a:lstStyle/>
        <a:p>
          <a:endParaRPr lang="en-US"/>
        </a:p>
      </dgm:t>
    </dgm:pt>
    <dgm:pt modelId="{63D840E2-9B6D-4130-9C70-1C92BBEA9846}" type="pres">
      <dgm:prSet presAssocID="{AAC461D8-1CAC-4A14-BE12-C4F336F81E35}" presName="connectorText" presStyleLbl="sibTrans2D1" presStyleIdx="3" presStyleCnt="6"/>
      <dgm:spPr/>
      <dgm:t>
        <a:bodyPr/>
        <a:lstStyle/>
        <a:p>
          <a:endParaRPr lang="en-US"/>
        </a:p>
      </dgm:t>
    </dgm:pt>
    <dgm:pt modelId="{1AFA968F-E1CF-4775-AB40-F5B7D04AA0F1}" type="pres">
      <dgm:prSet presAssocID="{A77AF301-BE13-4777-83E8-F5F938348C52}" presName="node" presStyleLbl="node1" presStyleIdx="4" presStyleCnt="7" custScaleX="88002" custScaleY="106339" custLinFactX="-2420" custLinFactNeighborX="-100000" custLinFactNeighborY="5457">
        <dgm:presLayoutVars>
          <dgm:bulletEnabled val="1"/>
        </dgm:presLayoutVars>
      </dgm:prSet>
      <dgm:spPr/>
      <dgm:t>
        <a:bodyPr/>
        <a:lstStyle/>
        <a:p>
          <a:endParaRPr lang="en-US"/>
        </a:p>
      </dgm:t>
    </dgm:pt>
    <dgm:pt modelId="{C46843F2-9A3C-4CB7-911C-34779BD10161}" type="pres">
      <dgm:prSet presAssocID="{1995CB05-34B8-4EE5-BBDE-DDC1FF772DE3}" presName="sibTrans" presStyleLbl="sibTrans2D1" presStyleIdx="4" presStyleCnt="6" custAng="21523928" custScaleX="131195" custLinFactNeighborX="2721" custLinFactNeighborY="7157"/>
      <dgm:spPr/>
      <dgm:t>
        <a:bodyPr/>
        <a:lstStyle/>
        <a:p>
          <a:endParaRPr lang="en-US"/>
        </a:p>
      </dgm:t>
    </dgm:pt>
    <dgm:pt modelId="{425A905C-4446-4EBE-A321-DED1CC4CD440}" type="pres">
      <dgm:prSet presAssocID="{1995CB05-34B8-4EE5-BBDE-DDC1FF772DE3}" presName="connectorText" presStyleLbl="sibTrans2D1" presStyleIdx="4" presStyleCnt="6"/>
      <dgm:spPr/>
      <dgm:t>
        <a:bodyPr/>
        <a:lstStyle/>
        <a:p>
          <a:endParaRPr lang="en-US"/>
        </a:p>
      </dgm:t>
    </dgm:pt>
    <dgm:pt modelId="{9BBB4B05-7120-43AC-B2E1-71B9394757F7}" type="pres">
      <dgm:prSet presAssocID="{C2F835A0-D8C9-4587-AC25-52CA331D5807}" presName="node" presStyleLbl="node1" presStyleIdx="5" presStyleCnt="7" custScaleX="93351" custScaleY="99491" custLinFactNeighborX="-92088" custLinFactNeighborY="-339">
        <dgm:presLayoutVars>
          <dgm:bulletEnabled val="1"/>
        </dgm:presLayoutVars>
      </dgm:prSet>
      <dgm:spPr/>
      <dgm:t>
        <a:bodyPr/>
        <a:lstStyle/>
        <a:p>
          <a:endParaRPr lang="en-US"/>
        </a:p>
      </dgm:t>
    </dgm:pt>
    <dgm:pt modelId="{D970B35D-71DD-448C-821B-BF045B3B60D4}" type="pres">
      <dgm:prSet presAssocID="{6B5145C2-F0DE-46E7-B094-CEFEA80B5592}" presName="sibTrans" presStyleLbl="sibTrans2D1" presStyleIdx="5" presStyleCnt="6" custAng="21525706" custScaleX="116757" custScaleY="100508" custLinFactNeighborX="10762" custLinFactNeighborY="15526"/>
      <dgm:spPr/>
      <dgm:t>
        <a:bodyPr/>
        <a:lstStyle/>
        <a:p>
          <a:endParaRPr lang="en-US"/>
        </a:p>
      </dgm:t>
    </dgm:pt>
    <dgm:pt modelId="{AD0653BD-BAFC-4A53-9B6F-717FB5C960D3}" type="pres">
      <dgm:prSet presAssocID="{6B5145C2-F0DE-46E7-B094-CEFEA80B5592}" presName="connectorText" presStyleLbl="sibTrans2D1" presStyleIdx="5" presStyleCnt="6"/>
      <dgm:spPr/>
      <dgm:t>
        <a:bodyPr/>
        <a:lstStyle/>
        <a:p>
          <a:endParaRPr lang="en-US"/>
        </a:p>
      </dgm:t>
    </dgm:pt>
    <dgm:pt modelId="{BB10910A-12BB-482B-AA93-9F70C9A985CF}" type="pres">
      <dgm:prSet presAssocID="{7B38DC8F-86DF-4BE2-829A-EF6E36312DD7}" presName="node" presStyleLbl="node1" presStyleIdx="6" presStyleCnt="7" custScaleX="72892" custLinFactNeighborX="-92242" custLinFactNeighborY="-85">
        <dgm:presLayoutVars>
          <dgm:bulletEnabled val="1"/>
        </dgm:presLayoutVars>
      </dgm:prSet>
      <dgm:spPr/>
      <dgm:t>
        <a:bodyPr/>
        <a:lstStyle/>
        <a:p>
          <a:endParaRPr lang="en-US"/>
        </a:p>
      </dgm:t>
    </dgm:pt>
  </dgm:ptLst>
  <dgm:cxnLst>
    <dgm:cxn modelId="{4C85E042-1B82-489C-8AEF-B04CD3B7CD0C}" srcId="{C8FDECC8-562F-4361-A5F7-7FE0B9AA385E}" destId="{F26B93AB-627F-4594-816E-4BE68D4847B5}" srcOrd="2" destOrd="0" parTransId="{D3D533DB-7C6A-456E-9E7A-629F394B78C7}" sibTransId="{A80BB786-AC7B-4FFB-BE6B-CFAEE56B259C}"/>
    <dgm:cxn modelId="{E35F08FC-0115-4FEE-B700-1496D423153E}" type="presOf" srcId="{A80BB786-AC7B-4FFB-BE6B-CFAEE56B259C}" destId="{9C4486B7-3B05-4D41-B118-166904C197D9}" srcOrd="0" destOrd="0" presId="urn:microsoft.com/office/officeart/2005/8/layout/process5"/>
    <dgm:cxn modelId="{6CA0A798-86B0-40EE-9660-CF7055620A53}" type="presOf" srcId="{AAC461D8-1CAC-4A14-BE12-C4F336F81E35}" destId="{B05DEE45-2B5A-401B-809C-27BE3C6EE5A1}" srcOrd="0" destOrd="0" presId="urn:microsoft.com/office/officeart/2005/8/layout/process5"/>
    <dgm:cxn modelId="{7DB231F2-F8B3-43FC-9C2F-CBE9D180614D}" type="presOf" srcId="{6B5145C2-F0DE-46E7-B094-CEFEA80B5592}" destId="{AD0653BD-BAFC-4A53-9B6F-717FB5C960D3}" srcOrd="1" destOrd="0" presId="urn:microsoft.com/office/officeart/2005/8/layout/process5"/>
    <dgm:cxn modelId="{F6CD4CD1-5E11-411A-8DEF-8D21DCF18AE3}" type="presOf" srcId="{C2F835A0-D8C9-4587-AC25-52CA331D5807}" destId="{9BBB4B05-7120-43AC-B2E1-71B9394757F7}" srcOrd="0" destOrd="0" presId="urn:microsoft.com/office/officeart/2005/8/layout/process5"/>
    <dgm:cxn modelId="{3E3A6CF6-5DA3-4735-BDEF-9133790F6254}" type="presOf" srcId="{0CBCBE77-41F8-4C88-98B8-7B29864375EB}" destId="{2B540A0E-23FD-429B-9CD3-FC41BA09E62B}" srcOrd="0" destOrd="0" presId="urn:microsoft.com/office/officeart/2005/8/layout/process5"/>
    <dgm:cxn modelId="{0477114E-3851-47BF-9901-7497CC5E423A}" type="presOf" srcId="{A80BB786-AC7B-4FFB-BE6B-CFAEE56B259C}" destId="{069330AC-4FE3-4BBC-B18F-4BD42824D394}" srcOrd="1" destOrd="0" presId="urn:microsoft.com/office/officeart/2005/8/layout/process5"/>
    <dgm:cxn modelId="{34AE8D6B-E0FD-4702-A3F8-3E11E8E0B296}" srcId="{C8FDECC8-562F-4361-A5F7-7FE0B9AA385E}" destId="{A77AF301-BE13-4777-83E8-F5F938348C52}" srcOrd="4" destOrd="0" parTransId="{FC6AE170-004F-4B7D-9180-0C111462C28F}" sibTransId="{1995CB05-34B8-4EE5-BBDE-DDC1FF772DE3}"/>
    <dgm:cxn modelId="{ACE554EE-EB31-4A9C-8F3D-E50BD4B12B53}" srcId="{C8FDECC8-562F-4361-A5F7-7FE0B9AA385E}" destId="{7B38DC8F-86DF-4BE2-829A-EF6E36312DD7}" srcOrd="6" destOrd="0" parTransId="{D47BEB64-5C15-4F68-9789-E140F5418747}" sibTransId="{93029B6E-CDAB-4224-A402-75BB1FC321B2}"/>
    <dgm:cxn modelId="{4F4C1057-71B0-47A3-ADF5-1DB81061F2E9}" srcId="{C8FDECC8-562F-4361-A5F7-7FE0B9AA385E}" destId="{C0B4F355-44C1-4C7B-9A45-047DE98427C2}" srcOrd="3" destOrd="0" parTransId="{44DF28D5-791C-438D-96F2-6E5D992F8E79}" sibTransId="{AAC461D8-1CAC-4A14-BE12-C4F336F81E35}"/>
    <dgm:cxn modelId="{4A882D59-34A8-40C3-8A39-87EAB8F03564}" type="presOf" srcId="{DB4C24AD-BB82-4124-B85C-7DA735B74D5D}" destId="{1A7071A0-AF59-4BCC-9E8E-950F822A6A06}" srcOrd="0" destOrd="0" presId="urn:microsoft.com/office/officeart/2005/8/layout/process5"/>
    <dgm:cxn modelId="{85534376-5167-4A55-9235-EF2A08AE97C3}" srcId="{C8FDECC8-562F-4361-A5F7-7FE0B9AA385E}" destId="{C2F835A0-D8C9-4587-AC25-52CA331D5807}" srcOrd="5" destOrd="0" parTransId="{56406E1A-2261-464F-B97B-2E2B454AEE48}" sibTransId="{6B5145C2-F0DE-46E7-B094-CEFEA80B5592}"/>
    <dgm:cxn modelId="{4D343712-70F7-4128-81E3-28427E6ADB71}" type="presOf" srcId="{6B5145C2-F0DE-46E7-B094-CEFEA80B5592}" destId="{D970B35D-71DD-448C-821B-BF045B3B60D4}" srcOrd="0" destOrd="0" presId="urn:microsoft.com/office/officeart/2005/8/layout/process5"/>
    <dgm:cxn modelId="{54AC628C-B008-4ADA-9D7C-CE410525ECA6}" srcId="{C8FDECC8-562F-4361-A5F7-7FE0B9AA385E}" destId="{0CBCBE77-41F8-4C88-98B8-7B29864375EB}" srcOrd="1" destOrd="0" parTransId="{D3965CED-6BF4-4061-8F59-45DD5702287C}" sibTransId="{3687952A-141F-4436-8B69-FE9792C2C0BF}"/>
    <dgm:cxn modelId="{16B28E92-30B9-4626-B2C5-65ECD05EA938}" srcId="{C8FDECC8-562F-4361-A5F7-7FE0B9AA385E}" destId="{781D5FC5-D7D5-4FD9-87CE-DED1DB5A663F}" srcOrd="0" destOrd="0" parTransId="{993250CC-360C-435E-8CDF-2541617D839E}" sibTransId="{DB4C24AD-BB82-4124-B85C-7DA735B74D5D}"/>
    <dgm:cxn modelId="{892F5668-7A80-4E27-A43A-1B821B895A46}" type="presOf" srcId="{A77AF301-BE13-4777-83E8-F5F938348C52}" destId="{1AFA968F-E1CF-4775-AB40-F5B7D04AA0F1}" srcOrd="0" destOrd="0" presId="urn:microsoft.com/office/officeart/2005/8/layout/process5"/>
    <dgm:cxn modelId="{BB8589F0-0FAA-4AA4-9BA0-2077ABF9A19A}" type="presOf" srcId="{C8FDECC8-562F-4361-A5F7-7FE0B9AA385E}" destId="{615E9710-F82F-4301-A204-38A0EAAC5C7D}" srcOrd="0" destOrd="0" presId="urn:microsoft.com/office/officeart/2005/8/layout/process5"/>
    <dgm:cxn modelId="{050F098F-CF92-4C2B-A395-F94843C21A85}" type="presOf" srcId="{AAC461D8-1CAC-4A14-BE12-C4F336F81E35}" destId="{63D840E2-9B6D-4130-9C70-1C92BBEA9846}" srcOrd="1" destOrd="0" presId="urn:microsoft.com/office/officeart/2005/8/layout/process5"/>
    <dgm:cxn modelId="{5B5E0819-334E-482F-8F3D-481CB3AB37C3}" type="presOf" srcId="{F26B93AB-627F-4594-816E-4BE68D4847B5}" destId="{8764B813-3D20-47A1-AB6D-D2BDA433A7D5}" srcOrd="0" destOrd="0" presId="urn:microsoft.com/office/officeart/2005/8/layout/process5"/>
    <dgm:cxn modelId="{464ABA61-9C20-407D-A047-45C4147E9442}" type="presOf" srcId="{1995CB05-34B8-4EE5-BBDE-DDC1FF772DE3}" destId="{425A905C-4446-4EBE-A321-DED1CC4CD440}" srcOrd="1" destOrd="0" presId="urn:microsoft.com/office/officeart/2005/8/layout/process5"/>
    <dgm:cxn modelId="{672E95E8-46C1-47AE-BEBF-095B4D2B8245}" type="presOf" srcId="{781D5FC5-D7D5-4FD9-87CE-DED1DB5A663F}" destId="{2C449C75-7F4A-4E1D-96E9-8427D2377959}" srcOrd="0" destOrd="0" presId="urn:microsoft.com/office/officeart/2005/8/layout/process5"/>
    <dgm:cxn modelId="{C639EF47-CA40-4C78-AD0F-BBB84F533F3D}" type="presOf" srcId="{3687952A-141F-4436-8B69-FE9792C2C0BF}" destId="{52A0B765-7A0D-4819-B827-CCFEFC80589F}" srcOrd="1" destOrd="0" presId="urn:microsoft.com/office/officeart/2005/8/layout/process5"/>
    <dgm:cxn modelId="{0103E472-9ED2-4134-9E5B-78EE9E63B88D}" type="presOf" srcId="{DB4C24AD-BB82-4124-B85C-7DA735B74D5D}" destId="{18585D30-8B2D-4212-AA8A-86C85FE606BE}" srcOrd="1" destOrd="0" presId="urn:microsoft.com/office/officeart/2005/8/layout/process5"/>
    <dgm:cxn modelId="{A6603CAA-3863-47AD-8A64-E787D7DD1A96}" type="presOf" srcId="{1995CB05-34B8-4EE5-BBDE-DDC1FF772DE3}" destId="{C46843F2-9A3C-4CB7-911C-34779BD10161}" srcOrd="0" destOrd="0" presId="urn:microsoft.com/office/officeart/2005/8/layout/process5"/>
    <dgm:cxn modelId="{BAC25F77-6D63-4ACC-B78A-3BDEDDAA9256}" type="presOf" srcId="{C0B4F355-44C1-4C7B-9A45-047DE98427C2}" destId="{3739F4AE-914F-403A-ABFD-6B6E07F1EC0F}" srcOrd="0" destOrd="0" presId="urn:microsoft.com/office/officeart/2005/8/layout/process5"/>
    <dgm:cxn modelId="{FA1328DF-DA92-4174-BB4F-10E5356BB35D}" type="presOf" srcId="{3687952A-141F-4436-8B69-FE9792C2C0BF}" destId="{0DE0095D-BEFF-4F0A-A919-860C0B04242B}" srcOrd="0" destOrd="0" presId="urn:microsoft.com/office/officeart/2005/8/layout/process5"/>
    <dgm:cxn modelId="{C4BD828D-5D96-488F-BA96-AED46395E3FD}" type="presOf" srcId="{7B38DC8F-86DF-4BE2-829A-EF6E36312DD7}" destId="{BB10910A-12BB-482B-AA93-9F70C9A985CF}" srcOrd="0" destOrd="0" presId="urn:microsoft.com/office/officeart/2005/8/layout/process5"/>
    <dgm:cxn modelId="{7A2F7CB9-3686-45A3-AB52-043EA477CE12}" type="presParOf" srcId="{615E9710-F82F-4301-A204-38A0EAAC5C7D}" destId="{2C449C75-7F4A-4E1D-96E9-8427D2377959}" srcOrd="0" destOrd="0" presId="urn:microsoft.com/office/officeart/2005/8/layout/process5"/>
    <dgm:cxn modelId="{CA2E60BC-4A0A-4362-A4DD-E823AEE59CD5}" type="presParOf" srcId="{615E9710-F82F-4301-A204-38A0EAAC5C7D}" destId="{1A7071A0-AF59-4BCC-9E8E-950F822A6A06}" srcOrd="1" destOrd="0" presId="urn:microsoft.com/office/officeart/2005/8/layout/process5"/>
    <dgm:cxn modelId="{540C9700-3A72-4374-95B6-CE673E46EEAA}" type="presParOf" srcId="{1A7071A0-AF59-4BCC-9E8E-950F822A6A06}" destId="{18585D30-8B2D-4212-AA8A-86C85FE606BE}" srcOrd="0" destOrd="0" presId="urn:microsoft.com/office/officeart/2005/8/layout/process5"/>
    <dgm:cxn modelId="{2E1D8B33-F181-4E54-B416-0CB4219DE7E8}" type="presParOf" srcId="{615E9710-F82F-4301-A204-38A0EAAC5C7D}" destId="{2B540A0E-23FD-429B-9CD3-FC41BA09E62B}" srcOrd="2" destOrd="0" presId="urn:microsoft.com/office/officeart/2005/8/layout/process5"/>
    <dgm:cxn modelId="{9CEE160B-232D-46E2-9AF7-FE5776E5BABF}" type="presParOf" srcId="{615E9710-F82F-4301-A204-38A0EAAC5C7D}" destId="{0DE0095D-BEFF-4F0A-A919-860C0B04242B}" srcOrd="3" destOrd="0" presId="urn:microsoft.com/office/officeart/2005/8/layout/process5"/>
    <dgm:cxn modelId="{67B75B3A-2524-4356-ABF8-C23DE10E97F8}" type="presParOf" srcId="{0DE0095D-BEFF-4F0A-A919-860C0B04242B}" destId="{52A0B765-7A0D-4819-B827-CCFEFC80589F}" srcOrd="0" destOrd="0" presId="urn:microsoft.com/office/officeart/2005/8/layout/process5"/>
    <dgm:cxn modelId="{C77F5926-9918-491F-A0D5-E6F8BD115562}" type="presParOf" srcId="{615E9710-F82F-4301-A204-38A0EAAC5C7D}" destId="{8764B813-3D20-47A1-AB6D-D2BDA433A7D5}" srcOrd="4" destOrd="0" presId="urn:microsoft.com/office/officeart/2005/8/layout/process5"/>
    <dgm:cxn modelId="{4F4C8827-4614-4F28-968E-0AECCA839C98}" type="presParOf" srcId="{615E9710-F82F-4301-A204-38A0EAAC5C7D}" destId="{9C4486B7-3B05-4D41-B118-166904C197D9}" srcOrd="5" destOrd="0" presId="urn:microsoft.com/office/officeart/2005/8/layout/process5"/>
    <dgm:cxn modelId="{E381B881-7B64-4808-95A8-C63BF0970CC6}" type="presParOf" srcId="{9C4486B7-3B05-4D41-B118-166904C197D9}" destId="{069330AC-4FE3-4BBC-B18F-4BD42824D394}" srcOrd="0" destOrd="0" presId="urn:microsoft.com/office/officeart/2005/8/layout/process5"/>
    <dgm:cxn modelId="{9F082B37-642F-499C-ACBE-968FDC3609CC}" type="presParOf" srcId="{615E9710-F82F-4301-A204-38A0EAAC5C7D}" destId="{3739F4AE-914F-403A-ABFD-6B6E07F1EC0F}" srcOrd="6" destOrd="0" presId="urn:microsoft.com/office/officeart/2005/8/layout/process5"/>
    <dgm:cxn modelId="{2BC9F243-6E9C-4B77-B069-C286C1A21C63}" type="presParOf" srcId="{615E9710-F82F-4301-A204-38A0EAAC5C7D}" destId="{B05DEE45-2B5A-401B-809C-27BE3C6EE5A1}" srcOrd="7" destOrd="0" presId="urn:microsoft.com/office/officeart/2005/8/layout/process5"/>
    <dgm:cxn modelId="{7031E05F-FAB3-4214-A0A6-2C891E37A9EC}" type="presParOf" srcId="{B05DEE45-2B5A-401B-809C-27BE3C6EE5A1}" destId="{63D840E2-9B6D-4130-9C70-1C92BBEA9846}" srcOrd="0" destOrd="0" presId="urn:microsoft.com/office/officeart/2005/8/layout/process5"/>
    <dgm:cxn modelId="{38A65F6B-81D8-440F-BB24-80A9EECE5E38}" type="presParOf" srcId="{615E9710-F82F-4301-A204-38A0EAAC5C7D}" destId="{1AFA968F-E1CF-4775-AB40-F5B7D04AA0F1}" srcOrd="8" destOrd="0" presId="urn:microsoft.com/office/officeart/2005/8/layout/process5"/>
    <dgm:cxn modelId="{C79CB2E2-47C5-41E9-A4D9-C88567AC8C6B}" type="presParOf" srcId="{615E9710-F82F-4301-A204-38A0EAAC5C7D}" destId="{C46843F2-9A3C-4CB7-911C-34779BD10161}" srcOrd="9" destOrd="0" presId="urn:microsoft.com/office/officeart/2005/8/layout/process5"/>
    <dgm:cxn modelId="{B10030DF-31D4-44BD-98B8-C541982B58F8}" type="presParOf" srcId="{C46843F2-9A3C-4CB7-911C-34779BD10161}" destId="{425A905C-4446-4EBE-A321-DED1CC4CD440}" srcOrd="0" destOrd="0" presId="urn:microsoft.com/office/officeart/2005/8/layout/process5"/>
    <dgm:cxn modelId="{327326B2-0262-45D2-9A8C-6D8F38C3DE5E}" type="presParOf" srcId="{615E9710-F82F-4301-A204-38A0EAAC5C7D}" destId="{9BBB4B05-7120-43AC-B2E1-71B9394757F7}" srcOrd="10" destOrd="0" presId="urn:microsoft.com/office/officeart/2005/8/layout/process5"/>
    <dgm:cxn modelId="{E5D354FD-02CC-402A-9C65-D7D24D48AE42}" type="presParOf" srcId="{615E9710-F82F-4301-A204-38A0EAAC5C7D}" destId="{D970B35D-71DD-448C-821B-BF045B3B60D4}" srcOrd="11" destOrd="0" presId="urn:microsoft.com/office/officeart/2005/8/layout/process5"/>
    <dgm:cxn modelId="{E9D56349-1557-490E-B801-7C191E224A45}" type="presParOf" srcId="{D970B35D-71DD-448C-821B-BF045B3B60D4}" destId="{AD0653BD-BAFC-4A53-9B6F-717FB5C960D3}" srcOrd="0" destOrd="0" presId="urn:microsoft.com/office/officeart/2005/8/layout/process5"/>
    <dgm:cxn modelId="{0D4AA709-2BD4-4BA1-8A2C-F3062E56A008}" type="presParOf" srcId="{615E9710-F82F-4301-A204-38A0EAAC5C7D}" destId="{BB10910A-12BB-482B-AA93-9F70C9A985CF}"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49C75-7F4A-4E1D-96E9-8427D2377959}">
      <dsp:nvSpPr>
        <dsp:cNvPr id="0" name=""/>
        <dsp:cNvSpPr/>
      </dsp:nvSpPr>
      <dsp:spPr>
        <a:xfrm>
          <a:off x="5677" y="253817"/>
          <a:ext cx="1369730" cy="1223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Data Collection &amp; Cleaning</a:t>
          </a:r>
        </a:p>
      </dsp:txBody>
      <dsp:txXfrm>
        <a:off x="41512" y="289652"/>
        <a:ext cx="1298060" cy="1151833"/>
      </dsp:txXfrm>
    </dsp:sp>
    <dsp:sp modelId="{1A7071A0-AF59-4BCC-9E8E-950F822A6A06}">
      <dsp:nvSpPr>
        <dsp:cNvPr id="0" name=""/>
        <dsp:cNvSpPr/>
      </dsp:nvSpPr>
      <dsp:spPr>
        <a:xfrm rot="1128">
          <a:off x="1588802" y="600686"/>
          <a:ext cx="514088"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1588802" y="706765"/>
        <a:ext cx="359862" cy="318313"/>
      </dsp:txXfrm>
    </dsp:sp>
    <dsp:sp modelId="{2B540A0E-23FD-429B-9CD3-FC41BA09E62B}">
      <dsp:nvSpPr>
        <dsp:cNvPr id="0" name=""/>
        <dsp:cNvSpPr/>
      </dsp:nvSpPr>
      <dsp:spPr>
        <a:xfrm>
          <a:off x="2345385" y="253817"/>
          <a:ext cx="2167480" cy="12252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Loading Data in local file system using </a:t>
          </a:r>
          <a:r>
            <a:rPr lang="en-US" sz="1700" kern="1200" dirty="0" err="1"/>
            <a:t>WinSCP</a:t>
          </a:r>
          <a:endParaRPr lang="en-US" sz="1700" kern="1200" dirty="0"/>
        </a:p>
      </dsp:txBody>
      <dsp:txXfrm>
        <a:off x="2381273" y="289705"/>
        <a:ext cx="2095704" cy="1153523"/>
      </dsp:txXfrm>
    </dsp:sp>
    <dsp:sp modelId="{0DE0095D-BEFF-4F0A-A919-860C0B04242B}">
      <dsp:nvSpPr>
        <dsp:cNvPr id="0" name=""/>
        <dsp:cNvSpPr/>
      </dsp:nvSpPr>
      <dsp:spPr>
        <a:xfrm rot="21592180">
          <a:off x="4800124" y="612435"/>
          <a:ext cx="506893"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800124" y="718712"/>
        <a:ext cx="354825" cy="318313"/>
      </dsp:txXfrm>
    </dsp:sp>
    <dsp:sp modelId="{8764B813-3D20-47A1-AB6D-D2BDA433A7D5}">
      <dsp:nvSpPr>
        <dsp:cNvPr id="0" name=""/>
        <dsp:cNvSpPr/>
      </dsp:nvSpPr>
      <dsp:spPr>
        <a:xfrm>
          <a:off x="5469110" y="237420"/>
          <a:ext cx="1648425" cy="1362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Loading data into HDFS</a:t>
          </a:r>
        </a:p>
      </dsp:txBody>
      <dsp:txXfrm>
        <a:off x="5509024" y="277334"/>
        <a:ext cx="1568597" cy="1282949"/>
      </dsp:txXfrm>
    </dsp:sp>
    <dsp:sp modelId="{9C4486B7-3B05-4D41-B118-166904C197D9}">
      <dsp:nvSpPr>
        <dsp:cNvPr id="0" name=""/>
        <dsp:cNvSpPr/>
      </dsp:nvSpPr>
      <dsp:spPr>
        <a:xfrm rot="1540563">
          <a:off x="7155580" y="1196439"/>
          <a:ext cx="533988"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163438" y="1268063"/>
        <a:ext cx="374832" cy="318313"/>
      </dsp:txXfrm>
    </dsp:sp>
    <dsp:sp modelId="{3739F4AE-914F-403A-ABFD-6B6E07F1EC0F}">
      <dsp:nvSpPr>
        <dsp:cNvPr id="0" name=""/>
        <dsp:cNvSpPr/>
      </dsp:nvSpPr>
      <dsp:spPr>
        <a:xfrm>
          <a:off x="7746482" y="1388551"/>
          <a:ext cx="1717692" cy="1283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Creating tables in Hive</a:t>
          </a:r>
        </a:p>
      </dsp:txBody>
      <dsp:txXfrm>
        <a:off x="7784075" y="1426144"/>
        <a:ext cx="1642506" cy="1208334"/>
      </dsp:txXfrm>
    </dsp:sp>
    <dsp:sp modelId="{B05DEE45-2B5A-401B-809C-27BE3C6EE5A1}">
      <dsp:nvSpPr>
        <dsp:cNvPr id="0" name=""/>
        <dsp:cNvSpPr/>
      </dsp:nvSpPr>
      <dsp:spPr>
        <a:xfrm rot="8859395">
          <a:off x="7274343" y="2452007"/>
          <a:ext cx="492295"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10800000">
        <a:off x="7410575" y="2518605"/>
        <a:ext cx="344607" cy="318313"/>
      </dsp:txXfrm>
    </dsp:sp>
    <dsp:sp modelId="{1AFA968F-E1CF-4775-AB40-F5B7D04AA0F1}">
      <dsp:nvSpPr>
        <dsp:cNvPr id="0" name=""/>
        <dsp:cNvSpPr/>
      </dsp:nvSpPr>
      <dsp:spPr>
        <a:xfrm>
          <a:off x="5397982" y="2782829"/>
          <a:ext cx="1882539" cy="1364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Querying data in hive</a:t>
          </a:r>
        </a:p>
      </dsp:txBody>
      <dsp:txXfrm>
        <a:off x="5437958" y="2822805"/>
        <a:ext cx="1802587" cy="1284930"/>
      </dsp:txXfrm>
    </dsp:sp>
    <dsp:sp modelId="{C46843F2-9A3C-4CB7-911C-34779BD10161}">
      <dsp:nvSpPr>
        <dsp:cNvPr id="0" name=""/>
        <dsp:cNvSpPr/>
      </dsp:nvSpPr>
      <dsp:spPr>
        <a:xfrm rot="10823241">
          <a:off x="4878587" y="3201884"/>
          <a:ext cx="441483" cy="530521"/>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5011030" y="3308436"/>
        <a:ext cx="309038" cy="318313"/>
      </dsp:txXfrm>
    </dsp:sp>
    <dsp:sp modelId="{9BBB4B05-7120-43AC-B2E1-71B9394757F7}">
      <dsp:nvSpPr>
        <dsp:cNvPr id="0" name=""/>
        <dsp:cNvSpPr/>
      </dsp:nvSpPr>
      <dsp:spPr>
        <a:xfrm>
          <a:off x="2766358" y="2752384"/>
          <a:ext cx="1996965" cy="1276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Export Query results to MS EXCEL</a:t>
          </a:r>
        </a:p>
      </dsp:txBody>
      <dsp:txXfrm>
        <a:off x="2803760" y="2789786"/>
        <a:ext cx="1922161" cy="1202183"/>
      </dsp:txXfrm>
    </dsp:sp>
    <dsp:sp modelId="{D970B35D-71DD-448C-821B-BF045B3B60D4}">
      <dsp:nvSpPr>
        <dsp:cNvPr id="0" name=""/>
        <dsp:cNvSpPr/>
      </dsp:nvSpPr>
      <dsp:spPr>
        <a:xfrm rot="10721456">
          <a:off x="2132978" y="3208387"/>
          <a:ext cx="531544" cy="533216"/>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2292420" y="3313208"/>
        <a:ext cx="372081" cy="319930"/>
      </dsp:txXfrm>
    </dsp:sp>
    <dsp:sp modelId="{BB10910A-12BB-482B-AA93-9F70C9A985CF}">
      <dsp:nvSpPr>
        <dsp:cNvPr id="0" name=""/>
        <dsp:cNvSpPr/>
      </dsp:nvSpPr>
      <dsp:spPr>
        <a:xfrm>
          <a:off x="348078" y="2752377"/>
          <a:ext cx="1559306" cy="12835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Visualize Using POWER PIVOT and TABLEAU</a:t>
          </a:r>
        </a:p>
      </dsp:txBody>
      <dsp:txXfrm>
        <a:off x="385671" y="2789970"/>
        <a:ext cx="1484120" cy="1208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12/6/2016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12/6/2016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329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2</a:t>
            </a:fld>
            <a:endParaRPr lang="en-US"/>
          </a:p>
        </p:txBody>
      </p:sp>
    </p:spTree>
    <p:extLst>
      <p:ext uri="{BB962C8B-B14F-4D97-AF65-F5344CB8AC3E}">
        <p14:creationId xmlns:p14="http://schemas.microsoft.com/office/powerpoint/2010/main" val="363540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2202871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0BBE6BF-C811-45BB-8BA9-22EFF2B83FFA}" type="datetime1">
              <a:rPr lang="en-US" smtClean="0"/>
              <a:pPr/>
              <a:t>12/6/2016</a:t>
            </a:fld>
            <a:endParaRPr lang="en-US"/>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
        <p:nvSpPr>
          <p:cNvPr id="36" name="Rectangle 35"/>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pic>
        <p:nvPicPr>
          <p:cNvPr id="55"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30114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DF41C5-B5F2-469F-BA25-292CFCDAF6E0}" type="datetime1">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3496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D85FE-5443-4629-8A1C-6F6EA57CBD60}" type="datetime1">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10" name="Rectangle 9"/>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dirty="0"/>
          </a:p>
        </p:txBody>
      </p:sp>
      <p:sp>
        <p:nvSpPr>
          <p:cNvPr id="8" name="Rectangle 7"/>
          <p:cNvSpPr/>
          <p:nvPr userDrawn="1"/>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284863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fld id="{F39362CC-4597-4E8E-AFE5-237B3DA1FF07}" type="datetime1">
              <a:rPr lang="en-US" smtClean="0"/>
              <a:pPr/>
              <a:t>12/6/2016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153219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9" name="Rectangle 8"/>
          <p:cNvSpPr/>
          <p:nvPr/>
        </p:nvSpPr>
        <p:spPr>
          <a:xfrm>
            <a:off x="11892563" y="0"/>
            <a:ext cx="304721"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4" name="Date Placeholder 3"/>
          <p:cNvSpPr>
            <a:spLocks noGrp="1"/>
          </p:cNvSpPr>
          <p:nvPr>
            <p:ph type="dt" sz="half" idx="10"/>
          </p:nvPr>
        </p:nvSpPr>
        <p:spPr/>
        <p:txBody>
          <a:bodyPr/>
          <a:lstStyle>
            <a:lvl1pPr>
              <a:defRPr>
                <a:solidFill>
                  <a:schemeClr val="tx1"/>
                </a:solidFill>
              </a:defRPr>
            </a:lvl1pPr>
          </a:lstStyle>
          <a:p>
            <a:fld id="{E1F63988-78D4-46C4-B808-1786C6A42859}" type="datetime1">
              <a:rPr lang="en-US" smtClean="0"/>
              <a:pPr/>
              <a:t>12/6/2016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Text Placeholder 2"/>
          <p:cNvSpPr>
            <a:spLocks noGrp="1"/>
          </p:cNvSpPr>
          <p:nvPr>
            <p:ph type="body" idx="1"/>
          </p:nvPr>
        </p:nvSpPr>
        <p:spPr>
          <a:xfrm>
            <a:off x="1919454"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1919454" y="1600201"/>
            <a:ext cx="8283272" cy="2654064"/>
          </a:xfrm>
        </p:spPr>
        <p:txBody>
          <a:bodyPr anchor="b">
            <a:normAutofit/>
          </a:bodyPr>
          <a:lstStyle>
            <a:lvl1pPr algn="l">
              <a:defRPr sz="5400" b="0" cap="none" baseline="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312873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1"/>
                </a:solidFill>
              </a:defRPr>
            </a:lvl1pPr>
          </a:lstStyle>
          <a:p>
            <a:fld id="{A482C1EE-CCC0-4F27-8918-BF938AC1419F}" type="datetime1">
              <a:rPr lang="en-US" smtClean="0"/>
              <a:pPr/>
              <a:t>12/6/2016</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4" name="Content Placeholder 3"/>
          <p:cNvSpPr>
            <a:spLocks noGrp="1"/>
          </p:cNvSpPr>
          <p:nvPr>
            <p:ph sz="half" idx="2"/>
          </p:nvPr>
        </p:nvSpPr>
        <p:spPr>
          <a:xfrm>
            <a:off x="6824328"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1935496" y="1600200"/>
            <a:ext cx="4572000" cy="4572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Tree>
    <p:extLst>
      <p:ext uri="{BB962C8B-B14F-4D97-AF65-F5344CB8AC3E}">
        <p14:creationId xmlns:p14="http://schemas.microsoft.com/office/powerpoint/2010/main" val="10538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fld id="{B9A0C48B-9D86-4C33-9BD3-2929B1D74E3D}" type="datetime1">
              <a:rPr lang="en-US" smtClean="0"/>
              <a:pPr/>
              <a:t>12/6/2016</a:t>
            </a:fld>
            <a:endParaRPr lang="en-US"/>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6" name="Content Placeholder 5"/>
          <p:cNvSpPr>
            <a:spLocks noGrp="1"/>
          </p:cNvSpPr>
          <p:nvPr>
            <p:ph sz="quarter" idx="4"/>
          </p:nvPr>
        </p:nvSpPr>
        <p:spPr>
          <a:xfrm>
            <a:off x="6824328" y="2514600"/>
            <a:ext cx="4572000" cy="3655568"/>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824328"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36615" y="2514706"/>
            <a:ext cx="4572000" cy="3657493"/>
          </a:xfrm>
        </p:spPr>
        <p:txBody>
          <a:bodyPr>
            <a:norm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1936615" y="1499616"/>
            <a:ext cx="4572000" cy="938784"/>
          </a:xfrm>
        </p:spPr>
        <p:txBody>
          <a:bodyPr anchor="b">
            <a:noAutofit/>
          </a:bodyPr>
          <a:lstStyle>
            <a:lvl1pPr marL="0" indent="0">
              <a:spcBef>
                <a:spcPts val="0"/>
              </a:spcBef>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1903413" y="177800"/>
            <a:ext cx="9472824" cy="1239837"/>
          </a:xfrm>
        </p:spPr>
        <p:txBody>
          <a:bodyPr/>
          <a:lstStyle>
            <a:lvl1pPr>
              <a:defRPr>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84896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fld id="{E87B711C-F9D6-42CE-B848-D107B7756573}" type="datetime1">
              <a:rPr lang="en-US" smtClean="0"/>
              <a:pPr/>
              <a:t>12/6/2016</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0879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2"/>
          <p:cNvSpPr>
            <a:spLocks noGrp="1"/>
          </p:cNvSpPr>
          <p:nvPr>
            <p:ph type="dt" sz="half" idx="10"/>
          </p:nvPr>
        </p:nvSpPr>
        <p:spPr>
          <a:xfrm>
            <a:off x="5180250" y="6356351"/>
            <a:ext cx="1218883" cy="365125"/>
          </a:xfrm>
        </p:spPr>
        <p:txBody>
          <a:bodyPr/>
          <a:lstStyle/>
          <a:p>
            <a:fld id="{4C1EAC44-87EE-4E25-9BCB-D1B8F4FDD9D1}" type="datetime1">
              <a:rPr lang="en-US" smtClean="0"/>
              <a:pPr/>
              <a:t>12/6/2016</a:t>
            </a:fld>
            <a:endParaRPr lang="en-US"/>
          </a:p>
        </p:txBody>
      </p:sp>
      <p:sp>
        <p:nvSpPr>
          <p:cNvPr id="6" name="Footer Placeholder 3"/>
          <p:cNvSpPr>
            <a:spLocks noGrp="1"/>
          </p:cNvSpPr>
          <p:nvPr>
            <p:ph type="ftr" sz="quarter" idx="11"/>
          </p:nvPr>
        </p:nvSpPr>
        <p:spPr>
          <a:xfrm>
            <a:off x="6595933" y="6356351"/>
            <a:ext cx="3974065" cy="365125"/>
          </a:xfrm>
        </p:spPr>
        <p:txBody>
          <a:bodyPr/>
          <a:lstStyle/>
          <a:p>
            <a:endParaRPr lang="en-US"/>
          </a:p>
        </p:txBody>
      </p:sp>
      <p:sp>
        <p:nvSpPr>
          <p:cNvPr id="7" name="Slide Number Placeholder 4"/>
          <p:cNvSpPr>
            <a:spLocks noGrp="1"/>
          </p:cNvSpPr>
          <p:nvPr>
            <p:ph type="sldNum" sz="quarter" idx="12"/>
          </p:nvPr>
        </p:nvSpPr>
        <p:spPr>
          <a:xfrm>
            <a:off x="10766796" y="6356351"/>
            <a:ext cx="609441" cy="365125"/>
          </a:xfr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9732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5" name="Date Placeholder 4"/>
          <p:cNvSpPr>
            <a:spLocks noGrp="1"/>
          </p:cNvSpPr>
          <p:nvPr>
            <p:ph type="dt" sz="half" idx="10"/>
          </p:nvPr>
        </p:nvSpPr>
        <p:spPr/>
        <p:txBody>
          <a:bodyPr/>
          <a:lstStyle>
            <a:lvl1pPr>
              <a:defRPr>
                <a:solidFill>
                  <a:schemeClr val="tx1"/>
                </a:solidFill>
              </a:defRPr>
            </a:lvl1pPr>
          </a:lstStyle>
          <a:p>
            <a:fld id="{E68E44B9-3FFE-4574-9630-3E5A6F960186}" type="datetime1">
              <a:rPr lang="en-US" smtClean="0"/>
              <a:pPr/>
              <a:t>12/6/2016</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
        <p:nvSpPr>
          <p:cNvPr id="3" name="Content Placeholder 2"/>
          <p:cNvSpPr>
            <a:spLocks noGrp="1"/>
          </p:cNvSpPr>
          <p:nvPr>
            <p:ph idx="1"/>
          </p:nvPr>
        </p:nvSpPr>
        <p:spPr>
          <a:xfrm>
            <a:off x="5180251" y="482600"/>
            <a:ext cx="6195986" cy="5689600"/>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accent5">
                    <a:lumMod val="50000"/>
                  </a:schemeClr>
                </a:solidFill>
              </a:defRPr>
            </a:lvl1pPr>
          </a:lstStyle>
          <a:p>
            <a:r>
              <a:rPr lang="en-US"/>
              <a:t>Click to edit Master title style</a:t>
            </a:r>
            <a:endParaRPr dirty="0"/>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0" name="Rectangle 9"/>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12" name="Rectangle 11"/>
          <p:cNvSpPr/>
          <p:nvPr userDrawn="1"/>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Tree>
    <p:extLst>
      <p:ext uri="{BB962C8B-B14F-4D97-AF65-F5344CB8AC3E}">
        <p14:creationId xmlns:p14="http://schemas.microsoft.com/office/powerpoint/2010/main" val="347639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66F492-7803-4716-B969-A5873965FF8A}" type="datetime1">
              <a:rPr lang="en-US" smtClean="0"/>
              <a:pPr/>
              <a:t>12/6/2016</a:t>
            </a:fld>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11884104" y="0"/>
            <a:ext cx="30472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2"/>
                </a:solidFill>
              </a:defRPr>
            </a:lvl1pPr>
          </a:lstStyle>
          <a:p>
            <a:r>
              <a:rPr lang="en-US"/>
              <a:t>Click to edit Master title style</a:t>
            </a:r>
            <a:endParaRPr dirty="0"/>
          </a:p>
        </p:txBody>
      </p:sp>
    </p:spTree>
    <p:extLst>
      <p:ext uri="{BB962C8B-B14F-4D97-AF65-F5344CB8AC3E}">
        <p14:creationId xmlns:p14="http://schemas.microsoft.com/office/powerpoint/2010/main" val="22564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tx2">
                <a:lumMod val="20000"/>
                <a:lumOff val="80000"/>
              </a:schemeClr>
            </a:gs>
            <a:gs pos="90000">
              <a:schemeClr val="tx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FD004168-AADC-4457-9784-543656FEE4FC}" type="datetime1">
              <a:rPr lang="en-US" smtClean="0"/>
              <a:pPr/>
              <a:t>12/6/2016</a:t>
            </a:fld>
            <a:endParaRPr lang="en-US"/>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endParaRPr lang="en-US"/>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
        <p:nvSpPr>
          <p:cNvPr id="9" name="Rectangle 8"/>
          <p:cNvSpPr/>
          <p:nvPr/>
        </p:nvSpPr>
        <p:spPr>
          <a:xfrm>
            <a:off x="11885691" y="0"/>
            <a:ext cx="304721" cy="6858000"/>
          </a:xfrm>
          <a:prstGeom prst="rect">
            <a:avLst/>
          </a:prstGeom>
          <a:solidFill>
            <a:schemeClr val="tx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pic>
        <p:nvPicPr>
          <p:cNvPr id="46" name="Picture 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ltGray">
          <a:xfrm>
            <a:off x="0" y="0"/>
            <a:ext cx="1803400" cy="6858000"/>
          </a:xfrm>
          <a:prstGeom prst="rect">
            <a:avLst/>
          </a:prstGeom>
          <a:noFill/>
          <a:ln>
            <a:noFill/>
          </a:ln>
        </p:spPr>
      </p:pic>
      <p:sp>
        <p:nvSpPr>
          <p:cNvPr id="3" name="Text Placeholder 2"/>
          <p:cNvSpPr>
            <a:spLocks noGrp="1"/>
          </p:cNvSpPr>
          <p:nvPr>
            <p:ph type="body" idx="1"/>
          </p:nvPr>
        </p:nvSpPr>
        <p:spPr>
          <a:xfrm>
            <a:off x="1903413" y="1600200"/>
            <a:ext cx="9472824"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Placeholder 1"/>
          <p:cNvSpPr>
            <a:spLocks noGrp="1"/>
          </p:cNvSpPr>
          <p:nvPr>
            <p:ph type="title"/>
          </p:nvPr>
        </p:nvSpPr>
        <p:spPr>
          <a:xfrm>
            <a:off x="1903413" y="177800"/>
            <a:ext cx="9472824" cy="1239837"/>
          </a:xfrm>
          <a:prstGeom prst="rect">
            <a:avLst/>
          </a:prstGeom>
        </p:spPr>
        <p:txBody>
          <a:bodyPr vert="horz" lIns="91440" tIns="45720" rIns="91440" bIns="45720" rtlCol="0" anchor="b">
            <a:normAutofit/>
          </a:bodyPr>
          <a:lstStyle/>
          <a:p>
            <a:r>
              <a:rPr lang="en-US"/>
              <a:t>Click to edit Master title style</a:t>
            </a:r>
            <a:endParaRPr dirty="0"/>
          </a:p>
        </p:txBody>
      </p:sp>
    </p:spTree>
    <p:extLst>
      <p:ext uri="{BB962C8B-B14F-4D97-AF65-F5344CB8AC3E}">
        <p14:creationId xmlns:p14="http://schemas.microsoft.com/office/powerpoint/2010/main" val="41415188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199"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lsundar1203/5200/upload/mast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icpsr.umich.edu/icpsrweb/NAHDAP/" TargetMode="External"/><Relationship Id="rId2" Type="http://schemas.openxmlformats.org/officeDocument/2006/relationships/hyperlink" Target="http://www.icpsr.umich.edu/icpsrweb/ICPSR/studies/36361" TargetMode="External"/><Relationship Id="rId1" Type="http://schemas.openxmlformats.org/officeDocument/2006/relationships/slideLayout" Target="../slideLayouts/slideLayout2.xml"/><Relationship Id="rId5" Type="http://schemas.openxmlformats.org/officeDocument/2006/relationships/hyperlink" Target="https://winscp.net/eng/download.php" TargetMode="External"/><Relationship Id="rId4" Type="http://schemas.openxmlformats.org/officeDocument/2006/relationships/hyperlink" Target="https://console.ng.bluemix.net/catalog/services/biginsights-for-apache-hadoo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cpsr.umich.edu/icpsrweb/ICPSR/studies/363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99012" y="2438400"/>
            <a:ext cx="9304544" cy="2819400"/>
          </a:xfrm>
        </p:spPr>
        <p:txBody>
          <a:bodyPr>
            <a:normAutofit fontScale="25000" lnSpcReduction="20000"/>
          </a:bodyPr>
          <a:lstStyle/>
          <a:p>
            <a:r>
              <a:rPr lang="en-US" dirty="0"/>
              <a:t>                                                </a:t>
            </a:r>
          </a:p>
          <a:p>
            <a:endParaRPr lang="en-US" dirty="0"/>
          </a:p>
          <a:p>
            <a:endParaRPr lang="en-US" sz="4500" dirty="0"/>
          </a:p>
          <a:p>
            <a:pPr>
              <a:lnSpc>
                <a:spcPct val="170000"/>
              </a:lnSpc>
            </a:pPr>
            <a:r>
              <a:rPr lang="en-US" sz="6200" dirty="0"/>
              <a:t>                                                                </a:t>
            </a:r>
            <a:r>
              <a:rPr lang="en-US" sz="8000" u="sng" dirty="0"/>
              <a:t>By</a:t>
            </a:r>
          </a:p>
          <a:p>
            <a:pPr>
              <a:lnSpc>
                <a:spcPct val="170000"/>
              </a:lnSpc>
            </a:pPr>
            <a:r>
              <a:rPr lang="en-US" sz="8000" dirty="0"/>
              <a:t>                                                    TERM PAPER TEAM</a:t>
            </a:r>
          </a:p>
          <a:p>
            <a:pPr>
              <a:lnSpc>
                <a:spcPct val="170000"/>
              </a:lnSpc>
            </a:pPr>
            <a:r>
              <a:rPr lang="en-US" sz="8000" dirty="0"/>
              <a:t>                                                    Lakshmi Sundararajan</a:t>
            </a:r>
          </a:p>
          <a:p>
            <a:pPr>
              <a:lnSpc>
                <a:spcPct val="170000"/>
              </a:lnSpc>
            </a:pPr>
            <a:r>
              <a:rPr lang="en-US" sz="8000" dirty="0"/>
              <a:t>                                                    </a:t>
            </a:r>
            <a:r>
              <a:rPr lang="en-US" sz="8000" dirty="0" err="1"/>
              <a:t>Pallavi</a:t>
            </a:r>
            <a:r>
              <a:rPr lang="en-US" sz="8000" dirty="0"/>
              <a:t> </a:t>
            </a:r>
            <a:r>
              <a:rPr lang="en-US" sz="8000" dirty="0" err="1"/>
              <a:t>Attimakula</a:t>
            </a:r>
            <a:endParaRPr lang="en-US" sz="8000" dirty="0"/>
          </a:p>
          <a:p>
            <a:pPr>
              <a:lnSpc>
                <a:spcPct val="170000"/>
              </a:lnSpc>
            </a:pPr>
            <a:r>
              <a:rPr lang="en-US" sz="8000" dirty="0"/>
              <a:t>                                                    Natya Srinivasan</a:t>
            </a:r>
          </a:p>
          <a:p>
            <a:pPr>
              <a:lnSpc>
                <a:spcPct val="170000"/>
              </a:lnSpc>
            </a:pPr>
            <a:endParaRPr lang="en-US" sz="8000" dirty="0"/>
          </a:p>
          <a:p>
            <a:pPr>
              <a:lnSpc>
                <a:spcPct val="170000"/>
              </a:lnSpc>
            </a:pPr>
            <a:r>
              <a:rPr lang="en-US" sz="8000" dirty="0"/>
              <a:t>                                                    </a:t>
            </a:r>
            <a:r>
              <a:rPr lang="en-US" sz="8000" u="sng" dirty="0"/>
              <a:t>Guided by </a:t>
            </a:r>
          </a:p>
          <a:p>
            <a:pPr>
              <a:lnSpc>
                <a:spcPct val="170000"/>
              </a:lnSpc>
            </a:pPr>
            <a:r>
              <a:rPr lang="en-US" sz="8000" dirty="0"/>
              <a:t>                                                     </a:t>
            </a:r>
            <a:r>
              <a:rPr lang="en-US" sz="8000" dirty="0" err="1"/>
              <a:t>Dr.Jongwook</a:t>
            </a:r>
            <a:r>
              <a:rPr lang="en-US" sz="8000" dirty="0"/>
              <a:t> Woo</a:t>
            </a:r>
          </a:p>
          <a:p>
            <a:pPr>
              <a:lnSpc>
                <a:spcPct val="170000"/>
              </a:lnSpc>
            </a:pPr>
            <a:endParaRPr lang="en-US" sz="8000" dirty="0"/>
          </a:p>
          <a:p>
            <a:pPr>
              <a:lnSpc>
                <a:spcPct val="170000"/>
              </a:lnSpc>
            </a:pPr>
            <a:r>
              <a:rPr lang="en-US" sz="6200" dirty="0"/>
              <a:t> </a:t>
            </a:r>
            <a:endParaRPr lang="en-US" dirty="0"/>
          </a:p>
          <a:p>
            <a:pPr>
              <a:lnSpc>
                <a:spcPct val="170000"/>
              </a:lnSpc>
            </a:pPr>
            <a:r>
              <a:rPr lang="en-US" dirty="0"/>
              <a:t> </a:t>
            </a:r>
          </a:p>
        </p:txBody>
      </p:sp>
      <p:sp>
        <p:nvSpPr>
          <p:cNvPr id="2" name="Title 1"/>
          <p:cNvSpPr>
            <a:spLocks noGrp="1"/>
          </p:cNvSpPr>
          <p:nvPr>
            <p:ph type="ctrTitle"/>
          </p:nvPr>
        </p:nvSpPr>
        <p:spPr>
          <a:xfrm>
            <a:off x="2360612" y="838200"/>
            <a:ext cx="8636896" cy="1255801"/>
          </a:xfrm>
        </p:spPr>
        <p:txBody>
          <a:bodyPr/>
          <a:lstStyle/>
          <a:p>
            <a:r>
              <a:rPr lang="en-US" dirty="0"/>
              <a:t> </a:t>
            </a:r>
            <a:r>
              <a:rPr lang="en-US" sz="6000" dirty="0"/>
              <a:t> EXTENT OF DRUG USAGE </a:t>
            </a:r>
          </a:p>
        </p:txBody>
      </p:sp>
    </p:spTree>
    <p:extLst>
      <p:ext uri="{BB962C8B-B14F-4D97-AF65-F5344CB8AC3E}">
        <p14:creationId xmlns:p14="http://schemas.microsoft.com/office/powerpoint/2010/main" val="66759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4955" y="1414324"/>
            <a:ext cx="6521657" cy="5291532"/>
          </a:xfrm>
        </p:spPr>
      </p:pic>
      <p:sp>
        <p:nvSpPr>
          <p:cNvPr id="3" name="Title 2"/>
          <p:cNvSpPr>
            <a:spLocks noGrp="1"/>
          </p:cNvSpPr>
          <p:nvPr>
            <p:ph type="title"/>
          </p:nvPr>
        </p:nvSpPr>
        <p:spPr/>
        <p:txBody>
          <a:bodyPr/>
          <a:lstStyle/>
          <a:p>
            <a:r>
              <a:rPr lang="en-US" dirty="0"/>
              <a:t>        Different Age groups consuming Heroin</a:t>
            </a:r>
          </a:p>
        </p:txBody>
      </p:sp>
      <p:sp>
        <p:nvSpPr>
          <p:cNvPr id="5" name="TextBox 4"/>
          <p:cNvSpPr txBox="1"/>
          <p:nvPr/>
        </p:nvSpPr>
        <p:spPr>
          <a:xfrm>
            <a:off x="8697224" y="1414324"/>
            <a:ext cx="2438400" cy="5016758"/>
          </a:xfrm>
          <a:prstGeom prst="rect">
            <a:avLst/>
          </a:prstGeom>
          <a:noFill/>
          <a:ln>
            <a:solidFill>
              <a:schemeClr val="tx2">
                <a:lumMod val="20000"/>
                <a:lumOff val="80000"/>
              </a:schemeClr>
            </a:solidFill>
          </a:ln>
        </p:spPr>
        <p:txBody>
          <a:bodyPr wrap="square" rtlCol="0" anchor="ctr" anchorCtr="1">
            <a:spAutoFit/>
          </a:bodyPr>
          <a:lstStyle/>
          <a:p>
            <a:r>
              <a:rPr lang="en-US" sz="2000" dirty="0"/>
              <a:t>In the visualization, the average usage of heroine per month is taken for different age groups.  This clearly states that the age group above 20 i.e., the adults are very much addicted to heroine when compared to teenagers and this sheet also depicts on which month the heroine usage is more</a:t>
            </a:r>
            <a:r>
              <a:rPr lang="en-US" dirty="0"/>
              <a:t>.</a:t>
            </a:r>
          </a:p>
        </p:txBody>
      </p:sp>
    </p:spTree>
    <p:extLst>
      <p:ext uri="{BB962C8B-B14F-4D97-AF65-F5344CB8AC3E}">
        <p14:creationId xmlns:p14="http://schemas.microsoft.com/office/powerpoint/2010/main" val="200127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9003" y="914400"/>
            <a:ext cx="6100409" cy="5181600"/>
          </a:xfrm>
        </p:spPr>
      </p:pic>
      <p:sp>
        <p:nvSpPr>
          <p:cNvPr id="3" name="Title 2"/>
          <p:cNvSpPr>
            <a:spLocks noGrp="1"/>
          </p:cNvSpPr>
          <p:nvPr>
            <p:ph type="title"/>
          </p:nvPr>
        </p:nvSpPr>
        <p:spPr>
          <a:xfrm>
            <a:off x="1903413" y="1"/>
            <a:ext cx="9472824" cy="990600"/>
          </a:xfrm>
        </p:spPr>
        <p:txBody>
          <a:bodyPr/>
          <a:lstStyle/>
          <a:p>
            <a:r>
              <a:rPr lang="en-US" dirty="0"/>
              <a:t>Usage Of Heroin</a:t>
            </a:r>
          </a:p>
        </p:txBody>
      </p:sp>
      <p:sp>
        <p:nvSpPr>
          <p:cNvPr id="5" name="TextBox 4"/>
          <p:cNvSpPr txBox="1"/>
          <p:nvPr/>
        </p:nvSpPr>
        <p:spPr>
          <a:xfrm>
            <a:off x="8609012" y="875950"/>
            <a:ext cx="2590800" cy="4801314"/>
          </a:xfrm>
          <a:prstGeom prst="rect">
            <a:avLst/>
          </a:prstGeom>
          <a:noFill/>
          <a:ln>
            <a:solidFill>
              <a:schemeClr val="tx2">
                <a:lumMod val="20000"/>
                <a:lumOff val="80000"/>
              </a:schemeClr>
            </a:solidFill>
          </a:ln>
        </p:spPr>
        <p:txBody>
          <a:bodyPr wrap="square" rtlCol="0" anchor="ctr" anchorCtr="1">
            <a:spAutoFit/>
          </a:bodyPr>
          <a:lstStyle/>
          <a:p>
            <a:r>
              <a:rPr lang="en-US" dirty="0"/>
              <a:t>In this visualization the longest user, moderate user and not a  frequent users are identified based on the duration of usage. The duration is derived from the first time a person used heroin to the time last used. Thus we can identify that there are more no. of users of heroin. The longest users are the people who have been consuming heroin continuously from 2012 to 2014 who appear to be huge in number.</a:t>
            </a:r>
          </a:p>
        </p:txBody>
      </p:sp>
    </p:spTree>
    <p:extLst>
      <p:ext uri="{BB962C8B-B14F-4D97-AF65-F5344CB8AC3E}">
        <p14:creationId xmlns:p14="http://schemas.microsoft.com/office/powerpoint/2010/main" val="366535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417637"/>
            <a:ext cx="7162799" cy="5287963"/>
          </a:xfrm>
        </p:spPr>
      </p:pic>
      <p:sp>
        <p:nvSpPr>
          <p:cNvPr id="3" name="Title 2"/>
          <p:cNvSpPr>
            <a:spLocks noGrp="1"/>
          </p:cNvSpPr>
          <p:nvPr>
            <p:ph type="title"/>
          </p:nvPr>
        </p:nvSpPr>
        <p:spPr>
          <a:xfrm>
            <a:off x="1903413" y="177801"/>
            <a:ext cx="9472824" cy="1117600"/>
          </a:xfrm>
        </p:spPr>
        <p:txBody>
          <a:bodyPr/>
          <a:lstStyle/>
          <a:p>
            <a:r>
              <a:rPr lang="en-US" dirty="0"/>
              <a:t>Expanse of Alcohol Consumption</a:t>
            </a:r>
          </a:p>
        </p:txBody>
      </p:sp>
      <p:sp>
        <p:nvSpPr>
          <p:cNvPr id="5" name="TextBox 4"/>
          <p:cNvSpPr txBox="1"/>
          <p:nvPr/>
        </p:nvSpPr>
        <p:spPr>
          <a:xfrm>
            <a:off x="9117011" y="1417637"/>
            <a:ext cx="2667000" cy="5293757"/>
          </a:xfrm>
          <a:prstGeom prst="rect">
            <a:avLst/>
          </a:prstGeom>
          <a:noFill/>
          <a:ln>
            <a:solidFill>
              <a:schemeClr val="tx2">
                <a:lumMod val="20000"/>
                <a:lumOff val="80000"/>
              </a:schemeClr>
            </a:solidFill>
          </a:ln>
        </p:spPr>
        <p:txBody>
          <a:bodyPr wrap="square" rtlCol="0" anchor="ctr" anchorCtr="1">
            <a:spAutoFit/>
          </a:bodyPr>
          <a:lstStyle/>
          <a:p>
            <a:r>
              <a:rPr lang="en-US" sz="2000" dirty="0"/>
              <a:t>The visualization holds the data of the people who consume alcohol everyday. With this data, we have forecasted the alcohol usage for the upcoming days. Interestingly it is found that this  prediction not only tells us about the extent of alcohol consumption but also it can be used for the increase in sales by liquor companies.</a:t>
            </a:r>
          </a:p>
          <a:p>
            <a:endParaRPr lang="en-US" sz="2000" dirty="0"/>
          </a:p>
          <a:p>
            <a:endParaRPr lang="en-US" dirty="0"/>
          </a:p>
        </p:txBody>
      </p:sp>
    </p:spTree>
    <p:extLst>
      <p:ext uri="{BB962C8B-B14F-4D97-AF65-F5344CB8AC3E}">
        <p14:creationId xmlns:p14="http://schemas.microsoft.com/office/powerpoint/2010/main" val="347782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541439"/>
            <a:ext cx="6400799" cy="5392761"/>
          </a:xfrm>
        </p:spPr>
      </p:pic>
      <p:sp>
        <p:nvSpPr>
          <p:cNvPr id="3" name="Title 2"/>
          <p:cNvSpPr>
            <a:spLocks noGrp="1"/>
          </p:cNvSpPr>
          <p:nvPr>
            <p:ph type="title"/>
          </p:nvPr>
        </p:nvSpPr>
        <p:spPr/>
        <p:txBody>
          <a:bodyPr/>
          <a:lstStyle/>
          <a:p>
            <a:r>
              <a:rPr lang="en-US" dirty="0"/>
              <a:t>Time since last used cocaine</a:t>
            </a:r>
          </a:p>
        </p:txBody>
      </p:sp>
      <p:sp>
        <p:nvSpPr>
          <p:cNvPr id="5" name="TextBox 4"/>
          <p:cNvSpPr txBox="1"/>
          <p:nvPr/>
        </p:nvSpPr>
        <p:spPr>
          <a:xfrm>
            <a:off x="8532812" y="1575552"/>
            <a:ext cx="3048000" cy="5324535"/>
          </a:xfrm>
          <a:prstGeom prst="rect">
            <a:avLst/>
          </a:prstGeom>
          <a:noFill/>
          <a:ln>
            <a:solidFill>
              <a:schemeClr val="tx2">
                <a:lumMod val="20000"/>
                <a:lumOff val="80000"/>
              </a:schemeClr>
            </a:solidFill>
          </a:ln>
        </p:spPr>
        <p:txBody>
          <a:bodyPr wrap="square" rtlCol="0" anchor="ctr" anchorCtr="1">
            <a:spAutoFit/>
          </a:bodyPr>
          <a:lstStyle/>
          <a:p>
            <a:r>
              <a:rPr lang="en-US" sz="2000" dirty="0"/>
              <a:t>This visualization gives an analysis on how many days  people have used cocaine and on which month and on which week they stopped using cocaine. The y-axis has the week details and the x-axis has the quest id of each person. This clearly shows that the usage of cocaine has been reduced mostly on second week of the month.</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12238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Statistics of smokers and non-smokers</a:t>
            </a:r>
          </a:p>
        </p:txBody>
      </p:sp>
      <p:sp>
        <p:nvSpPr>
          <p:cNvPr id="5" name="TextBox 4"/>
          <p:cNvSpPr txBox="1"/>
          <p:nvPr/>
        </p:nvSpPr>
        <p:spPr>
          <a:xfrm>
            <a:off x="8679074" y="1642749"/>
            <a:ext cx="2667000" cy="5016758"/>
          </a:xfrm>
          <a:prstGeom prst="rect">
            <a:avLst/>
          </a:prstGeom>
          <a:noFill/>
          <a:ln>
            <a:solidFill>
              <a:schemeClr val="tx2">
                <a:lumMod val="20000"/>
                <a:lumOff val="80000"/>
              </a:schemeClr>
            </a:solidFill>
          </a:ln>
        </p:spPr>
        <p:txBody>
          <a:bodyPr wrap="square" rtlCol="0" anchor="ctr" anchorCtr="1">
            <a:spAutoFit/>
          </a:bodyPr>
          <a:lstStyle/>
          <a:p>
            <a:r>
              <a:rPr lang="en-US" sz="2000" dirty="0"/>
              <a:t>From this visualization it is evident that the ratio of smokers and non-smokers has been unstable over the </a:t>
            </a:r>
            <a:r>
              <a:rPr lang="en-US" sz="2000" dirty="0" err="1"/>
              <a:t>years.In</a:t>
            </a:r>
            <a:r>
              <a:rPr lang="en-US" sz="2000" dirty="0"/>
              <a:t> the year 2012 there were 1,00,660 smokers , later in 2013 there was a drastic increase of smokers to 7,46,595.Interestingly, the count of smokers dropped to 1,62,358 as it seems that more people may have decided not to smoke.</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642749"/>
            <a:ext cx="6629399" cy="4910451"/>
          </a:xfrm>
        </p:spPr>
      </p:pic>
    </p:spTree>
    <p:extLst>
      <p:ext uri="{BB962C8B-B14F-4D97-AF65-F5344CB8AC3E}">
        <p14:creationId xmlns:p14="http://schemas.microsoft.com/office/powerpoint/2010/main" val="217654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177801"/>
            <a:ext cx="9472824" cy="1193800"/>
          </a:xfrm>
        </p:spPr>
        <p:txBody>
          <a:bodyPr/>
          <a:lstStyle/>
          <a:p>
            <a:r>
              <a:rPr lang="en-US" dirty="0"/>
              <a:t>Table Creation Samples</a:t>
            </a:r>
          </a:p>
        </p:txBody>
      </p:sp>
      <p:sp>
        <p:nvSpPr>
          <p:cNvPr id="5" name="Content Placeholder 4"/>
          <p:cNvSpPr>
            <a:spLocks noGrp="1"/>
          </p:cNvSpPr>
          <p:nvPr>
            <p:ph idx="1"/>
          </p:nvPr>
        </p:nvSpPr>
        <p:spPr/>
        <p:txBody>
          <a:bodyPr/>
          <a:lstStyle/>
          <a:p>
            <a:r>
              <a:rPr lang="en-US" dirty="0"/>
              <a:t>DROP TABLE IF EXISTS CIGESTIMATE;</a:t>
            </a:r>
          </a:p>
          <a:p>
            <a:r>
              <a:rPr lang="en-US" dirty="0"/>
              <a:t>CREATE EXTERNAL TABLE IF NOT EXISTS </a:t>
            </a:r>
            <a:r>
              <a:rPr lang="en-US" dirty="0" err="1"/>
              <a:t>Cigestimate</a:t>
            </a:r>
            <a:endParaRPr lang="en-US" dirty="0"/>
          </a:p>
          <a:p>
            <a:r>
              <a:rPr lang="en-US" dirty="0"/>
              <a:t>(CASEID BIGINT,QUESTID BIGINT,CIGEVER INT,CIGWILYR INT,CIGREC INT,</a:t>
            </a:r>
          </a:p>
          <a:p>
            <a:r>
              <a:rPr lang="en-US" dirty="0"/>
              <a:t>CIG30AV INT,CG30EST INT)</a:t>
            </a:r>
          </a:p>
          <a:p>
            <a:r>
              <a:rPr lang="en-US" dirty="0"/>
              <a:t>ROW FORMAT DELIMITED FIELDS TERMINATED BY '|'</a:t>
            </a:r>
          </a:p>
          <a:p>
            <a:r>
              <a:rPr lang="en-US" dirty="0"/>
              <a:t>STORED AS TEXTFILE LOCATION '/user/</a:t>
            </a:r>
            <a:r>
              <a:rPr lang="en-US" dirty="0" err="1"/>
              <a:t>pattima</a:t>
            </a:r>
            <a:r>
              <a:rPr lang="en-US" dirty="0"/>
              <a:t>/drug/cig'</a:t>
            </a:r>
          </a:p>
          <a:p>
            <a:r>
              <a:rPr lang="en-US" dirty="0"/>
              <a:t>TBLPROPERTIES ('</a:t>
            </a:r>
            <a:r>
              <a:rPr lang="en-US" dirty="0" err="1"/>
              <a:t>skip.header.line.count</a:t>
            </a:r>
            <a:r>
              <a:rPr lang="en-US" dirty="0"/>
              <a:t>'='1');</a:t>
            </a:r>
          </a:p>
          <a:p>
            <a:endParaRPr lang="en-US" dirty="0"/>
          </a:p>
        </p:txBody>
      </p:sp>
    </p:spTree>
    <p:extLst>
      <p:ext uri="{BB962C8B-B14F-4D97-AF65-F5344CB8AC3E}">
        <p14:creationId xmlns:p14="http://schemas.microsoft.com/office/powerpoint/2010/main" val="30033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 wise Statistics</a:t>
            </a:r>
          </a:p>
        </p:txBody>
      </p:sp>
      <p:sp>
        <p:nvSpPr>
          <p:cNvPr id="5" name="Content Placeholder 4"/>
          <p:cNvSpPr>
            <a:spLocks noGrp="1"/>
          </p:cNvSpPr>
          <p:nvPr>
            <p:ph idx="1"/>
          </p:nvPr>
        </p:nvSpPr>
        <p:spPr>
          <a:xfrm>
            <a:off x="1903413" y="1143000"/>
            <a:ext cx="9472824" cy="5029200"/>
          </a:xfrm>
        </p:spPr>
        <p:txBody>
          <a:bodyPr>
            <a:normAutofit fontScale="70000" lnSpcReduction="20000"/>
          </a:bodyPr>
          <a:lstStyle/>
          <a:p>
            <a:pPr marL="0" indent="0">
              <a:buNone/>
            </a:pPr>
            <a:endParaRPr lang="en-US" dirty="0"/>
          </a:p>
          <a:p>
            <a:r>
              <a:rPr lang="en-US" dirty="0"/>
              <a:t>CREATE TABLE IF NOT EXISTS </a:t>
            </a:r>
            <a:r>
              <a:rPr lang="en-US" dirty="0" err="1"/>
              <a:t>smoke_stat</a:t>
            </a:r>
            <a:endParaRPr lang="en-US" dirty="0"/>
          </a:p>
          <a:p>
            <a:r>
              <a:rPr lang="en-US" dirty="0"/>
              <a:t>ROW FORMAT DELIMITED FIELDS TERMINATED BY '|'</a:t>
            </a:r>
          </a:p>
          <a:p>
            <a:r>
              <a:rPr lang="en-US" dirty="0"/>
              <a:t>STORED AS TEXTFILE LOCATION '/user/</a:t>
            </a:r>
            <a:r>
              <a:rPr lang="en-US" dirty="0" err="1"/>
              <a:t>pattima</a:t>
            </a:r>
            <a:r>
              <a:rPr lang="en-US" dirty="0"/>
              <a:t>/drug/</a:t>
            </a:r>
            <a:r>
              <a:rPr lang="en-US" dirty="0" err="1"/>
              <a:t>smoke_stat</a:t>
            </a:r>
            <a:r>
              <a:rPr lang="en-US" dirty="0"/>
              <a:t>'</a:t>
            </a:r>
          </a:p>
          <a:p>
            <a:r>
              <a:rPr lang="en-US" dirty="0"/>
              <a:t>AS</a:t>
            </a:r>
          </a:p>
          <a:p>
            <a:r>
              <a:rPr lang="en-US" dirty="0"/>
              <a:t>select CIGFREQUENCY.CASEID,CIGFREQUENCY.CIGAGE,FIRSTCIGSMOKE.CIGTRY,</a:t>
            </a:r>
          </a:p>
          <a:p>
            <a:r>
              <a:rPr lang="en-US" dirty="0"/>
              <a:t>Case</a:t>
            </a:r>
          </a:p>
          <a:p>
            <a:r>
              <a:rPr lang="en-US" dirty="0"/>
              <a:t>when CIGFREQUENCY.CIGAGE=FIRSTCIGSMOKE.CIGTRY OR CIGFREQUENCY.CIGAGE&lt;FIRSTCIGSMOKE.CIGTRY </a:t>
            </a:r>
            <a:r>
              <a:rPr lang="en-US" dirty="0" err="1"/>
              <a:t>then'HIGHRISK</a:t>
            </a:r>
            <a:r>
              <a:rPr lang="en-US" dirty="0"/>
              <a:t>' </a:t>
            </a:r>
          </a:p>
          <a:p>
            <a:r>
              <a:rPr lang="en-US" dirty="0"/>
              <a:t>else 'LOWRISK'</a:t>
            </a:r>
          </a:p>
          <a:p>
            <a:r>
              <a:rPr lang="en-US" dirty="0"/>
              <a:t>end</a:t>
            </a:r>
          </a:p>
          <a:p>
            <a:r>
              <a:rPr lang="en-US" dirty="0"/>
              <a:t> from CIGFREQUENCY, FIRSTCIGSMOKE</a:t>
            </a:r>
          </a:p>
          <a:p>
            <a:r>
              <a:rPr lang="en-US" dirty="0"/>
              <a:t> where CIGFREQUENCY.CASEID=FIRSTCIGSMOKE.CASEID ;</a:t>
            </a:r>
          </a:p>
          <a:p>
            <a:endParaRPr lang="en-US" dirty="0"/>
          </a:p>
          <a:p>
            <a:endParaRPr lang="en-US" dirty="0"/>
          </a:p>
        </p:txBody>
      </p:sp>
    </p:spTree>
    <p:extLst>
      <p:ext uri="{BB962C8B-B14F-4D97-AF65-F5344CB8AC3E}">
        <p14:creationId xmlns:p14="http://schemas.microsoft.com/office/powerpoint/2010/main" val="304598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Extent of Smoking</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3" y="1600200"/>
            <a:ext cx="7391399" cy="4953000"/>
          </a:xfrm>
        </p:spPr>
      </p:pic>
      <p:sp>
        <p:nvSpPr>
          <p:cNvPr id="8" name="TextBox 7"/>
          <p:cNvSpPr txBox="1"/>
          <p:nvPr/>
        </p:nvSpPr>
        <p:spPr>
          <a:xfrm>
            <a:off x="9294812" y="1600200"/>
            <a:ext cx="2209800" cy="5047536"/>
          </a:xfrm>
          <a:prstGeom prst="rect">
            <a:avLst/>
          </a:prstGeom>
          <a:noFill/>
          <a:ln>
            <a:solidFill>
              <a:schemeClr val="tx2">
                <a:lumMod val="20000"/>
                <a:lumOff val="80000"/>
              </a:schemeClr>
            </a:solidFill>
          </a:ln>
        </p:spPr>
        <p:txBody>
          <a:bodyPr wrap="square" rtlCol="0" anchor="ctr" anchorCtr="1">
            <a:spAutoFit/>
          </a:bodyPr>
          <a:lstStyle/>
          <a:p>
            <a:r>
              <a:rPr lang="en-US" sz="1600" dirty="0"/>
              <a:t>In this chart we have analyzed the extent of cigarette smoking with respect to age group. This analysis gives us an insight on the time span of people getting addicted to smoking.</a:t>
            </a:r>
          </a:p>
          <a:p>
            <a:r>
              <a:rPr lang="en-US" sz="1600" dirty="0"/>
              <a:t>The time span can be calculated by checking the difference of age  shown in the two graphs </a:t>
            </a:r>
            <a:r>
              <a:rPr lang="en-US" sz="1600" dirty="0" err="1"/>
              <a:t>i.e</a:t>
            </a:r>
            <a:r>
              <a:rPr lang="en-US" sz="1600" dirty="0"/>
              <a:t> line and chart depicted in this visualization.</a:t>
            </a:r>
          </a:p>
          <a:p>
            <a:r>
              <a:rPr lang="en-US" sz="1600" dirty="0"/>
              <a:t>For ex: Case id: 1 has </a:t>
            </a:r>
          </a:p>
          <a:p>
            <a:r>
              <a:rPr lang="en-US" sz="1600" dirty="0"/>
              <a:t>Cigage:20</a:t>
            </a:r>
          </a:p>
          <a:p>
            <a:r>
              <a:rPr lang="en-US" sz="1600" dirty="0"/>
              <a:t>FirstCigtry:16 having a time span of 4 years.</a:t>
            </a:r>
            <a:endParaRPr lang="en-US" dirty="0"/>
          </a:p>
          <a:p>
            <a:endParaRPr lang="en-US" dirty="0"/>
          </a:p>
        </p:txBody>
      </p:sp>
    </p:spTree>
    <p:extLst>
      <p:ext uri="{BB962C8B-B14F-4D97-AF65-F5344CB8AC3E}">
        <p14:creationId xmlns:p14="http://schemas.microsoft.com/office/powerpoint/2010/main" val="416327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3412" y="1417637"/>
            <a:ext cx="6324599" cy="5211763"/>
          </a:xfrm>
        </p:spPr>
      </p:pic>
      <p:sp>
        <p:nvSpPr>
          <p:cNvPr id="3" name="Title 2"/>
          <p:cNvSpPr>
            <a:spLocks noGrp="1"/>
          </p:cNvSpPr>
          <p:nvPr>
            <p:ph type="title"/>
          </p:nvPr>
        </p:nvSpPr>
        <p:spPr/>
        <p:txBody>
          <a:bodyPr/>
          <a:lstStyle/>
          <a:p>
            <a:r>
              <a:rPr lang="en-US" dirty="0"/>
              <a:t>Cigarette brand analysis based on tobacco content</a:t>
            </a:r>
          </a:p>
        </p:txBody>
      </p:sp>
      <p:sp>
        <p:nvSpPr>
          <p:cNvPr id="5" name="TextBox 4"/>
          <p:cNvSpPr txBox="1"/>
          <p:nvPr/>
        </p:nvSpPr>
        <p:spPr>
          <a:xfrm>
            <a:off x="8228012" y="1777265"/>
            <a:ext cx="3429000" cy="4708981"/>
          </a:xfrm>
          <a:prstGeom prst="rect">
            <a:avLst/>
          </a:prstGeom>
          <a:noFill/>
          <a:ln>
            <a:solidFill>
              <a:schemeClr val="tx2">
                <a:lumMod val="20000"/>
                <a:lumOff val="80000"/>
              </a:schemeClr>
            </a:solidFill>
          </a:ln>
        </p:spPr>
        <p:txBody>
          <a:bodyPr wrap="square" rtlCol="0" anchor="ctr" anchorCtr="1">
            <a:spAutoFit/>
          </a:bodyPr>
          <a:lstStyle/>
          <a:p>
            <a:r>
              <a:rPr lang="en-US" sz="2000" dirty="0"/>
              <a:t>The cigarette brands are classified into full flavored, light brand , medium, ultra light as shown in the chart. These brands are being categorized based on the tobacco content in them . Amongst which, the full flavored brand which consists of high tobacco content was consumed the most i.e. 71%. So it is recommended to consume lesser amount of full flavored brand as it is more harmful.</a:t>
            </a:r>
          </a:p>
        </p:txBody>
      </p:sp>
    </p:spTree>
    <p:extLst>
      <p:ext uri="{BB962C8B-B14F-4D97-AF65-F5344CB8AC3E}">
        <p14:creationId xmlns:p14="http://schemas.microsoft.com/office/powerpoint/2010/main" val="167346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0"/>
            <a:ext cx="9472824" cy="1239837"/>
          </a:xfrm>
        </p:spPr>
        <p:txBody>
          <a:bodyPr/>
          <a:lstStyle/>
          <a:p>
            <a:r>
              <a:rPr lang="en-US" dirty="0"/>
              <a:t>Marijuana Usage levels</a:t>
            </a:r>
          </a:p>
        </p:txBody>
      </p:sp>
      <p:sp>
        <p:nvSpPr>
          <p:cNvPr id="5" name="TextBox 4"/>
          <p:cNvSpPr txBox="1"/>
          <p:nvPr/>
        </p:nvSpPr>
        <p:spPr>
          <a:xfrm>
            <a:off x="9218612" y="1262032"/>
            <a:ext cx="2362200" cy="5324535"/>
          </a:xfrm>
          <a:prstGeom prst="rect">
            <a:avLst/>
          </a:prstGeom>
          <a:noFill/>
          <a:ln>
            <a:solidFill>
              <a:schemeClr val="tx2">
                <a:lumMod val="20000"/>
                <a:lumOff val="80000"/>
              </a:schemeClr>
            </a:solidFill>
          </a:ln>
        </p:spPr>
        <p:txBody>
          <a:bodyPr wrap="square" rtlCol="0" anchor="ctr" anchorCtr="1">
            <a:spAutoFit/>
          </a:bodyPr>
          <a:lstStyle/>
          <a:p>
            <a:r>
              <a:rPr lang="en-US" sz="2000" dirty="0"/>
              <a:t>This chart helps to categorize the various usage levels of marijuana with respect to months and weeks into high level, low level and mediocre levels. We can understand that there are more  people who are considered as mediocre level users based on the average usage levels over the months and weeks.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6587" y="1295369"/>
            <a:ext cx="7232952" cy="5291198"/>
          </a:xfrm>
        </p:spPr>
      </p:pic>
    </p:spTree>
    <p:extLst>
      <p:ext uri="{BB962C8B-B14F-4D97-AF65-F5344CB8AC3E}">
        <p14:creationId xmlns:p14="http://schemas.microsoft.com/office/powerpoint/2010/main" val="53517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2055811" y="1600200"/>
            <a:ext cx="9320425" cy="4572000"/>
          </a:xfrm>
        </p:spPr>
        <p:txBody>
          <a:bodyPr>
            <a:normAutofit/>
          </a:bodyPr>
          <a:lstStyle/>
          <a:p>
            <a:pPr>
              <a:buFont typeface="Wingdings" panose="05000000000000000000" pitchFamily="2" charset="2"/>
              <a:buChar char="Ø"/>
            </a:pPr>
            <a:r>
              <a:rPr lang="en-US" dirty="0"/>
              <a:t>Project Scope</a:t>
            </a:r>
          </a:p>
          <a:p>
            <a:pPr>
              <a:buFont typeface="Wingdings" panose="05000000000000000000" pitchFamily="2" charset="2"/>
              <a:buChar char="Ø"/>
            </a:pPr>
            <a:r>
              <a:rPr lang="en-US" dirty="0"/>
              <a:t>Specification of dataset</a:t>
            </a:r>
          </a:p>
          <a:p>
            <a:pPr>
              <a:buFont typeface="Wingdings" panose="05000000000000000000" pitchFamily="2" charset="2"/>
              <a:buChar char="Ø"/>
            </a:pPr>
            <a:r>
              <a:rPr lang="en-US" dirty="0"/>
              <a:t>Hardware Specifications</a:t>
            </a:r>
          </a:p>
          <a:p>
            <a:pPr>
              <a:buFont typeface="Wingdings" panose="05000000000000000000" pitchFamily="2" charset="2"/>
              <a:buChar char="Ø"/>
            </a:pPr>
            <a:r>
              <a:rPr lang="en-US" dirty="0"/>
              <a:t>Software’s used</a:t>
            </a:r>
          </a:p>
          <a:p>
            <a:pPr>
              <a:buFont typeface="Wingdings" panose="05000000000000000000" pitchFamily="2" charset="2"/>
              <a:buChar char="Ø"/>
            </a:pPr>
            <a:r>
              <a:rPr lang="en-US" dirty="0"/>
              <a:t>Project Work Flow</a:t>
            </a:r>
          </a:p>
          <a:p>
            <a:pPr>
              <a:buFont typeface="Wingdings" panose="05000000000000000000" pitchFamily="2" charset="2"/>
              <a:buChar char="Ø"/>
            </a:pPr>
            <a:r>
              <a:rPr lang="en-US" dirty="0"/>
              <a:t>Queries &amp; Visualizations</a:t>
            </a:r>
          </a:p>
          <a:p>
            <a:pPr>
              <a:buFont typeface="Wingdings" panose="05000000000000000000" pitchFamily="2" charset="2"/>
              <a:buChar char="Ø"/>
            </a:pPr>
            <a:r>
              <a:rPr lang="en-US" dirty="0" err="1"/>
              <a:t>Github</a:t>
            </a:r>
            <a:r>
              <a:rPr lang="en-US" dirty="0"/>
              <a:t> link</a:t>
            </a:r>
          </a:p>
          <a:p>
            <a:pPr>
              <a:buFont typeface="Wingdings" panose="05000000000000000000" pitchFamily="2" charset="2"/>
              <a:buChar char="Ø"/>
            </a:pPr>
            <a:r>
              <a:rPr lang="en-US" dirty="0"/>
              <a:t>References</a:t>
            </a:r>
          </a:p>
          <a:p>
            <a:pPr marL="0" lvl="0" indent="0">
              <a:buNone/>
            </a:pPr>
            <a:endParaRPr lang="en-US" dirty="0"/>
          </a:p>
        </p:txBody>
      </p:sp>
      <p:sp>
        <p:nvSpPr>
          <p:cNvPr id="13" name="Title 12"/>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297073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drugs that we have used for analysis we can see that the usage of </a:t>
            </a:r>
            <a:r>
              <a:rPr lang="en-US" dirty="0" smtClean="0"/>
              <a:t>the major </a:t>
            </a:r>
            <a:r>
              <a:rPr lang="en-US" dirty="0"/>
              <a:t>drugs is </a:t>
            </a:r>
            <a:r>
              <a:rPr lang="en-US" smtClean="0"/>
              <a:t>more common </a:t>
            </a:r>
            <a:r>
              <a:rPr lang="en-US" dirty="0"/>
              <a:t>amongst the age group less than 20.</a:t>
            </a:r>
          </a:p>
          <a:p>
            <a:r>
              <a:rPr lang="en-US" dirty="0"/>
              <a:t>As a recommendation for social awareness we need to limit the availability of drugs to the age groups less than 20.</a:t>
            </a:r>
          </a:p>
          <a:p>
            <a:r>
              <a:rPr lang="en-US" dirty="0"/>
              <a:t>Our analysis can be helpful for the rehabilitation center for better treatment of drug addicts based on the usage levels and time span of addition as depicted in these visualization</a:t>
            </a:r>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72213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3413" y="304800"/>
            <a:ext cx="9472824" cy="630237"/>
          </a:xfrm>
        </p:spPr>
        <p:txBody>
          <a:bodyPr/>
          <a:lstStyle/>
          <a:p>
            <a:r>
              <a:rPr lang="en-US" dirty="0" err="1"/>
              <a:t>Github</a:t>
            </a:r>
            <a:r>
              <a:rPr lang="en-US" dirty="0"/>
              <a:t> Link</a:t>
            </a:r>
          </a:p>
        </p:txBody>
      </p:sp>
      <p:sp>
        <p:nvSpPr>
          <p:cNvPr id="5" name="Content Placeholder 4"/>
          <p:cNvSpPr>
            <a:spLocks noGrp="1"/>
          </p:cNvSpPr>
          <p:nvPr>
            <p:ph idx="1"/>
          </p:nvPr>
        </p:nvSpPr>
        <p:spPr>
          <a:xfrm>
            <a:off x="1878012" y="-294482"/>
            <a:ext cx="8305799" cy="1828800"/>
          </a:xfrm>
        </p:spPr>
        <p:txBody>
          <a:bodyPr>
            <a:normAutofit fontScale="92500" lnSpcReduction="20000"/>
          </a:bodyPr>
          <a:lstStyle/>
          <a:p>
            <a:pPr>
              <a:buFont typeface="Wingdings" panose="05000000000000000000" pitchFamily="2" charset="2"/>
              <a:buChar char="Ø"/>
            </a:pPr>
            <a:endParaRPr lang="en-US" dirty="0">
              <a:hlinkClick r:id="rId2"/>
            </a:endParaRPr>
          </a:p>
          <a:p>
            <a:pPr>
              <a:buFont typeface="Wingdings" panose="05000000000000000000" pitchFamily="2" charset="2"/>
              <a:buChar char="Ø"/>
            </a:pPr>
            <a:endParaRPr lang="en-US" dirty="0">
              <a:hlinkClick r:id="rId2"/>
            </a:endParaRPr>
          </a:p>
          <a:p>
            <a:pPr>
              <a:buFont typeface="Wingdings" panose="05000000000000000000" pitchFamily="2" charset="2"/>
              <a:buChar char="Ø"/>
            </a:pPr>
            <a:endParaRPr lang="en-US" dirty="0">
              <a:hlinkClick r:id="rId2"/>
            </a:endParaRPr>
          </a:p>
          <a:p>
            <a:pPr>
              <a:buFont typeface="Wingdings" panose="05000000000000000000" pitchFamily="2" charset="2"/>
              <a:buChar char="Ø"/>
            </a:pPr>
            <a:r>
              <a:rPr lang="en-US" dirty="0">
                <a:hlinkClick r:id="rId2"/>
              </a:rPr>
              <a:t>https://github.com/lsundar1203/5200/upload/master</a:t>
            </a: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2567887" y="1534318"/>
            <a:ext cx="8631925" cy="5126696"/>
          </a:xfrm>
          <a:prstGeom prst="rect">
            <a:avLst/>
          </a:prstGeom>
        </p:spPr>
      </p:pic>
    </p:spTree>
    <p:extLst>
      <p:ext uri="{BB962C8B-B14F-4D97-AF65-F5344CB8AC3E}">
        <p14:creationId xmlns:p14="http://schemas.microsoft.com/office/powerpoint/2010/main" val="82329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dirty="0">
                <a:hlinkClick r:id="rId2"/>
              </a:rPr>
              <a:t>http://www.icpsr.umich.edu/icpsrweb/ICPSR/studies/36361</a:t>
            </a:r>
            <a:endParaRPr lang="en-US" dirty="0"/>
          </a:p>
          <a:p>
            <a:pPr>
              <a:buFont typeface="Wingdings" panose="05000000000000000000" pitchFamily="2" charset="2"/>
              <a:buChar char="Ø"/>
            </a:pPr>
            <a:r>
              <a:rPr lang="en-US" dirty="0">
                <a:hlinkClick r:id="rId3"/>
              </a:rPr>
              <a:t>http://www.icpsr.umich.edu/icpsrweb/NAHDAP/</a:t>
            </a:r>
            <a:endParaRPr lang="en-US" dirty="0"/>
          </a:p>
          <a:p>
            <a:pPr>
              <a:buFont typeface="Wingdings" panose="05000000000000000000" pitchFamily="2" charset="2"/>
              <a:buChar char="Ø"/>
            </a:pPr>
            <a:r>
              <a:rPr lang="en-US" dirty="0">
                <a:hlinkClick r:id="rId4"/>
              </a:rPr>
              <a:t>https://console.ng.bluemix.net/catalog/services/biginsights-for-apache-hadoop</a:t>
            </a:r>
            <a:endParaRPr lang="en-US" dirty="0"/>
          </a:p>
          <a:p>
            <a:pPr>
              <a:buFont typeface="Wingdings" panose="05000000000000000000" pitchFamily="2" charset="2"/>
              <a:buChar char="Ø"/>
            </a:pPr>
            <a:r>
              <a:rPr lang="en-US" dirty="0">
                <a:hlinkClick r:id="rId5"/>
              </a:rPr>
              <a:t>https://winscp.net/eng/download.php</a:t>
            </a:r>
            <a:endParaRPr lang="en-US" dirty="0"/>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622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sz="4800" dirty="0"/>
              <a:t>Q&amp;A</a:t>
            </a:r>
          </a:p>
        </p:txBody>
      </p:sp>
      <p:sp>
        <p:nvSpPr>
          <p:cNvPr id="3" name="Title 2"/>
          <p:cNvSpPr>
            <a:spLocks noGrp="1"/>
          </p:cNvSpPr>
          <p:nvPr>
            <p:ph type="title"/>
          </p:nvPr>
        </p:nvSpPr>
        <p:spPr>
          <a:xfrm>
            <a:off x="1903413" y="980281"/>
            <a:ext cx="9472824" cy="1239837"/>
          </a:xfrm>
        </p:spPr>
        <p:txBody>
          <a:bodyPr>
            <a:normAutofit/>
          </a:bodyPr>
          <a:lstStyle/>
          <a:p>
            <a:r>
              <a:rPr lang="en-US" sz="5400" dirty="0"/>
              <a:t>                   THANK YOU</a:t>
            </a:r>
          </a:p>
        </p:txBody>
      </p:sp>
    </p:spTree>
    <p:extLst>
      <p:ext uri="{BB962C8B-B14F-4D97-AF65-F5344CB8AC3E}">
        <p14:creationId xmlns:p14="http://schemas.microsoft.com/office/powerpoint/2010/main" val="207152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a:t>The main motive of our project is to </a:t>
            </a:r>
            <a:r>
              <a:rPr lang="en-US" dirty="0" smtClean="0"/>
              <a:t>perform analysis </a:t>
            </a:r>
            <a:r>
              <a:rPr lang="en-US" dirty="0"/>
              <a:t>that deals with the extent of drug usage amongst different age groups. This way we can know which age groups and under what conditions they are more addicted to drugs.</a:t>
            </a:r>
          </a:p>
          <a:p>
            <a:pPr>
              <a:buFont typeface="Wingdings" panose="05000000000000000000" pitchFamily="2" charset="2"/>
              <a:buChar char="v"/>
            </a:pPr>
            <a:r>
              <a:rPr lang="en-US" dirty="0"/>
              <a:t>The predominant usage of various drugs are identified and this helps to analyze the average drug usage along the years and their addiction levels. </a:t>
            </a:r>
          </a:p>
          <a:p>
            <a:pPr>
              <a:buFont typeface="Wingdings" panose="05000000000000000000" pitchFamily="2" charset="2"/>
              <a:buChar char="v"/>
            </a:pPr>
            <a:r>
              <a:rPr lang="en-US" dirty="0"/>
              <a:t>This also helps to identify </a:t>
            </a:r>
            <a:r>
              <a:rPr lang="en-US" dirty="0" smtClean="0"/>
              <a:t>the period of usage of drugs which further gives </a:t>
            </a:r>
            <a:r>
              <a:rPr lang="en-US" dirty="0"/>
              <a:t>recommendations to overcome addiction.</a:t>
            </a:r>
          </a:p>
        </p:txBody>
      </p:sp>
      <p:sp>
        <p:nvSpPr>
          <p:cNvPr id="3" name="Title 2"/>
          <p:cNvSpPr>
            <a:spLocks noGrp="1"/>
          </p:cNvSpPr>
          <p:nvPr>
            <p:ph type="title"/>
          </p:nvPr>
        </p:nvSpPr>
        <p:spPr/>
        <p:txBody>
          <a:bodyPr/>
          <a:lstStyle/>
          <a:p>
            <a:r>
              <a:rPr lang="en-US" dirty="0"/>
              <a:t>Project Scope</a:t>
            </a:r>
          </a:p>
        </p:txBody>
      </p:sp>
    </p:spTree>
    <p:extLst>
      <p:ext uri="{BB962C8B-B14F-4D97-AF65-F5344CB8AC3E}">
        <p14:creationId xmlns:p14="http://schemas.microsoft.com/office/powerpoint/2010/main" val="29904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buFont typeface="Wingdings" panose="05000000000000000000" pitchFamily="2" charset="2"/>
              <a:buChar char="Ø"/>
            </a:pPr>
            <a:r>
              <a:rPr lang="en-US" dirty="0"/>
              <a:t>Data set link:</a:t>
            </a:r>
          </a:p>
          <a:p>
            <a:pPr marL="0" indent="0">
              <a:buNone/>
            </a:pPr>
            <a:r>
              <a:rPr lang="en-US" dirty="0">
                <a:hlinkClick r:id="rId2"/>
              </a:rPr>
              <a:t>http://www.icpsr.umich.edu/icpsrweb/ICPSR/studies/36361</a:t>
            </a:r>
            <a:endParaRPr lang="en-US" dirty="0"/>
          </a:p>
          <a:p>
            <a:pPr>
              <a:buFont typeface="Wingdings" panose="05000000000000000000" pitchFamily="2" charset="2"/>
              <a:buChar char="Ø"/>
            </a:pPr>
            <a:r>
              <a:rPr lang="en-US" dirty="0"/>
              <a:t>Dataset size: 463Mb</a:t>
            </a:r>
          </a:p>
          <a:p>
            <a:pPr>
              <a:buFont typeface="Wingdings" panose="05000000000000000000" pitchFamily="2" charset="2"/>
              <a:buChar char="Ø"/>
            </a:pPr>
            <a:r>
              <a:rPr lang="en-US" dirty="0"/>
              <a:t>Format: Comma Separated Value(CSV)</a:t>
            </a:r>
          </a:p>
          <a:p>
            <a:pPr>
              <a:buFont typeface="Wingdings" panose="05000000000000000000" pitchFamily="2" charset="2"/>
              <a:buChar char="Ø"/>
            </a:pPr>
            <a:r>
              <a:rPr lang="en-US" dirty="0"/>
              <a:t>The data was obtained from the source which was collected by The Interuniversity Consortium for Political and Social Research (ICPSR)   advances and expands social and behavioral research. </a:t>
            </a:r>
          </a:p>
          <a:p>
            <a:pPr>
              <a:buFont typeface="Wingdings" panose="05000000000000000000" pitchFamily="2" charset="2"/>
              <a:buChar char="Ø"/>
            </a:pPr>
            <a:r>
              <a:rPr lang="en-US" dirty="0"/>
              <a:t>It also provides access to an extensive collection of data which paves the way to determine solutions to various issues and recommendations.</a:t>
            </a:r>
          </a:p>
          <a:p>
            <a:pPr>
              <a:buFont typeface="Wingdings" panose="05000000000000000000" pitchFamily="2" charset="2"/>
              <a:buChar char="Ø"/>
            </a:pPr>
            <a:r>
              <a:rPr lang="en-US" dirty="0"/>
              <a:t>One amongst such datasets is  regarding National Survey on Drug Use and Health 2014, which gained our attention.</a:t>
            </a:r>
          </a:p>
          <a:p>
            <a:pPr>
              <a:buFont typeface="Wingdings" panose="05000000000000000000" pitchFamily="2" charset="2"/>
              <a:buChar char="Ø"/>
            </a:pPr>
            <a:endParaRPr lang="en-US" dirty="0"/>
          </a:p>
          <a:p>
            <a:pPr marL="0" indent="0">
              <a:buNone/>
            </a:pPr>
            <a:endParaRPr lang="en-US" dirty="0"/>
          </a:p>
        </p:txBody>
      </p:sp>
      <p:sp>
        <p:nvSpPr>
          <p:cNvPr id="3" name="Title 2"/>
          <p:cNvSpPr>
            <a:spLocks noGrp="1"/>
          </p:cNvSpPr>
          <p:nvPr>
            <p:ph type="title"/>
          </p:nvPr>
        </p:nvSpPr>
        <p:spPr/>
        <p:txBody>
          <a:bodyPr/>
          <a:lstStyle/>
          <a:p>
            <a:r>
              <a:rPr lang="en-US" dirty="0"/>
              <a:t>Specification Of Dataset</a:t>
            </a:r>
          </a:p>
        </p:txBody>
      </p:sp>
    </p:spTree>
    <p:extLst>
      <p:ext uri="{BB962C8B-B14F-4D97-AF65-F5344CB8AC3E}">
        <p14:creationId xmlns:p14="http://schemas.microsoft.com/office/powerpoint/2010/main" val="89568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3413" y="1600200"/>
            <a:ext cx="9472824" cy="5105400"/>
          </a:xfrm>
        </p:spPr>
        <p:txBody>
          <a:bodyPr>
            <a:normAutofit fontScale="70000" lnSpcReduction="20000"/>
          </a:bodyPr>
          <a:lstStyle/>
          <a:p>
            <a:pPr>
              <a:lnSpc>
                <a:spcPct val="200000"/>
              </a:lnSpc>
              <a:buFont typeface="Wingdings" charset="2"/>
              <a:buChar char="Ø"/>
            </a:pPr>
            <a:r>
              <a:rPr lang="en-US" dirty="0"/>
              <a:t>Data Nodes – 1 nodes  | vCPU = 4( 24 GB RAM )</a:t>
            </a:r>
          </a:p>
          <a:p>
            <a:pPr>
              <a:lnSpc>
                <a:spcPct val="200000"/>
              </a:lnSpc>
              <a:buFont typeface="Wingdings" charset="2"/>
              <a:buChar char="Ø"/>
            </a:pPr>
            <a:r>
              <a:rPr lang="en-US" dirty="0"/>
              <a:t>Management Nodes- 1  | vCPU = 12 ( 48 GB RAM )</a:t>
            </a:r>
          </a:p>
          <a:p>
            <a:pPr>
              <a:lnSpc>
                <a:spcPct val="200000"/>
              </a:lnSpc>
              <a:buFont typeface="Wingdings" charset="2"/>
              <a:buChar char="Ø"/>
            </a:pPr>
            <a:r>
              <a:rPr lang="en-US" dirty="0"/>
              <a:t>Cluster Type – Hadoop IBM Big Insights</a:t>
            </a:r>
          </a:p>
          <a:p>
            <a:pPr>
              <a:lnSpc>
                <a:spcPct val="200000"/>
              </a:lnSpc>
              <a:buFont typeface="Wingdings" charset="2"/>
              <a:buChar char="Ø"/>
            </a:pPr>
            <a:r>
              <a:rPr lang="en-US" dirty="0"/>
              <a:t>Version – IOP 4.2 [IBM Open Version Platform] </a:t>
            </a:r>
          </a:p>
          <a:p>
            <a:pPr>
              <a:lnSpc>
                <a:spcPct val="200000"/>
              </a:lnSpc>
              <a:buFont typeface="Wingdings" charset="2"/>
              <a:buChar char="Ø"/>
            </a:pPr>
            <a:r>
              <a:rPr lang="en-US" dirty="0"/>
              <a:t>Operating System – CentOS 6.6 [Linux]</a:t>
            </a:r>
          </a:p>
          <a:p>
            <a:pPr>
              <a:lnSpc>
                <a:spcPct val="200000"/>
              </a:lnSpc>
              <a:buFont typeface="Wingdings" charset="2"/>
              <a:buChar char="Ø"/>
            </a:pPr>
            <a:r>
              <a:rPr lang="en-US" dirty="0"/>
              <a:t>Data Disk- 1 TB SATA | Data Storage- 244 GB</a:t>
            </a:r>
          </a:p>
          <a:p>
            <a:pPr>
              <a:lnSpc>
                <a:spcPct val="200000"/>
              </a:lnSpc>
              <a:buFont typeface="Wingdings" charset="2"/>
              <a:buChar char="Ø"/>
            </a:pPr>
            <a:r>
              <a:rPr lang="en-US" dirty="0"/>
              <a:t>CPU Processor  2.25GHz</a:t>
            </a:r>
          </a:p>
          <a:p>
            <a:pPr>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a:t>Hardware Specifications</a:t>
            </a:r>
          </a:p>
        </p:txBody>
      </p:sp>
    </p:spTree>
    <p:extLst>
      <p:ext uri="{BB962C8B-B14F-4D97-AF65-F5344CB8AC3E}">
        <p14:creationId xmlns:p14="http://schemas.microsoft.com/office/powerpoint/2010/main" val="179858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Hadoop </a:t>
            </a:r>
            <a:r>
              <a:rPr lang="en-US" dirty="0" err="1"/>
              <a:t>BigInsights</a:t>
            </a:r>
            <a:r>
              <a:rPr lang="en-US" dirty="0"/>
              <a:t> Cluster</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2092" y="1600200"/>
            <a:ext cx="9760016" cy="4800600"/>
          </a:xfrm>
        </p:spPr>
      </p:pic>
    </p:spTree>
    <p:extLst>
      <p:ext uri="{BB962C8B-B14F-4D97-AF65-F5344CB8AC3E}">
        <p14:creationId xmlns:p14="http://schemas.microsoft.com/office/powerpoint/2010/main" val="89393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2312" y="1538316"/>
            <a:ext cx="2190750" cy="2809875"/>
          </a:xfrm>
        </p:spPr>
      </p:pic>
      <p:sp>
        <p:nvSpPr>
          <p:cNvPr id="3" name="Title 2"/>
          <p:cNvSpPr>
            <a:spLocks noGrp="1"/>
          </p:cNvSpPr>
          <p:nvPr>
            <p:ph type="title"/>
          </p:nvPr>
        </p:nvSpPr>
        <p:spPr/>
        <p:txBody>
          <a:bodyPr/>
          <a:lstStyle/>
          <a:p>
            <a:r>
              <a:rPr lang="en-US" dirty="0"/>
              <a:t>Software's Used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9012" y="1858638"/>
            <a:ext cx="2362200" cy="2362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1272" y="4876800"/>
            <a:ext cx="3519488" cy="175974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3565" y="1858638"/>
            <a:ext cx="2143125" cy="214312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1901" y="4539615"/>
            <a:ext cx="2067983" cy="1861185"/>
          </a:xfrm>
          <a:prstGeom prst="rect">
            <a:avLst/>
          </a:prstGeom>
        </p:spPr>
      </p:pic>
      <p:pic>
        <p:nvPicPr>
          <p:cNvPr id="1028" name="Picture 4" descr="Image result for powerpivot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7533" y="4476750"/>
            <a:ext cx="2737679"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4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6799226"/>
              </p:ext>
            </p:extLst>
          </p:nvPr>
        </p:nvGraphicFramePr>
        <p:xfrm>
          <a:off x="1903413" y="1828800"/>
          <a:ext cx="94726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Project Work Flow</a:t>
            </a:r>
          </a:p>
        </p:txBody>
      </p:sp>
    </p:spTree>
    <p:extLst>
      <p:ext uri="{BB962C8B-B14F-4D97-AF65-F5344CB8AC3E}">
        <p14:creationId xmlns:p14="http://schemas.microsoft.com/office/powerpoint/2010/main" val="1575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Queries And Visualizations</a:t>
            </a:r>
          </a:p>
        </p:txBody>
      </p:sp>
      <p:sp>
        <p:nvSpPr>
          <p:cNvPr id="2" name="Content Placeholder 1"/>
          <p:cNvSpPr>
            <a:spLocks noGrp="1"/>
          </p:cNvSpPr>
          <p:nvPr>
            <p:ph idx="1"/>
          </p:nvPr>
        </p:nvSpPr>
        <p:spPr/>
        <p:txBody>
          <a:bodyPr>
            <a:normAutofit fontScale="62500" lnSpcReduction="20000"/>
          </a:bodyPr>
          <a:lstStyle/>
          <a:p>
            <a:r>
              <a:rPr lang="en-US" dirty="0"/>
              <a:t>    </a:t>
            </a:r>
            <a:r>
              <a:rPr lang="en-US" sz="2900" dirty="0"/>
              <a:t>CREATE TABLE </a:t>
            </a:r>
            <a:r>
              <a:rPr lang="en-US" sz="2900" dirty="0" err="1"/>
              <a:t>Heroine_reasons</a:t>
            </a:r>
            <a:endParaRPr lang="en-US" sz="2900" dirty="0"/>
          </a:p>
          <a:p>
            <a:r>
              <a:rPr lang="en-US" sz="2900" dirty="0"/>
              <a:t>    ROW FORMAT DELIMITED FIELDS TERMINATED BY '|'</a:t>
            </a:r>
          </a:p>
          <a:p>
            <a:r>
              <a:rPr lang="en-US" sz="2900" dirty="0"/>
              <a:t>    STORED AS TEXTFILE LOCATION '/user/</a:t>
            </a:r>
            <a:r>
              <a:rPr lang="en-US" sz="2900" dirty="0" err="1"/>
              <a:t>pattima</a:t>
            </a:r>
            <a:r>
              <a:rPr lang="en-US" sz="2900" dirty="0"/>
              <a:t>/drug/result3'</a:t>
            </a:r>
          </a:p>
          <a:p>
            <a:r>
              <a:rPr lang="en-US" sz="2900" dirty="0"/>
              <a:t>    AS</a:t>
            </a:r>
          </a:p>
          <a:p>
            <a:r>
              <a:rPr lang="en-US" sz="2900" dirty="0"/>
              <a:t>    SELECT *,IF((</a:t>
            </a:r>
            <a:r>
              <a:rPr lang="en-US" sz="2900" dirty="0" err="1"/>
              <a:t>hrdaypmo</a:t>
            </a:r>
            <a:r>
              <a:rPr lang="en-US" sz="2900" dirty="0"/>
              <a:t>)&lt;20,'Teenagers',IF((</a:t>
            </a:r>
            <a:r>
              <a:rPr lang="en-US" sz="2900" dirty="0" err="1"/>
              <a:t>hrdaypmo</a:t>
            </a:r>
            <a:r>
              <a:rPr lang="en-US" sz="2900" dirty="0"/>
              <a:t>)&gt;20,'Adults','0')) As </a:t>
            </a:r>
            <a:r>
              <a:rPr lang="en-US" sz="2900" dirty="0" err="1"/>
              <a:t>Age_of_ppl</a:t>
            </a:r>
            <a:r>
              <a:rPr lang="en-US" sz="2900" dirty="0"/>
              <a:t>,</a:t>
            </a:r>
          </a:p>
          <a:p>
            <a:r>
              <a:rPr lang="en-US" sz="2900" dirty="0"/>
              <a:t>    IF((HRDAYPWK=91),'not even a week','1 week') As </a:t>
            </a:r>
            <a:r>
              <a:rPr lang="en-US" sz="2900" dirty="0" err="1"/>
              <a:t>No_of_days_per_week</a:t>
            </a:r>
            <a:r>
              <a:rPr lang="en-US" sz="2900" dirty="0"/>
              <a:t>,</a:t>
            </a:r>
          </a:p>
          <a:p>
            <a:r>
              <a:rPr lang="en-US" sz="2900" dirty="0"/>
              <a:t>    CASE </a:t>
            </a:r>
          </a:p>
          <a:p>
            <a:r>
              <a:rPr lang="en-US" sz="2900" dirty="0"/>
              <a:t>    WHEN HERYRTOT=997 THEN 'refused'</a:t>
            </a:r>
          </a:p>
          <a:p>
            <a:r>
              <a:rPr lang="en-US" sz="2900" dirty="0"/>
              <a:t>    WHEN HERYRTOT=991 THEN 'hate heroine'</a:t>
            </a:r>
          </a:p>
          <a:p>
            <a:r>
              <a:rPr lang="en-US" sz="2900" dirty="0"/>
              <a:t>    ELSE 'Don’t Know'</a:t>
            </a:r>
          </a:p>
          <a:p>
            <a:r>
              <a:rPr lang="en-US" sz="2900" dirty="0"/>
              <a:t>    END AS Reason</a:t>
            </a:r>
          </a:p>
          <a:p>
            <a:r>
              <a:rPr lang="en-US" sz="2900" dirty="0"/>
              <a:t>    FROM heroine;</a:t>
            </a:r>
          </a:p>
        </p:txBody>
      </p:sp>
    </p:spTree>
    <p:extLst>
      <p:ext uri="{BB962C8B-B14F-4D97-AF65-F5344CB8AC3E}">
        <p14:creationId xmlns:p14="http://schemas.microsoft.com/office/powerpoint/2010/main" val="203972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harmacy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Pharmacy design template" id="{31B17BDC-8AFF-47FE-B8AB-2C77A3BDA084}" vid="{8178D3CA-D80E-49E3-B1D5-0DCCF7151C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B06AF52-9C9F-455C-9927-CBCF255C78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Pharmacy design slides</Template>
  <TotalTime>0</TotalTime>
  <Words>1135</Words>
  <Application>Microsoft Office PowerPoint</Application>
  <PresentationFormat>Custom</PresentationFormat>
  <Paragraphs>131</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Euphemia</vt:lpstr>
      <vt:lpstr>Franklin Gothic Book</vt:lpstr>
      <vt:lpstr>Wingdings</vt:lpstr>
      <vt:lpstr>Pharmacy design template</vt:lpstr>
      <vt:lpstr>  EXTENT OF DRUG USAGE </vt:lpstr>
      <vt:lpstr>Table of contents</vt:lpstr>
      <vt:lpstr>Project Scope</vt:lpstr>
      <vt:lpstr>Specification Of Dataset</vt:lpstr>
      <vt:lpstr>Hardware Specifications</vt:lpstr>
      <vt:lpstr>Hadoop BigInsights Cluster</vt:lpstr>
      <vt:lpstr>Software's Used</vt:lpstr>
      <vt:lpstr>Project Work Flow</vt:lpstr>
      <vt:lpstr>       Queries And Visualizations</vt:lpstr>
      <vt:lpstr>        Different Age groups consuming Heroin</vt:lpstr>
      <vt:lpstr>Usage Of Heroin</vt:lpstr>
      <vt:lpstr>Expanse of Alcohol Consumption</vt:lpstr>
      <vt:lpstr>Time since last used cocaine</vt:lpstr>
      <vt:lpstr>Statistics of smokers and non-smokers</vt:lpstr>
      <vt:lpstr>Table Creation Samples</vt:lpstr>
      <vt:lpstr>Age wise Statistics</vt:lpstr>
      <vt:lpstr> Extent of Smoking</vt:lpstr>
      <vt:lpstr>Cigarette brand analysis based on tobacco content</vt:lpstr>
      <vt:lpstr>Marijuana Usage levels</vt:lpstr>
      <vt:lpstr>Summary</vt:lpstr>
      <vt:lpstr>Github Link</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2016-12-05T23:18:41Z</dcterms:created>
  <dcterms:modified xsi:type="dcterms:W3CDTF">2016-12-07T00:37:43Z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TC034605379991</vt:lpwstr>
  </property>
</Properties>
</file>