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1" r:id="rId3"/>
    <p:sldId id="327" r:id="rId4"/>
    <p:sldId id="293" r:id="rId5"/>
    <p:sldId id="337" r:id="rId6"/>
    <p:sldId id="305" r:id="rId7"/>
    <p:sldId id="322" r:id="rId8"/>
    <p:sldId id="276" r:id="rId9"/>
    <p:sldId id="295" r:id="rId10"/>
    <p:sldId id="296" r:id="rId11"/>
    <p:sldId id="297" r:id="rId12"/>
    <p:sldId id="298" r:id="rId13"/>
    <p:sldId id="299" r:id="rId14"/>
    <p:sldId id="300" r:id="rId15"/>
    <p:sldId id="301" r:id="rId16"/>
    <p:sldId id="316" r:id="rId17"/>
    <p:sldId id="312" r:id="rId18"/>
    <p:sldId id="318" r:id="rId19"/>
    <p:sldId id="315" r:id="rId20"/>
    <p:sldId id="319" r:id="rId21"/>
    <p:sldId id="328" r:id="rId22"/>
    <p:sldId id="329" r:id="rId23"/>
    <p:sldId id="330" r:id="rId24"/>
    <p:sldId id="331" r:id="rId25"/>
    <p:sldId id="332" r:id="rId26"/>
    <p:sldId id="333" r:id="rId27"/>
    <p:sldId id="334" r:id="rId28"/>
    <p:sldId id="335" r:id="rId29"/>
    <p:sldId id="336" r:id="rId30"/>
    <p:sldId id="324" r:id="rId31"/>
    <p:sldId id="325" r:id="rId32"/>
    <p:sldId id="263" r:id="rId33"/>
    <p:sldId id="326" r:id="rId34"/>
    <p:sldId id="264" r:id="rId35"/>
    <p:sldId id="292"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p:cViewPr varScale="1">
        <p:scale>
          <a:sx n="72" d="100"/>
          <a:sy n="72"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45E80-CE9C-43FE-8346-6D5C46CD0C35}" type="datetimeFigureOut">
              <a:rPr lang="en-US" smtClean="0"/>
              <a:t>5/9/2017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7337-1137-42F7-84DC-4561BFCFF68D}" type="slidenum">
              <a:rPr lang="en-US" smtClean="0"/>
              <a:t>‹#›</a:t>
            </a:fld>
            <a:endParaRPr lang="en-US"/>
          </a:p>
        </p:txBody>
      </p:sp>
    </p:spTree>
    <p:extLst>
      <p:ext uri="{BB962C8B-B14F-4D97-AF65-F5344CB8AC3E}">
        <p14:creationId xmlns:p14="http://schemas.microsoft.com/office/powerpoint/2010/main" val="306586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5847" name="Rectangle 7"/>
          <p:cNvSpPr>
            <a:spLocks noGrp="1" noChangeArrowheads="1"/>
          </p:cNvSpPr>
          <p:nvPr>
            <p:ph type="ctrTitle" sz="quarter"/>
          </p:nvPr>
        </p:nvSpPr>
        <p:spPr>
          <a:xfrm>
            <a:off x="685800" y="1447800"/>
            <a:ext cx="7772400" cy="1143000"/>
          </a:xfrm>
        </p:spPr>
        <p:txBody>
          <a:bodyPr/>
          <a:lstStyle>
            <a:lvl1pPr>
              <a:defRPr i="0">
                <a:latin typeface="Arial" pitchFamily="34" charset="0"/>
                <a:cs typeface="Arial" pitchFamily="34" charset="0"/>
              </a:defRPr>
            </a:lvl1pPr>
          </a:lstStyle>
          <a:p>
            <a:r>
              <a:rPr lang="en-US"/>
              <a:t>Click to edit Master title style</a:t>
            </a:r>
            <a:endParaRPr lang="en-US" dirty="0"/>
          </a:p>
        </p:txBody>
      </p:sp>
      <p:sp>
        <p:nvSpPr>
          <p:cNvPr id="35848"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atin typeface="Arial" pitchFamily="34" charset="0"/>
                <a:cs typeface="Arial" pitchFamily="34" charset="0"/>
              </a:defRPr>
            </a:lvl1pPr>
          </a:lstStyle>
          <a:p>
            <a:r>
              <a:rPr lang="en-US"/>
              <a:t>Click to edit Master subtitle style</a:t>
            </a:r>
            <a:endParaRPr lang="en-US" dirty="0"/>
          </a:p>
        </p:txBody>
      </p:sp>
      <p:sp>
        <p:nvSpPr>
          <p:cNvPr id="9" name="Rectangle 9"/>
          <p:cNvSpPr>
            <a:spLocks noGrp="1" noChangeArrowheads="1"/>
          </p:cNvSpPr>
          <p:nvPr>
            <p:ph type="dt" sz="quarter" idx="10"/>
          </p:nvPr>
        </p:nvSpPr>
        <p:spPr/>
        <p:txBody>
          <a:bodyPr/>
          <a:lstStyle>
            <a:lvl1pPr>
              <a:defRPr smtClean="0"/>
            </a:lvl1pPr>
          </a:lstStyle>
          <a:p>
            <a:fld id="{008DA141-C8F4-484C-893A-EC9EA02CA4B1}" type="datetimeFigureOut">
              <a:rPr lang="en-US" smtClean="0"/>
              <a:pPr/>
              <a:t>5/9/2017</a:t>
            </a:fld>
            <a:endParaRPr lang="en-US"/>
          </a:p>
        </p:txBody>
      </p:sp>
      <p:sp>
        <p:nvSpPr>
          <p:cNvPr id="10" name="Rectangle 10"/>
          <p:cNvSpPr>
            <a:spLocks noGrp="1" noChangeArrowheads="1"/>
          </p:cNvSpPr>
          <p:nvPr>
            <p:ph type="ftr" sz="quarter" idx="11"/>
          </p:nvPr>
        </p:nvSpPr>
        <p:spPr/>
        <p:txBody>
          <a:bodyPr/>
          <a:lstStyle>
            <a:lvl1pPr>
              <a:defRPr/>
            </a:lvl1pPr>
          </a:lstStyle>
          <a:p>
            <a:endParaRPr lang="en-US"/>
          </a:p>
        </p:txBody>
      </p:sp>
      <p:sp>
        <p:nvSpPr>
          <p:cNvPr id="11" name="Rectangle 11"/>
          <p:cNvSpPr>
            <a:spLocks noGrp="1" noChangeArrowheads="1"/>
          </p:cNvSpPr>
          <p:nvPr>
            <p:ph type="sldNum" sz="quarter" idx="12"/>
          </p:nvPr>
        </p:nvSpPr>
        <p:spPr/>
        <p:txBody>
          <a:bodyPr/>
          <a:lstStyle>
            <a:lvl1pPr>
              <a:defRPr smtClean="0"/>
            </a:lvl1pPr>
          </a:lstStyle>
          <a:p>
            <a:fld id="{5ED3A9F6-2E7E-4F46-8763-50114F4493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
        <p:nvSpPr>
          <p:cNvPr id="7"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8" name="Rectangle 10"/>
          <p:cNvSpPr>
            <a:spLocks noGrp="1" noChangeArrowheads="1"/>
          </p:cNvSpPr>
          <p:nvPr>
            <p:ph type="ftr" sz="quarter" idx="11"/>
          </p:nvPr>
        </p:nvSpPr>
        <p:spPr>
          <a:ln/>
        </p:spPr>
        <p:txBody>
          <a:bodyPr/>
          <a:lstStyle>
            <a:lvl1pPr>
              <a:defRPr/>
            </a:lvl1pPr>
          </a:lstStyle>
          <a:p>
            <a:endParaRPr lang="en-US"/>
          </a:p>
        </p:txBody>
      </p:sp>
      <p:sp>
        <p:nvSpPr>
          <p:cNvPr id="9"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4" name="Rectangle 10"/>
          <p:cNvSpPr>
            <a:spLocks noGrp="1" noChangeArrowheads="1"/>
          </p:cNvSpPr>
          <p:nvPr>
            <p:ph type="ftr" sz="quarter" idx="11"/>
          </p:nvPr>
        </p:nvSpPr>
        <p:spPr>
          <a:ln/>
        </p:spPr>
        <p:txBody>
          <a:bodyPr/>
          <a:lstStyle>
            <a:lvl1pPr>
              <a:defRPr/>
            </a:lvl1pPr>
          </a:lstStyle>
          <a:p>
            <a:endParaRPr lang="en-US"/>
          </a:p>
        </p:txBody>
      </p:sp>
      <p:sp>
        <p:nvSpPr>
          <p:cNvPr id="5"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3" name="Rectangle 10"/>
          <p:cNvSpPr>
            <a:spLocks noGrp="1" noChangeArrowheads="1"/>
          </p:cNvSpPr>
          <p:nvPr>
            <p:ph type="ftr" sz="quarter" idx="11"/>
          </p:nvPr>
        </p:nvSpPr>
        <p:spPr>
          <a:ln/>
        </p:spPr>
        <p:txBody>
          <a:bodyPr/>
          <a:lstStyle>
            <a:lvl1pPr>
              <a:defRPr/>
            </a:lvl1pPr>
          </a:lstStyle>
          <a:p>
            <a:endParaRPr lang="en-US"/>
          </a:p>
        </p:txBody>
      </p:sp>
      <p:sp>
        <p:nvSpPr>
          <p:cNvPr id="4"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
        <p:nvSpPr>
          <p:cNvPr id="7"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fld id="{008DA141-C8F4-484C-893A-EC9EA02CA4B1}" type="datetimeFigureOut">
              <a:rPr lang="en-US" smtClean="0"/>
              <a:pPr/>
              <a:t>5/9/2017</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
        <p:nvSpPr>
          <p:cNvPr id="7"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027" name="Rectangle 7"/>
          <p:cNvSpPr>
            <a:spLocks noGrp="1" noChangeArrowheads="1"/>
          </p:cNvSpPr>
          <p:nvPr>
            <p:ph type="title"/>
          </p:nvPr>
        </p:nvSpPr>
        <p:spPr bwMode="auto">
          <a:xfrm>
            <a:off x="685800" y="381000"/>
            <a:ext cx="77724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28" name="Rectangle 8"/>
          <p:cNvSpPr>
            <a:spLocks noGrp="1" noChangeArrowheads="1"/>
          </p:cNvSpPr>
          <p:nvPr>
            <p:ph type="body" idx="1"/>
          </p:nvPr>
        </p:nvSpPr>
        <p:spPr bwMode="auto">
          <a:xfrm>
            <a:off x="685800" y="20574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825" name="Rectangle 9"/>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fontAlgn="auto">
              <a:lnSpc>
                <a:spcPct val="100000"/>
              </a:lnSpc>
              <a:spcBef>
                <a:spcPct val="0"/>
              </a:spcBef>
              <a:spcAft>
                <a:spcPts val="0"/>
              </a:spcAft>
              <a:buClrTx/>
              <a:buFontTx/>
              <a:buNone/>
              <a:defRPr sz="1400" smtClean="0">
                <a:latin typeface="Arial" charset="0"/>
                <a:cs typeface="+mn-cs"/>
              </a:defRPr>
            </a:lvl1pPr>
          </a:lstStyle>
          <a:p>
            <a:fld id="{008DA141-C8F4-484C-893A-EC9EA02CA4B1}" type="datetimeFigureOut">
              <a:rPr lang="en-US" smtClean="0"/>
              <a:pPr/>
              <a:t>5/9/2017</a:t>
            </a:fld>
            <a:endParaRPr lang="en-US"/>
          </a:p>
        </p:txBody>
      </p:sp>
      <p:sp>
        <p:nvSpPr>
          <p:cNvPr id="34826" name="Rectangle 10"/>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fontAlgn="auto">
              <a:lnSpc>
                <a:spcPct val="100000"/>
              </a:lnSpc>
              <a:spcBef>
                <a:spcPct val="0"/>
              </a:spcBef>
              <a:spcAft>
                <a:spcPts val="0"/>
              </a:spcAft>
              <a:buClrTx/>
              <a:buFontTx/>
              <a:buNone/>
              <a:defRPr sz="1400">
                <a:latin typeface="Arial" charset="0"/>
                <a:cs typeface="+mn-cs"/>
              </a:defRPr>
            </a:lvl1pPr>
          </a:lstStyle>
          <a:p>
            <a:endParaRPr lang="en-US"/>
          </a:p>
        </p:txBody>
      </p:sp>
      <p:sp>
        <p:nvSpPr>
          <p:cNvPr id="34827" name="Rectangle 11"/>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fontAlgn="auto">
              <a:lnSpc>
                <a:spcPct val="100000"/>
              </a:lnSpc>
              <a:spcBef>
                <a:spcPct val="0"/>
              </a:spcBef>
              <a:spcAft>
                <a:spcPts val="0"/>
              </a:spcAft>
              <a:buClrTx/>
              <a:buFontTx/>
              <a:buNone/>
              <a:defRPr sz="1400" smtClean="0">
                <a:latin typeface="Arial" charset="0"/>
                <a:cs typeface="+mn-cs"/>
              </a:defRPr>
            </a:lvl1pPr>
          </a:lstStyle>
          <a:p>
            <a:fld id="{5ED3A9F6-2E7E-4F46-8763-50114F449382}" type="slidenum">
              <a:rPr lang="en-US" smtClean="0"/>
              <a:pPr/>
              <a:t>‹#›</a:t>
            </a:fld>
            <a:endParaRPr lang="en-US"/>
          </a:p>
        </p:txBody>
      </p:sp>
      <p:cxnSp>
        <p:nvCxnSpPr>
          <p:cNvPr id="13" name="Straight Connector 12"/>
          <p:cNvCxnSpPr/>
          <p:nvPr/>
        </p:nvCxnSpPr>
        <p:spPr bwMode="auto">
          <a:xfrm>
            <a:off x="762000" y="1828800"/>
            <a:ext cx="7696200" cy="0"/>
          </a:xfrm>
          <a:prstGeom prst="line">
            <a:avLst/>
          </a:prstGeom>
          <a:ln>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fontAlgn="base" hangingPunct="1">
        <a:spcBef>
          <a:spcPct val="0"/>
        </a:spcBef>
        <a:spcAft>
          <a:spcPct val="0"/>
        </a:spcAft>
        <a:defRPr sz="4400" i="0">
          <a:solidFill>
            <a:schemeClr val="tx2"/>
          </a:solidFill>
          <a:latin typeface="Arial" pitchFamily="34" charset="0"/>
          <a:ea typeface="+mj-ea"/>
          <a:cs typeface="Arial" pitchFamily="34" charset="0"/>
        </a:defRPr>
      </a:lvl1pPr>
      <a:lvl2pPr algn="r" rtl="0" eaLnBrk="1" fontAlgn="base" hangingPunct="1">
        <a:spcBef>
          <a:spcPct val="0"/>
        </a:spcBef>
        <a:spcAft>
          <a:spcPct val="0"/>
        </a:spcAft>
        <a:defRPr sz="4400" i="1">
          <a:solidFill>
            <a:schemeClr val="tx2"/>
          </a:solidFill>
          <a:latin typeface="Book Antiqua" pitchFamily="18" charset="0"/>
        </a:defRPr>
      </a:lvl2pPr>
      <a:lvl3pPr algn="r" rtl="0" eaLnBrk="1" fontAlgn="base" hangingPunct="1">
        <a:spcBef>
          <a:spcPct val="0"/>
        </a:spcBef>
        <a:spcAft>
          <a:spcPct val="0"/>
        </a:spcAft>
        <a:defRPr sz="4400" i="1">
          <a:solidFill>
            <a:schemeClr val="tx2"/>
          </a:solidFill>
          <a:latin typeface="Book Antiqua" pitchFamily="18" charset="0"/>
        </a:defRPr>
      </a:lvl3pPr>
      <a:lvl4pPr algn="r" rtl="0" eaLnBrk="1" fontAlgn="base" hangingPunct="1">
        <a:spcBef>
          <a:spcPct val="0"/>
        </a:spcBef>
        <a:spcAft>
          <a:spcPct val="0"/>
        </a:spcAft>
        <a:defRPr sz="4400" i="1">
          <a:solidFill>
            <a:schemeClr val="tx2"/>
          </a:solidFill>
          <a:latin typeface="Book Antiqua" pitchFamily="18" charset="0"/>
        </a:defRPr>
      </a:lvl4pPr>
      <a:lvl5pPr algn="r" rtl="0" eaLnBrk="1" fontAlgn="base" hangingPunct="1">
        <a:spcBef>
          <a:spcPct val="0"/>
        </a:spcBef>
        <a:spcAft>
          <a:spcPct val="0"/>
        </a:spcAft>
        <a:defRPr sz="4400" i="1">
          <a:solidFill>
            <a:schemeClr val="tx2"/>
          </a:solidFill>
          <a:latin typeface="Book Antiqua" pitchFamily="18" charset="0"/>
        </a:defRPr>
      </a:lvl5pPr>
      <a:lvl6pPr marL="457200" algn="r" rtl="0" eaLnBrk="1" fontAlgn="base" hangingPunct="1">
        <a:spcBef>
          <a:spcPct val="0"/>
        </a:spcBef>
        <a:spcAft>
          <a:spcPct val="0"/>
        </a:spcAft>
        <a:defRPr sz="4400" i="1">
          <a:solidFill>
            <a:schemeClr val="tx2"/>
          </a:solidFill>
          <a:latin typeface="Book Antiqua" pitchFamily="18" charset="0"/>
        </a:defRPr>
      </a:lvl6pPr>
      <a:lvl7pPr marL="914400" algn="r" rtl="0" eaLnBrk="1" fontAlgn="base" hangingPunct="1">
        <a:spcBef>
          <a:spcPct val="0"/>
        </a:spcBef>
        <a:spcAft>
          <a:spcPct val="0"/>
        </a:spcAft>
        <a:defRPr sz="4400" i="1">
          <a:solidFill>
            <a:schemeClr val="tx2"/>
          </a:solidFill>
          <a:latin typeface="Book Antiqua" pitchFamily="18" charset="0"/>
        </a:defRPr>
      </a:lvl7pPr>
      <a:lvl8pPr marL="1371600" algn="r" rtl="0" eaLnBrk="1" fontAlgn="base" hangingPunct="1">
        <a:spcBef>
          <a:spcPct val="0"/>
        </a:spcBef>
        <a:spcAft>
          <a:spcPct val="0"/>
        </a:spcAft>
        <a:defRPr sz="4400" i="1">
          <a:solidFill>
            <a:schemeClr val="tx2"/>
          </a:solidFill>
          <a:latin typeface="Book Antiqua" pitchFamily="18" charset="0"/>
        </a:defRPr>
      </a:lvl8pPr>
      <a:lvl9pPr marL="1828800" algn="r" rtl="0" eaLnBrk="1" fontAlgn="base" hangingPunct="1">
        <a:spcBef>
          <a:spcPct val="0"/>
        </a:spcBef>
        <a:spcAft>
          <a:spcPct val="0"/>
        </a:spcAft>
        <a:defRPr sz="4400" i="1">
          <a:solidFill>
            <a:schemeClr val="tx2"/>
          </a:solidFill>
          <a:latin typeface="Book Antiqua"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chemeClr val="tx2"/>
        </a:buClr>
        <a:buChar char="–"/>
        <a:defRPr sz="28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lr>
          <a:schemeClr val="tx2"/>
        </a:buClr>
        <a:buChar char="•"/>
        <a:defRPr sz="2400">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lr>
          <a:schemeClr val="tx2"/>
        </a:buClr>
        <a:buChar char="–"/>
        <a:defRPr sz="20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lr>
          <a:schemeClr val="tx2"/>
        </a:buClr>
        <a:buChar char="•"/>
        <a:defRPr sz="20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documentation/sns/" TargetMode="External"/><Relationship Id="rId2" Type="http://schemas.openxmlformats.org/officeDocument/2006/relationships/hyperlink" Target="https://techcrunch.com/2015/10/08/amazon-announces-aws-iot-a-platform-for-building-managing-and-analyzing-the-internet-of-things/" TargetMode="External"/><Relationship Id="rId1" Type="http://schemas.openxmlformats.org/officeDocument/2006/relationships/slideLayout" Target="../slideLayouts/slideLayout2.xml"/><Relationship Id="rId4" Type="http://schemas.openxmlformats.org/officeDocument/2006/relationships/hyperlink" Target="https://console.aws.amazon.com/iotv2/home?region=us-east-1#/rule/MyLambdaRu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533400" y="609600"/>
            <a:ext cx="8153400" cy="1143000"/>
          </a:xfrm>
        </p:spPr>
        <p:txBody>
          <a:bodyPr/>
          <a:lstStyle/>
          <a:p>
            <a:r>
              <a:rPr lang="en-US" sz="3200" b="1" dirty="0">
                <a:latin typeface="Times New Roman" panose="02020603050405020304" pitchFamily="18" charset="0"/>
                <a:cs typeface="Times New Roman" panose="02020603050405020304" pitchFamily="18" charset="0"/>
              </a:rPr>
              <a:t>AWS IOT TO SEND TEXT MESSAGE NOTIFICATIONS</a:t>
            </a:r>
          </a:p>
        </p:txBody>
      </p:sp>
      <p:sp>
        <p:nvSpPr>
          <p:cNvPr id="3" name="Subtitle 2"/>
          <p:cNvSpPr>
            <a:spLocks noGrp="1"/>
          </p:cNvSpPr>
          <p:nvPr>
            <p:ph type="subTitle" sz="quarter" idx="1"/>
          </p:nvPr>
        </p:nvSpPr>
        <p:spPr/>
        <p:txBody>
          <a:bodyPr/>
          <a:lstStyle/>
          <a:p>
            <a:r>
              <a:rPr lang="en-US" sz="2000" dirty="0">
                <a:latin typeface="Times New Roman" panose="02020603050405020304" pitchFamily="18" charset="0"/>
                <a:cs typeface="Times New Roman" panose="02020603050405020304" pitchFamily="18" charset="0"/>
              </a:rPr>
              <a:t> By</a:t>
            </a:r>
          </a:p>
          <a:p>
            <a:r>
              <a:rPr lang="en-US" sz="2000" dirty="0">
                <a:latin typeface="Times New Roman" panose="02020603050405020304" pitchFamily="18" charset="0"/>
                <a:cs typeface="Times New Roman" panose="02020603050405020304" pitchFamily="18" charset="0"/>
              </a:rPr>
              <a:t>Hemamalini Madhanguru</a:t>
            </a:r>
          </a:p>
          <a:p>
            <a:r>
              <a:rPr lang="en-US" sz="2000" dirty="0">
                <a:latin typeface="Times New Roman" panose="02020603050405020304" pitchFamily="18" charset="0"/>
                <a:cs typeface="Times New Roman" panose="02020603050405020304" pitchFamily="18" charset="0"/>
              </a:rPr>
              <a:t>Lakshmi Sundararajan</a:t>
            </a:r>
          </a:p>
          <a:p>
            <a:r>
              <a:rPr lang="en-US" sz="2000" dirty="0">
                <a:latin typeface="Times New Roman" panose="02020603050405020304" pitchFamily="18" charset="0"/>
                <a:cs typeface="Times New Roman" panose="02020603050405020304" pitchFamily="18" charset="0"/>
              </a:rPr>
              <a:t>Natya Srinivasan</a:t>
            </a:r>
          </a:p>
          <a:p>
            <a:r>
              <a:rPr lang="en-US" sz="2000" dirty="0">
                <a:latin typeface="Times New Roman" panose="02020603050405020304" pitchFamily="18" charset="0"/>
                <a:cs typeface="Times New Roman" panose="02020603050405020304" pitchFamily="18" charset="0"/>
              </a:rPr>
              <a:t>Pallavi Attimakula</a:t>
            </a:r>
          </a:p>
          <a:p>
            <a:endParaRPr lang="en-US" sz="2000" dirty="0"/>
          </a:p>
          <a:p>
            <a:r>
              <a:rPr lang="en-US" sz="2000" dirty="0">
                <a:latin typeface="Times New Roman" panose="02020603050405020304" pitchFamily="18" charset="0"/>
                <a:cs typeface="Times New Roman" panose="02020603050405020304" pitchFamily="18" charset="0"/>
              </a:rPr>
              <a:t>Guided by</a:t>
            </a:r>
          </a:p>
          <a:p>
            <a:r>
              <a:rPr lang="en-US" sz="2000" dirty="0">
                <a:latin typeface="Times New Roman" panose="02020603050405020304" pitchFamily="18" charset="0"/>
                <a:cs typeface="Times New Roman" panose="02020603050405020304" pitchFamily="18" charset="0"/>
              </a:rPr>
              <a:t>Dr.Nanda Ganesan</a:t>
            </a:r>
          </a:p>
        </p:txBody>
      </p:sp>
      <p:pic>
        <p:nvPicPr>
          <p:cNvPr id="4" name="Picture 3"/>
          <p:cNvPicPr>
            <a:picLocks noChangeAspect="1"/>
          </p:cNvPicPr>
          <p:nvPr/>
        </p:nvPicPr>
        <p:blipFill>
          <a:blip r:embed="rId2"/>
          <a:stretch>
            <a:fillRect/>
          </a:stretch>
        </p:blipFill>
        <p:spPr>
          <a:xfrm>
            <a:off x="86497" y="3733799"/>
            <a:ext cx="3045609" cy="30456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893" y="3733799"/>
            <a:ext cx="3045610" cy="30456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t>Setting a topic</a:t>
            </a:r>
            <a:endParaRPr lang="en-US" dirty="0"/>
          </a:p>
        </p:txBody>
      </p:sp>
      <p:sp>
        <p:nvSpPr>
          <p:cNvPr id="4" name="Content Placeholder 3"/>
          <p:cNvSpPr>
            <a:spLocks noGrp="1"/>
          </p:cNvSpPr>
          <p:nvPr>
            <p:ph sz="half" idx="1"/>
          </p:nvPr>
        </p:nvSpPr>
        <p:spPr>
          <a:xfrm>
            <a:off x="685800" y="2057400"/>
            <a:ext cx="7772400" cy="1143000"/>
          </a:xfrm>
        </p:spPr>
        <p:txBody>
          <a:bodyPr/>
          <a:lstStyle/>
          <a:p>
            <a:r>
              <a:rPr lang="en-IN" dirty="0"/>
              <a:t>The following dialog box appears.</a:t>
            </a:r>
          </a:p>
          <a:p>
            <a:r>
              <a:rPr lang="en-US" dirty="0"/>
              <a:t>The Display name shows up as a prefix in every message sent to the user</a:t>
            </a:r>
            <a:endParaRPr lang="en-IN" dirty="0"/>
          </a:p>
        </p:txBody>
      </p:sp>
      <p:pic>
        <p:nvPicPr>
          <p:cNvPr id="11" name="Picture 10"/>
          <p:cNvPicPr>
            <a:picLocks noChangeAspect="1"/>
          </p:cNvPicPr>
          <p:nvPr/>
        </p:nvPicPr>
        <p:blipFill>
          <a:blip r:embed="rId2"/>
          <a:stretch>
            <a:fillRect/>
          </a:stretch>
        </p:blipFill>
        <p:spPr>
          <a:xfrm>
            <a:off x="152400" y="3676650"/>
            <a:ext cx="8620125" cy="3028950"/>
          </a:xfrm>
          <a:prstGeom prst="rect">
            <a:avLst/>
          </a:prstGeom>
        </p:spPr>
      </p:pic>
    </p:spTree>
    <p:extLst>
      <p:ext uri="{BB962C8B-B14F-4D97-AF65-F5344CB8AC3E}">
        <p14:creationId xmlns:p14="http://schemas.microsoft.com/office/powerpoint/2010/main" val="223815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sz="4000" kern="1200" dirty="0"/>
              <a:t>Setting up a topic</a:t>
            </a:r>
            <a:endParaRPr lang="en-US" sz="3700" dirty="0"/>
          </a:p>
        </p:txBody>
      </p:sp>
      <p:sp>
        <p:nvSpPr>
          <p:cNvPr id="3" name="Content Placeholder 2"/>
          <p:cNvSpPr>
            <a:spLocks noGrp="1"/>
          </p:cNvSpPr>
          <p:nvPr>
            <p:ph idx="1"/>
          </p:nvPr>
        </p:nvSpPr>
        <p:spPr>
          <a:xfrm>
            <a:off x="656771" y="1960260"/>
            <a:ext cx="3229429" cy="4592940"/>
          </a:xfrm>
        </p:spPr>
        <p:txBody>
          <a:bodyPr/>
          <a:lstStyle/>
          <a:p>
            <a:pPr>
              <a:lnSpc>
                <a:spcPct val="150000"/>
              </a:lnSpc>
            </a:pPr>
            <a:r>
              <a:rPr lang="en-US" sz="2400" dirty="0"/>
              <a:t>Once the topic is created , publish the topic.</a:t>
            </a:r>
          </a:p>
          <a:p>
            <a:pPr>
              <a:lnSpc>
                <a:spcPct val="150000"/>
              </a:lnSpc>
            </a:pPr>
            <a:r>
              <a:rPr lang="en-US" sz="2400" dirty="0"/>
              <a:t>The topic ARN is essential while using the lambda function for device connectivity</a:t>
            </a:r>
          </a:p>
        </p:txBody>
      </p:sp>
      <p:pic>
        <p:nvPicPr>
          <p:cNvPr id="6" name="Picture 5"/>
          <p:cNvPicPr>
            <a:picLocks noChangeAspect="1"/>
          </p:cNvPicPr>
          <p:nvPr/>
        </p:nvPicPr>
        <p:blipFill>
          <a:blip r:embed="rId2"/>
          <a:stretch>
            <a:fillRect/>
          </a:stretch>
        </p:blipFill>
        <p:spPr>
          <a:xfrm>
            <a:off x="3943121" y="2209800"/>
            <a:ext cx="5121753" cy="3733800"/>
          </a:xfrm>
          <a:prstGeom prst="rect">
            <a:avLst/>
          </a:prstGeom>
        </p:spPr>
      </p:pic>
    </p:spTree>
    <p:extLst>
      <p:ext uri="{BB962C8B-B14F-4D97-AF65-F5344CB8AC3E}">
        <p14:creationId xmlns:p14="http://schemas.microsoft.com/office/powerpoint/2010/main" val="60555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772400" cy="1143000"/>
          </a:xfrm>
        </p:spPr>
        <p:txBody>
          <a:bodyPr/>
          <a:lstStyle/>
          <a:p>
            <a:r>
              <a:rPr lang="en-US" sz="4000" kern="1200" dirty="0"/>
              <a:t>Create a subscription</a:t>
            </a:r>
            <a:br>
              <a:rPr lang="en-US" u="sng" dirty="0">
                <a:solidFill>
                  <a:srgbClr val="333333"/>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On the Topic details page, click Create subscription.</a:t>
            </a:r>
          </a:p>
          <a:p>
            <a:r>
              <a:rPr lang="en-US" sz="2400" dirty="0">
                <a:latin typeface="Times New Roman" panose="02020603050405020304" pitchFamily="18" charset="0"/>
                <a:cs typeface="Times New Roman" panose="02020603050405020304" pitchFamily="18" charset="0"/>
              </a:rPr>
              <a:t>In the Create Subscription modal, change the Protocol to SMS.</a:t>
            </a:r>
          </a:p>
          <a:p>
            <a:endParaRPr lang="en-US" dirty="0"/>
          </a:p>
          <a:p>
            <a:r>
              <a:rPr lang="en-US" sz="2400" dirty="0">
                <a:latin typeface="Times New Roman" panose="02020603050405020304" pitchFamily="18" charset="0"/>
                <a:cs typeface="Times New Roman" panose="02020603050405020304" pitchFamily="18" charset="0"/>
              </a:rPr>
              <a:t>In the Endpoint field, type in your cell phone number.</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767766" y="2977857"/>
            <a:ext cx="7608467" cy="902286"/>
          </a:xfrm>
          <a:prstGeom prst="rect">
            <a:avLst/>
          </a:prstGeom>
        </p:spPr>
      </p:pic>
      <p:pic>
        <p:nvPicPr>
          <p:cNvPr id="5" name="Picture 4"/>
          <p:cNvPicPr>
            <a:picLocks noChangeAspect="1"/>
          </p:cNvPicPr>
          <p:nvPr/>
        </p:nvPicPr>
        <p:blipFill>
          <a:blip r:embed="rId3"/>
          <a:stretch>
            <a:fillRect/>
          </a:stretch>
        </p:blipFill>
        <p:spPr>
          <a:xfrm>
            <a:off x="762000" y="4495800"/>
            <a:ext cx="7696200" cy="2128039"/>
          </a:xfrm>
          <a:prstGeom prst="rect">
            <a:avLst/>
          </a:prstGeom>
        </p:spPr>
      </p:pic>
    </p:spTree>
    <p:extLst>
      <p:ext uri="{BB962C8B-B14F-4D97-AF65-F5344CB8AC3E}">
        <p14:creationId xmlns:p14="http://schemas.microsoft.com/office/powerpoint/2010/main" val="102257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t>Create a subscription</a:t>
            </a:r>
            <a:endParaRPr lang="en-US" dirty="0"/>
          </a:p>
        </p:txBody>
      </p:sp>
      <p:sp>
        <p:nvSpPr>
          <p:cNvPr id="3" name="Content Placeholder 2"/>
          <p:cNvSpPr>
            <a:spLocks noGrp="1"/>
          </p:cNvSpPr>
          <p:nvPr>
            <p:ph idx="1"/>
          </p:nvPr>
        </p:nvSpPr>
        <p:spPr/>
        <p:txBody>
          <a:bodyPr/>
          <a:lstStyle/>
          <a:p>
            <a:pPr>
              <a:lnSpc>
                <a:spcPct val="150000"/>
              </a:lnSpc>
            </a:pPr>
            <a:r>
              <a:rPr lang="en-US" sz="2200" dirty="0">
                <a:latin typeface="Times New Roman" panose="02020603050405020304" pitchFamily="18" charset="0"/>
                <a:cs typeface="Times New Roman" panose="02020603050405020304" pitchFamily="18" charset="0"/>
              </a:rPr>
              <a:t>Click Create subscription.</a:t>
            </a:r>
          </a:p>
          <a:p>
            <a:pPr>
              <a:lnSpc>
                <a:spcPct val="150000"/>
              </a:lnSpc>
            </a:pPr>
            <a:r>
              <a:rPr lang="en-US" sz="2200" dirty="0">
                <a:latin typeface="Times New Roman" panose="02020603050405020304" pitchFamily="18" charset="0"/>
                <a:cs typeface="Times New Roman" panose="02020603050405020304" pitchFamily="18" charset="0"/>
              </a:rPr>
              <a:t>This helps in creating the subscription.</a:t>
            </a:r>
          </a:p>
          <a:p>
            <a:pPr>
              <a:lnSpc>
                <a:spcPct val="150000"/>
              </a:lnSpc>
            </a:pPr>
            <a:r>
              <a:rPr lang="en-US" sz="2200" dirty="0">
                <a:latin typeface="Times New Roman" panose="02020603050405020304" pitchFamily="18" charset="0"/>
                <a:cs typeface="Times New Roman" panose="02020603050405020304" pitchFamily="18" charset="0"/>
              </a:rPr>
              <a:t>You may receive a text message asking whether you would like to receive messages from MYSENSOR. Just follow the instructions (e.g. reply with YES MYSENSOR to confirm your subscription).</a:t>
            </a:r>
          </a:p>
          <a:p>
            <a:pPr>
              <a:lnSpc>
                <a:spcPct val="150000"/>
              </a:lnSpc>
            </a:pPr>
            <a:r>
              <a:rPr lang="en-US" sz="2200" dirty="0">
                <a:latin typeface="Times New Roman" panose="02020603050405020304" pitchFamily="18" charset="0"/>
                <a:cs typeface="Times New Roman" panose="02020603050405020304" pitchFamily="18" charset="0"/>
              </a:rPr>
              <a:t>Now that your cell phone is subscribed to an SNS topic, you can start sending text messages.</a:t>
            </a:r>
          </a:p>
          <a:p>
            <a:pPr>
              <a:lnSpc>
                <a:spcPct val="150000"/>
              </a:lnSpc>
            </a:pPr>
            <a:endParaRPr lang="en-US" dirty="0"/>
          </a:p>
        </p:txBody>
      </p:sp>
    </p:spTree>
    <p:extLst>
      <p:ext uri="{BB962C8B-B14F-4D97-AF65-F5344CB8AC3E}">
        <p14:creationId xmlns:p14="http://schemas.microsoft.com/office/powerpoint/2010/main" val="306925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a Text Message</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On the Topic details page, click Publish to topic.</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On the Publish a message screen, type something into the Message field, like    “your basement is flooded“.</a:t>
            </a:r>
          </a:p>
          <a:p>
            <a:pPr marL="0" indent="0">
              <a:lnSpc>
                <a:spcPct val="150000"/>
              </a:lnSpc>
              <a:buNone/>
            </a:pPr>
            <a:r>
              <a:rPr lang="en-US" sz="2000" dirty="0">
                <a:latin typeface="Times New Roman" panose="02020603050405020304" pitchFamily="18" charset="0"/>
                <a:cs typeface="Times New Roman" panose="02020603050405020304" pitchFamily="18" charset="0"/>
              </a:rPr>
              <a:t>(Note: The Subject field is used for email, so you can leave it blank.)</a:t>
            </a:r>
          </a:p>
          <a:p>
            <a:pPr>
              <a:lnSpc>
                <a:spcPct val="150000"/>
              </a:lnSpc>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Click Publish message.</a:t>
            </a:r>
          </a:p>
          <a:p>
            <a:endParaRPr lang="en-US" sz="2000" dirty="0"/>
          </a:p>
        </p:txBody>
      </p:sp>
      <p:pic>
        <p:nvPicPr>
          <p:cNvPr id="4" name="Picture 2" descr="topicDetailSum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5626051" cy="189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69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a Text Message</a:t>
            </a:r>
          </a:p>
        </p:txBody>
      </p:sp>
      <p:sp>
        <p:nvSpPr>
          <p:cNvPr id="3" name="Content Placeholder 2"/>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should receive a text message.</a:t>
            </a:r>
          </a:p>
          <a:p>
            <a:endParaRPr lang="en-US" dirty="0"/>
          </a:p>
        </p:txBody>
      </p:sp>
      <p:pic>
        <p:nvPicPr>
          <p:cNvPr id="4" name="Picture 3"/>
          <p:cNvPicPr>
            <a:picLocks noChangeAspect="1"/>
          </p:cNvPicPr>
          <p:nvPr/>
        </p:nvPicPr>
        <p:blipFill>
          <a:blip r:embed="rId2"/>
          <a:stretch>
            <a:fillRect/>
          </a:stretch>
        </p:blipFill>
        <p:spPr>
          <a:xfrm>
            <a:off x="1447800" y="3048000"/>
            <a:ext cx="6553200" cy="3008478"/>
          </a:xfrm>
          <a:prstGeom prst="rect">
            <a:avLst/>
          </a:prstGeom>
        </p:spPr>
      </p:pic>
    </p:spTree>
    <p:extLst>
      <p:ext uri="{BB962C8B-B14F-4D97-AF65-F5344CB8AC3E}">
        <p14:creationId xmlns:p14="http://schemas.microsoft.com/office/powerpoint/2010/main" val="298620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Lambda function</a:t>
            </a:r>
          </a:p>
        </p:txBody>
      </p:sp>
      <p:sp>
        <p:nvSpPr>
          <p:cNvPr id="3" name="Content Placeholder 2"/>
          <p:cNvSpPr>
            <a:spLocks noGrp="1"/>
          </p:cNvSpPr>
          <p:nvPr>
            <p:ph idx="1"/>
          </p:nvPr>
        </p:nvSpPr>
        <p:spPr>
          <a:xfrm>
            <a:off x="659027" y="2057400"/>
            <a:ext cx="7772400" cy="4114800"/>
          </a:xfrm>
        </p:spPr>
        <p:txBody>
          <a:bodyPr/>
          <a:lstStyle/>
          <a:p>
            <a:pPr>
              <a:lnSpc>
                <a:spcPct val="150000"/>
              </a:lnSpc>
            </a:pPr>
            <a:r>
              <a:rPr lang="en-US" sz="2000" dirty="0"/>
              <a:t>We will create a Lambda function that publishes a message to the Amazon SNS topic you created in the </a:t>
            </a:r>
            <a:r>
              <a:rPr lang="en-US" sz="2000" dirty="0">
                <a:solidFill>
                  <a:schemeClr val="tx2"/>
                </a:solidFill>
              </a:rPr>
              <a:t>AWS IOT.</a:t>
            </a:r>
          </a:p>
          <a:p>
            <a:pPr>
              <a:lnSpc>
                <a:spcPct val="150000"/>
              </a:lnSpc>
            </a:pPr>
            <a:r>
              <a:rPr lang="en-US" sz="2000" dirty="0"/>
              <a:t>Choose an appropriate lambda function which is composed of functions triggered by events.</a:t>
            </a:r>
          </a:p>
          <a:p>
            <a:pPr>
              <a:lnSpc>
                <a:spcPct val="150000"/>
              </a:lnSpc>
            </a:pPr>
            <a:r>
              <a:rPr lang="en-US" sz="2000" dirty="0"/>
              <a:t>Configure the triggers with AWS IoT and enter the device serial number in order to configure the AWS IoT button.</a:t>
            </a:r>
          </a:p>
          <a:p>
            <a:pPr>
              <a:lnSpc>
                <a:spcPct val="150000"/>
              </a:lnSpc>
            </a:pPr>
            <a:r>
              <a:rPr lang="en-US" sz="2000" dirty="0"/>
              <a:t>The lambda function is invoked with the help of the code and the policies , certificates are given</a:t>
            </a:r>
          </a:p>
          <a:p>
            <a:pPr>
              <a:lnSpc>
                <a:spcPct val="150000"/>
              </a:lnSpc>
            </a:pPr>
            <a:r>
              <a:rPr lang="en-US" sz="2000" dirty="0"/>
              <a:t>The function is created</a:t>
            </a:r>
          </a:p>
          <a:p>
            <a:pPr marL="0" indent="0">
              <a:buNone/>
            </a:pPr>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78661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Lambda function</a:t>
            </a:r>
          </a:p>
        </p:txBody>
      </p:sp>
      <p:pic>
        <p:nvPicPr>
          <p:cNvPr id="4" name="Content Placeholder 3"/>
          <p:cNvPicPr>
            <a:picLocks noGrp="1" noChangeAspect="1"/>
          </p:cNvPicPr>
          <p:nvPr>
            <p:ph idx="1"/>
          </p:nvPr>
        </p:nvPicPr>
        <p:blipFill>
          <a:blip r:embed="rId2"/>
          <a:stretch>
            <a:fillRect/>
          </a:stretch>
        </p:blipFill>
        <p:spPr>
          <a:xfrm>
            <a:off x="233607" y="1905000"/>
            <a:ext cx="8676786" cy="4876800"/>
          </a:xfrm>
          <a:prstGeom prst="rect">
            <a:avLst/>
          </a:prstGeom>
        </p:spPr>
      </p:pic>
    </p:spTree>
    <p:extLst>
      <p:ext uri="{BB962C8B-B14F-4D97-AF65-F5344CB8AC3E}">
        <p14:creationId xmlns:p14="http://schemas.microsoft.com/office/powerpoint/2010/main" val="219202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docs.aws.amazon.com/iot/latest/developerguide/images/lambda-generate-c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199"/>
            <a:ext cx="835139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02990" y="838200"/>
            <a:ext cx="6477000" cy="769441"/>
          </a:xfrm>
          <a:prstGeom prst="rect">
            <a:avLst/>
          </a:prstGeom>
          <a:noFill/>
        </p:spPr>
        <p:txBody>
          <a:bodyPr wrap="square" rtlCol="0">
            <a:spAutoFit/>
          </a:bodyPr>
          <a:lstStyle/>
          <a:p>
            <a:pPr algn="r" fontAlgn="base">
              <a:spcBef>
                <a:spcPct val="0"/>
              </a:spcBef>
              <a:spcAft>
                <a:spcPct val="0"/>
              </a:spcAft>
            </a:pPr>
            <a:r>
              <a:rPr lang="en-US" sz="4400" dirty="0">
                <a:solidFill>
                  <a:schemeClr val="tx2"/>
                </a:solidFill>
                <a:latin typeface="Arial" pitchFamily="34" charset="0"/>
                <a:ea typeface="+mj-ea"/>
                <a:cs typeface="Arial" pitchFamily="34" charset="0"/>
              </a:rPr>
              <a:t>AWS Lambda function</a:t>
            </a:r>
          </a:p>
        </p:txBody>
      </p:sp>
    </p:spTree>
    <p:extLst>
      <p:ext uri="{BB962C8B-B14F-4D97-AF65-F5344CB8AC3E}">
        <p14:creationId xmlns:p14="http://schemas.microsoft.com/office/powerpoint/2010/main" val="87753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1143000"/>
          </a:xfrm>
        </p:spPr>
        <p:txBody>
          <a:bodyPr/>
          <a:lstStyle/>
          <a:p>
            <a:r>
              <a:rPr lang="en-US" dirty="0"/>
              <a:t>AWS Lambda function</a:t>
            </a:r>
          </a:p>
        </p:txBody>
      </p:sp>
      <p:pic>
        <p:nvPicPr>
          <p:cNvPr id="5" name="Picture 4"/>
          <p:cNvPicPr>
            <a:picLocks noChangeAspect="1"/>
          </p:cNvPicPr>
          <p:nvPr/>
        </p:nvPicPr>
        <p:blipFill>
          <a:blip r:embed="rId2"/>
          <a:stretch>
            <a:fillRect/>
          </a:stretch>
        </p:blipFill>
        <p:spPr>
          <a:xfrm>
            <a:off x="533400" y="1904999"/>
            <a:ext cx="8305800" cy="4668287"/>
          </a:xfrm>
          <a:prstGeom prst="rect">
            <a:avLst/>
          </a:prstGeom>
        </p:spPr>
      </p:pic>
    </p:spTree>
    <p:extLst>
      <p:ext uri="{BB962C8B-B14F-4D97-AF65-F5344CB8AC3E}">
        <p14:creationId xmlns:p14="http://schemas.microsoft.com/office/powerpoint/2010/main" val="259452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SNS</a:t>
            </a:r>
          </a:p>
          <a:p>
            <a:pPr>
              <a:buFont typeface="+mj-lt"/>
              <a:buAutoNum type="arabicPeriod"/>
            </a:pPr>
            <a:r>
              <a:rPr lang="en-US" sz="2400" dirty="0">
                <a:latin typeface="Times New Roman" panose="02020603050405020304" pitchFamily="18" charset="0"/>
                <a:cs typeface="Times New Roman" panose="02020603050405020304" pitchFamily="18" charset="0"/>
              </a:rPr>
              <a:t>Lambda Function</a:t>
            </a:r>
          </a:p>
          <a:p>
            <a:pPr>
              <a:buFont typeface="+mj-lt"/>
              <a:buAutoNum type="arabicPeriod"/>
            </a:pPr>
            <a:r>
              <a:rPr lang="en-US" sz="2400" dirty="0">
                <a:latin typeface="Times New Roman" panose="02020603050405020304" pitchFamily="18" charset="0"/>
                <a:cs typeface="Times New Roman" panose="02020603050405020304" pitchFamily="18" charset="0"/>
              </a:rPr>
              <a:t> AWS IoT</a:t>
            </a:r>
          </a:p>
          <a:p>
            <a:pPr>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0774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lambda function</a:t>
            </a:r>
          </a:p>
        </p:txBody>
      </p:sp>
      <p:sp>
        <p:nvSpPr>
          <p:cNvPr id="3" name="Content Placeholder 2"/>
          <p:cNvSpPr>
            <a:spLocks noGrp="1"/>
          </p:cNvSpPr>
          <p:nvPr>
            <p:ph idx="1"/>
          </p:nvPr>
        </p:nvSpPr>
        <p:spPr/>
        <p:txBody>
          <a:bodyPr/>
          <a:lstStyle/>
          <a:p>
            <a:r>
              <a:rPr lang="en-US" sz="2400" dirty="0"/>
              <a:t>Once the lambda function has been created, it has to be tested.</a:t>
            </a:r>
          </a:p>
          <a:p>
            <a:r>
              <a:rPr lang="en-US" sz="2400" dirty="0"/>
              <a:t>Therefore a Test event is configured and the </a:t>
            </a:r>
            <a:r>
              <a:rPr lang="en-US" sz="2400" dirty="0" err="1"/>
              <a:t>json</a:t>
            </a:r>
            <a:r>
              <a:rPr lang="en-US" sz="2400" dirty="0"/>
              <a:t> code is implemented.</a:t>
            </a:r>
          </a:p>
          <a:p>
            <a:r>
              <a:rPr lang="en-US" sz="2400" dirty="0"/>
              <a:t>A rule is created on AWS IoT console </a:t>
            </a:r>
            <a:r>
              <a:rPr lang="en-US" sz="2400" dirty="0" err="1"/>
              <a:t>inorder</a:t>
            </a:r>
            <a:r>
              <a:rPr lang="en-US" sz="2400" dirty="0"/>
              <a:t> to invoke the lambda function.</a:t>
            </a:r>
          </a:p>
          <a:p>
            <a:r>
              <a:rPr lang="en-US" sz="2400" dirty="0"/>
              <a:t>Configure an action(invoke a lambda function passing the message function) to the rule </a:t>
            </a:r>
            <a:r>
              <a:rPr lang="en-US" sz="2400" dirty="0" err="1"/>
              <a:t>inorder</a:t>
            </a:r>
            <a:r>
              <a:rPr lang="en-US" sz="2400" dirty="0"/>
              <a:t> to send the message. Now the rule is created.</a:t>
            </a:r>
          </a:p>
          <a:p>
            <a:r>
              <a:rPr lang="en-US" sz="2400" dirty="0"/>
              <a:t>Test the lambda rule by using MQTT client, which will further send a message to your mobile device.</a:t>
            </a:r>
          </a:p>
          <a:p>
            <a:endParaRPr lang="en-US" sz="2400" dirty="0"/>
          </a:p>
        </p:txBody>
      </p:sp>
    </p:spTree>
    <p:extLst>
      <p:ext uri="{BB962C8B-B14F-4D97-AF65-F5344CB8AC3E}">
        <p14:creationId xmlns:p14="http://schemas.microsoft.com/office/powerpoint/2010/main" val="382083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325562"/>
          </a:xfrm>
        </p:spPr>
        <p:txBody>
          <a:bodyPr/>
          <a:lstStyle/>
          <a:p>
            <a:pPr algn="just"/>
            <a:r>
              <a:rPr lang="en-IN" dirty="0"/>
              <a:t>                                  AWS IOT</a:t>
            </a:r>
          </a:p>
        </p:txBody>
      </p:sp>
      <p:sp>
        <p:nvSpPr>
          <p:cNvPr id="4" name="Content Placeholder 3"/>
          <p:cNvSpPr>
            <a:spLocks noGrp="1"/>
          </p:cNvSpPr>
          <p:nvPr>
            <p:ph sz="half" idx="2"/>
          </p:nvPr>
        </p:nvSpPr>
        <p:spPr>
          <a:xfrm>
            <a:off x="457200" y="2174875"/>
            <a:ext cx="8229600" cy="3951288"/>
          </a:xfrm>
        </p:spPr>
        <p:txBody>
          <a:bodyPr/>
          <a:lstStyle/>
          <a:p>
            <a:pPr algn="just"/>
            <a:r>
              <a:rPr lang="en-US" dirty="0"/>
              <a:t>AWS IoT provides secure, bi-directional communication between Internet-connected things (such as sensors, actuators, embedded devices, or smart appliances) and the AWS cloud. </a:t>
            </a:r>
          </a:p>
          <a:p>
            <a:pPr algn="just"/>
            <a:endParaRPr lang="en-US" dirty="0"/>
          </a:p>
          <a:p>
            <a:pPr marL="0" indent="0" algn="just">
              <a:buNone/>
            </a:pPr>
            <a:endParaRPr lang="en-IN" dirty="0"/>
          </a:p>
        </p:txBody>
      </p:sp>
      <p:sp>
        <p:nvSpPr>
          <p:cNvPr id="6" name="Content Placeholder 5"/>
          <p:cNvSpPr>
            <a:spLocks noGrp="1"/>
          </p:cNvSpPr>
          <p:nvPr>
            <p:ph sz="quarter" idx="4"/>
          </p:nvPr>
        </p:nvSpPr>
        <p:spPr>
          <a:xfrm>
            <a:off x="457200" y="4150519"/>
            <a:ext cx="7737475" cy="3951288"/>
          </a:xfrm>
        </p:spPr>
        <p:txBody>
          <a:bodyPr/>
          <a:lstStyle/>
          <a:p>
            <a:pPr algn="just"/>
            <a:r>
              <a:rPr lang="en-US" dirty="0"/>
              <a:t>This enables you to collect data from multiple devices and store and analyze the data. </a:t>
            </a:r>
            <a:endParaRPr lang="en-IN" dirty="0"/>
          </a:p>
        </p:txBody>
      </p:sp>
    </p:spTree>
    <p:extLst>
      <p:ext uri="{BB962C8B-B14F-4D97-AF65-F5344CB8AC3E}">
        <p14:creationId xmlns:p14="http://schemas.microsoft.com/office/powerpoint/2010/main" val="346655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REGISTERING A THING</a:t>
            </a:r>
          </a:p>
        </p:txBody>
      </p:sp>
      <p:sp>
        <p:nvSpPr>
          <p:cNvPr id="8" name="Content Placeholder 7"/>
          <p:cNvSpPr>
            <a:spLocks noGrp="1"/>
          </p:cNvSpPr>
          <p:nvPr>
            <p:ph idx="1"/>
          </p:nvPr>
        </p:nvSpPr>
        <p:spPr/>
        <p:txBody>
          <a:bodyPr/>
          <a:lstStyle/>
          <a:p>
            <a:r>
              <a:rPr lang="en-US" sz="2400" dirty="0"/>
              <a:t>Devices connected to AWS IoT are represented by things in the thing registry. The thing registry allows you to keep a record of all the devices that are connected to your AWS IoT account</a:t>
            </a:r>
          </a:p>
          <a:p>
            <a:r>
              <a:rPr lang="en-US" sz="2400" dirty="0"/>
              <a:t>A thing is a representation of a specific device or logical entity. It can be a physical device or sensor (for example, a light bulb or a switch on a wall)</a:t>
            </a:r>
          </a:p>
          <a:p>
            <a:r>
              <a:rPr lang="en-US" sz="2400" dirty="0"/>
              <a:t>It can also be a logical entity like an instance of an application or physical entity that does not connect to AWS IoT but is related to other devices that do (for example, a car that has engine sensors or a control panel)</a:t>
            </a:r>
            <a:endParaRPr lang="en-IN" sz="2400" dirty="0"/>
          </a:p>
          <a:p>
            <a:endParaRPr lang="en-IN" sz="2400" dirty="0"/>
          </a:p>
        </p:txBody>
      </p:sp>
      <p:sp>
        <p:nvSpPr>
          <p:cNvPr id="5" name="TextBox 4"/>
          <p:cNvSpPr txBox="1"/>
          <p:nvPr/>
        </p:nvSpPr>
        <p:spPr>
          <a:xfrm>
            <a:off x="1066800" y="-21771"/>
            <a:ext cx="7772400" cy="1292662"/>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80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a thing</a:t>
            </a:r>
          </a:p>
        </p:txBody>
      </p:sp>
      <p:pic>
        <p:nvPicPr>
          <p:cNvPr id="2050" name="Picture 2" descr="http://docs.aws.amazon.com/iot/latest/developerguide/images/first-visit.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7264" y="1905000"/>
            <a:ext cx="7790936" cy="4851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11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Registry</a:t>
            </a:r>
          </a:p>
        </p:txBody>
      </p:sp>
      <p:sp>
        <p:nvSpPr>
          <p:cNvPr id="4" name="Content Placeholder 2"/>
          <p:cNvSpPr>
            <a:spLocks noGrp="1"/>
          </p:cNvSpPr>
          <p:nvPr>
            <p:ph idx="1"/>
          </p:nvPr>
        </p:nvSpPr>
        <p:spPr/>
        <p:txBody>
          <a:bodyPr/>
          <a:lstStyle/>
          <a:p>
            <a:pPr>
              <a:lnSpc>
                <a:spcPct val="150000"/>
              </a:lnSpc>
            </a:pPr>
            <a:r>
              <a:rPr lang="en-US" sz="2000" dirty="0"/>
              <a:t>On the Welcome to the </a:t>
            </a:r>
            <a:r>
              <a:rPr lang="en-US" sz="2000" dirty="0">
                <a:solidFill>
                  <a:schemeClr val="tx2"/>
                </a:solidFill>
              </a:rPr>
              <a:t>AWS IoT Console</a:t>
            </a:r>
            <a:r>
              <a:rPr lang="en-US" sz="2000" dirty="0"/>
              <a:t> page, in the left navigation pane, choose Registry to expand the choices, and then choose </a:t>
            </a:r>
            <a:r>
              <a:rPr lang="en-US" sz="2000" dirty="0">
                <a:solidFill>
                  <a:schemeClr val="tx2"/>
                </a:solidFill>
              </a:rPr>
              <a:t>Things</a:t>
            </a:r>
            <a:r>
              <a:rPr lang="en-US" sz="2000" dirty="0"/>
              <a:t>.</a:t>
            </a:r>
          </a:p>
          <a:p>
            <a:pPr>
              <a:lnSpc>
                <a:spcPct val="150000"/>
              </a:lnSpc>
            </a:pPr>
            <a:r>
              <a:rPr lang="en-US" sz="2000" dirty="0"/>
              <a:t>On the page that says You don't have any things yet, choose </a:t>
            </a:r>
            <a:r>
              <a:rPr lang="en-US" sz="2000" dirty="0">
                <a:solidFill>
                  <a:schemeClr val="tx2"/>
                </a:solidFill>
              </a:rPr>
              <a:t>Register a thing</a:t>
            </a:r>
            <a:r>
              <a:rPr lang="en-US" sz="2000" dirty="0"/>
              <a:t>.</a:t>
            </a:r>
          </a:p>
          <a:p>
            <a:pPr>
              <a:lnSpc>
                <a:spcPct val="150000"/>
              </a:lnSpc>
            </a:pPr>
            <a:r>
              <a:rPr lang="en-US" sz="2000" dirty="0"/>
              <a:t>On the Register a thing page, in the Name field, type a </a:t>
            </a:r>
            <a:r>
              <a:rPr lang="en-US" sz="2000" dirty="0">
                <a:solidFill>
                  <a:schemeClr val="tx2"/>
                </a:solidFill>
              </a:rPr>
              <a:t>name for your device</a:t>
            </a:r>
            <a:r>
              <a:rPr lang="en-US" sz="2000" dirty="0"/>
              <a:t>. Choose </a:t>
            </a:r>
            <a:r>
              <a:rPr lang="en-US" sz="2000" dirty="0">
                <a:solidFill>
                  <a:schemeClr val="tx2"/>
                </a:solidFill>
              </a:rPr>
              <a:t>Create thing</a:t>
            </a:r>
            <a:r>
              <a:rPr lang="en-US" sz="2000" dirty="0"/>
              <a:t> to add your device to the thing registry.</a:t>
            </a:r>
          </a:p>
        </p:txBody>
      </p:sp>
    </p:spTree>
    <p:extLst>
      <p:ext uri="{BB962C8B-B14F-4D97-AF65-F5344CB8AC3E}">
        <p14:creationId xmlns:p14="http://schemas.microsoft.com/office/powerpoint/2010/main" val="1779401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Entering the name for the thing</a:t>
            </a:r>
          </a:p>
        </p:txBody>
      </p:sp>
      <p:pic>
        <p:nvPicPr>
          <p:cNvPr id="3074" name="Picture 2" descr="http://docs.aws.amazon.com/iot/latest/developerguide/images/register-thin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401200"/>
            <a:ext cx="7772400" cy="342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02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0"/>
            <a:ext cx="7772400" cy="1143000"/>
          </a:xfrm>
        </p:spPr>
        <p:txBody>
          <a:bodyPr/>
          <a:lstStyle/>
          <a:p>
            <a:r>
              <a:rPr lang="en-US" b="1" dirty="0"/>
              <a:t>Create and Activate a Device Certificate</a:t>
            </a:r>
            <a:br>
              <a:rPr lang="en-US" b="1" dirty="0"/>
            </a:br>
            <a:endParaRPr lang="en-US" dirty="0"/>
          </a:p>
        </p:txBody>
      </p:sp>
      <p:sp>
        <p:nvSpPr>
          <p:cNvPr id="3" name="Content Placeholder 2"/>
          <p:cNvSpPr>
            <a:spLocks noGrp="1"/>
          </p:cNvSpPr>
          <p:nvPr>
            <p:ph idx="1"/>
          </p:nvPr>
        </p:nvSpPr>
        <p:spPr/>
        <p:txBody>
          <a:bodyPr/>
          <a:lstStyle/>
          <a:p>
            <a:pPr>
              <a:lnSpc>
                <a:spcPct val="150000"/>
              </a:lnSpc>
            </a:pPr>
            <a:r>
              <a:rPr lang="en-US" sz="2000" dirty="0">
                <a:latin typeface="Times New Roman" panose="02020603050405020304" pitchFamily="18" charset="0"/>
                <a:cs typeface="Times New Roman" panose="02020603050405020304" pitchFamily="18" charset="0"/>
              </a:rPr>
              <a:t>Communication between your device and AWS IoT is protected through the use of X.509 certificates. AWS IoT can generate a certificate for you or you can use your own X.509 certificate.</a:t>
            </a:r>
          </a:p>
          <a:p>
            <a:pPr>
              <a:lnSpc>
                <a:spcPct val="150000"/>
              </a:lnSpc>
            </a:pPr>
            <a:r>
              <a:rPr lang="en-US" sz="2000" dirty="0">
                <a:latin typeface="Times New Roman" panose="02020603050405020304" pitchFamily="18" charset="0"/>
                <a:cs typeface="Times New Roman" panose="02020603050405020304" pitchFamily="18" charset="0"/>
              </a:rPr>
              <a:t> On the Details page, in the left navigation pane, choose </a:t>
            </a:r>
            <a:r>
              <a:rPr lang="en-US" sz="2000" dirty="0">
                <a:solidFill>
                  <a:schemeClr val="tx2"/>
                </a:solidFill>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On the Certificates page, choose </a:t>
            </a:r>
            <a:r>
              <a:rPr lang="en-US" sz="2000" dirty="0">
                <a:solidFill>
                  <a:schemeClr val="tx2"/>
                </a:solidFill>
                <a:latin typeface="Times New Roman" panose="02020603050405020304" pitchFamily="18" charset="0"/>
                <a:cs typeface="Times New Roman" panose="02020603050405020304" pitchFamily="18" charset="0"/>
              </a:rPr>
              <a:t>Create certificate</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On the Certificate created page, choose </a:t>
            </a:r>
            <a:r>
              <a:rPr lang="en-US" sz="2000" dirty="0">
                <a:solidFill>
                  <a:schemeClr val="tx2"/>
                </a:solidFill>
                <a:latin typeface="Times New Roman" panose="02020603050405020304" pitchFamily="18" charset="0"/>
                <a:cs typeface="Times New Roman" panose="02020603050405020304" pitchFamily="18" charset="0"/>
              </a:rPr>
              <a:t>Download</a:t>
            </a:r>
            <a:r>
              <a:rPr lang="en-US" sz="2000" dirty="0">
                <a:latin typeface="Times New Roman" panose="02020603050405020304" pitchFamily="18" charset="0"/>
                <a:cs typeface="Times New Roman" panose="02020603050405020304" pitchFamily="18" charset="0"/>
              </a:rPr>
              <a:t> for the certificate, private key, and the root CA for AWS IoT, save each of them to your computer, and then choose </a:t>
            </a:r>
            <a:r>
              <a:rPr lang="en-US" sz="2000" dirty="0">
                <a:solidFill>
                  <a:schemeClr val="tx2"/>
                </a:solidFill>
                <a:latin typeface="Times New Roman" panose="02020603050405020304" pitchFamily="18" charset="0"/>
                <a:cs typeface="Times New Roman" panose="02020603050405020304" pitchFamily="18" charset="0"/>
              </a:rPr>
              <a:t>Activate</a:t>
            </a:r>
            <a:r>
              <a:rPr lang="en-US" sz="2000" dirty="0">
                <a:latin typeface="Times New Roman" panose="02020603050405020304" pitchFamily="18" charset="0"/>
                <a:cs typeface="Times New Roman" panose="02020603050405020304" pitchFamily="18" charset="0"/>
              </a:rPr>
              <a:t> to continue.</a:t>
            </a:r>
          </a:p>
        </p:txBody>
      </p:sp>
    </p:spTree>
    <p:extLst>
      <p:ext uri="{BB962C8B-B14F-4D97-AF65-F5344CB8AC3E}">
        <p14:creationId xmlns:p14="http://schemas.microsoft.com/office/powerpoint/2010/main" val="82222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device certificate</a:t>
            </a:r>
          </a:p>
        </p:txBody>
      </p:sp>
      <p:pic>
        <p:nvPicPr>
          <p:cNvPr id="7" name="Content Placeholder 6"/>
          <p:cNvPicPr>
            <a:picLocks noGrp="1" noChangeAspect="1"/>
          </p:cNvPicPr>
          <p:nvPr>
            <p:ph idx="1"/>
          </p:nvPr>
        </p:nvPicPr>
        <p:blipFill>
          <a:blip r:embed="rId2"/>
          <a:stretch>
            <a:fillRect/>
          </a:stretch>
        </p:blipFill>
        <p:spPr>
          <a:xfrm>
            <a:off x="885329" y="2057400"/>
            <a:ext cx="7373341" cy="4114800"/>
          </a:xfrm>
          <a:prstGeom prst="rect">
            <a:avLst/>
          </a:prstGeom>
        </p:spPr>
      </p:pic>
    </p:spTree>
    <p:extLst>
      <p:ext uri="{BB962C8B-B14F-4D97-AF65-F5344CB8AC3E}">
        <p14:creationId xmlns:p14="http://schemas.microsoft.com/office/powerpoint/2010/main" val="3147856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device policy</a:t>
            </a:r>
          </a:p>
        </p:txBody>
      </p:sp>
      <p:sp>
        <p:nvSpPr>
          <p:cNvPr id="3" name="Content Placeholder 2"/>
          <p:cNvSpPr>
            <a:spLocks noGrp="1"/>
          </p:cNvSpPr>
          <p:nvPr>
            <p:ph idx="1"/>
          </p:nvPr>
        </p:nvSpPr>
        <p:spPr>
          <a:xfrm>
            <a:off x="685800" y="2057400"/>
            <a:ext cx="7772400" cy="4114800"/>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X.509 certificates are used to authenticate your device with AWS IoT. AWS IoT policies are used to authorize your device to perform AWS IoT operations, such as subscribing or publishing to MQTT topics. Your device will present its certificate when sending messages to AWS IoT. To allow your device to perform AWS IoT operations, you must create an AWS IoT policy and attach it to your device certificate.</a:t>
            </a:r>
          </a:p>
          <a:p>
            <a:pPr>
              <a:lnSpc>
                <a:spcPct val="150000"/>
              </a:lnSpc>
            </a:pPr>
            <a:r>
              <a:rPr lang="en-US" sz="2000" dirty="0">
                <a:latin typeface="Times New Roman" panose="02020603050405020304" pitchFamily="18" charset="0"/>
                <a:cs typeface="Times New Roman" panose="02020603050405020304" pitchFamily="18" charset="0"/>
              </a:rPr>
              <a:t>On the Certificate created page, choose Attach a policy.</a:t>
            </a:r>
          </a:p>
          <a:p>
            <a:pPr>
              <a:lnSpc>
                <a:spcPct val="150000"/>
              </a:lnSpc>
            </a:pPr>
            <a:r>
              <a:rPr lang="en-US" sz="2000" dirty="0">
                <a:latin typeface="Times New Roman" panose="02020603050405020304" pitchFamily="18" charset="0"/>
                <a:cs typeface="Times New Roman" panose="02020603050405020304" pitchFamily="18" charset="0"/>
              </a:rPr>
              <a:t>  On the Add authorization to certificate page, choose Create new policy.</a:t>
            </a:r>
          </a:p>
          <a:p>
            <a:pPr>
              <a:lnSpc>
                <a:spcPct val="150000"/>
              </a:lnSpc>
              <a:buFont typeface="+mj-lt"/>
              <a:buChar char="•"/>
            </a:pP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endParaRPr lang="en-US" dirty="0"/>
          </a:p>
          <a:p>
            <a:pPr>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857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device policy</a:t>
            </a:r>
          </a:p>
        </p:txBody>
      </p:sp>
      <p:pic>
        <p:nvPicPr>
          <p:cNvPr id="6148" name="Picture 4" descr="http://docs.aws.amazon.com/iot/latest/developerguide/images/create-policy-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620000" cy="475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24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lstStyle/>
          <a:p>
            <a:r>
              <a:rPr lang="en-IN" dirty="0"/>
              <a:t>The main aim of our project is to send text message notifications using AWS </a:t>
            </a:r>
            <a:r>
              <a:rPr lang="en-IN" dirty="0" err="1"/>
              <a:t>IoT</a:t>
            </a:r>
            <a:endParaRPr lang="en-IN" dirty="0"/>
          </a:p>
          <a:p>
            <a:r>
              <a:rPr lang="en-IN" dirty="0"/>
              <a:t>The purpose is to connect a physical device with AWS </a:t>
            </a:r>
            <a:r>
              <a:rPr lang="en-IN" dirty="0" err="1"/>
              <a:t>Iot</a:t>
            </a:r>
            <a:r>
              <a:rPr lang="en-IN" dirty="0"/>
              <a:t> , which sends notifications when an action occurs</a:t>
            </a:r>
          </a:p>
          <a:p>
            <a:pPr marL="0" indent="0">
              <a:buNone/>
            </a:pPr>
            <a:endParaRPr lang="en-IN" dirty="0"/>
          </a:p>
        </p:txBody>
      </p:sp>
    </p:spTree>
    <p:extLst>
      <p:ext uri="{BB962C8B-B14F-4D97-AF65-F5344CB8AC3E}">
        <p14:creationId xmlns:p14="http://schemas.microsoft.com/office/powerpoint/2010/main" val="19425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303" y="381000"/>
            <a:ext cx="7772400" cy="1143000"/>
          </a:xfrm>
        </p:spPr>
        <p:txBody>
          <a:bodyPr/>
          <a:lstStyle/>
          <a:p>
            <a:r>
              <a:rPr lang="en-IN" dirty="0" err="1"/>
              <a:t>MQTTclient</a:t>
            </a:r>
            <a:endParaRPr lang="en-IN" dirty="0"/>
          </a:p>
        </p:txBody>
      </p:sp>
      <p:pic>
        <p:nvPicPr>
          <p:cNvPr id="4" name="Picture 3"/>
          <p:cNvPicPr>
            <a:picLocks noChangeAspect="1"/>
          </p:cNvPicPr>
          <p:nvPr/>
        </p:nvPicPr>
        <p:blipFill>
          <a:blip r:embed="rId2"/>
          <a:stretch>
            <a:fillRect/>
          </a:stretch>
        </p:blipFill>
        <p:spPr>
          <a:xfrm>
            <a:off x="152400" y="1905000"/>
            <a:ext cx="8760206" cy="4267200"/>
          </a:xfrm>
          <a:prstGeom prst="rect">
            <a:avLst/>
          </a:prstGeom>
        </p:spPr>
      </p:pic>
    </p:spTree>
    <p:extLst>
      <p:ext uri="{BB962C8B-B14F-4D97-AF65-F5344CB8AC3E}">
        <p14:creationId xmlns:p14="http://schemas.microsoft.com/office/powerpoint/2010/main" val="3318167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a:t>
            </a:r>
            <a:r>
              <a:rPr lang="en-IN" dirty="0" err="1"/>
              <a:t>IoT</a:t>
            </a:r>
            <a:r>
              <a:rPr lang="en-IN" dirty="0"/>
              <a:t> rule</a:t>
            </a:r>
          </a:p>
        </p:txBody>
      </p:sp>
      <p:pic>
        <p:nvPicPr>
          <p:cNvPr id="4" name="Content Placeholder 3"/>
          <p:cNvPicPr>
            <a:picLocks noGrp="1" noChangeAspect="1"/>
          </p:cNvPicPr>
          <p:nvPr>
            <p:ph idx="1"/>
          </p:nvPr>
        </p:nvPicPr>
        <p:blipFill>
          <a:blip r:embed="rId2"/>
          <a:stretch>
            <a:fillRect/>
          </a:stretch>
        </p:blipFill>
        <p:spPr>
          <a:xfrm>
            <a:off x="685800" y="2272453"/>
            <a:ext cx="7772400" cy="4356947"/>
          </a:xfrm>
          <a:prstGeom prst="rect">
            <a:avLst/>
          </a:prstGeom>
        </p:spPr>
      </p:pic>
    </p:spTree>
    <p:extLst>
      <p:ext uri="{BB962C8B-B14F-4D97-AF65-F5344CB8AC3E}">
        <p14:creationId xmlns:p14="http://schemas.microsoft.com/office/powerpoint/2010/main" val="182434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From this project we get an overview of how to use </a:t>
            </a:r>
            <a:r>
              <a:rPr lang="en-US" dirty="0" err="1"/>
              <a:t>aws</a:t>
            </a:r>
            <a:r>
              <a:rPr lang="en-US" dirty="0"/>
              <a:t> iot, lambda and </a:t>
            </a:r>
            <a:r>
              <a:rPr lang="en-US" dirty="0" err="1"/>
              <a:t>sns</a:t>
            </a:r>
            <a:r>
              <a:rPr lang="en-US" dirty="0"/>
              <a:t> services.</a:t>
            </a:r>
          </a:p>
          <a:p>
            <a:r>
              <a:rPr lang="en-US" dirty="0"/>
              <a:t>This project serves as a beginners guide to explore more on </a:t>
            </a:r>
            <a:r>
              <a:rPr lang="en-US" dirty="0" err="1"/>
              <a:t>aws</a:t>
            </a:r>
            <a:r>
              <a:rPr lang="en-US" dirty="0"/>
              <a:t> services.</a:t>
            </a:r>
          </a:p>
          <a:p>
            <a:endParaRPr lang="en-US" dirty="0"/>
          </a:p>
        </p:txBody>
      </p:sp>
    </p:spTree>
    <p:extLst>
      <p:ext uri="{BB962C8B-B14F-4D97-AF65-F5344CB8AC3E}">
        <p14:creationId xmlns:p14="http://schemas.microsoft.com/office/powerpoint/2010/main" val="490647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p:txBody>
          <a:bodyPr/>
          <a:lstStyle/>
          <a:p>
            <a:r>
              <a:rPr lang="en-IN" dirty="0"/>
              <a:t>No physical device to check for actual device notifications.</a:t>
            </a:r>
          </a:p>
          <a:p>
            <a:r>
              <a:rPr lang="en-IN" dirty="0"/>
              <a:t>Also student </a:t>
            </a:r>
            <a:r>
              <a:rPr lang="en-IN" dirty="0" err="1"/>
              <a:t>aws</a:t>
            </a:r>
            <a:r>
              <a:rPr lang="en-IN" dirty="0"/>
              <a:t> account is limited to one module under each service</a:t>
            </a:r>
          </a:p>
        </p:txBody>
      </p:sp>
    </p:spTree>
    <p:extLst>
      <p:ext uri="{BB962C8B-B14F-4D97-AF65-F5344CB8AC3E}">
        <p14:creationId xmlns:p14="http://schemas.microsoft.com/office/powerpoint/2010/main" val="1765126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References</a:t>
            </a:r>
          </a:p>
        </p:txBody>
      </p:sp>
      <p:sp>
        <p:nvSpPr>
          <p:cNvPr id="3" name="Content Placeholder 2"/>
          <p:cNvSpPr>
            <a:spLocks noGrp="1"/>
          </p:cNvSpPr>
          <p:nvPr>
            <p:ph idx="1"/>
          </p:nvPr>
        </p:nvSpPr>
        <p:spPr/>
        <p:txBody>
          <a:bodyPr/>
          <a:lstStyle/>
          <a:p>
            <a:r>
              <a:rPr lang="en-US" sz="2400" dirty="0">
                <a:hlinkClick r:id="rId2"/>
              </a:rPr>
              <a:t>https://techcrunch.com/2015/10/08/amazon-announces-aws-iot-a-platform-for-building-managing-and-analyzing-the-internet-of-things/</a:t>
            </a:r>
            <a:endParaRPr lang="en-US" sz="2400" dirty="0"/>
          </a:p>
          <a:p>
            <a:pPr marL="0" indent="0">
              <a:buNone/>
            </a:pPr>
            <a:endParaRPr lang="en-US" sz="2000" dirty="0"/>
          </a:p>
          <a:p>
            <a:r>
              <a:rPr lang="en-US" sz="2400" dirty="0">
                <a:hlinkClick r:id="rId3"/>
              </a:rPr>
              <a:t>https://aws.amazon.com/documentation/sns/</a:t>
            </a:r>
            <a:endParaRPr lang="en-US" sz="2400" dirty="0"/>
          </a:p>
          <a:p>
            <a:endParaRPr lang="en-US" sz="2400" dirty="0"/>
          </a:p>
          <a:p>
            <a:r>
              <a:rPr lang="en-US" sz="2400" dirty="0">
                <a:hlinkClick r:id="rId4"/>
              </a:rPr>
              <a:t>https://console.aws.amazon.com/iotv2/home?region=us-east-1#/rule/MyLambdaRule</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2732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Glossary</a:t>
            </a:r>
          </a:p>
        </p:txBody>
      </p:sp>
      <p:sp>
        <p:nvSpPr>
          <p:cNvPr id="3" name="Content Placeholder 2"/>
          <p:cNvSpPr>
            <a:spLocks noGrp="1"/>
          </p:cNvSpPr>
          <p:nvPr>
            <p:ph idx="1"/>
          </p:nvPr>
        </p:nvSpPr>
        <p:spPr/>
        <p:txBody>
          <a:bodyPr/>
          <a:lstStyle/>
          <a:p>
            <a:pPr>
              <a:lnSpc>
                <a:spcPct val="150000"/>
              </a:lnSpc>
            </a:pPr>
            <a:r>
              <a:rPr lang="en-IN" sz="1800" dirty="0"/>
              <a:t>AWS Lambda runs your code on a high-availability compute infrastructure and performs all of the administration of the compute resources, including server and operating system maintenance, capacity provisioning and automatic scaling, code monitoring </a:t>
            </a:r>
            <a:r>
              <a:rPr lang="en-IN" sz="1800"/>
              <a:t>and logging</a:t>
            </a:r>
          </a:p>
          <a:p>
            <a:pPr>
              <a:lnSpc>
                <a:spcPct val="150000"/>
              </a:lnSpc>
            </a:pPr>
            <a:endParaRPr lang="en-US" sz="1800" dirty="0"/>
          </a:p>
        </p:txBody>
      </p:sp>
    </p:spTree>
    <p:extLst>
      <p:ext uri="{BB962C8B-B14F-4D97-AF65-F5344CB8AC3E}">
        <p14:creationId xmlns:p14="http://schemas.microsoft.com/office/powerpoint/2010/main" val="2316975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Question and Answer Session</a:t>
            </a:r>
          </a:p>
        </p:txBody>
      </p:sp>
      <p:sp>
        <p:nvSpPr>
          <p:cNvPr id="3" name="Content Placeholder 2"/>
          <p:cNvSpPr>
            <a:spLocks noGrp="1"/>
          </p:cNvSpPr>
          <p:nvPr>
            <p:ph type="subTitle" sz="quarter" idx="1"/>
          </p:nvPr>
        </p:nvSpPr>
        <p:spPr/>
        <p:txBody>
          <a:bodyPr/>
          <a:lstStyle/>
          <a:p>
            <a:r>
              <a:rPr lang="en-US"/>
              <a:t>The End</a:t>
            </a:r>
            <a:endParaRPr lang="en-US" dirty="0"/>
          </a:p>
        </p:txBody>
      </p:sp>
    </p:spTree>
    <p:extLst>
      <p:ext uri="{BB962C8B-B14F-4D97-AF65-F5344CB8AC3E}">
        <p14:creationId xmlns:p14="http://schemas.microsoft.com/office/powerpoint/2010/main" val="283767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pPr algn="ctr"/>
            <a:r>
              <a:rPr lang="en-IN" dirty="0"/>
              <a:t>                      Internet of things</a:t>
            </a:r>
          </a:p>
        </p:txBody>
      </p:sp>
      <p:sp>
        <p:nvSpPr>
          <p:cNvPr id="6" name="Content Placeholder 5"/>
          <p:cNvSpPr>
            <a:spLocks noGrp="1"/>
          </p:cNvSpPr>
          <p:nvPr>
            <p:ph sz="half" idx="2"/>
          </p:nvPr>
        </p:nvSpPr>
        <p:spPr>
          <a:xfrm>
            <a:off x="304800" y="1981200"/>
            <a:ext cx="4419600" cy="5029200"/>
          </a:xfrm>
        </p:spPr>
        <p:txBody>
          <a:bodyPr/>
          <a:lstStyle/>
          <a:p>
            <a:r>
              <a:rPr lang="en-US" dirty="0"/>
              <a:t>The Internet of things (IoT) is the inter-networking of physical devices embedded with electronics, software, sensors, actuators, and network connectivity that enable these objects to collect and exchange data.</a:t>
            </a:r>
          </a:p>
          <a:p>
            <a:endParaRPr lang="en-IN"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334000" y="1981200"/>
            <a:ext cx="3657600" cy="4114800"/>
          </a:xfrm>
          <a:prstGeom prst="rect">
            <a:avLst/>
          </a:prstGeom>
        </p:spPr>
      </p:pic>
    </p:spTree>
    <p:extLst>
      <p:ext uri="{BB962C8B-B14F-4D97-AF65-F5344CB8AC3E}">
        <p14:creationId xmlns:p14="http://schemas.microsoft.com/office/powerpoint/2010/main" val="24032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787714" cy="707886"/>
          </a:xfrm>
          <a:prstGeom prst="rect">
            <a:avLst/>
          </a:prstGeom>
        </p:spPr>
        <p:txBody>
          <a:bodyPr wrap="square">
            <a:spAutoFit/>
          </a:bodyPr>
          <a:lstStyle/>
          <a:p>
            <a:pPr algn="r" fontAlgn="base">
              <a:spcBef>
                <a:spcPct val="0"/>
              </a:spcBef>
              <a:spcAft>
                <a:spcPct val="0"/>
              </a:spcAft>
            </a:pPr>
            <a:r>
              <a:rPr lang="en-US" sz="4000" dirty="0">
                <a:solidFill>
                  <a:schemeClr val="tx2"/>
                </a:solidFill>
                <a:latin typeface="Arial" pitchFamily="34" charset="0"/>
                <a:ea typeface="+mj-ea"/>
                <a:cs typeface="Arial" pitchFamily="34" charset="0"/>
              </a:rPr>
              <a:t>Challenges in iot </a:t>
            </a:r>
          </a:p>
        </p:txBody>
      </p:sp>
      <p:sp>
        <p:nvSpPr>
          <p:cNvPr id="3" name="Rectangle 2"/>
          <p:cNvSpPr/>
          <p:nvPr/>
        </p:nvSpPr>
        <p:spPr>
          <a:xfrm>
            <a:off x="952500" y="1828800"/>
            <a:ext cx="7124700" cy="4708981"/>
          </a:xfrm>
          <a:prstGeom prst="rect">
            <a:avLst/>
          </a:prstGeom>
        </p:spPr>
        <p:txBody>
          <a:bodyPr wrap="square">
            <a:spAutoFit/>
          </a:bodyPr>
          <a:lstStyle/>
          <a:p>
            <a:pPr algn="just" fontAlgn="base"/>
            <a:r>
              <a:rPr lang="en-US" sz="2000" dirty="0">
                <a:latin typeface="Arial" panose="020B0604020202020204" pitchFamily="34" charset="0"/>
                <a:cs typeface="Arial" panose="020B0604020202020204" pitchFamily="34" charset="0"/>
              </a:rPr>
              <a:t>There are certain challenges specific to IoT, and AWS takes care of these for you:</a:t>
            </a:r>
          </a:p>
          <a:p>
            <a:pPr algn="just" fontAlgn="base"/>
            <a:endParaRPr lang="en-US" sz="2000"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2000" u="sng" dirty="0">
                <a:solidFill>
                  <a:schemeClr val="tx2"/>
                </a:solidFill>
                <a:latin typeface="Arial" panose="020B0604020202020204" pitchFamily="34" charset="0"/>
                <a:cs typeface="Arial" panose="020B0604020202020204" pitchFamily="34" charset="0"/>
              </a:rPr>
              <a:t>Device security</a:t>
            </a:r>
            <a:r>
              <a:rPr lang="en-US" sz="2000" dirty="0">
                <a:latin typeface="Arial" panose="020B0604020202020204" pitchFamily="34" charset="0"/>
                <a:cs typeface="Arial" panose="020B0604020202020204" pitchFamily="34" charset="0"/>
              </a:rPr>
              <a:t>: Each device identifies itself and authenticates to the cloud using a certificate. You use policies to control what devices have access to.</a:t>
            </a:r>
          </a:p>
          <a:p>
            <a:pPr algn="just" fontAlgn="base"/>
            <a:endParaRPr lang="en-US" sz="2000"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2000" u="sng" dirty="0">
                <a:solidFill>
                  <a:schemeClr val="tx2"/>
                </a:solidFill>
                <a:latin typeface="Arial" panose="020B0604020202020204" pitchFamily="34" charset="0"/>
                <a:cs typeface="Arial" panose="020B0604020202020204" pitchFamily="34" charset="0"/>
              </a:rPr>
              <a:t>Service integration</a:t>
            </a:r>
            <a:r>
              <a:rPr lang="en-US" sz="2000" dirty="0">
                <a:latin typeface="Arial" panose="020B0604020202020204" pitchFamily="34" charset="0"/>
                <a:cs typeface="Arial" panose="020B0604020202020204" pitchFamily="34" charset="0"/>
              </a:rPr>
              <a:t>: You can link up to other AWS services like </a:t>
            </a:r>
            <a:r>
              <a:rPr lang="en-US" sz="2000" u="sng" dirty="0">
                <a:latin typeface="Arial" panose="020B0604020202020204" pitchFamily="34" charset="0"/>
                <a:cs typeface="Arial" panose="020B0604020202020204" pitchFamily="34" charset="0"/>
              </a:rPr>
              <a:t>SNS</a:t>
            </a:r>
            <a:r>
              <a:rPr lang="en-US" sz="2000" dirty="0">
                <a:latin typeface="Arial" panose="020B0604020202020204" pitchFamily="34" charset="0"/>
                <a:cs typeface="Arial" panose="020B0604020202020204" pitchFamily="34" charset="0"/>
              </a:rPr>
              <a:t> (Simple Notification Service), </a:t>
            </a:r>
            <a:r>
              <a:rPr lang="en-US" sz="2000" u="sng" dirty="0">
                <a:latin typeface="Arial" panose="020B0604020202020204" pitchFamily="34" charset="0"/>
                <a:cs typeface="Arial" panose="020B0604020202020204" pitchFamily="34" charset="0"/>
              </a:rPr>
              <a:t>SQS</a:t>
            </a:r>
            <a:r>
              <a:rPr lang="en-US" sz="2000" dirty="0">
                <a:latin typeface="Arial" panose="020B0604020202020204" pitchFamily="34" charset="0"/>
                <a:cs typeface="Arial" panose="020B0604020202020204" pitchFamily="34" charset="0"/>
              </a:rPr>
              <a:t> (Simple Queue Service), and </a:t>
            </a:r>
            <a:r>
              <a:rPr lang="en-US" sz="2000" u="sng" dirty="0">
                <a:latin typeface="Arial" panose="020B0604020202020204" pitchFamily="34" charset="0"/>
                <a:cs typeface="Arial" panose="020B0604020202020204" pitchFamily="34" charset="0"/>
              </a:rPr>
              <a:t>LAMDA</a:t>
            </a:r>
            <a:r>
              <a:rPr lang="en-US" sz="2000" dirty="0">
                <a:latin typeface="Arial" panose="020B0604020202020204" pitchFamily="34" charset="0"/>
                <a:cs typeface="Arial" panose="020B0604020202020204" pitchFamily="34" charset="0"/>
              </a:rPr>
              <a:t>. IoT Rules can take you pretty far without writing code.</a:t>
            </a:r>
          </a:p>
          <a:p>
            <a:pPr algn="just" fontAlgn="base"/>
            <a:endParaRPr lang="en-US" sz="2000"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2000" u="sng" dirty="0">
                <a:solidFill>
                  <a:schemeClr val="tx2"/>
                </a:solidFill>
                <a:latin typeface="Arial" panose="020B0604020202020204" pitchFamily="34" charset="0"/>
                <a:cs typeface="Arial" panose="020B0604020202020204" pitchFamily="34" charset="0"/>
              </a:rPr>
              <a:t>Two-way communication</a:t>
            </a:r>
            <a:r>
              <a:rPr lang="en-US" sz="2000" dirty="0">
                <a:latin typeface="Arial" panose="020B0604020202020204" pitchFamily="34" charset="0"/>
                <a:cs typeface="Arial" panose="020B0604020202020204" pitchFamily="34" charset="0"/>
              </a:rPr>
              <a:t>: Not only can devices send messages to the cloud, you can push state changes to a device — even if it’s offline at the moment.</a:t>
            </a:r>
          </a:p>
        </p:txBody>
      </p:sp>
    </p:spTree>
    <p:extLst>
      <p:ext uri="{BB962C8B-B14F-4D97-AF65-F5344CB8AC3E}">
        <p14:creationId xmlns:p14="http://schemas.microsoft.com/office/powerpoint/2010/main" val="43550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85800"/>
            <a:ext cx="6629400" cy="707886"/>
          </a:xfrm>
          <a:prstGeom prst="rect">
            <a:avLst/>
          </a:prstGeom>
          <a:noFill/>
        </p:spPr>
        <p:txBody>
          <a:bodyPr wrap="square" rtlCol="0">
            <a:spAutoFit/>
          </a:bodyPr>
          <a:lstStyle/>
          <a:p>
            <a:pPr algn="r"/>
            <a:r>
              <a:rPr lang="en-US" sz="4000" dirty="0">
                <a:solidFill>
                  <a:schemeClr val="tx2"/>
                </a:solidFill>
                <a:latin typeface="Arial" panose="020B0604020202020204" pitchFamily="34" charset="0"/>
                <a:ea typeface="+mj-ea"/>
                <a:cs typeface="Arial" pitchFamily="34" charset="0"/>
              </a:rPr>
              <a:t>       Prerequisites</a:t>
            </a:r>
          </a:p>
        </p:txBody>
      </p:sp>
      <p:sp>
        <p:nvSpPr>
          <p:cNvPr id="3" name="TextBox 2"/>
          <p:cNvSpPr txBox="1"/>
          <p:nvPr/>
        </p:nvSpPr>
        <p:spPr>
          <a:xfrm>
            <a:off x="990600" y="2286000"/>
            <a:ext cx="7391400" cy="1477328"/>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1) Amazon web services account</a:t>
            </a:r>
          </a:p>
          <a:p>
            <a:pPr>
              <a:lnSpc>
                <a:spcPct val="150000"/>
              </a:lnSpc>
            </a:pPr>
            <a:r>
              <a:rPr lang="en-US" sz="2400" dirty="0">
                <a:latin typeface="Arial" panose="020B0604020202020204" pitchFamily="34" charset="0"/>
                <a:cs typeface="Arial" panose="020B0604020202020204" pitchFamily="34" charset="0"/>
              </a:rPr>
              <a:t>2) A  mobile device to receive notifications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05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609600"/>
            <a:ext cx="7772400" cy="1143000"/>
          </a:xfrm>
        </p:spPr>
        <p:txBody>
          <a:bodyPr/>
          <a:lstStyle/>
          <a:p>
            <a:r>
              <a:rPr lang="en-IN" dirty="0"/>
              <a:t>Workflow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 y="2133600"/>
            <a:ext cx="7857066" cy="4419600"/>
          </a:xfrm>
          <a:prstGeom prst="rect">
            <a:avLst/>
          </a:prstGeom>
        </p:spPr>
      </p:pic>
    </p:spTree>
    <p:extLst>
      <p:ext uri="{BB962C8B-B14F-4D97-AF65-F5344CB8AC3E}">
        <p14:creationId xmlns:p14="http://schemas.microsoft.com/office/powerpoint/2010/main" val="36169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7772400" cy="1143000"/>
          </a:xfrm>
        </p:spPr>
        <p:txBody>
          <a:bodyPr/>
          <a:lstStyle/>
          <a:p>
            <a:br>
              <a:rPr lang="en-US" dirty="0"/>
            </a:br>
            <a:r>
              <a:rPr lang="en-US" dirty="0"/>
              <a:t>Send a text message to your phone using SNS</a:t>
            </a:r>
            <a:br>
              <a:rPr lang="en-US" u="sng" dirty="0">
                <a:solidFill>
                  <a:srgbClr val="333333"/>
                </a:solidFill>
                <a:latin typeface="Arvo"/>
              </a:rPr>
            </a:br>
            <a:endParaRPr lang="en-US" dirty="0"/>
          </a:p>
        </p:txBody>
      </p:sp>
      <p:sp>
        <p:nvSpPr>
          <p:cNvPr id="3" name="Content Placeholder 2"/>
          <p:cNvSpPr>
            <a:spLocks noGrp="1"/>
          </p:cNvSpPr>
          <p:nvPr>
            <p:ph idx="1"/>
          </p:nvPr>
        </p:nvSpPr>
        <p:spPr>
          <a:xfrm>
            <a:off x="685800" y="2133600"/>
            <a:ext cx="7772400" cy="4114800"/>
          </a:xfrm>
        </p:spPr>
        <p:txBody>
          <a:bodyPr>
            <a:normAutofit fontScale="70000" lnSpcReduction="20000"/>
          </a:bodyPr>
          <a:lstStyle/>
          <a:p>
            <a:pPr>
              <a:lnSpc>
                <a:spcPct val="170000"/>
              </a:lnSpc>
            </a:pPr>
            <a:r>
              <a:rPr lang="en-US" dirty="0"/>
              <a:t>Simple Notification Service (SNS) is a web service that enables applications, end-users, and devices to instantly send and receive notifications from the cloud</a:t>
            </a:r>
          </a:p>
          <a:p>
            <a:pPr marL="285750" indent="-285750" algn="just">
              <a:lnSpc>
                <a:spcPct val="170000"/>
              </a:lnSpc>
              <a:buFont typeface="Arial" panose="020B0604020202020204" pitchFamily="34" charset="0"/>
              <a:buChar char="•"/>
            </a:pPr>
            <a:r>
              <a:rPr lang="en-US" dirty="0"/>
              <a:t>Sending text alerts is a practical use case for IoT</a:t>
            </a:r>
          </a:p>
          <a:p>
            <a:pPr marL="285750" indent="-285750" algn="just">
              <a:lnSpc>
                <a:spcPct val="170000"/>
              </a:lnSpc>
              <a:buFont typeface="Arial" panose="020B0604020202020204" pitchFamily="34" charset="0"/>
              <a:buChar char="•"/>
            </a:pPr>
            <a:r>
              <a:rPr lang="en-US" dirty="0"/>
              <a:t>Configure SNS to send a text message to your phone Setup is quick, making SNS great for testing IoT Rules</a:t>
            </a:r>
          </a:p>
          <a:p>
            <a:pPr marL="285750" indent="-285750" algn="just">
              <a:lnSpc>
                <a:spcPct val="170000"/>
              </a:lnSpc>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39951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620000" cy="914400"/>
          </a:xfrm>
        </p:spPr>
        <p:txBody>
          <a:bodyPr/>
          <a:lstStyle/>
          <a:p>
            <a:pPr algn="ctr"/>
            <a:br>
              <a:rPr lang="en-US" sz="4000" kern="1200" dirty="0"/>
            </a:br>
            <a:br>
              <a:rPr lang="en-US" sz="4000" kern="1200" dirty="0"/>
            </a:br>
            <a:br>
              <a:rPr lang="en-US" sz="4000" kern="1200" dirty="0"/>
            </a:br>
            <a:br>
              <a:rPr lang="en-US" sz="4000" kern="1200" dirty="0"/>
            </a:br>
            <a:br>
              <a:rPr lang="en-US" sz="4000" kern="1200" dirty="0"/>
            </a:br>
            <a:br>
              <a:rPr lang="en-US" sz="4000" kern="1200" dirty="0"/>
            </a:br>
            <a:br>
              <a:rPr lang="en-US" sz="4000" kern="1200" dirty="0"/>
            </a:br>
            <a:r>
              <a:rPr lang="en-US" sz="4000" kern="1200" dirty="0"/>
              <a:t>Setting a topic</a:t>
            </a:r>
            <a:endParaRPr lang="en-US" dirty="0"/>
          </a:p>
        </p:txBody>
      </p:sp>
      <p:sp>
        <p:nvSpPr>
          <p:cNvPr id="3" name="Content Placeholder 2"/>
          <p:cNvSpPr>
            <a:spLocks noGrp="1"/>
          </p:cNvSpPr>
          <p:nvPr>
            <p:ph idx="1"/>
          </p:nvPr>
        </p:nvSpPr>
        <p:spPr/>
        <p:txBody>
          <a:bodyPr/>
          <a:lstStyle/>
          <a:p>
            <a:pPr>
              <a:lnSpc>
                <a:spcPct val="150000"/>
              </a:lnSpc>
            </a:pPr>
            <a:r>
              <a:rPr lang="en-US" sz="2000" dirty="0"/>
              <a:t>SNS uses something called a </a:t>
            </a:r>
            <a:r>
              <a:rPr lang="en-US" sz="2000" u="sng" dirty="0">
                <a:solidFill>
                  <a:schemeClr val="tx2"/>
                </a:solidFill>
              </a:rPr>
              <a:t>topic</a:t>
            </a:r>
            <a:r>
              <a:rPr lang="en-US" sz="2000" dirty="0"/>
              <a:t>. A topic is a </a:t>
            </a:r>
            <a:r>
              <a:rPr lang="en-US" sz="2000" u="sng" dirty="0">
                <a:solidFill>
                  <a:schemeClr val="tx2"/>
                </a:solidFill>
              </a:rPr>
              <a:t>channel</a:t>
            </a:r>
            <a:r>
              <a:rPr lang="en-US" sz="2000" dirty="0"/>
              <a:t>, kind of like the cable TV channel . The TV network broadcasts the latest episode of  and only subscribers get to watch</a:t>
            </a:r>
          </a:p>
          <a:p>
            <a:pPr>
              <a:lnSpc>
                <a:spcPct val="150000"/>
              </a:lnSpc>
            </a:pPr>
            <a:r>
              <a:rPr lang="en-US" sz="2000" dirty="0"/>
              <a:t>Likewise, you can publish a message to a topic, and SNS pushes it out to subscribed users</a:t>
            </a:r>
          </a:p>
          <a:p>
            <a:pPr>
              <a:lnSpc>
                <a:spcPct val="150000"/>
              </a:lnSpc>
            </a:pPr>
            <a:r>
              <a:rPr lang="en-US" sz="2000" dirty="0">
                <a:latin typeface="Times New Roman" panose="02020603050405020304" pitchFamily="18" charset="0"/>
                <a:cs typeface="Times New Roman" panose="02020603050405020304" pitchFamily="18" charset="0"/>
              </a:rPr>
              <a:t>Log into amazon web services and choose SNS which is a mobile service offered by AWS</a:t>
            </a:r>
          </a:p>
          <a:p>
            <a:pPr>
              <a:lnSpc>
                <a:spcPct val="150000"/>
              </a:lnSpc>
            </a:pPr>
            <a:r>
              <a:rPr lang="en-US" sz="2000" dirty="0">
                <a:latin typeface="Times New Roman" panose="02020603050405020304" pitchFamily="18" charset="0"/>
                <a:cs typeface="Times New Roman" panose="02020603050405020304" pitchFamily="18" charset="0"/>
              </a:rPr>
              <a:t>Now create a  topic by giving a topic name and a name for the display</a:t>
            </a:r>
          </a:p>
          <a:p>
            <a:pPr>
              <a:lnSpc>
                <a:spcPct val="150000"/>
              </a:lnSpc>
            </a:pPr>
            <a:endParaRPr lang="en-US" sz="2000" dirty="0"/>
          </a:p>
          <a:p>
            <a:pPr>
              <a:lnSpc>
                <a:spcPct val="150000"/>
              </a:lnSpc>
            </a:pPr>
            <a:endParaRPr lang="en-US" sz="2000" dirty="0"/>
          </a:p>
          <a:p>
            <a:pPr marL="0" indent="0">
              <a:buNone/>
            </a:pPr>
            <a:endParaRPr lang="en-US" sz="2000" dirty="0"/>
          </a:p>
        </p:txBody>
      </p:sp>
    </p:spTree>
    <p:extLst>
      <p:ext uri="{BB962C8B-B14F-4D97-AF65-F5344CB8AC3E}">
        <p14:creationId xmlns:p14="http://schemas.microsoft.com/office/powerpoint/2010/main" val="1840918083"/>
      </p:ext>
    </p:extLst>
  </p:cSld>
  <p:clrMapOvr>
    <a:masterClrMapping/>
  </p:clrMapOvr>
</p:sld>
</file>

<file path=ppt/theme/theme1.xml><?xml version="1.0" encoding="utf-8"?>
<a:theme xmlns:a="http://schemas.openxmlformats.org/drawingml/2006/main" name="Theme2">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90000"/>
          </a:lnSpc>
          <a:spcBef>
            <a:spcPct val="20000"/>
          </a:spcBef>
          <a:spcAft>
            <a:spcPct val="0"/>
          </a:spcAft>
          <a:buClr>
            <a:schemeClr val="tx2"/>
          </a:buClr>
          <a:buSzTx/>
          <a:buFontTx/>
          <a:buChar char="–"/>
          <a:tabLst/>
          <a:defRPr kumimoji="0" lang="en-US" sz="2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90000"/>
          </a:lnSpc>
          <a:spcBef>
            <a:spcPct val="20000"/>
          </a:spcBef>
          <a:spcAft>
            <a:spcPct val="0"/>
          </a:spcAft>
          <a:buClr>
            <a:schemeClr val="tx2"/>
          </a:buClr>
          <a:buSzTx/>
          <a:buFontTx/>
          <a:buChar char="–"/>
          <a:tabLst/>
          <a:defRPr kumimoji="0" lang="en-US" sz="2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mportance of MIS.potx" id="{C74357FF-3E82-42EA-9C7F-5E20F97BD00D}" vid="{82937B7B-2E83-44D9-8DA1-E671784DB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 Importance of MIS</Template>
  <TotalTime>2738</TotalTime>
  <Words>779</Words>
  <Application>Microsoft Office PowerPoint</Application>
  <PresentationFormat>On-screen Show (4:3)</PresentationFormat>
  <Paragraphs>131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Arvo</vt:lpstr>
      <vt:lpstr>Book Antiqua</vt:lpstr>
      <vt:lpstr>Calibri</vt:lpstr>
      <vt:lpstr>Times New Roman</vt:lpstr>
      <vt:lpstr>Theme2</vt:lpstr>
      <vt:lpstr>AWS IOT TO SEND TEXT MESSAGE NOTIFICATIONS</vt:lpstr>
      <vt:lpstr>TABLE OF CONTENTS</vt:lpstr>
      <vt:lpstr>Objectives</vt:lpstr>
      <vt:lpstr>                      Internet of things</vt:lpstr>
      <vt:lpstr>PowerPoint Presentation</vt:lpstr>
      <vt:lpstr>PowerPoint Presentation</vt:lpstr>
      <vt:lpstr>Workflow</vt:lpstr>
      <vt:lpstr> Send a text message to your phone using SNS </vt:lpstr>
      <vt:lpstr>       Setting a topic</vt:lpstr>
      <vt:lpstr>Setting a topic</vt:lpstr>
      <vt:lpstr>Setting up a topic</vt:lpstr>
      <vt:lpstr>Create a subscription </vt:lpstr>
      <vt:lpstr>Create a subscription</vt:lpstr>
      <vt:lpstr>Send a Text Message</vt:lpstr>
      <vt:lpstr>Send a Text Message</vt:lpstr>
      <vt:lpstr>AWS Lambda function</vt:lpstr>
      <vt:lpstr>AWS Lambda function</vt:lpstr>
      <vt:lpstr>PowerPoint Presentation</vt:lpstr>
      <vt:lpstr>AWS Lambda function</vt:lpstr>
      <vt:lpstr>Test the lambda function</vt:lpstr>
      <vt:lpstr>                                  AWS IOT</vt:lpstr>
      <vt:lpstr>REGISTERING A THING</vt:lpstr>
      <vt:lpstr>Registering a thing</vt:lpstr>
      <vt:lpstr>Thing Registry</vt:lpstr>
      <vt:lpstr>Entering the name for the thing</vt:lpstr>
      <vt:lpstr>Create and Activate a Device Certificate </vt:lpstr>
      <vt:lpstr>Creating device certificate</vt:lpstr>
      <vt:lpstr>Attaching device policy</vt:lpstr>
      <vt:lpstr>Attaching device policy</vt:lpstr>
      <vt:lpstr>MQTTclient</vt:lpstr>
      <vt:lpstr>AWS IoT rule</vt:lpstr>
      <vt:lpstr>Summary</vt:lpstr>
      <vt:lpstr>Limitations</vt:lpstr>
      <vt:lpstr>Web References</vt:lpstr>
      <vt:lpstr>Glossary</vt:lpstr>
      <vt:lpstr>Question and Answer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Importance of MIS</dc:title>
  <dc:creator>Nanda Ganesan</dc:creator>
  <cp:lastModifiedBy>Hema</cp:lastModifiedBy>
  <cp:revision>74</cp:revision>
  <dcterms:created xsi:type="dcterms:W3CDTF">2014-09-26T19:05:43Z</dcterms:created>
  <dcterms:modified xsi:type="dcterms:W3CDTF">2017-05-10T00:29:28Z</dcterms:modified>
</cp:coreProperties>
</file>