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1" r:id="rId1"/>
  </p:sldMasterIdLst>
  <p:sldIdLst>
    <p:sldId id="256" r:id="rId2"/>
    <p:sldId id="257" r:id="rId3"/>
    <p:sldId id="266" r:id="rId4"/>
    <p:sldId id="272" r:id="rId5"/>
    <p:sldId id="258" r:id="rId6"/>
    <p:sldId id="259" r:id="rId7"/>
    <p:sldId id="274" r:id="rId8"/>
    <p:sldId id="270" r:id="rId9"/>
    <p:sldId id="262" r:id="rId10"/>
    <p:sldId id="260" r:id="rId11"/>
    <p:sldId id="261" r:id="rId12"/>
    <p:sldId id="263" r:id="rId13"/>
    <p:sldId id="265" r:id="rId14"/>
    <p:sldId id="264" r:id="rId15"/>
    <p:sldId id="273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65A-8D81-4E46-AF91-1A312CDC134D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394A-8BDF-4E24-95AF-4C4DDC4D70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65A-8D81-4E46-AF91-1A312CDC134D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C9A3-E448-4E4F-91E3-24238D650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65A-8D81-4E46-AF91-1A312CDC134D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C9A3-E448-4E4F-91E3-24238D650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28600"/>
            <a:ext cx="8453438" cy="4571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– One 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81000" y="1219200"/>
            <a:ext cx="8448675" cy="4953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685800"/>
            <a:ext cx="8458200" cy="304801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b="1" i="1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686800" y="6364836"/>
            <a:ext cx="211596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4ABDC9A3-E448-4E4F-91E3-24238D650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1ABB-BC9D-4F72-ADC1-B20113F21E5D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C9A3-E448-4E4F-91E3-24238D650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65A-8D81-4E46-AF91-1A312CDC134D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C9A3-E448-4E4F-91E3-24238D650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65A-8D81-4E46-AF91-1A312CDC134D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C9A3-E448-4E4F-91E3-24238D650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65A-8D81-4E46-AF91-1A312CDC134D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C9A3-E448-4E4F-91E3-24238D650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65A-8D81-4E46-AF91-1A312CDC134D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C9A3-E448-4E4F-91E3-24238D650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65A-8D81-4E46-AF91-1A312CDC134D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C9A3-E448-4E4F-91E3-24238D650F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65A-8D81-4E46-AF91-1A312CDC134D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C9A3-E448-4E4F-91E3-24238D650F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665A-8D81-4E46-AF91-1A312CDC134D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BDC9A3-E448-4E4F-91E3-24238D650F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ABDC9A3-E448-4E4F-91E3-24238D650F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385665A-8D81-4E46-AF91-1A312CDC134D}" type="datetimeFigureOut">
              <a:rPr lang="en-US" smtClean="0"/>
              <a:t>9/24/2014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  <p:sldLayoutId id="214748419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ssdoor.com/" TargetMode="External"/><Relationship Id="rId2" Type="http://schemas.openxmlformats.org/officeDocument/2006/relationships/hyperlink" Target="http://naceweb.org/uploadedFiles/Content/static-assets/downloads/executive-summary/2014-student-survey-executive-summary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money.cnn.com/calculator/pf/cost-of-living/" TargetMode="External"/><Relationship Id="rId4" Type="http://schemas.openxmlformats.org/officeDocument/2006/relationships/hyperlink" Target="http://www.salary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ifehacker.com/how-to-find-out-if-a-company-is-a-cultural-fit-for-you-510587663" TargetMode="External"/><Relationship Id="rId2" Type="http://schemas.openxmlformats.org/officeDocument/2006/relationships/hyperlink" Target="http://career-advice.monster.com/job-interview/interview-preparation/assess-company-culture-best-fit/article.asp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Negotiating Your Career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3" y="1979612"/>
            <a:ext cx="8435975" cy="6093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Engineering Minority Groups </a:t>
            </a:r>
          </a:p>
          <a:p>
            <a:r>
              <a:rPr lang="en-US" dirty="0" smtClean="0"/>
              <a:t>Sept 24,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17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offer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and understand the full compensation package</a:t>
            </a:r>
          </a:p>
          <a:p>
            <a:pPr lvl="1"/>
            <a:r>
              <a:rPr lang="en-US" dirty="0" smtClean="0"/>
              <a:t>Salary, benefits, vacation, etc.</a:t>
            </a:r>
          </a:p>
          <a:p>
            <a:pPr lvl="1"/>
            <a:r>
              <a:rPr lang="en-US" dirty="0" smtClean="0"/>
              <a:t>If you have questions, ask.  </a:t>
            </a:r>
          </a:p>
          <a:p>
            <a:pPr lvl="1"/>
            <a:r>
              <a:rPr lang="en-US" dirty="0" smtClean="0"/>
              <a:t>Request a site visit and talk to people who are in your potential future role.</a:t>
            </a:r>
          </a:p>
          <a:p>
            <a:r>
              <a:rPr lang="en-US" dirty="0" smtClean="0"/>
              <a:t>Research comparable job roles – explore average and median salaries/benefits</a:t>
            </a:r>
          </a:p>
          <a:p>
            <a:r>
              <a:rPr lang="en-US" dirty="0" smtClean="0"/>
              <a:t>Know pre-employment contingencies</a:t>
            </a:r>
          </a:p>
          <a:p>
            <a:pPr lvl="1"/>
            <a:r>
              <a:rPr lang="en-US" dirty="0" smtClean="0"/>
              <a:t>Drug test, background check </a:t>
            </a:r>
          </a:p>
          <a:p>
            <a:pPr lvl="1"/>
            <a:r>
              <a:rPr lang="en-US" dirty="0" smtClean="0"/>
              <a:t>GPA requirements are hard-and-fast</a:t>
            </a:r>
          </a:p>
          <a:p>
            <a:pPr lvl="2"/>
            <a:r>
              <a:rPr lang="en-US" dirty="0" smtClean="0"/>
              <a:t>This is true for internships and full-time offers</a:t>
            </a:r>
          </a:p>
          <a:p>
            <a:r>
              <a:rPr lang="en-US" dirty="0" smtClean="0"/>
              <a:t>Offers expire – be aware of timing</a:t>
            </a:r>
          </a:p>
          <a:p>
            <a:pPr lvl="1"/>
            <a:r>
              <a:rPr lang="en-US" dirty="0" smtClean="0"/>
              <a:t>Don’t be afraid to ask for an extension and be transparent about your timing constraints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686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Salary and Benefit Research </a:t>
            </a:r>
            <a:r>
              <a:rPr lang="en-US" dirty="0" smtClean="0"/>
              <a:t> </a:t>
            </a:r>
            <a:r>
              <a:rPr lang="en-US" dirty="0" smtClean="0"/>
              <a:t>www.NACEweb.org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352800"/>
            <a:ext cx="8458200" cy="4953001"/>
          </a:xfrm>
        </p:spPr>
        <p:txBody>
          <a:bodyPr/>
          <a:lstStyle/>
          <a:p>
            <a:r>
              <a:rPr lang="en-US" dirty="0" smtClean="0"/>
              <a:t>Resource for entry-level and experienced hire compensation metrics</a:t>
            </a:r>
          </a:p>
          <a:p>
            <a:pPr lvl="1"/>
            <a:r>
              <a:rPr lang="en-US" dirty="0" smtClean="0"/>
              <a:t>Full time and internship information</a:t>
            </a:r>
          </a:p>
          <a:p>
            <a:r>
              <a:rPr lang="en-US" dirty="0" smtClean="0"/>
              <a:t>Information includes (by location, education, GPA, and industry)</a:t>
            </a:r>
          </a:p>
          <a:p>
            <a:pPr lvl="1"/>
            <a:r>
              <a:rPr lang="en-US" dirty="0" smtClean="0"/>
              <a:t>Benefits/Perks</a:t>
            </a:r>
          </a:p>
          <a:p>
            <a:pPr lvl="1"/>
            <a:r>
              <a:rPr lang="en-US" dirty="0" smtClean="0"/>
              <a:t>Professional Salaries</a:t>
            </a:r>
          </a:p>
          <a:p>
            <a:pPr lvl="1"/>
            <a:r>
              <a:rPr lang="en-US" dirty="0" smtClean="0"/>
              <a:t>Salary Calculator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8" t="7422" r="12812" b="78125"/>
          <a:stretch/>
        </p:blipFill>
        <p:spPr bwMode="auto">
          <a:xfrm>
            <a:off x="0" y="1752600"/>
            <a:ext cx="84391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86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Salary and Career Path Research </a:t>
            </a:r>
            <a:r>
              <a:rPr lang="en-US" dirty="0" smtClean="0"/>
              <a:t> </a:t>
            </a:r>
            <a:r>
              <a:rPr lang="en-US" dirty="0" smtClean="0"/>
              <a:t>www.PAYSCALE.com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4" y="2971800"/>
            <a:ext cx="8458200" cy="4953001"/>
          </a:xfrm>
        </p:spPr>
        <p:txBody>
          <a:bodyPr/>
          <a:lstStyle/>
          <a:p>
            <a:r>
              <a:rPr lang="en-US" dirty="0" smtClean="0"/>
              <a:t>Resource for general information about</a:t>
            </a:r>
          </a:p>
          <a:p>
            <a:pPr lvl="1"/>
            <a:r>
              <a:rPr lang="en-US" dirty="0" smtClean="0"/>
              <a:t>Salary</a:t>
            </a:r>
          </a:p>
          <a:p>
            <a:pPr lvl="1"/>
            <a:r>
              <a:rPr lang="en-US" dirty="0" smtClean="0"/>
              <a:t>Bonus</a:t>
            </a:r>
          </a:p>
          <a:p>
            <a:pPr lvl="1"/>
            <a:r>
              <a:rPr lang="en-US" dirty="0" smtClean="0"/>
              <a:t>Satisfaction</a:t>
            </a:r>
          </a:p>
          <a:p>
            <a:pPr lvl="1"/>
            <a:r>
              <a:rPr lang="en-US" dirty="0" smtClean="0"/>
              <a:t>General demographic statistics</a:t>
            </a:r>
          </a:p>
          <a:p>
            <a:pPr marL="388937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2" t="20501" r="1571" b="59765"/>
          <a:stretch/>
        </p:blipFill>
        <p:spPr bwMode="auto">
          <a:xfrm>
            <a:off x="9525" y="1314450"/>
            <a:ext cx="8447314" cy="139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4" t="43601" r="19464" b="40923"/>
          <a:stretch/>
        </p:blipFill>
        <p:spPr bwMode="auto">
          <a:xfrm>
            <a:off x="1219200" y="5181600"/>
            <a:ext cx="6342743" cy="150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30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Salary and Career Path Research </a:t>
            </a:r>
            <a:r>
              <a:rPr lang="en-US" dirty="0" smtClean="0"/>
              <a:t> </a:t>
            </a:r>
            <a:r>
              <a:rPr lang="en-US" dirty="0" smtClean="0"/>
              <a:t>www.PAYSCALE.com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2" t="12890" r="18203" b="14160"/>
          <a:stretch/>
        </p:blipFill>
        <p:spPr bwMode="auto">
          <a:xfrm>
            <a:off x="1676400" y="1724025"/>
            <a:ext cx="543498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87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your job work for you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Continued Education – take advantage of training opportunities when they are </a:t>
            </a:r>
            <a:r>
              <a:rPr lang="en-US" dirty="0" smtClean="0"/>
              <a:t>available</a:t>
            </a:r>
          </a:p>
          <a:p>
            <a:endParaRPr lang="en-US" dirty="0" smtClean="0"/>
          </a:p>
          <a:p>
            <a:r>
              <a:rPr lang="en-US" dirty="0" smtClean="0"/>
              <a:t>Find a mentor and ask for feedback</a:t>
            </a:r>
          </a:p>
          <a:p>
            <a:pPr lvl="1"/>
            <a:r>
              <a:rPr lang="en-US" dirty="0" smtClean="0"/>
              <a:t>Consider a mentor at a different location or job </a:t>
            </a:r>
            <a:r>
              <a:rPr lang="en-US" dirty="0" smtClean="0"/>
              <a:t>role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Ask for/schedule a yearly performance </a:t>
            </a:r>
            <a:r>
              <a:rPr lang="en-US" dirty="0" smtClean="0"/>
              <a:t>review</a:t>
            </a:r>
          </a:p>
          <a:p>
            <a:endParaRPr lang="en-US" dirty="0" smtClean="0"/>
          </a:p>
          <a:p>
            <a:r>
              <a:rPr lang="en-US" dirty="0"/>
              <a:t>Ask for/schedule a </a:t>
            </a:r>
            <a:r>
              <a:rPr lang="en-US" dirty="0" smtClean="0"/>
              <a:t>yearly discussion on career </a:t>
            </a:r>
            <a:r>
              <a:rPr lang="en-US" dirty="0" smtClean="0"/>
              <a:t>expectations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107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your job work for you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dirty="0" smtClean="0"/>
              <a:t>purpose and value in what you </a:t>
            </a:r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If you are unhappy or unfulfilled, talk to someone you trust. </a:t>
            </a:r>
          </a:p>
          <a:p>
            <a:pPr lvl="1"/>
            <a:r>
              <a:rPr lang="en-US" dirty="0" smtClean="0"/>
              <a:t>Department, location assignment, job function, supervisors, and team members can always </a:t>
            </a:r>
            <a:r>
              <a:rPr lang="en-US" dirty="0" smtClean="0"/>
              <a:t>change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Foster and maintain a healthy </a:t>
            </a:r>
            <a:r>
              <a:rPr lang="en-US" dirty="0" smtClean="0"/>
              <a:t>work-life 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2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NACE Executive Summary</a:t>
            </a:r>
            <a:endParaRPr lang="en-US" dirty="0"/>
          </a:p>
          <a:p>
            <a:pPr lvl="1"/>
            <a:r>
              <a:rPr lang="en-US" dirty="0" smtClean="0"/>
              <a:t>NACE </a:t>
            </a:r>
            <a:r>
              <a:rPr lang="en-US" dirty="0"/>
              <a:t>(National Association of Colleges and Employers) Executive Summary for the Class of 2014 Survey Data: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://naceweb.org/uploadedFiles/Content/static-assets/downloads/executive-summary/2014-student-survey-executive-summary.pdf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Salary Information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u="sng" dirty="0" smtClean="0">
                <a:hlinkClick r:id="rId3"/>
              </a:rPr>
              <a:t>www.glassdoor.com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u="sng" dirty="0">
                <a:hlinkClick r:id="rId4"/>
              </a:rPr>
              <a:t>www.salary.com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Keep in mind that salaries can vary by region, so taking a look at the cost of living in various areas may also help. This is a good one: </a:t>
            </a:r>
            <a:r>
              <a:rPr lang="en-US" u="sng" dirty="0">
                <a:hlinkClick r:id="rId5"/>
              </a:rPr>
              <a:t>http://money.cnn.com/calculator/pf/cost-of-living/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7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Determining Fit</a:t>
            </a:r>
            <a:endParaRPr lang="en-US" dirty="0"/>
          </a:p>
          <a:p>
            <a:pPr lvl="1"/>
            <a:r>
              <a:rPr lang="en-US" dirty="0"/>
              <a:t>Explore the company’s website for insight- Evaluate values, community efforts, testimonials, etc. </a:t>
            </a:r>
          </a:p>
          <a:p>
            <a:pPr lvl="1"/>
            <a:r>
              <a:rPr lang="en-US" dirty="0" smtClean="0"/>
              <a:t>Do not </a:t>
            </a:r>
            <a:r>
              <a:rPr lang="en-US" dirty="0"/>
              <a:t>underestimate the value of the information that </a:t>
            </a:r>
            <a:r>
              <a:rPr lang="en-US" dirty="0" err="1" smtClean="0"/>
              <a:t>youcan</a:t>
            </a:r>
            <a:r>
              <a:rPr lang="en-US" dirty="0" smtClean="0"/>
              <a:t> </a:t>
            </a:r>
            <a:r>
              <a:rPr lang="en-US" dirty="0"/>
              <a:t>find on the Company’s website</a:t>
            </a:r>
          </a:p>
          <a:p>
            <a:pPr lvl="1"/>
            <a:r>
              <a:rPr lang="en-US" dirty="0"/>
              <a:t>Here is an article from Monster.com that may have a few helpful points: </a:t>
            </a:r>
            <a:r>
              <a:rPr lang="en-US" u="sng" dirty="0">
                <a:hlinkClick r:id="rId2"/>
              </a:rPr>
              <a:t>http://career-advice.monster.com/job-interview/interview-preparation/assess-company-culture-best-fit/article.aspx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Here is another article that had some good points: </a:t>
            </a:r>
            <a:r>
              <a:rPr lang="en-US" u="sng" dirty="0">
                <a:hlinkClick r:id="rId3"/>
              </a:rPr>
              <a:t>http://lifehacker.com/how-to-find-out-if-a-company-is-a-cultural-fit-for-you-510587663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1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Sorcha Clary</a:t>
            </a:r>
          </a:p>
          <a:p>
            <a:pPr lvl="1"/>
            <a:r>
              <a:rPr lang="en-US" dirty="0" smtClean="0"/>
              <a:t>BSME LSU 2012</a:t>
            </a:r>
          </a:p>
          <a:p>
            <a:pPr lvl="2"/>
            <a:r>
              <a:rPr lang="en-US" dirty="0" smtClean="0"/>
              <a:t>Interned with </a:t>
            </a:r>
            <a:r>
              <a:rPr lang="en-US" dirty="0" smtClean="0"/>
              <a:t>Marathon Petroleum</a:t>
            </a:r>
          </a:p>
          <a:p>
            <a:pPr lvl="1"/>
            <a:r>
              <a:rPr lang="en-US" dirty="0" smtClean="0"/>
              <a:t>“Team”/Project </a:t>
            </a:r>
            <a:r>
              <a:rPr lang="en-US" dirty="0" smtClean="0"/>
              <a:t>Engineer at Marathon Petroleum </a:t>
            </a:r>
            <a:r>
              <a:rPr lang="en-US" sz="1700" dirty="0" smtClean="0"/>
              <a:t>(2012-present)</a:t>
            </a:r>
          </a:p>
          <a:p>
            <a:pPr marL="457200" lvl="1" indent="0">
              <a:buNone/>
            </a:pPr>
            <a:endParaRPr lang="en-US" sz="1700" dirty="0" smtClean="0"/>
          </a:p>
          <a:p>
            <a:r>
              <a:rPr lang="en-US" dirty="0" smtClean="0"/>
              <a:t>Alvin Lu</a:t>
            </a:r>
          </a:p>
          <a:p>
            <a:pPr lvl="1"/>
            <a:r>
              <a:rPr lang="en-US" dirty="0" err="1" smtClean="0"/>
              <a:t>BSChBE</a:t>
            </a:r>
            <a:r>
              <a:rPr lang="en-US" dirty="0" smtClean="0"/>
              <a:t> Georgia Tech 2011</a:t>
            </a:r>
          </a:p>
          <a:p>
            <a:pPr lvl="2"/>
            <a:r>
              <a:rPr lang="en-US" dirty="0" smtClean="0"/>
              <a:t>Interned with Kimberly-Clark and Honeywell</a:t>
            </a:r>
          </a:p>
          <a:p>
            <a:pPr lvl="1"/>
            <a:r>
              <a:rPr lang="en-US" dirty="0" smtClean="0"/>
              <a:t>Process Engineer at ExxonMobil </a:t>
            </a:r>
            <a:r>
              <a:rPr lang="en-US" sz="1900" dirty="0" smtClean="0"/>
              <a:t>(2011-2014)</a:t>
            </a:r>
          </a:p>
          <a:p>
            <a:pPr lvl="1"/>
            <a:r>
              <a:rPr lang="en-US" dirty="0" smtClean="0"/>
              <a:t>Process Engineer at Marathon Petroleum </a:t>
            </a:r>
            <a:r>
              <a:rPr lang="en-US" sz="1800" dirty="0" smtClean="0"/>
              <a:t>(2014-present)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939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Clyde Smith</a:t>
            </a:r>
          </a:p>
          <a:p>
            <a:pPr lvl="1"/>
            <a:r>
              <a:rPr lang="en-US" dirty="0" smtClean="0"/>
              <a:t>BSME Louisiana Tech University 2010</a:t>
            </a:r>
          </a:p>
          <a:p>
            <a:pPr lvl="2"/>
            <a:r>
              <a:rPr lang="en-US" dirty="0" smtClean="0"/>
              <a:t>Interned with ExxonMobil</a:t>
            </a:r>
          </a:p>
          <a:p>
            <a:pPr lvl="1"/>
            <a:r>
              <a:rPr lang="en-US" dirty="0" smtClean="0"/>
              <a:t>Fixed Equipment Engineer at ExxonMobil (2010-2013)</a:t>
            </a:r>
          </a:p>
          <a:p>
            <a:pPr lvl="1"/>
            <a:r>
              <a:rPr lang="en-US" dirty="0" smtClean="0"/>
              <a:t>“Team”/Project Engineer at Marathon Petroleum (2013-Present)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an interview</a:t>
            </a:r>
          </a:p>
          <a:p>
            <a:endParaRPr lang="en-US" dirty="0" smtClean="0"/>
          </a:p>
          <a:p>
            <a:r>
              <a:rPr lang="en-US" dirty="0" smtClean="0"/>
              <a:t>How to ace an interview</a:t>
            </a:r>
          </a:p>
          <a:p>
            <a:pPr lvl="1"/>
            <a:r>
              <a:rPr lang="en-US" dirty="0" smtClean="0"/>
              <a:t>Common interview questions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determine if a company is right for you</a:t>
            </a:r>
          </a:p>
          <a:p>
            <a:endParaRPr lang="en-US" dirty="0" smtClean="0"/>
          </a:p>
          <a:p>
            <a:r>
              <a:rPr lang="en-US" dirty="0" smtClean="0"/>
              <a:t>How to handle the offer process</a:t>
            </a:r>
          </a:p>
          <a:p>
            <a:pPr lvl="1"/>
            <a:r>
              <a:rPr lang="en-US" dirty="0" smtClean="0"/>
              <a:t>What to expect from salary and benefits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stay fulfilled in your career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</a:t>
            </a:r>
            <a:r>
              <a:rPr lang="en-US" dirty="0" smtClean="0"/>
              <a:t>get </a:t>
            </a:r>
            <a:r>
              <a:rPr lang="en-US" dirty="0" smtClean="0"/>
              <a:t>an </a:t>
            </a:r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yourself a good candidate</a:t>
            </a:r>
          </a:p>
          <a:p>
            <a:pPr lvl="1"/>
            <a:r>
              <a:rPr lang="en-US" dirty="0" smtClean="0"/>
              <a:t>Importance of internships and related work experience </a:t>
            </a:r>
          </a:p>
          <a:p>
            <a:pPr lvl="1"/>
            <a:r>
              <a:rPr lang="en-US" dirty="0" smtClean="0"/>
              <a:t>Grade point average</a:t>
            </a:r>
          </a:p>
          <a:p>
            <a:pPr lvl="1"/>
            <a:r>
              <a:rPr lang="en-US" dirty="0" smtClean="0"/>
              <a:t>Be involved on campus</a:t>
            </a:r>
          </a:p>
          <a:p>
            <a:r>
              <a:rPr lang="en-US" dirty="0" smtClean="0"/>
              <a:t>Use your resources</a:t>
            </a:r>
          </a:p>
          <a:p>
            <a:pPr lvl="1"/>
            <a:r>
              <a:rPr lang="en-US" dirty="0" smtClean="0"/>
              <a:t>Career Fair, Engineering Events, Careers2Geaux, Mock Interview, Career Services</a:t>
            </a:r>
          </a:p>
          <a:p>
            <a:r>
              <a:rPr lang="en-US" dirty="0"/>
              <a:t>Resume preparation</a:t>
            </a:r>
          </a:p>
          <a:p>
            <a:pPr lvl="1"/>
            <a:r>
              <a:rPr lang="en-US" dirty="0"/>
              <a:t>Proofread and </a:t>
            </a:r>
            <a:r>
              <a:rPr lang="en-US" dirty="0" smtClean="0"/>
              <a:t>peer-review</a:t>
            </a:r>
          </a:p>
          <a:p>
            <a:r>
              <a:rPr lang="en-US" dirty="0" smtClean="0"/>
              <a:t>Professional attire and behavior</a:t>
            </a:r>
          </a:p>
          <a:p>
            <a:pPr lvl="1"/>
            <a:r>
              <a:rPr lang="en-US" dirty="0" smtClean="0"/>
              <a:t>Every handshake is a networking opportunity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</a:t>
            </a:r>
            <a:r>
              <a:rPr lang="en-US" dirty="0" smtClean="0"/>
              <a:t>ace an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prepared</a:t>
            </a:r>
          </a:p>
          <a:p>
            <a:pPr lvl="1"/>
            <a:r>
              <a:rPr lang="en-US" dirty="0" smtClean="0"/>
              <a:t>Research the company</a:t>
            </a:r>
          </a:p>
          <a:p>
            <a:pPr lvl="1"/>
            <a:r>
              <a:rPr lang="en-US" dirty="0" smtClean="0"/>
              <a:t>Have meaningful questions: you are interviewing the company as much as it is interviewing </a:t>
            </a:r>
            <a:r>
              <a:rPr lang="en-US" dirty="0" smtClean="0"/>
              <a:t>you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 yourself – not every company is a perfect fit for </a:t>
            </a:r>
            <a:r>
              <a:rPr lang="en-US" dirty="0" smtClean="0"/>
              <a:t>everyone</a:t>
            </a:r>
          </a:p>
          <a:p>
            <a:endParaRPr lang="en-US" dirty="0" smtClean="0"/>
          </a:p>
          <a:p>
            <a:r>
              <a:rPr lang="en-US" dirty="0" smtClean="0"/>
              <a:t>Be aware - interview discourse has a purpose</a:t>
            </a:r>
          </a:p>
          <a:p>
            <a:pPr lvl="1"/>
            <a:r>
              <a:rPr lang="en-US" dirty="0" smtClean="0"/>
              <a:t>Each question is designed to vet you in some way</a:t>
            </a:r>
          </a:p>
          <a:p>
            <a:pPr lvl="1"/>
            <a:r>
              <a:rPr lang="en-US" dirty="0" smtClean="0"/>
              <a:t>Research </a:t>
            </a:r>
            <a:r>
              <a:rPr lang="en-US" dirty="0" smtClean="0"/>
              <a:t>common interview questions/participate in mock </a:t>
            </a:r>
            <a:r>
              <a:rPr lang="en-US" dirty="0" smtClean="0"/>
              <a:t>interviews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 memorable – be appreciative and follow up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Me a Little About Yourself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Brief biography as it would apply to the job: hobbies, experiences</a:t>
            </a:r>
          </a:p>
          <a:p>
            <a:pPr lvl="1"/>
            <a:endParaRPr lang="en-US" dirty="0" smtClean="0"/>
          </a:p>
          <a:p>
            <a:r>
              <a:rPr lang="en-US" dirty="0"/>
              <a:t>Why Do You Want to Work for Us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Research the company, answer directly with what you know</a:t>
            </a:r>
          </a:p>
          <a:p>
            <a:pPr lvl="1"/>
            <a:r>
              <a:rPr lang="en-US" dirty="0"/>
              <a:t>Example, "Based on the research I've done, you're company is great at (whatever it does) and I believe my background, history, and work ethics would be a good fit here</a:t>
            </a:r>
            <a:r>
              <a:rPr lang="en-US" dirty="0" smtClean="0"/>
              <a:t>.“</a:t>
            </a:r>
          </a:p>
          <a:p>
            <a:pPr lvl="1"/>
            <a:endParaRPr lang="en-US" dirty="0" smtClean="0"/>
          </a:p>
          <a:p>
            <a:r>
              <a:rPr lang="en-US" dirty="0"/>
              <a:t>What Salary Are Your Looking For?</a:t>
            </a:r>
          </a:p>
          <a:p>
            <a:pPr lvl="1"/>
            <a:r>
              <a:rPr lang="en-US" dirty="0"/>
              <a:t>Know the standard pay rate in the industry you’re applying in and balance that with your experience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515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Are Your Strengths and Weaknesses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Pick a skill that applies directly to the job (ex, detail oriented or motivated)</a:t>
            </a:r>
          </a:p>
          <a:p>
            <a:pPr lvl="1"/>
            <a:r>
              <a:rPr lang="en-US" dirty="0" smtClean="0"/>
              <a:t>Choose a situational weakness, not a personal one or you can explain a personal failing and how you’re working to correct it</a:t>
            </a:r>
          </a:p>
          <a:p>
            <a:pPr lvl="1"/>
            <a:endParaRPr lang="en-US" dirty="0" smtClean="0"/>
          </a:p>
          <a:p>
            <a:r>
              <a:rPr lang="en-US" dirty="0"/>
              <a:t>Can You Talk a Little About Your Work History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Tell Me About a Problem You Solved at a Past Job/in School</a:t>
            </a:r>
          </a:p>
          <a:p>
            <a:pPr lvl="1"/>
            <a:r>
              <a:rPr lang="en-US" dirty="0"/>
              <a:t>Use the STAR method (Situation, Task, Action, Result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/>
              <a:t>Do You Have Any Questions for Me?</a:t>
            </a:r>
          </a:p>
          <a:p>
            <a:pPr lvl="1"/>
            <a:r>
              <a:rPr lang="en-US" dirty="0"/>
              <a:t>(the answer is always “yes”)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43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</a:t>
            </a:r>
            <a:r>
              <a:rPr lang="en-US" dirty="0" smtClean="0"/>
              <a:t>this company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g</a:t>
            </a:r>
            <a:r>
              <a:rPr lang="en-US" dirty="0" smtClean="0"/>
              <a:t>ood </a:t>
            </a:r>
            <a:r>
              <a:rPr lang="en-US" dirty="0"/>
              <a:t>f</a:t>
            </a:r>
            <a:r>
              <a:rPr lang="en-US" dirty="0" smtClean="0"/>
              <a:t>it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Explore the company’s website for </a:t>
            </a:r>
            <a:r>
              <a:rPr lang="en-US" dirty="0" smtClean="0"/>
              <a:t>insight </a:t>
            </a:r>
          </a:p>
          <a:p>
            <a:pPr lvl="1"/>
            <a:r>
              <a:rPr lang="en-US" dirty="0" smtClean="0"/>
              <a:t>Evaluate </a:t>
            </a:r>
            <a:r>
              <a:rPr lang="en-US" dirty="0"/>
              <a:t>values, community efforts, testimonials, etc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the interview as an opportunity to learn about what isn’t online</a:t>
            </a:r>
          </a:p>
          <a:p>
            <a:pPr lvl="1"/>
            <a:r>
              <a:rPr lang="en-US" dirty="0" smtClean="0"/>
              <a:t>Ask about corporate culture</a:t>
            </a:r>
          </a:p>
          <a:p>
            <a:pPr lvl="1"/>
            <a:r>
              <a:rPr lang="en-US" dirty="0"/>
              <a:t>Ask what it means to "be a team player," and what it takes to get promoted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Find out if the company offers performance or responsibility </a:t>
            </a:r>
            <a:r>
              <a:rPr lang="en-US" dirty="0" smtClean="0"/>
              <a:t>rewards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out how close-knit the team is. </a:t>
            </a:r>
            <a:endParaRPr lang="en-US" dirty="0" smtClean="0"/>
          </a:p>
          <a:p>
            <a:pPr lvl="1"/>
            <a:r>
              <a:rPr lang="en-US" dirty="0"/>
              <a:t>Ask, but don't dwell, on things like benefits, remote work, and </a:t>
            </a:r>
            <a:r>
              <a:rPr lang="en-US" dirty="0" smtClean="0"/>
              <a:t>perks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Measure </a:t>
            </a:r>
            <a:r>
              <a:rPr lang="en-US" dirty="0" smtClean="0"/>
              <a:t>the company against your </a:t>
            </a:r>
            <a:r>
              <a:rPr lang="en-US" dirty="0" smtClean="0"/>
              <a:t>needs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6477000"/>
            <a:ext cx="8458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Source: http://lifehacker.com/how-to-find-out-if-a-company-is-a-cultural-fit-for-you-510587663</a:t>
            </a:r>
            <a:endParaRPr lang="en-US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37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262</TotalTime>
  <Words>948</Words>
  <Application>Microsoft Office PowerPoint</Application>
  <PresentationFormat>On-screen Show (4:3)</PresentationFormat>
  <Paragraphs>148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Negotiating Your Career</vt:lpstr>
      <vt:lpstr>Introduction</vt:lpstr>
      <vt:lpstr>Introduction</vt:lpstr>
      <vt:lpstr>Agenda</vt:lpstr>
      <vt:lpstr>How to get an interview</vt:lpstr>
      <vt:lpstr>How to ace an interview</vt:lpstr>
      <vt:lpstr>Common interview questions</vt:lpstr>
      <vt:lpstr>Common interview questions</vt:lpstr>
      <vt:lpstr>Is this company a good fit for you?</vt:lpstr>
      <vt:lpstr>The offer process</vt:lpstr>
      <vt:lpstr>Salary and Benefit Research  www.NACEweb.org</vt:lpstr>
      <vt:lpstr>Salary and Career Path Research  www.PAYSCALE.com</vt:lpstr>
      <vt:lpstr>Salary and Career Path Research  www.PAYSCALE.com</vt:lpstr>
      <vt:lpstr>Make your job work for you </vt:lpstr>
      <vt:lpstr>Make your job work for you </vt:lpstr>
      <vt:lpstr>References</vt:lpstr>
      <vt:lpstr>References</vt:lpstr>
    </vt:vector>
  </TitlesOfParts>
  <Company>Marathon Petroleum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Negotiating your Career</dc:title>
  <dc:creator>Sorcha Clary</dc:creator>
  <cp:lastModifiedBy>Sorcha Clary</cp:lastModifiedBy>
  <cp:revision>20</cp:revision>
  <dcterms:created xsi:type="dcterms:W3CDTF">2014-09-22T19:06:03Z</dcterms:created>
  <dcterms:modified xsi:type="dcterms:W3CDTF">2014-09-24T16:19:21Z</dcterms:modified>
</cp:coreProperties>
</file>