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146847064" r:id="rId9"/>
    <p:sldId id="265" r:id="rId10"/>
    <p:sldId id="2146847057" r:id="rId11"/>
    <p:sldId id="2146847060" r:id="rId12"/>
    <p:sldId id="2146847065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sveisounii/AICTE-STEGO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702" y="1329385"/>
            <a:ext cx="9144000" cy="17292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</a:t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4428" y="744610"/>
            <a:ext cx="977254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 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Veisounii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Manipur University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2979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600" dirty="0"/>
              <a:t>In today's digital world, securing sensitive data from unauthorized access and cyber threats is a growing challenge. Traditional encryption methods are detectable and prone to attacks. Need for a covert, secure data-hiding technique to ensure confidentiality.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/>
              <a:t>Steganography-based Secure Data Hiding in images.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/>
              <a:t>Advanced techniques (LSB, DCT, DWT) for undetectable embedding.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/>
              <a:t>Enhanced security with AES/RSA encryption &amp; compression.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/>
              <a:t>AI-based </a:t>
            </a:r>
            <a:r>
              <a:rPr lang="en-IN" sz="2600" dirty="0" err="1"/>
              <a:t>steganalysis</a:t>
            </a:r>
            <a:r>
              <a:rPr lang="en-IN" sz="2600" dirty="0"/>
              <a:t> resistance for better stealth.</a:t>
            </a:r>
          </a:p>
          <a:p>
            <a:pPr marL="0" indent="0">
              <a:buNone/>
            </a:pPr>
            <a:r>
              <a:rPr lang="en-IN" sz="2600" dirty="0"/>
              <a:t>Key Achievements: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/>
              <a:t>High security &amp; imperceptibility with minimal image distortion.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/>
              <a:t>Efficient &amp; scalable for various applications (</a:t>
            </a:r>
            <a:r>
              <a:rPr lang="en-IN" sz="2600" dirty="0" err="1"/>
              <a:t>Cybersecurity</a:t>
            </a:r>
            <a:r>
              <a:rPr lang="en-IN" sz="2600" dirty="0"/>
              <a:t>, Banking, Healthcare, etc.).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/>
              <a:t>User-friendly system for easy implementation.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/>
              <a:t>A robust solution for modern data security challenges.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https://github.com/lsveisounii/AICTE-STEGO.git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800" dirty="0"/>
              <a:t>The field of steganography and secure data hiding continues to evolve, offering new possibilities for enhancing security and stealth in digital communication. Some potential future advancements and applications:</a:t>
            </a:r>
          </a:p>
          <a:p>
            <a:pPr marL="342900" indent="-342900">
              <a:buAutoNum type="arabicPeriod"/>
            </a:pPr>
            <a:r>
              <a:rPr lang="en-IN" sz="2800" dirty="0"/>
              <a:t>AI &amp; Machine Learning Integration</a:t>
            </a:r>
          </a:p>
          <a:p>
            <a:pPr marL="342900" indent="-342900">
              <a:buAutoNum type="arabicPeriod"/>
            </a:pPr>
            <a:r>
              <a:rPr lang="en-IN" sz="2800" dirty="0"/>
              <a:t>Real-Time &amp; Cloud-Based Steganography</a:t>
            </a:r>
          </a:p>
          <a:p>
            <a:pPr marL="342900" indent="-342900">
              <a:buAutoNum type="arabicPeriod"/>
            </a:pPr>
            <a:r>
              <a:rPr lang="en-IN" sz="2800" dirty="0"/>
              <a:t>Multi-Format Steganography</a:t>
            </a:r>
          </a:p>
          <a:p>
            <a:pPr marL="342900" indent="-342900">
              <a:buAutoNum type="arabicPeriod"/>
            </a:pPr>
            <a:r>
              <a:rPr lang="en-IN" sz="2800" dirty="0"/>
              <a:t>Mobile &amp; </a:t>
            </a:r>
            <a:r>
              <a:rPr lang="en-IN" sz="2800" dirty="0" err="1"/>
              <a:t>IoT</a:t>
            </a:r>
            <a:r>
              <a:rPr lang="en-IN" sz="2800" dirty="0"/>
              <a:t> Steganography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805757"/>
            <a:ext cx="10515600" cy="69711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48995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Technology used</a:t>
            </a:r>
            <a:endParaRPr lang="en-US" sz="18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Wow factor </a:t>
            </a:r>
            <a:endParaRPr lang="en-US" sz="24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Future </a:t>
            </a:r>
            <a:r>
              <a:rPr lang="en-US" sz="2400" b="1" dirty="0" smtClean="0">
                <a:latin typeface="Arial"/>
                <a:ea typeface="+mn-lt"/>
                <a:cs typeface="+mn-lt"/>
              </a:rPr>
              <a:t>scope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656783"/>
            <a:ext cx="11029615" cy="452673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Data security has become one </a:t>
            </a:r>
            <a:r>
              <a:rPr lang="en-US" sz="2400" dirty="0"/>
              <a:t>most </a:t>
            </a:r>
            <a:r>
              <a:rPr lang="en-US" sz="2400" dirty="0" smtClean="0"/>
              <a:t>crucial domain, in order to </a:t>
            </a:r>
            <a:r>
              <a:rPr lang="en-US" sz="2400" dirty="0"/>
              <a:t>protect sensitive information from cyber threats, </a:t>
            </a:r>
            <a:r>
              <a:rPr lang="en-US" sz="2400" dirty="0" smtClean="0"/>
              <a:t>with the rapid growing of cyberspace.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Increasing </a:t>
            </a:r>
            <a:r>
              <a:rPr lang="en-US" sz="2400" dirty="0"/>
              <a:t>need for secure </a:t>
            </a:r>
            <a:r>
              <a:rPr lang="en-US" sz="2400" dirty="0" smtClean="0"/>
              <a:t>communication.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</a:t>
            </a:r>
            <a:r>
              <a:rPr lang="en-US" sz="2400" dirty="0" smtClean="0"/>
              <a:t>raditional </a:t>
            </a:r>
            <a:r>
              <a:rPr lang="en-US" sz="2400" dirty="0"/>
              <a:t>encryption methods are often vulnerable to </a:t>
            </a:r>
            <a:r>
              <a:rPr lang="en-US" sz="2400" dirty="0" smtClean="0"/>
              <a:t>attacks.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Ensure efficient encoding and decoding processes.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Minimal </a:t>
            </a:r>
            <a:r>
              <a:rPr lang="en-US" sz="2400" dirty="0"/>
              <a:t>impact on image quality to avoid detection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Sufficient data </a:t>
            </a:r>
            <a:r>
              <a:rPr lang="en-IN" sz="2400" dirty="0" smtClean="0"/>
              <a:t>capacity.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Protect against </a:t>
            </a:r>
            <a:r>
              <a:rPr lang="en-IN" sz="2400" dirty="0" err="1"/>
              <a:t>steganalysis</a:t>
            </a:r>
            <a:r>
              <a:rPr lang="en-IN" sz="2400" dirty="0"/>
              <a:t> attacks.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25102"/>
            <a:ext cx="11029616" cy="69741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REQUIRMENT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IN" sz="2800" b="1" u="sng" dirty="0">
                <a:solidFill>
                  <a:srgbClr val="FF0000"/>
                </a:solidFill>
              </a:rPr>
              <a:t>Hardware </a:t>
            </a:r>
            <a:r>
              <a:rPr lang="en-IN" sz="2800" b="1" u="sng" dirty="0" smtClean="0">
                <a:solidFill>
                  <a:srgbClr val="FF0000"/>
                </a:solidFill>
              </a:rPr>
              <a:t>Requirements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Processor:</a:t>
            </a:r>
            <a:r>
              <a:rPr lang="en-US" sz="2800" dirty="0" smtClean="0"/>
              <a:t> Intel Core i3 &amp; above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RAM: </a:t>
            </a:r>
            <a:r>
              <a:rPr lang="en-US" sz="2800" dirty="0" smtClean="0"/>
              <a:t>4GB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Storage:</a:t>
            </a:r>
            <a:r>
              <a:rPr lang="en-US" sz="2800" dirty="0" smtClean="0"/>
              <a:t> 1GB free Space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Display:</a:t>
            </a:r>
            <a:r>
              <a:rPr lang="en-US" sz="2800" dirty="0" smtClean="0"/>
              <a:t> 1024x768 (integrated GPU)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u="sng" dirty="0">
                <a:solidFill>
                  <a:srgbClr val="FF0000"/>
                </a:solidFill>
              </a:rPr>
              <a:t>Software Requirement:</a:t>
            </a:r>
          </a:p>
          <a:p>
            <a:r>
              <a:rPr lang="en-US" sz="2400" b="1" dirty="0"/>
              <a:t>Operating System: </a:t>
            </a:r>
            <a:r>
              <a:rPr lang="en-US" sz="2400" dirty="0"/>
              <a:t>Windows 10/11, Linux , or </a:t>
            </a:r>
            <a:r>
              <a:rPr lang="en-US" sz="2400" dirty="0" err="1"/>
              <a:t>macOS</a:t>
            </a:r>
            <a:endParaRPr lang="en-US" sz="2400" dirty="0"/>
          </a:p>
          <a:p>
            <a:r>
              <a:rPr lang="en-IN" sz="2400" b="1" dirty="0"/>
              <a:t>Programming Language: </a:t>
            </a:r>
            <a:r>
              <a:rPr lang="en-IN" sz="2400" dirty="0"/>
              <a:t>Python 3.x or Java</a:t>
            </a:r>
          </a:p>
          <a:p>
            <a:r>
              <a:rPr lang="en-IN" sz="2400" b="1" dirty="0"/>
              <a:t>Libraries &amp; Tools: </a:t>
            </a:r>
            <a:r>
              <a:rPr lang="en-IN" sz="2400" dirty="0" err="1"/>
              <a:t>OpenCV</a:t>
            </a:r>
            <a:r>
              <a:rPr lang="en-IN" sz="2400" dirty="0"/>
              <a:t>, </a:t>
            </a:r>
            <a:r>
              <a:rPr lang="en-IN" sz="2400" dirty="0" err="1"/>
              <a:t>NumPy</a:t>
            </a:r>
            <a:r>
              <a:rPr lang="en-IN" sz="2400" dirty="0"/>
              <a:t>, PIL</a:t>
            </a:r>
          </a:p>
          <a:p>
            <a:r>
              <a:rPr lang="en-IN" sz="2400" b="1" dirty="0"/>
              <a:t>Encryption Algorithms: </a:t>
            </a:r>
            <a:r>
              <a:rPr lang="en-IN" sz="2400" dirty="0"/>
              <a:t>AES, RSA</a:t>
            </a:r>
          </a:p>
          <a:p>
            <a:r>
              <a:rPr lang="en-IN" sz="2400" b="1" dirty="0"/>
              <a:t>Steganography Tools:</a:t>
            </a:r>
            <a:r>
              <a:rPr lang="en-IN" sz="2400" dirty="0"/>
              <a:t> </a:t>
            </a:r>
            <a:r>
              <a:rPr lang="en-IN" sz="2400" dirty="0" err="1" smtClean="0"/>
              <a:t>OpenStego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376535"/>
            <a:ext cx="109619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400" b="1" u="sng" dirty="0"/>
              <a:t>Image Processing </a:t>
            </a:r>
            <a:r>
              <a:rPr lang="en-IN" sz="2400" b="1" u="sng" dirty="0" smtClean="0"/>
              <a:t>Techniques:</a:t>
            </a:r>
            <a:endParaRPr lang="en-US" sz="2400" b="1" u="sn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/>
              <a:t>Least Significant Bit (LSB) Substitution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/>
              <a:t>Discrete Cosine Transform (DCT)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/>
              <a:t>Discrete Wavelet Transform (DWT)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/>
              <a:t>Pixel Value Differencing (PVD)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400" b="1" u="sng" dirty="0" smtClean="0"/>
              <a:t>Cryptography for Enhanced Security: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400" dirty="0" smtClean="0"/>
              <a:t>AES (Advanced Encryption Standard)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400" dirty="0" smtClean="0"/>
              <a:t>RSA (</a:t>
            </a:r>
            <a:r>
              <a:rPr lang="en-IN" sz="2400" dirty="0" err="1" smtClean="0"/>
              <a:t>Rivest</a:t>
            </a:r>
            <a:r>
              <a:rPr lang="en-IN" sz="2400" dirty="0" smtClean="0"/>
              <a:t>-Shamir-</a:t>
            </a:r>
            <a:r>
              <a:rPr lang="en-IN" sz="2400" dirty="0" err="1" smtClean="0"/>
              <a:t>Adleman</a:t>
            </a:r>
            <a:r>
              <a:rPr lang="en-IN" sz="2400" dirty="0" smtClean="0"/>
              <a:t>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400" dirty="0" smtClean="0"/>
              <a:t>Chaotic Encryption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400" b="1" u="sng" dirty="0" smtClean="0"/>
              <a:t>Machine </a:t>
            </a:r>
            <a:r>
              <a:rPr lang="en-IN" sz="2400" b="1" u="sng" dirty="0"/>
              <a:t>Learning &amp; </a:t>
            </a:r>
            <a:r>
              <a:rPr lang="en-IN" sz="2400" b="1" u="sng" dirty="0" smtClean="0"/>
              <a:t>AI: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400" dirty="0"/>
              <a:t>Deep </a:t>
            </a:r>
            <a:r>
              <a:rPr lang="en-IN" sz="2400" dirty="0" smtClean="0"/>
              <a:t>Learning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400" dirty="0"/>
              <a:t>Neural </a:t>
            </a:r>
            <a:r>
              <a:rPr lang="en-IN" sz="2400" dirty="0" smtClean="0"/>
              <a:t>Networks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56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4972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/>
              <a:t>Hybrid Steganography Approach: </a:t>
            </a:r>
            <a:r>
              <a:rPr lang="en-IN" sz="2600" dirty="0"/>
              <a:t>(Combines LSB, DCT, DWT )</a:t>
            </a:r>
          </a:p>
          <a:p>
            <a:pPr marL="0" indent="0">
              <a:buNone/>
            </a:pPr>
            <a:r>
              <a:rPr lang="en-US" sz="2600" b="1" dirty="0"/>
              <a:t>Multi-Layer Encryption for Added Security: </a:t>
            </a:r>
            <a:r>
              <a:rPr lang="en-US" sz="2600" dirty="0"/>
              <a:t>AES-256, RSA, or Chaotic encryption</a:t>
            </a:r>
          </a:p>
          <a:p>
            <a:pPr marL="0" indent="0">
              <a:buNone/>
            </a:pPr>
            <a:r>
              <a:rPr lang="en-IN" sz="2600" b="1" dirty="0"/>
              <a:t>High-Capacity Data Hiding:</a:t>
            </a:r>
            <a:r>
              <a:rPr lang="en-IN" sz="2600" dirty="0"/>
              <a:t> </a:t>
            </a:r>
            <a:r>
              <a:rPr lang="en-US" sz="2600" dirty="0"/>
              <a:t>Run-Length Encoding (RLE) &amp; Huffman Coding</a:t>
            </a:r>
          </a:p>
          <a:p>
            <a:pPr marL="0" indent="0">
              <a:buNone/>
            </a:pPr>
            <a:r>
              <a:rPr lang="en-IN" sz="2600" b="1" dirty="0"/>
              <a:t>Secure and Tamper-Proof Mechanism: </a:t>
            </a:r>
            <a:r>
              <a:rPr lang="en-IN" sz="2600" dirty="0"/>
              <a:t>watermarking or hashing (SHA-256)</a:t>
            </a:r>
          </a:p>
          <a:p>
            <a:pPr marL="0" indent="0">
              <a:buNone/>
            </a:pPr>
            <a:r>
              <a:rPr lang="en-IN" sz="2600" b="1" dirty="0"/>
              <a:t>Real-Time </a:t>
            </a:r>
            <a:r>
              <a:rPr lang="en-IN" sz="2600" b="1" dirty="0" err="1"/>
              <a:t>Stego</a:t>
            </a:r>
            <a:r>
              <a:rPr lang="en-IN" sz="2600" b="1" dirty="0"/>
              <a:t>-Image Quality </a:t>
            </a:r>
            <a:r>
              <a:rPr lang="en-IN" sz="2600" b="1" dirty="0" smtClean="0"/>
              <a:t>Analysis: </a:t>
            </a:r>
            <a:r>
              <a:rPr lang="en-US" sz="2800" dirty="0"/>
              <a:t>PSNR (Peak Signal-to-Noise Ratio) and SSIM (Structural Similarity Index)</a:t>
            </a:r>
            <a:endParaRPr lang="en-IN" sz="2600" dirty="0"/>
          </a:p>
          <a:p>
            <a:pPr marL="0" indent="0">
              <a:buNone/>
            </a:pPr>
            <a:r>
              <a:rPr lang="en-IN" sz="2600" b="1" dirty="0"/>
              <a:t>Multi-Format Support: </a:t>
            </a:r>
            <a:r>
              <a:rPr lang="en-IN" sz="2600" dirty="0"/>
              <a:t>JPEG, PNG, BMP, GIF</a:t>
            </a:r>
          </a:p>
          <a:p>
            <a:pPr marL="0" indent="0">
              <a:buNone/>
            </a:pP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116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	The </a:t>
            </a:r>
            <a:r>
              <a:rPr lang="en-US" sz="2400" dirty="0"/>
              <a:t>end users of this project range from </a:t>
            </a:r>
            <a:r>
              <a:rPr lang="en-US" sz="2400" b="1" dirty="0"/>
              <a:t>government agencies to individual users</a:t>
            </a:r>
            <a:r>
              <a:rPr lang="en-US" sz="2400" dirty="0"/>
              <a:t> who require </a:t>
            </a:r>
            <a:r>
              <a:rPr lang="en-US" sz="2400" b="1" dirty="0"/>
              <a:t>enhanced security and confidentiality</a:t>
            </a:r>
            <a:r>
              <a:rPr lang="en-US" sz="2400" dirty="0"/>
              <a:t> in data transmission.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Academics &amp; Research </a:t>
            </a:r>
            <a:r>
              <a:rPr lang="en-IN" sz="2400" dirty="0" smtClean="0"/>
              <a:t>Institutions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Banking &amp; Financial </a:t>
            </a:r>
            <a:r>
              <a:rPr lang="en-IN" sz="2400" dirty="0" smtClean="0"/>
              <a:t>Institutions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Military &amp; </a:t>
            </a:r>
            <a:r>
              <a:rPr lang="en-IN" sz="2400" dirty="0" smtClean="0"/>
              <a:t>Defence Organizations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Digital Forensics &amp; Law </a:t>
            </a:r>
            <a:r>
              <a:rPr lang="en-IN" sz="2400" dirty="0" smtClean="0"/>
              <a:t>Enforcement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Medical &amp; Healthcare </a:t>
            </a:r>
            <a:r>
              <a:rPr lang="en-IN" sz="2400" dirty="0" smtClean="0"/>
              <a:t>Industry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smtClean="0"/>
              <a:t>Journalists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Corporate Sector &amp; Businesses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screenshot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997" t="6047" r="18981" b="10462"/>
          <a:stretch/>
        </p:blipFill>
        <p:spPr>
          <a:xfrm>
            <a:off x="581192" y="1232452"/>
            <a:ext cx="4561176" cy="4866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9747" y="6187000"/>
            <a:ext cx="172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Encryption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4833" t="7925" r="41167" b="9556"/>
          <a:stretch/>
        </p:blipFill>
        <p:spPr>
          <a:xfrm>
            <a:off x="6290801" y="1232452"/>
            <a:ext cx="4612662" cy="48660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37052" y="6187000"/>
            <a:ext cx="172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Decryption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screenshot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9747" y="6187000"/>
            <a:ext cx="237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Decrypting Shell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947114" y="4982928"/>
            <a:ext cx="223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 err="1" smtClean="0"/>
              <a:t>EncryptedImage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8925" t="15861" r="29052" b="21833"/>
          <a:stretch/>
        </p:blipFill>
        <p:spPr>
          <a:xfrm>
            <a:off x="6652728" y="1524000"/>
            <a:ext cx="4826000" cy="325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8028" t="11582" r="47125" b="61361"/>
          <a:stretch/>
        </p:blipFill>
        <p:spPr>
          <a:xfrm>
            <a:off x="679009" y="1232451"/>
            <a:ext cx="4880611" cy="16973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19747" y="2964934"/>
            <a:ext cx="237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Encrypting shell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500" t="2889" r="52417" b="67926"/>
          <a:stretch/>
        </p:blipFill>
        <p:spPr>
          <a:xfrm>
            <a:off x="679009" y="3474520"/>
            <a:ext cx="4880611" cy="230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202</TotalTime>
  <Words>256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PROJECT TITLE: Secure data hiding in image using steganography</vt:lpstr>
      <vt:lpstr>OUTLINE</vt:lpstr>
      <vt:lpstr>Problem Statement</vt:lpstr>
      <vt:lpstr>SYSTEM REQUIRMENT</vt:lpstr>
      <vt:lpstr>Technology  used</vt:lpstr>
      <vt:lpstr>Wow factors</vt:lpstr>
      <vt:lpstr>End users</vt:lpstr>
      <vt:lpstr>screenshot</vt:lpstr>
      <vt:lpstr>screenshot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 S</cp:lastModifiedBy>
  <cp:revision>44</cp:revision>
  <dcterms:created xsi:type="dcterms:W3CDTF">2021-05-26T16:50:10Z</dcterms:created>
  <dcterms:modified xsi:type="dcterms:W3CDTF">2025-02-20T15:18:49Z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