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7" r:id="rId2"/>
    <p:sldId id="258" r:id="rId3"/>
    <p:sldId id="280" r:id="rId4"/>
    <p:sldId id="256" r:id="rId5"/>
    <p:sldId id="260" r:id="rId6"/>
    <p:sldId id="261" r:id="rId7"/>
    <p:sldId id="262" r:id="rId8"/>
    <p:sldId id="271" r:id="rId9"/>
    <p:sldId id="270" r:id="rId10"/>
    <p:sldId id="275" r:id="rId11"/>
    <p:sldId id="274" r:id="rId12"/>
    <p:sldId id="273" r:id="rId13"/>
    <p:sldId id="272" r:id="rId14"/>
    <p:sldId id="277" r:id="rId15"/>
    <p:sldId id="266" r:id="rId16"/>
    <p:sldId id="267" r:id="rId17"/>
    <p:sldId id="276" r:id="rId18"/>
    <p:sldId id="263" r:id="rId19"/>
    <p:sldId id="264" r:id="rId20"/>
    <p:sldId id="278" r:id="rId21"/>
    <p:sldId id="279" r:id="rId22"/>
    <p:sldId id="265" r:id="rId23"/>
    <p:sldId id="268" r:id="rId24"/>
    <p:sldId id="26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9" autoAdjust="0"/>
  </p:normalViewPr>
  <p:slideViewPr>
    <p:cSldViewPr>
      <p:cViewPr>
        <p:scale>
          <a:sx n="75" d="100"/>
          <a:sy n="75" d="100"/>
        </p:scale>
        <p:origin x="-166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FE472-0A94-40F0-981E-CE183B4641E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BAAA-2E3B-424F-BFC5-791D8961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모비율은</a:t>
            </a:r>
            <a:r>
              <a:rPr lang="ko-KR" altLang="en-US" dirty="0" smtClean="0"/>
              <a:t> 전체구성의 비율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비용이 많이 드는 문제로 아주 </a:t>
            </a:r>
            <a:r>
              <a:rPr lang="ko-KR" altLang="en-US" dirty="0" err="1" smtClean="0"/>
              <a:t>미소량의</a:t>
            </a:r>
            <a:r>
              <a:rPr lang="ko-KR" altLang="en-US" dirty="0" smtClean="0"/>
              <a:t> 표본만으로 본래의 비율을 추정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다루기 전부터 전체구성을 다루는 특이한 케이스는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투표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특이하게 투표결과는 전체를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BAAA-2E3B-424F-BFC5-791D8961D8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BAAA-2E3B-424F-BFC5-791D8961D8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표준비율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분산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표준편차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BAAA-2E3B-424F-BFC5-791D8961D8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표준비율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분산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표준편차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BAAA-2E3B-424F-BFC5-791D8961D8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8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문제의 </a:t>
            </a:r>
            <a:r>
              <a:rPr lang="en-US" altLang="ko-KR" dirty="0" smtClean="0"/>
              <a:t>21</a:t>
            </a:r>
            <a:r>
              <a:rPr lang="ko-KR" altLang="en-US" dirty="0" smtClean="0"/>
              <a:t>대 </a:t>
            </a:r>
            <a:r>
              <a:rPr lang="ko-KR" altLang="en-US" dirty="0" err="1" smtClean="0"/>
              <a:t>이낙연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BAAA-2E3B-424F-BFC5-791D8961D8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BAAA-2E3B-424F-BFC5-791D8961D8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9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34F9715-6461-401E-8073-AD4B66DACB1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8D67521-5F58-478E-84A1-C0C5232BF8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1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1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1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1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1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1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1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1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1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확률과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632"/>
            <a:ext cx="5328592" cy="6396235"/>
          </a:xfrm>
        </p:spPr>
      </p:pic>
    </p:spTree>
    <p:extLst>
      <p:ext uri="{BB962C8B-B14F-4D97-AF65-F5344CB8AC3E}">
        <p14:creationId xmlns:p14="http://schemas.microsoft.com/office/powerpoint/2010/main" val="39446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345463" cy="5976664"/>
          </a:xfrm>
        </p:spPr>
      </p:pic>
    </p:spTree>
    <p:extLst>
      <p:ext uri="{BB962C8B-B14F-4D97-AF65-F5344CB8AC3E}">
        <p14:creationId xmlns:p14="http://schemas.microsoft.com/office/powerpoint/2010/main" val="1295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8640"/>
            <a:ext cx="5760640" cy="6424055"/>
          </a:xfrm>
        </p:spPr>
      </p:pic>
    </p:spTree>
    <p:extLst>
      <p:ext uri="{BB962C8B-B14F-4D97-AF65-F5344CB8AC3E}">
        <p14:creationId xmlns:p14="http://schemas.microsoft.com/office/powerpoint/2010/main" val="12346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2"/>
            <a:ext cx="8357971" cy="6048672"/>
          </a:xfrm>
        </p:spPr>
      </p:pic>
    </p:spTree>
    <p:extLst>
      <p:ext uri="{BB962C8B-B14F-4D97-AF65-F5344CB8AC3E}">
        <p14:creationId xmlns:p14="http://schemas.microsoft.com/office/powerpoint/2010/main" val="23628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7502939" cy="4561446"/>
          </a:xfrm>
        </p:spPr>
      </p:pic>
    </p:spTree>
    <p:extLst>
      <p:ext uri="{BB962C8B-B14F-4D97-AF65-F5344CB8AC3E}">
        <p14:creationId xmlns:p14="http://schemas.microsoft.com/office/powerpoint/2010/main" val="20943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74843"/>
            <a:ext cx="6096000" cy="327951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567624" cy="4608512"/>
          </a:xfrm>
        </p:spPr>
      </p:pic>
    </p:spTree>
    <p:extLst>
      <p:ext uri="{BB962C8B-B14F-4D97-AF65-F5344CB8AC3E}">
        <p14:creationId xmlns:p14="http://schemas.microsoft.com/office/powerpoint/2010/main" val="4326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8212139" cy="3973297"/>
          </a:xfrm>
        </p:spPr>
      </p:pic>
    </p:spTree>
    <p:extLst>
      <p:ext uri="{BB962C8B-B14F-4D97-AF65-F5344CB8AC3E}">
        <p14:creationId xmlns:p14="http://schemas.microsoft.com/office/powerpoint/2010/main" val="23695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ko-KR" altLang="en-US" dirty="0" smtClean="0"/>
              <a:t>저것이 과연 </a:t>
            </a:r>
            <a:r>
              <a:rPr lang="ko-KR" altLang="en-US" dirty="0" err="1" smtClean="0"/>
              <a:t>사회적현상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진보가 사전투표에 몰리는 것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해석가능한가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ko-KR" altLang="en-US" dirty="0" err="1" smtClean="0"/>
              <a:t>월터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미베인</a:t>
            </a:r>
            <a:r>
              <a:rPr lang="ko-KR" altLang="en-US" dirty="0" smtClean="0"/>
              <a:t> 교수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비용이 많이 </a:t>
            </a:r>
            <a:r>
              <a:rPr lang="ko-KR" altLang="en-US" dirty="0" err="1" smtClean="0"/>
              <a:t>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25" y="685800"/>
            <a:ext cx="3496749" cy="3657600"/>
          </a:xfrm>
        </p:spPr>
      </p:pic>
      <p:sp>
        <p:nvSpPr>
          <p:cNvPr id="5" name="모서리가 둥근 직사각형 4"/>
          <p:cNvSpPr/>
          <p:nvPr/>
        </p:nvSpPr>
        <p:spPr>
          <a:xfrm>
            <a:off x="3530837" y="3773831"/>
            <a:ext cx="3312368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altLang="ko-KR" dirty="0" smtClean="0"/>
              <a:t>K </a:t>
            </a:r>
            <a:r>
              <a:rPr lang="ko-KR" altLang="en-US" dirty="0" smtClean="0"/>
              <a:t>값을 구해서 </a:t>
            </a:r>
            <a:r>
              <a:rPr lang="ko-KR" altLang="en-US" dirty="0" err="1" smtClean="0"/>
              <a:t>이상값을</a:t>
            </a:r>
            <a:r>
              <a:rPr lang="ko-KR" altLang="en-US" dirty="0" smtClean="0"/>
              <a:t> 나타내는 곳을 지도화</a:t>
            </a:r>
            <a:endParaRPr lang="en-US" altLang="ko-KR" dirty="0" smtClean="0"/>
          </a:p>
          <a:p>
            <a:pPr marL="18288" indent="0">
              <a:buNone/>
            </a:pPr>
            <a:endParaRPr lang="en-US" altLang="ko-KR" dirty="0"/>
          </a:p>
          <a:p>
            <a:pPr marL="18288" indent="0">
              <a:buNone/>
            </a:pPr>
            <a:r>
              <a:rPr lang="en-US" altLang="ko-KR" dirty="0" smtClean="0"/>
              <a:t>K : </a:t>
            </a:r>
            <a:r>
              <a:rPr lang="ko-KR" altLang="en-US" u="sng" dirty="0" smtClean="0"/>
              <a:t>표준정규분포</a:t>
            </a:r>
            <a:r>
              <a:rPr lang="ko-KR" altLang="en-US" dirty="0" smtClean="0"/>
              <a:t>의 표준편차 값</a:t>
            </a:r>
            <a:endParaRPr lang="en-US" altLang="ko-KR" dirty="0" smtClean="0"/>
          </a:p>
          <a:p>
            <a:pPr marL="18288" indent="0">
              <a:buNone/>
            </a:pPr>
            <a:r>
              <a:rPr lang="en-US" altLang="ko-KR" dirty="0" smtClean="0"/>
              <a:t>     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의심지역을 찾자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00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ko-KR" altLang="en-US" dirty="0" smtClean="0"/>
              <a:t>서울 전 투표지역의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값이 다 이상하다</a:t>
            </a:r>
            <a:r>
              <a:rPr lang="en-US" altLang="ko-KR" dirty="0" smtClean="0"/>
              <a:t>.</a:t>
            </a:r>
          </a:p>
          <a:p>
            <a:pPr marL="18288" indent="0">
              <a:buNone/>
            </a:pPr>
            <a:r>
              <a:rPr lang="en-US" altLang="ko-KR" dirty="0" smtClean="0"/>
              <a:t>35.90446 </a:t>
            </a:r>
            <a:r>
              <a:rPr lang="en-US" altLang="ko-KR" dirty="0"/>
              <a:t>36.54503 40.09448 33.71442 34.03591 31.25459 24.80986 36.02615 27.48688 28.18498 29.41567 34.12924 28.08753</a:t>
            </a:r>
          </a:p>
          <a:p>
            <a:pPr marL="18288" indent="0">
              <a:buNone/>
            </a:pPr>
            <a:r>
              <a:rPr lang="en-US" altLang="ko-KR" dirty="0" smtClean="0"/>
              <a:t>[32.09634 </a:t>
            </a:r>
            <a:r>
              <a:rPr lang="en-US" altLang="ko-KR" dirty="0"/>
              <a:t>42.18709 33.43661 39.98821 30.38620 38.62027 36.64552 44.36606 41.07032 36.33789 34.36129 </a:t>
            </a:r>
            <a:r>
              <a:rPr lang="en-US" altLang="ko-KR" dirty="0" smtClean="0"/>
              <a:t>40.21157</a:t>
            </a:r>
          </a:p>
          <a:p>
            <a:pPr marL="18288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임의로 </a:t>
            </a:r>
            <a:r>
              <a:rPr lang="ko-KR" altLang="en-US" dirty="0" err="1"/>
              <a:t>특정값</a:t>
            </a:r>
            <a:r>
              <a:rPr lang="ko-KR" altLang="en-US" dirty="0"/>
              <a:t> 이상의 지역만 추려내자</a:t>
            </a:r>
            <a:endParaRPr lang="en-US" altLang="ko-KR" dirty="0"/>
          </a:p>
          <a:p>
            <a:pPr marL="18288" indent="0">
              <a:buNone/>
            </a:pPr>
            <a:r>
              <a:rPr lang="ko-KR" altLang="en-US" dirty="0" smtClean="0"/>
              <a:t>더해서</a:t>
            </a:r>
            <a:endParaRPr lang="en-US" altLang="ko-KR" dirty="0" smtClean="0"/>
          </a:p>
          <a:p>
            <a:pPr marL="18288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본투표수는</a:t>
            </a:r>
            <a:r>
              <a:rPr lang="ko-KR" altLang="en-US" dirty="0" smtClean="0"/>
              <a:t> 적지만 사전투표가 많은 지역을 같이 보자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예상과 다른 엄청난 </a:t>
            </a:r>
            <a:r>
              <a:rPr lang="en-US" altLang="ko-KR" sz="3200" dirty="0" smtClean="0"/>
              <a:t>k</a:t>
            </a:r>
            <a:r>
              <a:rPr lang="ko-KR" altLang="en-US" sz="3200" dirty="0" smtClean="0"/>
              <a:t>값 그러나 정치색이 확실한 지역과 제</a:t>
            </a:r>
            <a:r>
              <a:rPr lang="en-US" altLang="ko-KR" sz="3200" dirty="0" smtClean="0"/>
              <a:t>3, 4 </a:t>
            </a:r>
            <a:r>
              <a:rPr lang="ko-KR" altLang="en-US" sz="3200" dirty="0" smtClean="0"/>
              <a:t>정당은 정상이다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4624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0%     </a:t>
            </a:r>
            <a:r>
              <a:rPr lang="en-US" altLang="ko-KR" dirty="0" smtClean="0"/>
              <a:t>          25</a:t>
            </a:r>
            <a:r>
              <a:rPr lang="en-US" altLang="ko-KR" dirty="0"/>
              <a:t>%    </a:t>
            </a:r>
            <a:r>
              <a:rPr lang="en-US" altLang="ko-KR" dirty="0" smtClean="0"/>
              <a:t>      </a:t>
            </a:r>
            <a:r>
              <a:rPr lang="en-US" altLang="ko-KR" dirty="0"/>
              <a:t>50%    </a:t>
            </a:r>
            <a:r>
              <a:rPr lang="en-US" altLang="ko-KR" dirty="0" smtClean="0"/>
              <a:t>      </a:t>
            </a:r>
            <a:r>
              <a:rPr lang="en-US" altLang="ko-KR" dirty="0"/>
              <a:t>75%     </a:t>
            </a:r>
            <a:r>
              <a:rPr lang="en-US" altLang="ko-KR" dirty="0" smtClean="0"/>
              <a:t>    100</a:t>
            </a:r>
            <a:r>
              <a:rPr lang="en-US" altLang="ko-KR" dirty="0"/>
              <a:t>% </a:t>
            </a:r>
          </a:p>
          <a:p>
            <a:r>
              <a:rPr lang="en-US" altLang="ko-KR" dirty="0"/>
              <a:t>24.80986 </a:t>
            </a:r>
            <a:r>
              <a:rPr lang="en-US" altLang="ko-KR" dirty="0" smtClean="0"/>
              <a:t>/31.25459/ 34.36129/ 38.62027/ </a:t>
            </a:r>
            <a:r>
              <a:rPr lang="en-US" altLang="ko-KR" dirty="0"/>
              <a:t>44.36606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6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192688" cy="6192688"/>
          </a:xfrm>
        </p:spPr>
      </p:pic>
    </p:spTree>
    <p:extLst>
      <p:ext uri="{BB962C8B-B14F-4D97-AF65-F5344CB8AC3E}">
        <p14:creationId xmlns:p14="http://schemas.microsoft.com/office/powerpoint/2010/main" val="42234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99698"/>
            <a:ext cx="6096000" cy="262980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76099"/>
            <a:ext cx="6096000" cy="247700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5957740" cy="36576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선거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모비율의</a:t>
            </a:r>
            <a:r>
              <a:rPr lang="ko-KR" altLang="en-US" dirty="0" smtClean="0"/>
              <a:t> 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6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76" y="1145959"/>
            <a:ext cx="7169124" cy="3219145"/>
          </a:xfr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1403648" y="4365104"/>
            <a:ext cx="6096000" cy="1929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74320" indent="-256032" algn="l" defTabSz="914400" rtl="0" eaLnBrk="1" latinLnBrk="1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1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1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1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1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1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1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1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1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ko-KR" altLang="en-US" smtClean="0"/>
              <a:t>모집단 </a:t>
            </a:r>
            <a:r>
              <a:rPr lang="en-US" altLang="ko-KR" smtClean="0"/>
              <a:t>= </a:t>
            </a:r>
            <a:r>
              <a:rPr lang="ko-KR" altLang="en-US" smtClean="0"/>
              <a:t>전체</a:t>
            </a:r>
            <a:r>
              <a:rPr lang="en-US" altLang="ko-KR" smtClean="0"/>
              <a:t>(</a:t>
            </a:r>
            <a:r>
              <a:rPr lang="ko-KR" altLang="en-US" smtClean="0"/>
              <a:t>모비율</a:t>
            </a:r>
            <a:r>
              <a:rPr lang="en-US" altLang="ko-KR" smtClean="0"/>
              <a:t>)</a:t>
            </a:r>
          </a:p>
          <a:p>
            <a:pPr marL="18288" indent="0">
              <a:buFont typeface="Wingdings" pitchFamily="2" charset="2"/>
              <a:buNone/>
            </a:pPr>
            <a:endParaRPr lang="en-US" altLang="ko-KR" smtClean="0"/>
          </a:p>
          <a:p>
            <a:pPr marL="18288" indent="0">
              <a:buFont typeface="Wingdings" pitchFamily="2" charset="2"/>
              <a:buNone/>
            </a:pPr>
            <a:r>
              <a:rPr lang="ko-KR" altLang="en-US" smtClean="0"/>
              <a:t>표본 </a:t>
            </a:r>
            <a:r>
              <a:rPr lang="en-US" altLang="ko-KR" smtClean="0"/>
              <a:t>= </a:t>
            </a:r>
            <a:r>
              <a:rPr lang="ko-KR" altLang="en-US" smtClean="0"/>
              <a:t>전체 중에서 일부</a:t>
            </a:r>
            <a:r>
              <a:rPr lang="en-US" altLang="ko-KR" smtClean="0"/>
              <a:t>(</a:t>
            </a:r>
            <a:r>
              <a:rPr lang="ko-KR" altLang="en-US" smtClean="0"/>
              <a:t>표본비율</a:t>
            </a:r>
            <a:r>
              <a:rPr lang="en-US" altLang="ko-KR" smtClean="0"/>
              <a:t>)</a:t>
            </a:r>
          </a:p>
          <a:p>
            <a:pPr marL="18288" indent="0">
              <a:buFont typeface="Wingdings" pitchFamily="2" charset="2"/>
              <a:buNone/>
            </a:pPr>
            <a:endParaRPr lang="en-US" altLang="ko-KR" smtClean="0"/>
          </a:p>
          <a:p>
            <a:pPr marL="18288" indent="0">
              <a:buFont typeface="Wingdings" pitchFamily="2" charset="2"/>
              <a:buNone/>
            </a:pPr>
            <a:r>
              <a:rPr lang="ko-KR" altLang="en-US" smtClean="0"/>
              <a:t>분산</a:t>
            </a:r>
            <a:r>
              <a:rPr lang="en-US" altLang="ko-KR" smtClean="0"/>
              <a:t>/</a:t>
            </a:r>
            <a:r>
              <a:rPr lang="ko-KR" altLang="en-US" smtClean="0"/>
              <a:t>표준편차 </a:t>
            </a:r>
            <a:r>
              <a:rPr lang="en-US" altLang="ko-KR" smtClean="0"/>
              <a:t>= </a:t>
            </a:r>
            <a:r>
              <a:rPr lang="ko-KR" altLang="en-US" smtClean="0"/>
              <a:t>흩어진 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1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시그마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표준편차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63035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5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43966"/>
            <a:ext cx="6096000" cy="354126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중앙선거관리위원회 선거통계시스템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952"/>
            <a:ext cx="5895164" cy="6561400"/>
          </a:xfrm>
        </p:spPr>
      </p:pic>
    </p:spTree>
    <p:extLst>
      <p:ext uri="{BB962C8B-B14F-4D97-AF65-F5344CB8AC3E}">
        <p14:creationId xmlns:p14="http://schemas.microsoft.com/office/powerpoint/2010/main" val="40785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6632"/>
            <a:ext cx="5616624" cy="464561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모비율과</a:t>
            </a:r>
            <a:r>
              <a:rPr lang="ko-KR" altLang="en-US" sz="2800" dirty="0" smtClean="0"/>
              <a:t> 표본비율의 차이</a:t>
            </a:r>
            <a:r>
              <a:rPr lang="en-US" altLang="ko-KR" sz="2800" dirty="0" smtClean="0"/>
              <a:t>)/</a:t>
            </a:r>
            <a:r>
              <a:rPr lang="ko-KR" altLang="en-US" sz="2800" dirty="0" smtClean="0"/>
              <a:t>표본표준편차 </a:t>
            </a:r>
            <a:r>
              <a:rPr lang="en-US" altLang="ko-KR" sz="2800" dirty="0" smtClean="0"/>
              <a:t>= 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59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요소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요소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요소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668</TotalTime>
  <Words>218</Words>
  <Application>Microsoft Office PowerPoint</Application>
  <PresentationFormat>화면 슬라이드 쇼(4:3)</PresentationFormat>
  <Paragraphs>38</Paragraphs>
  <Slides>24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요소</vt:lpstr>
      <vt:lpstr>확률과 데이터</vt:lpstr>
      <vt:lpstr>비용이 많이 듬.</vt:lpstr>
      <vt:lpstr>PowerPoint 프레젠테이션</vt:lpstr>
      <vt:lpstr>선거</vt:lpstr>
      <vt:lpstr>PowerPoint 프레젠테이션</vt:lpstr>
      <vt:lpstr>시그마 : 표준편차</vt:lpstr>
      <vt:lpstr>중앙선거관리위원회 선거통계시스템</vt:lpstr>
      <vt:lpstr>PowerPoint 프레젠테이션</vt:lpstr>
      <vt:lpstr>(모비율과 표본비율의 차이)/표본표준편차 = 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의심지역을 찾자</vt:lpstr>
      <vt:lpstr>예상과 다른 엄청난 k값 그러나 정치색이 확실한 지역과 제3, 4 정당은 정상이다.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선거</dc:title>
  <dc:creator>F1225</dc:creator>
  <cp:lastModifiedBy>L-Lawliet</cp:lastModifiedBy>
  <cp:revision>14</cp:revision>
  <dcterms:created xsi:type="dcterms:W3CDTF">2021-05-19T21:25:56Z</dcterms:created>
  <dcterms:modified xsi:type="dcterms:W3CDTF">2021-05-20T09:14:32Z</dcterms:modified>
</cp:coreProperties>
</file>