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ac204b4208764c9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59" r:id="rId16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0"/>
    <p:restoredTop sz="94590"/>
  </p:normalViewPr>
  <p:slideViewPr>
    <p:cSldViewPr>
      <p:cViewPr varScale="1">
        <p:scale>
          <a:sx n="154" d="100"/>
          <a:sy n="154" d="100"/>
        </p:scale>
        <p:origin x="224" y="200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分享一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2018-12-10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505056" cy="647700"/>
          </a:xfrm>
        </p:spPr>
        <p:txBody>
          <a:bodyPr/>
          <a:lstStyle/>
          <a:p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blob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40AFFE-03AB-CC4D-AE89-83CF82A9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96" y="1079847"/>
            <a:ext cx="6520569" cy="44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8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505056" cy="647700"/>
          </a:xfrm>
        </p:spPr>
        <p:txBody>
          <a:bodyPr/>
          <a:lstStyle/>
          <a:p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1BAC10-BCF4-7743-9395-FF034F74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7" y="1511895"/>
            <a:ext cx="762246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08909" y="2592015"/>
            <a:ext cx="1800200" cy="647700"/>
          </a:xfrm>
        </p:spPr>
        <p:txBody>
          <a:bodyPr/>
          <a:lstStyle/>
          <a:p>
            <a:r>
              <a:rPr kumimoji="1" lang="en-US" altLang="zh-CN" dirty="0"/>
              <a:t>Branch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1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505056" cy="647700"/>
          </a:xfrm>
        </p:spPr>
        <p:txBody>
          <a:bodyPr/>
          <a:lstStyle/>
          <a:p>
            <a:r>
              <a:rPr kumimoji="1" lang="en-US" altLang="zh-CN" dirty="0"/>
              <a:t>Branch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16634-1C96-E149-8F6C-12A38ED9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8" y="1922457"/>
            <a:ext cx="5934583" cy="3189838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EBA714-E9C7-E74C-A3A2-ED684C5B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43163"/>
              </p:ext>
            </p:extLst>
          </p:nvPr>
        </p:nvGraphicFramePr>
        <p:xfrm>
          <a:off x="6553124" y="2159967"/>
          <a:ext cx="4809498" cy="273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2436">
                  <a:extLst>
                    <a:ext uri="{9D8B030D-6E8A-4147-A177-3AD203B41FA5}">
                      <a16:colId xmlns:a16="http://schemas.microsoft.com/office/drawing/2014/main" val="880451106"/>
                    </a:ext>
                  </a:extLst>
                </a:gridCol>
                <a:gridCol w="2213896">
                  <a:extLst>
                    <a:ext uri="{9D8B030D-6E8A-4147-A177-3AD203B41FA5}">
                      <a16:colId xmlns:a16="http://schemas.microsoft.com/office/drawing/2014/main" val="2323166092"/>
                    </a:ext>
                  </a:extLst>
                </a:gridCol>
                <a:gridCol w="1603166">
                  <a:extLst>
                    <a:ext uri="{9D8B030D-6E8A-4147-A177-3AD203B41FA5}">
                      <a16:colId xmlns:a16="http://schemas.microsoft.com/office/drawing/2014/main" val="2766670106"/>
                    </a:ext>
                  </a:extLst>
                </a:gridCol>
              </a:tblGrid>
              <a:tr h="502092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说明</a:t>
                      </a:r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物理概念</a:t>
                      </a:r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13862"/>
                  </a:ext>
                </a:extLst>
              </a:tr>
              <a:tr h="620864">
                <a:tc>
                  <a:txBody>
                    <a:bodyPr/>
                    <a:lstStyle/>
                    <a:p>
                      <a:r>
                        <a:rPr lang="en-US" altLang="zh-CN" sz="1700" b="1" dirty="0"/>
                        <a:t>commit</a:t>
                      </a:r>
                      <a:endParaRPr lang="zh-CN" altLang="en-US" sz="1700" b="1" dirty="0"/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内容指针</a:t>
                      </a:r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.git/objects</a:t>
                      </a:r>
                      <a:endParaRPr lang="zh-CN" altLang="en-US" sz="1700" dirty="0"/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31052"/>
                  </a:ext>
                </a:extLst>
              </a:tr>
              <a:tr h="748637">
                <a:tc>
                  <a:txBody>
                    <a:bodyPr/>
                    <a:lstStyle/>
                    <a:p>
                      <a:r>
                        <a:rPr lang="en-US" altLang="zh-CN" sz="1700" b="1" dirty="0"/>
                        <a:t>branch</a:t>
                      </a:r>
                      <a:endParaRPr lang="zh-CN" altLang="en-US" sz="1700" b="1" dirty="0"/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Commit</a:t>
                      </a:r>
                      <a:r>
                        <a:rPr lang="zh-CN" altLang="en-US" sz="1700" dirty="0"/>
                        <a:t>的指针</a:t>
                      </a:r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.git/refs/heads</a:t>
                      </a:r>
                      <a:endParaRPr lang="zh-CN" altLang="en-US" sz="1700" dirty="0"/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98145"/>
                  </a:ext>
                </a:extLst>
              </a:tr>
              <a:tr h="864712">
                <a:tc>
                  <a:txBody>
                    <a:bodyPr/>
                    <a:lstStyle/>
                    <a:p>
                      <a:r>
                        <a:rPr lang="en-US" altLang="zh-CN" sz="1700" b="1" dirty="0"/>
                        <a:t>HEAD</a:t>
                      </a:r>
                      <a:endParaRPr lang="zh-CN" altLang="en-US" sz="1700" b="1" dirty="0"/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当前分支的指针</a:t>
                      </a:r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.git/HEAD</a:t>
                      </a:r>
                      <a:endParaRPr lang="zh-CN" altLang="en-US" sz="1700" dirty="0"/>
                    </a:p>
                  </a:txBody>
                  <a:tcPr marL="96943" marR="96943" marT="48471" marB="484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5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2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505056" cy="647700"/>
          </a:xfrm>
        </p:spPr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73554A-63CD-274B-822E-8B66E1A25BE4}"/>
              </a:ext>
            </a:extLst>
          </p:cNvPr>
          <p:cNvSpPr/>
          <p:nvPr/>
        </p:nvSpPr>
        <p:spPr>
          <a:xfrm>
            <a:off x="1333771" y="3336926"/>
            <a:ext cx="35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https://learngitbranching.js.org/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1B86D6-316D-2C46-8F6A-9FEC25012EAB}"/>
              </a:ext>
            </a:extLst>
          </p:cNvPr>
          <p:cNvSpPr txBox="1"/>
          <p:nvPr/>
        </p:nvSpPr>
        <p:spPr>
          <a:xfrm>
            <a:off x="1292207" y="1759857"/>
            <a:ext cx="867564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</a:lstStyle>
          <a:p>
            <a:r>
              <a:rPr lang="en" altLang="zh-CN" dirty="0"/>
              <a:t>https://git-</a:t>
            </a:r>
            <a:r>
              <a:rPr lang="en" altLang="zh-CN" dirty="0" err="1"/>
              <a:t>scm.com</a:t>
            </a:r>
            <a:r>
              <a:rPr lang="en" altLang="zh-CN" dirty="0"/>
              <a:t>/book/</a:t>
            </a:r>
            <a:r>
              <a:rPr lang="en" altLang="zh-CN" dirty="0" err="1"/>
              <a:t>en</a:t>
            </a:r>
            <a:r>
              <a:rPr lang="en" altLang="zh-CN" dirty="0"/>
              <a:t>/v1/Git-Basics-Recording-Changes-to-the-Repository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A4D26F-F345-A741-916A-12A6EACD3122}"/>
              </a:ext>
            </a:extLst>
          </p:cNvPr>
          <p:cNvSpPr txBox="1"/>
          <p:nvPr/>
        </p:nvSpPr>
        <p:spPr>
          <a:xfrm>
            <a:off x="1292207" y="2498435"/>
            <a:ext cx="802559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</a:lstStyle>
          <a:p>
            <a:r>
              <a:rPr lang="en" altLang="zh-CN" dirty="0"/>
              <a:t>http://</a:t>
            </a:r>
            <a:r>
              <a:rPr lang="en" altLang="zh-CN" dirty="0" err="1"/>
              <a:t>eriqande.github.io</a:t>
            </a:r>
            <a:r>
              <a:rPr lang="en" altLang="zh-CN" dirty="0"/>
              <a:t>/rep-res-web/lectures/git-branch-and-</a:t>
            </a:r>
            <a:r>
              <a:rPr lang="en" altLang="zh-CN" dirty="0" err="1"/>
              <a:t>merge.html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5DE4E1-0572-E342-BBD8-3E4C01092EE7}"/>
              </a:ext>
            </a:extLst>
          </p:cNvPr>
          <p:cNvSpPr/>
          <p:nvPr/>
        </p:nvSpPr>
        <p:spPr>
          <a:xfrm>
            <a:off x="1227489" y="1795861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241CBF-1C66-8E49-852E-A1AE277549C5}"/>
              </a:ext>
            </a:extLst>
          </p:cNvPr>
          <p:cNvSpPr/>
          <p:nvPr/>
        </p:nvSpPr>
        <p:spPr>
          <a:xfrm>
            <a:off x="1227489" y="2530184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BC11E4-2B95-EE48-B263-6F8076129E26}"/>
              </a:ext>
            </a:extLst>
          </p:cNvPr>
          <p:cNvSpPr/>
          <p:nvPr/>
        </p:nvSpPr>
        <p:spPr>
          <a:xfrm>
            <a:off x="1231223" y="3372930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95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Thanks for your time!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Branch</a:t>
            </a:r>
          </a:p>
          <a:p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0837" y="2592015"/>
            <a:ext cx="3672408" cy="647700"/>
          </a:xfrm>
        </p:spPr>
        <p:txBody>
          <a:bodyPr/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93" name="Google Shape;169;p16">
            <a:extLst>
              <a:ext uri="{FF2B5EF4-FFF2-40B4-BE49-F238E27FC236}">
                <a16:creationId xmlns:a16="http://schemas.microsoft.com/office/drawing/2014/main" id="{BEDA1E21-1AB3-104B-A8BA-82C9997A991A}"/>
              </a:ext>
            </a:extLst>
          </p:cNvPr>
          <p:cNvSpPr/>
          <p:nvPr/>
        </p:nvSpPr>
        <p:spPr>
          <a:xfrm>
            <a:off x="8209309" y="1429915"/>
            <a:ext cx="1319700" cy="594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Remote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repository</a:t>
            </a:r>
            <a:endParaRPr dirty="0"/>
          </a:p>
        </p:txBody>
      </p:sp>
      <p:cxnSp>
        <p:nvCxnSpPr>
          <p:cNvPr id="97" name="Google Shape;173;p16">
            <a:extLst>
              <a:ext uri="{FF2B5EF4-FFF2-40B4-BE49-F238E27FC236}">
                <a16:creationId xmlns:a16="http://schemas.microsoft.com/office/drawing/2014/main" id="{F92E5262-0E37-3C43-88AE-C35F9C082D67}"/>
              </a:ext>
            </a:extLst>
          </p:cNvPr>
          <p:cNvCxnSpPr>
            <a:stCxn id="93" idx="2"/>
          </p:cNvCxnSpPr>
          <p:nvPr/>
        </p:nvCxnSpPr>
        <p:spPr>
          <a:xfrm>
            <a:off x="8869159" y="202391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174;p16">
            <a:extLst>
              <a:ext uri="{FF2B5EF4-FFF2-40B4-BE49-F238E27FC236}">
                <a16:creationId xmlns:a16="http://schemas.microsoft.com/office/drawing/2014/main" id="{C164211E-94BD-F247-93E5-900263E97BF1}"/>
              </a:ext>
            </a:extLst>
          </p:cNvPr>
          <p:cNvCxnSpPr>
            <a:stCxn id="93" idx="2"/>
          </p:cNvCxnSpPr>
          <p:nvPr/>
        </p:nvCxnSpPr>
        <p:spPr>
          <a:xfrm>
            <a:off x="8869159" y="2023915"/>
            <a:ext cx="0" cy="36606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D79A045A-9B1E-694A-B92A-C3A9E4B88268}"/>
              </a:ext>
            </a:extLst>
          </p:cNvPr>
          <p:cNvGrpSpPr/>
          <p:nvPr/>
        </p:nvGrpSpPr>
        <p:grpSpPr>
          <a:xfrm>
            <a:off x="5971758" y="1430288"/>
            <a:ext cx="1319700" cy="4254600"/>
            <a:chOff x="4896941" y="1439887"/>
            <a:chExt cx="1319700" cy="4254600"/>
          </a:xfrm>
        </p:grpSpPr>
        <p:sp>
          <p:nvSpPr>
            <p:cNvPr id="94" name="Google Shape;170;p16">
              <a:extLst>
                <a:ext uri="{FF2B5EF4-FFF2-40B4-BE49-F238E27FC236}">
                  <a16:creationId xmlns:a16="http://schemas.microsoft.com/office/drawing/2014/main" id="{8297164D-5EA4-8943-92D5-620CFA5A74CE}"/>
                </a:ext>
              </a:extLst>
            </p:cNvPr>
            <p:cNvSpPr/>
            <p:nvPr/>
          </p:nvSpPr>
          <p:spPr>
            <a:xfrm>
              <a:off x="4896941" y="1439887"/>
              <a:ext cx="1319700" cy="5940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Local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repository</a:t>
              </a:r>
              <a:endParaRPr dirty="0"/>
            </a:p>
          </p:txBody>
        </p:sp>
        <p:cxnSp>
          <p:nvCxnSpPr>
            <p:cNvPr id="99" name="Google Shape;175;p16">
              <a:extLst>
                <a:ext uri="{FF2B5EF4-FFF2-40B4-BE49-F238E27FC236}">
                  <a16:creationId xmlns:a16="http://schemas.microsoft.com/office/drawing/2014/main" id="{97804E06-DD37-ED4F-8657-94A8AB81F7BC}"/>
                </a:ext>
              </a:extLst>
            </p:cNvPr>
            <p:cNvCxnSpPr/>
            <p:nvPr/>
          </p:nvCxnSpPr>
          <p:spPr>
            <a:xfrm>
              <a:off x="5556783" y="2033887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21137E0-FB20-F144-9DA8-F4E13C50D093}"/>
              </a:ext>
            </a:extLst>
          </p:cNvPr>
          <p:cNvGrpSpPr/>
          <p:nvPr/>
        </p:nvGrpSpPr>
        <p:grpSpPr>
          <a:xfrm>
            <a:off x="3459227" y="1429915"/>
            <a:ext cx="1319700" cy="4254600"/>
            <a:chOff x="2775900" y="1439887"/>
            <a:chExt cx="1319700" cy="4254600"/>
          </a:xfrm>
        </p:grpSpPr>
        <p:sp>
          <p:nvSpPr>
            <p:cNvPr id="95" name="Google Shape;171;p16">
              <a:extLst>
                <a:ext uri="{FF2B5EF4-FFF2-40B4-BE49-F238E27FC236}">
                  <a16:creationId xmlns:a16="http://schemas.microsoft.com/office/drawing/2014/main" id="{B470FAE8-7031-F840-B550-5AA2095F2B67}"/>
                </a:ext>
              </a:extLst>
            </p:cNvPr>
            <p:cNvSpPr/>
            <p:nvPr/>
          </p:nvSpPr>
          <p:spPr>
            <a:xfrm>
              <a:off x="2775900" y="1439887"/>
              <a:ext cx="1319700" cy="59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Staging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Area</a:t>
              </a:r>
              <a:endParaRPr dirty="0"/>
            </a:p>
          </p:txBody>
        </p:sp>
        <p:cxnSp>
          <p:nvCxnSpPr>
            <p:cNvPr id="100" name="Google Shape;176;p16">
              <a:extLst>
                <a:ext uri="{FF2B5EF4-FFF2-40B4-BE49-F238E27FC236}">
                  <a16:creationId xmlns:a16="http://schemas.microsoft.com/office/drawing/2014/main" id="{A7EE893E-5C2C-A745-B739-0D79755772B3}"/>
                </a:ext>
              </a:extLst>
            </p:cNvPr>
            <p:cNvCxnSpPr/>
            <p:nvPr/>
          </p:nvCxnSpPr>
          <p:spPr>
            <a:xfrm>
              <a:off x="3435733" y="2033887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B224210-0816-734D-AE1A-9F6E7B46280A}"/>
              </a:ext>
            </a:extLst>
          </p:cNvPr>
          <p:cNvGrpSpPr/>
          <p:nvPr/>
        </p:nvGrpSpPr>
        <p:grpSpPr>
          <a:xfrm>
            <a:off x="1007761" y="1446737"/>
            <a:ext cx="1319700" cy="4254600"/>
            <a:chOff x="654858" y="1439887"/>
            <a:chExt cx="1319700" cy="4254600"/>
          </a:xfrm>
        </p:grpSpPr>
        <p:sp>
          <p:nvSpPr>
            <p:cNvPr id="96" name="Google Shape;172;p16">
              <a:extLst>
                <a:ext uri="{FF2B5EF4-FFF2-40B4-BE49-F238E27FC236}">
                  <a16:creationId xmlns:a16="http://schemas.microsoft.com/office/drawing/2014/main" id="{01B818BC-92C3-EF42-A242-F43CA0BD1FE9}"/>
                </a:ext>
              </a:extLst>
            </p:cNvPr>
            <p:cNvSpPr/>
            <p:nvPr/>
          </p:nvSpPr>
          <p:spPr>
            <a:xfrm>
              <a:off x="654858" y="1439887"/>
              <a:ext cx="1319700" cy="59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Working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Directory</a:t>
              </a:r>
              <a:endParaRPr dirty="0"/>
            </a:p>
          </p:txBody>
        </p:sp>
        <p:cxnSp>
          <p:nvCxnSpPr>
            <p:cNvPr id="101" name="Google Shape;177;p16">
              <a:extLst>
                <a:ext uri="{FF2B5EF4-FFF2-40B4-BE49-F238E27FC236}">
                  <a16:creationId xmlns:a16="http://schemas.microsoft.com/office/drawing/2014/main" id="{88AA5CDE-15A9-514D-9490-F2F94177776B}"/>
                </a:ext>
              </a:extLst>
            </p:cNvPr>
            <p:cNvCxnSpPr/>
            <p:nvPr/>
          </p:nvCxnSpPr>
          <p:spPr>
            <a:xfrm>
              <a:off x="1250633" y="2033887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7944A61-0110-F44B-8A7E-266CF66E3316}"/>
              </a:ext>
            </a:extLst>
          </p:cNvPr>
          <p:cNvGrpSpPr/>
          <p:nvPr/>
        </p:nvGrpSpPr>
        <p:grpSpPr>
          <a:xfrm>
            <a:off x="1615483" y="3282300"/>
            <a:ext cx="1071852" cy="173811"/>
            <a:chOff x="1255608" y="2799887"/>
            <a:chExt cx="1071852" cy="173811"/>
          </a:xfrm>
        </p:grpSpPr>
        <p:sp>
          <p:nvSpPr>
            <p:cNvPr id="108" name="Google Shape;184;p16">
              <a:extLst>
                <a:ext uri="{FF2B5EF4-FFF2-40B4-BE49-F238E27FC236}">
                  <a16:creationId xmlns:a16="http://schemas.microsoft.com/office/drawing/2014/main" id="{3C1C3252-A90B-8448-BAB8-BDE7C265C99C}"/>
                </a:ext>
              </a:extLst>
            </p:cNvPr>
            <p:cNvSpPr/>
            <p:nvPr/>
          </p:nvSpPr>
          <p:spPr>
            <a:xfrm>
              <a:off x="1255608" y="2799887"/>
              <a:ext cx="248297" cy="173811"/>
            </a:xfrm>
            <a:custGeom>
              <a:avLst/>
              <a:gdLst/>
              <a:ahLst/>
              <a:cxnLst/>
              <a:rect l="l" t="t" r="r" b="b"/>
              <a:pathLst>
                <a:path w="15891" h="16176" extrusionOk="0">
                  <a:moveTo>
                    <a:pt x="0" y="0"/>
                  </a:moveTo>
                  <a:lnTo>
                    <a:pt x="15891" y="0"/>
                  </a:lnTo>
                  <a:lnTo>
                    <a:pt x="15891" y="16176"/>
                  </a:lnTo>
                  <a:lnTo>
                    <a:pt x="567" y="1617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09" name="Google Shape;185;p16">
              <a:extLst>
                <a:ext uri="{FF2B5EF4-FFF2-40B4-BE49-F238E27FC236}">
                  <a16:creationId xmlns:a16="http://schemas.microsoft.com/office/drawing/2014/main" id="{A9DFE2DD-B766-FF4C-8E96-923B914DA065}"/>
                </a:ext>
              </a:extLst>
            </p:cNvPr>
            <p:cNvSpPr txBox="1"/>
            <p:nvPr/>
          </p:nvSpPr>
          <p:spPr>
            <a:xfrm>
              <a:off x="1503907" y="2876875"/>
              <a:ext cx="823553" cy="45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change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files</a:t>
              </a:r>
              <a:endParaRPr dirty="0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508C43B-D416-904B-A5C0-EDB3D93E8D29}"/>
              </a:ext>
            </a:extLst>
          </p:cNvPr>
          <p:cNvGrpSpPr/>
          <p:nvPr/>
        </p:nvGrpSpPr>
        <p:grpSpPr>
          <a:xfrm>
            <a:off x="1603536" y="2396966"/>
            <a:ext cx="7265623" cy="224850"/>
            <a:chOff x="1603536" y="2396966"/>
            <a:chExt cx="7265623" cy="224850"/>
          </a:xfrm>
        </p:grpSpPr>
        <p:cxnSp>
          <p:nvCxnSpPr>
            <p:cNvPr id="116" name="Google Shape;192;p16">
              <a:extLst>
                <a:ext uri="{FF2B5EF4-FFF2-40B4-BE49-F238E27FC236}">
                  <a16:creationId xmlns:a16="http://schemas.microsoft.com/office/drawing/2014/main" id="{A8FD865D-EE34-C448-868C-12EF5B1B8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536" y="2621816"/>
              <a:ext cx="7265623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Google Shape;194;p16">
              <a:extLst>
                <a:ext uri="{FF2B5EF4-FFF2-40B4-BE49-F238E27FC236}">
                  <a16:creationId xmlns:a16="http://schemas.microsoft.com/office/drawing/2014/main" id="{84EA18D0-5F89-5F48-83BE-3C043EA61284}"/>
                </a:ext>
              </a:extLst>
            </p:cNvPr>
            <p:cNvSpPr txBox="1"/>
            <p:nvPr/>
          </p:nvSpPr>
          <p:spPr>
            <a:xfrm>
              <a:off x="2155048" y="2396966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clone</a:t>
              </a:r>
              <a:endParaRPr sz="900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B31ACFC-6219-7C44-BA83-8EF15D9D9111}"/>
              </a:ext>
            </a:extLst>
          </p:cNvPr>
          <p:cNvGrpSpPr/>
          <p:nvPr/>
        </p:nvGrpSpPr>
        <p:grpSpPr>
          <a:xfrm>
            <a:off x="1603385" y="3672135"/>
            <a:ext cx="2501468" cy="207300"/>
            <a:chOff x="1564164" y="3536843"/>
            <a:chExt cx="2501468" cy="207300"/>
          </a:xfrm>
        </p:grpSpPr>
        <p:cxnSp>
          <p:nvCxnSpPr>
            <p:cNvPr id="110" name="Google Shape;186;p16">
              <a:extLst>
                <a:ext uri="{FF2B5EF4-FFF2-40B4-BE49-F238E27FC236}">
                  <a16:creationId xmlns:a16="http://schemas.microsoft.com/office/drawing/2014/main" id="{BB79E5EA-59CE-BF43-836A-DE196230892D}"/>
                </a:ext>
              </a:extLst>
            </p:cNvPr>
            <p:cNvCxnSpPr>
              <a:cxnSpLocks/>
            </p:cNvCxnSpPr>
            <p:nvPr/>
          </p:nvCxnSpPr>
          <p:spPr>
            <a:xfrm>
              <a:off x="1564164" y="3744143"/>
              <a:ext cx="2501468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" name="Google Shape;194;p16">
              <a:extLst>
                <a:ext uri="{FF2B5EF4-FFF2-40B4-BE49-F238E27FC236}">
                  <a16:creationId xmlns:a16="http://schemas.microsoft.com/office/drawing/2014/main" id="{996E1745-8768-1E42-9B17-3A75F405CB44}"/>
                </a:ext>
              </a:extLst>
            </p:cNvPr>
            <p:cNvSpPr txBox="1"/>
            <p:nvPr/>
          </p:nvSpPr>
          <p:spPr>
            <a:xfrm>
              <a:off x="2112796" y="3536843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add</a:t>
              </a:r>
              <a:endParaRPr sz="900" dirty="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2E1C52A-12E0-6B4F-B98E-4087C664A411}"/>
              </a:ext>
            </a:extLst>
          </p:cNvPr>
          <p:cNvGrpSpPr/>
          <p:nvPr/>
        </p:nvGrpSpPr>
        <p:grpSpPr>
          <a:xfrm>
            <a:off x="4130132" y="4032175"/>
            <a:ext cx="2501468" cy="245096"/>
            <a:chOff x="4130132" y="3859087"/>
            <a:chExt cx="2501468" cy="245096"/>
          </a:xfrm>
        </p:grpSpPr>
        <p:cxnSp>
          <p:nvCxnSpPr>
            <p:cNvPr id="139" name="Google Shape;186;p16">
              <a:extLst>
                <a:ext uri="{FF2B5EF4-FFF2-40B4-BE49-F238E27FC236}">
                  <a16:creationId xmlns:a16="http://schemas.microsoft.com/office/drawing/2014/main" id="{8F4BBC27-BAFE-BA4F-9490-F111C5C994D3}"/>
                </a:ext>
              </a:extLst>
            </p:cNvPr>
            <p:cNvCxnSpPr>
              <a:cxnSpLocks/>
            </p:cNvCxnSpPr>
            <p:nvPr/>
          </p:nvCxnSpPr>
          <p:spPr>
            <a:xfrm>
              <a:off x="4130132" y="4104183"/>
              <a:ext cx="2501468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" name="Google Shape;194;p16">
              <a:extLst>
                <a:ext uri="{FF2B5EF4-FFF2-40B4-BE49-F238E27FC236}">
                  <a16:creationId xmlns:a16="http://schemas.microsoft.com/office/drawing/2014/main" id="{B44F2008-5B34-F944-9074-367481FEB559}"/>
                </a:ext>
              </a:extLst>
            </p:cNvPr>
            <p:cNvSpPr txBox="1"/>
            <p:nvPr/>
          </p:nvSpPr>
          <p:spPr>
            <a:xfrm>
              <a:off x="4721016" y="3859087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commit</a:t>
              </a:r>
              <a:endParaRPr sz="900" dirty="0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91B55BEE-0EF3-2945-B8BF-806687BC52A9}"/>
              </a:ext>
            </a:extLst>
          </p:cNvPr>
          <p:cNvGrpSpPr/>
          <p:nvPr/>
        </p:nvGrpSpPr>
        <p:grpSpPr>
          <a:xfrm>
            <a:off x="6625133" y="4392215"/>
            <a:ext cx="2244026" cy="257631"/>
            <a:chOff x="6625133" y="4134584"/>
            <a:chExt cx="2244026" cy="257631"/>
          </a:xfrm>
        </p:grpSpPr>
        <p:cxnSp>
          <p:nvCxnSpPr>
            <p:cNvPr id="141" name="Google Shape;186;p16">
              <a:extLst>
                <a:ext uri="{FF2B5EF4-FFF2-40B4-BE49-F238E27FC236}">
                  <a16:creationId xmlns:a16="http://schemas.microsoft.com/office/drawing/2014/main" id="{F247053C-6EA1-E84C-BD60-232BE6F516A4}"/>
                </a:ext>
              </a:extLst>
            </p:cNvPr>
            <p:cNvCxnSpPr>
              <a:cxnSpLocks/>
            </p:cNvCxnSpPr>
            <p:nvPr/>
          </p:nvCxnSpPr>
          <p:spPr>
            <a:xfrm>
              <a:off x="6625133" y="4392215"/>
              <a:ext cx="2244026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" name="Google Shape;194;p16">
              <a:extLst>
                <a:ext uri="{FF2B5EF4-FFF2-40B4-BE49-F238E27FC236}">
                  <a16:creationId xmlns:a16="http://schemas.microsoft.com/office/drawing/2014/main" id="{D5EC8288-2834-9A49-ADA7-2A23D26DD49D}"/>
                </a:ext>
              </a:extLst>
            </p:cNvPr>
            <p:cNvSpPr txBox="1"/>
            <p:nvPr/>
          </p:nvSpPr>
          <p:spPr>
            <a:xfrm>
              <a:off x="7084967" y="4134584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push</a:t>
              </a:r>
              <a:endParaRPr sz="900"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3787862-7CC2-7C48-89B9-AB416A7B58D3}"/>
              </a:ext>
            </a:extLst>
          </p:cNvPr>
          <p:cNvGrpSpPr/>
          <p:nvPr/>
        </p:nvGrpSpPr>
        <p:grpSpPr>
          <a:xfrm>
            <a:off x="1584573" y="4815437"/>
            <a:ext cx="7265623" cy="224850"/>
            <a:chOff x="1625608" y="5103469"/>
            <a:chExt cx="7265623" cy="224850"/>
          </a:xfrm>
        </p:grpSpPr>
        <p:cxnSp>
          <p:nvCxnSpPr>
            <p:cNvPr id="144" name="Google Shape;192;p16">
              <a:extLst>
                <a:ext uri="{FF2B5EF4-FFF2-40B4-BE49-F238E27FC236}">
                  <a16:creationId xmlns:a16="http://schemas.microsoft.com/office/drawing/2014/main" id="{88F294A8-59DD-FC43-96AE-BB2EAA08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5608" y="5328319"/>
              <a:ext cx="7265623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" name="Google Shape;194;p16">
              <a:extLst>
                <a:ext uri="{FF2B5EF4-FFF2-40B4-BE49-F238E27FC236}">
                  <a16:creationId xmlns:a16="http://schemas.microsoft.com/office/drawing/2014/main" id="{68EEBDEA-02B3-6146-ABAD-48467AA35F92}"/>
                </a:ext>
              </a:extLst>
            </p:cNvPr>
            <p:cNvSpPr txBox="1"/>
            <p:nvPr/>
          </p:nvSpPr>
          <p:spPr>
            <a:xfrm>
              <a:off x="2177120" y="5103469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pull</a:t>
              </a:r>
              <a:endParaRPr sz="9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22F9BCC6-7FD4-124C-877C-3DCDAEE1E6B9}"/>
              </a:ext>
            </a:extLst>
          </p:cNvPr>
          <p:cNvGrpSpPr/>
          <p:nvPr/>
        </p:nvGrpSpPr>
        <p:grpSpPr>
          <a:xfrm>
            <a:off x="1656582" y="2636611"/>
            <a:ext cx="4933100" cy="469501"/>
            <a:chOff x="1656582" y="2636611"/>
            <a:chExt cx="4933100" cy="469501"/>
          </a:xfrm>
        </p:grpSpPr>
        <p:sp>
          <p:nvSpPr>
            <p:cNvPr id="152" name="Google Shape;196;p16">
              <a:extLst>
                <a:ext uri="{FF2B5EF4-FFF2-40B4-BE49-F238E27FC236}">
                  <a16:creationId xmlns:a16="http://schemas.microsoft.com/office/drawing/2014/main" id="{830C4D49-79D6-CA47-9272-42EAF985055D}"/>
                </a:ext>
              </a:extLst>
            </p:cNvPr>
            <p:cNvSpPr/>
            <p:nvPr/>
          </p:nvSpPr>
          <p:spPr>
            <a:xfrm rot="-5400000">
              <a:off x="3965410" y="327783"/>
              <a:ext cx="315443" cy="4933100"/>
            </a:xfrm>
            <a:prstGeom prst="leftBrace">
              <a:avLst>
                <a:gd name="adj1" fmla="val 8333"/>
                <a:gd name="adj2" fmla="val 42997"/>
              </a:avLst>
            </a:pr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4;p16">
              <a:extLst>
                <a:ext uri="{FF2B5EF4-FFF2-40B4-BE49-F238E27FC236}">
                  <a16:creationId xmlns:a16="http://schemas.microsoft.com/office/drawing/2014/main" id="{9C45B0E8-D0DF-4043-BF43-F6C88490A2B7}"/>
                </a:ext>
              </a:extLst>
            </p:cNvPr>
            <p:cNvSpPr txBox="1"/>
            <p:nvPr/>
          </p:nvSpPr>
          <p:spPr>
            <a:xfrm>
              <a:off x="3093305" y="2937025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checkout</a:t>
              </a:r>
              <a:endParaRPr sz="900" dirty="0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A6283F9-29DA-3E42-BCDD-E31FEFAED607}"/>
              </a:ext>
            </a:extLst>
          </p:cNvPr>
          <p:cNvGrpSpPr/>
          <p:nvPr/>
        </p:nvGrpSpPr>
        <p:grpSpPr>
          <a:xfrm>
            <a:off x="6671795" y="2652034"/>
            <a:ext cx="2178401" cy="474005"/>
            <a:chOff x="6671795" y="2652034"/>
            <a:chExt cx="2178401" cy="474005"/>
          </a:xfrm>
        </p:grpSpPr>
        <p:sp>
          <p:nvSpPr>
            <p:cNvPr id="155" name="Google Shape;196;p16">
              <a:extLst>
                <a:ext uri="{FF2B5EF4-FFF2-40B4-BE49-F238E27FC236}">
                  <a16:creationId xmlns:a16="http://schemas.microsoft.com/office/drawing/2014/main" id="{F927CE6D-D259-B84B-8E5B-99D88D5A2450}"/>
                </a:ext>
              </a:extLst>
            </p:cNvPr>
            <p:cNvSpPr/>
            <p:nvPr/>
          </p:nvSpPr>
          <p:spPr>
            <a:xfrm rot="-5400000">
              <a:off x="7603274" y="1720555"/>
              <a:ext cx="315443" cy="2178401"/>
            </a:xfrm>
            <a:prstGeom prst="leftBrace">
              <a:avLst>
                <a:gd name="adj1" fmla="val 8333"/>
                <a:gd name="adj2" fmla="val 42997"/>
              </a:avLst>
            </a:pr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4;p16">
              <a:extLst>
                <a:ext uri="{FF2B5EF4-FFF2-40B4-BE49-F238E27FC236}">
                  <a16:creationId xmlns:a16="http://schemas.microsoft.com/office/drawing/2014/main" id="{C3FCC5C4-BB05-F746-B040-FF6CCE0B367F}"/>
                </a:ext>
              </a:extLst>
            </p:cNvPr>
            <p:cNvSpPr txBox="1"/>
            <p:nvPr/>
          </p:nvSpPr>
          <p:spPr>
            <a:xfrm>
              <a:off x="6955587" y="2956952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fetch</a:t>
              </a:r>
              <a:endParaRPr sz="900" dirty="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671D345-E97B-9A47-82B3-6B08FF741B32}"/>
              </a:ext>
            </a:extLst>
          </p:cNvPr>
          <p:cNvGrpSpPr/>
          <p:nvPr/>
        </p:nvGrpSpPr>
        <p:grpSpPr>
          <a:xfrm>
            <a:off x="6661179" y="5070504"/>
            <a:ext cx="2178401" cy="474005"/>
            <a:chOff x="6661179" y="5070504"/>
            <a:chExt cx="2178401" cy="474005"/>
          </a:xfrm>
        </p:grpSpPr>
        <p:sp>
          <p:nvSpPr>
            <p:cNvPr id="157" name="Google Shape;196;p16">
              <a:extLst>
                <a:ext uri="{FF2B5EF4-FFF2-40B4-BE49-F238E27FC236}">
                  <a16:creationId xmlns:a16="http://schemas.microsoft.com/office/drawing/2014/main" id="{9734D342-2098-EF47-9CDA-73EACEF4D9E4}"/>
                </a:ext>
              </a:extLst>
            </p:cNvPr>
            <p:cNvSpPr/>
            <p:nvPr/>
          </p:nvSpPr>
          <p:spPr>
            <a:xfrm rot="-5400000">
              <a:off x="7592658" y="4139025"/>
              <a:ext cx="315443" cy="2178401"/>
            </a:xfrm>
            <a:prstGeom prst="leftBrace">
              <a:avLst>
                <a:gd name="adj1" fmla="val 8333"/>
                <a:gd name="adj2" fmla="val 42997"/>
              </a:avLst>
            </a:pr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4;p16">
              <a:extLst>
                <a:ext uri="{FF2B5EF4-FFF2-40B4-BE49-F238E27FC236}">
                  <a16:creationId xmlns:a16="http://schemas.microsoft.com/office/drawing/2014/main" id="{333CF55C-15F4-7240-9D42-253702E28359}"/>
                </a:ext>
              </a:extLst>
            </p:cNvPr>
            <p:cNvSpPr txBox="1"/>
            <p:nvPr/>
          </p:nvSpPr>
          <p:spPr>
            <a:xfrm>
              <a:off x="6944971" y="5375422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fetch</a:t>
              </a:r>
              <a:endParaRPr sz="900" dirty="0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EBD76A8-434A-454F-85A5-BAF4FAD08B60}"/>
              </a:ext>
            </a:extLst>
          </p:cNvPr>
          <p:cNvGrpSpPr/>
          <p:nvPr/>
        </p:nvGrpSpPr>
        <p:grpSpPr>
          <a:xfrm>
            <a:off x="1668921" y="5077316"/>
            <a:ext cx="4933100" cy="469501"/>
            <a:chOff x="1668921" y="5077316"/>
            <a:chExt cx="4933100" cy="469501"/>
          </a:xfrm>
        </p:grpSpPr>
        <p:sp>
          <p:nvSpPr>
            <p:cNvPr id="159" name="Google Shape;196;p16">
              <a:extLst>
                <a:ext uri="{FF2B5EF4-FFF2-40B4-BE49-F238E27FC236}">
                  <a16:creationId xmlns:a16="http://schemas.microsoft.com/office/drawing/2014/main" id="{ABCFA09A-A5AD-9842-BBF4-DFA3DFB9AB7C}"/>
                </a:ext>
              </a:extLst>
            </p:cNvPr>
            <p:cNvSpPr/>
            <p:nvPr/>
          </p:nvSpPr>
          <p:spPr>
            <a:xfrm rot="-5400000">
              <a:off x="3977749" y="2768488"/>
              <a:ext cx="315443" cy="4933100"/>
            </a:xfrm>
            <a:prstGeom prst="leftBrace">
              <a:avLst>
                <a:gd name="adj1" fmla="val 8333"/>
                <a:gd name="adj2" fmla="val 42997"/>
              </a:avLst>
            </a:pr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4;p16">
              <a:extLst>
                <a:ext uri="{FF2B5EF4-FFF2-40B4-BE49-F238E27FC236}">
                  <a16:creationId xmlns:a16="http://schemas.microsoft.com/office/drawing/2014/main" id="{AFB08C6A-25CF-5548-90E7-62278BBA0ED9}"/>
                </a:ext>
              </a:extLst>
            </p:cNvPr>
            <p:cNvSpPr txBox="1"/>
            <p:nvPr/>
          </p:nvSpPr>
          <p:spPr>
            <a:xfrm>
              <a:off x="3105644" y="5377730"/>
              <a:ext cx="1319700" cy="16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900" dirty="0"/>
                <a:t>git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merge</a:t>
              </a:r>
              <a:endParaRPr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8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6120680" cy="647700"/>
          </a:xfrm>
        </p:spPr>
        <p:txBody>
          <a:bodyPr/>
          <a:lstStyle/>
          <a:p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endParaRPr kumimoji="1" lang="zh-CN" altLang="en-US" dirty="0"/>
          </a:p>
        </p:txBody>
      </p:sp>
      <p:sp>
        <p:nvSpPr>
          <p:cNvPr id="48" name="Google Shape;205;p17">
            <a:extLst>
              <a:ext uri="{FF2B5EF4-FFF2-40B4-BE49-F238E27FC236}">
                <a16:creationId xmlns:a16="http://schemas.microsoft.com/office/drawing/2014/main" id="{058FCB5B-CCE5-994D-9B61-3AF92ACF9142}"/>
              </a:ext>
            </a:extLst>
          </p:cNvPr>
          <p:cNvSpPr/>
          <p:nvPr/>
        </p:nvSpPr>
        <p:spPr>
          <a:xfrm>
            <a:off x="1387263" y="1560624"/>
            <a:ext cx="1192814" cy="562577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未跟踪</a:t>
            </a:r>
            <a:endParaRPr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8FAFA3B-11BC-2C47-A160-B815B4B06B2D}"/>
              </a:ext>
            </a:extLst>
          </p:cNvPr>
          <p:cNvGrpSpPr/>
          <p:nvPr/>
        </p:nvGrpSpPr>
        <p:grpSpPr>
          <a:xfrm>
            <a:off x="1326310" y="2123201"/>
            <a:ext cx="1205733" cy="1656184"/>
            <a:chOff x="1326310" y="2123201"/>
            <a:chExt cx="1205733" cy="1656184"/>
          </a:xfrm>
        </p:grpSpPr>
        <p:sp>
          <p:nvSpPr>
            <p:cNvPr id="49" name="Google Shape;206;p17">
              <a:extLst>
                <a:ext uri="{FF2B5EF4-FFF2-40B4-BE49-F238E27FC236}">
                  <a16:creationId xmlns:a16="http://schemas.microsoft.com/office/drawing/2014/main" id="{6E27768A-4DC6-4F4F-AE23-9F6A26A2E5BC}"/>
                </a:ext>
              </a:extLst>
            </p:cNvPr>
            <p:cNvSpPr/>
            <p:nvPr/>
          </p:nvSpPr>
          <p:spPr>
            <a:xfrm>
              <a:off x="1435297" y="3172812"/>
              <a:ext cx="1096746" cy="606573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已暂存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未提交</a:t>
              </a:r>
              <a:endParaRPr dirty="0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FEF82591-E096-3E4D-A76D-7E70E553B629}"/>
                </a:ext>
              </a:extLst>
            </p:cNvPr>
            <p:cNvGrpSpPr/>
            <p:nvPr/>
          </p:nvGrpSpPr>
          <p:grpSpPr>
            <a:xfrm>
              <a:off x="1326310" y="2123201"/>
              <a:ext cx="713260" cy="1049611"/>
              <a:chOff x="1326310" y="2123201"/>
              <a:chExt cx="713260" cy="1049611"/>
            </a:xfrm>
          </p:grpSpPr>
          <p:sp>
            <p:nvSpPr>
              <p:cNvPr id="56" name="Google Shape;213;p17">
                <a:extLst>
                  <a:ext uri="{FF2B5EF4-FFF2-40B4-BE49-F238E27FC236}">
                    <a16:creationId xmlns:a16="http://schemas.microsoft.com/office/drawing/2014/main" id="{00C2A025-DBD9-B24A-9AD2-E96BFF8EB0B1}"/>
                  </a:ext>
                </a:extLst>
              </p:cNvPr>
              <p:cNvSpPr txBox="1"/>
              <p:nvPr/>
            </p:nvSpPr>
            <p:spPr>
              <a:xfrm>
                <a:off x="1326310" y="2385348"/>
                <a:ext cx="713260" cy="275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 b="1" dirty="0"/>
                  <a:t>add</a:t>
                </a:r>
                <a:endParaRPr sz="1600" b="1" dirty="0"/>
              </a:p>
            </p:txBody>
          </p: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EA3C0CED-2516-CE4F-8A60-D0B172F812BC}"/>
                  </a:ext>
                </a:extLst>
              </p:cNvPr>
              <p:cNvCxnSpPr>
                <a:cxnSpLocks/>
                <a:stCxn id="48" idx="2"/>
                <a:endCxn id="49" idx="0"/>
              </p:cNvCxnSpPr>
              <p:nvPr/>
            </p:nvCxnSpPr>
            <p:spPr>
              <a:xfrm>
                <a:off x="1983670" y="2123201"/>
                <a:ext cx="0" cy="10496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791B3A-2488-A448-B633-D18CD1219145}"/>
              </a:ext>
            </a:extLst>
          </p:cNvPr>
          <p:cNvGrpSpPr/>
          <p:nvPr/>
        </p:nvGrpSpPr>
        <p:grpSpPr>
          <a:xfrm>
            <a:off x="1158261" y="3779385"/>
            <a:ext cx="1421816" cy="1498110"/>
            <a:chOff x="1158261" y="3779385"/>
            <a:chExt cx="1421816" cy="1498110"/>
          </a:xfrm>
        </p:grpSpPr>
        <p:sp>
          <p:nvSpPr>
            <p:cNvPr id="51" name="Google Shape;208;p17">
              <a:extLst>
                <a:ext uri="{FF2B5EF4-FFF2-40B4-BE49-F238E27FC236}">
                  <a16:creationId xmlns:a16="http://schemas.microsoft.com/office/drawing/2014/main" id="{10A5EC78-330C-5749-BEDE-D72901C8D3B0}"/>
                </a:ext>
              </a:extLst>
            </p:cNvPr>
            <p:cNvSpPr/>
            <p:nvPr/>
          </p:nvSpPr>
          <p:spPr>
            <a:xfrm>
              <a:off x="1387263" y="4758915"/>
              <a:ext cx="1192814" cy="5185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已提交</a:t>
              </a:r>
              <a:endParaRPr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D0F9FE4-F1D0-D841-A275-6F7E5A9AB29C}"/>
                </a:ext>
              </a:extLst>
            </p:cNvPr>
            <p:cNvGrpSpPr/>
            <p:nvPr/>
          </p:nvGrpSpPr>
          <p:grpSpPr>
            <a:xfrm>
              <a:off x="1158261" y="3779385"/>
              <a:ext cx="839066" cy="979530"/>
              <a:chOff x="1158261" y="3779385"/>
              <a:chExt cx="839066" cy="979530"/>
            </a:xfrm>
          </p:grpSpPr>
          <p:sp>
            <p:nvSpPr>
              <p:cNvPr id="58" name="Google Shape;215;p17">
                <a:extLst>
                  <a:ext uri="{FF2B5EF4-FFF2-40B4-BE49-F238E27FC236}">
                    <a16:creationId xmlns:a16="http://schemas.microsoft.com/office/drawing/2014/main" id="{5764B267-DAA9-6D41-BBEC-FDFCCEE3CD9D}"/>
                  </a:ext>
                </a:extLst>
              </p:cNvPr>
              <p:cNvSpPr txBox="1"/>
              <p:nvPr/>
            </p:nvSpPr>
            <p:spPr>
              <a:xfrm>
                <a:off x="1158261" y="4008859"/>
                <a:ext cx="839066" cy="275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>
                  <a:defRPr lang="zh-CN"/>
                </a:defPPr>
                <a:lvl1pPr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 sz="1600" b="1"/>
                </a:lvl1pPr>
              </a:lstStyle>
              <a:p>
                <a:r>
                  <a:rPr lang="en-US" altLang="zh-CN" dirty="0"/>
                  <a:t>commit</a:t>
                </a:r>
                <a:endParaRPr dirty="0"/>
              </a:p>
            </p:txBody>
          </p: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DF0F9A7C-A1A3-4143-ADA0-0F336F80C07D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83670" y="3779385"/>
                <a:ext cx="0" cy="9795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96477E0-DC69-8942-86DC-C212593B23CE}"/>
              </a:ext>
            </a:extLst>
          </p:cNvPr>
          <p:cNvGrpSpPr/>
          <p:nvPr/>
        </p:nvGrpSpPr>
        <p:grpSpPr>
          <a:xfrm>
            <a:off x="2580077" y="4008859"/>
            <a:ext cx="2192635" cy="1009346"/>
            <a:chOff x="2580077" y="4008859"/>
            <a:chExt cx="2192635" cy="1009346"/>
          </a:xfrm>
        </p:grpSpPr>
        <p:sp>
          <p:nvSpPr>
            <p:cNvPr id="50" name="Google Shape;207;p17">
              <a:extLst>
                <a:ext uri="{FF2B5EF4-FFF2-40B4-BE49-F238E27FC236}">
                  <a16:creationId xmlns:a16="http://schemas.microsoft.com/office/drawing/2014/main" id="{6D19673C-2C83-5241-BBAE-0AE5F916BAB7}"/>
                </a:ext>
              </a:extLst>
            </p:cNvPr>
            <p:cNvSpPr/>
            <p:nvPr/>
          </p:nvSpPr>
          <p:spPr>
            <a:xfrm>
              <a:off x="3579898" y="4008859"/>
              <a:ext cx="1192814" cy="51858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已修改未暂存</a:t>
              </a:r>
              <a:endParaRPr dirty="0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66D4F4A-63B8-224A-A0DD-245F57579208}"/>
                </a:ext>
              </a:extLst>
            </p:cNvPr>
            <p:cNvGrpSpPr/>
            <p:nvPr/>
          </p:nvGrpSpPr>
          <p:grpSpPr>
            <a:xfrm>
              <a:off x="2580077" y="4527439"/>
              <a:ext cx="1596228" cy="490766"/>
              <a:chOff x="2580077" y="4527439"/>
              <a:chExt cx="1596228" cy="490766"/>
            </a:xfrm>
          </p:grpSpPr>
          <p:sp>
            <p:nvSpPr>
              <p:cNvPr id="59" name="Google Shape;216;p17">
                <a:extLst>
                  <a:ext uri="{FF2B5EF4-FFF2-40B4-BE49-F238E27FC236}">
                    <a16:creationId xmlns:a16="http://schemas.microsoft.com/office/drawing/2014/main" id="{546E7772-A6B9-3D4F-9AEA-35E2FFD5C3B7}"/>
                  </a:ext>
                </a:extLst>
              </p:cNvPr>
              <p:cNvSpPr txBox="1"/>
              <p:nvPr/>
            </p:nvSpPr>
            <p:spPr>
              <a:xfrm>
                <a:off x="3098641" y="4634876"/>
                <a:ext cx="713260" cy="275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>
                  <a:defRPr lang="zh-CN"/>
                </a:defPPr>
                <a:lvl1pPr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 sz="16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编辑</a:t>
                </a:r>
                <a:endParaRPr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肘形连接符 43">
                <a:extLst>
                  <a:ext uri="{FF2B5EF4-FFF2-40B4-BE49-F238E27FC236}">
                    <a16:creationId xmlns:a16="http://schemas.microsoft.com/office/drawing/2014/main" id="{2526A0BB-FE92-2245-80C4-D92EF73426CF}"/>
                  </a:ext>
                </a:extLst>
              </p:cNvPr>
              <p:cNvCxnSpPr>
                <a:cxnSpLocks/>
                <a:endCxn id="50" idx="2"/>
              </p:cNvCxnSpPr>
              <p:nvPr/>
            </p:nvCxnSpPr>
            <p:spPr>
              <a:xfrm flipV="1">
                <a:off x="2580077" y="4527439"/>
                <a:ext cx="1596228" cy="49076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DD5B3B2-E2F9-9546-B11A-4ED9671EA9E4}"/>
              </a:ext>
            </a:extLst>
          </p:cNvPr>
          <p:cNvGrpSpPr/>
          <p:nvPr/>
        </p:nvGrpSpPr>
        <p:grpSpPr>
          <a:xfrm>
            <a:off x="2532043" y="3106525"/>
            <a:ext cx="1644262" cy="902334"/>
            <a:chOff x="2532043" y="3106525"/>
            <a:chExt cx="1644262" cy="902334"/>
          </a:xfrm>
        </p:grpSpPr>
        <p:sp>
          <p:nvSpPr>
            <p:cNvPr id="57" name="Google Shape;214;p17">
              <a:extLst>
                <a:ext uri="{FF2B5EF4-FFF2-40B4-BE49-F238E27FC236}">
                  <a16:creationId xmlns:a16="http://schemas.microsoft.com/office/drawing/2014/main" id="{CB900485-6087-3E42-8DFB-4F0EF373DD72}"/>
                </a:ext>
              </a:extLst>
            </p:cNvPr>
            <p:cNvSpPr txBox="1"/>
            <p:nvPr/>
          </p:nvSpPr>
          <p:spPr>
            <a:xfrm>
              <a:off x="2962837" y="3106525"/>
              <a:ext cx="713260" cy="27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>
                <a:defRPr lang="zh-CN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zh-CN" b="1" dirty="0">
                  <a:solidFill>
                    <a:schemeClr val="tx1"/>
                  </a:solidFill>
                </a:rPr>
                <a:t>add</a:t>
              </a:r>
              <a:endParaRPr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肘形连接符 61">
              <a:extLst>
                <a:ext uri="{FF2B5EF4-FFF2-40B4-BE49-F238E27FC236}">
                  <a16:creationId xmlns:a16="http://schemas.microsoft.com/office/drawing/2014/main" id="{A8E44EB8-9AD0-CA49-BFC6-A54A448FC6E9}"/>
                </a:ext>
              </a:extLst>
            </p:cNvPr>
            <p:cNvCxnSpPr>
              <a:stCxn id="50" idx="0"/>
              <a:endCxn id="49" idx="3"/>
            </p:cNvCxnSpPr>
            <p:nvPr/>
          </p:nvCxnSpPr>
          <p:spPr>
            <a:xfrm rot="16200000" flipV="1">
              <a:off x="3087794" y="2920348"/>
              <a:ext cx="532760" cy="164426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B5A6535-9761-0741-80D6-158681BB2234}"/>
              </a:ext>
            </a:extLst>
          </p:cNvPr>
          <p:cNvGrpSpPr/>
          <p:nvPr/>
        </p:nvGrpSpPr>
        <p:grpSpPr>
          <a:xfrm>
            <a:off x="6074391" y="1560331"/>
            <a:ext cx="4666347" cy="3717328"/>
            <a:chOff x="6074391" y="1560331"/>
            <a:chExt cx="4666347" cy="3717328"/>
          </a:xfrm>
        </p:grpSpPr>
        <p:sp>
          <p:nvSpPr>
            <p:cNvPr id="112" name="Google Shape;219;p17">
              <a:extLst>
                <a:ext uri="{FF2B5EF4-FFF2-40B4-BE49-F238E27FC236}">
                  <a16:creationId xmlns:a16="http://schemas.microsoft.com/office/drawing/2014/main" id="{4D5C7449-3A36-B844-A701-24644EFB5CB9}"/>
                </a:ext>
              </a:extLst>
            </p:cNvPr>
            <p:cNvSpPr/>
            <p:nvPr/>
          </p:nvSpPr>
          <p:spPr>
            <a:xfrm>
              <a:off x="7156951" y="1560331"/>
              <a:ext cx="2524745" cy="520452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本地仓库</a:t>
              </a:r>
              <a:endParaRPr/>
            </a:p>
          </p:txBody>
        </p:sp>
        <p:sp>
          <p:nvSpPr>
            <p:cNvPr id="113" name="Google Shape;220;p17">
              <a:extLst>
                <a:ext uri="{FF2B5EF4-FFF2-40B4-BE49-F238E27FC236}">
                  <a16:creationId xmlns:a16="http://schemas.microsoft.com/office/drawing/2014/main" id="{C3462802-205E-0740-A1C6-F038E93B7891}"/>
                </a:ext>
              </a:extLst>
            </p:cNvPr>
            <p:cNvSpPr/>
            <p:nvPr/>
          </p:nvSpPr>
          <p:spPr>
            <a:xfrm>
              <a:off x="7899496" y="4809002"/>
              <a:ext cx="1773179" cy="468657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工作目录</a:t>
              </a:r>
              <a:endParaRPr/>
            </a:p>
          </p:txBody>
        </p:sp>
        <p:sp>
          <p:nvSpPr>
            <p:cNvPr id="114" name="Google Shape;221;p17">
              <a:extLst>
                <a:ext uri="{FF2B5EF4-FFF2-40B4-BE49-F238E27FC236}">
                  <a16:creationId xmlns:a16="http://schemas.microsoft.com/office/drawing/2014/main" id="{49771F00-210E-5845-B16C-ECF18E8BE769}"/>
                </a:ext>
              </a:extLst>
            </p:cNvPr>
            <p:cNvSpPr/>
            <p:nvPr/>
          </p:nvSpPr>
          <p:spPr>
            <a:xfrm>
              <a:off x="6966202" y="3210557"/>
              <a:ext cx="1773179" cy="468657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暂存区</a:t>
              </a:r>
              <a:endParaRPr/>
            </a:p>
          </p:txBody>
        </p:sp>
        <p:cxnSp>
          <p:nvCxnSpPr>
            <p:cNvPr id="115" name="Google Shape;222;p17">
              <a:extLst>
                <a:ext uri="{FF2B5EF4-FFF2-40B4-BE49-F238E27FC236}">
                  <a16:creationId xmlns:a16="http://schemas.microsoft.com/office/drawing/2014/main" id="{F083C19D-DC4F-4246-A821-460DBB7878E2}"/>
                </a:ext>
              </a:extLst>
            </p:cNvPr>
            <p:cNvCxnSpPr/>
            <p:nvPr/>
          </p:nvCxnSpPr>
          <p:spPr>
            <a:xfrm>
              <a:off x="7899496" y="2080783"/>
              <a:ext cx="0" cy="114878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17" name="Google Shape;223;p17">
              <a:extLst>
                <a:ext uri="{FF2B5EF4-FFF2-40B4-BE49-F238E27FC236}">
                  <a16:creationId xmlns:a16="http://schemas.microsoft.com/office/drawing/2014/main" id="{A1B00C13-F7CD-D74B-9719-0061B28CED04}"/>
                </a:ext>
              </a:extLst>
            </p:cNvPr>
            <p:cNvCxnSpPr/>
            <p:nvPr/>
          </p:nvCxnSpPr>
          <p:spPr>
            <a:xfrm flipH="1">
              <a:off x="9166423" y="2123201"/>
              <a:ext cx="8573" cy="2694775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19" name="Google Shape;224;p17">
              <a:extLst>
                <a:ext uri="{FF2B5EF4-FFF2-40B4-BE49-F238E27FC236}">
                  <a16:creationId xmlns:a16="http://schemas.microsoft.com/office/drawing/2014/main" id="{D9448727-7C5D-8B41-8E92-12DBFF209078}"/>
                </a:ext>
              </a:extLst>
            </p:cNvPr>
            <p:cNvCxnSpPr/>
            <p:nvPr/>
          </p:nvCxnSpPr>
          <p:spPr>
            <a:xfrm>
              <a:off x="8419323" y="3679228"/>
              <a:ext cx="0" cy="114878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120" name="Google Shape;225;p17">
              <a:extLst>
                <a:ext uri="{FF2B5EF4-FFF2-40B4-BE49-F238E27FC236}">
                  <a16:creationId xmlns:a16="http://schemas.microsoft.com/office/drawing/2014/main" id="{21AB7B68-3855-E14B-8F8A-E8FCF4D0308F}"/>
                </a:ext>
              </a:extLst>
            </p:cNvPr>
            <p:cNvSpPr txBox="1"/>
            <p:nvPr/>
          </p:nvSpPr>
          <p:spPr>
            <a:xfrm>
              <a:off x="6074391" y="2411989"/>
              <a:ext cx="2349243" cy="24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git diff --cached</a:t>
              </a:r>
              <a:endParaRPr dirty="0"/>
            </a:p>
          </p:txBody>
        </p:sp>
        <p:sp>
          <p:nvSpPr>
            <p:cNvPr id="121" name="Google Shape;226;p17">
              <a:extLst>
                <a:ext uri="{FF2B5EF4-FFF2-40B4-BE49-F238E27FC236}">
                  <a16:creationId xmlns:a16="http://schemas.microsoft.com/office/drawing/2014/main" id="{08366F13-05EB-5F4B-8836-8BDDB68D43E8}"/>
                </a:ext>
              </a:extLst>
            </p:cNvPr>
            <p:cNvSpPr txBox="1"/>
            <p:nvPr/>
          </p:nvSpPr>
          <p:spPr>
            <a:xfrm>
              <a:off x="7515587" y="4075219"/>
              <a:ext cx="903736" cy="24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git diff</a:t>
              </a:r>
              <a:endParaRPr dirty="0"/>
            </a:p>
          </p:txBody>
        </p:sp>
        <p:sp>
          <p:nvSpPr>
            <p:cNvPr id="122" name="Google Shape;227;p17">
              <a:extLst>
                <a:ext uri="{FF2B5EF4-FFF2-40B4-BE49-F238E27FC236}">
                  <a16:creationId xmlns:a16="http://schemas.microsoft.com/office/drawing/2014/main" id="{4264F54B-C159-0F4D-9EFC-40A8BCA6145E}"/>
                </a:ext>
              </a:extLst>
            </p:cNvPr>
            <p:cNvSpPr txBox="1"/>
            <p:nvPr/>
          </p:nvSpPr>
          <p:spPr>
            <a:xfrm>
              <a:off x="9174025" y="3341436"/>
              <a:ext cx="1566713" cy="24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git diff HEAD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040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0837" y="2592015"/>
            <a:ext cx="4104456" cy="647700"/>
          </a:xfrm>
        </p:spPr>
        <p:txBody>
          <a:bodyPr/>
          <a:lstStyle/>
          <a:p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505056" cy="647700"/>
          </a:xfrm>
        </p:spPr>
        <p:txBody>
          <a:bodyPr/>
          <a:lstStyle/>
          <a:p>
            <a:r>
              <a:rPr kumimoji="1" lang="en-US" altLang="zh-CN" dirty="0"/>
              <a:t>What does git add do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14F6C-2B99-D843-B9D3-9D0D393C2ABF}"/>
              </a:ext>
            </a:extLst>
          </p:cNvPr>
          <p:cNvSpPr txBox="1"/>
          <p:nvPr/>
        </p:nvSpPr>
        <p:spPr>
          <a:xfrm>
            <a:off x="869250" y="157187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计算文件</a:t>
            </a:r>
            <a:r>
              <a:rPr kumimoji="1" lang="en-US" altLang="zh-CN" dirty="0"/>
              <a:t>hash(sha1)</a:t>
            </a:r>
            <a:r>
              <a:rPr kumimoji="1" lang="zh-CN" altLang="en-US" dirty="0"/>
              <a:t>值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3FD2E31-B1CB-9E4D-87EC-73487263B5BE}"/>
              </a:ext>
            </a:extLst>
          </p:cNvPr>
          <p:cNvSpPr txBox="1"/>
          <p:nvPr/>
        </p:nvSpPr>
        <p:spPr>
          <a:xfrm>
            <a:off x="875258" y="2281263"/>
            <a:ext cx="773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写入新文件到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对象库</a:t>
            </a:r>
            <a:r>
              <a:rPr kumimoji="1" lang="en-US" altLang="zh-CN" dirty="0"/>
              <a:t>(.git/objects</a:t>
            </a:r>
            <a:r>
              <a:rPr kumimoji="1" lang="zh-CN" altLang="en-US" dirty="0"/>
              <a:t>目录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A88C050-2001-F143-8B9E-EA6E4797905E}"/>
              </a:ext>
            </a:extLst>
          </p:cNvPr>
          <p:cNvSpPr txBox="1"/>
          <p:nvPr/>
        </p:nvSpPr>
        <p:spPr>
          <a:xfrm>
            <a:off x="875258" y="2990654"/>
            <a:ext cx="773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更新暂存区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1F1E49-85DE-B54A-B32E-3AD320FB26C9}"/>
              </a:ext>
            </a:extLst>
          </p:cNvPr>
          <p:cNvSpPr txBox="1"/>
          <p:nvPr/>
        </p:nvSpPr>
        <p:spPr>
          <a:xfrm>
            <a:off x="792485" y="443412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辅助命令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查看暂存区内容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bg1">
                    <a:lumMod val="50000"/>
                  </a:schemeClr>
                </a:solidFill>
              </a:rPr>
              <a:t>git ls-files –s</a:t>
            </a:r>
          </a:p>
          <a:p>
            <a:r>
              <a:rPr kumimoji="1" lang="zh-CN" altLang="en" b="1" dirty="0">
                <a:solidFill>
                  <a:schemeClr val="bg1">
                    <a:lumMod val="50000"/>
                  </a:schemeClr>
                </a:solidFill>
              </a:rPr>
              <a:t>查看</a:t>
            </a:r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</a:rPr>
              <a:t>hash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值对应的内容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cat-file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–p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&lt;hash&gt;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ED33F2-3AA3-BC49-98C6-48272A1254F4}"/>
              </a:ext>
            </a:extLst>
          </p:cNvPr>
          <p:cNvSpPr/>
          <p:nvPr/>
        </p:nvSpPr>
        <p:spPr>
          <a:xfrm>
            <a:off x="792485" y="1643880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F95F3F-03AC-4C4E-BE0E-3095CCE22B19}"/>
              </a:ext>
            </a:extLst>
          </p:cNvPr>
          <p:cNvSpPr/>
          <p:nvPr/>
        </p:nvSpPr>
        <p:spPr>
          <a:xfrm>
            <a:off x="792485" y="2317267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C1DDFC9-7CAD-4940-A580-E6ADABE59F42}"/>
              </a:ext>
            </a:extLst>
          </p:cNvPr>
          <p:cNvSpPr/>
          <p:nvPr/>
        </p:nvSpPr>
        <p:spPr>
          <a:xfrm>
            <a:off x="792485" y="3056001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0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2808312" cy="647700"/>
          </a:xfrm>
        </p:spPr>
        <p:txBody>
          <a:bodyPr/>
          <a:lstStyle/>
          <a:p>
            <a:r>
              <a:rPr kumimoji="1" lang="zh-CN" altLang="en-US" dirty="0"/>
              <a:t>数据对象格式</a:t>
            </a:r>
          </a:p>
        </p:txBody>
      </p:sp>
      <p:graphicFrame>
        <p:nvGraphicFramePr>
          <p:cNvPr id="10" name="Google Shape;310;p20">
            <a:extLst>
              <a:ext uri="{FF2B5EF4-FFF2-40B4-BE49-F238E27FC236}">
                <a16:creationId xmlns:a16="http://schemas.microsoft.com/office/drawing/2014/main" id="{ECB1C620-504B-864D-A5BA-71E38CA78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227406"/>
              </p:ext>
            </p:extLst>
          </p:nvPr>
        </p:nvGraphicFramePr>
        <p:xfrm>
          <a:off x="1992961" y="1727918"/>
          <a:ext cx="3986200" cy="33526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698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文件头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数据类型(blob/tree/tag/commit)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空格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文件字节数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空字节(\0)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4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文件内容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Google Shape;311;p20">
            <a:extLst>
              <a:ext uri="{FF2B5EF4-FFF2-40B4-BE49-F238E27FC236}">
                <a16:creationId xmlns:a16="http://schemas.microsoft.com/office/drawing/2014/main" id="{233B7BE9-99C3-E444-8766-676500299D29}"/>
              </a:ext>
            </a:extLst>
          </p:cNvPr>
          <p:cNvSpPr/>
          <p:nvPr/>
        </p:nvSpPr>
        <p:spPr>
          <a:xfrm>
            <a:off x="6082448" y="1733691"/>
            <a:ext cx="532200" cy="3346875"/>
          </a:xfrm>
          <a:prstGeom prst="rightBrace">
            <a:avLst>
              <a:gd name="adj1" fmla="val 8333"/>
              <a:gd name="adj2" fmla="val 50189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3F89BE9-9812-CD42-9C02-2EB0990AEDA2}"/>
              </a:ext>
            </a:extLst>
          </p:cNvPr>
          <p:cNvGrpSpPr/>
          <p:nvPr/>
        </p:nvGrpSpPr>
        <p:grpSpPr>
          <a:xfrm>
            <a:off x="7849269" y="2911985"/>
            <a:ext cx="1264637" cy="1408222"/>
            <a:chOff x="8960896" y="863823"/>
            <a:chExt cx="1264637" cy="14082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75FE8DE-6368-AB47-AC74-48148D66F2DC}"/>
                </a:ext>
              </a:extLst>
            </p:cNvPr>
            <p:cNvSpPr txBox="1"/>
            <p:nvPr/>
          </p:nvSpPr>
          <p:spPr>
            <a:xfrm>
              <a:off x="9057650" y="1871935"/>
              <a:ext cx="1071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SHA1</a:t>
              </a:r>
              <a:r>
                <a:rPr kumimoji="1" lang="zh-CN" altLang="en-US" dirty="0"/>
                <a:t>值</a:t>
              </a:r>
            </a:p>
          </p:txBody>
        </p:sp>
        <p:sp>
          <p:nvSpPr>
            <p:cNvPr id="26" name="折角形 25">
              <a:extLst>
                <a:ext uri="{FF2B5EF4-FFF2-40B4-BE49-F238E27FC236}">
                  <a16:creationId xmlns:a16="http://schemas.microsoft.com/office/drawing/2014/main" id="{F07BBF78-2731-A949-A39A-45B62C2D42BC}"/>
                </a:ext>
              </a:extLst>
            </p:cNvPr>
            <p:cNvSpPr/>
            <p:nvPr/>
          </p:nvSpPr>
          <p:spPr>
            <a:xfrm>
              <a:off x="8960896" y="863823"/>
              <a:ext cx="1264637" cy="1008112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5F5482-1076-DD48-8A74-E3009C154DA7}"/>
                </a:ext>
              </a:extLst>
            </p:cNvPr>
            <p:cNvSpPr txBox="1"/>
            <p:nvPr/>
          </p:nvSpPr>
          <p:spPr>
            <a:xfrm>
              <a:off x="9032904" y="1007839"/>
              <a:ext cx="11206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Zlib</a:t>
              </a:r>
              <a:r>
                <a:rPr kumimoji="1" lang="zh-CN" altLang="en-US" dirty="0"/>
                <a:t>压缩</a:t>
              </a:r>
              <a:endParaRPr kumimoji="1" lang="en-US" altLang="zh-CN" dirty="0"/>
            </a:p>
            <a:p>
              <a:r>
                <a:rPr kumimoji="1" lang="zh-CN" altLang="en-US" dirty="0"/>
                <a:t>后内容</a:t>
              </a: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A032647-11E8-0540-B474-ACB3F634581A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>
            <a:off x="6614648" y="3413454"/>
            <a:ext cx="1234621" cy="25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505056" cy="647700"/>
          </a:xfrm>
        </p:spPr>
        <p:txBody>
          <a:bodyPr/>
          <a:lstStyle/>
          <a:p>
            <a:r>
              <a:rPr kumimoji="1" lang="en-US" altLang="zh-CN" dirty="0"/>
              <a:t>What does git commit do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14F6C-2B99-D843-B9D3-9D0D393C2ABF}"/>
              </a:ext>
            </a:extLst>
          </p:cNvPr>
          <p:cNvSpPr txBox="1"/>
          <p:nvPr/>
        </p:nvSpPr>
        <p:spPr>
          <a:xfrm>
            <a:off x="869250" y="177054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计算目录的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值，写入对象库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3FD2E31-B1CB-9E4D-87EC-73487263B5BE}"/>
              </a:ext>
            </a:extLst>
          </p:cNvPr>
          <p:cNvSpPr txBox="1"/>
          <p:nvPr/>
        </p:nvSpPr>
        <p:spPr>
          <a:xfrm>
            <a:off x="875258" y="2479937"/>
            <a:ext cx="40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计算提交的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值，写入对象库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1F1E49-85DE-B54A-B32E-3AD320FB26C9}"/>
              </a:ext>
            </a:extLst>
          </p:cNvPr>
          <p:cNvSpPr txBox="1"/>
          <p:nvPr/>
        </p:nvSpPr>
        <p:spPr>
          <a:xfrm>
            <a:off x="792485" y="443412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辅助命令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查看对象类型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bg1">
                    <a:lumMod val="50000"/>
                  </a:schemeClr>
                </a:solidFill>
              </a:rPr>
              <a:t>git cat-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–t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&lt;hash&gt;</a:t>
            </a:r>
            <a:endParaRPr kumimoji="1" lang="en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" b="1" dirty="0">
                <a:solidFill>
                  <a:schemeClr val="bg1">
                    <a:lumMod val="50000"/>
                  </a:schemeClr>
                </a:solidFill>
              </a:rPr>
              <a:t>查看</a:t>
            </a:r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</a:rPr>
              <a:t>tree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对象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ls-tree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&lt;hash&gt;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ED33F2-3AA3-BC49-98C6-48272A1254F4}"/>
              </a:ext>
            </a:extLst>
          </p:cNvPr>
          <p:cNvSpPr/>
          <p:nvPr/>
        </p:nvSpPr>
        <p:spPr>
          <a:xfrm>
            <a:off x="792485" y="1842554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F95F3F-03AC-4C4E-BE0E-3095CCE22B19}"/>
              </a:ext>
            </a:extLst>
          </p:cNvPr>
          <p:cNvSpPr/>
          <p:nvPr/>
        </p:nvSpPr>
        <p:spPr>
          <a:xfrm>
            <a:off x="792485" y="2515941"/>
            <a:ext cx="76765" cy="3281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4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292</Words>
  <Application>Microsoft Macintosh PowerPoint</Application>
  <PresentationFormat>自定义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Microsoft Office 用户</cp:lastModifiedBy>
  <cp:revision>169</cp:revision>
  <dcterms:created xsi:type="dcterms:W3CDTF">2017-08-23T13:00:00Z</dcterms:created>
  <dcterms:modified xsi:type="dcterms:W3CDTF">2018-12-11T06:59:31Z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