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83" r:id="rId7"/>
    <p:sldId id="261" r:id="rId8"/>
    <p:sldId id="263" r:id="rId9"/>
    <p:sldId id="284" r:id="rId10"/>
    <p:sldId id="262" r:id="rId11"/>
    <p:sldId id="264" r:id="rId12"/>
    <p:sldId id="285" r:id="rId13"/>
    <p:sldId id="286" r:id="rId14"/>
    <p:sldId id="287" r:id="rId15"/>
    <p:sldId id="288" r:id="rId16"/>
    <p:sldId id="289" r:id="rId17"/>
    <p:sldId id="290" r:id="rId1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60" y="96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21E25D5-6F3F-48A5-905F-87868E8661E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2021-06-10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00C303-0EDA-42E1-9745-6C6A39A7B5C4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1AD3C92-A668-46E2-BD12-7619418964CA}" type="datetime1">
              <a:rPr lang="ko-KR" altLang="en-US" smtClean="0"/>
              <a:t>2021-06-10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FC40A10-6036-4879-816D-55C01FC9484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339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5217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8719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811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715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2413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1613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0350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6828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227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8991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로고가 있는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4400693" y="2253996"/>
            <a:ext cx="3356133" cy="100584"/>
            <a:chOff x="4413120" y="2253996"/>
            <a:chExt cx="3356133" cy="100584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4413120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" name="직선 연결선(S)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4483844" y="2307679"/>
              <a:ext cx="3186659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766866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463107" y="5305363"/>
            <a:ext cx="3295769" cy="100584"/>
            <a:chOff x="3301652" y="2253996"/>
            <a:chExt cx="5740765" cy="100584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301652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8" name="직선 연결선(S)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316126" y="2307679"/>
              <a:ext cx="5686139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86683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숫자 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10" name="그림 개체 틀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직선 연결선(S)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7" name="직선 연결선(S)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(S)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 rtl="0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sz="7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₩</a:t>
            </a:r>
            <a:r>
              <a:rPr lang="en-US" altLang="ko-KR" noProof="0" dirty="0"/>
              <a:t>12,345</a:t>
            </a:r>
            <a:endParaRPr lang="ko-KR" altLang="en-US" noProof="0" dirty="0"/>
          </a:p>
        </p:txBody>
      </p:sp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6" name="텍스트 개체 틀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 rtl="0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sz="7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₩</a:t>
            </a:r>
            <a:r>
              <a:rPr lang="en-US" altLang="ko-KR" noProof="0" dirty="0"/>
              <a:t>6,789</a:t>
            </a:r>
            <a:endParaRPr lang="ko-KR" altLang="en-US" noProof="0" dirty="0"/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원이 있는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2806004" cy="100800"/>
            <a:chOff x="-1228304" y="3240138"/>
            <a:chExt cx="2806004" cy="100800"/>
          </a:xfrm>
        </p:grpSpPr>
        <p:cxnSp>
          <p:nvCxnSpPr>
            <p:cNvPr id="13" name="직선 연결선(S)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277130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4769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텍스트 개체 틀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 rtl="0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sz="7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₩</a:t>
            </a:r>
            <a:r>
              <a:rPr lang="en-US" altLang="ko-KR" noProof="0" dirty="0"/>
              <a:t>25</a:t>
            </a:r>
            <a:endParaRPr lang="ko-KR" altLang="en-US" noProof="0" dirty="0"/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구역 </a:t>
            </a:r>
            <a:r>
              <a:rPr lang="en-US" altLang="ko-KR" noProof="0" dirty="0"/>
              <a:t>1</a:t>
            </a:r>
            <a:br>
              <a:rPr lang="ko-KR" altLang="en-US" noProof="0" dirty="0"/>
            </a:br>
            <a:r>
              <a:rPr lang="ko-KR" altLang="en-US" noProof="0" dirty="0"/>
              <a:t>제목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altLang="ko-KR" noProof="0" dirty="0"/>
              <a:t>10</a:t>
            </a:r>
            <a:r>
              <a:rPr lang="ko-KR" altLang="en-US" noProof="0" dirty="0"/>
              <a:t>억</a:t>
            </a:r>
          </a:p>
        </p:txBody>
      </p:sp>
      <p:sp>
        <p:nvSpPr>
          <p:cNvPr id="30" name="텍스트 개체 틀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 rtl="0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sz="7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₩</a:t>
            </a:r>
            <a:r>
              <a:rPr lang="en-US" altLang="ko-KR" noProof="0" dirty="0"/>
              <a:t>50</a:t>
            </a:r>
            <a:endParaRPr lang="ko-KR" altLang="en-US" noProof="0" dirty="0"/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구역 </a:t>
            </a:r>
            <a:r>
              <a:rPr lang="en-US" altLang="ko-KR" noProof="0" dirty="0"/>
              <a:t>1</a:t>
            </a:r>
            <a:br>
              <a:rPr lang="ko-KR" altLang="en-US" noProof="0" dirty="0"/>
            </a:br>
            <a:r>
              <a:rPr lang="ko-KR" altLang="en-US" noProof="0" dirty="0"/>
              <a:t>제목</a:t>
            </a:r>
          </a:p>
        </p:txBody>
      </p:sp>
      <p:sp>
        <p:nvSpPr>
          <p:cNvPr id="32" name="텍스트 개체 틀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altLang="ko-KR" noProof="0" dirty="0"/>
              <a:t>10</a:t>
            </a:r>
            <a:r>
              <a:rPr lang="ko-KR" altLang="en-US" noProof="0" dirty="0"/>
              <a:t>억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 rtl="0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sz="7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₩</a:t>
            </a:r>
            <a:r>
              <a:rPr lang="en-US" altLang="ko-KR" noProof="0" dirty="0"/>
              <a:t>100</a:t>
            </a:r>
            <a:endParaRPr lang="ko-KR" altLang="en-US" noProof="0" dirty="0"/>
          </a:p>
        </p:txBody>
      </p:sp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구역 </a:t>
            </a:r>
            <a:r>
              <a:rPr lang="en-US" altLang="ko-KR" noProof="0" dirty="0"/>
              <a:t>1</a:t>
            </a:r>
            <a:br>
              <a:rPr lang="ko-KR" altLang="en-US" noProof="0" dirty="0"/>
            </a:br>
            <a:r>
              <a:rPr lang="ko-KR" altLang="en-US" noProof="0" dirty="0"/>
              <a:t>제목</a:t>
            </a:r>
          </a:p>
        </p:txBody>
      </p:sp>
      <p:sp>
        <p:nvSpPr>
          <p:cNvPr id="35" name="텍스트 개체 틀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altLang="ko-KR" noProof="0" dirty="0"/>
              <a:t>10</a:t>
            </a:r>
            <a:r>
              <a:rPr lang="ko-KR" altLang="en-US" noProof="0" dirty="0"/>
              <a:t>억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부제목이 있는 두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제목 편집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10" name="그림 개체 틀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직선 연결선(S)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7" name="직선 연결선(S)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(S)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6" name="텍스트 개체 틀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2930937" cy="100800"/>
            <a:chOff x="646012" y="3239179"/>
            <a:chExt cx="1494194" cy="100800"/>
          </a:xfrm>
        </p:grpSpPr>
        <p:cxnSp>
          <p:nvCxnSpPr>
            <p:cNvPr id="12" name="직선 연결선(S)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143780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088818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7" name="직선 연결선(S)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(S)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그림 개체 틀 11" descr="경쟁 업체 로고 사분면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경쟁 업체 </a:t>
            </a:r>
            <a:r>
              <a:rPr lang="en-US" altLang="ko-KR" noProof="0" dirty="0"/>
              <a:t>2</a:t>
            </a:r>
          </a:p>
          <a:p>
            <a:pPr rtl="0"/>
            <a:r>
              <a:rPr lang="ko-KR" altLang="en-US" noProof="0" dirty="0"/>
              <a:t>로고</a:t>
            </a:r>
          </a:p>
        </p:txBody>
      </p:sp>
      <p:sp>
        <p:nvSpPr>
          <p:cNvPr id="22" name="그림 개체 틀 11" descr="경쟁 업체 로고 사분면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경쟁 업체 </a:t>
            </a:r>
            <a:r>
              <a:rPr lang="en-US" altLang="ko-KR" noProof="0" dirty="0"/>
              <a:t>1</a:t>
            </a:r>
          </a:p>
          <a:p>
            <a:pPr rtl="0"/>
            <a:r>
              <a:rPr lang="ko-KR" altLang="en-US" noProof="0" dirty="0"/>
              <a:t>로고</a:t>
            </a:r>
          </a:p>
        </p:txBody>
      </p:sp>
      <p:sp>
        <p:nvSpPr>
          <p:cNvPr id="25" name="그림 개체 틀 11" descr="경쟁 업체 로고 사분면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경쟁 업체 </a:t>
            </a:r>
            <a:r>
              <a:rPr lang="en-US" altLang="ko-KR" noProof="0" dirty="0"/>
              <a:t>3</a:t>
            </a:r>
          </a:p>
          <a:p>
            <a:pPr rtl="0"/>
            <a:r>
              <a:rPr lang="ko-KR" altLang="en-US" noProof="0" dirty="0"/>
              <a:t>로고</a:t>
            </a:r>
          </a:p>
        </p:txBody>
      </p:sp>
      <p:sp>
        <p:nvSpPr>
          <p:cNvPr id="26" name="그림 개체 틀 11" descr="경쟁 업체 로고 사분면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경쟁 업체 </a:t>
            </a:r>
            <a:r>
              <a:rPr lang="en-US" altLang="ko-KR" noProof="0" dirty="0"/>
              <a:t>4</a:t>
            </a:r>
          </a:p>
          <a:p>
            <a:pPr rtl="0"/>
            <a:r>
              <a:rPr lang="ko-KR" altLang="en-US" noProof="0" dirty="0"/>
              <a:t>로고</a:t>
            </a:r>
          </a:p>
        </p:txBody>
      </p:sp>
      <p:sp>
        <p:nvSpPr>
          <p:cNvPr id="27" name="그림 개체 틀 11" descr="경쟁 업체 로고 사분면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경쟁 업체 </a:t>
            </a:r>
            <a:r>
              <a:rPr lang="en-US" altLang="ko-KR" noProof="0" dirty="0"/>
              <a:t>5</a:t>
            </a:r>
          </a:p>
          <a:p>
            <a:pPr rtl="0"/>
            <a:r>
              <a:rPr lang="ko-KR" altLang="en-US" noProof="0" dirty="0"/>
              <a:t>로고</a:t>
            </a:r>
          </a:p>
        </p:txBody>
      </p:sp>
      <p:sp>
        <p:nvSpPr>
          <p:cNvPr id="28" name="그림 개체 틀 11" descr="경쟁 업체 로고 사분면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경쟁 업체 </a:t>
            </a:r>
            <a:r>
              <a:rPr lang="en-US" altLang="ko-KR" noProof="0" dirty="0"/>
              <a:t>6</a:t>
            </a:r>
          </a:p>
          <a:p>
            <a:pPr rtl="0"/>
            <a:r>
              <a:rPr lang="ko-KR" altLang="en-US" noProof="0" dirty="0"/>
              <a:t>로고</a:t>
            </a:r>
          </a:p>
        </p:txBody>
      </p:sp>
      <p:sp>
        <p:nvSpPr>
          <p:cNvPr id="29" name="텍스트 개체 틀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ko-KR" altLang="en-US" noProof="0" dirty="0"/>
              <a:t>고비용</a:t>
            </a:r>
          </a:p>
        </p:txBody>
      </p:sp>
      <p:sp>
        <p:nvSpPr>
          <p:cNvPr id="30" name="텍스트 개체 틀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ko-KR" altLang="en-US" noProof="0" dirty="0"/>
              <a:t>덜 편리함</a:t>
            </a:r>
          </a:p>
        </p:txBody>
      </p:sp>
      <p:sp>
        <p:nvSpPr>
          <p:cNvPr id="31" name="텍스트 개체 틀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ko-KR" altLang="en-US" noProof="0" dirty="0"/>
              <a:t>더 편리함</a:t>
            </a:r>
          </a:p>
        </p:txBody>
      </p:sp>
      <p:sp>
        <p:nvSpPr>
          <p:cNvPr id="32" name="그림 개체 틀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3" name="텍스트 개체 틀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ko-KR" altLang="en-US" noProof="0" dirty="0"/>
              <a:t>저비용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직선 연결선(S)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직선 연결선(S)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개 섹션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1774293" cy="100800"/>
            <a:chOff x="0" y="3240138"/>
            <a:chExt cx="1774293" cy="100800"/>
          </a:xfrm>
        </p:grpSpPr>
        <p:cxnSp>
          <p:nvCxnSpPr>
            <p:cNvPr id="13" name="직선 연결선(S)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169659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673493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 dirty="0"/>
              <a:t>1</a:t>
            </a:r>
            <a:endParaRPr lang="ko-KR" altLang="en-US" noProof="0" dirty="0"/>
          </a:p>
        </p:txBody>
      </p:sp>
      <p:sp>
        <p:nvSpPr>
          <p:cNvPr id="22" name="텍스트 개체 틀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 dirty="0"/>
              <a:t>2</a:t>
            </a:r>
            <a:endParaRPr lang="ko-KR" altLang="en-US" noProof="0" dirty="0"/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 dirty="0"/>
              <a:t>3</a:t>
            </a:r>
            <a:endParaRPr lang="ko-KR" altLang="en-US" noProof="0" dirty="0"/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(S)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0" name="텍스트 개체 틀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3" name="텍스트 개체 틀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4" name="텍스트 개체 틀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5" name="텍스트 개체 틀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6" name="텍스트 개체 틀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7" name="텍스트 개체 틀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8" name="텍스트 개체 틀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 및 차트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제목 편집</a:t>
            </a:r>
          </a:p>
        </p:txBody>
      </p:sp>
      <p:sp>
        <p:nvSpPr>
          <p:cNvPr id="10" name="그림 개체 틀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직선 연결선(S)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7" name="직선 연결선(S)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(S)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텍스트 개체 틀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간 표시줄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시간 표시줄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10" name="그림 개체 틀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987923" y="1375202"/>
            <a:ext cx="3204079" cy="100800"/>
            <a:chOff x="2729179" y="3240138"/>
            <a:chExt cx="1633436" cy="100800"/>
          </a:xfrm>
        </p:grpSpPr>
        <p:cxnSp>
          <p:nvCxnSpPr>
            <p:cNvPr id="12" name="직선 연결선(S)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79" y="3290538"/>
              <a:ext cx="1621264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311227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7" name="직선 연결선(S)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(S)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 dirty="0"/>
              <a:t>20XX</a:t>
            </a:r>
            <a:endParaRPr lang="ko-KR" altLang="en-US" noProof="0" dirty="0"/>
          </a:p>
        </p:txBody>
      </p:sp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6" name="텍스트 개체 틀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텍스트 개체 틀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5" name="텍스트 개체 틀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7" name="텍스트 개체 틀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8" name="텍스트 개체 틀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9" name="텍스트 개체 틀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 dirty="0"/>
              <a:t>20XX</a:t>
            </a:r>
            <a:endParaRPr lang="ko-KR" altLang="en-US" noProof="0" dirty="0"/>
          </a:p>
        </p:txBody>
      </p:sp>
      <p:sp>
        <p:nvSpPr>
          <p:cNvPr id="41" name="텍스트 개체 틀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 dirty="0"/>
              <a:t>20XX</a:t>
            </a:r>
            <a:endParaRPr lang="ko-KR" altLang="en-US" noProof="0" dirty="0"/>
          </a:p>
        </p:txBody>
      </p:sp>
      <p:sp>
        <p:nvSpPr>
          <p:cNvPr id="42" name="텍스트 개체 틀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 dirty="0"/>
              <a:t>20XX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1770701" cy="100800"/>
            <a:chOff x="-1228304" y="3240138"/>
            <a:chExt cx="1770701" cy="100800"/>
          </a:xfrm>
        </p:grpSpPr>
        <p:cxnSp>
          <p:nvCxnSpPr>
            <p:cNvPr id="13" name="직선 연결선(S)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169659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441597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표 개체 틀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518150" y="860425"/>
            <a:ext cx="5870575" cy="4867275"/>
          </a:xfrm>
        </p:spPr>
        <p:txBody>
          <a:bodyPr rtlCol="0" anchor="ctr" anchorCtr="0">
            <a:normAutofit/>
          </a:bodyPr>
          <a:lstStyle>
            <a:lvl1pPr marL="0" indent="0" algn="ctr" rtl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1751266" cy="100800"/>
            <a:chOff x="0" y="3240138"/>
            <a:chExt cx="1751266" cy="100800"/>
          </a:xfrm>
        </p:grpSpPr>
        <p:cxnSp>
          <p:nvCxnSpPr>
            <p:cNvPr id="13" name="직선 연결선(S)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165253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65046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0" name="텍스트 개체 틀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5" name="그림 개체 틀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6" name="그림 개체 틀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7" name="텍스트 개체 틀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8" name="텍스트 개체 틀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9" name="텍스트 개체 틀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1" name="텍스트 개체 틀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2" name="텍스트 개체 틀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9" name="텍스트 개체 틀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cxnSp>
        <p:nvCxnSpPr>
          <p:cNvPr id="32" name="직선 연결선(S)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(S)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 콘텐츠 레이아웃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10" name="그림 개체 틀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948629" y="1375202"/>
            <a:ext cx="3243371" cy="100800"/>
            <a:chOff x="439494" y="3240138"/>
            <a:chExt cx="2025049" cy="100800"/>
          </a:xfrm>
        </p:grpSpPr>
        <p:cxnSp>
          <p:nvCxnSpPr>
            <p:cNvPr id="12" name="직선 연결선(S)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198683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39881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cxnSp>
        <p:nvCxnSpPr>
          <p:cNvPr id="17" name="직선 연결선(S)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(S)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텍스트 개체 틀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1" name="텍스트 개체 틀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2" name="그림 개체 틀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cxnSp>
        <p:nvCxnSpPr>
          <p:cNvPr id="43" name="직선 연결선(S)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개체 틀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5" name="텍스트 개체 틀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7" name="텍스트 개체 틀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8" name="텍스트 개체 틀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50" name="텍스트 개체 틀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51" name="텍스트 개체 틀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53" name="텍스트 개체 틀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cxnSp>
        <p:nvCxnSpPr>
          <p:cNvPr id="56" name="직선 연결선(S)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(S)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그림 개체 틀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55" name="그림 개체 틀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6" name="그림 개체 틀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52" name="그림 개체 틀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미지 포함 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피치</a:t>
            </a:r>
            <a:br>
              <a:rPr lang="ko-KR" altLang="en-US" noProof="0" dirty="0"/>
            </a:br>
            <a:r>
              <a:rPr lang="ko-KR" altLang="en-US" noProof="0" dirty="0" err="1"/>
              <a:t>데크</a:t>
            </a:r>
            <a:br>
              <a:rPr lang="ko-KR" altLang="en-US" noProof="0" dirty="0"/>
            </a:br>
            <a:r>
              <a:rPr lang="ko-KR" altLang="en-US" noProof="0" dirty="0"/>
              <a:t>제목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1539640" cy="102440"/>
            <a:chOff x="3631690" y="2252140"/>
            <a:chExt cx="2681834" cy="10244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" name="직선 연결선(S)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2530907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6137945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1561682" cy="100584"/>
            <a:chOff x="3631690" y="2253996"/>
            <a:chExt cx="2720225" cy="100584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" name="직선 연결선(S)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2631537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6176336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부제목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18" name="그림 개체 틀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원형 차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2807627" cy="100800"/>
            <a:chOff x="-1228304" y="3250524"/>
            <a:chExt cx="2807627" cy="100800"/>
          </a:xfrm>
        </p:grpSpPr>
        <p:cxnSp>
          <p:nvCxnSpPr>
            <p:cNvPr id="13" name="직선 연결선(S)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272521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478523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개체 틀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" altLang="en-US" dirty="0">
                <a:solidFill>
                  <a:schemeClr val="bg2">
                    <a:lumMod val="95000"/>
                  </a:schemeClr>
                </a:solidFill>
              </a:rPr>
              <a:t>₩</a:t>
            </a:r>
            <a:r>
              <a:rPr lang="en-US" altLang="ko-KR" noProof="0" dirty="0"/>
              <a:t>1,500,000</a:t>
            </a:r>
          </a:p>
        </p:txBody>
      </p:sp>
      <p:sp>
        <p:nvSpPr>
          <p:cNvPr id="37" name="텍스트 개체 틀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범주 제목</a:t>
            </a:r>
          </a:p>
        </p:txBody>
      </p:sp>
      <p:sp>
        <p:nvSpPr>
          <p:cNvPr id="39" name="텍스트 개체 틀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" altLang="en-US" dirty="0">
                <a:solidFill>
                  <a:schemeClr val="bg2">
                    <a:lumMod val="95000"/>
                  </a:schemeClr>
                </a:solidFill>
              </a:rPr>
              <a:t>₩</a:t>
            </a:r>
            <a:r>
              <a:rPr lang="en-US" altLang="ko-KR" noProof="0" dirty="0"/>
              <a:t>1,500,000</a:t>
            </a:r>
          </a:p>
        </p:txBody>
      </p:sp>
      <p:sp>
        <p:nvSpPr>
          <p:cNvPr id="40" name="텍스트 개체 틀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범주 제목</a:t>
            </a:r>
          </a:p>
        </p:txBody>
      </p:sp>
      <p:sp>
        <p:nvSpPr>
          <p:cNvPr id="42" name="텍스트 개체 틀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" altLang="en-US" dirty="0">
                <a:solidFill>
                  <a:schemeClr val="bg2">
                    <a:lumMod val="95000"/>
                  </a:schemeClr>
                </a:solidFill>
              </a:rPr>
              <a:t>₩</a:t>
            </a:r>
            <a:r>
              <a:rPr lang="en-US" altLang="ko-KR" noProof="0" dirty="0"/>
              <a:t>1,500,000</a:t>
            </a:r>
          </a:p>
        </p:txBody>
      </p:sp>
      <p:sp>
        <p:nvSpPr>
          <p:cNvPr id="43" name="텍스트 개체 틀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범주 제목</a:t>
            </a:r>
          </a:p>
        </p:txBody>
      </p:sp>
      <p:sp>
        <p:nvSpPr>
          <p:cNvPr id="45" name="텍스트 개체 틀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" altLang="en-US" dirty="0">
                <a:solidFill>
                  <a:schemeClr val="bg2">
                    <a:lumMod val="95000"/>
                  </a:schemeClr>
                </a:solidFill>
              </a:rPr>
              <a:t>₩</a:t>
            </a:r>
            <a:r>
              <a:rPr lang="en-US" altLang="ko-KR" noProof="0" dirty="0"/>
              <a:t>1,500,000</a:t>
            </a:r>
          </a:p>
        </p:txBody>
      </p:sp>
      <p:sp>
        <p:nvSpPr>
          <p:cNvPr id="46" name="텍스트 개체 틀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범주 제목</a:t>
            </a:r>
          </a:p>
        </p:txBody>
      </p:sp>
      <p:sp>
        <p:nvSpPr>
          <p:cNvPr id="48" name="텍스트 개체 틀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" altLang="en-US" dirty="0">
                <a:solidFill>
                  <a:schemeClr val="bg2">
                    <a:lumMod val="95000"/>
                  </a:schemeClr>
                </a:solidFill>
              </a:rPr>
              <a:t>₩</a:t>
            </a:r>
            <a:r>
              <a:rPr lang="en-US" altLang="ko-KR" noProof="0" dirty="0"/>
              <a:t>1,500,000</a:t>
            </a:r>
          </a:p>
        </p:txBody>
      </p:sp>
      <p:sp>
        <p:nvSpPr>
          <p:cNvPr id="49" name="텍스트 개체 틀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범주 제목</a:t>
            </a:r>
          </a:p>
        </p:txBody>
      </p:sp>
      <p:sp>
        <p:nvSpPr>
          <p:cNvPr id="51" name="텍스트 개체 틀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 rtl="0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" altLang="en-US" dirty="0">
                <a:solidFill>
                  <a:schemeClr val="bg2">
                    <a:lumMod val="95000"/>
                  </a:schemeClr>
                </a:solidFill>
              </a:rPr>
              <a:t>₩</a:t>
            </a:r>
            <a:r>
              <a:rPr lang="en-US" altLang="ko-KR" noProof="0" dirty="0"/>
              <a:t>1,500,000</a:t>
            </a:r>
          </a:p>
        </p:txBody>
      </p:sp>
      <p:sp>
        <p:nvSpPr>
          <p:cNvPr id="52" name="텍스트 개체 틀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범주 제목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차트 개체 틀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클릭하십시오</a:t>
            </a:r>
            <a:endParaRPr lang="ko-KR" altLang="en-US" noProof="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1" name="직선 연결선(S)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미지 및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10" name="그림 개체 틀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직선 연결선(S)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cxnSp>
        <p:nvCxnSpPr>
          <p:cNvPr id="17" name="직선 연결선(S)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(S)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그림 개체 틀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감사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0" name="그림 개체 틀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감사합니다</a:t>
            </a:r>
            <a:r>
              <a:rPr lang="en-US" altLang="ko-KR" noProof="0" dirty="0"/>
              <a:t>!</a:t>
            </a:r>
            <a:endParaRPr lang="ko-KR" altLang="en-US" noProof="0" dirty="0"/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rtlCol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US" altLang="ko-KR" noProof="0" dirty="0"/>
              <a:t>August </a:t>
            </a:r>
            <a:r>
              <a:rPr lang="en-US" altLang="ko-KR" noProof="0" dirty="0" err="1"/>
              <a:t>Bergqvist</a:t>
            </a:r>
            <a:endParaRPr lang="ko-KR" altLang="en-US" noProof="0" dirty="0"/>
          </a:p>
        </p:txBody>
      </p:sp>
      <p:sp>
        <p:nvSpPr>
          <p:cNvPr id="23" name="텍스트 개체 틀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ko-KR" altLang="en-US" noProof="0" dirty="0"/>
              <a:t>전화 번호</a:t>
            </a:r>
            <a:r>
              <a:rPr lang="en-US" altLang="ko-KR" noProof="0" dirty="0"/>
              <a:t>:</a:t>
            </a:r>
            <a:endParaRPr lang="ko-KR" altLang="en-US" noProof="0" dirty="0"/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US" altLang="ko-KR" noProof="0" dirty="0"/>
              <a:t>+7 888 999-000-11</a:t>
            </a:r>
            <a:endParaRPr lang="ko-KR" altLang="en-US" noProof="0" dirty="0"/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ko-KR" altLang="en-US" noProof="0" dirty="0"/>
              <a:t>전자 메일</a:t>
            </a:r>
            <a:r>
              <a:rPr lang="en-US" altLang="ko-KR" noProof="0" dirty="0"/>
              <a:t>:</a:t>
            </a:r>
            <a:endParaRPr lang="ko-KR" altLang="en-US" noProof="0" dirty="0"/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US" altLang="ko-KR" noProof="0" dirty="0"/>
              <a:t>Bergqvist@vanarsdelltd.com</a:t>
            </a:r>
            <a:endParaRPr lang="ko-KR" altLang="en-US" noProof="0" dirty="0"/>
          </a:p>
        </p:txBody>
      </p:sp>
      <p:sp>
        <p:nvSpPr>
          <p:cNvPr id="27" name="텍스트 개체 틀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 dirty="0"/>
              <a:t>웹 사이트</a:t>
            </a:r>
            <a:r>
              <a:rPr lang="en-US" altLang="ko-KR" noProof="0" dirty="0"/>
              <a:t>:</a:t>
            </a:r>
            <a:endParaRPr lang="ko-KR" altLang="en-US" noProof="0" dirty="0"/>
          </a:p>
        </p:txBody>
      </p:sp>
      <p:sp>
        <p:nvSpPr>
          <p:cNvPr id="28" name="텍스트 개체 틀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US" altLang="ko-KR" noProof="0" dirty="0"/>
              <a:t>www.vanarsdelltd.com</a:t>
            </a:r>
            <a:endParaRPr lang="ko-KR" altLang="en-US" noProof="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4" y="2750589"/>
            <a:ext cx="3754643" cy="100800"/>
            <a:chOff x="808549" y="2750589"/>
            <a:chExt cx="3754643" cy="1008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9" y="2750589"/>
              <a:ext cx="3682321" cy="100800"/>
              <a:chOff x="1033455" y="3240138"/>
              <a:chExt cx="2400945" cy="100800"/>
            </a:xfrm>
          </p:grpSpPr>
          <p:cxnSp>
            <p:nvCxnSpPr>
              <p:cNvPr id="12" name="직선 연결선(S)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033455" y="3285674"/>
                <a:ext cx="235054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ko-KR" altLang="en-US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4462391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4" y="1660573"/>
            <a:ext cx="3782200" cy="105664"/>
            <a:chOff x="808549" y="2745725"/>
            <a:chExt cx="3782200" cy="105664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9" y="2750589"/>
              <a:ext cx="3682321" cy="100800"/>
              <a:chOff x="1033455" y="3240138"/>
              <a:chExt cx="2400945" cy="100800"/>
            </a:xfrm>
          </p:grpSpPr>
          <p:cxnSp>
            <p:nvCxnSpPr>
              <p:cNvPr id="35" name="직선 연결선(S)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1033455" y="3285674"/>
                <a:ext cx="2350546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ko-KR" altLang="en-US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4489948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부록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부록</a:t>
            </a:r>
          </a:p>
        </p:txBody>
      </p:sp>
      <p:sp>
        <p:nvSpPr>
          <p:cNvPr id="10" name="그림 개체 틀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cxnSp>
        <p:nvCxnSpPr>
          <p:cNvPr id="17" name="직선 연결선(S)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(S)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5584502" y="1509426"/>
            <a:ext cx="1023048" cy="100800"/>
            <a:chOff x="5580572" y="1509426"/>
            <a:chExt cx="1023048" cy="1008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5580572" y="1509426"/>
              <a:ext cx="981568" cy="100800"/>
              <a:chOff x="2241269" y="3240138"/>
              <a:chExt cx="640002" cy="100800"/>
            </a:xfrm>
          </p:grpSpPr>
          <p:cxnSp>
            <p:nvCxnSpPr>
              <p:cNvPr id="12" name="직선 연결선(S)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2241269" y="3290538"/>
                <a:ext cx="59620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2815547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ko-KR" altLang="en-US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6502819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추천사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 err="1"/>
              <a:t>추천사</a:t>
            </a:r>
            <a:endParaRPr lang="ko-KR" altLang="en-US" noProof="0" dirty="0"/>
          </a:p>
        </p:txBody>
      </p:sp>
      <p:sp>
        <p:nvSpPr>
          <p:cNvPr id="10" name="그림 개체 틀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987698" y="1375202"/>
            <a:ext cx="2204304" cy="100800"/>
            <a:chOff x="675502" y="3240138"/>
            <a:chExt cx="1376298" cy="100800"/>
          </a:xfrm>
        </p:grpSpPr>
        <p:cxnSp>
          <p:nvCxnSpPr>
            <p:cNvPr id="12" name="직선 연결선(S)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2" y="3290538"/>
              <a:ext cx="13580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19860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7" name="직선 연결선(S)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(S)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텍스트 개체 틀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고객 직함</a:t>
            </a:r>
          </a:p>
        </p:txBody>
      </p:sp>
      <p:sp>
        <p:nvSpPr>
          <p:cNvPr id="41" name="텍스트 개체 틀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편집</a:t>
            </a:r>
            <a:br>
              <a:rPr lang="ko-KR" altLang="en-US" noProof="0" dirty="0"/>
            </a:br>
            <a:r>
              <a:rPr lang="ko-KR" altLang="en-US" noProof="0" dirty="0"/>
              <a:t>텍스트</a:t>
            </a:r>
          </a:p>
        </p:txBody>
      </p:sp>
      <p:sp>
        <p:nvSpPr>
          <p:cNvPr id="42" name="그림 개체 틀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cxnSp>
        <p:nvCxnSpPr>
          <p:cNvPr id="43" name="직선 연결선(S)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텍스트 개체 틀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고객 직함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편집</a:t>
            </a:r>
            <a:br>
              <a:rPr lang="ko-KR" altLang="en-US" noProof="0" dirty="0"/>
            </a:br>
            <a:r>
              <a:rPr lang="ko-KR" altLang="en-US" noProof="0" dirty="0"/>
              <a:t>텍스트</a:t>
            </a:r>
          </a:p>
        </p:txBody>
      </p:sp>
      <p:sp>
        <p:nvSpPr>
          <p:cNvPr id="60" name="그림 개체 틀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cxnSp>
        <p:nvCxnSpPr>
          <p:cNvPr id="61" name="직선 연결선(S)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텍스트 개체 틀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고객 직함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편집</a:t>
            </a:r>
            <a:br>
              <a:rPr lang="ko-KR" altLang="en-US" noProof="0" dirty="0"/>
            </a:br>
            <a:r>
              <a:rPr lang="ko-KR" altLang="en-US" noProof="0" dirty="0"/>
              <a:t>텍스트</a:t>
            </a:r>
          </a:p>
        </p:txBody>
      </p:sp>
      <p:sp>
        <p:nvSpPr>
          <p:cNvPr id="66" name="그림 개체 틀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cxnSp>
        <p:nvCxnSpPr>
          <p:cNvPr id="67" name="직선 연결선(S)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텍스트 개체 틀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례 연구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사례 연구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2830814" cy="100800"/>
            <a:chOff x="-1228304" y="3240138"/>
            <a:chExt cx="2830814" cy="100800"/>
          </a:xfrm>
        </p:grpSpPr>
        <p:cxnSp>
          <p:nvCxnSpPr>
            <p:cNvPr id="13" name="직선 연결선(S)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275421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50171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텍스트 개체 틀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8" name="텍스트 개체 틀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휴대폰 및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제목 편집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10" name="그림 개체 틀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직선 연결선(S)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7" name="직선 연결선(S)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(S)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2" name="그림 개체 틀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수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dirty="0"/>
              <a:t>마스터 텍스트</a:t>
            </a:r>
            <a:br>
              <a:rPr lang="ko-KR" altLang="en-US" noProof="0" dirty="0"/>
            </a:br>
            <a:r>
              <a:rPr lang="ko-KR" altLang="en-US" noProof="0" dirty="0"/>
              <a:t>스타일</a:t>
            </a:r>
          </a:p>
        </p:txBody>
      </p:sp>
      <p:sp>
        <p:nvSpPr>
          <p:cNvPr id="23" name="텍스트 개체 틀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24" name="그림 개체 틀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5" name="그림 개체 틀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27" name="텍스트 개체 틀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dirty="0"/>
              <a:t>마스터 텍스트</a:t>
            </a:r>
            <a:br>
              <a:rPr lang="ko-KR" altLang="en-US" noProof="0" dirty="0"/>
            </a:br>
            <a:r>
              <a:rPr lang="ko-KR" altLang="en-US" noProof="0" dirty="0"/>
              <a:t>스타일</a:t>
            </a:r>
          </a:p>
        </p:txBody>
      </p:sp>
      <p:sp>
        <p:nvSpPr>
          <p:cNvPr id="28" name="그림 개체 틀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9" name="텍스트 개체 틀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30" name="텍스트 개체 틀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dirty="0"/>
              <a:t>마스터 텍스트</a:t>
            </a:r>
            <a:br>
              <a:rPr lang="ko-KR" altLang="en-US" noProof="0" dirty="0"/>
            </a:br>
            <a:r>
              <a:rPr lang="ko-KR" altLang="en-US" noProof="0" dirty="0"/>
              <a:t>스타일</a:t>
            </a:r>
          </a:p>
        </p:txBody>
      </p:sp>
      <p:sp>
        <p:nvSpPr>
          <p:cNvPr id="32" name="텍스트 개체 틀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33" name="텍스트 개체 틀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34" name="텍스트 개체 틀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US" altLang="ko-KR" noProof="0" dirty="0"/>
              <a:t>1</a:t>
            </a:r>
            <a:endParaRPr lang="ko-KR" altLang="en-US" noProof="0" dirty="0"/>
          </a:p>
        </p:txBody>
      </p:sp>
      <p:sp>
        <p:nvSpPr>
          <p:cNvPr id="36" name="텍스트 개체 틀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ko-KR" noProof="0" dirty="0"/>
              <a:t>1</a:t>
            </a:r>
            <a:endParaRPr lang="ko-KR" altLang="en-US" noProof="0" dirty="0"/>
          </a:p>
        </p:txBody>
      </p:sp>
      <p:sp>
        <p:nvSpPr>
          <p:cNvPr id="37" name="텍스트 개체 틀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ko-KR" noProof="0" dirty="0"/>
              <a:t>1</a:t>
            </a:r>
            <a:endParaRPr lang="ko-KR" altLang="en-US" noProof="0" dirty="0"/>
          </a:p>
        </p:txBody>
      </p:sp>
      <p:sp>
        <p:nvSpPr>
          <p:cNvPr id="40" name="텍스트 개체 틀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 dirty="0"/>
              <a:t>이 서식 파일을 사용하는 방법</a:t>
            </a:r>
          </a:p>
        </p:txBody>
      </p:sp>
      <p:sp>
        <p:nvSpPr>
          <p:cNvPr id="41" name="그림 개체 틀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직선 연결선(S)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" name="직선 연결선(S)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8" name="직선 연결선(S)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피치</a:t>
            </a:r>
            <a:br>
              <a:rPr lang="ko-KR" altLang="en-US" noProof="0" dirty="0"/>
            </a:br>
            <a:r>
              <a:rPr lang="ko-KR" altLang="en-US" noProof="0" dirty="0" err="1"/>
              <a:t>데크</a:t>
            </a:r>
            <a:br>
              <a:rPr lang="ko-KR" altLang="en-US" noProof="0" dirty="0"/>
            </a:br>
            <a:r>
              <a:rPr lang="ko-KR" altLang="en-US" noProof="0" dirty="0"/>
              <a:t>제목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" name="직선 연결선(S)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" name="직선 연결선(S)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부제목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을 사용한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828466" cy="100800"/>
            <a:chOff x="0" y="3240138"/>
            <a:chExt cx="2828466" cy="100800"/>
          </a:xfrm>
        </p:grpSpPr>
        <p:cxnSp>
          <p:nvCxnSpPr>
            <p:cNvPr id="13" name="직선 연결선(S)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782751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72766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그림 개체 틀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이미지 및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10" name="그림 개체 틀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직선 연결선(S)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cxnSp>
        <p:nvCxnSpPr>
          <p:cNvPr id="17" name="직선 연결선(S)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(S)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그림 개체 틀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콘텐츠 레이아웃 버전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2872534" cy="100800"/>
            <a:chOff x="0" y="3240138"/>
            <a:chExt cx="2872534" cy="100800"/>
          </a:xfrm>
        </p:grpSpPr>
        <p:cxnSp>
          <p:nvCxnSpPr>
            <p:cNvPr id="13" name="직선 연결선(S)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78726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771734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23" name="그림 개체 틀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아이콘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10" name="그림 개체 틀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직선 연결선(S)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cxnSp>
        <p:nvCxnSpPr>
          <p:cNvPr id="17" name="직선 연결선(S)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(S)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텍스트 스타일 편집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24" name="그림 개체 틀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텍스트 스타일 편집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27" name="그림 개체 틀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텍스트 스타일 편집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0" name="그림 개체 틀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모니터 및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1781869" cy="100800"/>
            <a:chOff x="0" y="3240138"/>
            <a:chExt cx="1781869" cy="100800"/>
          </a:xfrm>
        </p:grpSpPr>
        <p:cxnSp>
          <p:nvCxnSpPr>
            <p:cNvPr id="13" name="직선 연결선(S)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1707614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681069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 rtl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클릭하세요</a:t>
            </a:r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부제목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그림 개체 틀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377787" y="1373283"/>
            <a:ext cx="1436427" cy="100800"/>
            <a:chOff x="3402869" y="1373283"/>
            <a:chExt cx="1436427" cy="10080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467415" y="1373283"/>
              <a:ext cx="1371881" cy="100800"/>
              <a:chOff x="317937" y="3237441"/>
              <a:chExt cx="1371881" cy="100800"/>
            </a:xfrm>
          </p:grpSpPr>
          <p:cxnSp>
            <p:nvCxnSpPr>
              <p:cNvPr id="13" name="직선 연결선(S)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317937" y="3290538"/>
                <a:ext cx="1311007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58901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ko-KR" altLang="en-US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402869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 가지 콘텐츠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10" name="그림 개체 틀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490267" y="1375202"/>
            <a:ext cx="3701733" cy="100800"/>
            <a:chOff x="304632" y="3240138"/>
            <a:chExt cx="2311235" cy="100800"/>
          </a:xfrm>
        </p:grpSpPr>
        <p:cxnSp>
          <p:nvCxnSpPr>
            <p:cNvPr id="12" name="직선 연결선(S)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229651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550143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cxnSp>
        <p:nvCxnSpPr>
          <p:cNvPr id="17" name="직선 연결선(S)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(S)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 dirty="0"/>
              <a:t>1</a:t>
            </a:r>
            <a:endParaRPr lang="ko-KR" altLang="en-US" noProof="0" dirty="0"/>
          </a:p>
        </p:txBody>
      </p:sp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 dirty="0"/>
              <a:t>2</a:t>
            </a:r>
            <a:endParaRPr lang="ko-KR" altLang="en-US" noProof="0" dirty="0"/>
          </a:p>
        </p:txBody>
      </p:sp>
      <p:sp>
        <p:nvSpPr>
          <p:cNvPr id="36" name="텍스트 개체 틀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7" name="텍스트 개체 틀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38" name="텍스트 개체 틀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 dirty="0"/>
              <a:t>3</a:t>
            </a:r>
            <a:endParaRPr lang="ko-KR" altLang="en-US" noProof="0" dirty="0"/>
          </a:p>
        </p:txBody>
      </p:sp>
      <p:sp>
        <p:nvSpPr>
          <p:cNvPr id="39" name="텍스트 개체 틀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cxnSp>
        <p:nvCxnSpPr>
          <p:cNvPr id="21" name="직선 연결선(S)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(S)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MM.DD.20XX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581BC7-E183-40DB-AC97-C19EA4EB889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(S)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2986"/>
            <a:ext cx="9144000" cy="1210517"/>
          </a:xfrm>
        </p:spPr>
        <p:txBody>
          <a:bodyPr rtlCol="0"/>
          <a:lstStyle/>
          <a:p>
            <a:pPr rtl="0"/>
            <a:r>
              <a:rPr lang="en-US" altLang="ko-KR" dirty="0"/>
              <a:t>				  </a:t>
            </a:r>
            <a:r>
              <a:rPr lang="ko-KR" altLang="en-US" dirty="0"/>
              <a:t>데이터 정제</a:t>
            </a:r>
            <a:endParaRPr lang="ko-KR" alt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부제목 4">
            <a:extLst>
              <a:ext uri="{FF2B5EF4-FFF2-40B4-BE49-F238E27FC236}">
                <a16:creationId xmlns:a16="http://schemas.microsoft.com/office/drawing/2014/main" id="{FBDAF2A5-DDC5-4F91-AB11-0C1A615A9443}"/>
              </a:ext>
            </a:extLst>
          </p:cNvPr>
          <p:cNvSpPr txBox="1">
            <a:spLocks/>
          </p:cNvSpPr>
          <p:nvPr/>
        </p:nvSpPr>
        <p:spPr>
          <a:xfrm>
            <a:off x="1524000" y="4931514"/>
            <a:ext cx="9144000" cy="4597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Natural Language Processing Project</a:t>
            </a:r>
            <a:endParaRPr lang="ko-KR" altLang="ru-RU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F7C0C2-926C-4FE5-AC5A-F83973830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300" y="2730298"/>
            <a:ext cx="4203700" cy="9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품사 분석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E2C1523-2EEF-4047-8451-F528EA058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411" y="1619202"/>
            <a:ext cx="1819614" cy="468739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E76DB77-6638-4D17-8695-0371FEC039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19"/>
          <a:stretch/>
        </p:blipFill>
        <p:spPr>
          <a:xfrm>
            <a:off x="4605337" y="1619202"/>
            <a:ext cx="2447925" cy="32099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4274CA3-216F-4D13-90F3-49BE06B80F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5369"/>
          <a:stretch/>
        </p:blipFill>
        <p:spPr>
          <a:xfrm>
            <a:off x="4605337" y="4829128"/>
            <a:ext cx="2447925" cy="1477468"/>
          </a:xfrm>
          <a:prstGeom prst="rect">
            <a:avLst/>
          </a:prstGeom>
        </p:spPr>
      </p:pic>
      <p:sp>
        <p:nvSpPr>
          <p:cNvPr id="21" name="텍스트 개체 틀 5">
            <a:extLst>
              <a:ext uri="{FF2B5EF4-FFF2-40B4-BE49-F238E27FC236}">
                <a16:creationId xmlns:a16="http://schemas.microsoft.com/office/drawing/2014/main" id="{DE14FC66-0DA7-48AE-B646-038B1F8A6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86650" y="1619202"/>
            <a:ext cx="3752850" cy="4687393"/>
          </a:xfrm>
        </p:spPr>
        <p:txBody>
          <a:bodyPr rtlCol="0">
            <a:noAutofit/>
          </a:bodyPr>
          <a:lstStyle/>
          <a:p>
            <a:pPr algn="l" rtl="0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Noun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명사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rtl="0"/>
            <a:r>
              <a:rPr lang="en-US" altLang="ko-KR" sz="1200" dirty="0"/>
              <a:t>Verb : </a:t>
            </a:r>
            <a:r>
              <a:rPr lang="ko-KR" altLang="en-US" sz="1200" dirty="0"/>
              <a:t>동사</a:t>
            </a:r>
            <a:endParaRPr lang="en-US" altLang="ko-KR" sz="1200" dirty="0"/>
          </a:p>
          <a:p>
            <a:pPr algn="l" rtl="0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Adjective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형용사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rtl="0"/>
            <a:r>
              <a:rPr lang="en-US" altLang="ko-KR" sz="1200" dirty="0"/>
              <a:t>Determiner : </a:t>
            </a:r>
            <a:r>
              <a:rPr lang="ko-KR" altLang="en-US" sz="1200" dirty="0"/>
              <a:t>관형사</a:t>
            </a:r>
            <a:endParaRPr lang="en-US" altLang="ko-KR" sz="1200" dirty="0"/>
          </a:p>
          <a:p>
            <a:pPr algn="l" rtl="0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Adverb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부사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rtl="0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Conjunction 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접속사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rtl="0"/>
            <a:r>
              <a:rPr lang="en-US" altLang="ko-KR" sz="1200" dirty="0"/>
              <a:t>Exclamation : </a:t>
            </a:r>
            <a:r>
              <a:rPr lang="ko-KR" altLang="en-US" sz="1200" dirty="0"/>
              <a:t>감탄사</a:t>
            </a:r>
            <a:endParaRPr lang="en-US" altLang="ko-KR" sz="1200" dirty="0"/>
          </a:p>
          <a:p>
            <a:pPr algn="l" rtl="0"/>
            <a:r>
              <a:rPr lang="en-US" altLang="ko-KR" sz="1200" dirty="0" err="1"/>
              <a:t>Josa</a:t>
            </a:r>
            <a:r>
              <a:rPr lang="en-US" altLang="ko-KR" sz="1200" dirty="0"/>
              <a:t> : </a:t>
            </a:r>
            <a:r>
              <a:rPr lang="ko-KR" altLang="en-US" sz="1200" dirty="0"/>
              <a:t>조사</a:t>
            </a:r>
            <a:endParaRPr lang="en-US" altLang="ko-KR" sz="1200" dirty="0"/>
          </a:p>
          <a:p>
            <a:pPr algn="l" rtl="0"/>
            <a:r>
              <a:rPr lang="en-US" altLang="ko-KR" sz="1200" dirty="0" err="1"/>
              <a:t>PreEomi</a:t>
            </a:r>
            <a:r>
              <a:rPr lang="en-US" altLang="ko-KR" sz="1200" dirty="0"/>
              <a:t> : </a:t>
            </a:r>
            <a:r>
              <a:rPr lang="ko-KR" altLang="en-US" sz="1200" dirty="0"/>
              <a:t>선어말어미 </a:t>
            </a:r>
            <a:r>
              <a:rPr lang="en-US" altLang="ko-KR" sz="1200" dirty="0"/>
              <a:t>(ex : </a:t>
            </a:r>
            <a:r>
              <a:rPr lang="ko-KR" altLang="en-US" sz="1200" dirty="0" err="1"/>
              <a:t>었</a:t>
            </a:r>
            <a:r>
              <a:rPr lang="en-US" altLang="ko-KR" sz="1200" dirty="0"/>
              <a:t>)</a:t>
            </a:r>
          </a:p>
          <a:p>
            <a:pPr algn="l" rtl="0"/>
            <a:r>
              <a:rPr lang="en-US" altLang="ko-KR" sz="1200" dirty="0" err="1"/>
              <a:t>Eomi</a:t>
            </a:r>
            <a:r>
              <a:rPr lang="en-US" altLang="ko-KR" sz="1200" dirty="0"/>
              <a:t> : </a:t>
            </a:r>
            <a:r>
              <a:rPr lang="ko-KR" altLang="en-US" sz="1200" dirty="0"/>
              <a:t>어미 </a:t>
            </a:r>
            <a:r>
              <a:rPr lang="en-US" altLang="ko-KR" sz="1200" dirty="0"/>
              <a:t>(ex : </a:t>
            </a:r>
            <a:r>
              <a:rPr lang="ko-KR" altLang="en-US" sz="1200" dirty="0"/>
              <a:t>다</a:t>
            </a:r>
            <a:r>
              <a:rPr lang="en-US" altLang="ko-KR" sz="1200" dirty="0"/>
              <a:t>, </a:t>
            </a:r>
            <a:r>
              <a:rPr lang="ko-KR" altLang="en-US" sz="1200" dirty="0"/>
              <a:t>요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하댘ㅋ</a:t>
            </a:r>
            <a:r>
              <a:rPr lang="en-US" altLang="ko-KR" sz="1200" dirty="0"/>
              <a:t>)</a:t>
            </a:r>
          </a:p>
          <a:p>
            <a:pPr algn="l" rtl="0"/>
            <a:r>
              <a:rPr lang="en-US" altLang="ko-KR" sz="1200" dirty="0"/>
              <a:t>Suffix : </a:t>
            </a:r>
            <a:r>
              <a:rPr lang="ko-KR" altLang="en-US" sz="1200" dirty="0"/>
              <a:t>접미사</a:t>
            </a:r>
            <a:endParaRPr lang="en-US" altLang="ko-KR" sz="1200" dirty="0"/>
          </a:p>
          <a:p>
            <a:pPr algn="l" rtl="0"/>
            <a:r>
              <a:rPr lang="en-US" altLang="ko-KR" sz="1200" dirty="0"/>
              <a:t>Punctuation : </a:t>
            </a:r>
            <a:r>
              <a:rPr lang="ko-KR" altLang="en-US" sz="1200" dirty="0"/>
              <a:t>구두점</a:t>
            </a:r>
            <a:endParaRPr lang="en-US" altLang="ko-KR" sz="1200" dirty="0"/>
          </a:p>
          <a:p>
            <a:pPr algn="l" rtl="0"/>
            <a:r>
              <a:rPr lang="en-US" altLang="ko-KR" sz="1200" dirty="0"/>
              <a:t>Foreign : </a:t>
            </a:r>
            <a:r>
              <a:rPr lang="ko-KR" altLang="en-US" sz="1200" dirty="0"/>
              <a:t>외국어</a:t>
            </a:r>
            <a:r>
              <a:rPr lang="en-US" altLang="ko-KR" sz="1200" dirty="0"/>
              <a:t>, </a:t>
            </a:r>
            <a:r>
              <a:rPr lang="ko-KR" altLang="en-US" sz="1200" dirty="0"/>
              <a:t>한자 및 기타기호</a:t>
            </a:r>
            <a:endParaRPr lang="en-US" altLang="ko-KR" sz="1200" dirty="0"/>
          </a:p>
          <a:p>
            <a:pPr algn="l" rtl="0"/>
            <a:r>
              <a:rPr lang="en-US" altLang="ko-KR" sz="1200" dirty="0"/>
              <a:t>Alpha : </a:t>
            </a:r>
            <a:r>
              <a:rPr lang="ko-KR" altLang="en-US" sz="1200" dirty="0"/>
              <a:t>알파벳</a:t>
            </a:r>
            <a:endParaRPr lang="en-US" altLang="ko-KR" sz="1200" dirty="0"/>
          </a:p>
          <a:p>
            <a:pPr algn="l" rtl="0"/>
            <a:r>
              <a:rPr lang="en-US" altLang="ko-KR" sz="1200" dirty="0"/>
              <a:t>Number : </a:t>
            </a:r>
            <a:r>
              <a:rPr lang="ko-KR" altLang="en-US" sz="1200" dirty="0"/>
              <a:t>숫자</a:t>
            </a:r>
            <a:endParaRPr lang="en-US" altLang="ko-KR" sz="1200" dirty="0"/>
          </a:p>
          <a:p>
            <a:pPr algn="l" rtl="0"/>
            <a:endParaRPr lang="en-US" altLang="ko-KR" sz="1200" dirty="0"/>
          </a:p>
          <a:p>
            <a:pPr algn="l" rtl="0"/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312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E676396-C21D-4B70-9D79-1F2D37C2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단어 출현 빈도 시각화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59A383-0866-4407-8C26-55CD13DC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0680E98-8927-4A8E-87B6-0F5CF2D05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606" y="1514740"/>
            <a:ext cx="10000910" cy="215238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AD8F60F-A5F2-44E2-AF5C-A1FDFC28C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606" y="3676153"/>
            <a:ext cx="10000910" cy="287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31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867CDA2-4E53-4FA7-852D-5FCD1CEE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3224212"/>
            <a:ext cx="4714709" cy="1062038"/>
          </a:xfrm>
        </p:spPr>
        <p:txBody>
          <a:bodyPr/>
          <a:lstStyle/>
          <a:p>
            <a:r>
              <a:rPr lang="en-US" dirty="0" err="1"/>
              <a:t>Stopwords</a:t>
            </a:r>
            <a:br>
              <a:rPr lang="en-US" dirty="0"/>
            </a:br>
            <a:r>
              <a:rPr lang="ko-KR" altLang="en-US" dirty="0"/>
              <a:t>불용어를 제거합니다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579445-EC79-4A2A-88B8-47F29302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643" y="5879656"/>
            <a:ext cx="354492" cy="29730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D581BC7-E183-40DB-AC97-C19EA4EB8894}" type="slidenum">
              <a:rPr lang="en-US" altLang="ko-KR" smtClean="0"/>
              <a:pPr>
                <a:spcAft>
                  <a:spcPts val="600"/>
                </a:spcAft>
              </a:pPr>
              <a:t>12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6FBD6B4-7B38-4139-80FE-5BD42B4AC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859" y="2293143"/>
            <a:ext cx="64865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40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37957-18B2-40B7-8CEA-D0FFEBF3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altLang="ko-KR" smtClean="0"/>
              <a:pPr/>
              <a:t>13</a:t>
            </a:fld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8003038B-E489-451B-ADAA-295137672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0316" y="5194244"/>
            <a:ext cx="4618957" cy="590626"/>
          </a:xfrm>
        </p:spPr>
        <p:txBody>
          <a:bodyPr/>
          <a:lstStyle/>
          <a:p>
            <a:r>
              <a:rPr lang="en-US" altLang="ko-KR"/>
              <a:t>Train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학습</a:t>
            </a: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725765A2-14D8-4DB6-A4ED-5C18442700AD}"/>
              </a:ext>
            </a:extLst>
          </p:cNvPr>
          <p:cNvSpPr txBox="1">
            <a:spLocks/>
          </p:cNvSpPr>
          <p:nvPr/>
        </p:nvSpPr>
        <p:spPr>
          <a:xfrm>
            <a:off x="778643" y="745971"/>
            <a:ext cx="5573740" cy="91131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Naive bayes</a:t>
            </a:r>
            <a:endParaRPr lang="ko-KR" alt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A8C0722-0217-4D38-A8FD-8474ECAD5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199"/>
            <a:ext cx="6077558" cy="301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135BD5E-2F01-482A-B575-58F65B9C0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116" y="1981198"/>
            <a:ext cx="5101054" cy="301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91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4FDDC-4B49-43B8-AA15-615E6520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180" y="609600"/>
            <a:ext cx="8139639" cy="526646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말뭉치를 만들고 훈련용 데이터에 </a:t>
            </a:r>
            <a:r>
              <a:rPr lang="en-US" altLang="ko-KR" sz="2800" dirty="0"/>
              <a:t>True, False</a:t>
            </a:r>
            <a:r>
              <a:rPr lang="ko-KR" altLang="en-US" sz="2800" dirty="0"/>
              <a:t> 마킹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39E96A-6796-48FE-B9C6-8787FEFF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BB126A6-96D8-4D81-AED5-63F78784F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168" y="1664104"/>
            <a:ext cx="4457700" cy="39814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EA2EC30-69DE-4F2F-9AB8-694363920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669" y="1664104"/>
            <a:ext cx="4217638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92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B5649-BF5E-4F0D-85F4-A35796F7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85" y="1847884"/>
            <a:ext cx="5021940" cy="804338"/>
          </a:xfrm>
        </p:spPr>
        <p:txBody>
          <a:bodyPr/>
          <a:lstStyle/>
          <a:p>
            <a:r>
              <a:rPr lang="en-US" altLang="ko-KR" dirty="0"/>
              <a:t>Naive Bayes Training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2A3A68-273E-40D7-B4AA-C4BA17AB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altLang="ko-KR" smtClean="0"/>
              <a:pPr/>
              <a:t>15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C2F138D-341A-4871-B585-73FAC04F4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554" y="2953241"/>
            <a:ext cx="7359196" cy="308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61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DFC35-4D9C-4116-9BAD-0665C6F9A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6" y="2276509"/>
            <a:ext cx="5021940" cy="804338"/>
          </a:xfrm>
        </p:spPr>
        <p:txBody>
          <a:bodyPr/>
          <a:lstStyle/>
          <a:p>
            <a:r>
              <a:rPr lang="en-US" altLang="ko-KR" dirty="0"/>
              <a:t>Pos-Neg</a:t>
            </a:r>
            <a:r>
              <a:rPr lang="ko-KR" altLang="en-US" dirty="0"/>
              <a:t> 판단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45D60C-8E3D-45FB-828B-5AC896A3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FF4A16-9DED-4415-8BAB-D79433D2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altLang="ko-KR" smtClean="0"/>
              <a:pPr/>
              <a:t>16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069365B-047B-4B38-8B98-7B1EE4919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275" y="-1"/>
            <a:ext cx="6943725" cy="686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81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503C0-23A2-4857-B041-C4CA3C1AD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3524283"/>
            <a:ext cx="5340349" cy="1209641"/>
          </a:xfrm>
        </p:spPr>
        <p:txBody>
          <a:bodyPr>
            <a:normAutofit/>
          </a:bodyPr>
          <a:lstStyle/>
          <a:p>
            <a:r>
              <a:rPr lang="ko-KR" altLang="en-US" dirty="0"/>
              <a:t>불법</a:t>
            </a:r>
            <a:r>
              <a:rPr lang="en-US" altLang="ko-KR" dirty="0"/>
              <a:t>, </a:t>
            </a:r>
            <a:r>
              <a:rPr lang="ko-KR" altLang="en-US" dirty="0"/>
              <a:t>마약</a:t>
            </a:r>
            <a:r>
              <a:rPr lang="en-US" altLang="ko-KR" dirty="0"/>
              <a:t>, </a:t>
            </a:r>
            <a:r>
              <a:rPr lang="ko-KR" altLang="en-US" dirty="0"/>
              <a:t>욕설 등의 </a:t>
            </a:r>
            <a:br>
              <a:rPr lang="en-US" altLang="ko-KR" dirty="0"/>
            </a:br>
            <a:r>
              <a:rPr lang="ko-KR" altLang="en-US" dirty="0"/>
              <a:t>불건전 데이터 검출 성공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A1D1EA-EA84-463A-AE23-617709BE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MM.DD.20XX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C39CEA-EBAF-46BB-BD28-081033BE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altLang="ko-KR" smtClean="0"/>
              <a:pPr/>
              <a:t>17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E695406-2D0D-47AE-8248-61F09D6DA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942" y="0"/>
            <a:ext cx="61476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2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B7241-C2B7-4F61-A69C-236E16A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768" y="2219324"/>
            <a:ext cx="5193632" cy="2492461"/>
          </a:xfrm>
        </p:spPr>
        <p:txBody>
          <a:bodyPr rtlCol="0"/>
          <a:lstStyle/>
          <a:p>
            <a:pPr rtl="0"/>
            <a:r>
              <a:rPr lang="en-US" altLang="ko-KR" sz="2800" dirty="0"/>
              <a:t>1. Twitter</a:t>
            </a:r>
            <a:br>
              <a:rPr lang="en-US" altLang="ko-KR" sz="2800" dirty="0"/>
            </a:br>
            <a:r>
              <a:rPr lang="en-US" altLang="ko-KR" sz="2800" dirty="0"/>
              <a:t>2. Environment</a:t>
            </a:r>
            <a:br>
              <a:rPr lang="en-US" altLang="ko-KR" sz="2800" dirty="0"/>
            </a:br>
            <a:r>
              <a:rPr lang="en-US" altLang="ko-KR" sz="2800" dirty="0"/>
              <a:t>3.</a:t>
            </a:r>
            <a:r>
              <a:rPr lang="ko-KR" altLang="en-US" sz="2800" dirty="0"/>
              <a:t> </a:t>
            </a:r>
            <a:r>
              <a:rPr lang="en-US" altLang="ko-KR" sz="2800" dirty="0"/>
              <a:t>Data Preprocessing</a:t>
            </a:r>
            <a:br>
              <a:rPr lang="en-US" altLang="ko-KR" sz="2800" dirty="0"/>
            </a:br>
            <a:r>
              <a:rPr lang="en-US" altLang="ko-KR" sz="2800" dirty="0"/>
              <a:t>4. Data Analysis</a:t>
            </a:r>
            <a:br>
              <a:rPr lang="en-US" altLang="ko-KR" sz="2800" dirty="0"/>
            </a:br>
            <a:r>
              <a:rPr lang="en-US" altLang="ko-KR" sz="2800" dirty="0"/>
              <a:t>5. DL - Naive Bayes</a:t>
            </a:r>
            <a:br>
              <a:rPr lang="en-US" altLang="ko-KR" sz="2800" dirty="0"/>
            </a:br>
            <a:endParaRPr lang="ko-KR" altLang="ru-RU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FD3B61-D7B5-4C7A-80FB-02A3436F8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8" y="1146119"/>
            <a:ext cx="4618957" cy="590626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69EC2907-B6A8-4B13-AFE0-5872943D298D}"/>
              </a:ext>
            </a:extLst>
          </p:cNvPr>
          <p:cNvSpPr txBox="1">
            <a:spLocks/>
          </p:cNvSpPr>
          <p:nvPr/>
        </p:nvSpPr>
        <p:spPr>
          <a:xfrm>
            <a:off x="133350" y="1222319"/>
            <a:ext cx="5876925" cy="119706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3200" dirty="0"/>
              <a:t>Natural Language Processing</a:t>
            </a:r>
          </a:p>
          <a:p>
            <a:pPr algn="ctr"/>
            <a:r>
              <a:rPr lang="en-US" altLang="ko-KR" sz="3200" dirty="0"/>
              <a:t>&amp;</a:t>
            </a:r>
          </a:p>
          <a:p>
            <a:pPr algn="ctr"/>
            <a:r>
              <a:rPr lang="en-US" altLang="ko-KR" sz="3200" dirty="0"/>
              <a:t>Deep Learning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0A1FEAB-A2E6-4F05-BA1E-75EDB0B22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12" y="234315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Twitter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6769" y="3244567"/>
            <a:ext cx="4560837" cy="2546633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1600" dirty="0"/>
              <a:t> 트위터는 트윗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리트윗</a:t>
            </a:r>
            <a:r>
              <a:rPr lang="ko-KR" altLang="en-US" sz="1600" dirty="0"/>
              <a:t> 기능을 특징으로 방대한 데이터를 보유하며</a:t>
            </a:r>
            <a:r>
              <a:rPr lang="en-US" altLang="ko-KR" sz="1600" dirty="0"/>
              <a:t> </a:t>
            </a:r>
            <a:r>
              <a:rPr lang="ko-KR" altLang="en-US" sz="1600" dirty="0"/>
              <a:t>자체 </a:t>
            </a:r>
            <a:r>
              <a:rPr lang="en-US" altLang="ko-KR" sz="1600" dirty="0"/>
              <a:t>API,</a:t>
            </a:r>
            <a:r>
              <a:rPr lang="ko-KR" altLang="en-US" sz="1600" dirty="0"/>
              <a:t> 라이브러리를 배포하여 </a:t>
            </a:r>
            <a:r>
              <a:rPr lang="en-US" altLang="ko-KR" sz="1600" dirty="0"/>
              <a:t>Open Source </a:t>
            </a:r>
            <a:r>
              <a:rPr lang="ko-KR" altLang="en-US" sz="1600" dirty="0"/>
              <a:t>에 개방적입니다</a:t>
            </a:r>
            <a:r>
              <a:rPr lang="en-US" altLang="ko-KR" sz="1600" dirty="0"/>
              <a:t>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sz="1600" dirty="0"/>
              <a:t> 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이러한 환경에도 불구하고 연구</a:t>
            </a:r>
            <a:r>
              <a:rPr lang="en-US" altLang="ko-KR" sz="1600" dirty="0"/>
              <a:t>, </a:t>
            </a:r>
            <a:r>
              <a:rPr lang="ko-KR" altLang="en-US" sz="1600" dirty="0"/>
              <a:t>비즈니스 용도로 활용성이 적습니다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 이유는 익명보장 하에 이루어 지는 불법</a:t>
            </a:r>
            <a:r>
              <a:rPr lang="en-US" altLang="ko-KR" sz="1600" dirty="0"/>
              <a:t>, </a:t>
            </a:r>
            <a:r>
              <a:rPr lang="ko-KR" altLang="en-US" sz="1600" dirty="0"/>
              <a:t>마약</a:t>
            </a:r>
            <a:r>
              <a:rPr lang="en-US" altLang="ko-KR" sz="1600" dirty="0"/>
              <a:t>, </a:t>
            </a:r>
            <a:r>
              <a:rPr lang="ko-KR" altLang="en-US" sz="1600" dirty="0"/>
              <a:t>욕설</a:t>
            </a:r>
            <a:r>
              <a:rPr lang="en-US" altLang="ko-KR" sz="1600" dirty="0"/>
              <a:t> </a:t>
            </a:r>
            <a:r>
              <a:rPr lang="ko-KR" altLang="en-US" sz="1600" dirty="0"/>
              <a:t>등의 불건전 데이터가 무수하기 때문입니다</a:t>
            </a:r>
            <a:r>
              <a:rPr lang="en-US" altLang="ko-KR" sz="1600" dirty="0"/>
              <a:t>.</a:t>
            </a:r>
          </a:p>
          <a:p>
            <a:pPr rtl="0"/>
            <a:r>
              <a:rPr lang="en-US" altLang="ko-KR" sz="1600" dirty="0"/>
              <a:t> </a:t>
            </a:r>
            <a:r>
              <a:rPr lang="ko-KR" altLang="en-US" sz="1600" dirty="0"/>
              <a:t>다양한 정보가 섞인 데이터를 정제해 보고자 합니다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B4F31D-7159-4F78-A01A-1CB78DCB9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441" y="1241430"/>
            <a:ext cx="6366784" cy="478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 설정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4591" y="2243662"/>
            <a:ext cx="4473108" cy="1795151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Tweepy</a:t>
            </a:r>
            <a:endParaRPr lang="en-US" altLang="ko-KR" dirty="0"/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NLTK </a:t>
            </a:r>
          </a:p>
          <a:p>
            <a:pPr rtl="0"/>
            <a:r>
              <a:rPr lang="en-US" altLang="ko-KR" dirty="0" err="1"/>
              <a:t>Stopwords</a:t>
            </a:r>
            <a:r>
              <a:rPr lang="en-US" altLang="ko-KR" dirty="0"/>
              <a:t> – for </a:t>
            </a:r>
            <a:r>
              <a:rPr lang="en-US" altLang="ko-KR" dirty="0" err="1"/>
              <a:t>wordcloud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9F2131B-2807-465B-A188-FB0BE491B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01" y="1356618"/>
            <a:ext cx="5459088" cy="397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274" y="164054"/>
            <a:ext cx="5021940" cy="804338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Why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Tweepy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(=</a:t>
            </a:r>
            <a:r>
              <a:rPr lang="en-US" altLang="ko-KR" dirty="0" err="1"/>
              <a:t>Okt</a:t>
            </a:r>
            <a:r>
              <a:rPr lang="en-US" altLang="ko-KR" dirty="0"/>
              <a:t>)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Benchmark test">
            <a:extLst>
              <a:ext uri="{FF2B5EF4-FFF2-40B4-BE49-F238E27FC236}">
                <a16:creationId xmlns:a16="http://schemas.microsoft.com/office/drawing/2014/main" id="{DE76248F-47EB-43AA-B06E-D66C27628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461" y="1189062"/>
            <a:ext cx="4880021" cy="380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31C4069-A2E8-4416-880E-8AB877A0C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740" y="1189062"/>
            <a:ext cx="4382800" cy="3805361"/>
          </a:xfrm>
          <a:prstGeom prst="rect">
            <a:avLst/>
          </a:prstGeom>
        </p:spPr>
      </p:pic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9442BF73-D11D-4FF9-BFC7-5CC9E6D0A70D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418740" y="5460866"/>
            <a:ext cx="9851742" cy="132833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1800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KoNLPy</a:t>
            </a:r>
            <a:r>
              <a:rPr lang="ko-KR" altLang="en-US" sz="18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8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 </a:t>
            </a:r>
            <a:r>
              <a:rPr lang="ko-KR" altLang="en-US" sz="18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중에 가장 빠른 속도를 자랑합니다</a:t>
            </a:r>
            <a:r>
              <a:rPr lang="en-US" altLang="ko-KR" sz="18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r>
              <a:rPr lang="en-US" altLang="ko-KR" sz="18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100,000</a:t>
            </a:r>
            <a:r>
              <a:rPr lang="ko-KR" altLang="en-US" sz="18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문자</a:t>
            </a:r>
            <a:r>
              <a:rPr lang="en-US" altLang="ko-KR" sz="18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(Char) </a:t>
            </a:r>
            <a:r>
              <a:rPr lang="ko-KR" altLang="en-US" sz="18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결과 </a:t>
            </a:r>
            <a:r>
              <a:rPr lang="en-US" altLang="ko-KR" sz="18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문자 처리 속도와 소요 시간의 변동이 거의 없습니다</a:t>
            </a:r>
            <a:r>
              <a:rPr lang="en-US" altLang="ko-KR" sz="18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r>
              <a:rPr lang="ko-KR" altLang="en-US" sz="18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en-US" altLang="ko-KR" sz="1800" dirty="0" err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Okt</a:t>
            </a:r>
            <a:r>
              <a:rPr lang="ko-KR" altLang="en-US" sz="18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치환되었으며 해당 자료에선 혼용했습니다</a:t>
            </a:r>
            <a:r>
              <a:rPr lang="en-US" altLang="ko-KR" sz="18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6" y="2091023"/>
            <a:ext cx="5026025" cy="804338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set preparation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Twitter Crawling : Keyword = 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안락사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안락사에 </a:t>
            </a:r>
            <a:r>
              <a:rPr lang="ko-KR" altLang="en-US" dirty="0">
                <a:solidFill>
                  <a:schemeClr val="bg2"/>
                </a:solidFill>
              </a:rPr>
              <a:t>대한 정보를 다룹니다</a:t>
            </a:r>
            <a:r>
              <a:rPr lang="en-US" altLang="ko-KR" dirty="0">
                <a:solidFill>
                  <a:schemeClr val="bg2"/>
                </a:solidFill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개체 틀 11">
            <a:extLst>
              <a:ext uri="{FF2B5EF4-FFF2-40B4-BE49-F238E27FC236}">
                <a16:creationId xmlns:a16="http://schemas.microsoft.com/office/drawing/2014/main" id="{398CE2E6-FA2C-4631-9D8F-6976CBDFB74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845" r="845"/>
          <a:stretch>
            <a:fillRect/>
          </a:stretch>
        </p:blipFill>
        <p:spPr>
          <a:xfrm>
            <a:off x="6362700" y="1673225"/>
            <a:ext cx="4854575" cy="314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3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제목 66">
            <a:extLst>
              <a:ext uri="{FF2B5EF4-FFF2-40B4-BE49-F238E27FC236}">
                <a16:creationId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788" y="750067"/>
            <a:ext cx="10115807" cy="569086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텍스트 개체 틀 67">
            <a:extLst>
              <a:ext uri="{FF2B5EF4-FFF2-40B4-BE49-F238E27FC236}">
                <a16:creationId xmlns:a16="http://schemas.microsoft.com/office/drawing/2014/main" id="{1411656D-4971-4CC0-9065-8DA32BB87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643" y="1519463"/>
            <a:ext cx="4473108" cy="569085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의미를 가지는 최소 단위</a:t>
            </a:r>
          </a:p>
        </p:txBody>
      </p:sp>
      <p:pic>
        <p:nvPicPr>
          <p:cNvPr id="21" name="그림 개체 틀 20" descr="Atom 아이콘">
            <a:extLst>
              <a:ext uri="{FF2B5EF4-FFF2-40B4-BE49-F238E27FC236}">
                <a16:creationId xmlns:a16="http://schemas.microsoft.com/office/drawing/2014/main" id="{E6E2A99D-9A76-4170-84C5-E8E895DEA55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329" r="1329"/>
          <a:stretch>
            <a:fillRect/>
          </a:stretch>
        </p:blipFill>
        <p:spPr>
          <a:xfrm>
            <a:off x="778643" y="745089"/>
            <a:ext cx="640080" cy="658368"/>
          </a:xfrm>
        </p:spPr>
      </p:pic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46EA4E1F-EF09-44AB-9483-363CF418AA99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778643" y="2393963"/>
            <a:ext cx="5163801" cy="2244699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18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형태론의 기본 단위로</a:t>
            </a:r>
            <a:r>
              <a:rPr lang="en-US" altLang="ko-KR" sz="1800" dirty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chemeClr val="bg2"/>
                </a:solidFill>
              </a:rPr>
              <a:t>최소 </a:t>
            </a:r>
            <a:r>
              <a:rPr lang="ko-KR" altLang="en-US" sz="1800" dirty="0" err="1">
                <a:solidFill>
                  <a:schemeClr val="bg2"/>
                </a:solidFill>
              </a:rPr>
              <a:t>유의미</a:t>
            </a:r>
            <a:r>
              <a:rPr lang="ko-KR" altLang="en-US" sz="1800" dirty="0">
                <a:solidFill>
                  <a:schemeClr val="bg2"/>
                </a:solidFill>
              </a:rPr>
              <a:t> 단위입니다</a:t>
            </a:r>
            <a:r>
              <a:rPr lang="en-US" altLang="ko-KR" sz="1800" dirty="0">
                <a:solidFill>
                  <a:schemeClr val="bg2"/>
                </a:solidFill>
              </a:rPr>
              <a:t>.</a:t>
            </a:r>
            <a:endParaRPr lang="ko-KR" altLang="en-US" sz="1800" dirty="0">
              <a:solidFill>
                <a:schemeClr val="bg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D3B1DDC-AB00-4A33-94A5-CDE69F8BF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692" y="1563261"/>
            <a:ext cx="3157322" cy="490851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AACDFF5-C61C-462C-8CA6-07F718AF9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43" y="2933687"/>
            <a:ext cx="37147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5796" y="697664"/>
            <a:ext cx="1921040" cy="569086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74A44B-1AAF-44D0-A426-104890F03E29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169960" y="4719739"/>
            <a:ext cx="2581275" cy="814286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1800" dirty="0"/>
              <a:t>Nouns</a:t>
            </a:r>
            <a:r>
              <a:rPr lang="ko-KR" altLang="en-US" sz="1800" dirty="0"/>
              <a:t>를 사용하여 명사만을 추출합니다</a:t>
            </a:r>
            <a:r>
              <a:rPr lang="en-US" altLang="ko-KR" sz="1800" dirty="0"/>
              <a:t>.</a:t>
            </a:r>
          </a:p>
          <a:p>
            <a:pPr rtl="0"/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리스트명</a:t>
            </a:r>
            <a:r>
              <a:rPr lang="ko-KR" altLang="en-US" sz="1050" dirty="0"/>
              <a:t>만 </a:t>
            </a:r>
            <a:r>
              <a:rPr lang="en-US" altLang="ko-KR" sz="1050" dirty="0"/>
              <a:t>morphs</a:t>
            </a:r>
            <a:r>
              <a:rPr lang="ko-KR" altLang="en-US" sz="1050" dirty="0"/>
              <a:t>입니다</a:t>
            </a:r>
            <a:r>
              <a:rPr lang="en-US" altLang="ko-KR" sz="1050" dirty="0"/>
              <a:t>.)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7532721" y="4719739"/>
            <a:ext cx="4234869" cy="2988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Morphs</a:t>
            </a:r>
            <a:r>
              <a:rPr lang="ko-KR" altLang="en-US" dirty="0"/>
              <a:t>를 사용할 시 실행할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C8B2A02-C34D-44ED-B991-3C3BA77E8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60" y="2352372"/>
            <a:ext cx="2581275" cy="193357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BF477EA-8ED4-4917-876F-BA7111AEC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009" y="2352372"/>
            <a:ext cx="1797087" cy="1933575"/>
          </a:xfrm>
          <a:prstGeom prst="rect">
            <a:avLst/>
          </a:prstGeom>
        </p:spPr>
      </p:pic>
      <p:sp>
        <p:nvSpPr>
          <p:cNvPr id="29" name="텍스트 개체 틀 8">
            <a:extLst>
              <a:ext uri="{FF2B5EF4-FFF2-40B4-BE49-F238E27FC236}">
                <a16:creationId xmlns:a16="http://schemas.microsoft.com/office/drawing/2014/main" id="{4C25CA7D-E03B-4C29-868D-C051D39B1A88}"/>
              </a:ext>
            </a:extLst>
          </p:cNvPr>
          <p:cNvSpPr txBox="1">
            <a:spLocks/>
          </p:cNvSpPr>
          <p:nvPr/>
        </p:nvSpPr>
        <p:spPr>
          <a:xfrm>
            <a:off x="4721009" y="4719739"/>
            <a:ext cx="1797087" cy="814286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리스트의 길이와 가장 많이 등장한 명사 추출</a:t>
            </a:r>
            <a:r>
              <a:rPr lang="en-US" altLang="ko-KR" sz="1800" dirty="0"/>
              <a:t>.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0F10879-5E85-4CE3-97C9-D85C5FCE6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8966" y="2352372"/>
            <a:ext cx="42386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724" y="4527647"/>
            <a:ext cx="4443165" cy="482503"/>
          </a:xfrm>
        </p:spPr>
        <p:txBody>
          <a:bodyPr rtlCol="0"/>
          <a:lstStyle/>
          <a:p>
            <a:pPr rtl="0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WordCloud</a:t>
            </a:r>
            <a:r>
              <a:rPr lang="ko-KR" altLang="en-US" dirty="0"/>
              <a:t>를 사용하여 데이터 빈도 강조</a:t>
            </a:r>
            <a:r>
              <a:rPr lang="en-US" altLang="ko-KR" dirty="0"/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개체 틀 11">
            <a:extLst>
              <a:ext uri="{FF2B5EF4-FFF2-40B4-BE49-F238E27FC236}">
                <a16:creationId xmlns:a16="http://schemas.microsoft.com/office/drawing/2014/main" id="{6C0B7738-DE8F-430A-B1C7-67FA30DD6F0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9353" b="9353"/>
          <a:stretch>
            <a:fillRect/>
          </a:stretch>
        </p:blipFill>
        <p:spPr>
          <a:xfrm>
            <a:off x="6362700" y="1673225"/>
            <a:ext cx="4854575" cy="314166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B82B7C0-08AE-49B3-ACFE-691FAD549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25" y="1673225"/>
            <a:ext cx="4443165" cy="234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56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5055179_TF56488565.potx" id="{ECCE9C98-4AA9-4226-944D-3D010CF1F0CD}" vid="{BA3803C4-E23E-416B-88FB-4D63E7183CC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미래 이미지의 피치 데크</Template>
  <TotalTime>1917</TotalTime>
  <Words>359</Words>
  <Application>Microsoft Office PowerPoint</Application>
  <PresentationFormat>와이드스크린</PresentationFormat>
  <Paragraphs>87</Paragraphs>
  <Slides>17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Courier New</vt:lpstr>
      <vt:lpstr>Office 테마</vt:lpstr>
      <vt:lpstr>      데이터 정제</vt:lpstr>
      <vt:lpstr>1. Twitter 2. Environment 3. Data Preprocessing 4. Data Analysis 5. DL - Naive Bayes </vt:lpstr>
      <vt:lpstr>Twitter</vt:lpstr>
      <vt:lpstr>환경 설정</vt:lpstr>
      <vt:lpstr>Why Tweepy(=Okt)?</vt:lpstr>
      <vt:lpstr>Data set preparation</vt:lpstr>
      <vt:lpstr>전처리</vt:lpstr>
      <vt:lpstr>전처리</vt:lpstr>
      <vt:lpstr>제품</vt:lpstr>
      <vt:lpstr>품사 분석</vt:lpstr>
      <vt:lpstr>단어 출현 빈도 시각화</vt:lpstr>
      <vt:lpstr>Stopwords 불용어를 제거합니다.</vt:lpstr>
      <vt:lpstr>PowerPoint 프레젠테이션</vt:lpstr>
      <vt:lpstr>말뭉치를 만들고 훈련용 데이터에 True, False 마킹</vt:lpstr>
      <vt:lpstr>Naive Bayes Training</vt:lpstr>
      <vt:lpstr>Pos-Neg 판단</vt:lpstr>
      <vt:lpstr>불법, 마약, 욕설 등의  불건전 데이터 검출 성공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피치 데크 제목</dc:title>
  <dc:creator>이승원</dc:creator>
  <cp:lastModifiedBy>이승원</cp:lastModifiedBy>
  <cp:revision>48</cp:revision>
  <dcterms:created xsi:type="dcterms:W3CDTF">2021-05-31T10:33:13Z</dcterms:created>
  <dcterms:modified xsi:type="dcterms:W3CDTF">2021-06-10T11:02:47Z</dcterms:modified>
</cp:coreProperties>
</file>