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3" r:id="rId9"/>
    <p:sldId id="284" r:id="rId10"/>
    <p:sldId id="262" r:id="rId11"/>
    <p:sldId id="26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8" y="390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1E25D5-6F3F-48A5-905F-87868E8661E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AD3C92-A668-46E2-BD12-7619418964CA}" type="datetime1">
              <a:rPr lang="ko-KR" altLang="en-US" smtClean="0"/>
              <a:t>2021-06-14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40A10-6036-4879-816D-55C01FC9484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35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99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가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4400693" y="2253996"/>
            <a:ext cx="3356133" cy="100584"/>
            <a:chOff x="4413120" y="2253996"/>
            <a:chExt cx="3356133" cy="10058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4413120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4483844" y="2307679"/>
              <a:ext cx="318665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766866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463107" y="5305363"/>
            <a:ext cx="3295769" cy="100584"/>
            <a:chOff x="3301652" y="2253996"/>
            <a:chExt cx="5740765" cy="10058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301652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316126" y="2307679"/>
              <a:ext cx="568613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86683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숫자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12,345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6,789</a:t>
            </a:r>
            <a:endParaRPr lang="ko-KR" altLang="en-US" noProof="0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이 있는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2806004" cy="100800"/>
            <a:chOff x="-1228304" y="3240138"/>
            <a:chExt cx="280600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713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4769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텍스트 개체 틀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25</a:t>
            </a:r>
            <a:endParaRPr lang="ko-KR" altLang="en-US" noProof="0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  <p:sp>
        <p:nvSpPr>
          <p:cNvPr id="30" name="텍스트 개체 틀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50</a:t>
            </a:r>
            <a:endParaRPr lang="ko-KR" altLang="en-US" noProof="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100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목이 있는 두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2930937" cy="100800"/>
            <a:chOff x="646012" y="3239179"/>
            <a:chExt cx="1494194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4378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088818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림 개체 틀 11" descr="경쟁 업체 로고 사분면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2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1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3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4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5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8" name="그림 개체 틀 11" descr="경쟁 업체 로고 사분면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6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9" name="텍스트 개체 틀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고비용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덜 편리함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더 편리함</a:t>
            </a:r>
          </a:p>
        </p:txBody>
      </p:sp>
      <p:sp>
        <p:nvSpPr>
          <p:cNvPr id="32" name="그림 개체 틀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저비용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직선 연결선(S)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직선 연결선(S)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개 섹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1774293" cy="100800"/>
            <a:chOff x="0" y="3240138"/>
            <a:chExt cx="1774293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7349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3</a:t>
            </a:r>
            <a:endParaRPr lang="ko-KR" altLang="en-US" noProof="0" dirty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(S)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및 차트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시간 표시줄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7923" y="1375202"/>
            <a:ext cx="3204079" cy="100800"/>
            <a:chOff x="2729179" y="3240138"/>
            <a:chExt cx="163343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79" y="3290538"/>
              <a:ext cx="162126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227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41" name="텍스트 개체 틀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1770701" cy="100800"/>
            <a:chOff x="-1228304" y="3240138"/>
            <a:chExt cx="1770701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415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표 개체 틀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 rtl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751266" cy="100800"/>
            <a:chOff x="0" y="3240138"/>
            <a:chExt cx="1751266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65253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504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5" name="그림 개체 틀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6" name="그림 개체 틀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32" name="직선 연결선(S)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(S)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콘텐츠 레이아웃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48629" y="1375202"/>
            <a:ext cx="3243371" cy="100800"/>
            <a:chOff x="439494" y="3240138"/>
            <a:chExt cx="20250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198683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39881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2" name="그림 개체 틀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43" name="직선 연결선(S)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5" name="그림 개체 틀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6" name="그림 개체 틀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2" name="그림 개체 틀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포함 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피치</a:t>
            </a:r>
            <a:br>
              <a:rPr lang="ko-KR" altLang="en-US" noProof="0" dirty="0"/>
            </a:br>
            <a:r>
              <a:rPr lang="ko-KR" altLang="en-US" noProof="0" dirty="0" err="1"/>
              <a:t>데크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1539640" cy="102440"/>
            <a:chOff x="3631690" y="2252140"/>
            <a:chExt cx="2681834" cy="102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253090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6137945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1561682" cy="100584"/>
            <a:chOff x="3631690" y="2253996"/>
            <a:chExt cx="2720225" cy="10058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263153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617633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2807627" cy="100800"/>
            <a:chOff x="-1228304" y="3250524"/>
            <a:chExt cx="2807627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25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478523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52" name="텍스트 개체 틀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차트 개체 틀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클릭하십시오</a:t>
            </a:r>
            <a:endParaRPr lang="ko-KR" altLang="en-US" noProof="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(S)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US" noProof="0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August </a:t>
            </a:r>
            <a:r>
              <a:rPr lang="en-US" altLang="ko-KR" noProof="0" dirty="0" err="1"/>
              <a:t>Bergqvist</a:t>
            </a:r>
            <a:endParaRPr lang="ko-KR" altLang="en-US" noProof="0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+7 888 999-000-11</a:t>
            </a:r>
            <a:endParaRPr lang="ko-KR" altLang="en-US" noProof="0" dirty="0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Bergqvist@vanarsdelltd.com</a:t>
            </a:r>
            <a:endParaRPr lang="ko-KR" altLang="en-US" noProof="0" dirty="0"/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 dirty="0"/>
              <a:t>웹 사이트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www.vanarsdelltd.com</a:t>
            </a:r>
            <a:endParaRPr lang="ko-KR" altLang="en-US" noProof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4" y="2750589"/>
            <a:ext cx="3754643" cy="100800"/>
            <a:chOff x="808549" y="2750589"/>
            <a:chExt cx="3754643" cy="100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12" name="직선 연결선(S)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462391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4" y="1660573"/>
            <a:ext cx="3782200" cy="105664"/>
            <a:chOff x="808549" y="2745725"/>
            <a:chExt cx="3782200" cy="10566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35" name="직선 연결선(S)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489948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부록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5584502" y="1509426"/>
            <a:ext cx="1023048" cy="100800"/>
            <a:chOff x="5580572" y="1509426"/>
            <a:chExt cx="1023048" cy="100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5580572" y="1509426"/>
              <a:ext cx="981568" cy="100800"/>
              <a:chOff x="2241269" y="3240138"/>
              <a:chExt cx="640002" cy="100800"/>
            </a:xfrm>
          </p:grpSpPr>
          <p:cxnSp>
            <p:nvCxnSpPr>
              <p:cNvPr id="12" name="직선 연결선(S)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241269" y="3290538"/>
                <a:ext cx="5962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2815547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502819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천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추천사</a:t>
            </a:r>
            <a:endParaRPr lang="ko-KR" altLang="en-US" noProof="0" dirty="0"/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987698" y="1375202"/>
            <a:ext cx="2204304" cy="100800"/>
            <a:chOff x="675502" y="3240138"/>
            <a:chExt cx="1376298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2" y="3290538"/>
              <a:ext cx="13580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19860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42" name="그림 개체 틀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43" name="직선 연결선(S)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60" name="그림 개체 틀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66" name="그림 개체 틀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67" name="직선 연결선(S)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사례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2830814" cy="100800"/>
            <a:chOff x="-1228304" y="3240138"/>
            <a:chExt cx="283081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54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50171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휴대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4" name="그림 개체 틀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28" name="그림 개체 틀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이 서식 파일을 사용하는 방법</a:t>
            </a:r>
          </a:p>
        </p:txBody>
      </p:sp>
      <p:sp>
        <p:nvSpPr>
          <p:cNvPr id="41" name="그림 개체 틀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직선 연결선(S)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피치</a:t>
            </a:r>
            <a:br>
              <a:rPr lang="ko-KR" altLang="en-US" noProof="0" dirty="0"/>
            </a:br>
            <a:r>
              <a:rPr lang="ko-KR" altLang="en-US" noProof="0" dirty="0" err="1"/>
              <a:t>데크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828466" cy="100800"/>
            <a:chOff x="0" y="3240138"/>
            <a:chExt cx="2828466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8275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276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콘텐츠 레이아웃 버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872534" cy="100800"/>
            <a:chOff x="0" y="3240138"/>
            <a:chExt cx="287253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87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7173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3" name="그림 개체 틀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이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그림 개체 틀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그림 개체 틀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니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781869" cy="100800"/>
            <a:chOff x="0" y="3240138"/>
            <a:chExt cx="1781869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70761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8106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 rtl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377787" y="1373283"/>
            <a:ext cx="1436427" cy="100800"/>
            <a:chOff x="3402869" y="1373283"/>
            <a:chExt cx="1436427" cy="1008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467415" y="1373283"/>
              <a:ext cx="1371881" cy="100800"/>
              <a:chOff x="317937" y="3237441"/>
              <a:chExt cx="1371881" cy="100800"/>
            </a:xfrm>
          </p:grpSpPr>
          <p:cxnSp>
            <p:nvCxnSpPr>
              <p:cNvPr id="13" name="직선 연결선(S)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317937" y="3290538"/>
                <a:ext cx="13110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58901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402869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490267" y="1375202"/>
            <a:ext cx="3701733" cy="100800"/>
            <a:chOff x="304632" y="3240138"/>
            <a:chExt cx="2311235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229651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550143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(S)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MM.DD.20XX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21051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				  </a:t>
            </a:r>
            <a:r>
              <a:rPr lang="ko-KR" altLang="en-US" dirty="0"/>
              <a:t>데이터 정제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FBDAF2A5-DDC5-4F91-AB11-0C1A615A9443}"/>
              </a:ext>
            </a:extLst>
          </p:cNvPr>
          <p:cNvSpPr txBox="1">
            <a:spLocks/>
          </p:cNvSpPr>
          <p:nvPr/>
        </p:nvSpPr>
        <p:spPr>
          <a:xfrm>
            <a:off x="1397000" y="4839155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Natural Language Processing</a:t>
            </a:r>
            <a:r>
              <a:rPr lang="ko-KR" altLang="en-US" sz="2000" dirty="0"/>
              <a:t> </a:t>
            </a:r>
            <a:r>
              <a:rPr lang="en-US" altLang="ko-KR" sz="2000" dirty="0"/>
              <a:t>+ Machine Learning Project</a:t>
            </a:r>
            <a:endParaRPr lang="ko-KR" altLang="ru-RU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7C0C2-926C-4FE5-AC5A-F8397383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2730298"/>
            <a:ext cx="4203700" cy="943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E8878-CC7F-41AA-AB2A-DD7EA1DD5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8" t="4234" r="4744" b="-8038"/>
          <a:stretch/>
        </p:blipFill>
        <p:spPr>
          <a:xfrm>
            <a:off x="2425148" y="5249258"/>
            <a:ext cx="7056782" cy="2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품사 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2C1523-2EEF-4047-8451-F528EA05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1619202"/>
            <a:ext cx="1819614" cy="4687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E76DB77-6638-4D17-8695-0371FEC039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9"/>
          <a:stretch/>
        </p:blipFill>
        <p:spPr>
          <a:xfrm>
            <a:off x="4605337" y="1619202"/>
            <a:ext cx="2447925" cy="32099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274CA3-216F-4D13-90F3-49BE06B80F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369"/>
          <a:stretch/>
        </p:blipFill>
        <p:spPr>
          <a:xfrm>
            <a:off x="4605337" y="4829128"/>
            <a:ext cx="2447925" cy="1477468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DE14FC66-0DA7-48AE-B646-038B1F8A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0" y="1619202"/>
            <a:ext cx="3752850" cy="4687393"/>
          </a:xfrm>
        </p:spPr>
        <p:txBody>
          <a:bodyPr rtlCol="0">
            <a:noAutofit/>
          </a:bodyPr>
          <a:lstStyle/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Noun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/>
              <a:t>Verb : </a:t>
            </a:r>
            <a:r>
              <a:rPr lang="ko-KR" altLang="en-US" sz="1200" dirty="0"/>
              <a:t>동사</a:t>
            </a:r>
            <a:endParaRPr lang="en-US" altLang="ko-KR" sz="1200" dirty="0"/>
          </a:p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Adjective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/>
              <a:t>Determiner : </a:t>
            </a:r>
            <a:r>
              <a:rPr lang="ko-KR" altLang="en-US" sz="1200" dirty="0"/>
              <a:t>관형사</a:t>
            </a:r>
            <a:endParaRPr lang="en-US" altLang="ko-KR" sz="1200" dirty="0"/>
          </a:p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Adverb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Conjunction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/>
              <a:t>Exclamation : </a:t>
            </a:r>
            <a:r>
              <a:rPr lang="ko-KR" altLang="en-US" sz="1200" dirty="0"/>
              <a:t>감탄사</a:t>
            </a:r>
            <a:endParaRPr lang="en-US" altLang="ko-KR" sz="1200" dirty="0"/>
          </a:p>
          <a:p>
            <a:pPr algn="l" rtl="0"/>
            <a:r>
              <a:rPr lang="en-US" altLang="ko-KR" sz="1200" dirty="0" err="1"/>
              <a:t>Josa</a:t>
            </a:r>
            <a:r>
              <a:rPr lang="en-US" altLang="ko-KR" sz="1200" dirty="0"/>
              <a:t> : </a:t>
            </a:r>
            <a:r>
              <a:rPr lang="ko-KR" altLang="en-US" sz="1200" dirty="0"/>
              <a:t>조사</a:t>
            </a:r>
            <a:endParaRPr lang="en-US" altLang="ko-KR" sz="1200" dirty="0"/>
          </a:p>
          <a:p>
            <a:pPr algn="l" rtl="0"/>
            <a:r>
              <a:rPr lang="en-US" altLang="ko-KR" sz="1200" dirty="0" err="1"/>
              <a:t>PreEomi</a:t>
            </a:r>
            <a:r>
              <a:rPr lang="en-US" altLang="ko-KR" sz="1200" dirty="0"/>
              <a:t> : </a:t>
            </a:r>
            <a:r>
              <a:rPr lang="ko-KR" altLang="en-US" sz="1200" dirty="0"/>
              <a:t>선어말어미 </a:t>
            </a:r>
            <a:r>
              <a:rPr lang="en-US" altLang="ko-KR" sz="1200" dirty="0"/>
              <a:t>(ex : </a:t>
            </a:r>
            <a:r>
              <a:rPr lang="ko-KR" altLang="en-US" sz="1200" dirty="0" err="1"/>
              <a:t>었</a:t>
            </a:r>
            <a:r>
              <a:rPr lang="en-US" altLang="ko-KR" sz="1200" dirty="0"/>
              <a:t>)</a:t>
            </a:r>
          </a:p>
          <a:p>
            <a:pPr algn="l" rtl="0"/>
            <a:r>
              <a:rPr lang="en-US" altLang="ko-KR" sz="1200" dirty="0" err="1"/>
              <a:t>Eomi</a:t>
            </a:r>
            <a:r>
              <a:rPr lang="en-US" altLang="ko-KR" sz="1200" dirty="0"/>
              <a:t> : </a:t>
            </a:r>
            <a:r>
              <a:rPr lang="ko-KR" altLang="en-US" sz="1200" dirty="0"/>
              <a:t>어미 </a:t>
            </a:r>
            <a:r>
              <a:rPr lang="en-US" altLang="ko-KR" sz="1200" dirty="0"/>
              <a:t>(ex : </a:t>
            </a:r>
            <a:r>
              <a:rPr lang="ko-KR" altLang="en-US" sz="1200" dirty="0"/>
              <a:t>다</a:t>
            </a:r>
            <a:r>
              <a:rPr lang="en-US" altLang="ko-KR" sz="1200" dirty="0"/>
              <a:t>, </a:t>
            </a:r>
            <a:r>
              <a:rPr lang="ko-KR" altLang="en-US" sz="1200" dirty="0"/>
              <a:t>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하댘ㅋ</a:t>
            </a:r>
            <a:r>
              <a:rPr lang="en-US" altLang="ko-KR" sz="1200" dirty="0"/>
              <a:t>)</a:t>
            </a:r>
          </a:p>
          <a:p>
            <a:pPr algn="l" rtl="0"/>
            <a:r>
              <a:rPr lang="en-US" altLang="ko-KR" sz="1200" dirty="0"/>
              <a:t>Suffix : </a:t>
            </a:r>
            <a:r>
              <a:rPr lang="ko-KR" altLang="en-US" sz="1200" dirty="0"/>
              <a:t>접미사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Punctuation : </a:t>
            </a:r>
            <a:r>
              <a:rPr lang="ko-KR" altLang="en-US" sz="1200" dirty="0"/>
              <a:t>구두점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Foreign : </a:t>
            </a:r>
            <a:r>
              <a:rPr lang="ko-KR" altLang="en-US" sz="1200" dirty="0"/>
              <a:t>외국어</a:t>
            </a:r>
            <a:r>
              <a:rPr lang="en-US" altLang="ko-KR" sz="1200" dirty="0"/>
              <a:t>, </a:t>
            </a:r>
            <a:r>
              <a:rPr lang="ko-KR" altLang="en-US" sz="1200" dirty="0"/>
              <a:t>한자 및 기타기호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Alpha : </a:t>
            </a:r>
            <a:r>
              <a:rPr lang="ko-KR" altLang="en-US" sz="1200" dirty="0"/>
              <a:t>알파벳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Number : </a:t>
            </a:r>
            <a:r>
              <a:rPr lang="ko-KR" altLang="en-US" sz="1200" dirty="0"/>
              <a:t>숫자</a:t>
            </a:r>
            <a:endParaRPr lang="en-US" altLang="ko-KR" sz="1200" dirty="0"/>
          </a:p>
          <a:p>
            <a:pPr algn="l" rtl="0"/>
            <a:endParaRPr lang="en-US" altLang="ko-KR" sz="1200" dirty="0"/>
          </a:p>
          <a:p>
            <a:pPr algn="l" rtl="0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출현 빈도 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680E98-8927-4A8E-87B6-0F5CF2D0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06" y="1514740"/>
            <a:ext cx="10000910" cy="21523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AD8F60F-A5F2-44E2-AF5C-A1FDFC28C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06" y="3676153"/>
            <a:ext cx="10000910" cy="28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67CDA2-4E53-4FA7-852D-5FCD1CEE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224212"/>
            <a:ext cx="4714709" cy="1062038"/>
          </a:xfrm>
        </p:spPr>
        <p:txBody>
          <a:bodyPr/>
          <a:lstStyle/>
          <a:p>
            <a:r>
              <a:rPr lang="en-US" dirty="0" err="1"/>
              <a:t>Stopwords</a:t>
            </a:r>
            <a:br>
              <a:rPr lang="en-US" dirty="0"/>
            </a:br>
            <a:r>
              <a:rPr lang="ko-KR" altLang="en-US" dirty="0"/>
              <a:t>불용어를 제거합니다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79445-EC79-4A2A-88B8-47F2930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en-US" altLang="ko-KR" smtClean="0"/>
              <a:pPr>
                <a:spcAft>
                  <a:spcPts val="600"/>
                </a:spcAft>
              </a:pPr>
              <a:t>12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FBD6B4-7B38-4139-80FE-5BD42B4A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59" y="2293143"/>
            <a:ext cx="6486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37957-18B2-40B7-8CEA-D0FFEBF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003038B-E489-451B-ADAA-29513767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316" y="5194244"/>
            <a:ext cx="4618957" cy="590626"/>
          </a:xfrm>
        </p:spPr>
        <p:txBody>
          <a:bodyPr/>
          <a:lstStyle/>
          <a:p>
            <a:r>
              <a:rPr lang="en-US" altLang="ko-KR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학습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725765A2-14D8-4DB6-A4ED-5C18442700AD}"/>
              </a:ext>
            </a:extLst>
          </p:cNvPr>
          <p:cNvSpPr txBox="1">
            <a:spLocks/>
          </p:cNvSpPr>
          <p:nvPr/>
        </p:nvSpPr>
        <p:spPr>
          <a:xfrm>
            <a:off x="778643" y="745971"/>
            <a:ext cx="5573740" cy="9113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Naive bayes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8C0722-0217-4D38-A8FD-8474ECAD5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199"/>
            <a:ext cx="6077558" cy="301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35BD5E-2F01-482A-B575-58F65B9C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16" y="1981198"/>
            <a:ext cx="5101054" cy="3019458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08751C77-3B94-4EDE-AFD9-38D2190C53FA}"/>
              </a:ext>
            </a:extLst>
          </p:cNvPr>
          <p:cNvSpPr txBox="1">
            <a:spLocks/>
          </p:cNvSpPr>
          <p:nvPr/>
        </p:nvSpPr>
        <p:spPr>
          <a:xfrm>
            <a:off x="1133135" y="4907974"/>
            <a:ext cx="5573740" cy="9113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000" dirty="0"/>
              <a:t>Classifier, </a:t>
            </a:r>
            <a:r>
              <a:rPr lang="ko-KR" altLang="en-US" sz="3000" dirty="0"/>
              <a:t>조건부 확률 모델</a:t>
            </a:r>
            <a:endParaRPr lang="en-US" altLang="ko-KR" sz="30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텍스트 분류를 위해 전통적으로 사용되는 분류기</a:t>
            </a:r>
          </a:p>
        </p:txBody>
      </p:sp>
    </p:spTree>
    <p:extLst>
      <p:ext uri="{BB962C8B-B14F-4D97-AF65-F5344CB8AC3E}">
        <p14:creationId xmlns:p14="http://schemas.microsoft.com/office/powerpoint/2010/main" val="94409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FDDC-4B49-43B8-AA15-615E6520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180" y="609600"/>
            <a:ext cx="8139639" cy="52664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말뭉치를 만들고 훈련용 데이터에 </a:t>
            </a:r>
            <a:r>
              <a:rPr lang="en-US" altLang="ko-KR" sz="2800" dirty="0"/>
              <a:t>True, False</a:t>
            </a:r>
            <a:r>
              <a:rPr lang="ko-KR" altLang="en-US" sz="2800" dirty="0"/>
              <a:t> 마킹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9E96A-6796-48FE-B9C6-8787FEFF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B126A6-96D8-4D81-AED5-63F7878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8" y="1664104"/>
            <a:ext cx="4457700" cy="3981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A2EC30-69DE-4F2F-9AB8-69436392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69" y="1664104"/>
            <a:ext cx="4217638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B5649-BF5E-4F0D-85F4-A35796F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5" y="1847884"/>
            <a:ext cx="5021940" cy="804338"/>
          </a:xfrm>
        </p:spPr>
        <p:txBody>
          <a:bodyPr/>
          <a:lstStyle/>
          <a:p>
            <a:r>
              <a:rPr lang="en-US" altLang="ko-KR" dirty="0"/>
              <a:t>Naive Bayes Training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2A3A68-273E-40D7-B4AA-C4BA17A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2F138D-341A-4871-B585-73FAC04F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54" y="2953241"/>
            <a:ext cx="7359196" cy="308084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C617DD3-1998-424B-969C-CDCE730E12CB}"/>
              </a:ext>
            </a:extLst>
          </p:cNvPr>
          <p:cNvSpPr txBox="1">
            <a:spLocks/>
          </p:cNvSpPr>
          <p:nvPr/>
        </p:nvSpPr>
        <p:spPr>
          <a:xfrm>
            <a:off x="512085" y="3461601"/>
            <a:ext cx="5021940" cy="8043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200" dirty="0"/>
              <a:t>Text</a:t>
            </a:r>
            <a:r>
              <a:rPr lang="ko-KR" altLang="en-US" sz="2200" dirty="0"/>
              <a:t>의 긍정</a:t>
            </a:r>
            <a:r>
              <a:rPr lang="en-US" altLang="ko-KR" sz="2200" dirty="0"/>
              <a:t>, </a:t>
            </a:r>
            <a:r>
              <a:rPr lang="ko-KR" altLang="en-US" sz="2200" dirty="0"/>
              <a:t>부정 분류</a:t>
            </a:r>
          </a:p>
        </p:txBody>
      </p:sp>
    </p:spTree>
    <p:extLst>
      <p:ext uri="{BB962C8B-B14F-4D97-AF65-F5344CB8AC3E}">
        <p14:creationId xmlns:p14="http://schemas.microsoft.com/office/powerpoint/2010/main" val="325086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DFC35-4D9C-4116-9BAD-0665C6F9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6" y="2276509"/>
            <a:ext cx="5021940" cy="804338"/>
          </a:xfrm>
        </p:spPr>
        <p:txBody>
          <a:bodyPr/>
          <a:lstStyle/>
          <a:p>
            <a:r>
              <a:rPr lang="en-US" altLang="ko-KR" dirty="0"/>
              <a:t>Pos-Neg</a:t>
            </a:r>
            <a:r>
              <a:rPr lang="ko-KR" altLang="en-US" dirty="0"/>
              <a:t> 판단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45D60C-8E3D-45FB-828B-5AC896A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F4A16-9DED-4415-8BAB-D79433D2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69365B-047B-4B38-8B98-7B1EE491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-1"/>
            <a:ext cx="6943725" cy="686155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12FE99E-A719-49E1-8B58-09758FBD384F}"/>
              </a:ext>
            </a:extLst>
          </p:cNvPr>
          <p:cNvSpPr txBox="1">
            <a:spLocks/>
          </p:cNvSpPr>
          <p:nvPr/>
        </p:nvSpPr>
        <p:spPr>
          <a:xfrm>
            <a:off x="441326" y="3273743"/>
            <a:ext cx="5021940" cy="14288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Pos – Positive</a:t>
            </a:r>
          </a:p>
          <a:p>
            <a:r>
              <a:rPr lang="en-US" altLang="ko-KR" sz="2400" dirty="0"/>
              <a:t>Neg – Negative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368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503C0-23A2-4857-B041-C4CA3C1A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3524283"/>
            <a:ext cx="5340349" cy="1209641"/>
          </a:xfrm>
        </p:spPr>
        <p:txBody>
          <a:bodyPr>
            <a:normAutofit/>
          </a:bodyPr>
          <a:lstStyle/>
          <a:p>
            <a:r>
              <a:rPr lang="ko-KR" altLang="en-US" dirty="0"/>
              <a:t>불법</a:t>
            </a:r>
            <a:r>
              <a:rPr lang="en-US" altLang="ko-KR" dirty="0"/>
              <a:t>, </a:t>
            </a:r>
            <a:r>
              <a:rPr lang="ko-KR" altLang="en-US" dirty="0"/>
              <a:t>마약</a:t>
            </a:r>
            <a:r>
              <a:rPr lang="en-US" altLang="ko-KR" dirty="0"/>
              <a:t>, </a:t>
            </a:r>
            <a:r>
              <a:rPr lang="ko-KR" altLang="en-US" dirty="0"/>
              <a:t>욕설 등의 </a:t>
            </a:r>
            <a:br>
              <a:rPr lang="en-US" altLang="ko-KR" dirty="0"/>
            </a:br>
            <a:r>
              <a:rPr lang="ko-KR" altLang="en-US" dirty="0"/>
              <a:t>불건전 데이터 검출 성공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A1D1EA-EA84-463A-AE23-617709BE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C39CEA-EBAF-46BB-BD28-081033BE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695406-2D0D-47AE-8248-61F09D6D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42" y="0"/>
            <a:ext cx="6147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8" y="2219324"/>
            <a:ext cx="5193632" cy="2492461"/>
          </a:xfrm>
        </p:spPr>
        <p:txBody>
          <a:bodyPr rtlCol="0"/>
          <a:lstStyle/>
          <a:p>
            <a:pPr rtl="0"/>
            <a:r>
              <a:rPr lang="en-US" altLang="ko-KR" sz="2800" dirty="0"/>
              <a:t>1. Twitter</a:t>
            </a:r>
            <a:br>
              <a:rPr lang="en-US" altLang="ko-KR" sz="2800" dirty="0"/>
            </a:br>
            <a:r>
              <a:rPr lang="en-US" altLang="ko-KR" sz="2800" dirty="0"/>
              <a:t>2. Environment</a:t>
            </a:r>
            <a:br>
              <a:rPr lang="en-US" altLang="ko-KR" sz="2800" dirty="0"/>
            </a:br>
            <a:r>
              <a:rPr lang="en-US" altLang="ko-KR" sz="2800" dirty="0"/>
              <a:t>3.</a:t>
            </a:r>
            <a:r>
              <a:rPr lang="ko-KR" altLang="en-US" sz="2800" dirty="0"/>
              <a:t> </a:t>
            </a:r>
            <a:r>
              <a:rPr lang="en-US" altLang="ko-KR" sz="2800" dirty="0"/>
              <a:t>Data Preprocessing</a:t>
            </a:r>
            <a:br>
              <a:rPr lang="en-US" altLang="ko-KR" sz="2800" dirty="0"/>
            </a:br>
            <a:r>
              <a:rPr lang="en-US" altLang="ko-KR" sz="2800" dirty="0"/>
              <a:t>4. Data Analysis</a:t>
            </a:r>
            <a:br>
              <a:rPr lang="en-US" altLang="ko-KR" sz="2800" dirty="0"/>
            </a:br>
            <a:r>
              <a:rPr lang="en-US" altLang="ko-KR" sz="2800" dirty="0"/>
              <a:t>5. ML - Naive Bayes</a:t>
            </a:r>
            <a:br>
              <a:rPr lang="en-US" altLang="ko-KR" sz="2800" dirty="0"/>
            </a:br>
            <a:endParaRPr lang="ko-KR" altLang="ru-RU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8" y="1146119"/>
            <a:ext cx="4618957" cy="59062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9EC2907-B6A8-4B13-AFE0-5872943D298D}"/>
              </a:ext>
            </a:extLst>
          </p:cNvPr>
          <p:cNvSpPr txBox="1">
            <a:spLocks/>
          </p:cNvSpPr>
          <p:nvPr/>
        </p:nvSpPr>
        <p:spPr>
          <a:xfrm>
            <a:off x="133350" y="1222319"/>
            <a:ext cx="5876925" cy="11970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200" dirty="0"/>
              <a:t>Natural Language Processing</a:t>
            </a:r>
          </a:p>
          <a:p>
            <a:pPr algn="ctr"/>
            <a:r>
              <a:rPr lang="en-US" altLang="ko-KR" sz="3200" dirty="0"/>
              <a:t>+</a:t>
            </a:r>
          </a:p>
          <a:p>
            <a:pPr algn="ctr"/>
            <a:r>
              <a:rPr lang="en-US" altLang="ko-KR" sz="3200" dirty="0"/>
              <a:t>Machine Learning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A1FEAB-A2E6-4F05-BA1E-75EDB0B2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34315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Twitter,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정제가 가능할까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69" y="3219400"/>
            <a:ext cx="4560837" cy="2546633"/>
          </a:xfrm>
        </p:spPr>
        <p:txBody>
          <a:bodyPr rtlCol="0">
            <a:noAutofit/>
          </a:bodyPr>
          <a:lstStyle/>
          <a:p>
            <a:pPr algn="just" rtl="0"/>
            <a:r>
              <a:rPr lang="ko-KR" altLang="en-US" sz="1500" dirty="0"/>
              <a:t> 트위터는 트윗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리트윗</a:t>
            </a:r>
            <a:r>
              <a:rPr lang="ko-KR" altLang="en-US" sz="1500" dirty="0"/>
              <a:t> 기능을 특징으로 방대한 데이터를 보유하며</a:t>
            </a:r>
            <a:r>
              <a:rPr lang="en-US" altLang="ko-KR" sz="1500" dirty="0"/>
              <a:t> </a:t>
            </a:r>
            <a:r>
              <a:rPr lang="ko-KR" altLang="en-US" sz="1500" dirty="0"/>
              <a:t>자체 </a:t>
            </a:r>
            <a:r>
              <a:rPr lang="en-US" altLang="ko-KR" sz="1500" dirty="0"/>
              <a:t>API,</a:t>
            </a:r>
            <a:r>
              <a:rPr lang="ko-KR" altLang="en-US" sz="1500" dirty="0"/>
              <a:t> 라이브러리를 배포하여 </a:t>
            </a:r>
            <a:r>
              <a:rPr lang="en-US" altLang="ko-KR" sz="1500" dirty="0"/>
              <a:t>Open Source </a:t>
            </a:r>
            <a:r>
              <a:rPr lang="ko-KR" altLang="en-US" sz="1500" dirty="0"/>
              <a:t>에 개방적입니다</a:t>
            </a:r>
            <a:r>
              <a:rPr lang="en-US" altLang="ko-KR" sz="1500" dirty="0"/>
              <a:t>.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/>
            <a:r>
              <a:rPr lang="ko-KR" altLang="en-US" sz="1500" dirty="0"/>
              <a:t> 하지만</a:t>
            </a:r>
            <a:r>
              <a:rPr lang="en-US" altLang="ko-KR" sz="1500" dirty="0"/>
              <a:t>, </a:t>
            </a:r>
            <a:r>
              <a:rPr lang="ko-KR" altLang="en-US" sz="1500" dirty="0"/>
              <a:t>이러한 환경에도 불구하고 연구</a:t>
            </a:r>
            <a:r>
              <a:rPr lang="en-US" altLang="ko-KR" sz="1500" dirty="0"/>
              <a:t>, </a:t>
            </a:r>
            <a:r>
              <a:rPr lang="ko-KR" altLang="en-US" sz="1500" dirty="0"/>
              <a:t>비즈니스 용도로 활용성이 적습니다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 이유는 익명보장 하에 이루어 지는 불법</a:t>
            </a:r>
            <a:r>
              <a:rPr lang="en-US" altLang="ko-KR" sz="1500" dirty="0"/>
              <a:t>, </a:t>
            </a:r>
            <a:r>
              <a:rPr lang="ko-KR" altLang="en-US" sz="1500" dirty="0"/>
              <a:t>마약</a:t>
            </a:r>
            <a:r>
              <a:rPr lang="en-US" altLang="ko-KR" sz="1500" dirty="0"/>
              <a:t>, </a:t>
            </a:r>
            <a:r>
              <a:rPr lang="ko-KR" altLang="en-US" sz="1500" dirty="0"/>
              <a:t>욕설</a:t>
            </a:r>
            <a:r>
              <a:rPr lang="en-US" altLang="ko-KR" sz="1500" dirty="0"/>
              <a:t> </a:t>
            </a:r>
            <a:r>
              <a:rPr lang="ko-KR" altLang="en-US" sz="1500" dirty="0"/>
              <a:t>등의 불건전 데이터가 무수하기 때문입니다</a:t>
            </a:r>
            <a:r>
              <a:rPr lang="en-US" altLang="ko-KR" sz="1500" dirty="0"/>
              <a:t>.</a:t>
            </a:r>
          </a:p>
          <a:p>
            <a:pPr algn="just" rtl="0"/>
            <a:r>
              <a:rPr lang="en-US" altLang="ko-KR" sz="1500" dirty="0"/>
              <a:t> </a:t>
            </a:r>
            <a:r>
              <a:rPr lang="ko-KR" altLang="en-US" sz="1500" dirty="0"/>
              <a:t>부정적 데이터만을 제외하기 위해선 먼저</a:t>
            </a:r>
            <a:r>
              <a:rPr lang="en-US" altLang="ko-KR" sz="1500" dirty="0"/>
              <a:t>, </a:t>
            </a:r>
            <a:r>
              <a:rPr lang="ko-KR" altLang="en-US" sz="1500" dirty="0"/>
              <a:t>해당 데이터를 추출할 수 있어야 합니다</a:t>
            </a:r>
            <a:r>
              <a:rPr lang="en-US" altLang="ko-KR" sz="1500" dirty="0"/>
              <a:t>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4F31D-7159-4F78-A01A-1CB78DCB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1" y="1241430"/>
            <a:ext cx="6366784" cy="47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17951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Tweepy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NLTK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Naïve</a:t>
            </a:r>
            <a:r>
              <a:rPr lang="ko-KR" altLang="en-US" dirty="0"/>
              <a:t> </a:t>
            </a:r>
            <a:r>
              <a:rPr lang="en-US" altLang="ko-KR" dirty="0"/>
              <a:t>Bayes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err="1"/>
              <a:t>Stopwords</a:t>
            </a:r>
            <a:r>
              <a:rPr lang="en-US" altLang="ko-KR" dirty="0"/>
              <a:t> for </a:t>
            </a:r>
            <a:r>
              <a:rPr lang="en-US" altLang="ko-KR" dirty="0" err="1"/>
              <a:t>wordcloud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F2131B-2807-465B-A188-FB0BE491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1" y="1356618"/>
            <a:ext cx="5459088" cy="39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4" y="164054"/>
            <a:ext cx="5021940" cy="804338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Tweepy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en-US" altLang="ko-KR" dirty="0" err="1"/>
              <a:t>Okt</a:t>
            </a:r>
            <a:r>
              <a:rPr lang="en-US" altLang="ko-KR" dirty="0"/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Benchmark test">
            <a:extLst>
              <a:ext uri="{FF2B5EF4-FFF2-40B4-BE49-F238E27FC236}">
                <a16:creationId xmlns:a16="http://schemas.microsoft.com/office/drawing/2014/main" id="{DE76248F-47EB-43AA-B06E-D66C276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61" y="1189062"/>
            <a:ext cx="4880021" cy="380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1C4069-A2E8-4416-880E-8AB877A0C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40" y="1189062"/>
            <a:ext cx="4382800" cy="3805361"/>
          </a:xfrm>
          <a:prstGeom prst="rect">
            <a:avLst/>
          </a:prstGeom>
        </p:spPr>
      </p:pic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9442BF73-D11D-4FF9-BFC7-5CC9E6D0A70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418740" y="5460866"/>
            <a:ext cx="9851742" cy="132833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KoNLPy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 가장 빠른 속도를 자랑합니다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문자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(Char) 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결과 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문자 처리 속도와 소요 시간의 변동이 거의 없습니다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8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Okt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치환되었으며 해당 자료에선 혼용했습니다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5026025" cy="80433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 preparation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Twitter Crawling : Keyword =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안락사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안락사</a:t>
            </a:r>
            <a:r>
              <a:rPr lang="en-US" altLang="ko-KR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단어 본연의 뜻 뿐 아니라 비방의 목적으로도 사용되고 있으며 확인 결과</a:t>
            </a:r>
            <a:r>
              <a:rPr lang="en-US" altLang="ko-KR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불법 의약품 등의 게시 글 에서도 사용됩니다</a:t>
            </a:r>
            <a:r>
              <a:rPr lang="en-US" altLang="ko-KR" sz="16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bg2"/>
                </a:solidFill>
              </a:rPr>
              <a:t>이중적 결과를 출력하기 때문에 해당 프로젝트에 적합한 키워드로 판단했습니다</a:t>
            </a:r>
            <a:r>
              <a:rPr lang="en-US" altLang="ko-KR" sz="1600" dirty="0">
                <a:solidFill>
                  <a:schemeClr val="bg2"/>
                </a:solidFill>
              </a:rPr>
              <a:t>.</a:t>
            </a:r>
            <a:endParaRPr lang="en-US" altLang="ko-KR" sz="16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398CE2E6-FA2C-4631-9D8F-6976CBDFB74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845" r="845"/>
          <a:stretch>
            <a:fillRect/>
          </a:stretch>
        </p:blipFill>
        <p:spPr>
          <a:xfrm>
            <a:off x="6362700" y="1673225"/>
            <a:ext cx="4854575" cy="31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3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88" y="750067"/>
            <a:ext cx="10115807" cy="5690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643" y="1519463"/>
            <a:ext cx="4473108" cy="56908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의미를 가지는 최소 단위</a:t>
            </a:r>
          </a:p>
        </p:txBody>
      </p:sp>
      <p:pic>
        <p:nvPicPr>
          <p:cNvPr id="21" name="그림 개체 틀 20" descr="Atom 아이콘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29" r="1329"/>
          <a:stretch>
            <a:fillRect/>
          </a:stretch>
        </p:blipFill>
        <p:spPr>
          <a:xfrm>
            <a:off x="778643" y="745089"/>
            <a:ext cx="640080" cy="658368"/>
          </a:xfrm>
        </p:spPr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78643" y="2393963"/>
            <a:ext cx="5163801" cy="224469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형태론의 기본 단위로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bg2"/>
                </a:solidFill>
              </a:rPr>
              <a:t>최소 </a:t>
            </a:r>
            <a:r>
              <a:rPr lang="ko-KR" altLang="en-US" sz="1800" dirty="0" err="1">
                <a:solidFill>
                  <a:schemeClr val="bg2"/>
                </a:solidFill>
              </a:rPr>
              <a:t>유의미</a:t>
            </a:r>
            <a:r>
              <a:rPr lang="ko-KR" altLang="en-US" sz="1800" dirty="0">
                <a:solidFill>
                  <a:schemeClr val="bg2"/>
                </a:solidFill>
              </a:rPr>
              <a:t> 단위입니다</a:t>
            </a:r>
            <a:r>
              <a:rPr lang="en-US" altLang="ko-KR" sz="1800" dirty="0">
                <a:solidFill>
                  <a:schemeClr val="bg2"/>
                </a:solidFill>
              </a:rPr>
              <a:t>.</a:t>
            </a:r>
            <a:endParaRPr lang="ko-KR" altLang="en-US" sz="18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3B1DDC-AB00-4A33-94A5-CDE69F8BF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92" y="1563261"/>
            <a:ext cx="3157322" cy="49085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DFF5-C61C-462C-8CA6-07F718AF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3" y="2933687"/>
            <a:ext cx="37147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796" y="697664"/>
            <a:ext cx="1921040" cy="569086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169960" y="4719739"/>
            <a:ext cx="2581275" cy="8142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Nouns</a:t>
            </a:r>
            <a:r>
              <a:rPr lang="ko-KR" altLang="en-US" sz="1800" dirty="0"/>
              <a:t>를 사용하여 명사만을 추출합니다</a:t>
            </a:r>
            <a:r>
              <a:rPr lang="en-US" altLang="ko-KR" sz="1800" dirty="0"/>
              <a:t>.</a:t>
            </a:r>
          </a:p>
          <a:p>
            <a:pPr rtl="0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리스트명</a:t>
            </a:r>
            <a:r>
              <a:rPr lang="ko-KR" altLang="en-US" sz="1050" dirty="0"/>
              <a:t>만 </a:t>
            </a:r>
            <a:r>
              <a:rPr lang="en-US" altLang="ko-KR" sz="1050" dirty="0"/>
              <a:t>morphs</a:t>
            </a:r>
            <a:r>
              <a:rPr lang="ko-KR" altLang="en-US" sz="1050" dirty="0"/>
              <a:t>입니다</a:t>
            </a:r>
            <a:r>
              <a:rPr lang="en-US" altLang="ko-KR" sz="1050" dirty="0"/>
              <a:t>.)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532721" y="4719739"/>
            <a:ext cx="4234869" cy="2988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Morphs</a:t>
            </a:r>
            <a:r>
              <a:rPr lang="ko-KR" altLang="en-US" dirty="0"/>
              <a:t>를 사용할 시 실행할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C8B2A02-C34D-44ED-B991-3C3BA77E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60" y="2352372"/>
            <a:ext cx="2581275" cy="19335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F477EA-8ED4-4917-876F-BA7111AE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09" y="2352372"/>
            <a:ext cx="1797087" cy="1933575"/>
          </a:xfrm>
          <a:prstGeom prst="rect">
            <a:avLst/>
          </a:prstGeom>
        </p:spPr>
      </p:pic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4C25CA7D-E03B-4C29-868D-C051D39B1A88}"/>
              </a:ext>
            </a:extLst>
          </p:cNvPr>
          <p:cNvSpPr txBox="1">
            <a:spLocks/>
          </p:cNvSpPr>
          <p:nvPr/>
        </p:nvSpPr>
        <p:spPr>
          <a:xfrm>
            <a:off x="4721009" y="4719739"/>
            <a:ext cx="1797087" cy="81428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리스트의 길이와 가장 많이 등장한 명사 추출</a:t>
            </a:r>
            <a:r>
              <a:rPr lang="en-US" altLang="ko-KR" sz="1800" dirty="0"/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0F10879-5E85-4CE3-97C9-D85C5FCE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966" y="2352372"/>
            <a:ext cx="4238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724" y="4527647"/>
            <a:ext cx="4443165" cy="482503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ko-KR" altLang="en-US" dirty="0"/>
              <a:t>를 사용하여 데이터 빈도 강조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6C0B7738-DE8F-430A-B1C7-67FA30DD6F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9353" b="9353"/>
          <a:stretch>
            <a:fillRect/>
          </a:stretch>
        </p:blipFill>
        <p:spPr>
          <a:xfrm>
            <a:off x="6362700" y="1673225"/>
            <a:ext cx="4854575" cy="31416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82B7C0-08AE-49B3-ACFE-691FAD54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5" y="1673225"/>
            <a:ext cx="4443165" cy="23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5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79_TF56488565.potx" id="{ECCE9C98-4AA9-4226-944D-3D010CF1F0CD}" vid="{BA3803C4-E23E-416B-88FB-4D63E7183CC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미래 이미지의 피치 데크</Template>
  <TotalTime>1996</TotalTime>
  <Words>427</Words>
  <Application>Microsoft Office PowerPoint</Application>
  <PresentationFormat>와이드스크린</PresentationFormat>
  <Paragraphs>92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Courier New</vt:lpstr>
      <vt:lpstr>Office 테마</vt:lpstr>
      <vt:lpstr>      데이터 정제</vt:lpstr>
      <vt:lpstr>1. Twitter 2. Environment 3. Data Preprocessing 4. Data Analysis 5. ML - Naive Bayes </vt:lpstr>
      <vt:lpstr>Twitter, 정제가 가능할까?</vt:lpstr>
      <vt:lpstr>환경 설정</vt:lpstr>
      <vt:lpstr>Why Tweepy(=Okt)?</vt:lpstr>
      <vt:lpstr>Data set preparation</vt:lpstr>
      <vt:lpstr>전처리</vt:lpstr>
      <vt:lpstr>전처리</vt:lpstr>
      <vt:lpstr>제품</vt:lpstr>
      <vt:lpstr>품사 분석</vt:lpstr>
      <vt:lpstr>단어 출현 빈도 시각화</vt:lpstr>
      <vt:lpstr>Stopwords 불용어를 제거합니다.</vt:lpstr>
      <vt:lpstr>PowerPoint 프레젠테이션</vt:lpstr>
      <vt:lpstr>말뭉치를 만들고 훈련용 데이터에 True, False 마킹</vt:lpstr>
      <vt:lpstr>Naive Bayes Training</vt:lpstr>
      <vt:lpstr>Pos-Neg 판단</vt:lpstr>
      <vt:lpstr>불법, 마약, 욕설 등의  불건전 데이터 검출 성공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피치 데크 제목</dc:title>
  <dc:creator>이승원</dc:creator>
  <cp:lastModifiedBy>이승원</cp:lastModifiedBy>
  <cp:revision>56</cp:revision>
  <dcterms:created xsi:type="dcterms:W3CDTF">2021-05-31T10:33:13Z</dcterms:created>
  <dcterms:modified xsi:type="dcterms:W3CDTF">2021-06-14T07:00:38Z</dcterms:modified>
</cp:coreProperties>
</file>