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19" r:id="rId2"/>
    <p:sldId id="520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50" r:id="rId11"/>
    <p:sldId id="551" r:id="rId12"/>
    <p:sldId id="552" r:id="rId13"/>
    <p:sldId id="553" r:id="rId14"/>
    <p:sldId id="549" r:id="rId15"/>
    <p:sldId id="55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FF"/>
    <a:srgbClr val="FF00FF"/>
    <a:srgbClr val="800000"/>
    <a:srgbClr val="996600"/>
    <a:srgbClr val="FEDAFF"/>
    <a:srgbClr val="FFFFD9"/>
    <a:srgbClr val="C5FF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8" autoAdjust="0"/>
    <p:restoredTop sz="94660"/>
  </p:normalViewPr>
  <p:slideViewPr>
    <p:cSldViewPr>
      <p:cViewPr>
        <p:scale>
          <a:sx n="100" d="100"/>
          <a:sy n="100" d="100"/>
        </p:scale>
        <p:origin x="-138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28"/>
    </p:cViewPr>
  </p:sorter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485452-C1B1-459E-9F51-318BAF0EF874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074726F-9B2A-4853-9B7C-15666CA8C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16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AAF70A2-BF5D-410F-80A8-DC9F620B3C99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1A097B-53FA-45B0-B710-B45D5659A4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CC40-0C96-42EF-A31C-F92F4D0549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85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DCB01-9773-4F87-9891-269DB6534C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CDF77-5038-4F71-8085-0B17CCD85D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6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52DE5-4CF1-482D-83AD-3DDD9BCF25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8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B965A-C36C-4537-A386-DBCE2606B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00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36CB2-6C25-4D2A-9C01-13D9332D0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45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97CFF-BF61-4A5D-ADE9-54BCF3B8B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47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1C77-61CA-4327-9694-2B852CDB5F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82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CCC3C-97C5-44C1-9C95-6F3F1920A9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2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ACAC8-6229-456A-BAE0-718D6B9E4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69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FFFBB-B918-4AD5-83A7-C1B3E624A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45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D8958EF-4C21-48C2-A6D8-31D14E6592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模块化问题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62400"/>
            <a:ext cx="410395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49570"/>
            <a:ext cx="3276600" cy="301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67200" y="6019800"/>
            <a:ext cx="21467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层结构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神经网格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80154" y="2086653"/>
            <a:ext cx="21467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结构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神经网格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3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" y="1066800"/>
            <a:ext cx="8991600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__</a:t>
            </a:r>
            <a:r>
              <a:rPr lang="en-US" altLang="zh-CN" dirty="0" err="1"/>
              <a:t>fastcall</a:t>
            </a:r>
            <a:r>
              <a:rPr lang="en-US" altLang="zh-CN" dirty="0"/>
              <a:t>  </a:t>
            </a:r>
            <a:r>
              <a:rPr lang="en-US" altLang="zh-CN" dirty="0" err="1"/>
              <a:t>Bp_Fully_Conne_Fprop</a:t>
            </a:r>
            <a:r>
              <a:rPr lang="en-US" altLang="zh-CN" dirty="0"/>
              <a:t>(</a:t>
            </a:r>
            <a:r>
              <a:rPr lang="en-US" altLang="zh-CN" dirty="0" err="1"/>
              <a:t>BP_Layer</a:t>
            </a:r>
            <a:r>
              <a:rPr lang="en-US" altLang="zh-CN" dirty="0"/>
              <a:t> *</a:t>
            </a:r>
            <a:r>
              <a:rPr lang="en-US" altLang="zh-CN" dirty="0" err="1"/>
              <a:t>prelay</a:t>
            </a:r>
            <a:r>
              <a:rPr lang="en-US" altLang="zh-CN" dirty="0"/>
              <a:t>, </a:t>
            </a:r>
            <a:r>
              <a:rPr lang="en-US" altLang="zh-CN" dirty="0" err="1"/>
              <a:t>BP_Layer</a:t>
            </a:r>
            <a:r>
              <a:rPr lang="en-US" altLang="zh-CN" dirty="0"/>
              <a:t> *</a:t>
            </a:r>
            <a:r>
              <a:rPr lang="en-US" altLang="zh-CN" dirty="0" err="1"/>
              <a:t>curlay</a:t>
            </a:r>
            <a:r>
              <a:rPr lang="en-US" altLang="zh-CN" dirty="0"/>
              <a:t>)       //</a:t>
            </a:r>
            <a:r>
              <a:rPr lang="zh-CN" altLang="en-US" dirty="0"/>
              <a:t>正向传播</a:t>
            </a:r>
            <a:r>
              <a:rPr lang="en-US" altLang="zh-CN" dirty="0"/>
              <a:t>::</a:t>
            </a:r>
            <a:r>
              <a:rPr lang="zh-CN" altLang="en-US" dirty="0"/>
              <a:t>全连接层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preNum</a:t>
            </a:r>
            <a:r>
              <a:rPr lang="en-US" altLang="zh-CN" dirty="0"/>
              <a:t> = </a:t>
            </a:r>
            <a:r>
              <a:rPr lang="en-US" altLang="zh-CN" dirty="0" err="1"/>
              <a:t>prelay</a:t>
            </a:r>
            <a:r>
              <a:rPr lang="en-US" altLang="zh-CN" dirty="0"/>
              <a:t>-&gt;</a:t>
            </a:r>
            <a:r>
              <a:rPr lang="en-US" altLang="zh-CN" dirty="0" err="1"/>
              <a:t>nodeNum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*preS0  = </a:t>
            </a:r>
            <a:r>
              <a:rPr lang="en-US" altLang="zh-CN" dirty="0" err="1"/>
              <a:t>prelay</a:t>
            </a:r>
            <a:r>
              <a:rPr lang="en-US" altLang="zh-CN" dirty="0"/>
              <a:t>-&gt;</a:t>
            </a:r>
            <a:r>
              <a:rPr lang="en-US" altLang="zh-CN" dirty="0" err="1"/>
              <a:t>pData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curNum</a:t>
            </a:r>
            <a:r>
              <a:rPr lang="en-US" altLang="zh-CN" dirty="0"/>
              <a:t> = </a:t>
            </a:r>
            <a:r>
              <a:rPr lang="en-US" altLang="zh-CN" dirty="0" err="1"/>
              <a:t>curlay</a:t>
            </a:r>
            <a:r>
              <a:rPr lang="en-US" altLang="zh-CN" dirty="0"/>
              <a:t>-&gt;</a:t>
            </a:r>
            <a:r>
              <a:rPr lang="en-US" altLang="zh-CN" dirty="0" err="1"/>
              <a:t>nodeNum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</a:t>
            </a:r>
            <a:r>
              <a:rPr lang="en-US" altLang="zh-CN" dirty="0" err="1"/>
              <a:t>Wij</a:t>
            </a:r>
            <a:r>
              <a:rPr lang="en-US" altLang="zh-CN" dirty="0"/>
              <a:t>    = </a:t>
            </a:r>
            <a:r>
              <a:rPr lang="en-US" altLang="zh-CN" dirty="0" err="1"/>
              <a:t>curlay</a:t>
            </a:r>
            <a:r>
              <a:rPr lang="en-US" altLang="zh-CN" dirty="0"/>
              <a:t>-&gt;W;       //</a:t>
            </a:r>
            <a:r>
              <a:rPr lang="zh-CN" altLang="en-US" dirty="0"/>
              <a:t>连接权值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*b0j    = </a:t>
            </a:r>
            <a:r>
              <a:rPr lang="en-US" altLang="zh-CN" dirty="0" err="1"/>
              <a:t>curlay</a:t>
            </a:r>
            <a:r>
              <a:rPr lang="en-US" altLang="zh-CN" dirty="0"/>
              <a:t>-&gt;b;       //</a:t>
            </a:r>
            <a:r>
              <a:rPr lang="zh-CN" altLang="en-US" dirty="0"/>
              <a:t>阈值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*curS0  = </a:t>
            </a:r>
            <a:r>
              <a:rPr lang="en-US" altLang="zh-CN" dirty="0" err="1"/>
              <a:t>curlay</a:t>
            </a:r>
            <a:r>
              <a:rPr lang="en-US" altLang="zh-CN" dirty="0"/>
              <a:t>-&gt;</a:t>
            </a:r>
            <a:r>
              <a:rPr lang="en-US" altLang="zh-CN" dirty="0" err="1"/>
              <a:t>pData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jj,ii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double   sum,z0;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jj</a:t>
            </a:r>
            <a:r>
              <a:rPr lang="en-US" altLang="zh-CN" dirty="0"/>
              <a:t> = 0;jj &lt; </a:t>
            </a:r>
            <a:r>
              <a:rPr lang="en-US" altLang="zh-CN" dirty="0" err="1"/>
              <a:t>curNum;jj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 sum    = 0.0;</a:t>
            </a:r>
          </a:p>
          <a:p>
            <a:r>
              <a:rPr lang="en-US" altLang="zh-CN" dirty="0"/>
              <a:t>      for(ii = 0;ii &lt; </a:t>
            </a:r>
            <a:r>
              <a:rPr lang="en-US" altLang="zh-CN" dirty="0" err="1"/>
              <a:t>preNum;ii</a:t>
            </a:r>
            <a:r>
              <a:rPr lang="en-US" altLang="zh-CN" dirty="0"/>
              <a:t>++) sum += </a:t>
            </a:r>
            <a:r>
              <a:rPr lang="en-US" altLang="zh-CN" dirty="0" err="1"/>
              <a:t>Wij</a:t>
            </a:r>
            <a:r>
              <a:rPr lang="en-US" altLang="zh-CN" dirty="0"/>
              <a:t>[ii*</a:t>
            </a:r>
            <a:r>
              <a:rPr lang="en-US" altLang="zh-CN" dirty="0" err="1"/>
              <a:t>curNum</a:t>
            </a:r>
            <a:r>
              <a:rPr lang="en-US" altLang="zh-CN" dirty="0"/>
              <a:t> + </a:t>
            </a:r>
            <a:r>
              <a:rPr lang="en-US" altLang="zh-CN" dirty="0" err="1"/>
              <a:t>jj</a:t>
            </a:r>
            <a:r>
              <a:rPr lang="en-US" altLang="zh-CN" dirty="0"/>
              <a:t>]*preS0[ii];        //</a:t>
            </a:r>
            <a:r>
              <a:rPr lang="zh-CN" altLang="en-US" dirty="0"/>
              <a:t>隐含层各单元输入激活值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z0     = sum + b0j[</a:t>
            </a:r>
            <a:r>
              <a:rPr lang="en-US" altLang="zh-CN" dirty="0" err="1"/>
              <a:t>jj</a:t>
            </a:r>
            <a:r>
              <a:rPr lang="en-US" altLang="zh-CN" dirty="0"/>
              <a:t>];                                                   //</a:t>
            </a:r>
            <a:r>
              <a:rPr lang="zh-CN" altLang="en-US" dirty="0"/>
              <a:t>隐含层激活值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curS0[</a:t>
            </a:r>
            <a:r>
              <a:rPr lang="en-US" altLang="zh-CN" dirty="0" err="1"/>
              <a:t>jj</a:t>
            </a:r>
            <a:r>
              <a:rPr lang="en-US" altLang="zh-CN" dirty="0"/>
              <a:t>]= </a:t>
            </a:r>
            <a:r>
              <a:rPr lang="en-US" altLang="zh-CN" dirty="0" err="1"/>
              <a:t>ActivateFunc</a:t>
            </a:r>
            <a:r>
              <a:rPr lang="en-US" altLang="zh-CN" dirty="0"/>
              <a:t>(z0);}                                             //</a:t>
            </a:r>
            <a:r>
              <a:rPr lang="zh-CN" altLang="en-US" dirty="0"/>
              <a:t>隐含层各单元的输出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return</a:t>
            </a:r>
            <a:r>
              <a:rPr lang="en-US" altLang="zh-CN" dirty="0" smtClean="0"/>
              <a:t>;}</a:t>
            </a:r>
            <a:endParaRPr lang="en-US" altLang="zh-CN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正向传播过程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52400" y="5861028"/>
                <a:ext cx="4709925" cy="880882"/>
              </a:xfrm>
              <a:prstGeom prst="rect">
                <a:avLst/>
              </a:prstGeom>
              <a:solidFill>
                <a:srgbClr val="FFFFD9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h𝑖𝑑𝑒𝑛𝑜𝑑𝑒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861028"/>
                <a:ext cx="4709925" cy="8808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343400" y="5836242"/>
                <a:ext cx="4710291" cy="879856"/>
              </a:xfrm>
              <a:prstGeom prst="rect">
                <a:avLst/>
              </a:prstGeom>
              <a:solidFill>
                <a:srgbClr val="FFFFD9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CN" i="1" dirty="0">
                                  <a:solidFill>
                                    <a:srgbClr val="FF0000"/>
                                  </a:solidFill>
                                </a:rPr>
                                <m:t>θ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𝑜𝑢𝑡𝑛𝑜𝑑𝑒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836242"/>
                <a:ext cx="4710291" cy="8798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553706" y="3200400"/>
                <a:ext cx="4514094" cy="617348"/>
              </a:xfrm>
              <a:prstGeom prst="rect">
                <a:avLst/>
              </a:prstGeom>
              <a:solidFill>
                <a:srgbClr val="FFFFD9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激活函数</m:t>
                      </m:r>
                      <m:r>
                        <a:rPr lang="zh-CN" altLang="en-US" b="0" i="1" smtClean="0">
                          <a:latin typeface="Cambria Math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Sigmoid</m:t>
                      </m:r>
                      <m:r>
                        <a:rPr lang="zh-CN" altLang="zh-CN">
                          <a:latin typeface="Cambria Math"/>
                        </a:rPr>
                        <m:t>函数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l-GR" altLang="zh-CN" i="1" dirty="0">
                                <a:solidFill>
                                  <a:srgbClr val="FF0000"/>
                                </a:solidFill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z</m:t>
                                </m:r>
                              </m:e>
                            </m:d>
                            <m:r>
                              <a:rPr lang="en-US" altLang="zh-CN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06" y="3200400"/>
                <a:ext cx="4514094" cy="6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" y="990599"/>
            <a:ext cx="8953500" cy="36471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void __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::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BpNetTrainFunc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(double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InSam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trainsample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BpInNode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],double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OutSam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trainsample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])//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训练</a:t>
            </a:r>
          </a:p>
          <a:p>
            <a:r>
              <a:rPr lang="en-US" altLang="zh-CN" sz="105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{//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误差反向传播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:: 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对于网络中每个输出单元，计算误差项，并更新权值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//3.1 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输出层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隐含层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层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sum = 0;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for(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= 0;jj &lt;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BpOutNode;jj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++) { z0 =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Outyd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- Outy0[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];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out_Er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= z0;sum += z0*z0;}//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计算总均方差</a:t>
            </a:r>
          </a:p>
          <a:p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totalErr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+= sum / 2.0;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for(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= 0;jj &lt;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BpOutNode;jj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++)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  {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out_Er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=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out_Er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* Outy0[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* (1. - Outy0[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]);               //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输出层</a:t>
            </a:r>
            <a:r>
              <a:rPr lang="el-GR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δ2 =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ei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* </a:t>
            </a:r>
            <a:r>
              <a:rPr lang="el-GR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θ'(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si2)  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期望误差*输出层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Outy0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激励函数导数</a:t>
            </a:r>
          </a:p>
          <a:p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for(ii = 0;ii &lt;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BpHideNode;ii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++)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ho_w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[ii][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+=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rate_ho_w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*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out_Er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]*Hides0[ii];}//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更新隐含层和输出层之间的连接权</a:t>
            </a:r>
          </a:p>
          <a:p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for(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= 0;jj &lt;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;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++) Out_b0[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+= rate_Out_b0 *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out_Er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];  //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更新隐含层和输出层之间的阈值</a:t>
            </a:r>
          </a:p>
          <a:p>
            <a:endParaRPr lang="zh-CN" altLang="en-US" sz="105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//3.2 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隐含层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输入层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层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for(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= 0;jj &lt;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BpHideNode;jj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++)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  { sum = 0.0;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    for(ii = 0;ii &lt;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BpOutNode;ii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++) sum +=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out_Er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[ii] *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ho_w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][ii];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hideEr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= sum * Hides0[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]*(1. - Hides0[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]);     </a:t>
            </a:r>
            <a:r>
              <a:rPr lang="en-US" altLang="zh-CN" sz="105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隐含层</a:t>
            </a:r>
            <a:r>
              <a:rPr lang="el-GR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δ1 = </a:t>
            </a:r>
            <a:r>
              <a:rPr lang="zh-CN" altLang="el-GR" sz="1050" dirty="0">
                <a:latin typeface="仿宋" panose="02010609060101010101" pitchFamily="49" charset="-122"/>
                <a:ea typeface="仿宋" panose="02010609060101010101" pitchFamily="49" charset="-122"/>
              </a:rPr>
              <a:t>（∑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out_Er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*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ho_w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） * </a:t>
            </a:r>
            <a:r>
              <a:rPr lang="el-GR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θ'(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si2)  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隐含层误差*隐含层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Hides0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激励函数导数</a:t>
            </a:r>
          </a:p>
          <a:p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for(ii = 0;ii &lt;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BpInNode;ii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++)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ih_w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[ii][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+=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rate_ih_w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*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hideEr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* In_x0[ii];} //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更新输入层和隐含层之间的连接权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权重梯度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     for(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 = 0;jj &lt;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BpHideNode;jj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++) Hideb0[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 += rate_Hideb0 * 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hideEr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05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050" dirty="0">
                <a:latin typeface="仿宋" panose="02010609060101010101" pitchFamily="49" charset="-122"/>
                <a:ea typeface="仿宋" panose="02010609060101010101" pitchFamily="49" charset="-122"/>
              </a:rPr>
              <a:t>];  //</a:t>
            </a:r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更新输入层和隐含层之间的阈值</a:t>
            </a:r>
          </a:p>
          <a:p>
            <a:r>
              <a:rPr lang="zh-CN" altLang="en-US" sz="105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05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en-US" altLang="zh-CN" sz="105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反向传播过程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" y="5048071"/>
            <a:ext cx="89916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反向传播过程是这样的</a:t>
            </a:r>
            <a:r>
              <a:rPr lang="en-US" altLang="zh-CN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输出层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每个节点都会得到一个误差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，把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作为输出层反向输入，这时候就像是输出层当输入层一样把误差往回传播，先得到输出层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，然后将输出层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根据连接权重往隐层传输，即前面的式子：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8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" y="990600"/>
            <a:ext cx="89535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层结构：</a:t>
            </a:r>
            <a:endParaRPr lang="en-US" altLang="zh-CN" dirty="0"/>
          </a:p>
          <a:p>
            <a:r>
              <a:rPr lang="en-US" altLang="zh-CN" dirty="0" smtClean="0"/>
              <a:t>void </a:t>
            </a:r>
            <a:r>
              <a:rPr lang="en-US" altLang="zh-CN" dirty="0"/>
              <a:t>__</a:t>
            </a:r>
            <a:r>
              <a:rPr lang="en-US" altLang="zh-CN" dirty="0" err="1"/>
              <a:t>fastcall</a:t>
            </a:r>
            <a:r>
              <a:rPr lang="en-US" altLang="zh-CN" dirty="0"/>
              <a:t> Bp3_BackwardPropagation(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 smtClean="0"/>
              <a:t>nv,double</a:t>
            </a:r>
            <a:r>
              <a:rPr lang="en-US" altLang="zh-CN" dirty="0" smtClean="0"/>
              <a:t> </a:t>
            </a:r>
            <a:r>
              <a:rPr lang="en-US" altLang="zh-CN" dirty="0" err="1"/>
              <a:t>Outyd</a:t>
            </a:r>
            <a:r>
              <a:rPr lang="en-US" altLang="zh-CN" dirty="0"/>
              <a:t>[]) </a:t>
            </a:r>
            <a:r>
              <a:rPr lang="en-US" altLang="zh-CN" dirty="0" smtClean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反向传播过程</a:t>
            </a:r>
          </a:p>
          <a:p>
            <a:r>
              <a:rPr lang="en-US" altLang="zh-CN" dirty="0" smtClean="0"/>
              <a:t>  Bp_Calculate_Delta2_Func(    &amp;</a:t>
            </a:r>
            <a:r>
              <a:rPr lang="en-US" altLang="zh-CN" dirty="0" err="1"/>
              <a:t>BpOutLay</a:t>
            </a:r>
            <a:r>
              <a:rPr lang="en-US" altLang="zh-CN" dirty="0"/>
              <a:t>,  </a:t>
            </a:r>
            <a:r>
              <a:rPr lang="en-US" altLang="zh-CN" dirty="0" err="1"/>
              <a:t>Outyd</a:t>
            </a:r>
            <a:r>
              <a:rPr lang="en-US" altLang="zh-CN" dirty="0"/>
              <a:t>);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计算输出层</a:t>
            </a:r>
            <a:r>
              <a:rPr lang="el-GR" altLang="zh-CN" dirty="0"/>
              <a:t>δ2[</a:t>
            </a:r>
            <a:r>
              <a:rPr lang="zh-CN" altLang="en-US" dirty="0"/>
              <a:t>输出层</a:t>
            </a:r>
            <a:r>
              <a:rPr lang="en-US" altLang="zh-CN" dirty="0"/>
              <a:t>-&gt;</a:t>
            </a:r>
            <a:r>
              <a:rPr lang="zh-CN" altLang="en-US" dirty="0"/>
              <a:t>隐含层</a:t>
            </a:r>
            <a:r>
              <a:rPr lang="en-US" altLang="zh-CN" dirty="0"/>
              <a:t>]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Bp_Calculate_Deltaj_Func</a:t>
            </a:r>
            <a:r>
              <a:rPr lang="en-US" altLang="zh-CN" dirty="0" smtClean="0"/>
              <a:t>(     &amp;</a:t>
            </a:r>
            <a:r>
              <a:rPr lang="en-US" altLang="zh-CN" dirty="0" err="1"/>
              <a:t>BpOutLay</a:t>
            </a:r>
            <a:r>
              <a:rPr lang="en-US" altLang="zh-CN" dirty="0"/>
              <a:t>, </a:t>
            </a:r>
            <a:r>
              <a:rPr lang="en-US" altLang="zh-CN" dirty="0" smtClean="0"/>
              <a:t>  &amp;</a:t>
            </a:r>
            <a:r>
              <a:rPr lang="en-US" altLang="zh-CN" dirty="0" err="1"/>
              <a:t>BpHideLay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Bp_Update_Weight_Wj_Func</a:t>
            </a:r>
            <a:r>
              <a:rPr lang="en-US" altLang="zh-CN" dirty="0"/>
              <a:t>(&amp;</a:t>
            </a:r>
            <a:r>
              <a:rPr lang="en-US" altLang="zh-CN" dirty="0" err="1"/>
              <a:t>BpOutLay</a:t>
            </a:r>
            <a:r>
              <a:rPr lang="en-US" altLang="zh-CN" dirty="0"/>
              <a:t>, </a:t>
            </a:r>
            <a:r>
              <a:rPr lang="en-US" altLang="zh-CN" dirty="0" smtClean="0"/>
              <a:t>  &amp;</a:t>
            </a:r>
            <a:r>
              <a:rPr lang="en-US" altLang="zh-CN" dirty="0" err="1"/>
              <a:t>BpHideLay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更新</a:t>
            </a:r>
            <a:r>
              <a:rPr lang="zh-CN" altLang="en-US" dirty="0"/>
              <a:t>权值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Bp_Update_Weight_Wj_Func</a:t>
            </a:r>
            <a:r>
              <a:rPr lang="en-US" altLang="zh-CN" dirty="0"/>
              <a:t>(&amp;</a:t>
            </a:r>
            <a:r>
              <a:rPr lang="en-US" altLang="zh-CN" dirty="0" err="1"/>
              <a:t>BpHideLay</a:t>
            </a:r>
            <a:r>
              <a:rPr lang="en-US" altLang="zh-CN" dirty="0" smtClean="0"/>
              <a:t>, &amp;</a:t>
            </a:r>
            <a:r>
              <a:rPr lang="en-US" altLang="zh-CN" dirty="0" err="1"/>
              <a:t>BpInLay</a:t>
            </a:r>
            <a:r>
              <a:rPr lang="en-US" altLang="zh-CN" dirty="0" smtClean="0"/>
              <a:t>);}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6200" y="2895600"/>
            <a:ext cx="89535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层</a:t>
            </a:r>
            <a:r>
              <a:rPr lang="zh-CN" altLang="en-US" dirty="0"/>
              <a:t>结构：</a:t>
            </a:r>
            <a:endParaRPr lang="en-US" altLang="zh-CN" dirty="0"/>
          </a:p>
          <a:p>
            <a:r>
              <a:rPr lang="en-US" altLang="zh-CN" dirty="0" smtClean="0"/>
              <a:t>void </a:t>
            </a:r>
            <a:r>
              <a:rPr lang="en-US" altLang="zh-CN" dirty="0"/>
              <a:t>__</a:t>
            </a:r>
            <a:r>
              <a:rPr lang="en-US" altLang="zh-CN" dirty="0" err="1"/>
              <a:t>fastcall</a:t>
            </a:r>
            <a:r>
              <a:rPr lang="en-US" altLang="zh-CN" dirty="0"/>
              <a:t> </a:t>
            </a:r>
            <a:r>
              <a:rPr lang="en-US" altLang="zh-CN" dirty="0" smtClean="0"/>
              <a:t>Bp4_BackwardPropagation(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nv,double</a:t>
            </a:r>
            <a:r>
              <a:rPr lang="en-US" altLang="zh-CN" dirty="0" smtClean="0"/>
              <a:t> </a:t>
            </a:r>
            <a:r>
              <a:rPr lang="en-US" altLang="zh-CN" dirty="0" err="1"/>
              <a:t>Outyd</a:t>
            </a:r>
            <a:r>
              <a:rPr lang="en-US" altLang="zh-CN" dirty="0"/>
              <a:t>[]) </a:t>
            </a:r>
            <a:r>
              <a:rPr lang="en-US" altLang="zh-CN" dirty="0" smtClean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反向传播过程</a:t>
            </a:r>
          </a:p>
          <a:p>
            <a:r>
              <a:rPr lang="en-US" altLang="zh-CN" dirty="0"/>
              <a:t>  Bp_Calculate_Delta2_Func</a:t>
            </a:r>
            <a:r>
              <a:rPr lang="en-US" altLang="zh-CN" dirty="0" smtClean="0"/>
              <a:t>(    &amp;</a:t>
            </a:r>
            <a:r>
              <a:rPr lang="en-US" altLang="zh-CN" dirty="0" err="1"/>
              <a:t>BpOutLay</a:t>
            </a:r>
            <a:r>
              <a:rPr lang="en-US" altLang="zh-CN" dirty="0"/>
              <a:t>,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Outyd</a:t>
            </a:r>
            <a:r>
              <a:rPr lang="en-US" altLang="zh-CN" dirty="0"/>
              <a:t>);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计算输出层</a:t>
            </a:r>
            <a:r>
              <a:rPr lang="el-GR" altLang="zh-CN" dirty="0"/>
              <a:t>δ2[</a:t>
            </a:r>
            <a:r>
              <a:rPr lang="zh-CN" altLang="en-US" dirty="0"/>
              <a:t>输出层</a:t>
            </a:r>
            <a:r>
              <a:rPr lang="en-US" altLang="zh-CN" dirty="0"/>
              <a:t>-&gt;</a:t>
            </a:r>
            <a:r>
              <a:rPr lang="zh-CN" altLang="en-US" dirty="0"/>
              <a:t>隐含层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Bp_Calculate_Deltaj_Func</a:t>
            </a:r>
            <a:r>
              <a:rPr lang="en-US" altLang="zh-CN" dirty="0" smtClean="0"/>
              <a:t>(     &amp;</a:t>
            </a:r>
            <a:r>
              <a:rPr lang="en-US" altLang="zh-CN" dirty="0" err="1" smtClean="0"/>
              <a:t>BpOutLay</a:t>
            </a:r>
            <a:r>
              <a:rPr lang="en-US" altLang="zh-CN" dirty="0"/>
              <a:t>,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rgbClr val="FF0000"/>
                </a:solidFill>
              </a:rPr>
              <a:t>BpHid2Lay</a:t>
            </a:r>
            <a:r>
              <a:rPr lang="en-US" altLang="zh-CN" dirty="0"/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/>
              <a:t>Bp_Calculate_Deltaj_Func</a:t>
            </a:r>
            <a:r>
              <a:rPr lang="en-US" altLang="zh-CN" dirty="0" smtClean="0"/>
              <a:t>(    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rgbClr val="FF0000"/>
                </a:solidFill>
              </a:rPr>
              <a:t>BpHid2Lay</a:t>
            </a:r>
            <a:r>
              <a:rPr lang="en-US" altLang="zh-CN" dirty="0" smtClean="0"/>
              <a:t>, &amp;</a:t>
            </a:r>
            <a:r>
              <a:rPr lang="en-US" altLang="zh-CN" dirty="0"/>
              <a:t>BpHideLay);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Bp_Update_Weight_Wj_Func</a:t>
            </a:r>
            <a:r>
              <a:rPr lang="en-US" altLang="zh-CN" dirty="0"/>
              <a:t>(&amp;</a:t>
            </a:r>
            <a:r>
              <a:rPr lang="en-US" altLang="zh-CN" dirty="0" err="1"/>
              <a:t>BpOutLay</a:t>
            </a:r>
            <a:r>
              <a:rPr lang="en-US" altLang="zh-CN" dirty="0"/>
              <a:t>,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rgbClr val="FF0000"/>
                </a:solidFill>
              </a:rPr>
              <a:t>BpHid2Lay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更新</a:t>
            </a:r>
            <a:r>
              <a:rPr lang="zh-CN" altLang="en-US" dirty="0"/>
              <a:t>权值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Bp_Update_Weight_Wj_Func</a:t>
            </a:r>
            <a:r>
              <a:rPr lang="en-US" altLang="zh-CN" dirty="0">
                <a:solidFill>
                  <a:srgbClr val="FF0000"/>
                </a:solidFill>
              </a:rPr>
              <a:t>(&amp;BpHid2Lay</a:t>
            </a:r>
            <a:r>
              <a:rPr lang="en-US" altLang="zh-CN" dirty="0" smtClean="0"/>
              <a:t>, &amp;</a:t>
            </a:r>
            <a:r>
              <a:rPr lang="en-US" altLang="zh-CN" dirty="0"/>
              <a:t>BpHideLay);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Bp_Update_Weight_Wj_Func</a:t>
            </a:r>
            <a:r>
              <a:rPr lang="en-US" altLang="zh-CN" dirty="0"/>
              <a:t>(&amp;</a:t>
            </a:r>
            <a:r>
              <a:rPr lang="en-US" altLang="zh-CN" dirty="0" err="1"/>
              <a:t>BpHideLay</a:t>
            </a:r>
            <a:r>
              <a:rPr lang="en-US" altLang="zh-CN" dirty="0" smtClean="0"/>
              <a:t>, &amp;</a:t>
            </a:r>
            <a:r>
              <a:rPr lang="en-US" altLang="zh-CN" dirty="0" err="1"/>
              <a:t>BpInLay</a:t>
            </a:r>
            <a:r>
              <a:rPr lang="en-US" altLang="zh-CN" dirty="0" smtClean="0"/>
              <a:t>);}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58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" y="990600"/>
            <a:ext cx="8991600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 //</a:t>
            </a:r>
            <a:r>
              <a:rPr lang="zh-CN" altLang="en-US" dirty="0"/>
              <a:t>反向传播</a:t>
            </a:r>
            <a:r>
              <a:rPr lang="en-US" altLang="zh-CN" dirty="0"/>
              <a:t>::</a:t>
            </a:r>
            <a:r>
              <a:rPr lang="zh-CN" altLang="en-US" dirty="0"/>
              <a:t>计算 </a:t>
            </a:r>
            <a:r>
              <a:rPr lang="el-GR" altLang="zh-CN" dirty="0"/>
              <a:t>δ2 </a:t>
            </a:r>
            <a:r>
              <a:rPr lang="zh-CN" altLang="en-US" dirty="0"/>
              <a:t>及 总均方差</a:t>
            </a:r>
          </a:p>
          <a:p>
            <a:r>
              <a:rPr lang="en-US" altLang="zh-CN" dirty="0" smtClean="0"/>
              <a:t>void </a:t>
            </a:r>
            <a:r>
              <a:rPr lang="en-US" altLang="zh-CN" dirty="0"/>
              <a:t>__</a:t>
            </a:r>
            <a:r>
              <a:rPr lang="en-US" altLang="zh-CN" dirty="0" err="1"/>
              <a:t>fastcall</a:t>
            </a:r>
            <a:r>
              <a:rPr lang="en-US" altLang="zh-CN" dirty="0"/>
              <a:t> Bp_Calculate_Delta2_Func(</a:t>
            </a:r>
            <a:r>
              <a:rPr lang="en-US" altLang="zh-CN" dirty="0" err="1"/>
              <a:t>BP_Layer</a:t>
            </a:r>
            <a:r>
              <a:rPr lang="en-US" altLang="zh-CN" dirty="0"/>
              <a:t> *</a:t>
            </a:r>
            <a:r>
              <a:rPr lang="en-US" altLang="zh-CN" dirty="0" err="1"/>
              <a:t>curlay</a:t>
            </a:r>
            <a:r>
              <a:rPr lang="en-US" altLang="zh-CN" dirty="0"/>
              <a:t>, </a:t>
            </a:r>
            <a:r>
              <a:rPr lang="en-US" altLang="zh-CN" dirty="0" smtClean="0"/>
              <a:t>double </a:t>
            </a:r>
            <a:r>
              <a:rPr lang="en-US" altLang="zh-CN" dirty="0"/>
              <a:t>*</a:t>
            </a:r>
            <a:r>
              <a:rPr lang="en-US" altLang="zh-CN" dirty="0" err="1"/>
              <a:t>Outyd</a:t>
            </a:r>
            <a:r>
              <a:rPr lang="en-US" altLang="zh-CN" dirty="0"/>
              <a:t>)     </a:t>
            </a:r>
            <a:endParaRPr lang="en-US" altLang="zh-CN" dirty="0" smtClean="0"/>
          </a:p>
          <a:p>
            <a:r>
              <a:rPr lang="en-US" altLang="zh-CN" dirty="0" smtClean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outnum</a:t>
            </a:r>
            <a:r>
              <a:rPr lang="en-US" altLang="zh-CN" dirty="0"/>
              <a:t>  = </a:t>
            </a:r>
            <a:r>
              <a:rPr lang="en-US" altLang="zh-CN" dirty="0" err="1"/>
              <a:t>curlay</a:t>
            </a:r>
            <a:r>
              <a:rPr lang="en-US" altLang="zh-CN" dirty="0"/>
              <a:t>-&gt;</a:t>
            </a:r>
            <a:r>
              <a:rPr lang="en-US" altLang="zh-CN" dirty="0" err="1"/>
              <a:t>nodeNum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*Outy0   = </a:t>
            </a:r>
            <a:r>
              <a:rPr lang="en-US" altLang="zh-CN" dirty="0" err="1"/>
              <a:t>curlay</a:t>
            </a:r>
            <a:r>
              <a:rPr lang="en-US" altLang="zh-CN" dirty="0"/>
              <a:t>-&gt;</a:t>
            </a:r>
            <a:r>
              <a:rPr lang="en-US" altLang="zh-CN" dirty="0" err="1"/>
              <a:t>pData</a:t>
            </a:r>
            <a:r>
              <a:rPr lang="en-US" altLang="zh-CN" dirty="0"/>
              <a:t>;      //</a:t>
            </a:r>
            <a:r>
              <a:rPr lang="zh-CN" altLang="en-US" dirty="0"/>
              <a:t>结点状态值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*Delta   = </a:t>
            </a:r>
            <a:r>
              <a:rPr lang="en-US" altLang="zh-CN" dirty="0" err="1"/>
              <a:t>curlay</a:t>
            </a:r>
            <a:r>
              <a:rPr lang="en-US" altLang="zh-CN" dirty="0"/>
              <a:t>-&gt;Delta;      //</a:t>
            </a:r>
            <a:r>
              <a:rPr lang="zh-CN" altLang="en-US" dirty="0"/>
              <a:t>偏差 </a:t>
            </a:r>
            <a:r>
              <a:rPr lang="en-US" altLang="zh-CN" dirty="0"/>
              <a:t>Weight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jj,ii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double   </a:t>
            </a:r>
            <a:r>
              <a:rPr lang="en-US" altLang="zh-CN" dirty="0" err="1"/>
              <a:t>sum,ej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sum = 0;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jj</a:t>
            </a:r>
            <a:r>
              <a:rPr lang="en-US" altLang="zh-CN" dirty="0"/>
              <a:t> = 0;jj &lt; </a:t>
            </a:r>
            <a:r>
              <a:rPr lang="en-US" altLang="zh-CN" dirty="0" err="1"/>
              <a:t>outnum;jj</a:t>
            </a:r>
            <a:r>
              <a:rPr lang="en-US" altLang="zh-CN" dirty="0" smtClean="0"/>
              <a:t>++)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{ </a:t>
            </a:r>
            <a:r>
              <a:rPr lang="en-US" altLang="zh-CN" dirty="0" err="1"/>
              <a:t>ej</a:t>
            </a:r>
            <a:r>
              <a:rPr lang="en-US" altLang="zh-CN" dirty="0"/>
              <a:t> = </a:t>
            </a:r>
            <a:r>
              <a:rPr lang="en-US" altLang="zh-CN" dirty="0" err="1"/>
              <a:t>Outyd</a:t>
            </a:r>
            <a:r>
              <a:rPr lang="en-US" altLang="zh-CN" dirty="0"/>
              <a:t>[</a:t>
            </a:r>
            <a:r>
              <a:rPr lang="en-US" altLang="zh-CN" dirty="0" err="1"/>
              <a:t>jj</a:t>
            </a:r>
            <a:r>
              <a:rPr lang="en-US" altLang="zh-CN" dirty="0"/>
              <a:t>] - Outy0[</a:t>
            </a:r>
            <a:r>
              <a:rPr lang="en-US" altLang="zh-CN" dirty="0" err="1"/>
              <a:t>jj</a:t>
            </a:r>
            <a:r>
              <a:rPr lang="en-US" altLang="zh-CN" dirty="0"/>
              <a:t>];sum += </a:t>
            </a:r>
            <a:r>
              <a:rPr lang="en-US" altLang="zh-CN" dirty="0" err="1"/>
              <a:t>ej</a:t>
            </a:r>
            <a:r>
              <a:rPr lang="en-US" altLang="zh-CN" dirty="0"/>
              <a:t>*</a:t>
            </a:r>
            <a:r>
              <a:rPr lang="en-US" altLang="zh-CN" dirty="0" err="1"/>
              <a:t>ej;Delta</a:t>
            </a:r>
            <a:r>
              <a:rPr lang="en-US" altLang="zh-CN" dirty="0"/>
              <a:t>[</a:t>
            </a:r>
            <a:r>
              <a:rPr lang="en-US" altLang="zh-CN" dirty="0" err="1"/>
              <a:t>jj</a:t>
            </a:r>
            <a:r>
              <a:rPr lang="en-US" altLang="zh-CN" dirty="0"/>
              <a:t>] = </a:t>
            </a:r>
            <a:r>
              <a:rPr lang="en-US" altLang="zh-CN" dirty="0" err="1"/>
              <a:t>ej</a:t>
            </a:r>
            <a:r>
              <a:rPr lang="en-US" altLang="zh-CN" dirty="0"/>
              <a:t> * </a:t>
            </a:r>
            <a:r>
              <a:rPr lang="en-US" altLang="zh-CN" dirty="0" err="1"/>
              <a:t>dActivateFun</a:t>
            </a:r>
            <a:r>
              <a:rPr lang="en-US" altLang="zh-CN" dirty="0"/>
              <a:t>(Outy0[</a:t>
            </a:r>
            <a:r>
              <a:rPr lang="en-US" altLang="zh-CN" dirty="0" err="1"/>
              <a:t>jj</a:t>
            </a:r>
            <a:r>
              <a:rPr lang="en-US" altLang="zh-CN" dirty="0" smtClean="0"/>
              <a:t>]);}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//</a:t>
            </a:r>
            <a:r>
              <a:rPr lang="zh-CN" altLang="en-US" dirty="0"/>
              <a:t>输出层</a:t>
            </a:r>
            <a:r>
              <a:rPr lang="el-GR" altLang="zh-CN" dirty="0"/>
              <a:t>δ2 = </a:t>
            </a:r>
            <a:r>
              <a:rPr lang="en-US" altLang="zh-CN" dirty="0" err="1"/>
              <a:t>ei</a:t>
            </a:r>
            <a:r>
              <a:rPr lang="en-US" altLang="zh-CN" dirty="0"/>
              <a:t> * </a:t>
            </a:r>
            <a:r>
              <a:rPr lang="el-GR" altLang="zh-CN" dirty="0"/>
              <a:t>θ'(</a:t>
            </a:r>
            <a:r>
              <a:rPr lang="en-US" altLang="zh-CN" dirty="0"/>
              <a:t>si2)  </a:t>
            </a:r>
            <a:r>
              <a:rPr lang="zh-CN" altLang="en-US" dirty="0"/>
              <a:t>期望误差*输出层</a:t>
            </a:r>
            <a:r>
              <a:rPr lang="en-US" altLang="zh-CN" dirty="0"/>
              <a:t>Outy0</a:t>
            </a:r>
            <a:r>
              <a:rPr lang="zh-CN" altLang="en-US" dirty="0"/>
              <a:t>激励函数导数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AnntotalErr</a:t>
            </a:r>
            <a:r>
              <a:rPr lang="en-US" altLang="zh-CN" dirty="0"/>
              <a:t> += sum / 2.0; </a:t>
            </a:r>
            <a:r>
              <a:rPr lang="en-US" altLang="zh-CN" dirty="0" smtClean="0"/>
              <a:t>//</a:t>
            </a:r>
            <a:r>
              <a:rPr lang="zh-CN" altLang="en-US" dirty="0"/>
              <a:t>计算希望输出与实际输出的偏差</a:t>
            </a:r>
            <a:r>
              <a:rPr lang="en-US" altLang="zh-CN" dirty="0" err="1"/>
              <a:t>ej</a:t>
            </a:r>
            <a:r>
              <a:rPr lang="zh-CN" altLang="en-US" dirty="0"/>
              <a:t>和总均方差</a:t>
            </a:r>
            <a:r>
              <a:rPr lang="en-US" altLang="zh-CN" dirty="0"/>
              <a:t>sum</a:t>
            </a:r>
          </a:p>
          <a:p>
            <a:r>
              <a:rPr lang="en-US" altLang="zh-CN" dirty="0"/>
              <a:t>  return;}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计算 </a:t>
            </a:r>
            <a:r>
              <a:rPr lang="el-GR" altLang="zh-CN" sz="2800" dirty="0" smtClean="0">
                <a:latin typeface="黑体" pitchFamily="49" charset="-122"/>
                <a:ea typeface="黑体" pitchFamily="49" charset="-122"/>
              </a:rPr>
              <a:t>δ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04800" y="4796403"/>
                <a:ext cx="3431772" cy="8630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zh-CN" alt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796403"/>
                <a:ext cx="3431772" cy="8630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886200" y="4940275"/>
                <a:ext cx="1865704" cy="698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940275"/>
                <a:ext cx="1865704" cy="698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019800" y="4953000"/>
                <a:ext cx="2573332" cy="6905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953000"/>
                <a:ext cx="2573332" cy="6905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990600"/>
            <a:ext cx="8991600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反向传播</a:t>
            </a:r>
            <a:r>
              <a:rPr lang="en-US" altLang="zh-CN" dirty="0"/>
              <a:t>::</a:t>
            </a:r>
            <a:r>
              <a:rPr lang="zh-CN" altLang="en-US" dirty="0"/>
              <a:t>计算 </a:t>
            </a:r>
            <a:r>
              <a:rPr lang="el-GR" altLang="zh-CN" dirty="0"/>
              <a:t>δ1</a:t>
            </a:r>
          </a:p>
          <a:p>
            <a:r>
              <a:rPr lang="en-US" altLang="zh-CN" dirty="0" smtClean="0"/>
              <a:t>void </a:t>
            </a:r>
            <a:r>
              <a:rPr lang="en-US" altLang="zh-CN" dirty="0"/>
              <a:t>__</a:t>
            </a:r>
            <a:r>
              <a:rPr lang="en-US" altLang="zh-CN" dirty="0" err="1"/>
              <a:t>fastcall</a:t>
            </a:r>
            <a:r>
              <a:rPr lang="en-US" altLang="zh-CN" dirty="0"/>
              <a:t> </a:t>
            </a:r>
            <a:r>
              <a:rPr lang="en-US" altLang="zh-CN" dirty="0" err="1"/>
              <a:t>Bp_Calculate_Deltaj_Func</a:t>
            </a:r>
            <a:r>
              <a:rPr lang="en-US" altLang="zh-CN" dirty="0"/>
              <a:t>(</a:t>
            </a:r>
            <a:r>
              <a:rPr lang="en-US" altLang="zh-CN" dirty="0" err="1"/>
              <a:t>BP_Layer</a:t>
            </a:r>
            <a:r>
              <a:rPr lang="en-US" altLang="zh-CN" dirty="0"/>
              <a:t> *</a:t>
            </a:r>
            <a:r>
              <a:rPr lang="en-US" altLang="zh-CN" dirty="0" err="1"/>
              <a:t>curlay</a:t>
            </a:r>
            <a:r>
              <a:rPr lang="en-US" altLang="zh-CN" dirty="0"/>
              <a:t>, </a:t>
            </a:r>
            <a:r>
              <a:rPr lang="en-US" altLang="zh-CN" dirty="0" err="1"/>
              <a:t>BP_Layer</a:t>
            </a:r>
            <a:r>
              <a:rPr lang="en-US" altLang="zh-CN" dirty="0"/>
              <a:t> *</a:t>
            </a:r>
            <a:r>
              <a:rPr lang="en-US" altLang="zh-CN" dirty="0" err="1"/>
              <a:t>prelay</a:t>
            </a:r>
            <a:r>
              <a:rPr lang="en-US" altLang="zh-CN" dirty="0"/>
              <a:t>)    </a:t>
            </a:r>
            <a:endParaRPr lang="en-US" altLang="zh-CN" dirty="0" smtClean="0"/>
          </a:p>
          <a:p>
            <a:r>
              <a:rPr lang="el-GR" altLang="zh-CN" dirty="0" smtClean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prenum</a:t>
            </a:r>
            <a:r>
              <a:rPr lang="en-US" altLang="zh-CN" dirty="0"/>
              <a:t> = </a:t>
            </a:r>
            <a:r>
              <a:rPr lang="en-US" altLang="zh-CN" dirty="0" err="1"/>
              <a:t>prelay</a:t>
            </a:r>
            <a:r>
              <a:rPr lang="en-US" altLang="zh-CN" dirty="0"/>
              <a:t>-&gt;</a:t>
            </a:r>
            <a:r>
              <a:rPr lang="en-US" altLang="zh-CN" dirty="0" err="1"/>
              <a:t>nodeNum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*ps0    = </a:t>
            </a:r>
            <a:r>
              <a:rPr lang="en-US" altLang="zh-CN" dirty="0" err="1"/>
              <a:t>prelay</a:t>
            </a:r>
            <a:r>
              <a:rPr lang="en-US" altLang="zh-CN" dirty="0"/>
              <a:t>-&gt;</a:t>
            </a:r>
            <a:r>
              <a:rPr lang="en-US" altLang="zh-CN" dirty="0" err="1"/>
              <a:t>pData</a:t>
            </a:r>
            <a:r>
              <a:rPr lang="en-US" altLang="zh-CN" dirty="0"/>
              <a:t>;      //</a:t>
            </a:r>
            <a:r>
              <a:rPr lang="zh-CN" altLang="en-US" dirty="0"/>
              <a:t>结点状态值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</a:t>
            </a:r>
            <a:r>
              <a:rPr lang="en-US" altLang="zh-CN" dirty="0" err="1"/>
              <a:t>Deltaj</a:t>
            </a:r>
            <a:r>
              <a:rPr lang="en-US" altLang="zh-CN" dirty="0"/>
              <a:t> = </a:t>
            </a:r>
            <a:r>
              <a:rPr lang="en-US" altLang="zh-CN" dirty="0" err="1"/>
              <a:t>prelay</a:t>
            </a:r>
            <a:r>
              <a:rPr lang="en-US" altLang="zh-CN" dirty="0"/>
              <a:t>-&gt;Delta;      //</a:t>
            </a:r>
            <a:r>
              <a:rPr lang="zh-CN" altLang="en-US" dirty="0"/>
              <a:t>偏差 </a:t>
            </a:r>
            <a:r>
              <a:rPr lang="en-US" altLang="zh-CN" dirty="0" err="1"/>
              <a:t>Deltaj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curnum</a:t>
            </a:r>
            <a:r>
              <a:rPr lang="en-US" altLang="zh-CN" dirty="0"/>
              <a:t> = </a:t>
            </a:r>
            <a:r>
              <a:rPr lang="en-US" altLang="zh-CN" dirty="0" err="1"/>
              <a:t>curlay</a:t>
            </a:r>
            <a:r>
              <a:rPr lang="en-US" altLang="zh-CN" dirty="0"/>
              <a:t>-&gt;</a:t>
            </a:r>
            <a:r>
              <a:rPr lang="en-US" altLang="zh-CN" dirty="0" err="1"/>
              <a:t>nodeNum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*Delta2 = </a:t>
            </a:r>
            <a:r>
              <a:rPr lang="en-US" altLang="zh-CN" dirty="0" err="1"/>
              <a:t>curlay</a:t>
            </a:r>
            <a:r>
              <a:rPr lang="en-US" altLang="zh-CN" dirty="0"/>
              <a:t>-&gt;Delta;      //</a:t>
            </a:r>
            <a:r>
              <a:rPr lang="zh-CN" altLang="en-US" dirty="0"/>
              <a:t>偏差 </a:t>
            </a:r>
            <a:r>
              <a:rPr lang="en-US" altLang="zh-CN" dirty="0"/>
              <a:t>Delta2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</a:t>
            </a:r>
            <a:r>
              <a:rPr lang="en-US" altLang="zh-CN" dirty="0" err="1"/>
              <a:t>wij</a:t>
            </a:r>
            <a:r>
              <a:rPr lang="en-US" altLang="zh-CN" dirty="0"/>
              <a:t>    = </a:t>
            </a:r>
            <a:r>
              <a:rPr lang="en-US" altLang="zh-CN" dirty="0" err="1"/>
              <a:t>curlay</a:t>
            </a:r>
            <a:r>
              <a:rPr lang="en-US" altLang="zh-CN" dirty="0"/>
              <a:t>-&gt;W;          //</a:t>
            </a:r>
            <a:r>
              <a:rPr lang="zh-CN" altLang="en-US" dirty="0"/>
              <a:t>连接权值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jj,kk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double   sum;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jj</a:t>
            </a:r>
            <a:r>
              <a:rPr lang="en-US" altLang="zh-CN" dirty="0"/>
              <a:t> = 0;jj &lt; </a:t>
            </a:r>
            <a:r>
              <a:rPr lang="en-US" altLang="zh-CN" dirty="0" err="1"/>
              <a:t>prenum;jj</a:t>
            </a:r>
            <a:r>
              <a:rPr lang="en-US" altLang="zh-CN" dirty="0"/>
              <a:t>++) { sum  = 0.0;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kk</a:t>
            </a:r>
            <a:r>
              <a:rPr lang="en-US" altLang="zh-CN" dirty="0"/>
              <a:t> = 0;kk &lt; </a:t>
            </a:r>
            <a:r>
              <a:rPr lang="en-US" altLang="zh-CN" dirty="0" err="1"/>
              <a:t>curnum;kk</a:t>
            </a:r>
            <a:r>
              <a:rPr lang="en-US" altLang="zh-CN" dirty="0"/>
              <a:t>++)   sum += Delta2[</a:t>
            </a:r>
            <a:r>
              <a:rPr lang="en-US" altLang="zh-CN" dirty="0" err="1"/>
              <a:t>kk</a:t>
            </a:r>
            <a:r>
              <a:rPr lang="en-US" altLang="zh-CN" dirty="0"/>
              <a:t>] * </a:t>
            </a:r>
            <a:r>
              <a:rPr lang="en-US" altLang="zh-CN" dirty="0" err="1"/>
              <a:t>wij</a:t>
            </a:r>
            <a:r>
              <a:rPr lang="en-US" altLang="zh-CN" dirty="0"/>
              <a:t>[</a:t>
            </a:r>
            <a:r>
              <a:rPr lang="en-US" altLang="zh-CN" dirty="0" err="1"/>
              <a:t>jj</a:t>
            </a:r>
            <a:r>
              <a:rPr lang="en-US" altLang="zh-CN" dirty="0"/>
              <a:t>*</a:t>
            </a:r>
            <a:r>
              <a:rPr lang="en-US" altLang="zh-CN" dirty="0" err="1"/>
              <a:t>curnum+kk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Deltaj</a:t>
            </a:r>
            <a:r>
              <a:rPr lang="en-US" altLang="zh-CN" dirty="0"/>
              <a:t>[</a:t>
            </a:r>
            <a:r>
              <a:rPr lang="en-US" altLang="zh-CN" dirty="0" err="1"/>
              <a:t>jj</a:t>
            </a:r>
            <a:r>
              <a:rPr lang="en-US" altLang="zh-CN" dirty="0"/>
              <a:t>]  = sum * </a:t>
            </a:r>
            <a:r>
              <a:rPr lang="en-US" altLang="zh-CN" dirty="0" err="1"/>
              <a:t>dActivateFun</a:t>
            </a:r>
            <a:r>
              <a:rPr lang="en-US" altLang="zh-CN" dirty="0"/>
              <a:t>(ps0[</a:t>
            </a:r>
            <a:r>
              <a:rPr lang="en-US" altLang="zh-CN" dirty="0" err="1"/>
              <a:t>jj</a:t>
            </a:r>
            <a:r>
              <a:rPr lang="en-US" altLang="zh-CN" dirty="0"/>
              <a:t>]);}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/>
              <a:t>隐含层</a:t>
            </a:r>
            <a:r>
              <a:rPr lang="el-GR" altLang="zh-CN" dirty="0"/>
              <a:t>δ1 = </a:t>
            </a:r>
            <a:r>
              <a:rPr lang="zh-CN" altLang="el-GR" dirty="0"/>
              <a:t>（∑</a:t>
            </a:r>
            <a:r>
              <a:rPr lang="en-US" altLang="zh-CN" dirty="0" err="1"/>
              <a:t>curErr</a:t>
            </a:r>
            <a:r>
              <a:rPr lang="en-US" altLang="zh-CN" dirty="0"/>
              <a:t> *</a:t>
            </a:r>
            <a:r>
              <a:rPr lang="en-US" altLang="zh-CN" dirty="0" err="1"/>
              <a:t>wij</a:t>
            </a:r>
            <a:r>
              <a:rPr lang="zh-CN" altLang="en-US" dirty="0"/>
              <a:t>） * </a:t>
            </a:r>
            <a:r>
              <a:rPr lang="el-GR" altLang="zh-CN" dirty="0"/>
              <a:t>θ'(</a:t>
            </a:r>
            <a:r>
              <a:rPr lang="en-US" altLang="zh-CN" dirty="0"/>
              <a:t>si2)  </a:t>
            </a:r>
            <a:r>
              <a:rPr lang="zh-CN" altLang="en-US" dirty="0"/>
              <a:t>隐含层误差*隐含层</a:t>
            </a:r>
            <a:r>
              <a:rPr lang="en-US" altLang="zh-CN" dirty="0"/>
              <a:t>ps0</a:t>
            </a:r>
            <a:r>
              <a:rPr lang="zh-CN" altLang="en-US" dirty="0"/>
              <a:t>激励函数导数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return</a:t>
            </a:r>
            <a:r>
              <a:rPr lang="en-US" altLang="zh-CN" dirty="0" smtClean="0"/>
              <a:t>;}</a:t>
            </a:r>
            <a:endParaRPr lang="en-US" altLang="zh-CN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计算 </a:t>
            </a:r>
            <a:r>
              <a:rPr lang="el-GR" altLang="zh-CN" sz="2800" dirty="0">
                <a:latin typeface="黑体" pitchFamily="49" charset="-122"/>
                <a:ea typeface="黑体" pitchFamily="49" charset="-122"/>
              </a:rPr>
              <a:t>δ1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0138" y="5247498"/>
                <a:ext cx="5180584" cy="848502"/>
              </a:xfrm>
              <a:prstGeom prst="rect">
                <a:avLst/>
              </a:prstGeom>
              <a:solidFill>
                <a:srgbClr val="C5FFDF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8" y="5247498"/>
                <a:ext cx="5180584" cy="8485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3370" y="6191830"/>
                <a:ext cx="8991600" cy="589970"/>
              </a:xfrm>
              <a:prstGeom prst="rect">
                <a:avLst/>
              </a:prstGeom>
              <a:solidFill>
                <a:srgbClr val="FEDAFF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，内里隐层</a:t>
                </a:r>
                <a:r>
                  <a:rPr lang="el-GR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δ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" y="6191830"/>
                <a:ext cx="8991600" cy="589970"/>
              </a:xfrm>
              <a:prstGeom prst="rect">
                <a:avLst/>
              </a:prstGeom>
              <a:blipFill rotWithShape="1">
                <a:blip r:embed="rId3"/>
                <a:stretch>
                  <a:fillRect l="-542" t="-62887" b="-90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990600"/>
            <a:ext cx="8991600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反向传播</a:t>
            </a:r>
            <a:r>
              <a:rPr lang="en-US" altLang="zh-CN" dirty="0"/>
              <a:t>::</a:t>
            </a:r>
            <a:r>
              <a:rPr lang="zh-CN" altLang="en-US" dirty="0"/>
              <a:t>更新权值</a:t>
            </a:r>
          </a:p>
          <a:p>
            <a:r>
              <a:rPr lang="en-US" altLang="zh-CN" dirty="0" smtClean="0"/>
              <a:t>void </a:t>
            </a:r>
            <a:r>
              <a:rPr lang="en-US" altLang="zh-CN" dirty="0"/>
              <a:t>__</a:t>
            </a:r>
            <a:r>
              <a:rPr lang="en-US" altLang="zh-CN" dirty="0" err="1"/>
              <a:t>fastcall</a:t>
            </a:r>
            <a:r>
              <a:rPr lang="en-US" altLang="zh-CN" dirty="0"/>
              <a:t> </a:t>
            </a:r>
            <a:r>
              <a:rPr lang="en-US" altLang="zh-CN" dirty="0" err="1"/>
              <a:t>Bp_Update_Weight_Wj_Func</a:t>
            </a:r>
            <a:r>
              <a:rPr lang="en-US" altLang="zh-CN" dirty="0"/>
              <a:t>(</a:t>
            </a:r>
            <a:r>
              <a:rPr lang="en-US" altLang="zh-CN" dirty="0" err="1"/>
              <a:t>BP_Layer</a:t>
            </a:r>
            <a:r>
              <a:rPr lang="en-US" altLang="zh-CN" dirty="0"/>
              <a:t> *</a:t>
            </a:r>
            <a:r>
              <a:rPr lang="en-US" altLang="zh-CN" dirty="0" err="1"/>
              <a:t>curlay</a:t>
            </a:r>
            <a:r>
              <a:rPr lang="en-US" altLang="zh-CN" dirty="0"/>
              <a:t>, </a:t>
            </a:r>
            <a:r>
              <a:rPr lang="en-US" altLang="zh-CN" dirty="0" err="1"/>
              <a:t>BP_Layer</a:t>
            </a:r>
            <a:r>
              <a:rPr lang="en-US" altLang="zh-CN" dirty="0"/>
              <a:t> *</a:t>
            </a:r>
            <a:r>
              <a:rPr lang="en-US" altLang="zh-CN" dirty="0" err="1"/>
              <a:t>prelay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prenum</a:t>
            </a:r>
            <a:r>
              <a:rPr lang="en-US" altLang="zh-CN" dirty="0"/>
              <a:t>  = </a:t>
            </a:r>
            <a:r>
              <a:rPr lang="en-US" altLang="zh-CN" dirty="0" err="1"/>
              <a:t>prelay</a:t>
            </a:r>
            <a:r>
              <a:rPr lang="en-US" altLang="zh-CN" dirty="0"/>
              <a:t>-&gt;</a:t>
            </a:r>
            <a:r>
              <a:rPr lang="en-US" altLang="zh-CN" dirty="0" err="1"/>
              <a:t>nodeNum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*pS0     = </a:t>
            </a:r>
            <a:r>
              <a:rPr lang="en-US" altLang="zh-CN" dirty="0" err="1"/>
              <a:t>prelay</a:t>
            </a:r>
            <a:r>
              <a:rPr lang="en-US" altLang="zh-CN" dirty="0"/>
              <a:t>-&gt;</a:t>
            </a:r>
            <a:r>
              <a:rPr lang="en-US" altLang="zh-CN" dirty="0" err="1"/>
              <a:t>pData</a:t>
            </a:r>
            <a:r>
              <a:rPr lang="en-US" altLang="zh-CN" dirty="0"/>
              <a:t>;      //</a:t>
            </a:r>
            <a:r>
              <a:rPr lang="zh-CN" altLang="en-US" dirty="0"/>
              <a:t>结点状态值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curnum</a:t>
            </a:r>
            <a:r>
              <a:rPr lang="en-US" altLang="zh-CN" dirty="0"/>
              <a:t>  = </a:t>
            </a:r>
            <a:r>
              <a:rPr lang="en-US" altLang="zh-CN" dirty="0" err="1"/>
              <a:t>curlay</a:t>
            </a:r>
            <a:r>
              <a:rPr lang="en-US" altLang="zh-CN" dirty="0"/>
              <a:t>-&gt;</a:t>
            </a:r>
            <a:r>
              <a:rPr lang="en-US" altLang="zh-CN" dirty="0" err="1"/>
              <a:t>nodeNum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</a:t>
            </a:r>
            <a:r>
              <a:rPr lang="en-US" altLang="zh-CN" dirty="0" err="1"/>
              <a:t>Deltaj</a:t>
            </a:r>
            <a:r>
              <a:rPr lang="en-US" altLang="zh-CN" dirty="0"/>
              <a:t>  = </a:t>
            </a:r>
            <a:r>
              <a:rPr lang="en-US" altLang="zh-CN" dirty="0" err="1"/>
              <a:t>curlay</a:t>
            </a:r>
            <a:r>
              <a:rPr lang="en-US" altLang="zh-CN" dirty="0"/>
              <a:t>-&gt;Delta;      //</a:t>
            </a:r>
            <a:r>
              <a:rPr lang="zh-CN" altLang="en-US" dirty="0"/>
              <a:t>偏差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</a:t>
            </a:r>
            <a:r>
              <a:rPr lang="en-US" altLang="zh-CN" dirty="0" err="1"/>
              <a:t>wij</a:t>
            </a:r>
            <a:r>
              <a:rPr lang="en-US" altLang="zh-CN" dirty="0"/>
              <a:t>     = </a:t>
            </a:r>
            <a:r>
              <a:rPr lang="en-US" altLang="zh-CN" dirty="0" err="1"/>
              <a:t>curlay</a:t>
            </a:r>
            <a:r>
              <a:rPr lang="en-US" altLang="zh-CN" dirty="0"/>
              <a:t>-&gt;W;          //</a:t>
            </a:r>
            <a:r>
              <a:rPr lang="zh-CN" altLang="en-US" dirty="0"/>
              <a:t>连接权值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double </a:t>
            </a:r>
            <a:r>
              <a:rPr lang="en-US" altLang="zh-CN" dirty="0"/>
              <a:t>*b0j     = </a:t>
            </a:r>
            <a:r>
              <a:rPr lang="en-US" altLang="zh-CN" dirty="0" err="1"/>
              <a:t>curlay</a:t>
            </a:r>
            <a:r>
              <a:rPr lang="en-US" altLang="zh-CN" dirty="0"/>
              <a:t>-&gt;b;          //</a:t>
            </a:r>
            <a:r>
              <a:rPr lang="zh-CN" altLang="en-US" dirty="0"/>
              <a:t>阈值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float    </a:t>
            </a:r>
            <a:r>
              <a:rPr lang="en-US" altLang="zh-CN" dirty="0" err="1"/>
              <a:t>rate_w</a:t>
            </a:r>
            <a:r>
              <a:rPr lang="en-US" altLang="zh-CN" dirty="0"/>
              <a:t>  = </a:t>
            </a:r>
            <a:r>
              <a:rPr lang="en-US" altLang="zh-CN" dirty="0" err="1"/>
              <a:t>curlay</a:t>
            </a:r>
            <a:r>
              <a:rPr lang="en-US" altLang="zh-CN" dirty="0"/>
              <a:t>-&gt;</a:t>
            </a:r>
            <a:r>
              <a:rPr lang="en-US" altLang="zh-CN" dirty="0" err="1"/>
              <a:t>rate_w</a:t>
            </a:r>
            <a:r>
              <a:rPr lang="en-US" altLang="zh-CN" dirty="0"/>
              <a:t>;     //</a:t>
            </a:r>
            <a:r>
              <a:rPr lang="zh-CN" altLang="en-US" dirty="0"/>
              <a:t>权值学习速率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float    </a:t>
            </a:r>
            <a:r>
              <a:rPr lang="en-US" altLang="zh-CN" dirty="0" err="1"/>
              <a:t>rate_b</a:t>
            </a:r>
            <a:r>
              <a:rPr lang="en-US" altLang="zh-CN" dirty="0"/>
              <a:t>  = </a:t>
            </a:r>
            <a:r>
              <a:rPr lang="en-US" altLang="zh-CN" dirty="0" err="1"/>
              <a:t>curlay</a:t>
            </a:r>
            <a:r>
              <a:rPr lang="en-US" altLang="zh-CN" dirty="0"/>
              <a:t>-&gt;</a:t>
            </a:r>
            <a:r>
              <a:rPr lang="en-US" altLang="zh-CN" dirty="0" err="1"/>
              <a:t>rate_b</a:t>
            </a:r>
            <a:r>
              <a:rPr lang="en-US" altLang="zh-CN" dirty="0"/>
              <a:t>;     //</a:t>
            </a:r>
            <a:r>
              <a:rPr lang="zh-CN" altLang="en-US" dirty="0"/>
              <a:t>阈值学习速率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    </a:t>
            </a:r>
            <a:r>
              <a:rPr lang="en-US" altLang="zh-CN" dirty="0" err="1"/>
              <a:t>jj,ii</a:t>
            </a:r>
            <a:r>
              <a:rPr lang="en-US" altLang="zh-CN" dirty="0"/>
              <a:t>;                    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jj</a:t>
            </a:r>
            <a:r>
              <a:rPr lang="en-US" altLang="zh-CN" dirty="0"/>
              <a:t> = 0;jj &lt; </a:t>
            </a:r>
            <a:r>
              <a:rPr lang="en-US" altLang="zh-CN" dirty="0" err="1"/>
              <a:t>curnum;jj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更新输入层和隐含层之间的连接权</a:t>
            </a:r>
            <a:r>
              <a:rPr lang="en-US" altLang="zh-CN" dirty="0"/>
              <a:t>[</a:t>
            </a:r>
            <a:r>
              <a:rPr lang="zh-CN" altLang="en-US" dirty="0"/>
              <a:t>权重梯度</a:t>
            </a:r>
            <a:r>
              <a:rPr lang="en-US" altLang="zh-CN" dirty="0"/>
              <a:t>]</a:t>
            </a:r>
          </a:p>
          <a:p>
            <a:r>
              <a:rPr lang="en-US" altLang="zh-CN" dirty="0" smtClean="0"/>
              <a:t>  </a:t>
            </a:r>
            <a:r>
              <a:rPr lang="en-US" altLang="zh-CN" dirty="0"/>
              <a:t>for(ii = 0;ii &lt; </a:t>
            </a:r>
            <a:r>
              <a:rPr lang="en-US" altLang="zh-CN" dirty="0" err="1"/>
              <a:t>prenum;ii</a:t>
            </a:r>
            <a:r>
              <a:rPr lang="en-US" altLang="zh-CN" dirty="0"/>
              <a:t>++) </a:t>
            </a:r>
            <a:r>
              <a:rPr lang="en-US" altLang="zh-CN" dirty="0" err="1"/>
              <a:t>wij</a:t>
            </a:r>
            <a:r>
              <a:rPr lang="en-US" altLang="zh-CN" dirty="0"/>
              <a:t>[ii*</a:t>
            </a:r>
            <a:r>
              <a:rPr lang="en-US" altLang="zh-CN" dirty="0" err="1"/>
              <a:t>curnum+jj</a:t>
            </a:r>
            <a:r>
              <a:rPr lang="en-US" altLang="zh-CN" dirty="0"/>
              <a:t>] += </a:t>
            </a:r>
            <a:r>
              <a:rPr lang="en-US" altLang="zh-CN" dirty="0" err="1"/>
              <a:t>rate_w</a:t>
            </a:r>
            <a:r>
              <a:rPr lang="en-US" altLang="zh-CN" dirty="0"/>
              <a:t> * </a:t>
            </a:r>
            <a:r>
              <a:rPr lang="en-US" altLang="zh-CN" dirty="0" err="1"/>
              <a:t>Deltaj</a:t>
            </a:r>
            <a:r>
              <a:rPr lang="en-US" altLang="zh-CN" dirty="0"/>
              <a:t>[</a:t>
            </a:r>
            <a:r>
              <a:rPr lang="en-US" altLang="zh-CN" dirty="0" err="1"/>
              <a:t>jj</a:t>
            </a:r>
            <a:r>
              <a:rPr lang="en-US" altLang="zh-CN" dirty="0"/>
              <a:t>] * pS0[ii</a:t>
            </a:r>
            <a:r>
              <a:rPr lang="en-US" altLang="zh-CN" dirty="0" smtClean="0"/>
              <a:t>];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更新输入层和隐含层之间的阈值</a:t>
            </a:r>
          </a:p>
          <a:p>
            <a:r>
              <a:rPr lang="en-US" altLang="zh-CN" dirty="0" smtClean="0"/>
              <a:t>  b0j[</a:t>
            </a:r>
            <a:r>
              <a:rPr lang="en-US" altLang="zh-CN" dirty="0" err="1" smtClean="0"/>
              <a:t>jj</a:t>
            </a:r>
            <a:r>
              <a:rPr lang="en-US" altLang="zh-CN" dirty="0"/>
              <a:t>]           += </a:t>
            </a:r>
            <a:r>
              <a:rPr lang="en-US" altLang="zh-CN" dirty="0" err="1"/>
              <a:t>rate_b</a:t>
            </a:r>
            <a:r>
              <a:rPr lang="en-US" altLang="zh-CN" dirty="0"/>
              <a:t> * </a:t>
            </a:r>
            <a:r>
              <a:rPr lang="en-US" altLang="zh-CN" dirty="0" err="1"/>
              <a:t>Deltaj</a:t>
            </a:r>
            <a:r>
              <a:rPr lang="en-US" altLang="zh-CN" dirty="0"/>
              <a:t>[</a:t>
            </a:r>
            <a:r>
              <a:rPr lang="en-US" altLang="zh-CN" dirty="0" err="1"/>
              <a:t>jj</a:t>
            </a:r>
            <a:r>
              <a:rPr lang="en-US" altLang="zh-CN" dirty="0"/>
              <a:t>];}         </a:t>
            </a:r>
            <a:endParaRPr lang="en-US" altLang="zh-CN" dirty="0" smtClean="0"/>
          </a:p>
          <a:p>
            <a:r>
              <a:rPr lang="en-US" altLang="zh-CN" dirty="0" smtClean="0"/>
              <a:t>return;}</a:t>
            </a:r>
            <a:endParaRPr lang="en-US" altLang="zh-CN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更新权值</a:t>
            </a:r>
          </a:p>
        </p:txBody>
      </p:sp>
    </p:spTree>
    <p:extLst>
      <p:ext uri="{BB962C8B-B14F-4D97-AF65-F5344CB8AC3E}">
        <p14:creationId xmlns:p14="http://schemas.microsoft.com/office/powerpoint/2010/main" val="11284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层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结构类定义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问题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00" y="914400"/>
            <a:ext cx="8991600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class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{ public: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virtual ~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public:</a:t>
            </a:r>
          </a:p>
          <a:p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double    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ih_w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BpInNode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//</a:t>
            </a:r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隐含结点权值</a:t>
            </a:r>
          </a:p>
          <a:p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ho_w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//</a:t>
            </a:r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输出结点权值</a:t>
            </a:r>
          </a:p>
          <a:p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Hideb0[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//</a:t>
            </a:r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隐含结点阀值</a:t>
            </a:r>
          </a:p>
          <a:p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Out_b0[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 //</a:t>
            </a:r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输出结点阀值</a:t>
            </a: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double   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rate_ih_w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;                   //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权值学习率（输入层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隐含层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double   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rate_ho_w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;                   //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权值学习率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隐含层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输出层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double    rate_Hideb0;                 //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隐含层阀值学习率</a:t>
            </a: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double    rate_Out_b0;                 //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输出层阀值学习率</a:t>
            </a:r>
          </a:p>
          <a:p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In_x0[ 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BpInNode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  //</a:t>
            </a:r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输入向量</a:t>
            </a:r>
          </a:p>
          <a:p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Hides0[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//</a:t>
            </a:r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隐含结点状态值</a:t>
            </a:r>
          </a:p>
          <a:p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Outy0[ 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 //</a:t>
            </a:r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输出结点状态值</a:t>
            </a: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double   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Outyd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];            //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希望输出值</a:t>
            </a:r>
          </a:p>
          <a:p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out_Er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 //</a:t>
            </a:r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输出结点的校正误差 希望输出值与实际输出值的偏差</a:t>
            </a:r>
          </a:p>
          <a:p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hideEr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400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//</a:t>
            </a:r>
            <a:r>
              <a:rPr lang="zh-CN" altLang="en-US" sz="14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隐含结点的校正误差</a:t>
            </a: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double   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totalErr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;                    //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允许的总误差</a:t>
            </a: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public: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void    __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winit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(double w[],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nn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);                                //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权值初始化</a:t>
            </a: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void    __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BpInitNetFunc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();                                         //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参数初始化</a:t>
            </a: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void    __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BpNetTrainFunc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(double 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InSam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trainsample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BpInNode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], 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        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double 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OutSam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trainsample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]);   //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训练</a:t>
            </a: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void    __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BpNetRecognizeFunc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(double *p);                           //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Bp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识别</a:t>
            </a:r>
          </a:p>
          <a:p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};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1371600"/>
            <a:ext cx="2492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层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结构怎么办？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层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结构怎么办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层结构类定义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问题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990600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_</a:t>
            </a:r>
            <a:r>
              <a:rPr lang="en-US" altLang="zh-CN" dirty="0" err="1"/>
              <a:t>AnnBP_Layer</a:t>
            </a:r>
            <a:r>
              <a:rPr lang="en-US" altLang="zh-CN" dirty="0"/>
              <a:t>                  </a:t>
            </a:r>
            <a:r>
              <a:rPr lang="en-US" altLang="zh-CN" dirty="0" smtClean="0"/>
              <a:t>   //</a:t>
            </a:r>
            <a:r>
              <a:rPr lang="en-US" altLang="zh-CN" dirty="0"/>
              <a:t>BP</a:t>
            </a:r>
            <a:r>
              <a:rPr lang="zh-CN" altLang="en-US" dirty="0"/>
              <a:t>网络层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  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nodeNum,preNode</a:t>
            </a:r>
            <a:r>
              <a:rPr lang="en-US" altLang="zh-CN" dirty="0"/>
              <a:t>;     </a:t>
            </a:r>
            <a:r>
              <a:rPr lang="en-US" altLang="zh-CN" dirty="0" smtClean="0"/>
              <a:t>              //</a:t>
            </a:r>
            <a:r>
              <a:rPr lang="zh-CN" altLang="en-US" dirty="0"/>
              <a:t>神经元数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double    *</a:t>
            </a:r>
            <a:r>
              <a:rPr lang="en-US" altLang="zh-CN" dirty="0" err="1"/>
              <a:t>pData</a:t>
            </a:r>
            <a:r>
              <a:rPr lang="en-US" altLang="zh-CN" dirty="0"/>
              <a:t>; </a:t>
            </a:r>
            <a:r>
              <a:rPr lang="en-US" altLang="zh-CN" dirty="0" smtClean="0"/>
              <a:t>  //  </a:t>
            </a:r>
            <a:r>
              <a:rPr lang="en-US" altLang="zh-CN" dirty="0" err="1"/>
              <a:t>nodeNum</a:t>
            </a:r>
            <a:r>
              <a:rPr lang="en-US" altLang="zh-CN" dirty="0" smtClean="0"/>
              <a:t>                 //</a:t>
            </a:r>
            <a:r>
              <a:rPr lang="zh-CN" altLang="en-US" dirty="0"/>
              <a:t>结点状态值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double    *Delta</a:t>
            </a:r>
            <a:r>
              <a:rPr lang="en-US" altLang="zh-CN" dirty="0" smtClean="0"/>
              <a:t>;    </a:t>
            </a:r>
            <a:r>
              <a:rPr lang="en-US" altLang="zh-CN" dirty="0"/>
              <a:t>//  </a:t>
            </a:r>
            <a:r>
              <a:rPr lang="en-US" altLang="zh-CN" dirty="0" err="1"/>
              <a:t>nodeNum</a:t>
            </a:r>
            <a:r>
              <a:rPr lang="en-US" altLang="zh-CN" dirty="0" smtClean="0"/>
              <a:t>                 //</a:t>
            </a:r>
            <a:r>
              <a:rPr lang="zh-CN" altLang="en-US" dirty="0"/>
              <a:t>偏差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double    *b;    </a:t>
            </a:r>
            <a:r>
              <a:rPr lang="en-US" altLang="zh-CN" dirty="0" smtClean="0"/>
              <a:t>      </a:t>
            </a:r>
            <a:r>
              <a:rPr lang="en-US" altLang="zh-CN" dirty="0"/>
              <a:t>//  </a:t>
            </a:r>
            <a:r>
              <a:rPr lang="en-US" altLang="zh-CN" dirty="0" err="1"/>
              <a:t>nodeNum</a:t>
            </a:r>
            <a:r>
              <a:rPr lang="en-US" altLang="zh-CN" dirty="0" smtClean="0"/>
              <a:t>                 </a:t>
            </a:r>
            <a:r>
              <a:rPr lang="en-US" altLang="zh-CN" dirty="0"/>
              <a:t>//</a:t>
            </a:r>
            <a:r>
              <a:rPr lang="zh-CN" altLang="en-US" dirty="0"/>
              <a:t>阈值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double    *W;     </a:t>
            </a:r>
            <a:r>
              <a:rPr lang="en-US" altLang="zh-CN" dirty="0" smtClean="0"/>
              <a:t>    //  </a:t>
            </a:r>
            <a:r>
              <a:rPr lang="en-US" altLang="zh-CN" dirty="0" err="1" smtClean="0"/>
              <a:t>preNode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nodeNum</a:t>
            </a:r>
            <a:r>
              <a:rPr lang="en-US" altLang="zh-CN" dirty="0" smtClean="0"/>
              <a:t> //</a:t>
            </a:r>
            <a:r>
              <a:rPr lang="zh-CN" altLang="en-US" dirty="0"/>
              <a:t>连接权值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double   </a:t>
            </a:r>
            <a:r>
              <a:rPr lang="en-US" altLang="zh-CN" dirty="0" smtClean="0"/>
              <a:t>  </a:t>
            </a:r>
            <a:r>
              <a:rPr lang="en-US" altLang="zh-CN" dirty="0" err="1"/>
              <a:t>rate_w,rate_b</a:t>
            </a:r>
            <a:r>
              <a:rPr lang="en-US" altLang="zh-CN" dirty="0"/>
              <a:t>;                      </a:t>
            </a:r>
            <a:r>
              <a:rPr lang="en-US" altLang="zh-CN" dirty="0" smtClean="0"/>
              <a:t>     //</a:t>
            </a:r>
            <a:r>
              <a:rPr lang="zh-CN" altLang="en-US" dirty="0"/>
              <a:t>权值和阈值学习速率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BP_Layer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6200" y="3581400"/>
            <a:ext cx="891540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public:</a:t>
            </a:r>
          </a:p>
          <a:p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double    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ih_w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BpInNode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//</a:t>
            </a:r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隐含结点权值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ho_w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//</a:t>
            </a:r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输出结点权值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Hideb0[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//</a:t>
            </a:r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隐含结点阀值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Out_b0[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 //</a:t>
            </a:r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输出结点阀值</a:t>
            </a:r>
          </a:p>
          <a:p>
            <a:endParaRPr lang="en-US" altLang="zh-CN" b="1" dirty="0" smtClean="0">
              <a:solidFill>
                <a:srgbClr val="0000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double    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In_x0[ 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BpInNode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  //</a:t>
            </a:r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输入向量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Hides0[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//</a:t>
            </a:r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隐含结点状态值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Outy0[ 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 //</a:t>
            </a:r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输出结点状态值</a:t>
            </a:r>
          </a:p>
          <a:p>
            <a:r>
              <a:rPr lang="en-US" altLang="zh-CN" b="1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double    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out_Er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 </a:t>
            </a:r>
            <a:r>
              <a:rPr lang="en-US" altLang="zh-CN" b="1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b="1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希望</a:t>
            </a:r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输出值与实际输出值的偏差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double    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hideEr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];          //</a:t>
            </a:r>
            <a:r>
              <a:rPr lang="zh-CN" altLang="en-US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隐含结点的校正</a:t>
            </a:r>
            <a:r>
              <a:rPr lang="zh-CN" altLang="en-US" b="1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误差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6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" y="990600"/>
            <a:ext cx="4572000" cy="120032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层结构：</a:t>
            </a:r>
            <a:endParaRPr lang="en-US" altLang="zh-CN" dirty="0" smtClean="0"/>
          </a:p>
          <a:p>
            <a:r>
              <a:rPr lang="en-US" altLang="zh-CN" dirty="0" err="1" smtClean="0"/>
              <a:t>BP_Layer</a:t>
            </a:r>
            <a:r>
              <a:rPr lang="en-US" altLang="zh-CN" dirty="0" smtClean="0"/>
              <a:t>           </a:t>
            </a:r>
            <a:r>
              <a:rPr lang="en-US" altLang="zh-CN" dirty="0" err="1"/>
              <a:t>BpInLay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BP_Layer</a:t>
            </a:r>
            <a:r>
              <a:rPr lang="en-US" altLang="zh-CN" dirty="0"/>
              <a:t>           </a:t>
            </a:r>
            <a:r>
              <a:rPr lang="en-US" altLang="zh-CN" dirty="0" err="1"/>
              <a:t>BpHideLay</a:t>
            </a:r>
            <a:r>
              <a:rPr lang="en-US" altLang="zh-CN" dirty="0"/>
              <a:t>;</a:t>
            </a:r>
          </a:p>
          <a:p>
            <a:r>
              <a:rPr lang="en-US" altLang="zh-CN" dirty="0" err="1" smtClean="0"/>
              <a:t>BP_Layer</a:t>
            </a:r>
            <a:r>
              <a:rPr lang="en-US" altLang="zh-CN" dirty="0" smtClean="0"/>
              <a:t>           </a:t>
            </a:r>
            <a:r>
              <a:rPr lang="en-US" altLang="zh-CN" dirty="0" err="1"/>
              <a:t>BpOutLay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52400" y="2286000"/>
            <a:ext cx="4572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层结构：</a:t>
            </a:r>
            <a:endParaRPr lang="en-US" altLang="zh-CN" dirty="0" smtClean="0"/>
          </a:p>
          <a:p>
            <a:r>
              <a:rPr lang="en-US" altLang="zh-CN" dirty="0" err="1" smtClean="0"/>
              <a:t>BP_Layer</a:t>
            </a:r>
            <a:r>
              <a:rPr lang="en-US" altLang="zh-CN" dirty="0" smtClean="0"/>
              <a:t>           </a:t>
            </a:r>
            <a:r>
              <a:rPr lang="en-US" altLang="zh-CN" dirty="0" err="1"/>
              <a:t>BpInLay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BP_Layer</a:t>
            </a:r>
            <a:r>
              <a:rPr lang="en-US" altLang="zh-CN" dirty="0"/>
              <a:t>           </a:t>
            </a:r>
            <a:r>
              <a:rPr lang="en-US" altLang="zh-CN" dirty="0" err="1"/>
              <a:t>BpHideLay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BP_Layer</a:t>
            </a:r>
            <a:r>
              <a:rPr lang="en-US" altLang="zh-CN" dirty="0"/>
              <a:t>           BpHid2Lay;</a:t>
            </a:r>
          </a:p>
          <a:p>
            <a:r>
              <a:rPr lang="en-US" altLang="zh-CN" dirty="0" err="1"/>
              <a:t>BP_Layer</a:t>
            </a:r>
            <a:r>
              <a:rPr lang="en-US" altLang="zh-CN" dirty="0"/>
              <a:t>           </a:t>
            </a:r>
            <a:r>
              <a:rPr lang="en-US" altLang="zh-CN" dirty="0" err="1"/>
              <a:t>BpOutLay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52400" y="3932872"/>
            <a:ext cx="4572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层结构：</a:t>
            </a:r>
            <a:endParaRPr lang="en-US" altLang="zh-CN" dirty="0" smtClean="0"/>
          </a:p>
          <a:p>
            <a:r>
              <a:rPr lang="en-US" altLang="zh-CN" dirty="0" err="1" smtClean="0"/>
              <a:t>BP_Layer</a:t>
            </a:r>
            <a:r>
              <a:rPr lang="en-US" altLang="zh-CN" dirty="0" smtClean="0"/>
              <a:t>           </a:t>
            </a:r>
            <a:r>
              <a:rPr lang="en-US" altLang="zh-CN" dirty="0" err="1"/>
              <a:t>BpInLay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BP_Layer</a:t>
            </a:r>
            <a:r>
              <a:rPr lang="en-US" altLang="zh-CN" dirty="0"/>
              <a:t>           </a:t>
            </a:r>
            <a:r>
              <a:rPr lang="en-US" altLang="zh-CN" dirty="0" err="1"/>
              <a:t>BpHideLay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BP_Layer</a:t>
            </a:r>
            <a:r>
              <a:rPr lang="en-US" altLang="zh-CN" dirty="0"/>
              <a:t>           BpHid2Lay;</a:t>
            </a:r>
          </a:p>
          <a:p>
            <a:r>
              <a:rPr lang="en-US" altLang="zh-CN" dirty="0" err="1" smtClean="0"/>
              <a:t>BP_Layer</a:t>
            </a:r>
            <a:r>
              <a:rPr lang="en-US" altLang="zh-CN" dirty="0" smtClean="0"/>
              <a:t>           BpHid3Lay</a:t>
            </a:r>
            <a:r>
              <a:rPr lang="en-US" altLang="zh-CN" dirty="0"/>
              <a:t>;</a:t>
            </a:r>
          </a:p>
          <a:p>
            <a:r>
              <a:rPr lang="en-US" altLang="zh-CN" dirty="0" err="1" smtClean="0"/>
              <a:t>BP_Layer</a:t>
            </a:r>
            <a:r>
              <a:rPr lang="en-US" altLang="zh-CN" dirty="0" smtClean="0"/>
              <a:t>           </a:t>
            </a:r>
            <a:r>
              <a:rPr lang="en-US" altLang="zh-CN" dirty="0" err="1"/>
              <a:t>BpOutLay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模块化结构通用问题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6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990600"/>
            <a:ext cx="89916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public: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void    __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winit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(double w[],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nn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);    //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权值初始化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void    __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BpInitNetFunc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();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   //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参数初始化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void    __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BpNetTrainFunc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(double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InSam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trainsample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BpInNode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], 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          double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OutSam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trainsample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]);   //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Bp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训练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void    __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BpNetRecognizeFunc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(double *p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);//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Bp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识别</a:t>
            </a:r>
            <a:endParaRPr lang="zh-CN" altLang="en-US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模块化结构通用问题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6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" y="990600"/>
            <a:ext cx="8763000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::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{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totalErr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 = 1.0;  //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允许的总误差</a:t>
            </a:r>
          </a:p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rate_ih_w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= 0.1;  //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权值学习率（输入层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--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隐含层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rate_ho_w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 = 0.1;  //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权值学习率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隐含层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--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输出层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rate_Hideb0 = 0.1;  //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隐含层阀值学习率</a:t>
            </a:r>
          </a:p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rate_Out_b0 = 0.1;  //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输出层阀值学习率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:: ~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() {}</a:t>
            </a:r>
          </a:p>
          <a:p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初始权值：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-0.01,0.01  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随机数</a:t>
            </a:r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__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::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winit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(double w[],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nn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{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for(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ii = 0;ii &lt;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nn;ii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++) w[ii] =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Genc_randval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(-0.01,0.01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);}</a:t>
            </a:r>
          </a:p>
          <a:p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__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::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BpInitNetFunc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()//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参数初始化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{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winit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((double*)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ih_w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, 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BpInNode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*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);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winit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((double*)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ho_w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, 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BpHideNode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*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);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winit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((double*) Hideb0,BpHideNode);</a:t>
            </a:r>
          </a:p>
          <a:p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winit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((double*) Out_b0,BpOutNode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);}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模块化结构通用问题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1066800"/>
            <a:ext cx="87630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层结构：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Init_Bp_LayerFunc</a:t>
            </a:r>
            <a:r>
              <a:rPr lang="en-US" altLang="zh-CN" dirty="0"/>
              <a:t>(&amp;</a:t>
            </a:r>
            <a:r>
              <a:rPr lang="en-US" altLang="zh-CN" dirty="0" err="1"/>
              <a:t>BpInLay</a:t>
            </a:r>
            <a:r>
              <a:rPr lang="en-US" altLang="zh-CN" dirty="0"/>
              <a:t>,  </a:t>
            </a:r>
            <a:r>
              <a:rPr lang="en-US" altLang="zh-CN" dirty="0" smtClean="0"/>
              <a:t>            </a:t>
            </a:r>
            <a:r>
              <a:rPr lang="en-US" altLang="zh-CN" dirty="0"/>
              <a:t>0,        </a:t>
            </a:r>
            <a:r>
              <a:rPr lang="en-US" altLang="zh-CN" dirty="0" smtClean="0"/>
              <a:t>     </a:t>
            </a:r>
            <a:r>
              <a:rPr lang="en-US" altLang="zh-CN" dirty="0" err="1"/>
              <a:t>BpIn_Num</a:t>
            </a:r>
            <a:r>
              <a:rPr lang="en-US" altLang="zh-CN" dirty="0"/>
              <a:t>);    </a:t>
            </a:r>
            <a:r>
              <a:rPr lang="en-US" altLang="zh-CN" dirty="0" smtClean="0"/>
              <a:t>    //</a:t>
            </a:r>
            <a:r>
              <a:rPr lang="zh-CN" altLang="en-US" dirty="0"/>
              <a:t>输入层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Init_Bp_LayerFunc</a:t>
            </a:r>
            <a:r>
              <a:rPr lang="en-US" altLang="zh-CN" dirty="0"/>
              <a:t>(&amp;</a:t>
            </a:r>
            <a:r>
              <a:rPr lang="en-US" altLang="zh-CN" dirty="0" err="1"/>
              <a:t>BpHideLay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BpIn_Num</a:t>
            </a:r>
            <a:r>
              <a:rPr lang="en-US" altLang="zh-CN" dirty="0"/>
              <a:t>,  </a:t>
            </a:r>
            <a:r>
              <a:rPr lang="en-US" altLang="zh-CN" dirty="0" smtClean="0"/>
              <a:t>     Bp3Hide0Num</a:t>
            </a:r>
            <a:r>
              <a:rPr lang="en-US" altLang="zh-CN" dirty="0"/>
              <a:t>); //</a:t>
            </a:r>
            <a:r>
              <a:rPr lang="zh-CN" altLang="en-US" dirty="0"/>
              <a:t>隐含层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Init_Bp_LayerFunc</a:t>
            </a:r>
            <a:r>
              <a:rPr lang="en-US" altLang="zh-CN" dirty="0"/>
              <a:t>(&amp;</a:t>
            </a:r>
            <a:r>
              <a:rPr lang="en-US" altLang="zh-CN" dirty="0" err="1"/>
              <a:t>BpOutLay</a:t>
            </a:r>
            <a:r>
              <a:rPr lang="en-US" altLang="zh-CN" dirty="0"/>
              <a:t>, </a:t>
            </a:r>
            <a:r>
              <a:rPr lang="en-US" altLang="zh-CN" dirty="0" smtClean="0"/>
              <a:t>  Bp3Hide0Num,BpOutNum</a:t>
            </a:r>
            <a:r>
              <a:rPr lang="en-US" altLang="zh-CN" dirty="0"/>
              <a:t>);    </a:t>
            </a:r>
            <a:r>
              <a:rPr lang="en-US" altLang="zh-CN" dirty="0" smtClean="0"/>
              <a:t>   //</a:t>
            </a:r>
            <a:r>
              <a:rPr lang="zh-CN" altLang="en-US" dirty="0"/>
              <a:t>输出层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参数初始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BpInitNetFunc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问题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" y="2609671"/>
            <a:ext cx="87630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层</a:t>
            </a:r>
            <a:r>
              <a:rPr lang="zh-CN" altLang="en-US" dirty="0"/>
              <a:t>结构：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Init_Bp_LayerFunc</a:t>
            </a:r>
            <a:r>
              <a:rPr lang="en-US" altLang="zh-CN" dirty="0"/>
              <a:t>(&amp;</a:t>
            </a:r>
            <a:r>
              <a:rPr lang="en-US" altLang="zh-CN" dirty="0" err="1"/>
              <a:t>BpInLay</a:t>
            </a:r>
            <a:r>
              <a:rPr lang="en-US" altLang="zh-CN" dirty="0"/>
              <a:t>,   </a:t>
            </a:r>
            <a:r>
              <a:rPr lang="en-US" altLang="zh-CN" dirty="0" smtClean="0"/>
              <a:t>            0</a:t>
            </a:r>
            <a:r>
              <a:rPr lang="en-US" altLang="zh-CN" dirty="0"/>
              <a:t>,       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BpIn_Num</a:t>
            </a:r>
            <a:r>
              <a:rPr lang="en-US" altLang="zh-CN" dirty="0"/>
              <a:t>);    </a:t>
            </a:r>
            <a:r>
              <a:rPr lang="en-US" altLang="zh-CN" dirty="0" smtClean="0"/>
              <a:t>   //</a:t>
            </a:r>
            <a:r>
              <a:rPr lang="zh-CN" altLang="en-US" dirty="0"/>
              <a:t>输入层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Init_Bp_LayerFunc</a:t>
            </a:r>
            <a:r>
              <a:rPr lang="en-US" altLang="zh-CN" dirty="0"/>
              <a:t>(&amp;</a:t>
            </a:r>
            <a:r>
              <a:rPr lang="en-US" altLang="zh-CN" dirty="0" err="1"/>
              <a:t>BpHideLay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BpIn_Num</a:t>
            </a:r>
            <a:r>
              <a:rPr lang="en-US" altLang="zh-CN" dirty="0"/>
              <a:t>,   </a:t>
            </a:r>
            <a:r>
              <a:rPr lang="en-US" altLang="zh-CN" dirty="0" smtClean="0"/>
              <a:t>     Bp4Hide1Num</a:t>
            </a:r>
            <a:r>
              <a:rPr lang="en-US" altLang="zh-CN" dirty="0"/>
              <a:t>); //</a:t>
            </a:r>
            <a:r>
              <a:rPr lang="zh-CN" altLang="en-US" dirty="0"/>
              <a:t>隐含层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Init_Bp_LayerFunc</a:t>
            </a:r>
            <a:r>
              <a:rPr lang="en-US" altLang="zh-CN" dirty="0"/>
              <a:t>(&amp;BpHid2Lay</a:t>
            </a:r>
            <a:r>
              <a:rPr lang="en-US" altLang="zh-CN" dirty="0" smtClean="0"/>
              <a:t>, Bp4Hide1Num,  Bp4Hide2Num</a:t>
            </a:r>
            <a:r>
              <a:rPr lang="en-US" altLang="zh-CN" dirty="0"/>
              <a:t>); //</a:t>
            </a:r>
            <a:r>
              <a:rPr lang="zh-CN" altLang="en-US" dirty="0"/>
              <a:t>隐含层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Init_Bp_LayerFunc</a:t>
            </a:r>
            <a:r>
              <a:rPr lang="en-US" altLang="zh-CN" dirty="0"/>
              <a:t>(&amp;</a:t>
            </a:r>
            <a:r>
              <a:rPr lang="en-US" altLang="zh-CN" dirty="0" err="1"/>
              <a:t>BpOutLay</a:t>
            </a:r>
            <a:r>
              <a:rPr lang="en-US" altLang="zh-CN" dirty="0"/>
              <a:t>, </a:t>
            </a:r>
            <a:r>
              <a:rPr lang="en-US" altLang="zh-CN" dirty="0" smtClean="0"/>
              <a:t>  Bp4Hide2Num,  </a:t>
            </a:r>
            <a:r>
              <a:rPr lang="en-US" altLang="zh-CN" dirty="0" err="1" smtClean="0"/>
              <a:t>BpOutNum</a:t>
            </a:r>
            <a:r>
              <a:rPr lang="en-US" altLang="zh-CN" dirty="0"/>
              <a:t>);    </a:t>
            </a:r>
            <a:r>
              <a:rPr lang="en-US" altLang="zh-CN" dirty="0" smtClean="0"/>
              <a:t>  //</a:t>
            </a:r>
            <a:r>
              <a:rPr lang="zh-CN" altLang="en-US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32063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990600"/>
            <a:ext cx="899160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__</a:t>
            </a:r>
            <a:r>
              <a:rPr lang="en-US" altLang="zh-CN" dirty="0" err="1"/>
              <a:t>fastcall</a:t>
            </a:r>
            <a:r>
              <a:rPr lang="en-US" altLang="zh-CN" dirty="0"/>
              <a:t> </a:t>
            </a:r>
            <a:r>
              <a:rPr lang="en-US" altLang="zh-CN" dirty="0" err="1"/>
              <a:t>Init_Bp_LayerFunc</a:t>
            </a:r>
            <a:r>
              <a:rPr lang="en-US" altLang="zh-CN" dirty="0"/>
              <a:t>(</a:t>
            </a:r>
            <a:r>
              <a:rPr lang="en-US" altLang="zh-CN" dirty="0" err="1"/>
              <a:t>BP_Layer</a:t>
            </a:r>
            <a:r>
              <a:rPr lang="en-US" altLang="zh-CN" dirty="0"/>
              <a:t> *</a:t>
            </a:r>
            <a:r>
              <a:rPr lang="en-US" altLang="zh-CN" dirty="0" err="1"/>
              <a:t>pLay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prenum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curnum</a:t>
            </a:r>
            <a:r>
              <a:rPr lang="en-US" altLang="zh-CN" dirty="0"/>
              <a:t>)       //</a:t>
            </a:r>
            <a:r>
              <a:rPr lang="zh-CN" altLang="en-US" dirty="0"/>
              <a:t>初始化过程、分配内存</a:t>
            </a:r>
          </a:p>
          <a:p>
            <a:r>
              <a:rPr lang="en-US" altLang="zh-CN" dirty="0" smtClean="0"/>
              <a:t>{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pLay</a:t>
            </a:r>
            <a:r>
              <a:rPr lang="en-US" altLang="zh-CN" dirty="0"/>
              <a:t>, 0,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BP_Layer</a:t>
            </a:r>
            <a:r>
              <a:rPr lang="en-US" altLang="zh-CN" dirty="0"/>
              <a:t>));                                            //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pLay</a:t>
            </a:r>
            <a:r>
              <a:rPr lang="en-US" altLang="zh-CN" dirty="0"/>
              <a:t>-&gt;</a:t>
            </a:r>
            <a:r>
              <a:rPr lang="en-US" altLang="zh-CN" dirty="0" err="1"/>
              <a:t>preNode</a:t>
            </a:r>
            <a:r>
              <a:rPr lang="en-US" altLang="zh-CN" dirty="0"/>
              <a:t> = </a:t>
            </a:r>
            <a:r>
              <a:rPr lang="en-US" altLang="zh-CN" dirty="0" err="1"/>
              <a:t>prenum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pLay</a:t>
            </a:r>
            <a:r>
              <a:rPr lang="en-US" altLang="zh-CN" dirty="0"/>
              <a:t>-&gt;</a:t>
            </a:r>
            <a:r>
              <a:rPr lang="en-US" altLang="zh-CN" dirty="0" err="1"/>
              <a:t>nodeNum</a:t>
            </a:r>
            <a:r>
              <a:rPr lang="en-US" altLang="zh-CN" dirty="0"/>
              <a:t> = </a:t>
            </a:r>
            <a:r>
              <a:rPr lang="en-US" altLang="zh-CN" dirty="0" err="1"/>
              <a:t>curnum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if(</a:t>
            </a:r>
            <a:r>
              <a:rPr lang="en-US" altLang="zh-CN" dirty="0" err="1"/>
              <a:t>curnum</a:t>
            </a:r>
            <a:r>
              <a:rPr lang="en-US" altLang="zh-CN" dirty="0"/>
              <a:t> == 0) return;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pLay</a:t>
            </a:r>
            <a:r>
              <a:rPr lang="en-US" altLang="zh-CN" dirty="0"/>
              <a:t>-&gt;</a:t>
            </a:r>
            <a:r>
              <a:rPr lang="en-US" altLang="zh-CN" dirty="0" err="1"/>
              <a:t>pData</a:t>
            </a:r>
            <a:r>
              <a:rPr lang="en-US" altLang="zh-CN" dirty="0"/>
              <a:t>  = new </a:t>
            </a:r>
            <a:r>
              <a:rPr lang="en-US" altLang="zh-CN" dirty="0" smtClean="0"/>
              <a:t>double[</a:t>
            </a:r>
            <a:r>
              <a:rPr lang="en-US" altLang="zh-CN" dirty="0" err="1" smtClean="0"/>
              <a:t>curnum</a:t>
            </a:r>
            <a:r>
              <a:rPr lang="en-US" altLang="zh-CN" dirty="0"/>
              <a:t>];if(</a:t>
            </a:r>
            <a:r>
              <a:rPr lang="en-US" altLang="zh-CN" dirty="0" err="1"/>
              <a:t>pLay</a:t>
            </a:r>
            <a:r>
              <a:rPr lang="en-US" altLang="zh-CN" dirty="0"/>
              <a:t>-&gt;</a:t>
            </a:r>
            <a:r>
              <a:rPr lang="en-US" altLang="zh-CN" dirty="0" err="1"/>
              <a:t>pData</a:t>
            </a:r>
            <a:r>
              <a:rPr lang="en-US" altLang="zh-CN" dirty="0"/>
              <a:t>) </a:t>
            </a:r>
            <a:r>
              <a:rPr lang="en-US" altLang="zh-CN" dirty="0" err="1"/>
              <a:t>memset</a:t>
            </a:r>
            <a:r>
              <a:rPr lang="en-US" altLang="zh-CN" dirty="0"/>
              <a:t>(</a:t>
            </a:r>
            <a:r>
              <a:rPr lang="en-US" altLang="zh-CN" dirty="0" err="1"/>
              <a:t>pLay</a:t>
            </a:r>
            <a:r>
              <a:rPr lang="en-US" altLang="zh-CN" dirty="0"/>
              <a:t>-&gt;</a:t>
            </a:r>
            <a:r>
              <a:rPr lang="en-US" altLang="zh-CN" dirty="0" err="1"/>
              <a:t>pData</a:t>
            </a:r>
            <a:r>
              <a:rPr lang="en-US" altLang="zh-CN" dirty="0"/>
              <a:t>, 0, </a:t>
            </a:r>
            <a:r>
              <a:rPr lang="en-US" altLang="zh-CN" dirty="0" err="1"/>
              <a:t>curnum</a:t>
            </a:r>
            <a:r>
              <a:rPr lang="en-US" altLang="zh-CN" dirty="0"/>
              <a:t> *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(double));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 </a:t>
            </a:r>
            <a:r>
              <a:rPr lang="en-US" altLang="zh-CN" dirty="0" err="1"/>
              <a:t>conNum</a:t>
            </a:r>
            <a:r>
              <a:rPr lang="en-US" altLang="zh-CN" dirty="0"/>
              <a:t> = </a:t>
            </a:r>
            <a:r>
              <a:rPr lang="en-US" altLang="zh-CN" dirty="0" err="1"/>
              <a:t>prenum</a:t>
            </a:r>
            <a:r>
              <a:rPr lang="en-US" altLang="zh-CN" dirty="0"/>
              <a:t> * </a:t>
            </a:r>
            <a:r>
              <a:rPr lang="en-US" altLang="zh-CN" dirty="0" err="1"/>
              <a:t>curnum</a:t>
            </a:r>
            <a:r>
              <a:rPr lang="en-US" altLang="zh-CN" dirty="0"/>
              <a:t>;    if(</a:t>
            </a:r>
            <a:r>
              <a:rPr lang="en-US" altLang="zh-CN" dirty="0" err="1"/>
              <a:t>conNum</a:t>
            </a:r>
            <a:r>
              <a:rPr lang="en-US" altLang="zh-CN" dirty="0"/>
              <a:t> &gt; 0 )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pLay</a:t>
            </a:r>
            <a:r>
              <a:rPr lang="en-US" altLang="zh-CN" dirty="0"/>
              <a:t>-&gt;W      = new </a:t>
            </a:r>
            <a:r>
              <a:rPr lang="en-US" altLang="zh-CN" dirty="0" smtClean="0"/>
              <a:t>double[</a:t>
            </a:r>
            <a:r>
              <a:rPr lang="en-US" altLang="zh-CN" dirty="0" err="1" smtClean="0"/>
              <a:t>conNum</a:t>
            </a:r>
            <a:r>
              <a:rPr lang="en-US" altLang="zh-CN" dirty="0"/>
              <a:t>];if(</a:t>
            </a:r>
            <a:r>
              <a:rPr lang="en-US" altLang="zh-CN" dirty="0" err="1"/>
              <a:t>pLay</a:t>
            </a:r>
            <a:r>
              <a:rPr lang="en-US" altLang="zh-CN" dirty="0"/>
              <a:t>-&gt;W    ) </a:t>
            </a:r>
            <a:r>
              <a:rPr lang="en-US" altLang="zh-CN" dirty="0" err="1"/>
              <a:t>memset</a:t>
            </a:r>
            <a:r>
              <a:rPr lang="en-US" altLang="zh-CN" dirty="0"/>
              <a:t>(</a:t>
            </a:r>
            <a:r>
              <a:rPr lang="en-US" altLang="zh-CN" dirty="0" err="1"/>
              <a:t>pLay</a:t>
            </a:r>
            <a:r>
              <a:rPr lang="en-US" altLang="zh-CN" dirty="0"/>
              <a:t>-&gt;W,     0, </a:t>
            </a:r>
            <a:r>
              <a:rPr lang="en-US" altLang="zh-CN" dirty="0" err="1"/>
              <a:t>conNum</a:t>
            </a:r>
            <a:r>
              <a:rPr lang="en-US" altLang="zh-CN" dirty="0"/>
              <a:t> *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(double));//</a:t>
            </a:r>
            <a:r>
              <a:rPr lang="zh-CN" altLang="en-US" dirty="0"/>
              <a:t>连接权数 </a:t>
            </a:r>
            <a:r>
              <a:rPr lang="en-US" altLang="zh-CN" dirty="0"/>
              <a:t>= </a:t>
            </a:r>
            <a:r>
              <a:rPr lang="zh-CN" altLang="en-US" dirty="0"/>
              <a:t>前层图数 * 当前图数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pLay</a:t>
            </a:r>
            <a:r>
              <a:rPr lang="en-US" altLang="zh-CN" dirty="0"/>
              <a:t>-&gt;b      = new </a:t>
            </a:r>
            <a:r>
              <a:rPr lang="en-US" altLang="zh-CN" dirty="0" smtClean="0"/>
              <a:t>double[</a:t>
            </a:r>
            <a:r>
              <a:rPr lang="en-US" altLang="zh-CN" dirty="0" err="1" smtClean="0"/>
              <a:t>curnum</a:t>
            </a:r>
            <a:r>
              <a:rPr lang="en-US" altLang="zh-CN" dirty="0"/>
              <a:t>];if(</a:t>
            </a:r>
            <a:r>
              <a:rPr lang="en-US" altLang="zh-CN" dirty="0" err="1"/>
              <a:t>pLay</a:t>
            </a:r>
            <a:r>
              <a:rPr lang="en-US" altLang="zh-CN" dirty="0"/>
              <a:t>-&gt;b    ) </a:t>
            </a:r>
            <a:r>
              <a:rPr lang="en-US" altLang="zh-CN" dirty="0" err="1"/>
              <a:t>memset</a:t>
            </a:r>
            <a:r>
              <a:rPr lang="en-US" altLang="zh-CN" dirty="0"/>
              <a:t>(</a:t>
            </a:r>
            <a:r>
              <a:rPr lang="en-US" altLang="zh-CN" dirty="0" err="1"/>
              <a:t>pLay</a:t>
            </a:r>
            <a:r>
              <a:rPr lang="en-US" altLang="zh-CN" dirty="0"/>
              <a:t>-&gt;b,     0, </a:t>
            </a:r>
            <a:r>
              <a:rPr lang="en-US" altLang="zh-CN" dirty="0" err="1"/>
              <a:t>curnum</a:t>
            </a:r>
            <a:r>
              <a:rPr lang="en-US" altLang="zh-CN" dirty="0"/>
              <a:t> *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(double));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pLay</a:t>
            </a:r>
            <a:r>
              <a:rPr lang="en-US" altLang="zh-CN" dirty="0"/>
              <a:t>-&gt;Delta  = new </a:t>
            </a:r>
            <a:r>
              <a:rPr lang="en-US" altLang="zh-CN" dirty="0" smtClean="0"/>
              <a:t>double[</a:t>
            </a:r>
            <a:r>
              <a:rPr lang="en-US" altLang="zh-CN" dirty="0" err="1" smtClean="0"/>
              <a:t>curnum</a:t>
            </a:r>
            <a:r>
              <a:rPr lang="en-US" altLang="zh-CN" dirty="0"/>
              <a:t>];if(</a:t>
            </a:r>
            <a:r>
              <a:rPr lang="en-US" altLang="zh-CN" dirty="0" err="1"/>
              <a:t>pLay</a:t>
            </a:r>
            <a:r>
              <a:rPr lang="en-US" altLang="zh-CN" dirty="0"/>
              <a:t>-&gt;Delta) </a:t>
            </a:r>
            <a:r>
              <a:rPr lang="en-US" altLang="zh-CN" dirty="0" err="1"/>
              <a:t>memset</a:t>
            </a:r>
            <a:r>
              <a:rPr lang="en-US" altLang="zh-CN" dirty="0"/>
              <a:t>(</a:t>
            </a:r>
            <a:r>
              <a:rPr lang="en-US" altLang="zh-CN" dirty="0" err="1"/>
              <a:t>pLay</a:t>
            </a:r>
            <a:r>
              <a:rPr lang="en-US" altLang="zh-CN" dirty="0"/>
              <a:t>-&gt;Delta, 0, </a:t>
            </a:r>
            <a:r>
              <a:rPr lang="en-US" altLang="zh-CN" dirty="0" err="1"/>
              <a:t>curnum</a:t>
            </a:r>
            <a:r>
              <a:rPr lang="en-US" altLang="zh-CN" dirty="0"/>
              <a:t> *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(double));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winit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pLay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W,conNum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winit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pLay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b,curnum</a:t>
            </a:r>
            <a:r>
              <a:rPr lang="en-US" altLang="zh-CN" dirty="0"/>
              <a:t>);}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pLay</a:t>
            </a:r>
            <a:r>
              <a:rPr lang="en-US" altLang="zh-CN" dirty="0"/>
              <a:t>-&gt;</a:t>
            </a:r>
            <a:r>
              <a:rPr lang="en-US" altLang="zh-CN" dirty="0" err="1"/>
              <a:t>rate_w</a:t>
            </a:r>
            <a:r>
              <a:rPr lang="en-US" altLang="zh-CN" dirty="0"/>
              <a:t> = 0.1;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pLay</a:t>
            </a:r>
            <a:r>
              <a:rPr lang="en-US" altLang="zh-CN" dirty="0"/>
              <a:t>-&gt;</a:t>
            </a:r>
            <a:r>
              <a:rPr lang="en-US" altLang="zh-CN" dirty="0" err="1"/>
              <a:t>rate_b</a:t>
            </a:r>
            <a:r>
              <a:rPr lang="en-US" altLang="zh-CN" dirty="0"/>
              <a:t> = 0.1;</a:t>
            </a:r>
          </a:p>
          <a:p>
            <a:r>
              <a:rPr lang="en-US" altLang="zh-CN" dirty="0"/>
              <a:t>  return</a:t>
            </a:r>
            <a:r>
              <a:rPr lang="en-US" altLang="zh-CN" dirty="0" smtClean="0"/>
              <a:t>;}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4300" y="990599"/>
            <a:ext cx="8953500" cy="26314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void __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fastcall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::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BpNetTrainFunc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(double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InSam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trainsample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BpInNode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],double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OutSam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trainsample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])//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训练</a:t>
            </a:r>
          </a:p>
          <a:p>
            <a:r>
              <a:rPr lang="en-US" altLang="zh-CN" sz="1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r>
              <a:rPr lang="en-US" altLang="zh-CN" sz="1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正向传播 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:: 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构造每个样品的输入和输出标准</a:t>
            </a:r>
          </a:p>
          <a:p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//2.1 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输入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隐含层</a:t>
            </a:r>
          </a:p>
          <a:p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for(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= 0;jj &lt;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BpHideNode;jj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++)</a:t>
            </a:r>
          </a:p>
          <a:p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  { sum    = 0.0;</a:t>
            </a:r>
          </a:p>
          <a:p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    for(ii = 0;ii &lt;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BpInNode;ii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++) sum +=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ih_w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[ii][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]*In_x0[ii];         //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隐含层各单元输入激活值</a:t>
            </a:r>
          </a:p>
          <a:p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z0     = sum + Hideb0[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];                                            //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隐含层激活值</a:t>
            </a:r>
          </a:p>
          <a:p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Hides0[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 =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SigmoidFunc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(z0);}                                        //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隐含层各单元的输出  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1.0/( 1.0 +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exp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(-z0));</a:t>
            </a:r>
          </a:p>
          <a:p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//2.2 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隐含层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输出层</a:t>
            </a:r>
          </a:p>
          <a:p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for(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= 0;jj &lt;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BpOutNode;jj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++)</a:t>
            </a:r>
          </a:p>
          <a:p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  { sum    = 0.0;</a:t>
            </a:r>
          </a:p>
          <a:p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    for(ii = 0;ii &lt;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BpHideNode;ii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++) sum +=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ho_w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[ii][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]*Hides0[ii];      //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输出层各单元输入激活值</a:t>
            </a:r>
          </a:p>
          <a:p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z0     = sum + Out_b0[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];                                            //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输出层激活值</a:t>
            </a:r>
          </a:p>
          <a:p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Outy0[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jj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] =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SigmoidFunc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(z0);}                                         //</a:t>
            </a:r>
            <a:r>
              <a:rPr lang="zh-CN" altLang="en-US" sz="1100" dirty="0">
                <a:latin typeface="仿宋" panose="02010609060101010101" pitchFamily="49" charset="-122"/>
                <a:ea typeface="仿宋" panose="02010609060101010101" pitchFamily="49" charset="-122"/>
              </a:rPr>
              <a:t>输出层各单元输出    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1.0/(1.0 + </a:t>
            </a:r>
            <a:r>
              <a:rPr lang="en-US" altLang="zh-CN" sz="1100" dirty="0" err="1">
                <a:latin typeface="仿宋" panose="02010609060101010101" pitchFamily="49" charset="-122"/>
                <a:ea typeface="仿宋" panose="02010609060101010101" pitchFamily="49" charset="-122"/>
              </a:rPr>
              <a:t>exp</a:t>
            </a:r>
            <a:r>
              <a:rPr lang="en-US" altLang="zh-CN" sz="1100" dirty="0">
                <a:latin typeface="仿宋" panose="02010609060101010101" pitchFamily="49" charset="-122"/>
                <a:ea typeface="仿宋" panose="02010609060101010101" pitchFamily="49" charset="-122"/>
              </a:rPr>
              <a:t>(-z0</a:t>
            </a:r>
            <a:r>
              <a:rPr lang="en-US" altLang="zh-CN" sz="1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sz="1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3622089"/>
            <a:ext cx="89535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层结构：</a:t>
            </a:r>
            <a:endParaRPr lang="en-US" altLang="zh-CN" dirty="0"/>
          </a:p>
          <a:p>
            <a:r>
              <a:rPr lang="en-US" altLang="zh-CN" dirty="0" smtClean="0"/>
              <a:t>void </a:t>
            </a:r>
            <a:r>
              <a:rPr lang="en-US" altLang="zh-CN" dirty="0"/>
              <a:t>__</a:t>
            </a:r>
            <a:r>
              <a:rPr lang="en-US" altLang="zh-CN" dirty="0" err="1"/>
              <a:t>fastcall</a:t>
            </a:r>
            <a:r>
              <a:rPr lang="en-US" altLang="zh-CN" dirty="0"/>
              <a:t>  Bp3_Forward_Propagation()                                      //</a:t>
            </a:r>
            <a:r>
              <a:rPr lang="zh-CN" altLang="en-US" dirty="0"/>
              <a:t>正向传播过程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Bp_Fully_Conne_Fprop</a:t>
            </a:r>
            <a:r>
              <a:rPr lang="en-US" altLang="zh-CN" dirty="0"/>
              <a:t>(&amp;</a:t>
            </a:r>
            <a:r>
              <a:rPr lang="en-US" altLang="zh-CN" dirty="0" err="1"/>
              <a:t>BpInLay</a:t>
            </a:r>
            <a:r>
              <a:rPr lang="en-US" altLang="zh-CN" dirty="0"/>
              <a:t>,  &amp;</a:t>
            </a:r>
            <a:r>
              <a:rPr lang="en-US" altLang="zh-CN" dirty="0" err="1"/>
              <a:t>BpHideLay</a:t>
            </a:r>
            <a:r>
              <a:rPr lang="en-US" altLang="zh-CN" dirty="0"/>
              <a:t>);//</a:t>
            </a:r>
            <a:r>
              <a:rPr lang="zh-CN" altLang="en-US" dirty="0"/>
              <a:t>输入</a:t>
            </a:r>
            <a:r>
              <a:rPr lang="en-US" altLang="zh-CN" dirty="0"/>
              <a:t>-&gt;</a:t>
            </a:r>
            <a:r>
              <a:rPr lang="zh-CN" altLang="en-US" dirty="0"/>
              <a:t>隐含层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Bp_Fully_Conne_Fprop</a:t>
            </a:r>
            <a:r>
              <a:rPr lang="en-US" altLang="zh-CN" dirty="0"/>
              <a:t>(&amp;</a:t>
            </a:r>
            <a:r>
              <a:rPr lang="en-US" altLang="zh-CN" dirty="0" err="1"/>
              <a:t>BpHideLay</a:t>
            </a:r>
            <a:r>
              <a:rPr lang="en-US" altLang="zh-CN" dirty="0"/>
              <a:t>,&amp;</a:t>
            </a:r>
            <a:r>
              <a:rPr lang="en-US" altLang="zh-CN" dirty="0" err="1"/>
              <a:t>BpOutLay</a:t>
            </a:r>
            <a:r>
              <a:rPr lang="en-US" altLang="zh-CN" dirty="0"/>
              <a:t>); //</a:t>
            </a:r>
            <a:r>
              <a:rPr lang="zh-CN" altLang="en-US" dirty="0"/>
              <a:t>隐含层</a:t>
            </a:r>
            <a:r>
              <a:rPr lang="en-US" altLang="zh-CN" dirty="0"/>
              <a:t>2-&gt;</a:t>
            </a:r>
            <a:r>
              <a:rPr lang="zh-CN" altLang="en-US" dirty="0"/>
              <a:t>输出层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4300" y="5029200"/>
            <a:ext cx="8953499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层</a:t>
            </a:r>
            <a:r>
              <a:rPr lang="zh-CN" altLang="en-US" dirty="0"/>
              <a:t>结构：</a:t>
            </a:r>
            <a:endParaRPr lang="en-US" altLang="zh-CN" dirty="0"/>
          </a:p>
          <a:p>
            <a:r>
              <a:rPr lang="en-US" altLang="zh-CN" dirty="0" smtClean="0"/>
              <a:t>void </a:t>
            </a:r>
            <a:r>
              <a:rPr lang="en-US" altLang="zh-CN" dirty="0"/>
              <a:t>__</a:t>
            </a:r>
            <a:r>
              <a:rPr lang="en-US" altLang="zh-CN" dirty="0" err="1"/>
              <a:t>fastcall</a:t>
            </a:r>
            <a:r>
              <a:rPr lang="en-US" altLang="zh-CN" dirty="0"/>
              <a:t>  Bp4_Forward_Propagation()                                      //</a:t>
            </a:r>
            <a:r>
              <a:rPr lang="zh-CN" altLang="en-US" dirty="0"/>
              <a:t>正向传播过程</a:t>
            </a:r>
          </a:p>
          <a:p>
            <a:r>
              <a:rPr lang="en-US" altLang="zh-CN" dirty="0"/>
              <a:t>{ </a:t>
            </a:r>
            <a:r>
              <a:rPr lang="en-US" altLang="zh-CN" dirty="0" err="1"/>
              <a:t>Bp_Fully_Conne_Fprop</a:t>
            </a:r>
            <a:r>
              <a:rPr lang="en-US" altLang="zh-CN" dirty="0"/>
              <a:t>(&amp;</a:t>
            </a:r>
            <a:r>
              <a:rPr lang="en-US" altLang="zh-CN" dirty="0" err="1"/>
              <a:t>BpInLay</a:t>
            </a:r>
            <a:r>
              <a:rPr lang="en-US" altLang="zh-CN" dirty="0"/>
              <a:t>,  &amp;</a:t>
            </a:r>
            <a:r>
              <a:rPr lang="en-US" altLang="zh-CN" dirty="0" err="1"/>
              <a:t>BpHideLay</a:t>
            </a:r>
            <a:r>
              <a:rPr lang="en-US" altLang="zh-CN" dirty="0"/>
              <a:t>);//</a:t>
            </a:r>
            <a:r>
              <a:rPr lang="zh-CN" altLang="en-US" dirty="0"/>
              <a:t>输入</a:t>
            </a:r>
            <a:r>
              <a:rPr lang="en-US" altLang="zh-CN" dirty="0"/>
              <a:t>-&gt;</a:t>
            </a:r>
            <a:r>
              <a:rPr lang="zh-CN" altLang="en-US" dirty="0"/>
              <a:t>隐含层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Bp_Fully_Conne_Fprop</a:t>
            </a:r>
            <a:r>
              <a:rPr lang="en-US" altLang="zh-CN" dirty="0"/>
              <a:t>(&amp;BpHideLay,&amp;BpHid2Lay);//</a:t>
            </a:r>
            <a:r>
              <a:rPr lang="zh-CN" altLang="en-US" dirty="0"/>
              <a:t>隐含层</a:t>
            </a:r>
            <a:r>
              <a:rPr lang="en-US" altLang="zh-CN" dirty="0"/>
              <a:t>1-&gt;</a:t>
            </a:r>
            <a:r>
              <a:rPr lang="zh-CN" altLang="en-US" dirty="0"/>
              <a:t>隐含层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Bp_Fully_Conne_Fprop</a:t>
            </a:r>
            <a:r>
              <a:rPr lang="en-US" altLang="zh-CN" dirty="0"/>
              <a:t>(&amp;BpHid2Lay,&amp;BpOutLay); //</a:t>
            </a:r>
            <a:r>
              <a:rPr lang="zh-CN" altLang="en-US" dirty="0"/>
              <a:t>隐含层</a:t>
            </a:r>
            <a:r>
              <a:rPr lang="en-US" altLang="zh-CN" dirty="0"/>
              <a:t>2-&gt;</a:t>
            </a:r>
            <a:r>
              <a:rPr lang="zh-CN" altLang="en-US" dirty="0"/>
              <a:t>输出层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86000" y="304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正向传播过程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10102</TotalTime>
  <Words>2700</Words>
  <Application>Microsoft Office PowerPoint</Application>
  <PresentationFormat>全屏显示(4:3)</PresentationFormat>
  <Paragraphs>256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zoulj</dc:creator>
  <cp:lastModifiedBy>zou</cp:lastModifiedBy>
  <cp:revision>879</cp:revision>
  <cp:lastPrinted>1601-01-01T00:00:00Z</cp:lastPrinted>
  <dcterms:created xsi:type="dcterms:W3CDTF">1601-01-01T00:00:00Z</dcterms:created>
  <dcterms:modified xsi:type="dcterms:W3CDTF">2018-04-16T04:26:46Z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