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4"/>
  </p:sldMasterIdLst>
  <p:notesMasterIdLst>
    <p:notesMasterId r:id="rId57"/>
  </p:notesMasterIdLst>
  <p:handoutMasterIdLst>
    <p:handoutMasterId r:id="rId58"/>
  </p:handoutMasterIdLst>
  <p:sldIdLst>
    <p:sldId id="260" r:id="rId5"/>
    <p:sldId id="670" r:id="rId6"/>
    <p:sldId id="669" r:id="rId7"/>
    <p:sldId id="671" r:id="rId8"/>
    <p:sldId id="581" r:id="rId9"/>
    <p:sldId id="582" r:id="rId10"/>
    <p:sldId id="583" r:id="rId11"/>
    <p:sldId id="647" r:id="rId12"/>
    <p:sldId id="653" r:id="rId13"/>
    <p:sldId id="654" r:id="rId14"/>
    <p:sldId id="587" r:id="rId15"/>
    <p:sldId id="588" r:id="rId16"/>
    <p:sldId id="650" r:id="rId17"/>
    <p:sldId id="651" r:id="rId18"/>
    <p:sldId id="598" r:id="rId19"/>
    <p:sldId id="665" r:id="rId20"/>
    <p:sldId id="667" r:id="rId21"/>
    <p:sldId id="668" r:id="rId22"/>
    <p:sldId id="657" r:id="rId23"/>
    <p:sldId id="658" r:id="rId24"/>
    <p:sldId id="660" r:id="rId25"/>
    <p:sldId id="655" r:id="rId26"/>
    <p:sldId id="600" r:id="rId27"/>
    <p:sldId id="601" r:id="rId28"/>
    <p:sldId id="602" r:id="rId29"/>
    <p:sldId id="603" r:id="rId30"/>
    <p:sldId id="662" r:id="rId31"/>
    <p:sldId id="663" r:id="rId32"/>
    <p:sldId id="608" r:id="rId33"/>
    <p:sldId id="609" r:id="rId34"/>
    <p:sldId id="610" r:id="rId35"/>
    <p:sldId id="611" r:id="rId36"/>
    <p:sldId id="612" r:id="rId37"/>
    <p:sldId id="613" r:id="rId38"/>
    <p:sldId id="614" r:id="rId39"/>
    <p:sldId id="615" r:id="rId40"/>
    <p:sldId id="616" r:id="rId41"/>
    <p:sldId id="617" r:id="rId42"/>
    <p:sldId id="619" r:id="rId43"/>
    <p:sldId id="620" r:id="rId44"/>
    <p:sldId id="621" r:id="rId45"/>
    <p:sldId id="622" r:id="rId46"/>
    <p:sldId id="623" r:id="rId47"/>
    <p:sldId id="637" r:id="rId48"/>
    <p:sldId id="638" r:id="rId49"/>
    <p:sldId id="639" r:id="rId50"/>
    <p:sldId id="640" r:id="rId51"/>
    <p:sldId id="642" r:id="rId52"/>
    <p:sldId id="641" r:id="rId53"/>
    <p:sldId id="630" r:id="rId54"/>
    <p:sldId id="631" r:id="rId55"/>
    <p:sldId id="546" r:id="rId56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ri  Nimtz" initials="" lastIdx="39" clrIdx="0"/>
  <p:cmAuthor id="1" name="Victoria Crimmins" initials="VC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323232"/>
    <a:srgbClr val="232323"/>
    <a:srgbClr val="00244C"/>
    <a:srgbClr val="003978"/>
    <a:srgbClr val="005791"/>
    <a:srgbClr val="0076B0"/>
    <a:srgbClr val="32BFF3"/>
    <a:srgbClr val="8FDDF9"/>
    <a:srgbClr val="B1E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6469" autoAdjust="0"/>
  </p:normalViewPr>
  <p:slideViewPr>
    <p:cSldViewPr snapToGrid="0">
      <p:cViewPr varScale="1">
        <p:scale>
          <a:sx n="123" d="100"/>
          <a:sy n="123" d="100"/>
        </p:scale>
        <p:origin x="738" y="90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4/29/2022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0" y="3447270"/>
            <a:ext cx="5191312" cy="10978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24"/>
            <a:ext cx="519047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\\netapp-hqmktg\creative\ASSETS\Logos\Corporate\Logo_Horizontal\White Type 2D (dark backs)\NVLogoH_2D_WT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410" y="5263977"/>
            <a:ext cx="2072510" cy="44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78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0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3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7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2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5909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680961" y="5720715"/>
            <a:ext cx="2747010" cy="328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78530" y="5720715"/>
            <a:ext cx="4206240" cy="328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5330" y="5720715"/>
            <a:ext cx="2377440" cy="328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F1161-3C52-4845-9B48-6ECA30F26B0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peterson\Desktop\8-bit-big.tif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0972800" cy="617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920432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54828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3B900"/>
          </a:solidFill>
          <a:latin typeface="Trebuchet MS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Blip>
          <a:blip r:embed="rId10"/>
        </a:buBlip>
        <a:defRPr sz="2400" b="1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914400" indent="-342900" algn="l" rtl="0" fontAlgn="base">
        <a:spcBef>
          <a:spcPct val="20000"/>
        </a:spcBef>
        <a:spcAft>
          <a:spcPct val="0"/>
        </a:spcAft>
        <a:buSzPct val="100000"/>
        <a:buBlip>
          <a:blip r:embed="rId10"/>
        </a:buBlip>
        <a:defRPr sz="2000" b="1">
          <a:solidFill>
            <a:schemeClr val="tx1"/>
          </a:solidFill>
          <a:latin typeface="Trebuchet MS" pitchFamily="34" charset="0"/>
        </a:defRPr>
      </a:lvl2pPr>
      <a:lvl3pPr marL="1371600" indent="-282575" algn="l" rtl="0" fontAlgn="base">
        <a:spcBef>
          <a:spcPct val="20000"/>
        </a:spcBef>
        <a:spcAft>
          <a:spcPct val="0"/>
        </a:spcAft>
        <a:buSzPct val="100000"/>
        <a:buBlip>
          <a:blip r:embed="rId10"/>
        </a:buBlip>
        <a:defRPr sz="2400" b="1">
          <a:solidFill>
            <a:schemeClr val="tx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9506" y="2902207"/>
            <a:ext cx="7698398" cy="1255728"/>
          </a:xfrm>
          <a:ln>
            <a:noFill/>
          </a:ln>
        </p:spPr>
        <p:txBody>
          <a:bodyPr/>
          <a:lstStyle/>
          <a:p>
            <a:r>
              <a:rPr lang="zh-CN" altLang="en-US" sz="2800" smtClean="0">
                <a:latin typeface="+mn-ea"/>
                <a:ea typeface="+mn-ea"/>
              </a:rPr>
              <a:t>并行程序设计导论</a:t>
            </a:r>
            <a:r>
              <a:rPr lang="en-US" altLang="zh-CN" sz="2800" dirty="0" smtClean="0">
                <a:latin typeface="+mn-ea"/>
                <a:ea typeface="+mn-ea"/>
              </a:rPr>
              <a:t/>
            </a:r>
            <a:br>
              <a:rPr lang="en-US" altLang="zh-CN" sz="2800" dirty="0" smtClean="0">
                <a:latin typeface="+mn-ea"/>
                <a:ea typeface="+mn-ea"/>
              </a:rPr>
            </a:br>
            <a:r>
              <a:rPr lang="en-US" altLang="zh-CN" sz="2800" dirty="0" smtClean="0">
                <a:latin typeface="+mn-ea"/>
                <a:ea typeface="+mn-ea"/>
              </a:rPr>
              <a:t>CUDA </a:t>
            </a:r>
            <a:r>
              <a:rPr lang="zh-CN" altLang="en-US" sz="2800" dirty="0" smtClean="0">
                <a:latin typeface="+mn-ea"/>
                <a:ea typeface="+mn-ea"/>
              </a:rPr>
              <a:t>程序分析</a:t>
            </a:r>
            <a:r>
              <a:rPr lang="en-GB" sz="16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16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</a:br>
            <a:endParaRPr lang="en-US" altLang="en-US" sz="2800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275" y="4180819"/>
            <a:ext cx="7138065" cy="1138773"/>
          </a:xfrm>
        </p:spPr>
        <p:txBody>
          <a:bodyPr/>
          <a:lstStyle/>
          <a:p>
            <a:r>
              <a:rPr lang="en-US" sz="2000" b="0" dirty="0" smtClean="0"/>
              <a:t>Y</a:t>
            </a:r>
            <a:r>
              <a:rPr lang="en-US" altLang="zh-CN" sz="2000" b="0" dirty="0" smtClean="0"/>
              <a:t>ing Yu	</a:t>
            </a:r>
            <a:endParaRPr lang="en-US" sz="2000" b="0" dirty="0" smtClean="0"/>
          </a:p>
          <a:p>
            <a:r>
              <a:rPr lang="en-US" altLang="zh-CN" sz="2000" b="0" smtClean="0"/>
              <a:t>04/29/2022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yingyu@nju.edu.cn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622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315"/>
            <a:ext cx="10097814" cy="109350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Matrix Multiply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: 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Outline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6083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200" dirty="0">
                <a:solidFill>
                  <a:srgbClr val="FFFFFF"/>
                </a:solidFill>
                <a:sym typeface="Verdana" pitchFamily="34" charset="0"/>
              </a:rPr>
              <a:t>Code from:  http://courses.engr.illinois.edu/ece498/al/textbook/Chapter2-CudaProgrammingModel.pdf </a:t>
            </a:r>
            <a:endParaRPr lang="zh-CN" altLang="en-US" dirty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60529" y="3209437"/>
            <a:ext cx="6664873" cy="806824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0529" y="1091518"/>
            <a:ext cx="82283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main</a:t>
            </a:r>
            <a:r>
              <a:rPr lang="zh-CN" altLang="en-US" b="1" dirty="0" smtClean="0">
                <a:latin typeface="Courier New" pitchFamily="49" charset="0"/>
              </a:rPr>
              <a:t>（</a:t>
            </a:r>
            <a:r>
              <a:rPr lang="en-US" altLang="zh-CN" b="1" dirty="0" smtClean="0">
                <a:latin typeface="Courier New" pitchFamily="49" charset="0"/>
              </a:rPr>
              <a:t>void</a:t>
            </a:r>
            <a:r>
              <a:rPr lang="zh-CN" altLang="en-US" b="1" dirty="0" smtClean="0">
                <a:latin typeface="Courier New" pitchFamily="49" charset="0"/>
              </a:rPr>
              <a:t>）</a:t>
            </a:r>
            <a:r>
              <a:rPr lang="en-US" altLang="zh-CN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Courier New" pitchFamily="49" charset="0"/>
              </a:rPr>
              <a:t>1. // Allocate and initialize the matrices M,N,P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 smtClean="0">
                <a:latin typeface="Courier New" pitchFamily="49" charset="0"/>
              </a:rPr>
              <a:t>  // I/O to read the input matrices M and N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 smtClean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Courier New" pitchFamily="49" charset="0"/>
              </a:rPr>
              <a:t>2. // M * N on the device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 smtClean="0">
                <a:latin typeface="Courier New" pitchFamily="49" charset="0"/>
              </a:rPr>
              <a:t>     </a:t>
            </a:r>
            <a:r>
              <a:rPr lang="en-US" altLang="zh-CN" b="1" dirty="0" err="1" smtClean="0">
                <a:latin typeface="Courier New" pitchFamily="49" charset="0"/>
              </a:rPr>
              <a:t>MatrixMulOnDevice</a:t>
            </a:r>
            <a:r>
              <a:rPr lang="en-US" altLang="zh-CN" b="1" dirty="0" smtClean="0">
                <a:latin typeface="Courier New" pitchFamily="49" charset="0"/>
              </a:rPr>
              <a:t>(</a:t>
            </a:r>
            <a:r>
              <a:rPr lang="en-US" altLang="zh-CN" b="1" dirty="0" err="1" smtClean="0">
                <a:latin typeface="Courier New" pitchFamily="49" charset="0"/>
              </a:rPr>
              <a:t>M,N,P,width</a:t>
            </a:r>
            <a:r>
              <a:rPr lang="en-US" altLang="zh-CN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Courier New" pitchFamily="49" charset="0"/>
              </a:rPr>
              <a:t>3. // I/O to write the output matrix P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 smtClean="0">
                <a:latin typeface="Courier New" pitchFamily="49" charset="0"/>
              </a:rPr>
              <a:t>  // Free matrices M,N,P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 smtClean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Courier New" pitchFamily="49" charset="0"/>
              </a:rPr>
              <a:t>Return 0;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Courier New" pitchFamily="49" charset="0"/>
              </a:rPr>
              <a:t>}</a:t>
            </a:r>
            <a:endParaRPr lang="en-US" altLang="zh-CN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09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0" y="1625918"/>
            <a:ext cx="9980296" cy="364617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320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smtClean="0">
                <a:latin typeface="华文楷体" pitchFamily="2" charset="-122"/>
                <a:ea typeface="华文楷体" pitchFamily="2" charset="-122"/>
              </a:rPr>
              <a:t>步</a:t>
            </a:r>
          </a:p>
          <a:p>
            <a:pPr lvl="1" eaLnBrk="1" hangingPunct="1"/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在算法框架中添加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i="1" smtClean="0">
                <a:solidFill>
                  <a:srgbClr val="98CDED"/>
                </a:solidFill>
                <a:latin typeface="华文楷体" pitchFamily="2" charset="-122"/>
                <a:ea typeface="华文楷体" pitchFamily="2" charset="-122"/>
              </a:rPr>
              <a:t>CUDA memory transfers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lvl="1" eaLnBrk="1" hangingPunct="1"/>
            <a:endParaRPr lang="en-US" altLang="zh-CN" sz="280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itle 1"/>
          <p:cNvSpPr txBox="1">
            <a:spLocks noChangeArrowheads="1"/>
          </p:cNvSpPr>
          <p:nvPr/>
        </p:nvSpPr>
        <p:spPr bwMode="auto">
          <a:xfrm>
            <a:off x="0" y="202883"/>
            <a:ext cx="10498456" cy="83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3600" kern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 Multiply:  CUDA 算法框架</a:t>
            </a:r>
            <a:endParaRPr lang="zh-CN" altLang="en-US" sz="3600" kern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315"/>
            <a:ext cx="10972800" cy="1038105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Matrix Multiply</a:t>
            </a:r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: 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Input Matrix Data Transfer (Host-side Code)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6083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200" dirty="0">
                <a:solidFill>
                  <a:srgbClr val="FFFFFF"/>
                </a:solidFill>
                <a:sym typeface="Verdana" pitchFamily="34" charset="0"/>
              </a:rPr>
              <a:t>Code from:  http://courses.engr.illinois.edu/ece498/al/textbook/Chapter2-CudaProgrammingModel.pdf </a:t>
            </a:r>
            <a:endParaRPr lang="zh-CN" altLang="en-US" dirty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068112" y="3080885"/>
            <a:ext cx="6664873" cy="1485494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46086" name="Text Box 6"/>
          <p:cNvSpPr>
            <a:spLocks noChangeArrowheads="1"/>
          </p:cNvSpPr>
          <p:nvPr/>
        </p:nvSpPr>
        <p:spPr bwMode="auto">
          <a:xfrm>
            <a:off x="8673694" y="3638966"/>
            <a:ext cx="1920240" cy="36933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3300"/>
                </a:solidFill>
                <a:sym typeface="Verdana" pitchFamily="34" charset="0"/>
              </a:rPr>
              <a:t>分配输入</a:t>
            </a:r>
            <a:endParaRPr lang="zh-CN" alt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H="1">
            <a:off x="7906102" y="3823632"/>
            <a:ext cx="54864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5376" y="1099202"/>
            <a:ext cx="82283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void </a:t>
            </a:r>
            <a:r>
              <a:rPr lang="en-US" altLang="zh-CN" b="1" dirty="0" err="1">
                <a:latin typeface="Courier New" pitchFamily="49" charset="0"/>
              </a:rPr>
              <a:t>MatrixMulOnDevice</a:t>
            </a:r>
            <a:r>
              <a:rPr lang="en-US" altLang="zh-CN" b="1" dirty="0">
                <a:latin typeface="Courier New" pitchFamily="49" charset="0"/>
              </a:rPr>
              <a:t>(float* M, float* N, float* P, 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Width)</a:t>
            </a:r>
            <a:r>
              <a:rPr lang="ar-SA" altLang="zh-CN" b="1" dirty="0">
                <a:latin typeface="Courier New" pitchFamily="49" charset="0"/>
              </a:rPr>
              <a:t>‏</a:t>
            </a: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{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size = Width * Width * </a:t>
            </a:r>
            <a:r>
              <a:rPr lang="en-US" altLang="zh-CN" b="1" dirty="0" err="1">
                <a:latin typeface="Courier New" pitchFamily="49" charset="0"/>
              </a:rPr>
              <a:t>sizeof</a:t>
            </a:r>
            <a:r>
              <a:rPr lang="en-US" altLang="zh-CN" b="1" dirty="0">
                <a:latin typeface="Courier New" pitchFamily="49" charset="0"/>
              </a:rPr>
              <a:t>(float); </a:t>
            </a:r>
          </a:p>
          <a:p>
            <a:pPr eaLnBrk="1" hangingPunct="1">
              <a:buClr>
                <a:srgbClr val="000000"/>
              </a:buClr>
              <a:buSzPct val="100000"/>
              <a:buFont typeface="Palatino" pitchFamily="18" charset="0"/>
              <a:buNone/>
            </a:pPr>
            <a:r>
              <a:rPr lang="en-US" altLang="zh-CN" b="1" dirty="0">
                <a:latin typeface="Courier New" pitchFamily="49" charset="0"/>
              </a:rPr>
              <a:t>    float* </a:t>
            </a:r>
            <a:r>
              <a:rPr lang="en-US" altLang="zh-CN" b="1" dirty="0" err="1">
                <a:latin typeface="Courier New" pitchFamily="49" charset="0"/>
              </a:rPr>
              <a:t>Md</a:t>
            </a:r>
            <a:r>
              <a:rPr lang="en-US" altLang="zh-CN" b="1" dirty="0">
                <a:latin typeface="Courier New" pitchFamily="49" charset="0"/>
              </a:rPr>
              <a:t>, </a:t>
            </a:r>
            <a:r>
              <a:rPr lang="en-US" altLang="zh-CN" b="1" dirty="0" err="1">
                <a:latin typeface="Courier New" pitchFamily="49" charset="0"/>
              </a:rPr>
              <a:t>Nd</a:t>
            </a:r>
            <a:r>
              <a:rPr lang="en-US" altLang="zh-CN" b="1" dirty="0">
                <a:latin typeface="Courier New" pitchFamily="49" charset="0"/>
              </a:rPr>
              <a:t>, </a:t>
            </a:r>
            <a:r>
              <a:rPr lang="en-US" altLang="zh-CN" b="1" dirty="0" err="1">
                <a:latin typeface="Courier New" pitchFamily="49" charset="0"/>
              </a:rPr>
              <a:t>Pd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…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1. // Allocate and Load M, N to device memory 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</a:rPr>
              <a:t>cudaMalloc</a:t>
            </a:r>
            <a:r>
              <a:rPr lang="en-US" altLang="zh-CN" b="1" dirty="0">
                <a:latin typeface="Courier New" pitchFamily="49" charset="0"/>
              </a:rPr>
              <a:t>(&amp;</a:t>
            </a:r>
            <a:r>
              <a:rPr lang="en-US" altLang="zh-CN" b="1" dirty="0" err="1">
                <a:latin typeface="Courier New" pitchFamily="49" charset="0"/>
              </a:rPr>
              <a:t>Md</a:t>
            </a:r>
            <a:r>
              <a:rPr lang="en-US" altLang="zh-CN" b="1" dirty="0">
                <a:latin typeface="Courier New" pitchFamily="49" charset="0"/>
              </a:rPr>
              <a:t>, size);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</a:rPr>
              <a:t>cudaMemcpy</a:t>
            </a:r>
            <a:r>
              <a:rPr lang="en-US" altLang="zh-CN" b="1" dirty="0">
                <a:latin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</a:rPr>
              <a:t>Md</a:t>
            </a:r>
            <a:r>
              <a:rPr lang="en-US" altLang="zh-CN" b="1" dirty="0">
                <a:latin typeface="Courier New" pitchFamily="49" charset="0"/>
              </a:rPr>
              <a:t>, M, size, </a:t>
            </a:r>
            <a:r>
              <a:rPr lang="en-US" altLang="zh-CN" b="1" dirty="0" err="1">
                <a:latin typeface="Courier New" pitchFamily="49" charset="0"/>
              </a:rPr>
              <a:t>cudaMemcpyHostToDevice</a:t>
            </a:r>
            <a:r>
              <a:rPr lang="en-US" altLang="zh-CN" b="1" dirty="0">
                <a:latin typeface="Courier New" pitchFamily="49" charset="0"/>
              </a:rPr>
              <a:t>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</a:t>
            </a:r>
            <a:r>
              <a:rPr lang="en-US" altLang="zh-CN" b="1" dirty="0" err="1" smtClean="0">
                <a:latin typeface="Courier New" pitchFamily="49" charset="0"/>
              </a:rPr>
              <a:t>cudaMalloc</a:t>
            </a:r>
            <a:r>
              <a:rPr lang="en-US" altLang="zh-CN" b="1" dirty="0">
                <a:latin typeface="Courier New" pitchFamily="49" charset="0"/>
              </a:rPr>
              <a:t>(&amp;</a:t>
            </a:r>
            <a:r>
              <a:rPr lang="en-US" altLang="zh-CN" b="1" dirty="0" err="1">
                <a:latin typeface="Courier New" pitchFamily="49" charset="0"/>
              </a:rPr>
              <a:t>Nd</a:t>
            </a:r>
            <a:r>
              <a:rPr lang="en-US" altLang="zh-CN" b="1" dirty="0">
                <a:latin typeface="Courier New" pitchFamily="49" charset="0"/>
              </a:rPr>
              <a:t>, size);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</a:t>
            </a:r>
            <a:r>
              <a:rPr lang="en-US" altLang="zh-CN" b="1" dirty="0" err="1" smtClean="0">
                <a:latin typeface="Courier New" pitchFamily="49" charset="0"/>
              </a:rPr>
              <a:t>cudaMemcpy</a:t>
            </a:r>
            <a:r>
              <a:rPr lang="en-US" altLang="zh-CN" b="1" dirty="0" smtClean="0">
                <a:latin typeface="Courier New" pitchFamily="49" charset="0"/>
              </a:rPr>
              <a:t>(</a:t>
            </a:r>
            <a:r>
              <a:rPr lang="en-US" altLang="zh-CN" b="1" dirty="0" err="1" smtClean="0">
                <a:latin typeface="Courier New" pitchFamily="49" charset="0"/>
              </a:rPr>
              <a:t>Nd</a:t>
            </a:r>
            <a:r>
              <a:rPr lang="en-US" altLang="zh-CN" b="1" dirty="0">
                <a:latin typeface="Courier New" pitchFamily="49" charset="0"/>
              </a:rPr>
              <a:t>, N, size, </a:t>
            </a:r>
            <a:r>
              <a:rPr lang="en-US" altLang="zh-CN" b="1" dirty="0" err="1">
                <a:latin typeface="Courier New" pitchFamily="49" charset="0"/>
              </a:rPr>
              <a:t>cudaMemcpyHostToDevice</a:t>
            </a:r>
            <a:r>
              <a:rPr lang="en-US" altLang="zh-CN" b="1" dirty="0">
                <a:latin typeface="Courier New" pitchFamily="49" charset="0"/>
              </a:rPr>
              <a:t>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</a:t>
            </a:r>
            <a:r>
              <a:rPr lang="en-US" altLang="zh-CN" b="1" dirty="0" smtClean="0">
                <a:latin typeface="Courier New" pitchFamily="49" charset="0"/>
              </a:rPr>
              <a:t>// </a:t>
            </a:r>
            <a:r>
              <a:rPr lang="en-US" altLang="zh-CN" b="1" dirty="0">
                <a:latin typeface="Courier New" pitchFamily="49" charset="0"/>
              </a:rPr>
              <a:t>Allocate P on the device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</a:rPr>
              <a:t>cudaMalloc</a:t>
            </a:r>
            <a:r>
              <a:rPr lang="en-US" altLang="zh-CN" b="1" dirty="0">
                <a:latin typeface="Courier New" pitchFamily="49" charset="0"/>
              </a:rPr>
              <a:t>(&amp;</a:t>
            </a:r>
            <a:r>
              <a:rPr lang="en-US" altLang="zh-CN" b="1" dirty="0" err="1">
                <a:latin typeface="Courier New" pitchFamily="49" charset="0"/>
              </a:rPr>
              <a:t>Pd</a:t>
            </a:r>
            <a:r>
              <a:rPr lang="en-US" altLang="zh-CN" b="1" dirty="0">
                <a:latin typeface="Courier New" pitchFamily="49" charset="0"/>
              </a:rPr>
              <a:t>, size);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315"/>
            <a:ext cx="10972800" cy="1536703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Matrix Multiply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: 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Input Matrix Data Transfer (Host-side Code)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6083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200" dirty="0">
                <a:solidFill>
                  <a:srgbClr val="FFFFFF"/>
                </a:solidFill>
                <a:sym typeface="Verdana" pitchFamily="34" charset="0"/>
              </a:rPr>
              <a:t>Code from:  http://courses.engr.illinois.edu/ece498/al/textbook/Chapter2-CudaProgrammingModel.pdf </a:t>
            </a:r>
            <a:endParaRPr lang="zh-CN" altLang="en-US" dirty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870368" y="4838627"/>
            <a:ext cx="6664873" cy="662748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46086" name="Text Box 6"/>
          <p:cNvSpPr>
            <a:spLocks noChangeArrowheads="1"/>
          </p:cNvSpPr>
          <p:nvPr/>
        </p:nvSpPr>
        <p:spPr bwMode="auto">
          <a:xfrm>
            <a:off x="8654980" y="5000388"/>
            <a:ext cx="1920240" cy="36933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C3300"/>
                </a:solidFill>
                <a:sym typeface="Verdana" pitchFamily="34" charset="0"/>
              </a:rPr>
              <a:t>分配</a:t>
            </a:r>
            <a:r>
              <a:rPr lang="zh-CN" altLang="en-US" dirty="0" smtClean="0">
                <a:solidFill>
                  <a:srgbClr val="CC3300"/>
                </a:solidFill>
                <a:sym typeface="Verdana" pitchFamily="34" charset="0"/>
              </a:rPr>
              <a:t>输</a:t>
            </a:r>
            <a:r>
              <a:rPr lang="zh-CN" altLang="en-US" dirty="0">
                <a:solidFill>
                  <a:srgbClr val="CC3300"/>
                </a:solidFill>
                <a:sym typeface="Verdana" pitchFamily="34" charset="0"/>
              </a:rPr>
              <a:t>出</a:t>
            </a:r>
            <a:endParaRPr lang="zh-CN" altLang="en-US" dirty="0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H="1">
            <a:off x="7769205" y="5210890"/>
            <a:ext cx="54864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1911" y="1020092"/>
            <a:ext cx="909819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void </a:t>
            </a:r>
            <a:r>
              <a:rPr lang="en-US" altLang="zh-CN" b="1" dirty="0" err="1">
                <a:latin typeface="Courier New" pitchFamily="49" charset="0"/>
              </a:rPr>
              <a:t>MatrixMulOnDevice</a:t>
            </a:r>
            <a:r>
              <a:rPr lang="en-US" altLang="zh-CN" b="1" dirty="0">
                <a:latin typeface="Courier New" pitchFamily="49" charset="0"/>
              </a:rPr>
              <a:t>(float* M, float* N, float* P, 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Width)</a:t>
            </a:r>
            <a:r>
              <a:rPr lang="ar-SA" altLang="zh-CN" b="1" dirty="0">
                <a:latin typeface="Courier New" pitchFamily="49" charset="0"/>
              </a:rPr>
              <a:t>‏</a:t>
            </a: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{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size = Width * Width * </a:t>
            </a:r>
            <a:r>
              <a:rPr lang="en-US" altLang="zh-CN" b="1" dirty="0" err="1">
                <a:latin typeface="Courier New" pitchFamily="49" charset="0"/>
              </a:rPr>
              <a:t>sizeof</a:t>
            </a:r>
            <a:r>
              <a:rPr lang="en-US" altLang="zh-CN" b="1" dirty="0">
                <a:latin typeface="Courier New" pitchFamily="49" charset="0"/>
              </a:rPr>
              <a:t>(float); </a:t>
            </a:r>
          </a:p>
          <a:p>
            <a:pPr eaLnBrk="1" hangingPunct="1">
              <a:buClr>
                <a:srgbClr val="000000"/>
              </a:buClr>
              <a:buSzPct val="100000"/>
              <a:buFont typeface="Palatino" pitchFamily="18" charset="0"/>
              <a:buNone/>
            </a:pPr>
            <a:r>
              <a:rPr lang="en-US" altLang="zh-CN" b="1" dirty="0">
                <a:latin typeface="Courier New" pitchFamily="49" charset="0"/>
              </a:rPr>
              <a:t>    float* </a:t>
            </a:r>
            <a:r>
              <a:rPr lang="en-US" altLang="zh-CN" b="1" dirty="0" err="1">
                <a:latin typeface="Courier New" pitchFamily="49" charset="0"/>
              </a:rPr>
              <a:t>Md</a:t>
            </a:r>
            <a:r>
              <a:rPr lang="en-US" altLang="zh-CN" b="1" dirty="0">
                <a:latin typeface="Courier New" pitchFamily="49" charset="0"/>
              </a:rPr>
              <a:t>, </a:t>
            </a:r>
            <a:r>
              <a:rPr lang="en-US" altLang="zh-CN" b="1" dirty="0" err="1">
                <a:latin typeface="Courier New" pitchFamily="49" charset="0"/>
              </a:rPr>
              <a:t>Nd</a:t>
            </a:r>
            <a:r>
              <a:rPr lang="en-US" altLang="zh-CN" b="1" dirty="0">
                <a:latin typeface="Courier New" pitchFamily="49" charset="0"/>
              </a:rPr>
              <a:t>, </a:t>
            </a:r>
            <a:r>
              <a:rPr lang="en-US" altLang="zh-CN" b="1" dirty="0" err="1">
                <a:latin typeface="Courier New" pitchFamily="49" charset="0"/>
              </a:rPr>
              <a:t>Pd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…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Courier New" pitchFamily="49" charset="0"/>
              </a:rPr>
              <a:t>1. // </a:t>
            </a:r>
            <a:r>
              <a:rPr lang="en-US" altLang="zh-CN" b="1" dirty="0">
                <a:latin typeface="Courier New" pitchFamily="49" charset="0"/>
              </a:rPr>
              <a:t>Allocate and Load M, N to device memory </a:t>
            </a:r>
            <a:endParaRPr lang="en-US" altLang="zh-CN" b="1" dirty="0" smtClean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 smtClean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</a:rPr>
              <a:t>cudaMalloc</a:t>
            </a:r>
            <a:r>
              <a:rPr lang="en-US" altLang="zh-CN" b="1" dirty="0">
                <a:latin typeface="Courier New" pitchFamily="49" charset="0"/>
              </a:rPr>
              <a:t>(&amp;</a:t>
            </a:r>
            <a:r>
              <a:rPr lang="en-US" altLang="zh-CN" b="1" dirty="0" err="1">
                <a:latin typeface="Courier New" pitchFamily="49" charset="0"/>
              </a:rPr>
              <a:t>Md</a:t>
            </a:r>
            <a:r>
              <a:rPr lang="en-US" altLang="zh-CN" b="1" dirty="0">
                <a:latin typeface="Courier New" pitchFamily="49" charset="0"/>
              </a:rPr>
              <a:t>, size);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</a:rPr>
              <a:t>cudaMemcpy</a:t>
            </a:r>
            <a:r>
              <a:rPr lang="en-US" altLang="zh-CN" b="1" dirty="0">
                <a:latin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</a:rPr>
              <a:t>Md</a:t>
            </a:r>
            <a:r>
              <a:rPr lang="en-US" altLang="zh-CN" b="1" dirty="0">
                <a:latin typeface="Courier New" pitchFamily="49" charset="0"/>
              </a:rPr>
              <a:t>, M, size, </a:t>
            </a:r>
            <a:r>
              <a:rPr lang="en-US" altLang="zh-CN" b="1" dirty="0" err="1">
                <a:latin typeface="Courier New" pitchFamily="49" charset="0"/>
              </a:rPr>
              <a:t>cudaMemcpyHostToDevice</a:t>
            </a:r>
            <a:r>
              <a:rPr lang="en-US" altLang="zh-CN" b="1" dirty="0">
                <a:latin typeface="Courier New" pitchFamily="49" charset="0"/>
              </a:rPr>
              <a:t>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</a:t>
            </a:r>
            <a:r>
              <a:rPr lang="en-US" altLang="zh-CN" b="1" dirty="0" err="1" smtClean="0">
                <a:latin typeface="Courier New" pitchFamily="49" charset="0"/>
              </a:rPr>
              <a:t>cudaMalloc</a:t>
            </a:r>
            <a:r>
              <a:rPr lang="en-US" altLang="zh-CN" b="1" dirty="0">
                <a:latin typeface="Courier New" pitchFamily="49" charset="0"/>
              </a:rPr>
              <a:t>(&amp;</a:t>
            </a:r>
            <a:r>
              <a:rPr lang="en-US" altLang="zh-CN" b="1" dirty="0" err="1">
                <a:latin typeface="Courier New" pitchFamily="49" charset="0"/>
              </a:rPr>
              <a:t>Nd</a:t>
            </a:r>
            <a:r>
              <a:rPr lang="en-US" altLang="zh-CN" b="1" dirty="0">
                <a:latin typeface="Courier New" pitchFamily="49" charset="0"/>
              </a:rPr>
              <a:t>, size);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</a:t>
            </a:r>
            <a:r>
              <a:rPr lang="en-US" altLang="zh-CN" b="1" dirty="0" err="1" smtClean="0">
                <a:latin typeface="Courier New" pitchFamily="49" charset="0"/>
              </a:rPr>
              <a:t>cudaMemcpy</a:t>
            </a:r>
            <a:r>
              <a:rPr lang="en-US" altLang="zh-CN" b="1" dirty="0" smtClean="0">
                <a:latin typeface="Courier New" pitchFamily="49" charset="0"/>
              </a:rPr>
              <a:t>(</a:t>
            </a:r>
            <a:r>
              <a:rPr lang="en-US" altLang="zh-CN" b="1" dirty="0" err="1" smtClean="0">
                <a:latin typeface="Courier New" pitchFamily="49" charset="0"/>
              </a:rPr>
              <a:t>Nd</a:t>
            </a:r>
            <a:r>
              <a:rPr lang="en-US" altLang="zh-CN" b="1" dirty="0">
                <a:latin typeface="Courier New" pitchFamily="49" charset="0"/>
              </a:rPr>
              <a:t>, N, size, </a:t>
            </a:r>
            <a:r>
              <a:rPr lang="en-US" altLang="zh-CN" b="1" dirty="0" err="1">
                <a:latin typeface="Courier New" pitchFamily="49" charset="0"/>
              </a:rPr>
              <a:t>cudaMemcpyHostToDevice</a:t>
            </a:r>
            <a:r>
              <a:rPr lang="en-US" altLang="zh-CN" b="1" dirty="0">
                <a:latin typeface="Courier New" pitchFamily="49" charset="0"/>
              </a:rPr>
              <a:t>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// Allocate P on the device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</a:rPr>
              <a:t>cudaMalloc</a:t>
            </a:r>
            <a:r>
              <a:rPr lang="en-US" altLang="zh-CN" b="1" dirty="0">
                <a:latin typeface="Courier New" pitchFamily="49" charset="0"/>
              </a:rPr>
              <a:t>(&amp;</a:t>
            </a:r>
            <a:r>
              <a:rPr lang="en-US" altLang="zh-CN" b="1" dirty="0" err="1">
                <a:latin typeface="Courier New" pitchFamily="49" charset="0"/>
              </a:rPr>
              <a:t>Pd</a:t>
            </a:r>
            <a:r>
              <a:rPr lang="en-US" altLang="zh-CN" b="1" dirty="0">
                <a:latin typeface="Courier New" pitchFamily="49" charset="0"/>
              </a:rPr>
              <a:t>, size);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164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315"/>
            <a:ext cx="10097814" cy="539058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Matrix Multiply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: 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Input Matrix Data Transfer (Host-side Code)</a:t>
            </a:r>
            <a:endParaRPr lang="zh-CN" altLang="en-US" sz="32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6083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200" dirty="0">
                <a:solidFill>
                  <a:srgbClr val="FFFFFF"/>
                </a:solidFill>
                <a:sym typeface="Verdana" pitchFamily="34" charset="0"/>
              </a:rPr>
              <a:t>Code from:  http://courses.engr.illinois.edu/ece498/al/textbook/Chapter2-CudaProgrammingModel.pdf </a:t>
            </a:r>
            <a:endParaRPr lang="zh-CN" altLang="en-US" dirty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142752" y="1861364"/>
            <a:ext cx="6664873" cy="662748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8752" y="1896071"/>
            <a:ext cx="90981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2.   // Kernel invocation code – to be shown later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    …</a:t>
            </a:r>
          </a:p>
          <a:p>
            <a:pPr>
              <a:buClr>
                <a:srgbClr val="000000"/>
              </a:buClr>
              <a:buSzPct val="100000"/>
            </a:pPr>
            <a:endParaRPr lang="en-US" altLang="zh-CN" b="1" dirty="0">
              <a:latin typeface="Courier New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3.    // Read P from the device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     </a:t>
            </a:r>
            <a:r>
              <a:rPr lang="en-US" altLang="zh-CN" b="1" dirty="0" err="1">
                <a:latin typeface="Courier New" pitchFamily="49" charset="0"/>
              </a:rPr>
              <a:t>cudaMemcpy</a:t>
            </a:r>
            <a:r>
              <a:rPr lang="en-US" altLang="zh-CN" b="1" dirty="0">
                <a:latin typeface="Courier New" pitchFamily="49" charset="0"/>
              </a:rPr>
              <a:t>(P, </a:t>
            </a:r>
            <a:r>
              <a:rPr lang="en-US" altLang="zh-CN" b="1" dirty="0" err="1">
                <a:latin typeface="Courier New" pitchFamily="49" charset="0"/>
              </a:rPr>
              <a:t>Pd</a:t>
            </a:r>
            <a:r>
              <a:rPr lang="en-US" altLang="zh-CN" b="1" dirty="0">
                <a:latin typeface="Courier New" pitchFamily="49" charset="0"/>
              </a:rPr>
              <a:t>, size, </a:t>
            </a:r>
            <a:r>
              <a:rPr lang="en-US" altLang="zh-CN" b="1" dirty="0" err="1">
                <a:latin typeface="Courier New" pitchFamily="49" charset="0"/>
              </a:rPr>
              <a:t>cudaMemcpyDeviceToHost</a:t>
            </a:r>
            <a:r>
              <a:rPr lang="en-US" altLang="zh-CN" b="1" dirty="0">
                <a:latin typeface="Courier New" pitchFamily="49" charset="0"/>
              </a:rPr>
              <a:t>);</a:t>
            </a:r>
          </a:p>
          <a:p>
            <a:pPr>
              <a:buClr>
                <a:srgbClr val="000000"/>
              </a:buClr>
              <a:buSzPct val="100000"/>
            </a:pPr>
            <a:endParaRPr lang="en-US" altLang="zh-CN" b="1" dirty="0">
              <a:latin typeface="Courier New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      // Free device matrices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     </a:t>
            </a:r>
            <a:r>
              <a:rPr lang="en-US" altLang="zh-CN" b="1" dirty="0" err="1">
                <a:latin typeface="Courier New" pitchFamily="49" charset="0"/>
              </a:rPr>
              <a:t>cudaFree</a:t>
            </a:r>
            <a:r>
              <a:rPr lang="en-US" altLang="zh-CN" b="1" dirty="0">
                <a:latin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</a:rPr>
              <a:t>Md</a:t>
            </a:r>
            <a:r>
              <a:rPr lang="en-US" altLang="zh-CN" b="1" dirty="0">
                <a:latin typeface="Courier New" pitchFamily="49" charset="0"/>
              </a:rPr>
              <a:t>); </a:t>
            </a:r>
            <a:r>
              <a:rPr lang="en-US" altLang="zh-CN" b="1" dirty="0" err="1">
                <a:latin typeface="Courier New" pitchFamily="49" charset="0"/>
              </a:rPr>
              <a:t>cudaFree</a:t>
            </a:r>
            <a:r>
              <a:rPr lang="en-US" altLang="zh-CN" b="1" dirty="0">
                <a:latin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</a:rPr>
              <a:t>Nd</a:t>
            </a:r>
            <a:r>
              <a:rPr lang="en-US" altLang="zh-CN" b="1" dirty="0">
                <a:latin typeface="Courier New" pitchFamily="49" charset="0"/>
              </a:rPr>
              <a:t>); </a:t>
            </a:r>
            <a:r>
              <a:rPr lang="en-US" altLang="zh-CN" b="1" dirty="0" err="1">
                <a:latin typeface="Courier New" pitchFamily="49" charset="0"/>
              </a:rPr>
              <a:t>cudaFree</a:t>
            </a:r>
            <a:r>
              <a:rPr lang="en-US" altLang="zh-CN" b="1" dirty="0">
                <a:latin typeface="Courier New" pitchFamily="49" charset="0"/>
              </a:rPr>
              <a:t> (</a:t>
            </a:r>
            <a:r>
              <a:rPr lang="en-US" altLang="zh-CN" b="1" dirty="0" err="1">
                <a:latin typeface="Courier New" pitchFamily="49" charset="0"/>
              </a:rPr>
              <a:t>Pd</a:t>
            </a:r>
            <a:r>
              <a:rPr lang="en-US" altLang="zh-CN" b="1" dirty="0">
                <a:latin typeface="Courier New" pitchFamily="49" charset="0"/>
              </a:rPr>
              <a:t>);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    }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2176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7177"/>
            <a:ext cx="8549640" cy="590931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Matrix Multiply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Sample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632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0" y="1368743"/>
            <a:ext cx="8549640" cy="364617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3600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步  </a:t>
            </a:r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CUDA C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编程</a:t>
            </a:r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200" i="1" dirty="0" smtClean="0">
                <a:solidFill>
                  <a:srgbClr val="98CDED"/>
                </a:solidFill>
                <a:latin typeface="华文楷体" pitchFamily="2" charset="-122"/>
                <a:ea typeface="华文楷体" pitchFamily="2" charset="-122"/>
              </a:rPr>
              <a:t>kernel</a:t>
            </a:r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2009" y="2727373"/>
            <a:ext cx="7358281" cy="357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57200" indent="-457200" defTabSz="449263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1pPr>
            <a:lvl2pPr marL="973138" indent="-401638" defTabSz="449263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2pPr>
            <a:lvl3pPr marL="1143000" indent="-228600" defTabSz="449263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3pPr>
            <a:lvl4pPr marL="1600200" indent="-228600" defTabSz="449263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4pPr>
            <a:lvl5pPr marL="2057400" indent="-228600" defTabSz="449263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zh-CN" dirty="0" smtClean="0">
                <a:latin typeface="Arial" panose="020B0604020202020204" pitchFamily="34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 kernel is executed by an array of threads</a:t>
            </a:r>
          </a:p>
          <a:p>
            <a:pPr marL="571500" lvl="1" indent="0" eaLnBrk="1" hangingPunct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-- All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run the same code (SPMD)</a:t>
            </a:r>
            <a:r>
              <a:rPr lang="ar-SA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0" eaLnBrk="1" hangingPunct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-- Each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has an ID that it uses to compute memory addresses and make control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8259403" y="2866392"/>
            <a:ext cx="2603501" cy="3125789"/>
            <a:chOff x="3387726" y="2919414"/>
            <a:chExt cx="2603501" cy="3125789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605213" y="3295650"/>
              <a:ext cx="1865312" cy="244475"/>
              <a:chOff x="2271" y="2076"/>
              <a:chExt cx="1175" cy="154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3298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Arial" panose="020B0604020202020204" pitchFamily="34" charset="0"/>
                  </a:rPr>
                  <a:t>7</a:t>
                </a:r>
                <a:endParaRPr lang="en-US" altLang="zh-CN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3152" y="2076"/>
                <a:ext cx="14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3005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2858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2711" y="2076"/>
                <a:ext cx="147" cy="1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2565" y="2076"/>
                <a:ext cx="146" cy="1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2418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2271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Arial" panose="020B0604020202020204" pitchFamily="34" charset="0"/>
                  </a:rPr>
                  <a:t>0</a:t>
                </a:r>
                <a:endParaRPr lang="en-US" altLang="zh-CN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271" y="2076"/>
                <a:ext cx="1174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>
                <a:off x="2271" y="2229"/>
                <a:ext cx="1174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>
                <a:off x="2271" y="2076"/>
                <a:ext cx="1" cy="153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2418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>
                    <a:lumMod val="9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>
                <a:off x="2565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9"/>
              <p:cNvSpPr>
                <a:spLocks noChangeShapeType="1"/>
              </p:cNvSpPr>
              <p:nvPr/>
            </p:nvSpPr>
            <p:spPr bwMode="auto">
              <a:xfrm>
                <a:off x="2711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>
                <a:off x="2858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1"/>
              <p:cNvSpPr>
                <a:spLocks noChangeShapeType="1"/>
              </p:cNvSpPr>
              <p:nvPr/>
            </p:nvSpPr>
            <p:spPr bwMode="auto">
              <a:xfrm>
                <a:off x="3005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>
                <a:off x="3152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23"/>
              <p:cNvSpPr>
                <a:spLocks noChangeShapeType="1"/>
              </p:cNvSpPr>
              <p:nvPr/>
            </p:nvSpPr>
            <p:spPr bwMode="auto">
              <a:xfrm>
                <a:off x="3298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24"/>
              <p:cNvSpPr>
                <a:spLocks noChangeShapeType="1"/>
              </p:cNvSpPr>
              <p:nvPr/>
            </p:nvSpPr>
            <p:spPr bwMode="auto">
              <a:xfrm>
                <a:off x="3445" y="2076"/>
                <a:ext cx="1" cy="153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3387726" y="2919414"/>
              <a:ext cx="2603501" cy="3125789"/>
              <a:chOff x="2134" y="1839"/>
              <a:chExt cx="1640" cy="1969"/>
            </a:xfrm>
          </p:grpSpPr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2354" y="2303"/>
                <a:ext cx="1166" cy="1505"/>
                <a:chOff x="2354" y="2303"/>
                <a:chExt cx="1166" cy="1505"/>
              </a:xfrm>
            </p:grpSpPr>
            <p:sp>
              <p:nvSpPr>
                <p:cNvPr id="11" name="Freeform 27"/>
                <p:cNvSpPr>
                  <a:spLocks/>
                </p:cNvSpPr>
                <p:nvPr/>
              </p:nvSpPr>
              <p:spPr bwMode="auto">
                <a:xfrm>
                  <a:off x="2354" y="2304"/>
                  <a:ext cx="152" cy="1494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6 h 1893"/>
                    <a:gd name="T10" fmla="*/ 126 w 152"/>
                    <a:gd name="T11" fmla="*/ 161 h 1893"/>
                    <a:gd name="T12" fmla="*/ 71 w 152"/>
                    <a:gd name="T13" fmla="*/ 178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28"/>
                <p:cNvSpPr>
                  <a:spLocks/>
                </p:cNvSpPr>
                <p:nvPr/>
              </p:nvSpPr>
              <p:spPr bwMode="auto">
                <a:xfrm>
                  <a:off x="2518" y="2303"/>
                  <a:ext cx="152" cy="149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5 h 1893"/>
                    <a:gd name="T10" fmla="*/ 126 w 152"/>
                    <a:gd name="T11" fmla="*/ 160 h 1893"/>
                    <a:gd name="T12" fmla="*/ 71 w 152"/>
                    <a:gd name="T13" fmla="*/ 177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29"/>
                <p:cNvSpPr>
                  <a:spLocks/>
                </p:cNvSpPr>
                <p:nvPr/>
              </p:nvSpPr>
              <p:spPr bwMode="auto">
                <a:xfrm>
                  <a:off x="2655" y="2304"/>
                  <a:ext cx="152" cy="149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5 h 1893"/>
                    <a:gd name="T10" fmla="*/ 126 w 152"/>
                    <a:gd name="T11" fmla="*/ 160 h 1893"/>
                    <a:gd name="T12" fmla="*/ 71 w 152"/>
                    <a:gd name="T13" fmla="*/ 177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30"/>
                <p:cNvSpPr>
                  <a:spLocks/>
                </p:cNvSpPr>
                <p:nvPr/>
              </p:nvSpPr>
              <p:spPr bwMode="auto">
                <a:xfrm>
                  <a:off x="2808" y="2308"/>
                  <a:ext cx="152" cy="1494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6 h 1893"/>
                    <a:gd name="T10" fmla="*/ 126 w 152"/>
                    <a:gd name="T11" fmla="*/ 161 h 1893"/>
                    <a:gd name="T12" fmla="*/ 71 w 152"/>
                    <a:gd name="T13" fmla="*/ 178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31"/>
                <p:cNvSpPr>
                  <a:spLocks/>
                </p:cNvSpPr>
                <p:nvPr/>
              </p:nvSpPr>
              <p:spPr bwMode="auto">
                <a:xfrm>
                  <a:off x="3368" y="2303"/>
                  <a:ext cx="152" cy="1494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6 h 1893"/>
                    <a:gd name="T10" fmla="*/ 126 w 152"/>
                    <a:gd name="T11" fmla="*/ 161 h 1893"/>
                    <a:gd name="T12" fmla="*/ 71 w 152"/>
                    <a:gd name="T13" fmla="*/ 178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32"/>
                <p:cNvSpPr>
                  <a:spLocks/>
                </p:cNvSpPr>
                <p:nvPr/>
              </p:nvSpPr>
              <p:spPr bwMode="auto">
                <a:xfrm>
                  <a:off x="2928" y="2314"/>
                  <a:ext cx="152" cy="149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5 h 1893"/>
                    <a:gd name="T10" fmla="*/ 126 w 152"/>
                    <a:gd name="T11" fmla="*/ 160 h 1893"/>
                    <a:gd name="T12" fmla="*/ 71 w 152"/>
                    <a:gd name="T13" fmla="*/ 177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33"/>
                <p:cNvSpPr>
                  <a:spLocks/>
                </p:cNvSpPr>
                <p:nvPr/>
              </p:nvSpPr>
              <p:spPr bwMode="auto">
                <a:xfrm>
                  <a:off x="3076" y="2315"/>
                  <a:ext cx="152" cy="149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5 h 1893"/>
                    <a:gd name="T10" fmla="*/ 126 w 152"/>
                    <a:gd name="T11" fmla="*/ 160 h 1893"/>
                    <a:gd name="T12" fmla="*/ 71 w 152"/>
                    <a:gd name="T13" fmla="*/ 177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34"/>
                <p:cNvSpPr>
                  <a:spLocks/>
                </p:cNvSpPr>
                <p:nvPr/>
              </p:nvSpPr>
              <p:spPr bwMode="auto">
                <a:xfrm>
                  <a:off x="3229" y="2303"/>
                  <a:ext cx="152" cy="1494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6 h 1893"/>
                    <a:gd name="T10" fmla="*/ 126 w 152"/>
                    <a:gd name="T11" fmla="*/ 161 h 1893"/>
                    <a:gd name="T12" fmla="*/ 71 w 152"/>
                    <a:gd name="T13" fmla="*/ 178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Text Box 35"/>
              <p:cNvSpPr txBox="1">
                <a:spLocks noChangeArrowheads="1"/>
              </p:cNvSpPr>
              <p:nvPr/>
            </p:nvSpPr>
            <p:spPr bwMode="auto">
              <a:xfrm>
                <a:off x="2134" y="2686"/>
                <a:ext cx="1640" cy="634"/>
              </a:xfrm>
              <a:prstGeom prst="rect">
                <a:avLst/>
              </a:prstGeom>
              <a:solidFill>
                <a:srgbClr val="000000"/>
              </a:solidFill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…</a:t>
                </a: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float x = input[</a:t>
                </a:r>
                <a:r>
                  <a:rPr lang="en-US" altLang="zh-CN" sz="1200" b="1" dirty="0" err="1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threadID</a:t>
                </a: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];</a:t>
                </a: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float y = </a:t>
                </a:r>
                <a:r>
                  <a:rPr lang="en-US" altLang="zh-CN" sz="1200" b="1" dirty="0" err="1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func</a:t>
                </a: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(x);</a:t>
                </a: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output[</a:t>
                </a:r>
                <a:r>
                  <a:rPr lang="en-US" altLang="zh-CN" sz="1200" b="1" dirty="0" err="1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threadID</a:t>
                </a: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] = y;</a:t>
                </a: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…</a:t>
                </a:r>
              </a:p>
            </p:txBody>
          </p:sp>
          <p:sp>
            <p:nvSpPr>
              <p:cNvPr id="10" name="Rectangle 36"/>
              <p:cNvSpPr>
                <a:spLocks noChangeArrowheads="1"/>
              </p:cNvSpPr>
              <p:nvPr/>
            </p:nvSpPr>
            <p:spPr bwMode="auto">
              <a:xfrm>
                <a:off x="2366" y="1839"/>
                <a:ext cx="737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600" b="1" dirty="0" err="1">
                    <a:latin typeface="Courier New" panose="02070309020205020404" pitchFamily="49" charset="0"/>
                  </a:rPr>
                  <a:t>threadID</a:t>
                </a:r>
                <a:endParaRPr lang="en-US" altLang="zh-CN" sz="1600" b="1" dirty="0">
                  <a:latin typeface="Courier New" panose="02070309020205020404" pitchFamily="49" charset="0"/>
                </a:endParaRPr>
              </a:p>
            </p:txBody>
          </p: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7177"/>
            <a:ext cx="8549640" cy="590931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Matrix Multiply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Sample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0339" y="858838"/>
            <a:ext cx="7857439" cy="163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57200" indent="-457200" defTabSz="449263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1pPr>
            <a:lvl2pPr marL="973138" indent="-401638" defTabSz="449263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2pPr>
            <a:lvl3pPr marL="1143000" indent="-228600" defTabSz="449263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3pPr>
            <a:lvl4pPr marL="1600200" indent="-228600" defTabSz="449263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4pPr>
            <a:lvl5pPr marL="2057400" indent="-228600" defTabSz="449263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dirty="0"/>
              <a:t>Divide monolithic thread array into multiple blocks</a:t>
            </a:r>
          </a:p>
          <a:p>
            <a:pPr lvl="1" eaLnBrk="1" hangingPunct="1"/>
            <a:r>
              <a:rPr lang="en-US" altLang="zh-CN" dirty="0"/>
              <a:t>Threads within a block cooperate via </a:t>
            </a:r>
            <a:r>
              <a:rPr lang="en-US" altLang="zh-CN" b="1" dirty="0">
                <a:solidFill>
                  <a:srgbClr val="3333CC"/>
                </a:solidFill>
              </a:rPr>
              <a:t>shared memory, atomic operations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3333CC"/>
                </a:solidFill>
              </a:rPr>
              <a:t>barrier synchronization</a:t>
            </a:r>
          </a:p>
          <a:p>
            <a:pPr lvl="1" eaLnBrk="1" hangingPunct="1"/>
            <a:r>
              <a:rPr lang="en-US" altLang="zh-CN" dirty="0"/>
              <a:t>Threads in different blocks cannot cooperate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sz="2800" dirty="0">
              <a:latin typeface="Arial" panose="020B0604020202020204" pitchFamily="34" charset="0"/>
            </a:endParaRP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-35285" y="3224153"/>
            <a:ext cx="3582989" cy="2798764"/>
            <a:chOff x="2408238" y="3246439"/>
            <a:chExt cx="3582989" cy="279876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605213" y="3295650"/>
              <a:ext cx="1865312" cy="244475"/>
              <a:chOff x="2271" y="2076"/>
              <a:chExt cx="1175" cy="154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3298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Arial" panose="020B0604020202020204" pitchFamily="34" charset="0"/>
                  </a:rPr>
                  <a:t>7</a:t>
                </a:r>
                <a:endParaRPr lang="en-US" altLang="zh-CN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3152" y="2076"/>
                <a:ext cx="14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3005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2858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2711" y="2076"/>
                <a:ext cx="147" cy="1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2565" y="2076"/>
                <a:ext cx="146" cy="1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2418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2271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Arial" panose="020B0604020202020204" pitchFamily="34" charset="0"/>
                  </a:rPr>
                  <a:t>0</a:t>
                </a:r>
                <a:endParaRPr lang="en-US" altLang="zh-CN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271" y="2076"/>
                <a:ext cx="1174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>
                <a:off x="2271" y="2229"/>
                <a:ext cx="1174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>
                <a:off x="2271" y="2076"/>
                <a:ext cx="1" cy="153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2418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>
                    <a:lumMod val="9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>
                <a:off x="2565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9"/>
              <p:cNvSpPr>
                <a:spLocks noChangeShapeType="1"/>
              </p:cNvSpPr>
              <p:nvPr/>
            </p:nvSpPr>
            <p:spPr bwMode="auto">
              <a:xfrm>
                <a:off x="2711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>
                <a:off x="2858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1"/>
              <p:cNvSpPr>
                <a:spLocks noChangeShapeType="1"/>
              </p:cNvSpPr>
              <p:nvPr/>
            </p:nvSpPr>
            <p:spPr bwMode="auto">
              <a:xfrm>
                <a:off x="3005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>
                <a:off x="3152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23"/>
              <p:cNvSpPr>
                <a:spLocks noChangeShapeType="1"/>
              </p:cNvSpPr>
              <p:nvPr/>
            </p:nvSpPr>
            <p:spPr bwMode="auto">
              <a:xfrm>
                <a:off x="3298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24"/>
              <p:cNvSpPr>
                <a:spLocks noChangeShapeType="1"/>
              </p:cNvSpPr>
              <p:nvPr/>
            </p:nvSpPr>
            <p:spPr bwMode="auto">
              <a:xfrm>
                <a:off x="3445" y="2076"/>
                <a:ext cx="1" cy="153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2408238" y="3246439"/>
              <a:ext cx="3582989" cy="2798764"/>
              <a:chOff x="1517" y="2045"/>
              <a:chExt cx="2257" cy="1763"/>
            </a:xfrm>
          </p:grpSpPr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2354" y="2303"/>
                <a:ext cx="1166" cy="1505"/>
                <a:chOff x="2354" y="2303"/>
                <a:chExt cx="1166" cy="1505"/>
              </a:xfrm>
            </p:grpSpPr>
            <p:sp>
              <p:nvSpPr>
                <p:cNvPr id="11" name="Freeform 27"/>
                <p:cNvSpPr>
                  <a:spLocks/>
                </p:cNvSpPr>
                <p:nvPr/>
              </p:nvSpPr>
              <p:spPr bwMode="auto">
                <a:xfrm>
                  <a:off x="2354" y="2304"/>
                  <a:ext cx="152" cy="1494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6 h 1893"/>
                    <a:gd name="T10" fmla="*/ 126 w 152"/>
                    <a:gd name="T11" fmla="*/ 161 h 1893"/>
                    <a:gd name="T12" fmla="*/ 71 w 152"/>
                    <a:gd name="T13" fmla="*/ 178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28"/>
                <p:cNvSpPr>
                  <a:spLocks/>
                </p:cNvSpPr>
                <p:nvPr/>
              </p:nvSpPr>
              <p:spPr bwMode="auto">
                <a:xfrm>
                  <a:off x="2518" y="2303"/>
                  <a:ext cx="152" cy="149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5 h 1893"/>
                    <a:gd name="T10" fmla="*/ 126 w 152"/>
                    <a:gd name="T11" fmla="*/ 160 h 1893"/>
                    <a:gd name="T12" fmla="*/ 71 w 152"/>
                    <a:gd name="T13" fmla="*/ 177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29"/>
                <p:cNvSpPr>
                  <a:spLocks/>
                </p:cNvSpPr>
                <p:nvPr/>
              </p:nvSpPr>
              <p:spPr bwMode="auto">
                <a:xfrm>
                  <a:off x="2655" y="2304"/>
                  <a:ext cx="152" cy="149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5 h 1893"/>
                    <a:gd name="T10" fmla="*/ 126 w 152"/>
                    <a:gd name="T11" fmla="*/ 160 h 1893"/>
                    <a:gd name="T12" fmla="*/ 71 w 152"/>
                    <a:gd name="T13" fmla="*/ 177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30"/>
                <p:cNvSpPr>
                  <a:spLocks/>
                </p:cNvSpPr>
                <p:nvPr/>
              </p:nvSpPr>
              <p:spPr bwMode="auto">
                <a:xfrm>
                  <a:off x="2808" y="2308"/>
                  <a:ext cx="152" cy="1494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6 h 1893"/>
                    <a:gd name="T10" fmla="*/ 126 w 152"/>
                    <a:gd name="T11" fmla="*/ 161 h 1893"/>
                    <a:gd name="T12" fmla="*/ 71 w 152"/>
                    <a:gd name="T13" fmla="*/ 178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31"/>
                <p:cNvSpPr>
                  <a:spLocks/>
                </p:cNvSpPr>
                <p:nvPr/>
              </p:nvSpPr>
              <p:spPr bwMode="auto">
                <a:xfrm>
                  <a:off x="3368" y="2303"/>
                  <a:ext cx="152" cy="1494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6 h 1893"/>
                    <a:gd name="T10" fmla="*/ 126 w 152"/>
                    <a:gd name="T11" fmla="*/ 161 h 1893"/>
                    <a:gd name="T12" fmla="*/ 71 w 152"/>
                    <a:gd name="T13" fmla="*/ 178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32"/>
                <p:cNvSpPr>
                  <a:spLocks/>
                </p:cNvSpPr>
                <p:nvPr/>
              </p:nvSpPr>
              <p:spPr bwMode="auto">
                <a:xfrm>
                  <a:off x="2928" y="2314"/>
                  <a:ext cx="152" cy="149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5 h 1893"/>
                    <a:gd name="T10" fmla="*/ 126 w 152"/>
                    <a:gd name="T11" fmla="*/ 160 h 1893"/>
                    <a:gd name="T12" fmla="*/ 71 w 152"/>
                    <a:gd name="T13" fmla="*/ 177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33"/>
                <p:cNvSpPr>
                  <a:spLocks/>
                </p:cNvSpPr>
                <p:nvPr/>
              </p:nvSpPr>
              <p:spPr bwMode="auto">
                <a:xfrm>
                  <a:off x="3076" y="2315"/>
                  <a:ext cx="152" cy="149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5 h 1893"/>
                    <a:gd name="T10" fmla="*/ 126 w 152"/>
                    <a:gd name="T11" fmla="*/ 160 h 1893"/>
                    <a:gd name="T12" fmla="*/ 71 w 152"/>
                    <a:gd name="T13" fmla="*/ 177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34"/>
                <p:cNvSpPr>
                  <a:spLocks/>
                </p:cNvSpPr>
                <p:nvPr/>
              </p:nvSpPr>
              <p:spPr bwMode="auto">
                <a:xfrm>
                  <a:off x="3229" y="2303"/>
                  <a:ext cx="152" cy="1494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6 h 1893"/>
                    <a:gd name="T10" fmla="*/ 126 w 152"/>
                    <a:gd name="T11" fmla="*/ 161 h 1893"/>
                    <a:gd name="T12" fmla="*/ 71 w 152"/>
                    <a:gd name="T13" fmla="*/ 178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Text Box 35"/>
              <p:cNvSpPr txBox="1">
                <a:spLocks noChangeArrowheads="1"/>
              </p:cNvSpPr>
              <p:nvPr/>
            </p:nvSpPr>
            <p:spPr bwMode="auto">
              <a:xfrm>
                <a:off x="2134" y="2686"/>
                <a:ext cx="1640" cy="634"/>
              </a:xfrm>
              <a:prstGeom prst="rect">
                <a:avLst/>
              </a:prstGeom>
              <a:solidFill>
                <a:srgbClr val="000000"/>
              </a:solidFill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…</a:t>
                </a: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float x = input[</a:t>
                </a:r>
                <a:r>
                  <a:rPr lang="en-US" altLang="zh-CN" sz="1200" b="1" dirty="0" err="1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threadID</a:t>
                </a: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];</a:t>
                </a: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float y = </a:t>
                </a:r>
                <a:r>
                  <a:rPr lang="en-US" altLang="zh-CN" sz="1200" b="1" dirty="0" err="1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func</a:t>
                </a: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(x);</a:t>
                </a: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output[</a:t>
                </a:r>
                <a:r>
                  <a:rPr lang="en-US" altLang="zh-CN" sz="1200" b="1" dirty="0" err="1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threadID</a:t>
                </a: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] = y;</a:t>
                </a: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…</a:t>
                </a:r>
              </a:p>
            </p:txBody>
          </p:sp>
          <p:sp>
            <p:nvSpPr>
              <p:cNvPr id="10" name="Rectangle 36"/>
              <p:cNvSpPr>
                <a:spLocks noChangeArrowheads="1"/>
              </p:cNvSpPr>
              <p:nvPr/>
            </p:nvSpPr>
            <p:spPr bwMode="auto">
              <a:xfrm>
                <a:off x="1517" y="2045"/>
                <a:ext cx="737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600" b="1" dirty="0" err="1">
                    <a:latin typeface="Courier New" panose="02070309020205020404" pitchFamily="49" charset="0"/>
                  </a:rPr>
                  <a:t>threadID</a:t>
                </a:r>
                <a:endParaRPr lang="en-US" altLang="zh-CN" sz="1600" b="1" dirty="0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3912827" y="3205103"/>
            <a:ext cx="3582989" cy="2798764"/>
            <a:chOff x="2408238" y="3246439"/>
            <a:chExt cx="3582989" cy="2798764"/>
          </a:xfrm>
        </p:grpSpPr>
        <p:grpSp>
          <p:nvGrpSpPr>
            <p:cNvPr id="39" name="Group 5"/>
            <p:cNvGrpSpPr>
              <a:grpSpLocks/>
            </p:cNvGrpSpPr>
            <p:nvPr/>
          </p:nvGrpSpPr>
          <p:grpSpPr bwMode="auto">
            <a:xfrm>
              <a:off x="3605213" y="3295650"/>
              <a:ext cx="1865312" cy="244475"/>
              <a:chOff x="2271" y="2076"/>
              <a:chExt cx="1175" cy="154"/>
            </a:xfrm>
          </p:grpSpPr>
          <p:sp>
            <p:nvSpPr>
              <p:cNvPr id="52" name="Rectangle 6"/>
              <p:cNvSpPr>
                <a:spLocks noChangeArrowheads="1"/>
              </p:cNvSpPr>
              <p:nvPr/>
            </p:nvSpPr>
            <p:spPr bwMode="auto">
              <a:xfrm>
                <a:off x="3298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Arial" panose="020B0604020202020204" pitchFamily="34" charset="0"/>
                  </a:rPr>
                  <a:t>7</a:t>
                </a:r>
                <a:endParaRPr lang="en-US" altLang="zh-CN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3152" y="2076"/>
                <a:ext cx="14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54" name="Rectangle 8"/>
              <p:cNvSpPr>
                <a:spLocks noChangeArrowheads="1"/>
              </p:cNvSpPr>
              <p:nvPr/>
            </p:nvSpPr>
            <p:spPr bwMode="auto">
              <a:xfrm>
                <a:off x="3005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5" name="Rectangle 9"/>
              <p:cNvSpPr>
                <a:spLocks noChangeArrowheads="1"/>
              </p:cNvSpPr>
              <p:nvPr/>
            </p:nvSpPr>
            <p:spPr bwMode="auto">
              <a:xfrm>
                <a:off x="2858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6" name="Rectangle 10"/>
              <p:cNvSpPr>
                <a:spLocks noChangeArrowheads="1"/>
              </p:cNvSpPr>
              <p:nvPr/>
            </p:nvSpPr>
            <p:spPr bwMode="auto">
              <a:xfrm>
                <a:off x="2711" y="2076"/>
                <a:ext cx="147" cy="1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7" name="Rectangle 11"/>
              <p:cNvSpPr>
                <a:spLocks noChangeArrowheads="1"/>
              </p:cNvSpPr>
              <p:nvPr/>
            </p:nvSpPr>
            <p:spPr bwMode="auto">
              <a:xfrm>
                <a:off x="2565" y="2076"/>
                <a:ext cx="146" cy="1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2418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9" name="Rectangle 13"/>
              <p:cNvSpPr>
                <a:spLocks noChangeArrowheads="1"/>
              </p:cNvSpPr>
              <p:nvPr/>
            </p:nvSpPr>
            <p:spPr bwMode="auto">
              <a:xfrm>
                <a:off x="2271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Arial" panose="020B0604020202020204" pitchFamily="34" charset="0"/>
                  </a:rPr>
                  <a:t>0</a:t>
                </a:r>
                <a:endParaRPr lang="en-US" altLang="zh-CN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Line 14"/>
              <p:cNvSpPr>
                <a:spLocks noChangeShapeType="1"/>
              </p:cNvSpPr>
              <p:nvPr/>
            </p:nvSpPr>
            <p:spPr bwMode="auto">
              <a:xfrm>
                <a:off x="2271" y="2076"/>
                <a:ext cx="1174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>
                <a:off x="2271" y="2229"/>
                <a:ext cx="1174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6"/>
              <p:cNvSpPr>
                <a:spLocks noChangeShapeType="1"/>
              </p:cNvSpPr>
              <p:nvPr/>
            </p:nvSpPr>
            <p:spPr bwMode="auto">
              <a:xfrm>
                <a:off x="2271" y="2076"/>
                <a:ext cx="1" cy="153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7"/>
              <p:cNvSpPr>
                <a:spLocks noChangeShapeType="1"/>
              </p:cNvSpPr>
              <p:nvPr/>
            </p:nvSpPr>
            <p:spPr bwMode="auto">
              <a:xfrm>
                <a:off x="2418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>
                    <a:lumMod val="9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18"/>
              <p:cNvSpPr>
                <a:spLocks noChangeShapeType="1"/>
              </p:cNvSpPr>
              <p:nvPr/>
            </p:nvSpPr>
            <p:spPr bwMode="auto">
              <a:xfrm>
                <a:off x="2565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9"/>
              <p:cNvSpPr>
                <a:spLocks noChangeShapeType="1"/>
              </p:cNvSpPr>
              <p:nvPr/>
            </p:nvSpPr>
            <p:spPr bwMode="auto">
              <a:xfrm>
                <a:off x="2711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20"/>
              <p:cNvSpPr>
                <a:spLocks noChangeShapeType="1"/>
              </p:cNvSpPr>
              <p:nvPr/>
            </p:nvSpPr>
            <p:spPr bwMode="auto">
              <a:xfrm>
                <a:off x="2858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21"/>
              <p:cNvSpPr>
                <a:spLocks noChangeShapeType="1"/>
              </p:cNvSpPr>
              <p:nvPr/>
            </p:nvSpPr>
            <p:spPr bwMode="auto">
              <a:xfrm>
                <a:off x="3005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22"/>
              <p:cNvSpPr>
                <a:spLocks noChangeShapeType="1"/>
              </p:cNvSpPr>
              <p:nvPr/>
            </p:nvSpPr>
            <p:spPr bwMode="auto">
              <a:xfrm>
                <a:off x="3152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23"/>
              <p:cNvSpPr>
                <a:spLocks noChangeShapeType="1"/>
              </p:cNvSpPr>
              <p:nvPr/>
            </p:nvSpPr>
            <p:spPr bwMode="auto">
              <a:xfrm>
                <a:off x="3298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24"/>
              <p:cNvSpPr>
                <a:spLocks noChangeShapeType="1"/>
              </p:cNvSpPr>
              <p:nvPr/>
            </p:nvSpPr>
            <p:spPr bwMode="auto">
              <a:xfrm>
                <a:off x="3445" y="2076"/>
                <a:ext cx="1" cy="153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" name="Group 25"/>
            <p:cNvGrpSpPr>
              <a:grpSpLocks/>
            </p:cNvGrpSpPr>
            <p:nvPr/>
          </p:nvGrpSpPr>
          <p:grpSpPr bwMode="auto">
            <a:xfrm>
              <a:off x="2408238" y="3246439"/>
              <a:ext cx="3582989" cy="2798764"/>
              <a:chOff x="1517" y="2045"/>
              <a:chExt cx="2257" cy="1763"/>
            </a:xfrm>
          </p:grpSpPr>
          <p:grpSp>
            <p:nvGrpSpPr>
              <p:cNvPr id="41" name="Group 26"/>
              <p:cNvGrpSpPr>
                <a:grpSpLocks/>
              </p:cNvGrpSpPr>
              <p:nvPr/>
            </p:nvGrpSpPr>
            <p:grpSpPr bwMode="auto">
              <a:xfrm>
                <a:off x="2354" y="2303"/>
                <a:ext cx="1166" cy="1505"/>
                <a:chOff x="2354" y="2303"/>
                <a:chExt cx="1166" cy="1505"/>
              </a:xfrm>
            </p:grpSpPr>
            <p:sp>
              <p:nvSpPr>
                <p:cNvPr id="44" name="Freeform 27"/>
                <p:cNvSpPr>
                  <a:spLocks/>
                </p:cNvSpPr>
                <p:nvPr/>
              </p:nvSpPr>
              <p:spPr bwMode="auto">
                <a:xfrm>
                  <a:off x="2354" y="2304"/>
                  <a:ext cx="152" cy="1494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6 h 1893"/>
                    <a:gd name="T10" fmla="*/ 126 w 152"/>
                    <a:gd name="T11" fmla="*/ 161 h 1893"/>
                    <a:gd name="T12" fmla="*/ 71 w 152"/>
                    <a:gd name="T13" fmla="*/ 178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28"/>
                <p:cNvSpPr>
                  <a:spLocks/>
                </p:cNvSpPr>
                <p:nvPr/>
              </p:nvSpPr>
              <p:spPr bwMode="auto">
                <a:xfrm>
                  <a:off x="2518" y="2303"/>
                  <a:ext cx="152" cy="149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5 h 1893"/>
                    <a:gd name="T10" fmla="*/ 126 w 152"/>
                    <a:gd name="T11" fmla="*/ 160 h 1893"/>
                    <a:gd name="T12" fmla="*/ 71 w 152"/>
                    <a:gd name="T13" fmla="*/ 177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29"/>
                <p:cNvSpPr>
                  <a:spLocks/>
                </p:cNvSpPr>
                <p:nvPr/>
              </p:nvSpPr>
              <p:spPr bwMode="auto">
                <a:xfrm>
                  <a:off x="2655" y="2304"/>
                  <a:ext cx="152" cy="149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5 h 1893"/>
                    <a:gd name="T10" fmla="*/ 126 w 152"/>
                    <a:gd name="T11" fmla="*/ 160 h 1893"/>
                    <a:gd name="T12" fmla="*/ 71 w 152"/>
                    <a:gd name="T13" fmla="*/ 177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30"/>
                <p:cNvSpPr>
                  <a:spLocks/>
                </p:cNvSpPr>
                <p:nvPr/>
              </p:nvSpPr>
              <p:spPr bwMode="auto">
                <a:xfrm>
                  <a:off x="2808" y="2308"/>
                  <a:ext cx="152" cy="1494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6 h 1893"/>
                    <a:gd name="T10" fmla="*/ 126 w 152"/>
                    <a:gd name="T11" fmla="*/ 161 h 1893"/>
                    <a:gd name="T12" fmla="*/ 71 w 152"/>
                    <a:gd name="T13" fmla="*/ 178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31"/>
                <p:cNvSpPr>
                  <a:spLocks/>
                </p:cNvSpPr>
                <p:nvPr/>
              </p:nvSpPr>
              <p:spPr bwMode="auto">
                <a:xfrm>
                  <a:off x="3368" y="2303"/>
                  <a:ext cx="152" cy="1494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6 h 1893"/>
                    <a:gd name="T10" fmla="*/ 126 w 152"/>
                    <a:gd name="T11" fmla="*/ 161 h 1893"/>
                    <a:gd name="T12" fmla="*/ 71 w 152"/>
                    <a:gd name="T13" fmla="*/ 178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32"/>
                <p:cNvSpPr>
                  <a:spLocks/>
                </p:cNvSpPr>
                <p:nvPr/>
              </p:nvSpPr>
              <p:spPr bwMode="auto">
                <a:xfrm>
                  <a:off x="2928" y="2314"/>
                  <a:ext cx="152" cy="149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5 h 1893"/>
                    <a:gd name="T10" fmla="*/ 126 w 152"/>
                    <a:gd name="T11" fmla="*/ 160 h 1893"/>
                    <a:gd name="T12" fmla="*/ 71 w 152"/>
                    <a:gd name="T13" fmla="*/ 177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33"/>
                <p:cNvSpPr>
                  <a:spLocks/>
                </p:cNvSpPr>
                <p:nvPr/>
              </p:nvSpPr>
              <p:spPr bwMode="auto">
                <a:xfrm>
                  <a:off x="3076" y="2315"/>
                  <a:ext cx="152" cy="149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5 h 1893"/>
                    <a:gd name="T10" fmla="*/ 126 w 152"/>
                    <a:gd name="T11" fmla="*/ 160 h 1893"/>
                    <a:gd name="T12" fmla="*/ 71 w 152"/>
                    <a:gd name="T13" fmla="*/ 177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34"/>
                <p:cNvSpPr>
                  <a:spLocks/>
                </p:cNvSpPr>
                <p:nvPr/>
              </p:nvSpPr>
              <p:spPr bwMode="auto">
                <a:xfrm>
                  <a:off x="3229" y="2303"/>
                  <a:ext cx="152" cy="1494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6 h 1893"/>
                    <a:gd name="T10" fmla="*/ 126 w 152"/>
                    <a:gd name="T11" fmla="*/ 161 h 1893"/>
                    <a:gd name="T12" fmla="*/ 71 w 152"/>
                    <a:gd name="T13" fmla="*/ 178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" name="Text Box 35"/>
              <p:cNvSpPr txBox="1">
                <a:spLocks noChangeArrowheads="1"/>
              </p:cNvSpPr>
              <p:nvPr/>
            </p:nvSpPr>
            <p:spPr bwMode="auto">
              <a:xfrm>
                <a:off x="2134" y="2686"/>
                <a:ext cx="1640" cy="634"/>
              </a:xfrm>
              <a:prstGeom prst="rect">
                <a:avLst/>
              </a:prstGeom>
              <a:solidFill>
                <a:srgbClr val="000000"/>
              </a:solidFill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…</a:t>
                </a: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float x = input[</a:t>
                </a:r>
                <a:r>
                  <a:rPr lang="en-US" altLang="zh-CN" sz="1200" b="1" dirty="0" err="1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threadID</a:t>
                </a: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];</a:t>
                </a: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float y = </a:t>
                </a:r>
                <a:r>
                  <a:rPr lang="en-US" altLang="zh-CN" sz="1200" b="1" dirty="0" err="1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func</a:t>
                </a: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(x);</a:t>
                </a: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output[</a:t>
                </a:r>
                <a:r>
                  <a:rPr lang="en-US" altLang="zh-CN" sz="1200" b="1" dirty="0" err="1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threadID</a:t>
                </a: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] = y;</a:t>
                </a: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…</a:t>
                </a:r>
              </a:p>
            </p:txBody>
          </p:sp>
          <p:sp>
            <p:nvSpPr>
              <p:cNvPr id="43" name="Rectangle 36"/>
              <p:cNvSpPr>
                <a:spLocks noChangeArrowheads="1"/>
              </p:cNvSpPr>
              <p:nvPr/>
            </p:nvSpPr>
            <p:spPr bwMode="auto">
              <a:xfrm>
                <a:off x="1517" y="2045"/>
                <a:ext cx="737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600" b="1" dirty="0" err="1">
                    <a:latin typeface="Courier New" panose="02070309020205020404" pitchFamily="49" charset="0"/>
                  </a:rPr>
                  <a:t>threadID</a:t>
                </a:r>
                <a:endParaRPr lang="en-US" altLang="zh-CN" sz="1600" b="1" dirty="0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71" name="Group 38"/>
          <p:cNvGrpSpPr>
            <a:grpSpLocks/>
          </p:cNvGrpSpPr>
          <p:nvPr/>
        </p:nvGrpSpPr>
        <p:grpSpPr bwMode="auto">
          <a:xfrm>
            <a:off x="7366646" y="3254314"/>
            <a:ext cx="3582989" cy="2798764"/>
            <a:chOff x="2408238" y="3246439"/>
            <a:chExt cx="3582989" cy="2798764"/>
          </a:xfrm>
        </p:grpSpPr>
        <p:grpSp>
          <p:nvGrpSpPr>
            <p:cNvPr id="72" name="Group 5"/>
            <p:cNvGrpSpPr>
              <a:grpSpLocks/>
            </p:cNvGrpSpPr>
            <p:nvPr/>
          </p:nvGrpSpPr>
          <p:grpSpPr bwMode="auto">
            <a:xfrm>
              <a:off x="3605213" y="3295650"/>
              <a:ext cx="1865312" cy="244475"/>
              <a:chOff x="2271" y="2076"/>
              <a:chExt cx="1175" cy="154"/>
            </a:xfrm>
          </p:grpSpPr>
          <p:sp>
            <p:nvSpPr>
              <p:cNvPr id="85" name="Rectangle 6"/>
              <p:cNvSpPr>
                <a:spLocks noChangeArrowheads="1"/>
              </p:cNvSpPr>
              <p:nvPr/>
            </p:nvSpPr>
            <p:spPr bwMode="auto">
              <a:xfrm>
                <a:off x="3298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Arial" panose="020B0604020202020204" pitchFamily="34" charset="0"/>
                  </a:rPr>
                  <a:t>7</a:t>
                </a:r>
                <a:endParaRPr lang="en-US" altLang="zh-CN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7"/>
              <p:cNvSpPr>
                <a:spLocks noChangeArrowheads="1"/>
              </p:cNvSpPr>
              <p:nvPr/>
            </p:nvSpPr>
            <p:spPr bwMode="auto">
              <a:xfrm>
                <a:off x="3152" y="2076"/>
                <a:ext cx="14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87" name="Rectangle 8"/>
              <p:cNvSpPr>
                <a:spLocks noChangeArrowheads="1"/>
              </p:cNvSpPr>
              <p:nvPr/>
            </p:nvSpPr>
            <p:spPr bwMode="auto">
              <a:xfrm>
                <a:off x="3005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88" name="Rectangle 9"/>
              <p:cNvSpPr>
                <a:spLocks noChangeArrowheads="1"/>
              </p:cNvSpPr>
              <p:nvPr/>
            </p:nvSpPr>
            <p:spPr bwMode="auto">
              <a:xfrm>
                <a:off x="2858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89" name="Rectangle 10"/>
              <p:cNvSpPr>
                <a:spLocks noChangeArrowheads="1"/>
              </p:cNvSpPr>
              <p:nvPr/>
            </p:nvSpPr>
            <p:spPr bwMode="auto">
              <a:xfrm>
                <a:off x="2711" y="2076"/>
                <a:ext cx="147" cy="1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0" name="Rectangle 11"/>
              <p:cNvSpPr>
                <a:spLocks noChangeArrowheads="1"/>
              </p:cNvSpPr>
              <p:nvPr/>
            </p:nvSpPr>
            <p:spPr bwMode="auto">
              <a:xfrm>
                <a:off x="2565" y="2076"/>
                <a:ext cx="146" cy="1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1" name="Rectangle 12"/>
              <p:cNvSpPr>
                <a:spLocks noChangeArrowheads="1"/>
              </p:cNvSpPr>
              <p:nvPr/>
            </p:nvSpPr>
            <p:spPr bwMode="auto">
              <a:xfrm>
                <a:off x="2418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2" name="Rectangle 13"/>
              <p:cNvSpPr>
                <a:spLocks noChangeArrowheads="1"/>
              </p:cNvSpPr>
              <p:nvPr/>
            </p:nvSpPr>
            <p:spPr bwMode="auto">
              <a:xfrm>
                <a:off x="2271" y="2076"/>
                <a:ext cx="14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Arial" panose="020B0604020202020204" pitchFamily="34" charset="0"/>
                  </a:rPr>
                  <a:t>0</a:t>
                </a:r>
                <a:endParaRPr lang="en-US" altLang="zh-CN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3" name="Line 14"/>
              <p:cNvSpPr>
                <a:spLocks noChangeShapeType="1"/>
              </p:cNvSpPr>
              <p:nvPr/>
            </p:nvSpPr>
            <p:spPr bwMode="auto">
              <a:xfrm>
                <a:off x="2271" y="2076"/>
                <a:ext cx="1174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15"/>
              <p:cNvSpPr>
                <a:spLocks noChangeShapeType="1"/>
              </p:cNvSpPr>
              <p:nvPr/>
            </p:nvSpPr>
            <p:spPr bwMode="auto">
              <a:xfrm>
                <a:off x="2271" y="2229"/>
                <a:ext cx="1174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16"/>
              <p:cNvSpPr>
                <a:spLocks noChangeShapeType="1"/>
              </p:cNvSpPr>
              <p:nvPr/>
            </p:nvSpPr>
            <p:spPr bwMode="auto">
              <a:xfrm>
                <a:off x="2271" y="2076"/>
                <a:ext cx="1" cy="153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17"/>
              <p:cNvSpPr>
                <a:spLocks noChangeShapeType="1"/>
              </p:cNvSpPr>
              <p:nvPr/>
            </p:nvSpPr>
            <p:spPr bwMode="auto">
              <a:xfrm>
                <a:off x="2418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>
                    <a:lumMod val="9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18"/>
              <p:cNvSpPr>
                <a:spLocks noChangeShapeType="1"/>
              </p:cNvSpPr>
              <p:nvPr/>
            </p:nvSpPr>
            <p:spPr bwMode="auto">
              <a:xfrm>
                <a:off x="2565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9"/>
              <p:cNvSpPr>
                <a:spLocks noChangeShapeType="1"/>
              </p:cNvSpPr>
              <p:nvPr/>
            </p:nvSpPr>
            <p:spPr bwMode="auto">
              <a:xfrm>
                <a:off x="2711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20"/>
              <p:cNvSpPr>
                <a:spLocks noChangeShapeType="1"/>
              </p:cNvSpPr>
              <p:nvPr/>
            </p:nvSpPr>
            <p:spPr bwMode="auto">
              <a:xfrm>
                <a:off x="2858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21"/>
              <p:cNvSpPr>
                <a:spLocks noChangeShapeType="1"/>
              </p:cNvSpPr>
              <p:nvPr/>
            </p:nvSpPr>
            <p:spPr bwMode="auto">
              <a:xfrm>
                <a:off x="3005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22"/>
              <p:cNvSpPr>
                <a:spLocks noChangeShapeType="1"/>
              </p:cNvSpPr>
              <p:nvPr/>
            </p:nvSpPr>
            <p:spPr bwMode="auto">
              <a:xfrm>
                <a:off x="3152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23"/>
              <p:cNvSpPr>
                <a:spLocks noChangeShapeType="1"/>
              </p:cNvSpPr>
              <p:nvPr/>
            </p:nvSpPr>
            <p:spPr bwMode="auto">
              <a:xfrm>
                <a:off x="3298" y="2076"/>
                <a:ext cx="1" cy="153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24"/>
              <p:cNvSpPr>
                <a:spLocks noChangeShapeType="1"/>
              </p:cNvSpPr>
              <p:nvPr/>
            </p:nvSpPr>
            <p:spPr bwMode="auto">
              <a:xfrm>
                <a:off x="3445" y="2076"/>
                <a:ext cx="1" cy="153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3" name="Group 25"/>
            <p:cNvGrpSpPr>
              <a:grpSpLocks/>
            </p:cNvGrpSpPr>
            <p:nvPr/>
          </p:nvGrpSpPr>
          <p:grpSpPr bwMode="auto">
            <a:xfrm>
              <a:off x="2408238" y="3246439"/>
              <a:ext cx="3582989" cy="2798764"/>
              <a:chOff x="1517" y="2045"/>
              <a:chExt cx="2257" cy="1763"/>
            </a:xfrm>
          </p:grpSpPr>
          <p:grpSp>
            <p:nvGrpSpPr>
              <p:cNvPr id="74" name="Group 26"/>
              <p:cNvGrpSpPr>
                <a:grpSpLocks/>
              </p:cNvGrpSpPr>
              <p:nvPr/>
            </p:nvGrpSpPr>
            <p:grpSpPr bwMode="auto">
              <a:xfrm>
                <a:off x="2354" y="2303"/>
                <a:ext cx="1166" cy="1505"/>
                <a:chOff x="2354" y="2303"/>
                <a:chExt cx="1166" cy="1505"/>
              </a:xfrm>
            </p:grpSpPr>
            <p:sp>
              <p:nvSpPr>
                <p:cNvPr id="77" name="Freeform 27"/>
                <p:cNvSpPr>
                  <a:spLocks/>
                </p:cNvSpPr>
                <p:nvPr/>
              </p:nvSpPr>
              <p:spPr bwMode="auto">
                <a:xfrm>
                  <a:off x="2354" y="2304"/>
                  <a:ext cx="152" cy="1494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6 h 1893"/>
                    <a:gd name="T10" fmla="*/ 126 w 152"/>
                    <a:gd name="T11" fmla="*/ 161 h 1893"/>
                    <a:gd name="T12" fmla="*/ 71 w 152"/>
                    <a:gd name="T13" fmla="*/ 178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28"/>
                <p:cNvSpPr>
                  <a:spLocks/>
                </p:cNvSpPr>
                <p:nvPr/>
              </p:nvSpPr>
              <p:spPr bwMode="auto">
                <a:xfrm>
                  <a:off x="2518" y="2303"/>
                  <a:ext cx="152" cy="149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5 h 1893"/>
                    <a:gd name="T10" fmla="*/ 126 w 152"/>
                    <a:gd name="T11" fmla="*/ 160 h 1893"/>
                    <a:gd name="T12" fmla="*/ 71 w 152"/>
                    <a:gd name="T13" fmla="*/ 177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29"/>
                <p:cNvSpPr>
                  <a:spLocks/>
                </p:cNvSpPr>
                <p:nvPr/>
              </p:nvSpPr>
              <p:spPr bwMode="auto">
                <a:xfrm>
                  <a:off x="2655" y="2304"/>
                  <a:ext cx="152" cy="149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5 h 1893"/>
                    <a:gd name="T10" fmla="*/ 126 w 152"/>
                    <a:gd name="T11" fmla="*/ 160 h 1893"/>
                    <a:gd name="T12" fmla="*/ 71 w 152"/>
                    <a:gd name="T13" fmla="*/ 177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30"/>
                <p:cNvSpPr>
                  <a:spLocks/>
                </p:cNvSpPr>
                <p:nvPr/>
              </p:nvSpPr>
              <p:spPr bwMode="auto">
                <a:xfrm>
                  <a:off x="2808" y="2308"/>
                  <a:ext cx="152" cy="1494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6 h 1893"/>
                    <a:gd name="T10" fmla="*/ 126 w 152"/>
                    <a:gd name="T11" fmla="*/ 161 h 1893"/>
                    <a:gd name="T12" fmla="*/ 71 w 152"/>
                    <a:gd name="T13" fmla="*/ 178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31"/>
                <p:cNvSpPr>
                  <a:spLocks/>
                </p:cNvSpPr>
                <p:nvPr/>
              </p:nvSpPr>
              <p:spPr bwMode="auto">
                <a:xfrm>
                  <a:off x="3368" y="2303"/>
                  <a:ext cx="152" cy="1494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6 h 1893"/>
                    <a:gd name="T10" fmla="*/ 126 w 152"/>
                    <a:gd name="T11" fmla="*/ 161 h 1893"/>
                    <a:gd name="T12" fmla="*/ 71 w 152"/>
                    <a:gd name="T13" fmla="*/ 178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32"/>
                <p:cNvSpPr>
                  <a:spLocks/>
                </p:cNvSpPr>
                <p:nvPr/>
              </p:nvSpPr>
              <p:spPr bwMode="auto">
                <a:xfrm>
                  <a:off x="2928" y="2314"/>
                  <a:ext cx="152" cy="149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5 h 1893"/>
                    <a:gd name="T10" fmla="*/ 126 w 152"/>
                    <a:gd name="T11" fmla="*/ 160 h 1893"/>
                    <a:gd name="T12" fmla="*/ 71 w 152"/>
                    <a:gd name="T13" fmla="*/ 177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33"/>
                <p:cNvSpPr>
                  <a:spLocks/>
                </p:cNvSpPr>
                <p:nvPr/>
              </p:nvSpPr>
              <p:spPr bwMode="auto">
                <a:xfrm>
                  <a:off x="3076" y="2315"/>
                  <a:ext cx="152" cy="149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5 h 1893"/>
                    <a:gd name="T10" fmla="*/ 126 w 152"/>
                    <a:gd name="T11" fmla="*/ 160 h 1893"/>
                    <a:gd name="T12" fmla="*/ 71 w 152"/>
                    <a:gd name="T13" fmla="*/ 177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Freeform 34"/>
                <p:cNvSpPr>
                  <a:spLocks/>
                </p:cNvSpPr>
                <p:nvPr/>
              </p:nvSpPr>
              <p:spPr bwMode="auto">
                <a:xfrm>
                  <a:off x="3229" y="2303"/>
                  <a:ext cx="152" cy="1494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4 h 1893"/>
                    <a:gd name="T4" fmla="*/ 22 w 152"/>
                    <a:gd name="T5" fmla="*/ 66 h 1893"/>
                    <a:gd name="T6" fmla="*/ 120 w 152"/>
                    <a:gd name="T7" fmla="*/ 105 h 1893"/>
                    <a:gd name="T8" fmla="*/ 11 w 152"/>
                    <a:gd name="T9" fmla="*/ 136 h 1893"/>
                    <a:gd name="T10" fmla="*/ 126 w 152"/>
                    <a:gd name="T11" fmla="*/ 161 h 1893"/>
                    <a:gd name="T12" fmla="*/ 71 w 152"/>
                    <a:gd name="T13" fmla="*/ 178 h 18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893"/>
                    <a:gd name="T23" fmla="*/ 152 w 152"/>
                    <a:gd name="T24" fmla="*/ 1893 h 18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" name="Text Box 35"/>
              <p:cNvSpPr txBox="1">
                <a:spLocks noChangeArrowheads="1"/>
              </p:cNvSpPr>
              <p:nvPr/>
            </p:nvSpPr>
            <p:spPr bwMode="auto">
              <a:xfrm>
                <a:off x="2134" y="2686"/>
                <a:ext cx="1640" cy="634"/>
              </a:xfrm>
              <a:prstGeom prst="rect">
                <a:avLst/>
              </a:prstGeom>
              <a:solidFill>
                <a:srgbClr val="000000"/>
              </a:solidFill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…</a:t>
                </a: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float x = input[</a:t>
                </a:r>
                <a:r>
                  <a:rPr lang="en-US" altLang="zh-CN" sz="1200" b="1" dirty="0" err="1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threadID</a:t>
                </a: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];</a:t>
                </a: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float y = </a:t>
                </a:r>
                <a:r>
                  <a:rPr lang="en-US" altLang="zh-CN" sz="1200" b="1" dirty="0" err="1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func</a:t>
                </a: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(x);</a:t>
                </a: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output[</a:t>
                </a:r>
                <a:r>
                  <a:rPr lang="en-US" altLang="zh-CN" sz="1200" b="1" dirty="0" err="1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threadID</a:t>
                </a: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] = y;</a:t>
                </a: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200" b="1" dirty="0">
                    <a:solidFill>
                      <a:srgbClr val="FFFFFF"/>
                    </a:solidFill>
                    <a:latin typeface="Courier New" panose="02070309020205020404" pitchFamily="49" charset="0"/>
                  </a:rPr>
                  <a:t>…</a:t>
                </a:r>
              </a:p>
            </p:txBody>
          </p:sp>
          <p:sp>
            <p:nvSpPr>
              <p:cNvPr id="76" name="Rectangle 36"/>
              <p:cNvSpPr>
                <a:spLocks noChangeArrowheads="1"/>
              </p:cNvSpPr>
              <p:nvPr/>
            </p:nvSpPr>
            <p:spPr bwMode="auto">
              <a:xfrm>
                <a:off x="1517" y="2045"/>
                <a:ext cx="737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Courier New" panose="02070309020205020404" pitchFamily="49" charset="0"/>
                  <a:buNone/>
                </a:pPr>
                <a:r>
                  <a:rPr lang="en-US" altLang="zh-CN" sz="1600" b="1" dirty="0" err="1">
                    <a:latin typeface="Courier New" panose="02070309020205020404" pitchFamily="49" charset="0"/>
                  </a:rPr>
                  <a:t>threadID</a:t>
                </a:r>
                <a:endParaRPr lang="en-US" altLang="zh-CN" sz="1600" b="1" dirty="0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104" name="Text Box 14"/>
          <p:cNvSpPr txBox="1">
            <a:spLocks noChangeArrowheads="1"/>
          </p:cNvSpPr>
          <p:nvPr/>
        </p:nvSpPr>
        <p:spPr bwMode="auto">
          <a:xfrm>
            <a:off x="1278371" y="2864965"/>
            <a:ext cx="1385614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Thread Block 0</a:t>
            </a:r>
          </a:p>
        </p:txBody>
      </p:sp>
      <p:sp>
        <p:nvSpPr>
          <p:cNvPr id="105" name="Text Box 14"/>
          <p:cNvSpPr txBox="1">
            <a:spLocks noChangeArrowheads="1"/>
          </p:cNvSpPr>
          <p:nvPr/>
        </p:nvSpPr>
        <p:spPr bwMode="auto">
          <a:xfrm>
            <a:off x="5378497" y="2855853"/>
            <a:ext cx="1385614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Thread Block </a:t>
            </a:r>
            <a:r>
              <a:rPr lang="en-US" altLang="zh-CN" sz="1400" dirty="0" smtClean="0">
                <a:latin typeface="Arial" panose="020B0604020202020204" pitchFamily="34" charset="0"/>
              </a:rPr>
              <a:t>1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06" name="Text Box 14"/>
          <p:cNvSpPr txBox="1">
            <a:spLocks noChangeArrowheads="1"/>
          </p:cNvSpPr>
          <p:nvPr/>
        </p:nvSpPr>
        <p:spPr bwMode="auto">
          <a:xfrm>
            <a:off x="8785816" y="2944356"/>
            <a:ext cx="1385614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Thread Block </a:t>
            </a:r>
            <a:r>
              <a:rPr lang="en-US" altLang="zh-CN" sz="1400" dirty="0" smtClean="0">
                <a:latin typeface="Arial" panose="020B0604020202020204" pitchFamily="34" charset="0"/>
              </a:rPr>
              <a:t>2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704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7177"/>
            <a:ext cx="8549640" cy="590931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Matrix Multiply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Sample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632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0" y="1368743"/>
            <a:ext cx="8549640" cy="364617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3600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步  </a:t>
            </a:r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CUDA C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编程</a:t>
            </a:r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200" i="1" dirty="0" smtClean="0">
                <a:solidFill>
                  <a:srgbClr val="98CDED"/>
                </a:solidFill>
                <a:latin typeface="华文楷体" pitchFamily="2" charset="-122"/>
                <a:ea typeface="华文楷体" pitchFamily="2" charset="-122"/>
              </a:rPr>
              <a:t>kernel</a:t>
            </a:r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1676" y="2266789"/>
            <a:ext cx="8247964" cy="340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57200" indent="-457200" defTabSz="449263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1pPr>
            <a:lvl2pPr marL="973138" indent="-401638" defTabSz="449263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2pPr>
            <a:lvl3pPr marL="1143000" indent="-228600" defTabSz="449263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3pPr>
            <a:lvl4pPr marL="1600200" indent="-228600" defTabSz="449263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4pPr>
            <a:lvl5pPr marL="2057400" indent="-228600" defTabSz="449263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Each thread uses IDs to decide what data to work </a:t>
            </a:r>
            <a:r>
              <a:rPr lang="en-US" altLang="zh-CN" dirty="0" smtClean="0"/>
              <a:t>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Block </a:t>
            </a:r>
            <a:r>
              <a:rPr lang="en-US" altLang="zh-CN" sz="2000" dirty="0"/>
              <a:t>ID: 1D or </a:t>
            </a:r>
            <a:r>
              <a:rPr lang="en-US" altLang="zh-CN" sz="2000" dirty="0" smtClean="0"/>
              <a:t>2D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Thread </a:t>
            </a:r>
            <a:r>
              <a:rPr lang="en-US" altLang="zh-CN" sz="2000" dirty="0"/>
              <a:t>ID: 1D, 2D, or 3D 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Simplifies </a:t>
            </a:r>
            <a:r>
              <a:rPr lang="en-US" altLang="zh-CN" dirty="0" smtClean="0"/>
              <a:t>memory addressing </a:t>
            </a:r>
            <a:r>
              <a:rPr lang="en-US" altLang="zh-CN" dirty="0"/>
              <a:t>when </a:t>
            </a:r>
            <a:r>
              <a:rPr lang="en-US" altLang="zh-CN" dirty="0" smtClean="0"/>
              <a:t>processing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multidimensional </a:t>
            </a:r>
            <a:r>
              <a:rPr lang="en-US" altLang="zh-CN" dirty="0"/>
              <a:t>data</a:t>
            </a:r>
          </a:p>
          <a:p>
            <a:pPr marL="974725" lvl="1" indent="-403225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Image processing</a:t>
            </a:r>
          </a:p>
          <a:p>
            <a:pPr marL="974725" lvl="1" indent="-403225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Solving PDEs on volumes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sz="2800" dirty="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0" y="747713"/>
            <a:ext cx="3105150" cy="4267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640" y="5014913"/>
            <a:ext cx="21621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169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6194" y="1110307"/>
            <a:ext cx="59273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defTabSz="449263" eaLnBrk="1" hangingPunct="1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of communicating R/W Data between 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marL="742950" lvl="1" indent="-285750" defTabSz="449263" eaLnBrk="1" hangingPunct="1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4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defTabSz="449263" eaLnBrk="1" hangingPunct="1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Contents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to all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  <a:p>
            <a:pPr marL="742950" lvl="1" indent="-285750" defTabSz="449263" eaLnBrk="1" hangingPunct="1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defTabSz="449263" eaLnBrk="1" hangingPunct="1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access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490" y="1657935"/>
            <a:ext cx="3314700" cy="3028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586" y="4148097"/>
            <a:ext cx="485775" cy="381000"/>
          </a:xfrm>
          <a:prstGeom prst="rect">
            <a:avLst/>
          </a:prstGeom>
        </p:spPr>
      </p:pic>
      <p:sp>
        <p:nvSpPr>
          <p:cNvPr id="7" name="左右箭头 6"/>
          <p:cNvSpPr/>
          <p:nvPr/>
        </p:nvSpPr>
        <p:spPr>
          <a:xfrm>
            <a:off x="7156176" y="4274243"/>
            <a:ext cx="340498" cy="614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315"/>
            <a:ext cx="8549640" cy="590931"/>
          </a:xfrm>
        </p:spPr>
        <p:txBody>
          <a:bodyPr/>
          <a:lstStyle/>
          <a:p>
            <a:pPr eaLnBrk="1" hangingPunct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 ID Keywords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28515" y="1043275"/>
            <a:ext cx="9806940" cy="4727433"/>
          </a:xfrm>
        </p:spPr>
        <p:txBody>
          <a:bodyPr/>
          <a:lstStyle/>
          <a:p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All threads execute the same kernel code</a:t>
            </a:r>
          </a:p>
          <a:p>
            <a:pPr lvl="1"/>
            <a:r>
              <a:rPr lang="en-US" altLang="zh-CN" sz="2400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There needs to be a mechanism to allow them to direct themselves towards the particular parts of the data structure they are designated to work on. </a:t>
            </a:r>
          </a:p>
          <a:p>
            <a:pPr marL="571500" lvl="1" indent="0">
              <a:buNone/>
            </a:pPr>
            <a:endParaRPr lang="en-US" altLang="zh-CN" sz="2400" kern="1200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Keywords “</a:t>
            </a:r>
            <a:r>
              <a:rPr lang="en-US" altLang="zh-CN" b="0" kern="1200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threadIdx.x</a:t>
            </a:r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” and “</a:t>
            </a:r>
            <a:r>
              <a:rPr lang="en-US" altLang="zh-CN" b="0" kern="1200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threadIdx.y</a:t>
            </a:r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” refer to the thread indices of a thread</a:t>
            </a:r>
          </a:p>
          <a:p>
            <a:pPr lvl="1"/>
            <a:r>
              <a:rPr lang="en-US" altLang="zh-CN" sz="2400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allow a thread to access hardware registers associated with it at runtime that provides the identity to the thread.</a:t>
            </a:r>
          </a:p>
          <a:p>
            <a:pPr lvl="1"/>
            <a:endParaRPr lang="en-US" altLang="zh-CN" sz="2400" b="0" kern="1200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We will refer to a thread as Thread </a:t>
            </a:r>
            <a:r>
              <a:rPr lang="en-US" altLang="zh-CN" b="0" kern="1200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threadIdx.x</a:t>
            </a:r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</a:t>
            </a:r>
            <a:r>
              <a:rPr lang="en-US" altLang="zh-CN" b="0" kern="1200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threadIdx.y</a:t>
            </a:r>
            <a:endParaRPr lang="en-US" altLang="zh-CN" b="0" kern="1200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64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Matrix-Matrix Operations</a:t>
            </a:r>
            <a:endParaRPr lang="zh-CN" altLang="en-US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34122" y="925032"/>
            <a:ext cx="10042525" cy="5106933"/>
          </a:xfrm>
        </p:spPr>
        <p:txBody>
          <a:bodyPr/>
          <a:lstStyle/>
          <a:p>
            <a:r>
              <a:rPr lang="en-US" altLang="zh-CN" sz="2000" kern="1200" dirty="0">
                <a:latin typeface="Arial" charset="0"/>
                <a:ea typeface="宋体" panose="02010600030101010101" pitchFamily="2" charset="-122"/>
              </a:rPr>
              <a:t>Store matrices as 2D </a:t>
            </a:r>
            <a:r>
              <a:rPr lang="en-US" altLang="zh-CN" sz="2000" kern="1200" dirty="0" smtClean="0">
                <a:latin typeface="Arial" charset="0"/>
                <a:ea typeface="宋体" panose="02010600030101010101" pitchFamily="2" charset="-122"/>
              </a:rPr>
              <a:t>textures</a:t>
            </a:r>
          </a:p>
          <a:p>
            <a:endParaRPr lang="en-US" altLang="zh-CN" sz="2000" kern="1200" dirty="0">
              <a:latin typeface="Arial" charset="0"/>
              <a:ea typeface="宋体" panose="02010600030101010101" pitchFamily="2" charset="-122"/>
            </a:endParaRPr>
          </a:p>
          <a:p>
            <a:endParaRPr lang="en-US" altLang="zh-CN" sz="2000" kern="1200" dirty="0" smtClean="0">
              <a:latin typeface="Arial" charset="0"/>
              <a:ea typeface="宋体" panose="02010600030101010101" pitchFamily="2" charset="-122"/>
            </a:endParaRPr>
          </a:p>
          <a:p>
            <a:endParaRPr lang="en-US" altLang="zh-CN" sz="2000" kern="1200" dirty="0">
              <a:latin typeface="Arial" charset="0"/>
              <a:ea typeface="宋体" panose="02010600030101010101" pitchFamily="2" charset="-122"/>
            </a:endParaRPr>
          </a:p>
          <a:p>
            <a:endParaRPr lang="en-US" altLang="zh-CN" sz="2000" kern="1200" dirty="0" smtClean="0">
              <a:latin typeface="Arial" charset="0"/>
              <a:ea typeface="宋体" panose="02010600030101010101" pitchFamily="2" charset="-122"/>
            </a:endParaRPr>
          </a:p>
          <a:p>
            <a:endParaRPr lang="en-US" altLang="zh-CN" sz="2000" kern="1200" dirty="0">
              <a:latin typeface="Arial" charset="0"/>
              <a:ea typeface="宋体" panose="02010600030101010101" pitchFamily="2" charset="-122"/>
            </a:endParaRPr>
          </a:p>
          <a:p>
            <a:endParaRPr lang="en-US" altLang="zh-CN" sz="2000" kern="1200" dirty="0" smtClean="0">
              <a:latin typeface="Arial" charset="0"/>
              <a:ea typeface="宋体" panose="02010600030101010101" pitchFamily="2" charset="-122"/>
            </a:endParaRPr>
          </a:p>
          <a:p>
            <a:endParaRPr lang="en-US" altLang="zh-CN" sz="2000" kern="1200" dirty="0">
              <a:latin typeface="Arial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Express multiplication of two matrices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as </a:t>
            </a:r>
            <a:r>
              <a:rPr lang="en-US" altLang="zh-CN" sz="2000" dirty="0">
                <a:ea typeface="宋体" panose="02010600030101010101" pitchFamily="2" charset="-122"/>
              </a:rPr>
              <a:t>dot product of vector of matrix row and columns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Compute matrix C by:</a:t>
            </a:r>
          </a:p>
          <a:p>
            <a:pPr marL="0" indent="0"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    for </a:t>
            </a:r>
            <a:r>
              <a:rPr lang="en-US" altLang="zh-CN" sz="2000" dirty="0">
                <a:ea typeface="宋体" panose="02010600030101010101" pitchFamily="2" charset="-122"/>
              </a:rPr>
              <a:t>each cell of </a:t>
            </a:r>
            <a:r>
              <a:rPr lang="en-US" altLang="zh-CN" sz="2000" dirty="0" err="1">
                <a:ea typeface="宋体" panose="02010600030101010101" pitchFamily="2" charset="-122"/>
              </a:rPr>
              <a:t>cij</a:t>
            </a:r>
            <a:r>
              <a:rPr lang="en-US" altLang="zh-CN" sz="2000" dirty="0">
                <a:ea typeface="宋体" panose="02010600030101010101" pitchFamily="2" charset="-122"/>
              </a:rPr>
              <a:t> take the dot product of row I of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    matrix  </a:t>
            </a:r>
            <a:r>
              <a:rPr lang="en-US" altLang="zh-CN" sz="2000" dirty="0">
                <a:ea typeface="宋体" panose="02010600030101010101" pitchFamily="2" charset="-122"/>
              </a:rPr>
              <a:t>A with column j of matrix B</a:t>
            </a:r>
          </a:p>
          <a:p>
            <a:pPr marL="0" indent="0">
              <a:buNone/>
            </a:pPr>
            <a:endParaRPr lang="en-US" altLang="zh-CN" sz="2000" kern="1200" dirty="0" smtClean="0">
              <a:latin typeface="Arial" charset="0"/>
              <a:ea typeface="宋体" panose="02010600030101010101" pitchFamily="2" charset="-122"/>
            </a:endParaRPr>
          </a:p>
          <a:p>
            <a:endParaRPr lang="en-US" altLang="zh-CN" sz="2000" kern="1200" dirty="0">
              <a:latin typeface="Arial" charset="0"/>
              <a:ea typeface="宋体" panose="02010600030101010101" pitchFamily="2" charset="-122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936700"/>
              </p:ext>
            </p:extLst>
          </p:nvPr>
        </p:nvGraphicFramePr>
        <p:xfrm>
          <a:off x="1066800" y="1517597"/>
          <a:ext cx="3886200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Image" r:id="rId3" imgW="7873016" imgH="4215873" progId="">
                  <p:embed/>
                </p:oleObj>
              </mc:Choice>
              <mc:Fallback>
                <p:oleObj name="Image" r:id="rId3" imgW="7873016" imgH="4215873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17597"/>
                        <a:ext cx="3886200" cy="208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495797"/>
              </p:ext>
            </p:extLst>
          </p:nvPr>
        </p:nvGraphicFramePr>
        <p:xfrm>
          <a:off x="7199939" y="2288531"/>
          <a:ext cx="3772861" cy="382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Image" r:id="rId5" imgW="7542857" imgH="7657143" progId="">
                  <p:embed/>
                </p:oleObj>
              </mc:Choice>
              <mc:Fallback>
                <p:oleObj name="Image" r:id="rId5" imgW="7542857" imgH="7657143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939" y="2288531"/>
                        <a:ext cx="3772861" cy="38298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868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315"/>
            <a:ext cx="10097814" cy="539058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Matrix Multiply:  CUDA Kernel</a:t>
            </a:r>
            <a:endParaRPr lang="zh-CN" altLang="en-US" sz="32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6083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200" dirty="0">
                <a:solidFill>
                  <a:srgbClr val="FFFFFF"/>
                </a:solidFill>
                <a:sym typeface="Verdana" pitchFamily="34" charset="0"/>
              </a:rPr>
              <a:t>Code from:  http://courses.engr.illinois.edu/ece498/al/textbook/Chapter2-CudaProgrammingModel.pdf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84335" y="1350505"/>
            <a:ext cx="90981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// Matrix multiplication kernel – per thread code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__global__ void </a:t>
            </a:r>
            <a:r>
              <a:rPr lang="en-US" altLang="zh-CN" b="1" dirty="0" err="1">
                <a:latin typeface="Courier New" pitchFamily="49" charset="0"/>
              </a:rPr>
              <a:t>MatrixMulKernel</a:t>
            </a:r>
            <a:r>
              <a:rPr lang="en-US" altLang="zh-CN" b="1" dirty="0">
                <a:latin typeface="Courier New" pitchFamily="49" charset="0"/>
              </a:rPr>
              <a:t>(float* </a:t>
            </a:r>
            <a:r>
              <a:rPr lang="en-US" altLang="zh-CN" b="1" dirty="0" err="1">
                <a:latin typeface="Courier New" pitchFamily="49" charset="0"/>
              </a:rPr>
              <a:t>Md</a:t>
            </a:r>
            <a:r>
              <a:rPr lang="en-US" altLang="zh-CN" b="1" dirty="0">
                <a:latin typeface="Courier New" pitchFamily="49" charset="0"/>
              </a:rPr>
              <a:t>, float* </a:t>
            </a:r>
            <a:r>
              <a:rPr lang="en-US" altLang="zh-CN" b="1" dirty="0" err="1">
                <a:latin typeface="Courier New" pitchFamily="49" charset="0"/>
              </a:rPr>
              <a:t>Nd</a:t>
            </a:r>
            <a:r>
              <a:rPr lang="en-US" altLang="zh-CN" b="1" dirty="0">
                <a:latin typeface="Courier New" pitchFamily="49" charset="0"/>
              </a:rPr>
              <a:t>, float* </a:t>
            </a:r>
            <a:r>
              <a:rPr lang="en-US" altLang="zh-CN" b="1" dirty="0" err="1">
                <a:latin typeface="Courier New" pitchFamily="49" charset="0"/>
              </a:rPr>
              <a:t>Pd</a:t>
            </a:r>
            <a:r>
              <a:rPr lang="en-US" altLang="zh-CN" b="1" dirty="0">
                <a:latin typeface="Courier New" pitchFamily="49" charset="0"/>
              </a:rPr>
              <a:t>, 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Width)</a:t>
            </a:r>
            <a:r>
              <a:rPr lang="ar-SA" altLang="zh-CN" b="1" dirty="0">
                <a:latin typeface="Courier New" pitchFamily="49" charset="0"/>
              </a:rPr>
              <a:t>‏</a:t>
            </a: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{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// 2D Thread ID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</a:rPr>
              <a:t>tx</a:t>
            </a:r>
            <a:r>
              <a:rPr lang="en-US" altLang="zh-CN" b="1" dirty="0">
                <a:latin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</a:rPr>
              <a:t>threadIdx.x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ty = </a:t>
            </a:r>
            <a:r>
              <a:rPr lang="en-US" altLang="zh-CN" b="1" dirty="0" err="1">
                <a:latin typeface="Courier New" pitchFamily="49" charset="0"/>
              </a:rPr>
              <a:t>threadIdx.y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// </a:t>
            </a:r>
            <a:r>
              <a:rPr lang="en-US" altLang="zh-CN" b="1" dirty="0" err="1">
                <a:latin typeface="Courier New" pitchFamily="49" charset="0"/>
              </a:rPr>
              <a:t>Pvalue</a:t>
            </a:r>
            <a:r>
              <a:rPr lang="en-US" altLang="zh-CN" b="1" dirty="0">
                <a:latin typeface="Courier New" pitchFamily="49" charset="0"/>
              </a:rPr>
              <a:t> is used to store the element of the matrix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// that is computed by the thread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float </a:t>
            </a:r>
            <a:r>
              <a:rPr lang="en-US" altLang="zh-CN" b="1" dirty="0" err="1">
                <a:latin typeface="Courier New" pitchFamily="49" charset="0"/>
              </a:rPr>
              <a:t>Pvalue</a:t>
            </a:r>
            <a:r>
              <a:rPr lang="en-US" altLang="zh-CN" b="1" dirty="0">
                <a:latin typeface="Courier New" pitchFamily="49" charset="0"/>
              </a:rPr>
              <a:t> = 0;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6" name="Text Box 6"/>
          <p:cNvSpPr>
            <a:spLocks noChangeArrowheads="1"/>
          </p:cNvSpPr>
          <p:nvPr/>
        </p:nvSpPr>
        <p:spPr bwMode="auto">
          <a:xfrm>
            <a:off x="5259001" y="3150960"/>
            <a:ext cx="5394960" cy="36933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C3300"/>
                </a:solidFill>
                <a:sym typeface="Verdana" pitchFamily="34" charset="0"/>
              </a:rPr>
              <a:t>访问一个</a:t>
            </a:r>
            <a:r>
              <a:rPr lang="en-US" altLang="zh-CN" dirty="0">
                <a:solidFill>
                  <a:srgbClr val="CC3300"/>
                </a:solidFill>
                <a:sym typeface="Verdana" pitchFamily="34" charset="0"/>
              </a:rPr>
              <a:t>matrix, </a:t>
            </a:r>
            <a:r>
              <a:rPr lang="zh-CN" altLang="en-US" dirty="0">
                <a:solidFill>
                  <a:srgbClr val="CC3300"/>
                </a:solidFill>
                <a:sym typeface="Verdana" pitchFamily="34" charset="0"/>
              </a:rPr>
              <a:t>所以采用二维</a:t>
            </a:r>
            <a:r>
              <a:rPr lang="en-US" altLang="zh-CN" dirty="0">
                <a:solidFill>
                  <a:srgbClr val="CC3300"/>
                </a:solidFill>
                <a:sym typeface="Verdana" pitchFamily="34" charset="0"/>
              </a:rPr>
              <a:t>block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78119" y="3058665"/>
            <a:ext cx="3209450" cy="521541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4498965" y="3334912"/>
            <a:ext cx="548640" cy="142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6"/>
          <p:cNvSpPr>
            <a:spLocks noChangeArrowheads="1"/>
          </p:cNvSpPr>
          <p:nvPr/>
        </p:nvSpPr>
        <p:spPr bwMode="auto">
          <a:xfrm>
            <a:off x="4978950" y="4170876"/>
            <a:ext cx="4480560" cy="36933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3300"/>
                </a:solidFill>
                <a:sym typeface="Verdana" pitchFamily="34" charset="0"/>
              </a:rPr>
              <a:t>每个</a:t>
            </a:r>
            <a:r>
              <a:rPr lang="en-US" altLang="zh-CN">
                <a:solidFill>
                  <a:srgbClr val="CC3300"/>
                </a:solidFill>
                <a:sym typeface="Verdana" pitchFamily="34" charset="0"/>
              </a:rPr>
              <a:t> kernel </a:t>
            </a:r>
            <a:r>
              <a:rPr lang="zh-CN" altLang="en-US">
                <a:solidFill>
                  <a:srgbClr val="CC3300"/>
                </a:solidFill>
                <a:sym typeface="Verdana" pitchFamily="34" charset="0"/>
              </a:rPr>
              <a:t>线程计算一个输出</a:t>
            </a:r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3830369" y="4272100"/>
            <a:ext cx="914400" cy="6858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272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315"/>
            <a:ext cx="10097814" cy="539058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Matrix Multiply:  CUDA Kernel</a:t>
            </a:r>
            <a:endParaRPr lang="zh-CN" altLang="en-US" sz="32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6083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200" dirty="0">
                <a:solidFill>
                  <a:srgbClr val="FFFFFF"/>
                </a:solidFill>
                <a:sym typeface="Verdana" pitchFamily="34" charset="0"/>
              </a:rPr>
              <a:t>Code from:  http://courses.engr.illinois.edu/ece498/al/textbook/Chapter2-CudaProgrammingModel.pdf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84335" y="1350505"/>
            <a:ext cx="90981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for (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k = 0; k &lt; Width; ++k)</a:t>
            </a:r>
            <a:r>
              <a:rPr lang="ar-SA" altLang="zh-CN" b="1" dirty="0">
                <a:latin typeface="Courier New" pitchFamily="49" charset="0"/>
              </a:rPr>
              <a:t>‏</a:t>
            </a:r>
            <a:r>
              <a:rPr lang="en-US" altLang="zh-CN" b="1" dirty="0">
                <a:latin typeface="Courier New" pitchFamily="49" charset="0"/>
              </a:rPr>
              <a:t> {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      float </a:t>
            </a:r>
            <a:r>
              <a:rPr lang="en-US" altLang="zh-CN" b="1" dirty="0" err="1">
                <a:latin typeface="Courier New" pitchFamily="49" charset="0"/>
              </a:rPr>
              <a:t>Melement</a:t>
            </a:r>
            <a:r>
              <a:rPr lang="en-US" altLang="zh-CN" b="1" dirty="0">
                <a:latin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</a:rPr>
              <a:t>Md</a:t>
            </a:r>
            <a:r>
              <a:rPr lang="en-US" altLang="zh-CN" b="1" dirty="0">
                <a:latin typeface="Courier New" pitchFamily="49" charset="0"/>
              </a:rPr>
              <a:t>[ty*</a:t>
            </a:r>
            <a:r>
              <a:rPr lang="en-US" altLang="zh-CN" b="1" dirty="0" err="1">
                <a:latin typeface="Courier New" pitchFamily="49" charset="0"/>
              </a:rPr>
              <a:t>Width+k</a:t>
            </a:r>
            <a:r>
              <a:rPr lang="en-US" altLang="zh-CN" b="1" dirty="0">
                <a:latin typeface="Courier New" pitchFamily="49" charset="0"/>
              </a:rPr>
              <a:t>];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      float </a:t>
            </a:r>
            <a:r>
              <a:rPr lang="en-US" altLang="zh-CN" b="1" dirty="0" err="1">
                <a:latin typeface="Courier New" pitchFamily="49" charset="0"/>
              </a:rPr>
              <a:t>Nelement</a:t>
            </a:r>
            <a:r>
              <a:rPr lang="en-US" altLang="zh-CN" b="1" dirty="0">
                <a:latin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</a:rPr>
              <a:t>Nd</a:t>
            </a:r>
            <a:r>
              <a:rPr lang="en-US" altLang="zh-CN" b="1" dirty="0">
                <a:latin typeface="Courier New" pitchFamily="49" charset="0"/>
              </a:rPr>
              <a:t>[k*Width+ </a:t>
            </a:r>
            <a:r>
              <a:rPr lang="en-US" altLang="zh-CN" b="1" dirty="0" err="1">
                <a:latin typeface="Courier New" pitchFamily="49" charset="0"/>
              </a:rPr>
              <a:t>tx</a:t>
            </a:r>
            <a:r>
              <a:rPr lang="en-US" altLang="zh-CN" b="1" dirty="0">
                <a:latin typeface="Courier New" pitchFamily="49" charset="0"/>
              </a:rPr>
              <a:t>];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      </a:t>
            </a:r>
            <a:r>
              <a:rPr lang="en-US" altLang="zh-CN" b="1" dirty="0" err="1">
                <a:latin typeface="Courier New" pitchFamily="49" charset="0"/>
              </a:rPr>
              <a:t>Pvalue</a:t>
            </a:r>
            <a:r>
              <a:rPr lang="en-US" altLang="zh-CN" b="1" dirty="0">
                <a:latin typeface="Courier New" pitchFamily="49" charset="0"/>
              </a:rPr>
              <a:t> += </a:t>
            </a:r>
            <a:r>
              <a:rPr lang="en-US" altLang="zh-CN" b="1" dirty="0" err="1">
                <a:latin typeface="Courier New" pitchFamily="49" charset="0"/>
              </a:rPr>
              <a:t>Melement</a:t>
            </a:r>
            <a:r>
              <a:rPr lang="en-US" altLang="zh-CN" b="1" dirty="0">
                <a:latin typeface="Courier New" pitchFamily="49" charset="0"/>
              </a:rPr>
              <a:t> * </a:t>
            </a:r>
            <a:r>
              <a:rPr lang="en-US" altLang="zh-CN" b="1" dirty="0" err="1">
                <a:latin typeface="Courier New" pitchFamily="49" charset="0"/>
              </a:rPr>
              <a:t>Nelement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  }</a:t>
            </a:r>
          </a:p>
          <a:p>
            <a:pPr>
              <a:buClr>
                <a:srgbClr val="000000"/>
              </a:buClr>
              <a:buSzPct val="100000"/>
            </a:pPr>
            <a:endParaRPr lang="en-US" altLang="zh-CN" b="1" dirty="0">
              <a:latin typeface="Courier New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 </a:t>
            </a:r>
            <a:r>
              <a:rPr lang="en-US" altLang="zh-CN" b="1" dirty="0" err="1">
                <a:latin typeface="Courier New" pitchFamily="49" charset="0"/>
              </a:rPr>
              <a:t>Pd</a:t>
            </a:r>
            <a:r>
              <a:rPr lang="en-US" altLang="zh-CN" b="1" dirty="0">
                <a:latin typeface="Courier New" pitchFamily="49" charset="0"/>
              </a:rPr>
              <a:t>[ty*Width+ </a:t>
            </a:r>
            <a:r>
              <a:rPr lang="en-US" altLang="zh-CN" b="1" dirty="0" err="1">
                <a:latin typeface="Courier New" pitchFamily="49" charset="0"/>
              </a:rPr>
              <a:t>tx</a:t>
            </a:r>
            <a:r>
              <a:rPr lang="en-US" altLang="zh-CN" b="1" dirty="0">
                <a:latin typeface="Courier New" pitchFamily="49" charset="0"/>
              </a:rPr>
              <a:t>] = </a:t>
            </a:r>
            <a:r>
              <a:rPr lang="en-US" altLang="zh-CN" b="1" dirty="0" err="1">
                <a:latin typeface="Courier New" pitchFamily="49" charset="0"/>
              </a:rPr>
              <a:t>Pvalue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768" y="1350505"/>
            <a:ext cx="2190750" cy="445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04" y="3596128"/>
            <a:ext cx="2190750" cy="221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0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315"/>
            <a:ext cx="8549640" cy="590931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Invocation(Host-side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Code) </a:t>
            </a:r>
            <a:endParaRPr lang="zh-CN" altLang="en-US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0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981444" y="1665682"/>
            <a:ext cx="9806940" cy="3646170"/>
          </a:xfrm>
        </p:spPr>
        <p:txBody>
          <a:bodyPr/>
          <a:lstStyle/>
          <a:p>
            <a:pPr defTabSz="457200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// Setup the execution configuration</a:t>
            </a:r>
          </a:p>
          <a:p>
            <a:pPr defTabSz="457200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      dim3 </a:t>
            </a:r>
            <a:r>
              <a:rPr lang="en-US" altLang="zh-CN" b="0" kern="1200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dimGrid</a:t>
            </a:r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(1, 1);</a:t>
            </a:r>
          </a:p>
          <a:p>
            <a:pPr defTabSz="457200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      dim3 </a:t>
            </a:r>
            <a:r>
              <a:rPr lang="en-US" altLang="zh-CN" b="0" kern="1200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dimBlock</a:t>
            </a:r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(Width, Width);</a:t>
            </a:r>
          </a:p>
          <a:p>
            <a:pPr defTabSz="457200">
              <a:spcBef>
                <a:spcPct val="0"/>
              </a:spcBef>
              <a:buClr>
                <a:srgbClr val="000000"/>
              </a:buClr>
              <a:buNone/>
              <a:defRPr/>
            </a:pPr>
            <a:endParaRPr lang="en-US" altLang="zh-CN" b="0" kern="1200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defTabSz="457200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// Launch the device computation threads!</a:t>
            </a:r>
          </a:p>
          <a:p>
            <a:pPr defTabSz="457200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   </a:t>
            </a:r>
            <a:r>
              <a:rPr lang="en-US" altLang="zh-CN" b="0" kern="1200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MatrixMulKernel</a:t>
            </a:r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&lt;&lt;&lt;</a:t>
            </a:r>
            <a:r>
              <a:rPr lang="en-US" altLang="zh-CN" b="0" kern="1200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dimGrid</a:t>
            </a:r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</a:t>
            </a:r>
            <a:r>
              <a:rPr lang="en-US" altLang="zh-CN" b="0" kern="1200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dimBlock</a:t>
            </a:r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&gt;&gt;&gt;(</a:t>
            </a:r>
            <a:r>
              <a:rPr lang="en-US" altLang="zh-CN" b="0" kern="1200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Md</a:t>
            </a:r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</a:t>
            </a:r>
            <a:r>
              <a:rPr lang="en-US" altLang="zh-CN" b="0" kern="1200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Nd</a:t>
            </a:r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</a:t>
            </a:r>
            <a:r>
              <a:rPr lang="en-US" altLang="zh-CN" b="0" kern="1200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Pd</a:t>
            </a:r>
            <a:r>
              <a:rPr lang="en-US" altLang="zh-CN" b="0" kern="12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Width);</a:t>
            </a:r>
          </a:p>
          <a:p>
            <a:pPr lvl="1" defTabSz="457200" eaLnBrk="1" hangingPunct="1">
              <a:spcBef>
                <a:spcPct val="0"/>
              </a:spcBef>
              <a:defRPr/>
            </a:pPr>
            <a:endParaRPr lang="en-US" altLang="zh-CN" sz="2400" b="0" kern="1200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6684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474346" y="1243013"/>
            <a:ext cx="5486400" cy="445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  <a:sym typeface="Verdana" pitchFamily="34" charset="0"/>
              </a:rPr>
              <a:t>一个线程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Verdana" pitchFamily="34" charset="0"/>
              </a:rPr>
              <a:t>block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  <a:sym typeface="Verdana" pitchFamily="34" charset="0"/>
              </a:rPr>
              <a:t>计算Pd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  <a:sym typeface="Verdana" pitchFamily="34" charset="0"/>
              </a:rPr>
              <a:t>每个线程计算Pd的一个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  <a:sym typeface="Verdana" pitchFamily="34" charset="0"/>
              </a:rPr>
              <a:t>元素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  <a:sym typeface="Verdana" pitchFamily="34" charset="0"/>
            </a:endParaRPr>
          </a:p>
          <a:p>
            <a:pPr marL="741363" lvl="1" indent="-2841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2000" dirty="0">
              <a:latin typeface="华文楷体" pitchFamily="2" charset="-122"/>
              <a:ea typeface="华文楷体" pitchFamily="2" charset="-122"/>
              <a:sym typeface="Verdana" pitchFamily="34" charset="0"/>
            </a:endParaRPr>
          </a:p>
          <a:p>
            <a:pPr marL="341313" indent="-34131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  <a:sym typeface="Verdana" pitchFamily="34" charset="0"/>
              </a:rPr>
              <a:t>每个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  <a:sym typeface="Verdana" pitchFamily="34" charset="0"/>
              </a:rPr>
              <a:t>线程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  <a:sym typeface="Verdana" pitchFamily="34" charset="0"/>
            </a:endParaRPr>
          </a:p>
          <a:p>
            <a:pPr marL="741363" lvl="1" indent="-2841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  <a:sym typeface="Verdana" pitchFamily="34" charset="0"/>
              </a:rPr>
              <a:t>读入矩阵Md的一行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  <a:sym typeface="Verdana" pitchFamily="34" charset="0"/>
              </a:rPr>
              <a:t>读入矩阵Nd的一列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  <a:sym typeface="Verdana" pitchFamily="34" charset="0"/>
              </a:rPr>
              <a:t>为每对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  <a:sym typeface="Verdana" pitchFamily="34" charset="0"/>
              </a:rPr>
              <a:t>Md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  <a:sym typeface="Verdana" pitchFamily="34" charset="0"/>
              </a:rPr>
              <a:t>和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  <a:sym typeface="Verdana" pitchFamily="34" charset="0"/>
              </a:rPr>
              <a:t>Nd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  <a:sym typeface="Verdana" pitchFamily="34" charset="0"/>
              </a:rPr>
              <a:t>元素执行一次乘法和加法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  <a:cs typeface="Arial" pitchFamily="34" charset="0"/>
                <a:sym typeface="Arial" pitchFamily="34" charset="0"/>
              </a:rPr>
              <a:t>计算次数和片外访存次数比率接近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  <a:cs typeface="Arial" pitchFamily="34" charset="0"/>
                <a:sym typeface="Arial" pitchFamily="34" charset="0"/>
              </a:rPr>
              <a:t>1:1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400" dirty="0" smtClean="0">
              <a:latin typeface="华文楷体" pitchFamily="2" charset="-122"/>
              <a:ea typeface="华文楷体" pitchFamily="2" charset="-122"/>
              <a:sym typeface="Verdana" pitchFamily="34" charset="0"/>
            </a:endParaRP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  <a:sym typeface="Verdana" pitchFamily="34" charset="0"/>
              </a:rPr>
              <a:t>矩阵的长度受限于一个线程块允许的线程数目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2400" dirty="0">
              <a:latin typeface="华文楷体" pitchFamily="2" charset="-122"/>
              <a:ea typeface="华文楷体" pitchFamily="2" charset="-122"/>
              <a:sym typeface="Verdana" pitchFamily="34" charset="0"/>
            </a:endParaRPr>
          </a:p>
          <a:p>
            <a:pPr marL="914400" lvl="1" indent="-457200" eaLnBrk="1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2800" dirty="0">
              <a:latin typeface="华文楷体" pitchFamily="2" charset="-122"/>
              <a:ea typeface="华文楷体" pitchFamily="2" charset="-122"/>
              <a:sym typeface="Verdana" pitchFamily="34" charset="0"/>
            </a:endParaRPr>
          </a:p>
        </p:txBody>
      </p:sp>
      <p:sp>
        <p:nvSpPr>
          <p:cNvPr id="58371" name="AutoShape 4"/>
          <p:cNvSpPr>
            <a:spLocks noChangeArrowheads="1"/>
          </p:cNvSpPr>
          <p:nvPr/>
        </p:nvSpPr>
        <p:spPr bwMode="auto">
          <a:xfrm>
            <a:off x="6212206" y="1278732"/>
            <a:ext cx="2276474" cy="1847373"/>
          </a:xfrm>
          <a:prstGeom prst="roundRect">
            <a:avLst>
              <a:gd name="adj" fmla="val 79"/>
            </a:avLst>
          </a:prstGeom>
          <a:solidFill>
            <a:srgbClr val="33A3A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00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1000" b="1">
                <a:latin typeface="Times New Roman" pitchFamily="18" charset="0"/>
                <a:sym typeface="Times New Roman" pitchFamily="18" charset="0"/>
              </a:rPr>
              <a:t>Grid 1</a:t>
            </a:r>
            <a:endParaRPr lang="zh-CN" altLang="en-US"/>
          </a:p>
        </p:txBody>
      </p:sp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6402706" y="1461612"/>
            <a:ext cx="1905000" cy="1490186"/>
          </a:xfrm>
          <a:prstGeom prst="roundRect">
            <a:avLst>
              <a:gd name="adj" fmla="val 93"/>
            </a:avLst>
          </a:prstGeom>
          <a:solidFill>
            <a:srgbClr val="23FF23">
              <a:alpha val="54117"/>
            </a:srgb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000" b="1">
                <a:latin typeface="Times New Roman" pitchFamily="18" charset="0"/>
                <a:sym typeface="Times New Roman" pitchFamily="18" charset="0"/>
              </a:rPr>
              <a:t>Block 1</a:t>
            </a:r>
            <a:endParaRPr lang="zh-CN" altLang="en-US"/>
          </a:p>
        </p:txBody>
      </p:sp>
      <p:sp>
        <p:nvSpPr>
          <p:cNvPr id="58373" name="AutoShape 6"/>
          <p:cNvSpPr>
            <a:spLocks noChangeArrowheads="1"/>
          </p:cNvSpPr>
          <p:nvPr/>
        </p:nvSpPr>
        <p:spPr bwMode="auto">
          <a:xfrm>
            <a:off x="6387466" y="3278982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374" name="AutoShape 7"/>
          <p:cNvSpPr>
            <a:spLocks noChangeArrowheads="1"/>
          </p:cNvSpPr>
          <p:nvPr/>
        </p:nvSpPr>
        <p:spPr bwMode="auto">
          <a:xfrm>
            <a:off x="6846570" y="3278982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375" name="AutoShape 8"/>
          <p:cNvSpPr>
            <a:spLocks noChangeArrowheads="1"/>
          </p:cNvSpPr>
          <p:nvPr/>
        </p:nvSpPr>
        <p:spPr bwMode="auto">
          <a:xfrm>
            <a:off x="7303770" y="3278982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376" name="AutoShape 9"/>
          <p:cNvSpPr>
            <a:spLocks noChangeArrowheads="1"/>
          </p:cNvSpPr>
          <p:nvPr/>
        </p:nvSpPr>
        <p:spPr bwMode="auto">
          <a:xfrm>
            <a:off x="7760970" y="3278982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377" name="AutoShape 10"/>
          <p:cNvSpPr>
            <a:spLocks noChangeArrowheads="1"/>
          </p:cNvSpPr>
          <p:nvPr/>
        </p:nvSpPr>
        <p:spPr bwMode="auto">
          <a:xfrm>
            <a:off x="6387466" y="36090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378" name="AutoShape 11"/>
          <p:cNvSpPr>
            <a:spLocks noChangeArrowheads="1"/>
          </p:cNvSpPr>
          <p:nvPr/>
        </p:nvSpPr>
        <p:spPr bwMode="auto">
          <a:xfrm>
            <a:off x="6846570" y="36090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379" name="AutoShape 12"/>
          <p:cNvSpPr>
            <a:spLocks noChangeArrowheads="1"/>
          </p:cNvSpPr>
          <p:nvPr/>
        </p:nvSpPr>
        <p:spPr bwMode="auto">
          <a:xfrm>
            <a:off x="7303770" y="36090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380" name="AutoShape 13"/>
          <p:cNvSpPr>
            <a:spLocks noChangeArrowheads="1"/>
          </p:cNvSpPr>
          <p:nvPr/>
        </p:nvSpPr>
        <p:spPr bwMode="auto">
          <a:xfrm>
            <a:off x="7760970" y="36090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pic>
        <p:nvPicPr>
          <p:cNvPr id="58381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7466" y="3951923"/>
            <a:ext cx="464820" cy="34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2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6570" y="3951923"/>
            <a:ext cx="464820" cy="34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3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3770" y="3951923"/>
            <a:ext cx="464820" cy="34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4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0970" y="3951923"/>
            <a:ext cx="464820" cy="34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85" name="AutoShape 18"/>
          <p:cNvSpPr>
            <a:spLocks noChangeArrowheads="1"/>
          </p:cNvSpPr>
          <p:nvPr/>
        </p:nvSpPr>
        <p:spPr bwMode="auto">
          <a:xfrm>
            <a:off x="6387466" y="42948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386" name="AutoShape 19"/>
          <p:cNvSpPr>
            <a:spLocks noChangeArrowheads="1"/>
          </p:cNvSpPr>
          <p:nvPr/>
        </p:nvSpPr>
        <p:spPr bwMode="auto">
          <a:xfrm>
            <a:off x="6846570" y="42948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387" name="AutoShape 20"/>
          <p:cNvSpPr>
            <a:spLocks noChangeArrowheads="1"/>
          </p:cNvSpPr>
          <p:nvPr/>
        </p:nvSpPr>
        <p:spPr bwMode="auto">
          <a:xfrm>
            <a:off x="7303770" y="42948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388" name="AutoShape 21"/>
          <p:cNvSpPr>
            <a:spLocks noChangeArrowheads="1"/>
          </p:cNvSpPr>
          <p:nvPr/>
        </p:nvSpPr>
        <p:spPr bwMode="auto">
          <a:xfrm>
            <a:off x="7760970" y="42948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389" name="AutoShape 22"/>
          <p:cNvSpPr>
            <a:spLocks noChangeArrowheads="1"/>
          </p:cNvSpPr>
          <p:nvPr/>
        </p:nvSpPr>
        <p:spPr bwMode="auto">
          <a:xfrm>
            <a:off x="8827770" y="1485900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390" name="AutoShape 23"/>
          <p:cNvSpPr>
            <a:spLocks noChangeArrowheads="1"/>
          </p:cNvSpPr>
          <p:nvPr/>
        </p:nvSpPr>
        <p:spPr bwMode="auto">
          <a:xfrm>
            <a:off x="9286876" y="1487329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pic>
        <p:nvPicPr>
          <p:cNvPr id="58391" name="Picture 2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44076" y="1485900"/>
            <a:ext cx="464820" cy="34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92" name="AutoShape 25"/>
          <p:cNvSpPr>
            <a:spLocks noChangeArrowheads="1"/>
          </p:cNvSpPr>
          <p:nvPr/>
        </p:nvSpPr>
        <p:spPr bwMode="auto">
          <a:xfrm>
            <a:off x="10201276" y="1487329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393" name="AutoShape 26"/>
          <p:cNvSpPr>
            <a:spLocks noChangeArrowheads="1"/>
          </p:cNvSpPr>
          <p:nvPr/>
        </p:nvSpPr>
        <p:spPr bwMode="auto">
          <a:xfrm>
            <a:off x="8827770" y="1815942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394" name="AutoShape 27"/>
          <p:cNvSpPr>
            <a:spLocks noChangeArrowheads="1"/>
          </p:cNvSpPr>
          <p:nvPr/>
        </p:nvSpPr>
        <p:spPr bwMode="auto">
          <a:xfrm>
            <a:off x="9286876" y="1817370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pic>
        <p:nvPicPr>
          <p:cNvPr id="58395" name="Picture 2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44076" y="1815942"/>
            <a:ext cx="464820" cy="34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96" name="AutoShape 29"/>
          <p:cNvSpPr>
            <a:spLocks noChangeArrowheads="1"/>
          </p:cNvSpPr>
          <p:nvPr/>
        </p:nvSpPr>
        <p:spPr bwMode="auto">
          <a:xfrm>
            <a:off x="10201276" y="1817370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397" name="AutoShape 30"/>
          <p:cNvSpPr>
            <a:spLocks noChangeArrowheads="1"/>
          </p:cNvSpPr>
          <p:nvPr/>
        </p:nvSpPr>
        <p:spPr bwMode="auto">
          <a:xfrm>
            <a:off x="8827770" y="2158842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398" name="AutoShape 31"/>
          <p:cNvSpPr>
            <a:spLocks noChangeArrowheads="1"/>
          </p:cNvSpPr>
          <p:nvPr/>
        </p:nvSpPr>
        <p:spPr bwMode="auto">
          <a:xfrm>
            <a:off x="9286876" y="2160270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pic>
        <p:nvPicPr>
          <p:cNvPr id="58399" name="Picture 3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44076" y="2158842"/>
            <a:ext cx="464820" cy="34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400" name="AutoShape 33"/>
          <p:cNvSpPr>
            <a:spLocks noChangeArrowheads="1"/>
          </p:cNvSpPr>
          <p:nvPr/>
        </p:nvSpPr>
        <p:spPr bwMode="auto">
          <a:xfrm>
            <a:off x="10201276" y="2160270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01" name="AutoShape 34"/>
          <p:cNvSpPr>
            <a:spLocks noChangeArrowheads="1"/>
          </p:cNvSpPr>
          <p:nvPr/>
        </p:nvSpPr>
        <p:spPr bwMode="auto">
          <a:xfrm>
            <a:off x="8827770" y="2503170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02" name="AutoShape 35"/>
          <p:cNvSpPr>
            <a:spLocks noChangeArrowheads="1"/>
          </p:cNvSpPr>
          <p:nvPr/>
        </p:nvSpPr>
        <p:spPr bwMode="auto">
          <a:xfrm>
            <a:off x="9286876" y="2503170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pic>
        <p:nvPicPr>
          <p:cNvPr id="58403" name="Picture 3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44076" y="2503170"/>
            <a:ext cx="464820" cy="34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404" name="AutoShape 37"/>
          <p:cNvSpPr>
            <a:spLocks noChangeArrowheads="1"/>
          </p:cNvSpPr>
          <p:nvPr/>
        </p:nvSpPr>
        <p:spPr bwMode="auto">
          <a:xfrm>
            <a:off x="10201276" y="2503170"/>
            <a:ext cx="464820" cy="348615"/>
          </a:xfrm>
          <a:prstGeom prst="roundRect">
            <a:avLst>
              <a:gd name="adj" fmla="val 403"/>
            </a:avLst>
          </a:prstGeom>
          <a:solidFill>
            <a:srgbClr val="ABB4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05" name="AutoShape 38"/>
          <p:cNvSpPr>
            <a:spLocks noChangeArrowheads="1"/>
          </p:cNvSpPr>
          <p:nvPr/>
        </p:nvSpPr>
        <p:spPr bwMode="auto">
          <a:xfrm>
            <a:off x="8803006" y="3278982"/>
            <a:ext cx="464820" cy="348615"/>
          </a:xfrm>
          <a:prstGeom prst="roundRect">
            <a:avLst>
              <a:gd name="adj" fmla="val 403"/>
            </a:avLst>
          </a:prstGeom>
          <a:solidFill>
            <a:srgbClr val="808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06" name="AutoShape 39"/>
          <p:cNvSpPr>
            <a:spLocks noChangeArrowheads="1"/>
          </p:cNvSpPr>
          <p:nvPr/>
        </p:nvSpPr>
        <p:spPr bwMode="auto">
          <a:xfrm>
            <a:off x="9260206" y="3278982"/>
            <a:ext cx="464820" cy="348615"/>
          </a:xfrm>
          <a:prstGeom prst="roundRect">
            <a:avLst>
              <a:gd name="adj" fmla="val 403"/>
            </a:avLst>
          </a:prstGeom>
          <a:solidFill>
            <a:srgbClr val="808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07" name="AutoShape 40"/>
          <p:cNvSpPr>
            <a:spLocks noChangeArrowheads="1"/>
          </p:cNvSpPr>
          <p:nvPr/>
        </p:nvSpPr>
        <p:spPr bwMode="auto">
          <a:xfrm>
            <a:off x="9717406" y="3278982"/>
            <a:ext cx="464820" cy="348615"/>
          </a:xfrm>
          <a:prstGeom prst="roundRect">
            <a:avLst>
              <a:gd name="adj" fmla="val 403"/>
            </a:avLst>
          </a:prstGeom>
          <a:solidFill>
            <a:srgbClr val="808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08" name="AutoShape 41"/>
          <p:cNvSpPr>
            <a:spLocks noChangeArrowheads="1"/>
          </p:cNvSpPr>
          <p:nvPr/>
        </p:nvSpPr>
        <p:spPr bwMode="auto">
          <a:xfrm>
            <a:off x="10176510" y="3278982"/>
            <a:ext cx="464820" cy="348615"/>
          </a:xfrm>
          <a:prstGeom prst="roundRect">
            <a:avLst>
              <a:gd name="adj" fmla="val 403"/>
            </a:avLst>
          </a:prstGeom>
          <a:solidFill>
            <a:srgbClr val="808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09" name="AutoShape 42"/>
          <p:cNvSpPr>
            <a:spLocks noChangeArrowheads="1"/>
          </p:cNvSpPr>
          <p:nvPr/>
        </p:nvSpPr>
        <p:spPr bwMode="auto">
          <a:xfrm>
            <a:off x="8803006" y="36090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808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10" name="AutoShape 43"/>
          <p:cNvSpPr>
            <a:spLocks noChangeArrowheads="1"/>
          </p:cNvSpPr>
          <p:nvPr/>
        </p:nvSpPr>
        <p:spPr bwMode="auto">
          <a:xfrm>
            <a:off x="9260206" y="36090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808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11" name="AutoShape 44"/>
          <p:cNvSpPr>
            <a:spLocks noChangeArrowheads="1"/>
          </p:cNvSpPr>
          <p:nvPr/>
        </p:nvSpPr>
        <p:spPr bwMode="auto">
          <a:xfrm>
            <a:off x="9717406" y="36090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808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12" name="AutoShape 45"/>
          <p:cNvSpPr>
            <a:spLocks noChangeArrowheads="1"/>
          </p:cNvSpPr>
          <p:nvPr/>
        </p:nvSpPr>
        <p:spPr bwMode="auto">
          <a:xfrm>
            <a:off x="10176510" y="36090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808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13" name="AutoShape 46"/>
          <p:cNvSpPr>
            <a:spLocks noChangeArrowheads="1"/>
          </p:cNvSpPr>
          <p:nvPr/>
        </p:nvSpPr>
        <p:spPr bwMode="auto">
          <a:xfrm>
            <a:off x="8803006" y="39519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808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14" name="AutoShape 47"/>
          <p:cNvSpPr>
            <a:spLocks noChangeArrowheads="1"/>
          </p:cNvSpPr>
          <p:nvPr/>
        </p:nvSpPr>
        <p:spPr bwMode="auto">
          <a:xfrm>
            <a:off x="9260206" y="39519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808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15" name="AutoShape 48"/>
          <p:cNvSpPr>
            <a:spLocks noChangeArrowheads="1"/>
          </p:cNvSpPr>
          <p:nvPr/>
        </p:nvSpPr>
        <p:spPr bwMode="auto">
          <a:xfrm>
            <a:off x="9717406" y="39519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FF66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>
                <a:latin typeface="Times New Roman" pitchFamily="18" charset="0"/>
                <a:sym typeface="Times New Roman" pitchFamily="18" charset="0"/>
              </a:rPr>
              <a:t>48</a:t>
            </a:r>
            <a:endParaRPr lang="zh-CN" altLang="en-US"/>
          </a:p>
        </p:txBody>
      </p:sp>
      <p:sp>
        <p:nvSpPr>
          <p:cNvPr id="58416" name="AutoShape 49"/>
          <p:cNvSpPr>
            <a:spLocks noChangeArrowheads="1"/>
          </p:cNvSpPr>
          <p:nvPr/>
        </p:nvSpPr>
        <p:spPr bwMode="auto">
          <a:xfrm>
            <a:off x="10176510" y="39519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808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17" name="AutoShape 50"/>
          <p:cNvSpPr>
            <a:spLocks noChangeArrowheads="1"/>
          </p:cNvSpPr>
          <p:nvPr/>
        </p:nvSpPr>
        <p:spPr bwMode="auto">
          <a:xfrm>
            <a:off x="8803006" y="42948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808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18" name="AutoShape 51"/>
          <p:cNvSpPr>
            <a:spLocks noChangeArrowheads="1"/>
          </p:cNvSpPr>
          <p:nvPr/>
        </p:nvSpPr>
        <p:spPr bwMode="auto">
          <a:xfrm>
            <a:off x="9260206" y="42948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808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19" name="AutoShape 52"/>
          <p:cNvSpPr>
            <a:spLocks noChangeArrowheads="1"/>
          </p:cNvSpPr>
          <p:nvPr/>
        </p:nvSpPr>
        <p:spPr bwMode="auto">
          <a:xfrm>
            <a:off x="9717406" y="42948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808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20" name="AutoShape 53"/>
          <p:cNvSpPr>
            <a:spLocks noChangeArrowheads="1"/>
          </p:cNvSpPr>
          <p:nvPr/>
        </p:nvSpPr>
        <p:spPr bwMode="auto">
          <a:xfrm>
            <a:off x="10176510" y="4294823"/>
            <a:ext cx="464820" cy="348615"/>
          </a:xfrm>
          <a:prstGeom prst="roundRect">
            <a:avLst>
              <a:gd name="adj" fmla="val 403"/>
            </a:avLst>
          </a:prstGeom>
          <a:solidFill>
            <a:srgbClr val="808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21" name="AutoShape 54"/>
          <p:cNvSpPr>
            <a:spLocks noChangeArrowheads="1"/>
          </p:cNvSpPr>
          <p:nvPr/>
        </p:nvSpPr>
        <p:spPr bwMode="auto">
          <a:xfrm>
            <a:off x="6591300" y="1621632"/>
            <a:ext cx="310516" cy="232886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22" name="AutoShape 55"/>
          <p:cNvSpPr>
            <a:spLocks noChangeArrowheads="1"/>
          </p:cNvSpPr>
          <p:nvPr/>
        </p:nvSpPr>
        <p:spPr bwMode="auto">
          <a:xfrm>
            <a:off x="6998970" y="1621632"/>
            <a:ext cx="310516" cy="232886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23" name="AutoShape 56"/>
          <p:cNvSpPr>
            <a:spLocks noChangeArrowheads="1"/>
          </p:cNvSpPr>
          <p:nvPr/>
        </p:nvSpPr>
        <p:spPr bwMode="auto">
          <a:xfrm>
            <a:off x="7429500" y="1621632"/>
            <a:ext cx="310516" cy="232886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24" name="AutoShape 57"/>
          <p:cNvSpPr>
            <a:spLocks noChangeArrowheads="1"/>
          </p:cNvSpPr>
          <p:nvPr/>
        </p:nvSpPr>
        <p:spPr bwMode="auto">
          <a:xfrm>
            <a:off x="7837170" y="1621632"/>
            <a:ext cx="310516" cy="232886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25" name="AutoShape 58"/>
          <p:cNvSpPr>
            <a:spLocks noChangeArrowheads="1"/>
          </p:cNvSpPr>
          <p:nvPr/>
        </p:nvSpPr>
        <p:spPr bwMode="auto">
          <a:xfrm>
            <a:off x="6591300" y="1945958"/>
            <a:ext cx="310516" cy="232887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26" name="AutoShape 59"/>
          <p:cNvSpPr>
            <a:spLocks noChangeArrowheads="1"/>
          </p:cNvSpPr>
          <p:nvPr/>
        </p:nvSpPr>
        <p:spPr bwMode="auto">
          <a:xfrm>
            <a:off x="6998970" y="1945958"/>
            <a:ext cx="310516" cy="232887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27" name="AutoShape 60"/>
          <p:cNvSpPr>
            <a:spLocks noChangeArrowheads="1"/>
          </p:cNvSpPr>
          <p:nvPr/>
        </p:nvSpPr>
        <p:spPr bwMode="auto">
          <a:xfrm>
            <a:off x="7429500" y="1945958"/>
            <a:ext cx="310516" cy="232887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28" name="AutoShape 61"/>
          <p:cNvSpPr>
            <a:spLocks noChangeArrowheads="1"/>
          </p:cNvSpPr>
          <p:nvPr/>
        </p:nvSpPr>
        <p:spPr bwMode="auto">
          <a:xfrm>
            <a:off x="7837170" y="1945958"/>
            <a:ext cx="310516" cy="232887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29" name="AutoShape 62"/>
          <p:cNvSpPr>
            <a:spLocks noChangeArrowheads="1"/>
          </p:cNvSpPr>
          <p:nvPr/>
        </p:nvSpPr>
        <p:spPr bwMode="auto">
          <a:xfrm>
            <a:off x="6591300" y="2251710"/>
            <a:ext cx="310516" cy="232887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30" name="AutoShape 63"/>
          <p:cNvSpPr>
            <a:spLocks noChangeArrowheads="1"/>
          </p:cNvSpPr>
          <p:nvPr/>
        </p:nvSpPr>
        <p:spPr bwMode="auto">
          <a:xfrm>
            <a:off x="6998970" y="2251710"/>
            <a:ext cx="310516" cy="232887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31" name="AutoShape 64"/>
          <p:cNvSpPr>
            <a:spLocks noChangeArrowheads="1"/>
          </p:cNvSpPr>
          <p:nvPr/>
        </p:nvSpPr>
        <p:spPr bwMode="auto">
          <a:xfrm>
            <a:off x="7429500" y="2251710"/>
            <a:ext cx="310516" cy="232887"/>
          </a:xfrm>
          <a:prstGeom prst="roundRect">
            <a:avLst>
              <a:gd name="adj" fmla="val 616"/>
            </a:avLst>
          </a:prstGeom>
          <a:solidFill>
            <a:srgbClr val="FF66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600" b="1">
                <a:latin typeface="Times New Roman" pitchFamily="18" charset="0"/>
                <a:sym typeface="Times New Roman" pitchFamily="18" charset="0"/>
              </a:rPr>
              <a:t>Thread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600" b="1">
                <a:latin typeface="Times New Roman" pitchFamily="18" charset="0"/>
                <a:sym typeface="Times New Roman" pitchFamily="18" charset="0"/>
              </a:rPr>
              <a:t>(2, 2)</a:t>
            </a:r>
            <a:r>
              <a:rPr lang="ar-SA" altLang="en-US" sz="600" b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‏</a:t>
            </a:r>
            <a:endParaRPr lang="zh-CN" altLang="en-US"/>
          </a:p>
        </p:txBody>
      </p:sp>
      <p:sp>
        <p:nvSpPr>
          <p:cNvPr id="58432" name="AutoShape 65"/>
          <p:cNvSpPr>
            <a:spLocks noChangeArrowheads="1"/>
          </p:cNvSpPr>
          <p:nvPr/>
        </p:nvSpPr>
        <p:spPr bwMode="auto">
          <a:xfrm>
            <a:off x="7837170" y="2251710"/>
            <a:ext cx="310516" cy="232887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33" name="AutoShape 66"/>
          <p:cNvSpPr>
            <a:spLocks noChangeArrowheads="1"/>
          </p:cNvSpPr>
          <p:nvPr/>
        </p:nvSpPr>
        <p:spPr bwMode="auto">
          <a:xfrm>
            <a:off x="6591300" y="2574608"/>
            <a:ext cx="310516" cy="232887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34" name="AutoShape 67"/>
          <p:cNvSpPr>
            <a:spLocks noChangeArrowheads="1"/>
          </p:cNvSpPr>
          <p:nvPr/>
        </p:nvSpPr>
        <p:spPr bwMode="auto">
          <a:xfrm>
            <a:off x="6998970" y="2574608"/>
            <a:ext cx="310516" cy="232887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35" name="AutoShape 68"/>
          <p:cNvSpPr>
            <a:spLocks noChangeArrowheads="1"/>
          </p:cNvSpPr>
          <p:nvPr/>
        </p:nvSpPr>
        <p:spPr bwMode="auto">
          <a:xfrm>
            <a:off x="7429500" y="2574608"/>
            <a:ext cx="310516" cy="232887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36" name="AutoShape 69"/>
          <p:cNvSpPr>
            <a:spLocks noChangeArrowheads="1"/>
          </p:cNvSpPr>
          <p:nvPr/>
        </p:nvSpPr>
        <p:spPr bwMode="auto">
          <a:xfrm>
            <a:off x="7837170" y="2574608"/>
            <a:ext cx="310516" cy="232887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58437" name="Line 70"/>
          <p:cNvSpPr>
            <a:spLocks noChangeShapeType="1"/>
          </p:cNvSpPr>
          <p:nvPr/>
        </p:nvSpPr>
        <p:spPr bwMode="auto">
          <a:xfrm>
            <a:off x="7454266" y="2488883"/>
            <a:ext cx="2303144" cy="1804512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38" name="Line 71"/>
          <p:cNvSpPr>
            <a:spLocks noChangeShapeType="1"/>
          </p:cNvSpPr>
          <p:nvPr/>
        </p:nvSpPr>
        <p:spPr bwMode="auto">
          <a:xfrm>
            <a:off x="7732396" y="2240280"/>
            <a:ext cx="2442210" cy="1730217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39" name="Line 72"/>
          <p:cNvSpPr>
            <a:spLocks noChangeShapeType="1"/>
          </p:cNvSpPr>
          <p:nvPr/>
        </p:nvSpPr>
        <p:spPr bwMode="auto">
          <a:xfrm>
            <a:off x="6471286" y="4887755"/>
            <a:ext cx="1687830" cy="142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40" name="Text Box 73"/>
          <p:cNvSpPr>
            <a:spLocks noChangeArrowheads="1"/>
          </p:cNvSpPr>
          <p:nvPr/>
        </p:nvSpPr>
        <p:spPr bwMode="auto">
          <a:xfrm>
            <a:off x="6764656" y="4940618"/>
            <a:ext cx="137350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1000" b="1">
                <a:latin typeface="Times New Roman" pitchFamily="18" charset="0"/>
                <a:sym typeface="Times New Roman" pitchFamily="18" charset="0"/>
              </a:rPr>
              <a:t>   WIDTH</a:t>
            </a:r>
            <a:endParaRPr lang="zh-CN" altLang="en-US"/>
          </a:p>
        </p:txBody>
      </p:sp>
      <p:sp>
        <p:nvSpPr>
          <p:cNvPr id="58441" name="Text Box 74"/>
          <p:cNvSpPr>
            <a:spLocks noChangeArrowheads="1"/>
          </p:cNvSpPr>
          <p:nvPr/>
        </p:nvSpPr>
        <p:spPr bwMode="auto">
          <a:xfrm>
            <a:off x="7239000" y="5323523"/>
            <a:ext cx="813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>
                <a:latin typeface="Times New Roman" pitchFamily="18" charset="0"/>
                <a:sym typeface="Times New Roman" pitchFamily="18" charset="0"/>
              </a:rPr>
              <a:t>Md</a:t>
            </a:r>
            <a:endParaRPr lang="zh-CN" altLang="en-US"/>
          </a:p>
        </p:txBody>
      </p:sp>
      <p:sp>
        <p:nvSpPr>
          <p:cNvPr id="58442" name="Text Box 75"/>
          <p:cNvSpPr>
            <a:spLocks noChangeArrowheads="1"/>
          </p:cNvSpPr>
          <p:nvPr/>
        </p:nvSpPr>
        <p:spPr bwMode="auto">
          <a:xfrm>
            <a:off x="9534526" y="5300663"/>
            <a:ext cx="89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>
                <a:latin typeface="Times New Roman" pitchFamily="18" charset="0"/>
                <a:sym typeface="Times New Roman" pitchFamily="18" charset="0"/>
              </a:rPr>
              <a:t>Pd</a:t>
            </a:r>
            <a:endParaRPr lang="zh-CN" altLang="en-US"/>
          </a:p>
        </p:txBody>
      </p:sp>
      <p:sp>
        <p:nvSpPr>
          <p:cNvPr id="58443" name="Text Box 76"/>
          <p:cNvSpPr>
            <a:spLocks noChangeArrowheads="1"/>
          </p:cNvSpPr>
          <p:nvPr/>
        </p:nvSpPr>
        <p:spPr bwMode="auto">
          <a:xfrm>
            <a:off x="9395460" y="1097280"/>
            <a:ext cx="7029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>
                <a:latin typeface="Times New Roman" pitchFamily="18" charset="0"/>
                <a:sym typeface="Times New Roman" pitchFamily="18" charset="0"/>
              </a:rPr>
              <a:t>Nd</a:t>
            </a:r>
            <a:endParaRPr lang="zh-CN" altLang="en-US"/>
          </a:p>
        </p:txBody>
      </p:sp>
      <p:sp>
        <p:nvSpPr>
          <p:cNvPr id="58444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200">
                <a:solidFill>
                  <a:srgbClr val="FFFFFF"/>
                </a:solidFill>
                <a:sym typeface="Verdana" pitchFamily="34" charset="0"/>
              </a:rPr>
              <a:t>Slide from:  http://courses.engr.illinois.edu/ece498/al/lectures/lecture2%20cuda%20spring%2009.ppt </a:t>
            </a:r>
            <a:endParaRPr lang="zh-CN" altLang="en-US"/>
          </a:p>
        </p:txBody>
      </p:sp>
      <p:sp>
        <p:nvSpPr>
          <p:cNvPr id="78" name="Title 1"/>
          <p:cNvSpPr txBox="1">
            <a:spLocks noChangeArrowheads="1"/>
          </p:cNvSpPr>
          <p:nvPr/>
        </p:nvSpPr>
        <p:spPr bwMode="auto">
          <a:xfrm>
            <a:off x="0" y="267177"/>
            <a:ext cx="8549640" cy="83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 Multiply </a:t>
            </a:r>
            <a:r>
              <a:rPr lang="en-US" altLang="zh-CN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Sample</a:t>
            </a:r>
            <a:endParaRPr lang="zh-CN" altLang="en-US" kern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690487" y="2645505"/>
            <a:ext cx="10066020" cy="3646170"/>
          </a:xfrm>
        </p:spPr>
        <p:txBody>
          <a:bodyPr/>
          <a:lstStyle/>
          <a:p>
            <a:pPr eaLnBrk="1" hangingPunct="1"/>
            <a:r>
              <a:rPr lang="en-US" altLang="zh-CN" sz="3600" b="0" dirty="0" smtClean="0">
                <a:latin typeface="华文楷体" pitchFamily="2" charset="-122"/>
                <a:ea typeface="华文楷体" pitchFamily="2" charset="-122"/>
              </a:rPr>
              <a:t>What is the main limitation?</a:t>
            </a:r>
            <a:endParaRPr lang="zh-CN" altLang="en-US" sz="3600" b="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itle 1"/>
          <p:cNvSpPr txBox="1">
            <a:spLocks noChangeArrowheads="1"/>
          </p:cNvSpPr>
          <p:nvPr/>
        </p:nvSpPr>
        <p:spPr bwMode="auto">
          <a:xfrm>
            <a:off x="0" y="267177"/>
            <a:ext cx="8549640" cy="83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 Multiply </a:t>
            </a:r>
            <a:r>
              <a:rPr lang="en-US" altLang="zh-CN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Sample, perfect code</a:t>
            </a:r>
            <a:endParaRPr lang="zh-CN" altLang="en-US" kern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55CF9E4-A2CD-4C83-A5AF-C9855F6BA14E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48" name="TextBox 5"/>
          <p:cNvSpPr>
            <a:spLocks noChangeArrowheads="1"/>
          </p:cNvSpPr>
          <p:nvPr/>
        </p:nvSpPr>
        <p:spPr bwMode="auto">
          <a:xfrm>
            <a:off x="1371600" y="1783080"/>
            <a:ext cx="8229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  <a:sym typeface="Calibri" pitchFamily="34" charset="0"/>
              </a:rPr>
              <a:t>我们来重新</a:t>
            </a:r>
            <a:r>
              <a:rPr lang="zh-CN" altLang="en-US" sz="6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Calibri" pitchFamily="34" charset="0"/>
              </a:rPr>
              <a:t>分析</a:t>
            </a:r>
            <a:endParaRPr lang="en-US" altLang="zh-CN" sz="6000" dirty="0" smtClean="0">
              <a:latin typeface="华文楷体" panose="02010600040101010101" pitchFamily="2" charset="-122"/>
              <a:ea typeface="华文楷体" panose="02010600040101010101" pitchFamily="2" charset="-122"/>
              <a:sym typeface="Calibri" pitchFamily="34" charset="0"/>
            </a:endParaRPr>
          </a:p>
          <a:p>
            <a:pPr algn="ctr" eaLnBrk="0" hangingPunct="0"/>
            <a:r>
              <a:rPr lang="en-US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Calibri" pitchFamily="34" charset="0"/>
              </a:rPr>
              <a:t>matrix </a:t>
            </a:r>
            <a: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  <a:sym typeface="Calibri" pitchFamily="34" charset="0"/>
              </a:rPr>
              <a:t>multiply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itle 1"/>
          <p:cNvSpPr>
            <a:spLocks noGrp="1" noChangeArrowheads="1"/>
          </p:cNvSpPr>
          <p:nvPr>
            <p:ph type="title"/>
          </p:nvPr>
        </p:nvSpPr>
        <p:spPr>
          <a:xfrm>
            <a:off x="215266" y="48578"/>
            <a:ext cx="9875520" cy="59093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ea"/>
                <a:ea typeface="+mn-ea"/>
              </a:rPr>
              <a:t>Matrix Multiply:  CPU </a:t>
            </a:r>
            <a:r>
              <a:rPr lang="zh-CN" altLang="en-US" dirty="0" smtClean="0">
                <a:latin typeface="+mn-ea"/>
                <a:ea typeface="+mn-ea"/>
              </a:rPr>
              <a:t>实现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68DBD1D-7955-4641-A0BC-61D061B460CD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72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Code from:  http://courses.engr.illinois.edu/ece498/al/lectures/lecture3%20cuda%20threads%20spring%202010.ppt 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7173" name="Text Box 21"/>
          <p:cNvSpPr>
            <a:spLocks noChangeArrowheads="1"/>
          </p:cNvSpPr>
          <p:nvPr/>
        </p:nvSpPr>
        <p:spPr bwMode="auto">
          <a:xfrm>
            <a:off x="457200" y="1705928"/>
            <a:ext cx="10241280" cy="452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void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MatrixMulOnHost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(float* M, float* N, float* P,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width)</a:t>
            </a:r>
            <a:r>
              <a:rPr lang="ar-SA" altLang="en-US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‏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{   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for (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= 0;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&lt; width; ++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)</a:t>
            </a:r>
            <a:r>
              <a:rPr lang="ar-SA" altLang="en-US" dirty="0">
                <a:latin typeface="Courier New" pitchFamily="49" charset="0"/>
                <a:ea typeface="华文楷体" pitchFamily="2" charset="-122"/>
                <a:cs typeface="Courier New" pitchFamily="49" charset="0"/>
                <a:sym typeface="Courier New" pitchFamily="49" charset="0"/>
              </a:rPr>
              <a:t>‏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  for (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j = 0; j &lt; width; ++j)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  {	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    float sum = 0;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    for (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    {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      float a = M[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* width + k];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      float b = N[k * width + j];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      sum += a * b;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    }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    P[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* width + j] = sum;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  }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US" dirty="0">
              <a:latin typeface="Courier New" pitchFamily="49" charset="0"/>
              <a:sym typeface="Courier New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075069"/>
            <a:ext cx="4114800" cy="409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315"/>
            <a:ext cx="10097814" cy="539058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Matrix Multiply:  CUDA Kernel</a:t>
            </a:r>
            <a:endParaRPr lang="zh-CN" altLang="en-US" sz="32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6083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200" dirty="0">
                <a:solidFill>
                  <a:srgbClr val="FFFFFF"/>
                </a:solidFill>
                <a:sym typeface="Verdana" pitchFamily="34" charset="0"/>
              </a:rPr>
              <a:t>Code from:  http://courses.engr.illinois.edu/ece498/al/textbook/Chapter2-CudaProgrammingModel.pdf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84335" y="1350505"/>
            <a:ext cx="90981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// Matrix multiplication kernel – per thread code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__global__ void </a:t>
            </a:r>
            <a:r>
              <a:rPr lang="en-US" altLang="zh-CN" b="1" dirty="0" err="1">
                <a:latin typeface="Courier New" pitchFamily="49" charset="0"/>
              </a:rPr>
              <a:t>MatrixMulKernel</a:t>
            </a:r>
            <a:r>
              <a:rPr lang="en-US" altLang="zh-CN" b="1" dirty="0">
                <a:latin typeface="Courier New" pitchFamily="49" charset="0"/>
              </a:rPr>
              <a:t>(float* </a:t>
            </a:r>
            <a:r>
              <a:rPr lang="en-US" altLang="zh-CN" b="1" dirty="0" err="1">
                <a:latin typeface="Courier New" pitchFamily="49" charset="0"/>
              </a:rPr>
              <a:t>Md</a:t>
            </a:r>
            <a:r>
              <a:rPr lang="en-US" altLang="zh-CN" b="1" dirty="0">
                <a:latin typeface="Courier New" pitchFamily="49" charset="0"/>
              </a:rPr>
              <a:t>, float* </a:t>
            </a:r>
            <a:r>
              <a:rPr lang="en-US" altLang="zh-CN" b="1" dirty="0" err="1">
                <a:latin typeface="Courier New" pitchFamily="49" charset="0"/>
              </a:rPr>
              <a:t>Nd</a:t>
            </a:r>
            <a:r>
              <a:rPr lang="en-US" altLang="zh-CN" b="1" dirty="0">
                <a:latin typeface="Courier New" pitchFamily="49" charset="0"/>
              </a:rPr>
              <a:t>, float* </a:t>
            </a:r>
            <a:r>
              <a:rPr lang="en-US" altLang="zh-CN" b="1" dirty="0" err="1">
                <a:latin typeface="Courier New" pitchFamily="49" charset="0"/>
              </a:rPr>
              <a:t>Pd</a:t>
            </a:r>
            <a:r>
              <a:rPr lang="en-US" altLang="zh-CN" b="1" dirty="0">
                <a:latin typeface="Courier New" pitchFamily="49" charset="0"/>
              </a:rPr>
              <a:t>, 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Width)</a:t>
            </a:r>
            <a:r>
              <a:rPr lang="ar-SA" altLang="zh-CN" b="1" dirty="0">
                <a:latin typeface="Courier New" pitchFamily="49" charset="0"/>
              </a:rPr>
              <a:t>‏</a:t>
            </a: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{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// 2D Thread ID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</a:rPr>
              <a:t>tx</a:t>
            </a:r>
            <a:r>
              <a:rPr lang="en-US" altLang="zh-CN" b="1" dirty="0">
                <a:latin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</a:rPr>
              <a:t>threadIdx.x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ty = </a:t>
            </a:r>
            <a:r>
              <a:rPr lang="en-US" altLang="zh-CN" b="1" dirty="0" err="1">
                <a:latin typeface="Courier New" pitchFamily="49" charset="0"/>
              </a:rPr>
              <a:t>threadIdx.y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// </a:t>
            </a:r>
            <a:r>
              <a:rPr lang="en-US" altLang="zh-CN" b="1" dirty="0" err="1">
                <a:latin typeface="Courier New" pitchFamily="49" charset="0"/>
              </a:rPr>
              <a:t>Pvalue</a:t>
            </a:r>
            <a:r>
              <a:rPr lang="en-US" altLang="zh-CN" b="1" dirty="0">
                <a:latin typeface="Courier New" pitchFamily="49" charset="0"/>
              </a:rPr>
              <a:t> is used to store the element of the matrix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// that is computed by the thread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   float </a:t>
            </a:r>
            <a:r>
              <a:rPr lang="en-US" altLang="zh-CN" b="1" dirty="0" err="1">
                <a:latin typeface="Courier New" pitchFamily="49" charset="0"/>
              </a:rPr>
              <a:t>Pvalue</a:t>
            </a:r>
            <a:r>
              <a:rPr lang="en-US" altLang="zh-CN" b="1" dirty="0">
                <a:latin typeface="Courier New" pitchFamily="49" charset="0"/>
              </a:rPr>
              <a:t> = 0;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6" name="Text Box 6"/>
          <p:cNvSpPr>
            <a:spLocks noChangeArrowheads="1"/>
          </p:cNvSpPr>
          <p:nvPr/>
        </p:nvSpPr>
        <p:spPr bwMode="auto">
          <a:xfrm>
            <a:off x="5259001" y="3150960"/>
            <a:ext cx="5394960" cy="36933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C3300"/>
                </a:solidFill>
                <a:sym typeface="Verdana" pitchFamily="34" charset="0"/>
              </a:rPr>
              <a:t>访问一个</a:t>
            </a:r>
            <a:r>
              <a:rPr lang="en-US" altLang="zh-CN" dirty="0">
                <a:solidFill>
                  <a:srgbClr val="CC3300"/>
                </a:solidFill>
                <a:sym typeface="Verdana" pitchFamily="34" charset="0"/>
              </a:rPr>
              <a:t>matrix, </a:t>
            </a:r>
            <a:r>
              <a:rPr lang="zh-CN" altLang="en-US" dirty="0">
                <a:solidFill>
                  <a:srgbClr val="CC3300"/>
                </a:solidFill>
                <a:sym typeface="Verdana" pitchFamily="34" charset="0"/>
              </a:rPr>
              <a:t>所以采用二维</a:t>
            </a:r>
            <a:r>
              <a:rPr lang="en-US" altLang="zh-CN" dirty="0">
                <a:solidFill>
                  <a:srgbClr val="CC3300"/>
                </a:solidFill>
                <a:sym typeface="Verdana" pitchFamily="34" charset="0"/>
              </a:rPr>
              <a:t>block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78119" y="3058665"/>
            <a:ext cx="3209450" cy="521541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4498965" y="3334912"/>
            <a:ext cx="548640" cy="142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6"/>
          <p:cNvSpPr>
            <a:spLocks noChangeArrowheads="1"/>
          </p:cNvSpPr>
          <p:nvPr/>
        </p:nvSpPr>
        <p:spPr bwMode="auto">
          <a:xfrm>
            <a:off x="4978950" y="4170876"/>
            <a:ext cx="4480560" cy="36933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3300"/>
                </a:solidFill>
                <a:sym typeface="Verdana" pitchFamily="34" charset="0"/>
              </a:rPr>
              <a:t>每个</a:t>
            </a:r>
            <a:r>
              <a:rPr lang="en-US" altLang="zh-CN">
                <a:solidFill>
                  <a:srgbClr val="CC3300"/>
                </a:solidFill>
                <a:sym typeface="Verdana" pitchFamily="34" charset="0"/>
              </a:rPr>
              <a:t> kernel </a:t>
            </a:r>
            <a:r>
              <a:rPr lang="zh-CN" altLang="en-US">
                <a:solidFill>
                  <a:srgbClr val="CC3300"/>
                </a:solidFill>
                <a:sym typeface="Verdana" pitchFamily="34" charset="0"/>
              </a:rPr>
              <a:t>线程计算一个输出</a:t>
            </a:r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3830369" y="4272100"/>
            <a:ext cx="914400" cy="6858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79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315"/>
            <a:ext cx="10097814" cy="539058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Matrix Multiply:  CUDA Kernel</a:t>
            </a:r>
            <a:endParaRPr lang="zh-CN" altLang="en-US" sz="32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6083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200" dirty="0">
                <a:solidFill>
                  <a:srgbClr val="FFFFFF"/>
                </a:solidFill>
                <a:sym typeface="Verdana" pitchFamily="34" charset="0"/>
              </a:rPr>
              <a:t>Code from:  http://courses.engr.illinois.edu/ece498/al/textbook/Chapter2-CudaProgrammingModel.pdf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84335" y="1350505"/>
            <a:ext cx="90981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for (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k = 0; k &lt; Width; ++k)</a:t>
            </a:r>
            <a:r>
              <a:rPr lang="ar-SA" altLang="zh-CN" b="1" dirty="0">
                <a:latin typeface="Courier New" pitchFamily="49" charset="0"/>
              </a:rPr>
              <a:t>‏</a:t>
            </a:r>
            <a:r>
              <a:rPr lang="en-US" altLang="zh-CN" b="1" dirty="0">
                <a:latin typeface="Courier New" pitchFamily="49" charset="0"/>
              </a:rPr>
              <a:t> {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      float </a:t>
            </a:r>
            <a:r>
              <a:rPr lang="en-US" altLang="zh-CN" b="1" dirty="0" err="1">
                <a:latin typeface="Courier New" pitchFamily="49" charset="0"/>
              </a:rPr>
              <a:t>Melement</a:t>
            </a:r>
            <a:r>
              <a:rPr lang="en-US" altLang="zh-CN" b="1" dirty="0">
                <a:latin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</a:rPr>
              <a:t>Md</a:t>
            </a:r>
            <a:r>
              <a:rPr lang="en-US" altLang="zh-CN" b="1" dirty="0">
                <a:latin typeface="Courier New" pitchFamily="49" charset="0"/>
              </a:rPr>
              <a:t>[ty*</a:t>
            </a:r>
            <a:r>
              <a:rPr lang="en-US" altLang="zh-CN" b="1" dirty="0" err="1">
                <a:latin typeface="Courier New" pitchFamily="49" charset="0"/>
              </a:rPr>
              <a:t>Width+k</a:t>
            </a:r>
            <a:r>
              <a:rPr lang="en-US" altLang="zh-CN" b="1" dirty="0">
                <a:latin typeface="Courier New" pitchFamily="49" charset="0"/>
              </a:rPr>
              <a:t>];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      float </a:t>
            </a:r>
            <a:r>
              <a:rPr lang="en-US" altLang="zh-CN" b="1" dirty="0" err="1">
                <a:latin typeface="Courier New" pitchFamily="49" charset="0"/>
              </a:rPr>
              <a:t>Nelement</a:t>
            </a:r>
            <a:r>
              <a:rPr lang="en-US" altLang="zh-CN" b="1" dirty="0">
                <a:latin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</a:rPr>
              <a:t>Nd</a:t>
            </a:r>
            <a:r>
              <a:rPr lang="en-US" altLang="zh-CN" b="1" dirty="0">
                <a:latin typeface="Courier New" pitchFamily="49" charset="0"/>
              </a:rPr>
              <a:t>[k*Width+ </a:t>
            </a:r>
            <a:r>
              <a:rPr lang="en-US" altLang="zh-CN" b="1" dirty="0" err="1">
                <a:latin typeface="Courier New" pitchFamily="49" charset="0"/>
              </a:rPr>
              <a:t>tx</a:t>
            </a:r>
            <a:r>
              <a:rPr lang="en-US" altLang="zh-CN" b="1" dirty="0">
                <a:latin typeface="Courier New" pitchFamily="49" charset="0"/>
              </a:rPr>
              <a:t>];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      </a:t>
            </a:r>
            <a:r>
              <a:rPr lang="en-US" altLang="zh-CN" b="1" dirty="0" err="1">
                <a:latin typeface="Courier New" pitchFamily="49" charset="0"/>
              </a:rPr>
              <a:t>Pvalue</a:t>
            </a:r>
            <a:r>
              <a:rPr lang="en-US" altLang="zh-CN" b="1" dirty="0">
                <a:latin typeface="Courier New" pitchFamily="49" charset="0"/>
              </a:rPr>
              <a:t> += </a:t>
            </a:r>
            <a:r>
              <a:rPr lang="en-US" altLang="zh-CN" b="1" dirty="0" err="1">
                <a:latin typeface="Courier New" pitchFamily="49" charset="0"/>
              </a:rPr>
              <a:t>Melement</a:t>
            </a:r>
            <a:r>
              <a:rPr lang="en-US" altLang="zh-CN" b="1" dirty="0">
                <a:latin typeface="Courier New" pitchFamily="49" charset="0"/>
              </a:rPr>
              <a:t> * </a:t>
            </a:r>
            <a:r>
              <a:rPr lang="en-US" altLang="zh-CN" b="1" dirty="0" err="1">
                <a:latin typeface="Courier New" pitchFamily="49" charset="0"/>
              </a:rPr>
              <a:t>Nelement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  }</a:t>
            </a:r>
          </a:p>
          <a:p>
            <a:pPr>
              <a:buClr>
                <a:srgbClr val="000000"/>
              </a:buClr>
              <a:buSzPct val="100000"/>
            </a:pPr>
            <a:endParaRPr lang="en-US" altLang="zh-CN" b="1" dirty="0">
              <a:latin typeface="Courier New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  </a:t>
            </a:r>
            <a:r>
              <a:rPr lang="en-US" altLang="zh-CN" b="1" dirty="0" err="1">
                <a:latin typeface="Courier New" pitchFamily="49" charset="0"/>
              </a:rPr>
              <a:t>Pd</a:t>
            </a:r>
            <a:r>
              <a:rPr lang="en-US" altLang="zh-CN" b="1" dirty="0">
                <a:latin typeface="Courier New" pitchFamily="49" charset="0"/>
              </a:rPr>
              <a:t>[ty*Width+ </a:t>
            </a:r>
            <a:r>
              <a:rPr lang="en-US" altLang="zh-CN" b="1" dirty="0" err="1">
                <a:latin typeface="Courier New" pitchFamily="49" charset="0"/>
              </a:rPr>
              <a:t>tx</a:t>
            </a:r>
            <a:r>
              <a:rPr lang="en-US" altLang="zh-CN" b="1" dirty="0">
                <a:latin typeface="Courier New" pitchFamily="49" charset="0"/>
              </a:rPr>
              <a:t>] = </a:t>
            </a:r>
            <a:r>
              <a:rPr lang="en-US" altLang="zh-CN" b="1" dirty="0" err="1">
                <a:latin typeface="Courier New" pitchFamily="49" charset="0"/>
              </a:rPr>
              <a:t>Pvalue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zh-CN" b="1" dirty="0">
                <a:latin typeface="Courier New" pitchFamily="49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768" y="1350505"/>
            <a:ext cx="2190750" cy="445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04" y="3596128"/>
            <a:ext cx="2190750" cy="221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135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D0DCE6C-B52A-43B0-BC4E-D53B4054D7E1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867220" y="1975961"/>
            <a:ext cx="9875520" cy="4073367"/>
          </a:xfrm>
        </p:spPr>
        <p:txBody>
          <a:bodyPr/>
          <a:lstStyle/>
          <a:p>
            <a:pPr marL="571500" lvl="1" indent="0" eaLnBrk="1" hangingPunct="1">
              <a:buNone/>
            </a:pPr>
            <a:r>
              <a:rPr lang="en-US" altLang="zh-CN" sz="4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One Block</a:t>
            </a:r>
            <a:endParaRPr lang="en-US" altLang="zh-CN" sz="44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Matrix </a:t>
            </a:r>
            <a:r>
              <a:rPr lang="zh-CN" altLang="en-US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Multiply </a:t>
            </a:r>
            <a:r>
              <a:rPr lang="en-US" altLang="zh-CN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Operations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 Multiplication Review</a:t>
            </a: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 in other words we have: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general: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(AB)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∑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r=0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rj</a:t>
            </a:r>
            <a:endParaRPr lang="en-US" altLang="zh-CN" sz="2800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898859"/>
              </p:ext>
            </p:extLst>
          </p:nvPr>
        </p:nvGraphicFramePr>
        <p:xfrm>
          <a:off x="1128913" y="2162415"/>
          <a:ext cx="70104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Image" r:id="rId3" imgW="8063492" imgH="838095" progId="">
                  <p:embed/>
                </p:oleObj>
              </mc:Choice>
              <mc:Fallback>
                <p:oleObj name="Image" r:id="rId3" imgW="8063492" imgH="838095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13" y="2162415"/>
                        <a:ext cx="70104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33457"/>
              </p:ext>
            </p:extLst>
          </p:nvPr>
        </p:nvGraphicFramePr>
        <p:xfrm>
          <a:off x="1128913" y="3613630"/>
          <a:ext cx="45720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Image" r:id="rId5" imgW="4914286" imgH="977778" progId="">
                  <p:embed/>
                </p:oleObj>
              </mc:Choice>
              <mc:Fallback>
                <p:oleObj name="Image" r:id="rId5" imgW="4914286" imgH="977778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13" y="3613630"/>
                        <a:ext cx="45720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915994" y="4654096"/>
            <a:ext cx="2633663" cy="134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ea typeface="宋体" panose="02010600030101010101" pitchFamily="2" charset="-122"/>
              </a:rPr>
              <a:t>Naïve O(n</a:t>
            </a:r>
            <a:r>
              <a:rPr lang="en-US" altLang="zh-CN" sz="1600" baseline="30000" dirty="0">
                <a:ea typeface="宋体" panose="02010600030101010101" pitchFamily="2" charset="-122"/>
              </a:rPr>
              <a:t>3</a:t>
            </a:r>
            <a:r>
              <a:rPr lang="en-US" altLang="zh-CN" sz="1600" dirty="0">
                <a:ea typeface="宋体" panose="02010600030101010101" pitchFamily="2" charset="-122"/>
              </a:rPr>
              <a:t>) CPU algorithm</a:t>
            </a: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en-US" altLang="zh-CN" sz="1600" dirty="0">
                <a:ea typeface="宋体" panose="02010600030101010101" pitchFamily="2" charset="-122"/>
              </a:rPr>
              <a:t>for </a:t>
            </a:r>
            <a:r>
              <a:rPr lang="en-US" altLang="zh-CN" sz="1600" dirty="0" err="1"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ea typeface="宋体" panose="02010600030101010101" pitchFamily="2" charset="-122"/>
              </a:rPr>
              <a:t> = 1 to n</a:t>
            </a:r>
          </a:p>
          <a:p>
            <a:r>
              <a:rPr lang="en-US" altLang="zh-CN" sz="1600" dirty="0">
                <a:ea typeface="宋体" panose="02010600030101010101" pitchFamily="2" charset="-122"/>
              </a:rPr>
              <a:t>   for j = 1 to n</a:t>
            </a:r>
          </a:p>
          <a:p>
            <a:r>
              <a:rPr lang="en-US" altLang="zh-CN" sz="1600" dirty="0">
                <a:ea typeface="宋体" panose="02010600030101010101" pitchFamily="2" charset="-122"/>
              </a:rPr>
              <a:t>      C[</a:t>
            </a:r>
            <a:r>
              <a:rPr lang="en-US" altLang="zh-CN" sz="1600" dirty="0" err="1">
                <a:ea typeface="宋体" panose="02010600030101010101" pitchFamily="2" charset="-122"/>
              </a:rPr>
              <a:t>i,j</a:t>
            </a:r>
            <a:r>
              <a:rPr lang="en-US" altLang="zh-CN" sz="1600" dirty="0">
                <a:ea typeface="宋体" panose="02010600030101010101" pitchFamily="2" charset="-122"/>
              </a:rPr>
              <a:t>] = </a:t>
            </a:r>
            <a:r>
              <a:rPr lang="en-US" altLang="zh-CN" sz="1600" dirty="0">
                <a:ea typeface="宋体" panose="02010600030101010101" pitchFamily="2" charset="-122"/>
                <a:cs typeface="Arial" panose="020B0604020202020204" pitchFamily="34" charset="0"/>
              </a:rPr>
              <a:t>∑ A[</a:t>
            </a:r>
            <a:r>
              <a:rPr lang="en-US" altLang="zh-CN" sz="1600" dirty="0" err="1">
                <a:ea typeface="宋体" panose="02010600030101010101" pitchFamily="2" charset="-122"/>
                <a:cs typeface="Arial" panose="020B0604020202020204" pitchFamily="34" charset="0"/>
              </a:rPr>
              <a:t>I,k</a:t>
            </a:r>
            <a:r>
              <a:rPr lang="en-US" altLang="zh-CN" sz="1600" dirty="0">
                <a:ea typeface="宋体" panose="02010600030101010101" pitchFamily="2" charset="-122"/>
                <a:cs typeface="Arial" panose="020B0604020202020204" pitchFamily="34" charset="0"/>
              </a:rPr>
              <a:t>] * B[</a:t>
            </a:r>
            <a:r>
              <a:rPr lang="en-US" altLang="zh-CN" sz="1600" dirty="0" err="1">
                <a:ea typeface="宋体" panose="02010600030101010101" pitchFamily="2" charset="-122"/>
                <a:cs typeface="Arial" panose="020B0604020202020204" pitchFamily="34" charset="0"/>
              </a:rPr>
              <a:t>k,j</a:t>
            </a:r>
            <a:r>
              <a:rPr lang="en-US" altLang="zh-CN" sz="1600" dirty="0">
                <a:ea typeface="宋体" panose="02010600030101010101" pitchFamily="2" charset="-122"/>
                <a:cs typeface="Arial" panose="020B0604020202020204" pitchFamily="34" charset="0"/>
              </a:rPr>
              <a:t>]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69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C778352-09B5-4A6F-A5CF-1D51854FB79A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16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 dirty="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Image from http://courses.engr.illinois.edu/ece498/al/textbook/Chapter3-CudaThreadingModel.pdf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13317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0" y="562928"/>
            <a:ext cx="8021956" cy="3497580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defRPr/>
            </a:pP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each 2D thread block to compute a </a:t>
            </a:r>
            <a:r>
              <a:rPr lang="en-US" altLang="zh-C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(TILE_WIDTH) x (TILE_WIDTH)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sub-matrix(tile) of the result matrix  - each has 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(TILE_WIDTH) x (TILE_WIDTH)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  <a:p>
            <a:pPr marL="457200" indent="-457200">
              <a:defRPr/>
            </a:pPr>
            <a:endParaRPr lang="en-US" altLang="zh-CN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defRPr/>
            </a:pP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2D Grid of </a:t>
            </a:r>
            <a:r>
              <a:rPr lang="en-US" altLang="zh-C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(WIDTH/TILE_WIDTH)x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(WIDTH/TILE_WIDTH</a:t>
            </a:r>
            <a:r>
              <a:rPr lang="en-US" altLang="zh-C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 sz="2400" dirty="0" smtClean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2674188" y="459313"/>
            <a:ext cx="8296275" cy="5835015"/>
            <a:chOff x="13" y="0"/>
            <a:chExt cx="4355" cy="4084"/>
          </a:xfrm>
        </p:grpSpPr>
        <p:sp>
          <p:nvSpPr>
            <p:cNvPr id="9" name="Text Box 3"/>
            <p:cNvSpPr>
              <a:spLocks noChangeArrowheads="1"/>
            </p:cNvSpPr>
            <p:nvPr/>
          </p:nvSpPr>
          <p:spPr bwMode="auto">
            <a:xfrm>
              <a:off x="1152" y="2418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Arial" pitchFamily="34" charset="0"/>
                  <a:sym typeface="Calibri" pitchFamily="34" charset="0"/>
                </a:rPr>
                <a:t>Md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10" name="Text Box 4"/>
            <p:cNvSpPr>
              <a:spLocks noChangeArrowheads="1"/>
            </p:cNvSpPr>
            <p:nvPr/>
          </p:nvSpPr>
          <p:spPr bwMode="auto">
            <a:xfrm>
              <a:off x="1680" y="2976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11" name="Text Box 5"/>
            <p:cNvSpPr>
              <a:spLocks noChangeArrowheads="1"/>
            </p:cNvSpPr>
            <p:nvPr/>
          </p:nvSpPr>
          <p:spPr bwMode="auto">
            <a:xfrm>
              <a:off x="2736" y="864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Arial" pitchFamily="34" charset="0"/>
                  <a:sym typeface="Calibri" pitchFamily="34" charset="0"/>
                </a:rPr>
                <a:t>Nd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12" name="Text Box 6"/>
            <p:cNvSpPr>
              <a:spLocks noChangeArrowheads="1"/>
            </p:cNvSpPr>
            <p:nvPr/>
          </p:nvSpPr>
          <p:spPr bwMode="auto">
            <a:xfrm>
              <a:off x="3264" y="1392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13" name="Text Box 7"/>
            <p:cNvSpPr>
              <a:spLocks noChangeArrowheads="1"/>
            </p:cNvSpPr>
            <p:nvPr/>
          </p:nvSpPr>
          <p:spPr bwMode="auto">
            <a:xfrm>
              <a:off x="2736" y="2421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Arial" pitchFamily="34" charset="0"/>
                  <a:sym typeface="Calibri" pitchFamily="34" charset="0"/>
                </a:rPr>
                <a:t>Pd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14" name="Text Box 8"/>
            <p:cNvSpPr>
              <a:spLocks noChangeArrowheads="1"/>
            </p:cNvSpPr>
            <p:nvPr/>
          </p:nvSpPr>
          <p:spPr bwMode="auto">
            <a:xfrm>
              <a:off x="3258" y="2959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Arial" pitchFamily="34" charset="0"/>
                  <a:sym typeface="Calibri" pitchFamily="34" charset="0"/>
                </a:rPr>
                <a:t>Pd</a:t>
              </a:r>
              <a:r>
                <a:rPr lang="en-US" altLang="zh-CN" sz="1200" b="1" baseline="-25000">
                  <a:solidFill>
                    <a:schemeClr val="bg1"/>
                  </a:solidFill>
                  <a:latin typeface="Arial" pitchFamily="34" charset="0"/>
                  <a:sym typeface="Calibri" pitchFamily="34" charset="0"/>
                </a:rPr>
                <a:t>sub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3258" y="2376"/>
              <a:ext cx="1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773" y="2382"/>
              <a:ext cx="1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670" y="2964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670" y="3473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3576" y="2362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542" y="2359"/>
              <a:ext cx="1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2147" y="2955"/>
              <a:ext cx="1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V="1">
              <a:off x="3258" y="1836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4224" y="2415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rot="-5400000" flipH="1" flipV="1">
              <a:off x="3527" y="3096"/>
              <a:ext cx="1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3848" y="2957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rot="-5400000">
              <a:off x="3512" y="3295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1"/>
            <p:cNvSpPr>
              <a:spLocks noChangeArrowheads="1"/>
            </p:cNvSpPr>
            <p:nvPr/>
          </p:nvSpPr>
          <p:spPr bwMode="auto">
            <a:xfrm>
              <a:off x="3318" y="3602"/>
              <a:ext cx="39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8" name="Text Box 22"/>
            <p:cNvSpPr>
              <a:spLocks noChangeArrowheads="1"/>
            </p:cNvSpPr>
            <p:nvPr/>
          </p:nvSpPr>
          <p:spPr bwMode="auto">
            <a:xfrm>
              <a:off x="3405" y="3806"/>
              <a:ext cx="21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9" name="Text Box 23"/>
            <p:cNvSpPr>
              <a:spLocks noChangeArrowheads="1"/>
            </p:cNvSpPr>
            <p:nvPr/>
          </p:nvSpPr>
          <p:spPr bwMode="auto">
            <a:xfrm>
              <a:off x="2038" y="3813"/>
              <a:ext cx="21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rot="-5400000">
              <a:off x="1938" y="329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25"/>
            <p:cNvSpPr>
              <a:spLocks noChangeArrowheads="1"/>
            </p:cNvSpPr>
            <p:nvPr/>
          </p:nvSpPr>
          <p:spPr bwMode="auto">
            <a:xfrm>
              <a:off x="1861" y="3600"/>
              <a:ext cx="39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rot="-5400000">
              <a:off x="1409" y="3295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27"/>
            <p:cNvSpPr>
              <a:spLocks noChangeArrowheads="1"/>
            </p:cNvSpPr>
            <p:nvPr/>
          </p:nvSpPr>
          <p:spPr bwMode="auto">
            <a:xfrm>
              <a:off x="1333" y="3600"/>
              <a:ext cx="39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3806" y="141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3803" y="889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0"/>
            <p:cNvSpPr>
              <a:spLocks noChangeArrowheads="1"/>
            </p:cNvSpPr>
            <p:nvPr/>
          </p:nvSpPr>
          <p:spPr bwMode="auto">
            <a:xfrm>
              <a:off x="3542" y="3347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2662" y="3347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2662" y="3381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 rot="-5400000">
              <a:off x="1914" y="3169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 rot="10800000" flipH="1">
              <a:off x="4222" y="864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182" y="359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2623" y="2963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3737" y="1204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3256" y="828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2715" y="391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40"/>
            <p:cNvSpPr>
              <a:spLocks noChangeArrowheads="1"/>
            </p:cNvSpPr>
            <p:nvPr/>
          </p:nvSpPr>
          <p:spPr bwMode="auto">
            <a:xfrm>
              <a:off x="3373" y="0"/>
              <a:ext cx="23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bx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47" name="Text Box 41"/>
            <p:cNvSpPr>
              <a:spLocks noChangeArrowheads="1"/>
            </p:cNvSpPr>
            <p:nvPr/>
          </p:nvSpPr>
          <p:spPr bwMode="auto">
            <a:xfrm>
              <a:off x="3447" y="448"/>
              <a:ext cx="20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tx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48" name="Text Box 42"/>
            <p:cNvSpPr>
              <a:spLocks noChangeArrowheads="1"/>
            </p:cNvSpPr>
            <p:nvPr/>
          </p:nvSpPr>
          <p:spPr bwMode="auto">
            <a:xfrm>
              <a:off x="3180" y="610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0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49" name="Text Box 43"/>
            <p:cNvSpPr>
              <a:spLocks noChangeArrowheads="1"/>
            </p:cNvSpPr>
            <p:nvPr/>
          </p:nvSpPr>
          <p:spPr bwMode="auto">
            <a:xfrm>
              <a:off x="3244" y="610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0" name="Text Box 44"/>
            <p:cNvSpPr>
              <a:spLocks noChangeArrowheads="1"/>
            </p:cNvSpPr>
            <p:nvPr/>
          </p:nvSpPr>
          <p:spPr bwMode="auto">
            <a:xfrm>
              <a:off x="3472" y="609"/>
              <a:ext cx="65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TILE_WIDTH-1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1" name="Text Box 45"/>
            <p:cNvSpPr>
              <a:spLocks noChangeArrowheads="1"/>
            </p:cNvSpPr>
            <p:nvPr/>
          </p:nvSpPr>
          <p:spPr bwMode="auto">
            <a:xfrm>
              <a:off x="3308" y="610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2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3264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3768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272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>
              <a:off x="3776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312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51"/>
            <p:cNvSpPr>
              <a:spLocks noChangeArrowheads="1"/>
            </p:cNvSpPr>
            <p:nvPr/>
          </p:nvSpPr>
          <p:spPr bwMode="auto">
            <a:xfrm>
              <a:off x="2900" y="174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0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8" name="Text Box 52"/>
            <p:cNvSpPr>
              <a:spLocks noChangeArrowheads="1"/>
            </p:cNvSpPr>
            <p:nvPr/>
          </p:nvSpPr>
          <p:spPr bwMode="auto">
            <a:xfrm>
              <a:off x="3404" y="174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9" name="Text Box 53"/>
            <p:cNvSpPr>
              <a:spLocks noChangeArrowheads="1"/>
            </p:cNvSpPr>
            <p:nvPr/>
          </p:nvSpPr>
          <p:spPr bwMode="auto">
            <a:xfrm>
              <a:off x="3940" y="174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2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 rot="-5400000">
              <a:off x="866" y="3241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 rot="-5400000">
              <a:off x="-354" y="3283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56"/>
            <p:cNvSpPr>
              <a:spLocks noChangeArrowheads="1"/>
            </p:cNvSpPr>
            <p:nvPr/>
          </p:nvSpPr>
          <p:spPr bwMode="auto">
            <a:xfrm>
              <a:off x="13" y="3181"/>
              <a:ext cx="23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by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3" name="Text Box 57"/>
            <p:cNvSpPr>
              <a:spLocks noChangeArrowheads="1"/>
            </p:cNvSpPr>
            <p:nvPr/>
          </p:nvSpPr>
          <p:spPr bwMode="auto">
            <a:xfrm>
              <a:off x="493" y="3120"/>
              <a:ext cx="20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ty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4" name="Text Box 58"/>
            <p:cNvSpPr>
              <a:spLocks noChangeArrowheads="1"/>
            </p:cNvSpPr>
            <p:nvPr/>
          </p:nvSpPr>
          <p:spPr bwMode="auto">
            <a:xfrm>
              <a:off x="920" y="3088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2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5" name="Text Box 59"/>
            <p:cNvSpPr>
              <a:spLocks noChangeArrowheads="1"/>
            </p:cNvSpPr>
            <p:nvPr/>
          </p:nvSpPr>
          <p:spPr bwMode="auto">
            <a:xfrm>
              <a:off x="920" y="3008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6" name="Line 60"/>
            <p:cNvSpPr>
              <a:spLocks noChangeShapeType="1"/>
            </p:cNvSpPr>
            <p:nvPr/>
          </p:nvSpPr>
          <p:spPr bwMode="auto">
            <a:xfrm rot="-5400000">
              <a:off x="1095" y="3144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 rot="-5400000">
              <a:off x="1095" y="308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62"/>
            <p:cNvSpPr>
              <a:spLocks noChangeArrowheads="1"/>
            </p:cNvSpPr>
            <p:nvPr/>
          </p:nvSpPr>
          <p:spPr bwMode="auto">
            <a:xfrm>
              <a:off x="912" y="2928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0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 rot="-5400000">
              <a:off x="1095" y="301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64"/>
            <p:cNvSpPr>
              <a:spLocks noChangeArrowheads="1"/>
            </p:cNvSpPr>
            <p:nvPr/>
          </p:nvSpPr>
          <p:spPr bwMode="auto">
            <a:xfrm>
              <a:off x="547" y="3418"/>
              <a:ext cx="65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TILE_WIDTH-1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 rot="-5400000">
              <a:off x="1093" y="3413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6"/>
            <p:cNvSpPr>
              <a:spLocks noChangeShapeType="1"/>
            </p:cNvSpPr>
            <p:nvPr/>
          </p:nvSpPr>
          <p:spPr bwMode="auto">
            <a:xfrm rot="-5400000">
              <a:off x="415" y="4051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7"/>
            <p:cNvSpPr>
              <a:spLocks noChangeShapeType="1"/>
            </p:cNvSpPr>
            <p:nvPr/>
          </p:nvSpPr>
          <p:spPr bwMode="auto">
            <a:xfrm rot="-5400000">
              <a:off x="407" y="352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8"/>
            <p:cNvSpPr>
              <a:spLocks noChangeShapeType="1"/>
            </p:cNvSpPr>
            <p:nvPr/>
          </p:nvSpPr>
          <p:spPr bwMode="auto">
            <a:xfrm rot="-5400000">
              <a:off x="415" y="300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69"/>
            <p:cNvSpPr>
              <a:spLocks noChangeArrowheads="1"/>
            </p:cNvSpPr>
            <p:nvPr/>
          </p:nvSpPr>
          <p:spPr bwMode="auto">
            <a:xfrm>
              <a:off x="244" y="3739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2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76" name="Text Box 70"/>
            <p:cNvSpPr>
              <a:spLocks noChangeArrowheads="1"/>
            </p:cNvSpPr>
            <p:nvPr/>
          </p:nvSpPr>
          <p:spPr bwMode="auto">
            <a:xfrm>
              <a:off x="244" y="3235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77" name="Text Box 71"/>
            <p:cNvSpPr>
              <a:spLocks noChangeArrowheads="1"/>
            </p:cNvSpPr>
            <p:nvPr/>
          </p:nvSpPr>
          <p:spPr bwMode="auto">
            <a:xfrm>
              <a:off x="244" y="2699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0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78" name="Line 72"/>
            <p:cNvSpPr>
              <a:spLocks noChangeShapeType="1"/>
            </p:cNvSpPr>
            <p:nvPr/>
          </p:nvSpPr>
          <p:spPr bwMode="auto">
            <a:xfrm>
              <a:off x="324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 rot="-5400000">
              <a:off x="415" y="2467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74"/>
            <p:cNvSpPr>
              <a:spLocks noChangeShapeType="1"/>
            </p:cNvSpPr>
            <p:nvPr/>
          </p:nvSpPr>
          <p:spPr bwMode="auto">
            <a:xfrm>
              <a:off x="3312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>
              <a:off x="336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76"/>
            <p:cNvSpPr>
              <a:spLocks noChangeShapeType="1"/>
            </p:cNvSpPr>
            <p:nvPr/>
          </p:nvSpPr>
          <p:spPr bwMode="auto">
            <a:xfrm>
              <a:off x="3416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77"/>
            <p:cNvSpPr>
              <a:spLocks noChangeShapeType="1"/>
            </p:cNvSpPr>
            <p:nvPr/>
          </p:nvSpPr>
          <p:spPr bwMode="auto">
            <a:xfrm>
              <a:off x="372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78"/>
            <p:cNvSpPr>
              <a:spLocks noChangeShapeType="1"/>
            </p:cNvSpPr>
            <p:nvPr/>
          </p:nvSpPr>
          <p:spPr bwMode="auto">
            <a:xfrm rot="-5400000">
              <a:off x="1095" y="296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9"/>
            <p:cNvSpPr>
              <a:spLocks noChangeShapeType="1"/>
            </p:cNvSpPr>
            <p:nvPr/>
          </p:nvSpPr>
          <p:spPr bwMode="auto">
            <a:xfrm rot="-5400000">
              <a:off x="1093" y="3461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80"/>
            <p:cNvSpPr>
              <a:spLocks noChangeArrowheads="1"/>
            </p:cNvSpPr>
            <p:nvPr/>
          </p:nvSpPr>
          <p:spPr bwMode="auto">
            <a:xfrm rot="16200000">
              <a:off x="3623" y="1108"/>
              <a:ext cx="521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87" name="Text Box 81"/>
            <p:cNvSpPr>
              <a:spLocks noChangeArrowheads="1"/>
            </p:cNvSpPr>
            <p:nvPr/>
          </p:nvSpPr>
          <p:spPr bwMode="auto">
            <a:xfrm rot="16200000">
              <a:off x="3711" y="1570"/>
              <a:ext cx="521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 sz="9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 eaLnBrk="0" hangingPunct="0"/>
              <a:endParaRPr lang="en-US" altLang="zh-CN">
                <a:solidFill>
                  <a:schemeClr val="bg1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88" name="Text Box 82"/>
            <p:cNvSpPr>
              <a:spLocks noChangeArrowheads="1"/>
            </p:cNvSpPr>
            <p:nvPr/>
          </p:nvSpPr>
          <p:spPr bwMode="auto">
            <a:xfrm rot="16200000">
              <a:off x="3641" y="3172"/>
              <a:ext cx="57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TILE_WIDTHE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89" name="Text Box 83"/>
            <p:cNvSpPr>
              <a:spLocks noChangeArrowheads="1"/>
            </p:cNvSpPr>
            <p:nvPr/>
          </p:nvSpPr>
          <p:spPr bwMode="auto">
            <a:xfrm rot="16200000">
              <a:off x="3997" y="3146"/>
              <a:ext cx="287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90" name="Text Box 84"/>
            <p:cNvSpPr>
              <a:spLocks noChangeArrowheads="1"/>
            </p:cNvSpPr>
            <p:nvPr/>
          </p:nvSpPr>
          <p:spPr bwMode="auto">
            <a:xfrm rot="16200000">
              <a:off x="3979" y="1388"/>
              <a:ext cx="287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91" name="Text Box 85"/>
            <p:cNvSpPr>
              <a:spLocks noChangeArrowheads="1"/>
            </p:cNvSpPr>
            <p:nvPr/>
          </p:nvSpPr>
          <p:spPr bwMode="auto">
            <a:xfrm>
              <a:off x="1152" y="2976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92" name="Text Box 86"/>
            <p:cNvSpPr>
              <a:spLocks noChangeArrowheads="1"/>
            </p:cNvSpPr>
            <p:nvPr/>
          </p:nvSpPr>
          <p:spPr bwMode="auto">
            <a:xfrm>
              <a:off x="3264" y="864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93" name="Text Box 87"/>
            <p:cNvSpPr>
              <a:spLocks noChangeArrowheads="1"/>
            </p:cNvSpPr>
            <p:nvPr/>
          </p:nvSpPr>
          <p:spPr bwMode="auto">
            <a:xfrm>
              <a:off x="1152" y="3312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94" name="Text Box 88"/>
            <p:cNvSpPr>
              <a:spLocks noChangeArrowheads="1"/>
            </p:cNvSpPr>
            <p:nvPr/>
          </p:nvSpPr>
          <p:spPr bwMode="auto">
            <a:xfrm>
              <a:off x="3552" y="864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0050431-46F0-446A-ADE9-A655C132B3C5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059180" y="2735900"/>
            <a:ext cx="5577840" cy="3497580"/>
          </a:xfrm>
        </p:spPr>
        <p:txBody>
          <a:bodyPr/>
          <a:lstStyle/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4x4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" pitchFamily="49" charset="0"/>
              </a:rPr>
              <a:t>TILE_WIDTH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size: 2x2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4340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Image from http://courses.engr.illinois.edu/ece498/al/textbook/Chapter3-CudaThreadingModel.pdf</a:t>
            </a:r>
            <a:endParaRPr lang="zh-CN" altLang="en-US">
              <a:latin typeface="Arial" pitchFamily="34" charset="0"/>
            </a:endParaRP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125980"/>
            <a:ext cx="4572000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DDF52A4-C4BD-4A15-ABD3-D5A27750B2C2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0" y="1783080"/>
            <a:ext cx="5577840" cy="3497580"/>
          </a:xfrm>
        </p:spPr>
        <p:txBody>
          <a:bodyPr/>
          <a:lstStyle/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: 4x4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" pitchFamily="49" charset="0"/>
              </a:rPr>
              <a:t>TILE_WIDTH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size: 2x2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15364" name="AutoShape 2"/>
          <p:cNvSpPr>
            <a:spLocks noChangeArrowheads="1"/>
          </p:cNvSpPr>
          <p:nvPr/>
        </p:nvSpPr>
        <p:spPr bwMode="auto">
          <a:xfrm>
            <a:off x="8412480" y="3771900"/>
            <a:ext cx="548640" cy="41148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65" name="AutoShape 3"/>
          <p:cNvSpPr>
            <a:spLocks noChangeArrowheads="1"/>
          </p:cNvSpPr>
          <p:nvPr/>
        </p:nvSpPr>
        <p:spPr bwMode="auto">
          <a:xfrm rot="10800000">
            <a:off x="8412480" y="3771900"/>
            <a:ext cx="548640" cy="41148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66" name="AutoShape 4"/>
          <p:cNvSpPr>
            <a:spLocks noChangeArrowheads="1"/>
          </p:cNvSpPr>
          <p:nvPr/>
        </p:nvSpPr>
        <p:spPr bwMode="auto">
          <a:xfrm>
            <a:off x="7863840" y="3771900"/>
            <a:ext cx="548640" cy="41148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67" name="AutoShape 5"/>
          <p:cNvSpPr>
            <a:spLocks noChangeArrowheads="1"/>
          </p:cNvSpPr>
          <p:nvPr/>
        </p:nvSpPr>
        <p:spPr bwMode="auto">
          <a:xfrm rot="10800000">
            <a:off x="7863840" y="3771900"/>
            <a:ext cx="548640" cy="41148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7863840" y="3360420"/>
            <a:ext cx="548640" cy="41148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69" name="AutoShape 7"/>
          <p:cNvSpPr>
            <a:spLocks noChangeArrowheads="1"/>
          </p:cNvSpPr>
          <p:nvPr/>
        </p:nvSpPr>
        <p:spPr bwMode="auto">
          <a:xfrm rot="10800000">
            <a:off x="7863840" y="3360420"/>
            <a:ext cx="548640" cy="41148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70" name="AutoShape 8"/>
          <p:cNvSpPr>
            <a:spLocks noChangeArrowheads="1"/>
          </p:cNvSpPr>
          <p:nvPr/>
        </p:nvSpPr>
        <p:spPr bwMode="auto">
          <a:xfrm>
            <a:off x="8412480" y="3360420"/>
            <a:ext cx="548640" cy="41148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71" name="AutoShape 9"/>
          <p:cNvSpPr>
            <a:spLocks noChangeArrowheads="1"/>
          </p:cNvSpPr>
          <p:nvPr/>
        </p:nvSpPr>
        <p:spPr bwMode="auto">
          <a:xfrm rot="10800000">
            <a:off x="8412480" y="3360420"/>
            <a:ext cx="548640" cy="41148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72" name="Rectangle 10"/>
          <p:cNvSpPr>
            <a:spLocks noChangeArrowheads="1"/>
          </p:cNvSpPr>
          <p:nvPr/>
        </p:nvSpPr>
        <p:spPr bwMode="auto">
          <a:xfrm>
            <a:off x="8412480" y="336042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1</a:t>
            </a:r>
            <a:r>
              <a:rPr lang="en-US" altLang="zh-CN" sz="1600" baseline="-250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,0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5120640" y="45948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5669280" y="45948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75" name="Rectangle 14"/>
          <p:cNvSpPr>
            <a:spLocks noChangeArrowheads="1"/>
          </p:cNvSpPr>
          <p:nvPr/>
        </p:nvSpPr>
        <p:spPr bwMode="auto">
          <a:xfrm>
            <a:off x="6217920" y="3360420"/>
            <a:ext cx="548640" cy="4114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2,0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5669280" y="418338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5669280" y="3771900"/>
            <a:ext cx="548640" cy="41148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1,1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5669280" y="3360420"/>
            <a:ext cx="548640" cy="4114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1,0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5120640" y="3360420"/>
            <a:ext cx="548640" cy="4114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0,0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380" name="Rectangle 19"/>
          <p:cNvSpPr>
            <a:spLocks noChangeArrowheads="1"/>
          </p:cNvSpPr>
          <p:nvPr/>
        </p:nvSpPr>
        <p:spPr bwMode="auto">
          <a:xfrm>
            <a:off x="5120640" y="3771900"/>
            <a:ext cx="548640" cy="41148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0,1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5120640" y="418338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82" name="Rectangle 21"/>
          <p:cNvSpPr>
            <a:spLocks noChangeArrowheads="1"/>
          </p:cNvSpPr>
          <p:nvPr/>
        </p:nvSpPr>
        <p:spPr bwMode="auto">
          <a:xfrm>
            <a:off x="6766560" y="3360420"/>
            <a:ext cx="548640" cy="4114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3,0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383" name="Rectangle 22"/>
          <p:cNvSpPr>
            <a:spLocks noChangeArrowheads="1"/>
          </p:cNvSpPr>
          <p:nvPr/>
        </p:nvSpPr>
        <p:spPr bwMode="auto">
          <a:xfrm>
            <a:off x="6217920" y="45948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84" name="Rectangle 23"/>
          <p:cNvSpPr>
            <a:spLocks noChangeArrowheads="1"/>
          </p:cNvSpPr>
          <p:nvPr/>
        </p:nvSpPr>
        <p:spPr bwMode="auto">
          <a:xfrm>
            <a:off x="6217920" y="418338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85" name="Rectangle 24"/>
          <p:cNvSpPr>
            <a:spLocks noChangeArrowheads="1"/>
          </p:cNvSpPr>
          <p:nvPr/>
        </p:nvSpPr>
        <p:spPr bwMode="auto">
          <a:xfrm>
            <a:off x="6217920" y="3771900"/>
            <a:ext cx="548640" cy="41148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2,1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386" name="Rectangle 25"/>
          <p:cNvSpPr>
            <a:spLocks noChangeArrowheads="1"/>
          </p:cNvSpPr>
          <p:nvPr/>
        </p:nvSpPr>
        <p:spPr bwMode="auto">
          <a:xfrm>
            <a:off x="7863840" y="336042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0,</a:t>
            </a:r>
            <a:r>
              <a:rPr lang="en-US" altLang="zh-CN" sz="1600" baseline="-250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0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66560" y="45948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88" name="Rectangle 27"/>
          <p:cNvSpPr>
            <a:spLocks noChangeArrowheads="1"/>
          </p:cNvSpPr>
          <p:nvPr/>
        </p:nvSpPr>
        <p:spPr bwMode="auto">
          <a:xfrm>
            <a:off x="6766560" y="418338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89" name="Rectangle 28"/>
          <p:cNvSpPr>
            <a:spLocks noChangeArrowheads="1"/>
          </p:cNvSpPr>
          <p:nvPr/>
        </p:nvSpPr>
        <p:spPr bwMode="auto">
          <a:xfrm>
            <a:off x="6766560" y="3771900"/>
            <a:ext cx="548640" cy="41148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3,1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390" name="Rectangle 29"/>
          <p:cNvSpPr>
            <a:spLocks noChangeArrowheads="1"/>
          </p:cNvSpPr>
          <p:nvPr/>
        </p:nvSpPr>
        <p:spPr bwMode="auto">
          <a:xfrm>
            <a:off x="7863840" y="377190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0,1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391" name="Rectangle 30"/>
          <p:cNvSpPr>
            <a:spLocks noChangeArrowheads="1"/>
          </p:cNvSpPr>
          <p:nvPr/>
        </p:nvSpPr>
        <p:spPr bwMode="auto">
          <a:xfrm>
            <a:off x="7863840" y="418338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92" name="Rectangle 31"/>
          <p:cNvSpPr>
            <a:spLocks noChangeArrowheads="1"/>
          </p:cNvSpPr>
          <p:nvPr/>
        </p:nvSpPr>
        <p:spPr bwMode="auto">
          <a:xfrm>
            <a:off x="7863840" y="45948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93" name="Rectangle 32"/>
          <p:cNvSpPr>
            <a:spLocks noChangeArrowheads="1"/>
          </p:cNvSpPr>
          <p:nvPr/>
        </p:nvSpPr>
        <p:spPr bwMode="auto">
          <a:xfrm>
            <a:off x="8412480" y="377190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94" name="Rectangle 33"/>
          <p:cNvSpPr>
            <a:spLocks noChangeArrowheads="1"/>
          </p:cNvSpPr>
          <p:nvPr/>
        </p:nvSpPr>
        <p:spPr bwMode="auto">
          <a:xfrm>
            <a:off x="8412480" y="418338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95" name="Rectangle 34"/>
          <p:cNvSpPr>
            <a:spLocks noChangeArrowheads="1"/>
          </p:cNvSpPr>
          <p:nvPr/>
        </p:nvSpPr>
        <p:spPr bwMode="auto">
          <a:xfrm>
            <a:off x="8412480" y="45948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96" name="Rectangle 35"/>
          <p:cNvSpPr>
            <a:spLocks noChangeArrowheads="1"/>
          </p:cNvSpPr>
          <p:nvPr/>
        </p:nvSpPr>
        <p:spPr bwMode="auto">
          <a:xfrm>
            <a:off x="8961120" y="336042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2,0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397" name="Rectangle 36"/>
          <p:cNvSpPr>
            <a:spLocks noChangeArrowheads="1"/>
          </p:cNvSpPr>
          <p:nvPr/>
        </p:nvSpPr>
        <p:spPr bwMode="auto">
          <a:xfrm>
            <a:off x="8961120" y="377190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98" name="Rectangle 37"/>
          <p:cNvSpPr>
            <a:spLocks noChangeArrowheads="1"/>
          </p:cNvSpPr>
          <p:nvPr/>
        </p:nvSpPr>
        <p:spPr bwMode="auto">
          <a:xfrm>
            <a:off x="9509760" y="377190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399" name="Rectangle 38"/>
          <p:cNvSpPr>
            <a:spLocks noChangeArrowheads="1"/>
          </p:cNvSpPr>
          <p:nvPr/>
        </p:nvSpPr>
        <p:spPr bwMode="auto">
          <a:xfrm>
            <a:off x="9509760" y="418338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400" name="Rectangle 39"/>
          <p:cNvSpPr>
            <a:spLocks noChangeArrowheads="1"/>
          </p:cNvSpPr>
          <p:nvPr/>
        </p:nvSpPr>
        <p:spPr bwMode="auto">
          <a:xfrm>
            <a:off x="9509760" y="336042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3,0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01" name="Rectangle 40"/>
          <p:cNvSpPr>
            <a:spLocks noChangeArrowheads="1"/>
          </p:cNvSpPr>
          <p:nvPr/>
        </p:nvSpPr>
        <p:spPr bwMode="auto">
          <a:xfrm>
            <a:off x="8961120" y="418338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402" name="Rectangle 41"/>
          <p:cNvSpPr>
            <a:spLocks noChangeArrowheads="1"/>
          </p:cNvSpPr>
          <p:nvPr/>
        </p:nvSpPr>
        <p:spPr bwMode="auto">
          <a:xfrm>
            <a:off x="8961120" y="45948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403" name="Rectangle 42"/>
          <p:cNvSpPr>
            <a:spLocks noChangeArrowheads="1"/>
          </p:cNvSpPr>
          <p:nvPr/>
        </p:nvSpPr>
        <p:spPr bwMode="auto">
          <a:xfrm>
            <a:off x="9509760" y="45948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404" name="Rectangle 43"/>
          <p:cNvSpPr>
            <a:spLocks noChangeArrowheads="1"/>
          </p:cNvSpPr>
          <p:nvPr/>
        </p:nvSpPr>
        <p:spPr bwMode="auto">
          <a:xfrm>
            <a:off x="7863840" y="2606040"/>
            <a:ext cx="548640" cy="41148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0,3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05" name="Rectangle 44"/>
          <p:cNvSpPr>
            <a:spLocks noChangeArrowheads="1"/>
          </p:cNvSpPr>
          <p:nvPr/>
        </p:nvSpPr>
        <p:spPr bwMode="auto">
          <a:xfrm>
            <a:off x="8412480" y="2606040"/>
            <a:ext cx="548640" cy="41148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1,3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06" name="Rectangle 45"/>
          <p:cNvSpPr>
            <a:spLocks noChangeArrowheads="1"/>
          </p:cNvSpPr>
          <p:nvPr/>
        </p:nvSpPr>
        <p:spPr bwMode="auto">
          <a:xfrm>
            <a:off x="8961120" y="137160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407" name="Rectangle 46"/>
          <p:cNvSpPr>
            <a:spLocks noChangeArrowheads="1"/>
          </p:cNvSpPr>
          <p:nvPr/>
        </p:nvSpPr>
        <p:spPr bwMode="auto">
          <a:xfrm>
            <a:off x="8412480" y="2194560"/>
            <a:ext cx="548640" cy="41148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1,2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08" name="Rectangle 47"/>
          <p:cNvSpPr>
            <a:spLocks noChangeArrowheads="1"/>
          </p:cNvSpPr>
          <p:nvPr/>
        </p:nvSpPr>
        <p:spPr bwMode="auto">
          <a:xfrm>
            <a:off x="8412480" y="1783080"/>
            <a:ext cx="548640" cy="41148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1,1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09" name="Rectangle 48"/>
          <p:cNvSpPr>
            <a:spLocks noChangeArrowheads="1"/>
          </p:cNvSpPr>
          <p:nvPr/>
        </p:nvSpPr>
        <p:spPr bwMode="auto">
          <a:xfrm>
            <a:off x="8412480" y="1371600"/>
            <a:ext cx="548640" cy="41148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1,0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10" name="Rectangle 49"/>
          <p:cNvSpPr>
            <a:spLocks noChangeArrowheads="1"/>
          </p:cNvSpPr>
          <p:nvPr/>
        </p:nvSpPr>
        <p:spPr bwMode="auto">
          <a:xfrm>
            <a:off x="7863840" y="1371600"/>
            <a:ext cx="548640" cy="41148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0,0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11" name="Rectangle 50"/>
          <p:cNvSpPr>
            <a:spLocks noChangeArrowheads="1"/>
          </p:cNvSpPr>
          <p:nvPr/>
        </p:nvSpPr>
        <p:spPr bwMode="auto">
          <a:xfrm>
            <a:off x="7863840" y="1783080"/>
            <a:ext cx="548640" cy="41148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0,1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12" name="Rectangle 51"/>
          <p:cNvSpPr>
            <a:spLocks noChangeArrowheads="1"/>
          </p:cNvSpPr>
          <p:nvPr/>
        </p:nvSpPr>
        <p:spPr bwMode="auto">
          <a:xfrm>
            <a:off x="7863840" y="2194560"/>
            <a:ext cx="548640" cy="41148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0,2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13" name="Rectangle 52"/>
          <p:cNvSpPr>
            <a:spLocks noChangeArrowheads="1"/>
          </p:cNvSpPr>
          <p:nvPr/>
        </p:nvSpPr>
        <p:spPr bwMode="auto">
          <a:xfrm>
            <a:off x="9509760" y="137160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414" name="Rectangle 53"/>
          <p:cNvSpPr>
            <a:spLocks noChangeArrowheads="1"/>
          </p:cNvSpPr>
          <p:nvPr/>
        </p:nvSpPr>
        <p:spPr bwMode="auto">
          <a:xfrm>
            <a:off x="8961120" y="260604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415" name="Rectangle 54"/>
          <p:cNvSpPr>
            <a:spLocks noChangeArrowheads="1"/>
          </p:cNvSpPr>
          <p:nvPr/>
        </p:nvSpPr>
        <p:spPr bwMode="auto">
          <a:xfrm>
            <a:off x="8961120" y="21945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416" name="Rectangle 55"/>
          <p:cNvSpPr>
            <a:spLocks noChangeArrowheads="1"/>
          </p:cNvSpPr>
          <p:nvPr/>
        </p:nvSpPr>
        <p:spPr bwMode="auto">
          <a:xfrm>
            <a:off x="8961120" y="178308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417" name="Rectangle 56"/>
          <p:cNvSpPr>
            <a:spLocks noChangeArrowheads="1"/>
          </p:cNvSpPr>
          <p:nvPr/>
        </p:nvSpPr>
        <p:spPr bwMode="auto">
          <a:xfrm>
            <a:off x="9509760" y="260604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418" name="Rectangle 57"/>
          <p:cNvSpPr>
            <a:spLocks noChangeArrowheads="1"/>
          </p:cNvSpPr>
          <p:nvPr/>
        </p:nvSpPr>
        <p:spPr bwMode="auto">
          <a:xfrm>
            <a:off x="9509760" y="21945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419" name="Rectangle 58"/>
          <p:cNvSpPr>
            <a:spLocks noChangeArrowheads="1"/>
          </p:cNvSpPr>
          <p:nvPr/>
        </p:nvSpPr>
        <p:spPr bwMode="auto">
          <a:xfrm>
            <a:off x="9509760" y="178308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420" name="Rectangle 59"/>
          <p:cNvSpPr>
            <a:spLocks noChangeArrowheads="1"/>
          </p:cNvSpPr>
          <p:nvPr/>
        </p:nvSpPr>
        <p:spPr bwMode="auto">
          <a:xfrm>
            <a:off x="8412480" y="377190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1,1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21" name="Line 60"/>
          <p:cNvSpPr>
            <a:spLocks noChangeShapeType="1"/>
          </p:cNvSpPr>
          <p:nvPr/>
        </p:nvSpPr>
        <p:spPr bwMode="auto">
          <a:xfrm>
            <a:off x="7955280" y="1371600"/>
            <a:ext cx="0" cy="2057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22" name="Line 61"/>
          <p:cNvSpPr>
            <a:spLocks noChangeShapeType="1"/>
          </p:cNvSpPr>
          <p:nvPr/>
        </p:nvSpPr>
        <p:spPr bwMode="auto">
          <a:xfrm>
            <a:off x="5120640" y="3429000"/>
            <a:ext cx="283464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23" name="Rectangle 62"/>
          <p:cNvSpPr>
            <a:spLocks noChangeArrowheads="1"/>
          </p:cNvSpPr>
          <p:nvPr/>
        </p:nvSpPr>
        <p:spPr bwMode="auto">
          <a:xfrm>
            <a:off x="7863840" y="418338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0,2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5424" name="Rectangle 63"/>
          <p:cNvSpPr>
            <a:spLocks noChangeArrowheads="1"/>
          </p:cNvSpPr>
          <p:nvPr/>
        </p:nvSpPr>
        <p:spPr bwMode="auto">
          <a:xfrm>
            <a:off x="8961120" y="418338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2,2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25" name="Rectangle 64"/>
          <p:cNvSpPr>
            <a:spLocks noChangeArrowheads="1"/>
          </p:cNvSpPr>
          <p:nvPr/>
        </p:nvSpPr>
        <p:spPr bwMode="auto">
          <a:xfrm>
            <a:off x="9509760" y="418338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3,2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26" name="Rectangle 65"/>
          <p:cNvSpPr>
            <a:spLocks noChangeArrowheads="1"/>
          </p:cNvSpPr>
          <p:nvPr/>
        </p:nvSpPr>
        <p:spPr bwMode="auto">
          <a:xfrm>
            <a:off x="8412480" y="418338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1,2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27" name="Rectangle 66"/>
          <p:cNvSpPr>
            <a:spLocks noChangeArrowheads="1"/>
          </p:cNvSpPr>
          <p:nvPr/>
        </p:nvSpPr>
        <p:spPr bwMode="auto">
          <a:xfrm>
            <a:off x="9509760" y="377190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3,1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28" name="Rectangle 67"/>
          <p:cNvSpPr>
            <a:spLocks noChangeArrowheads="1"/>
          </p:cNvSpPr>
          <p:nvPr/>
        </p:nvSpPr>
        <p:spPr bwMode="auto">
          <a:xfrm>
            <a:off x="8961120" y="377190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2,1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29" name="Rectangle 68"/>
          <p:cNvSpPr>
            <a:spLocks noChangeArrowheads="1"/>
          </p:cNvSpPr>
          <p:nvPr/>
        </p:nvSpPr>
        <p:spPr bwMode="auto">
          <a:xfrm>
            <a:off x="7863840" y="45948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430" name="Rectangle 69"/>
          <p:cNvSpPr>
            <a:spLocks noChangeArrowheads="1"/>
          </p:cNvSpPr>
          <p:nvPr/>
        </p:nvSpPr>
        <p:spPr bwMode="auto">
          <a:xfrm>
            <a:off x="8412480" y="45948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431" name="Rectangle 70"/>
          <p:cNvSpPr>
            <a:spLocks noChangeArrowheads="1"/>
          </p:cNvSpPr>
          <p:nvPr/>
        </p:nvSpPr>
        <p:spPr bwMode="auto">
          <a:xfrm>
            <a:off x="9509760" y="45948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432" name="Rectangle 71"/>
          <p:cNvSpPr>
            <a:spLocks noChangeArrowheads="1"/>
          </p:cNvSpPr>
          <p:nvPr/>
        </p:nvSpPr>
        <p:spPr bwMode="auto">
          <a:xfrm>
            <a:off x="8961120" y="45948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5433" name="Rectangle 72"/>
          <p:cNvSpPr>
            <a:spLocks noChangeArrowheads="1"/>
          </p:cNvSpPr>
          <p:nvPr/>
        </p:nvSpPr>
        <p:spPr bwMode="auto">
          <a:xfrm>
            <a:off x="7863840" y="45948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0,3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5434" name="Rectangle 73"/>
          <p:cNvSpPr>
            <a:spLocks noChangeArrowheads="1"/>
          </p:cNvSpPr>
          <p:nvPr/>
        </p:nvSpPr>
        <p:spPr bwMode="auto">
          <a:xfrm>
            <a:off x="8961120" y="45948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2,3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35" name="Rectangle 74"/>
          <p:cNvSpPr>
            <a:spLocks noChangeArrowheads="1"/>
          </p:cNvSpPr>
          <p:nvPr/>
        </p:nvSpPr>
        <p:spPr bwMode="auto">
          <a:xfrm>
            <a:off x="9509760" y="45948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3,3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36" name="Rectangle 75"/>
          <p:cNvSpPr>
            <a:spLocks noChangeArrowheads="1"/>
          </p:cNvSpPr>
          <p:nvPr/>
        </p:nvSpPr>
        <p:spPr bwMode="auto">
          <a:xfrm>
            <a:off x="8412480" y="4594860"/>
            <a:ext cx="548640" cy="411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1,3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437" name="Line 76"/>
          <p:cNvSpPr>
            <a:spLocks noChangeShapeType="1"/>
          </p:cNvSpPr>
          <p:nvPr/>
        </p:nvSpPr>
        <p:spPr bwMode="auto">
          <a:xfrm>
            <a:off x="8595360" y="1371600"/>
            <a:ext cx="0" cy="2057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38" name="Line 77"/>
          <p:cNvSpPr>
            <a:spLocks noChangeShapeType="1"/>
          </p:cNvSpPr>
          <p:nvPr/>
        </p:nvSpPr>
        <p:spPr bwMode="auto">
          <a:xfrm>
            <a:off x="5120640" y="3703320"/>
            <a:ext cx="347472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39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Image from http://courses.engr.illinois.edu/ece498/al/Syllabus.html</a:t>
            </a:r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607A331-AE71-4D57-B62C-188C7C2C6617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sz="18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48640" y="1595915"/>
            <a:ext cx="9509760" cy="369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MatrixMulKernel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(</a:t>
            </a:r>
            <a:endParaRPr lang="zh-CN" altLang="en-US" sz="2000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 float*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, float*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, float*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Pd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Width)</a:t>
            </a:r>
            <a:endParaRPr lang="zh-CN" altLang="en-US" sz="2000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 sz="2000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Row =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blockIdx.y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*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blockDim.y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+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threadIdx.y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2000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Col =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blockIdx.x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*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blockDim.x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+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threadIdx.x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2000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2000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 float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= 0;</a:t>
            </a:r>
            <a:endParaRPr lang="zh-CN" altLang="en-US" sz="2000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 for (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 sz="2000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+=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[Row * Width + k] *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[k * Width + Col];</a:t>
            </a:r>
            <a:endParaRPr lang="zh-CN" altLang="en-US" sz="2000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2000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Pd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[Row * Width + Col] = </a:t>
            </a:r>
            <a:r>
              <a:rPr lang="en-US" altLang="zh-CN" sz="20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2000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16388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68E05B6-E242-42FD-8462-F07F31222678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640" y="1851660"/>
            <a:ext cx="950976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MatrixMulKernel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(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float*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, float*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, float*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Pd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Width)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Row =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blockIdx.y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*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blockDim.y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+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threadIdx.y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Col =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blockIdx.x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*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blockDim.x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+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threadIdx.x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float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= 0;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for (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+=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[Row * Width + k] *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[k * Width + Col];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Pd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[Row * Width + Col] =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17412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14400" y="2606040"/>
            <a:ext cx="7955280" cy="27432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7414" name="Text Box 6"/>
          <p:cNvSpPr>
            <a:spLocks noChangeArrowheads="1"/>
          </p:cNvSpPr>
          <p:nvPr/>
        </p:nvSpPr>
        <p:spPr bwMode="auto">
          <a:xfrm>
            <a:off x="4389120" y="1440180"/>
            <a:ext cx="6217920" cy="36933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计算矩阵</a:t>
            </a:r>
            <a:r>
              <a:rPr lang="en-US" altLang="zh-CN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Pd </a:t>
            </a:r>
            <a:r>
              <a:rPr lang="zh-CN" altLang="en-US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和</a:t>
            </a:r>
            <a:r>
              <a:rPr lang="en-US" altLang="zh-CN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M</a:t>
            </a:r>
            <a:r>
              <a:rPr lang="zh-CN" altLang="en-US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的行索引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>
            <a:off x="8321040" y="1783080"/>
            <a:ext cx="0" cy="82296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A2A9AEA-9DB5-4C2D-9986-5DA85EE8861D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48640" y="1851660"/>
            <a:ext cx="950976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MatrixMulKernel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(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Width)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Row = </a:t>
            </a:r>
            <a:r>
              <a:rPr lang="en-US" altLang="zh-CN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y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* </a:t>
            </a:r>
            <a:r>
              <a:rPr lang="en-US" altLang="zh-CN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+ </a:t>
            </a:r>
            <a:r>
              <a:rPr lang="en-US" altLang="zh-CN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y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Col = </a:t>
            </a:r>
            <a:r>
              <a:rPr lang="en-US" altLang="zh-CN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x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*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x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float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= 0;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for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k = 0; k &lt; Width; ++k)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+=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[Row * Width + k] *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[k * Width + Col];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Pd[Row * Width + Col] =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8436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34647" y="2719754"/>
            <a:ext cx="7955280" cy="475762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8438" name="Text Box 6"/>
          <p:cNvSpPr>
            <a:spLocks noChangeArrowheads="1"/>
          </p:cNvSpPr>
          <p:nvPr/>
        </p:nvSpPr>
        <p:spPr bwMode="auto">
          <a:xfrm>
            <a:off x="5394960" y="1440180"/>
            <a:ext cx="5212080" cy="36933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计算矩阵</a:t>
            </a:r>
            <a:r>
              <a:rPr lang="en-US" altLang="zh-CN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Pd </a:t>
            </a:r>
            <a:r>
              <a:rPr lang="zh-CN" altLang="en-US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和</a:t>
            </a:r>
            <a:r>
              <a:rPr lang="en-US" altLang="zh-CN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N</a:t>
            </a:r>
            <a:r>
              <a:rPr lang="zh-CN" altLang="en-US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的列索引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8869680" y="1783080"/>
            <a:ext cx="0" cy="109728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C817356-FE45-49BC-85C4-068748C5AA35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48640" y="1851660"/>
            <a:ext cx="950976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latin typeface="Courier New" pitchFamily="49" charset="0"/>
                <a:sym typeface="Courier New" pitchFamily="49" charset="0"/>
              </a:rPr>
              <a:t>__global__ void MatrixMulKernel(</a:t>
            </a:r>
            <a:endParaRPr lang="zh-CN" altLang="en-US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latin typeface="Courier New" pitchFamily="49" charset="0"/>
                <a:sym typeface="Courier New" pitchFamily="49" charset="0"/>
              </a:rPr>
              <a:t>  float* Md, float* Nd, float* Pd, int Width)</a:t>
            </a:r>
            <a:endParaRPr lang="zh-CN" altLang="en-US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latin typeface="Courier New" pitchFamily="49" charset="0"/>
                <a:sym typeface="Courier New" pitchFamily="49" charset="0"/>
              </a:rPr>
              <a:t>  int Row = blockIdx.y * blockDim.y + threadIdx.y;</a:t>
            </a:r>
            <a:endParaRPr lang="zh-CN" altLang="en-US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latin typeface="Courier New" pitchFamily="49" charset="0"/>
                <a:sym typeface="Courier New" pitchFamily="49" charset="0"/>
              </a:rPr>
              <a:t>  int Col = blockIdx.x * blockDim.x + threadIdx.x;</a:t>
            </a:r>
            <a:endParaRPr lang="zh-CN" altLang="en-US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latin typeface="Courier New" pitchFamily="49" charset="0"/>
                <a:sym typeface="Courier New" pitchFamily="49" charset="0"/>
              </a:rPr>
              <a:t>  float Pvalue = 0;</a:t>
            </a:r>
            <a:endParaRPr lang="zh-CN" altLang="en-US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latin typeface="Courier New" pitchFamily="49" charset="0"/>
                <a:sym typeface="Courier New" pitchFamily="49" charset="0"/>
              </a:rPr>
              <a:t>  for (int k = 0; k &lt; Width; ++k)</a:t>
            </a:r>
            <a:endParaRPr lang="zh-CN" altLang="en-US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latin typeface="Courier New" pitchFamily="49" charset="0"/>
                <a:sym typeface="Courier New" pitchFamily="49" charset="0"/>
              </a:rPr>
              <a:t>    Pvalue += Md[Row * Width + k] * Nd[k * Width + Col];</a:t>
            </a:r>
            <a:endParaRPr lang="zh-CN" altLang="en-US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latin typeface="Courier New" pitchFamily="49" charset="0"/>
                <a:sym typeface="Courier New" pitchFamily="49" charset="0"/>
              </a:rPr>
              <a:t>  Pd[Row * Width + Col] = Pvalue;</a:t>
            </a:r>
            <a:endParaRPr lang="zh-CN" altLang="en-US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9460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914400" y="3566160"/>
            <a:ext cx="8961120" cy="54864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9462" name="Text Box 6"/>
          <p:cNvSpPr>
            <a:spLocks noChangeArrowheads="1"/>
          </p:cNvSpPr>
          <p:nvPr/>
        </p:nvSpPr>
        <p:spPr bwMode="auto">
          <a:xfrm>
            <a:off x="5968366" y="1371600"/>
            <a:ext cx="4730114" cy="36933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每个线程计算块内子矩阵的一个元素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>
            <a:off x="8869680" y="1988820"/>
            <a:ext cx="0" cy="157734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C4BFBFB-7B72-4653-A1C4-056BF98DA71C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0" y="1783080"/>
            <a:ext cx="5577840" cy="617220"/>
          </a:xfrm>
        </p:spPr>
        <p:txBody>
          <a:bodyPr/>
          <a:lstStyle/>
          <a:p>
            <a:pPr eaLnBrk="1" hangingPunct="1"/>
            <a:r>
              <a:rPr lang="zh-CN" altLang="en-US" smtClean="0"/>
              <a:t>调用 </a:t>
            </a:r>
            <a:r>
              <a:rPr lang="en-US" altLang="zh-CN" smtClean="0"/>
              <a:t>kernel:</a:t>
            </a:r>
            <a:endParaRPr lang="zh-CN" altLang="en-US" smtClean="0"/>
          </a:p>
          <a:p>
            <a:pPr lvl="1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548640" y="2743200"/>
            <a:ext cx="9509760" cy="185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dim3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dimGrid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(Width / TILE_WIDTH, Height / TILE_WIDTH);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dim3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dimBlock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(TILE_WIDTH, TILE_WIDTH);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MatrixMulKernel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&lt;&lt;&lt;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dimGrid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dimBlock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&gt;&gt;&gt;(</a:t>
            </a:r>
            <a:endParaRPr lang="zh-CN" altLang="en-US" dirty="0"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dirty="0">
                <a:latin typeface="Courier New" pitchFamily="49" charset="0"/>
                <a:sym typeface="Courier New" pitchFamily="49" charset="0"/>
              </a:rPr>
              <a:t>, Pd, TILE_WIDTH);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204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B7BE0F8-9C5A-4DC0-ABED-D423B624E696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508" name="TextBox 5"/>
          <p:cNvSpPr>
            <a:spLocks noChangeArrowheads="1"/>
          </p:cNvSpPr>
          <p:nvPr/>
        </p:nvSpPr>
        <p:spPr bwMode="auto">
          <a:xfrm>
            <a:off x="1371600" y="1783080"/>
            <a:ext cx="8229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6000" dirty="0" smtClean="0">
                <a:solidFill>
                  <a:srgbClr val="92D050"/>
                </a:solidFill>
                <a:latin typeface="Arial" pitchFamily="34" charset="0"/>
                <a:sym typeface="Calibri" pitchFamily="34" charset="0"/>
              </a:rPr>
              <a:t>Too many global  memory r/w</a:t>
            </a:r>
            <a:endParaRPr lang="zh-CN" altLang="en-US" sz="1200" dirty="0">
              <a:solidFill>
                <a:srgbClr val="92D05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6A6274A-8223-460C-AA1F-F5D7168B2ECD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0" y="1645920"/>
            <a:ext cx="6583680" cy="349758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shared memory to reduce global memory r/w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sz="2400" dirty="0" smtClean="0"/>
          </a:p>
        </p:txBody>
      </p:sp>
      <p:sp>
        <p:nvSpPr>
          <p:cNvPr id="23556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Image from http://courses.engr.illinois.edu/ece498/al/Syllabus.html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3557" name="Text Box 4"/>
          <p:cNvSpPr>
            <a:spLocks noChangeArrowheads="1"/>
          </p:cNvSpPr>
          <p:nvPr/>
        </p:nvSpPr>
        <p:spPr bwMode="auto">
          <a:xfrm>
            <a:off x="4754880" y="3569018"/>
            <a:ext cx="2962276" cy="222170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M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23558" name="Text Box 5"/>
          <p:cNvSpPr>
            <a:spLocks noChangeArrowheads="1"/>
          </p:cNvSpPr>
          <p:nvPr/>
        </p:nvSpPr>
        <p:spPr bwMode="auto">
          <a:xfrm>
            <a:off x="7770496" y="1305878"/>
            <a:ext cx="2962274" cy="222170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N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23559" name="Text Box 6"/>
          <p:cNvSpPr>
            <a:spLocks noChangeArrowheads="1"/>
          </p:cNvSpPr>
          <p:nvPr/>
        </p:nvSpPr>
        <p:spPr bwMode="auto">
          <a:xfrm>
            <a:off x="7770496" y="3569018"/>
            <a:ext cx="2962274" cy="222170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Arial" pitchFamily="34" charset="0"/>
                <a:sym typeface="Calibri" pitchFamily="34" charset="0"/>
              </a:rPr>
              <a:t>P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23560" name="Text Box 7"/>
          <p:cNvSpPr>
            <a:spLocks noChangeArrowheads="1"/>
          </p:cNvSpPr>
          <p:nvPr/>
        </p:nvSpPr>
        <p:spPr bwMode="auto">
          <a:xfrm>
            <a:off x="9416416" y="1305878"/>
            <a:ext cx="64770" cy="2221707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9483090" y="3527585"/>
            <a:ext cx="1906" cy="1275873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9416416" y="3500438"/>
            <a:ext cx="1904" cy="1275874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 flipH="1" flipV="1">
            <a:off x="7770496" y="5656422"/>
            <a:ext cx="2962274" cy="142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4" name="Text Box 11"/>
          <p:cNvSpPr>
            <a:spLocks noChangeArrowheads="1"/>
          </p:cNvSpPr>
          <p:nvPr/>
        </p:nvSpPr>
        <p:spPr bwMode="auto">
          <a:xfrm>
            <a:off x="4754880" y="4803458"/>
            <a:ext cx="2962276" cy="50007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23565" name="Text Box 12"/>
          <p:cNvSpPr>
            <a:spLocks noChangeArrowheads="1"/>
          </p:cNvSpPr>
          <p:nvPr/>
        </p:nvSpPr>
        <p:spPr bwMode="auto">
          <a:xfrm>
            <a:off x="9416416" y="4803458"/>
            <a:ext cx="66674" cy="48578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 sz="120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eaLnBrk="0" hangingPunct="0"/>
            <a:endParaRPr lang="zh-CN" altLang="zh-CN" sz="120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7703820" y="4803458"/>
            <a:ext cx="1701166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7703821" y="4852035"/>
            <a:ext cx="1657350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5"/>
          <p:cNvSpPr>
            <a:spLocks noChangeShapeType="1"/>
          </p:cNvSpPr>
          <p:nvPr/>
        </p:nvSpPr>
        <p:spPr bwMode="auto">
          <a:xfrm rot="10800000">
            <a:off x="10551796" y="1303020"/>
            <a:ext cx="5714" cy="222170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rot="10800000">
            <a:off x="10551796" y="3569018"/>
            <a:ext cx="5714" cy="222170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 flipH="1" flipV="1">
            <a:off x="4754880" y="5656422"/>
            <a:ext cx="2962276" cy="142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1" name="Text Box 18"/>
          <p:cNvSpPr>
            <a:spLocks noChangeArrowheads="1"/>
          </p:cNvSpPr>
          <p:nvPr/>
        </p:nvSpPr>
        <p:spPr bwMode="auto">
          <a:xfrm rot="-5400000">
            <a:off x="10188496" y="2341052"/>
            <a:ext cx="4103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9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WIDTH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3572" name="Text Box 19"/>
          <p:cNvSpPr>
            <a:spLocks noChangeArrowheads="1"/>
          </p:cNvSpPr>
          <p:nvPr/>
        </p:nvSpPr>
        <p:spPr bwMode="auto">
          <a:xfrm rot="-5400000">
            <a:off x="10188496" y="4604192"/>
            <a:ext cx="4103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9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WIDTH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3573" name="Text Box 20"/>
          <p:cNvSpPr>
            <a:spLocks noChangeArrowheads="1"/>
          </p:cNvSpPr>
          <p:nvPr/>
        </p:nvSpPr>
        <p:spPr bwMode="auto">
          <a:xfrm>
            <a:off x="6018451" y="5486400"/>
            <a:ext cx="410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9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WIDTH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3574" name="Text Box 21"/>
          <p:cNvSpPr>
            <a:spLocks noChangeArrowheads="1"/>
          </p:cNvSpPr>
          <p:nvPr/>
        </p:nvSpPr>
        <p:spPr bwMode="auto">
          <a:xfrm>
            <a:off x="8967391" y="5484972"/>
            <a:ext cx="410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9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WIDTH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3575" name="Text Box 22"/>
          <p:cNvSpPr>
            <a:spLocks noChangeArrowheads="1"/>
          </p:cNvSpPr>
          <p:nvPr/>
        </p:nvSpPr>
        <p:spPr bwMode="auto">
          <a:xfrm>
            <a:off x="9616441" y="3893344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ty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3576" name="Text Box 23"/>
          <p:cNvSpPr>
            <a:spLocks noChangeArrowheads="1"/>
          </p:cNvSpPr>
          <p:nvPr/>
        </p:nvSpPr>
        <p:spPr bwMode="auto">
          <a:xfrm>
            <a:off x="8244841" y="4784884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tx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3577" name="Text Box 24"/>
          <p:cNvSpPr>
            <a:spLocks noChangeArrowheads="1"/>
          </p:cNvSpPr>
          <p:nvPr/>
        </p:nvSpPr>
        <p:spPr bwMode="auto">
          <a:xfrm>
            <a:off x="4754880" y="4597718"/>
            <a:ext cx="2962276" cy="50007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23578" name="Line 25"/>
          <p:cNvSpPr>
            <a:spLocks noChangeShapeType="1"/>
          </p:cNvSpPr>
          <p:nvPr/>
        </p:nvSpPr>
        <p:spPr bwMode="auto">
          <a:xfrm>
            <a:off x="7806691" y="4666298"/>
            <a:ext cx="1657350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9" name="Line 26"/>
          <p:cNvSpPr>
            <a:spLocks noChangeShapeType="1"/>
          </p:cNvSpPr>
          <p:nvPr/>
        </p:nvSpPr>
        <p:spPr bwMode="auto">
          <a:xfrm>
            <a:off x="7806691" y="4597718"/>
            <a:ext cx="1657350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0" name="Text Box 27"/>
          <p:cNvSpPr>
            <a:spLocks noChangeArrowheads="1"/>
          </p:cNvSpPr>
          <p:nvPr/>
        </p:nvSpPr>
        <p:spPr bwMode="auto">
          <a:xfrm>
            <a:off x="9416416" y="4597718"/>
            <a:ext cx="66674" cy="48578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 sz="120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eaLnBrk="0" hangingPunct="0"/>
            <a:endParaRPr lang="zh-CN" altLang="zh-CN" sz="120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Matrix-Matrix Operations</a:t>
            </a:r>
            <a:endParaRPr lang="zh-CN" altLang="en-US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9275" y="1215998"/>
            <a:ext cx="807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defTabSz="914400"/>
            <a:r>
              <a:rPr lang="en-US" altLang="zh-CN" sz="1800" kern="0" dirty="0" smtClean="0">
                <a:ea typeface="宋体" panose="02010600030101010101" pitchFamily="2" charset="-122"/>
              </a:rPr>
              <a:t>Matrix Vector Operation Review</a:t>
            </a:r>
            <a:endParaRPr lang="en-US" altLang="zh-CN" sz="1800" kern="0" dirty="0">
              <a:ea typeface="宋体" panose="02010600030101010101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874832" y="1794642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Example 1:</a:t>
            </a: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9085575"/>
              </p:ext>
            </p:extLst>
          </p:nvPr>
        </p:nvGraphicFramePr>
        <p:xfrm>
          <a:off x="2201982" y="2360279"/>
          <a:ext cx="38862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Image" r:id="rId4" imgW="7085714" imgH="2095238" progId="">
                  <p:embed/>
                </p:oleObj>
              </mc:Choice>
              <mc:Fallback>
                <p:oleObj name="Image" r:id="rId4" imgW="7085714" imgH="2095238" progId="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982" y="2360279"/>
                        <a:ext cx="38862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74832" y="3785682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Example 2:</a:t>
            </a:r>
          </a:p>
        </p:txBody>
      </p:sp>
      <p:graphicFrame>
        <p:nvGraphicFramePr>
          <p:cNvPr id="9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749263997"/>
              </p:ext>
            </p:extLst>
          </p:nvPr>
        </p:nvGraphicFramePr>
        <p:xfrm>
          <a:off x="2201982" y="4428447"/>
          <a:ext cx="38862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Image" r:id="rId6" imgW="5346032" imgH="2095238" progId="">
                  <p:embed/>
                </p:oleObj>
              </mc:Choice>
              <mc:Fallback>
                <p:oleObj name="Image" r:id="rId6" imgW="5346032" imgH="2095238" progId="">
                  <p:embed/>
                  <p:pic>
                    <p:nvPicPr>
                      <p:cNvPr id="0" name="Picture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982" y="4428447"/>
                        <a:ext cx="3886200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0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9DCA95B-5E44-4E31-8996-E8C6EE051A27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-24725" y="992339"/>
            <a:ext cx="7532329" cy="349758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up the execution of the kernel into phases so that the data accesses in each phase is focused on one subset (tile) of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3200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3200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24580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Image from http://courses.engr.illinois.edu/ece498/al/Syllabus.html</a:t>
            </a:r>
            <a:endParaRPr lang="zh-CN" altLang="en-US">
              <a:latin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76525" y="205740"/>
            <a:ext cx="8296275" cy="5835015"/>
            <a:chOff x="13" y="0"/>
            <a:chExt cx="4355" cy="4084"/>
          </a:xfrm>
        </p:grpSpPr>
        <p:sp>
          <p:nvSpPr>
            <p:cNvPr id="24583" name="Text Box 5"/>
            <p:cNvSpPr>
              <a:spLocks noChangeArrowheads="1"/>
            </p:cNvSpPr>
            <p:nvPr/>
          </p:nvSpPr>
          <p:spPr bwMode="auto">
            <a:xfrm>
              <a:off x="1152" y="2418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Arial" pitchFamily="34" charset="0"/>
                  <a:sym typeface="Calibri" pitchFamily="34" charset="0"/>
                </a:rPr>
                <a:t>Md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4584" name="Text Box 6"/>
            <p:cNvSpPr>
              <a:spLocks noChangeArrowheads="1"/>
            </p:cNvSpPr>
            <p:nvPr/>
          </p:nvSpPr>
          <p:spPr bwMode="auto">
            <a:xfrm>
              <a:off x="1680" y="2976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4585" name="Text Box 7"/>
            <p:cNvSpPr>
              <a:spLocks noChangeArrowheads="1"/>
            </p:cNvSpPr>
            <p:nvPr/>
          </p:nvSpPr>
          <p:spPr bwMode="auto">
            <a:xfrm>
              <a:off x="2736" y="864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Arial" pitchFamily="34" charset="0"/>
                  <a:sym typeface="Calibri" pitchFamily="34" charset="0"/>
                </a:rPr>
                <a:t>Nd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4586" name="Text Box 8"/>
            <p:cNvSpPr>
              <a:spLocks noChangeArrowheads="1"/>
            </p:cNvSpPr>
            <p:nvPr/>
          </p:nvSpPr>
          <p:spPr bwMode="auto">
            <a:xfrm>
              <a:off x="3264" y="1392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4587" name="Text Box 9"/>
            <p:cNvSpPr>
              <a:spLocks noChangeArrowheads="1"/>
            </p:cNvSpPr>
            <p:nvPr/>
          </p:nvSpPr>
          <p:spPr bwMode="auto">
            <a:xfrm>
              <a:off x="2736" y="2421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Arial" pitchFamily="34" charset="0"/>
                  <a:sym typeface="Calibri" pitchFamily="34" charset="0"/>
                </a:rPr>
                <a:t>Pd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4588" name="Text Box 10"/>
            <p:cNvSpPr>
              <a:spLocks noChangeArrowheads="1"/>
            </p:cNvSpPr>
            <p:nvPr/>
          </p:nvSpPr>
          <p:spPr bwMode="auto">
            <a:xfrm>
              <a:off x="3258" y="2959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Arial" pitchFamily="34" charset="0"/>
                  <a:sym typeface="Calibri" pitchFamily="34" charset="0"/>
                </a:rPr>
                <a:t>Pd</a:t>
              </a:r>
              <a:r>
                <a:rPr lang="en-US" altLang="zh-CN" sz="1200" b="1" baseline="-25000">
                  <a:solidFill>
                    <a:schemeClr val="bg1"/>
                  </a:solidFill>
                  <a:latin typeface="Arial" pitchFamily="34" charset="0"/>
                  <a:sym typeface="Calibri" pitchFamily="34" charset="0"/>
                </a:rPr>
                <a:t>sub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3258" y="2376"/>
              <a:ext cx="1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>
              <a:off x="3773" y="2382"/>
              <a:ext cx="1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3"/>
            <p:cNvSpPr>
              <a:spLocks noChangeShapeType="1"/>
            </p:cNvSpPr>
            <p:nvPr/>
          </p:nvSpPr>
          <p:spPr bwMode="auto">
            <a:xfrm>
              <a:off x="2670" y="2964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4"/>
            <p:cNvSpPr>
              <a:spLocks noChangeShapeType="1"/>
            </p:cNvSpPr>
            <p:nvPr/>
          </p:nvSpPr>
          <p:spPr bwMode="auto">
            <a:xfrm>
              <a:off x="2670" y="3473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16"/>
            <p:cNvSpPr>
              <a:spLocks noChangeShapeType="1"/>
            </p:cNvSpPr>
            <p:nvPr/>
          </p:nvSpPr>
          <p:spPr bwMode="auto">
            <a:xfrm>
              <a:off x="3576" y="2362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17"/>
            <p:cNvSpPr>
              <a:spLocks noChangeShapeType="1"/>
            </p:cNvSpPr>
            <p:nvPr/>
          </p:nvSpPr>
          <p:spPr bwMode="auto">
            <a:xfrm>
              <a:off x="3542" y="2359"/>
              <a:ext cx="1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18"/>
            <p:cNvSpPr>
              <a:spLocks noChangeShapeType="1"/>
            </p:cNvSpPr>
            <p:nvPr/>
          </p:nvSpPr>
          <p:spPr bwMode="auto">
            <a:xfrm flipH="1">
              <a:off x="2147" y="2955"/>
              <a:ext cx="1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19"/>
            <p:cNvSpPr>
              <a:spLocks noChangeShapeType="1"/>
            </p:cNvSpPr>
            <p:nvPr/>
          </p:nvSpPr>
          <p:spPr bwMode="auto">
            <a:xfrm flipV="1">
              <a:off x="3258" y="1836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>
              <a:off x="4224" y="2415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21"/>
            <p:cNvSpPr>
              <a:spLocks noChangeShapeType="1"/>
            </p:cNvSpPr>
            <p:nvPr/>
          </p:nvSpPr>
          <p:spPr bwMode="auto">
            <a:xfrm rot="-5400000" flipH="1" flipV="1">
              <a:off x="3527" y="3096"/>
              <a:ext cx="1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22"/>
            <p:cNvSpPr>
              <a:spLocks noChangeShapeType="1"/>
            </p:cNvSpPr>
            <p:nvPr/>
          </p:nvSpPr>
          <p:spPr bwMode="auto">
            <a:xfrm>
              <a:off x="3848" y="2957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23"/>
            <p:cNvSpPr>
              <a:spLocks noChangeShapeType="1"/>
            </p:cNvSpPr>
            <p:nvPr/>
          </p:nvSpPr>
          <p:spPr bwMode="auto">
            <a:xfrm rot="-5400000">
              <a:off x="3512" y="3295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Text Box 24"/>
            <p:cNvSpPr>
              <a:spLocks noChangeArrowheads="1"/>
            </p:cNvSpPr>
            <p:nvPr/>
          </p:nvSpPr>
          <p:spPr bwMode="auto">
            <a:xfrm>
              <a:off x="3318" y="3602"/>
              <a:ext cx="39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02" name="Text Box 25"/>
            <p:cNvSpPr>
              <a:spLocks noChangeArrowheads="1"/>
            </p:cNvSpPr>
            <p:nvPr/>
          </p:nvSpPr>
          <p:spPr bwMode="auto">
            <a:xfrm>
              <a:off x="3405" y="3806"/>
              <a:ext cx="21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4603" name="Text Box 26"/>
            <p:cNvSpPr>
              <a:spLocks noChangeArrowheads="1"/>
            </p:cNvSpPr>
            <p:nvPr/>
          </p:nvSpPr>
          <p:spPr bwMode="auto">
            <a:xfrm>
              <a:off x="2038" y="3813"/>
              <a:ext cx="21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4604" name="Line 27"/>
            <p:cNvSpPr>
              <a:spLocks noChangeShapeType="1"/>
            </p:cNvSpPr>
            <p:nvPr/>
          </p:nvSpPr>
          <p:spPr bwMode="auto">
            <a:xfrm rot="-5400000">
              <a:off x="1938" y="329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Text Box 28"/>
            <p:cNvSpPr>
              <a:spLocks noChangeArrowheads="1"/>
            </p:cNvSpPr>
            <p:nvPr/>
          </p:nvSpPr>
          <p:spPr bwMode="auto">
            <a:xfrm>
              <a:off x="1861" y="3600"/>
              <a:ext cx="39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4606" name="Line 29"/>
            <p:cNvSpPr>
              <a:spLocks noChangeShapeType="1"/>
            </p:cNvSpPr>
            <p:nvPr/>
          </p:nvSpPr>
          <p:spPr bwMode="auto">
            <a:xfrm rot="-5400000">
              <a:off x="1409" y="3295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Text Box 30"/>
            <p:cNvSpPr>
              <a:spLocks noChangeArrowheads="1"/>
            </p:cNvSpPr>
            <p:nvPr/>
          </p:nvSpPr>
          <p:spPr bwMode="auto">
            <a:xfrm>
              <a:off x="1333" y="3600"/>
              <a:ext cx="39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4608" name="Line 31"/>
            <p:cNvSpPr>
              <a:spLocks noChangeShapeType="1"/>
            </p:cNvSpPr>
            <p:nvPr/>
          </p:nvSpPr>
          <p:spPr bwMode="auto">
            <a:xfrm>
              <a:off x="3806" y="141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32"/>
            <p:cNvSpPr>
              <a:spLocks noChangeShapeType="1"/>
            </p:cNvSpPr>
            <p:nvPr/>
          </p:nvSpPr>
          <p:spPr bwMode="auto">
            <a:xfrm>
              <a:off x="3803" y="889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Text Box 34"/>
            <p:cNvSpPr>
              <a:spLocks noChangeArrowheads="1"/>
            </p:cNvSpPr>
            <p:nvPr/>
          </p:nvSpPr>
          <p:spPr bwMode="auto">
            <a:xfrm>
              <a:off x="3542" y="3347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>
              <a:off x="2662" y="3347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>
              <a:off x="2662" y="3381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Line 37"/>
            <p:cNvSpPr>
              <a:spLocks noChangeShapeType="1"/>
            </p:cNvSpPr>
            <p:nvPr/>
          </p:nvSpPr>
          <p:spPr bwMode="auto">
            <a:xfrm rot="-5400000">
              <a:off x="1914" y="3169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4" name="Line 38"/>
            <p:cNvSpPr>
              <a:spLocks noChangeShapeType="1"/>
            </p:cNvSpPr>
            <p:nvPr/>
          </p:nvSpPr>
          <p:spPr bwMode="auto">
            <a:xfrm rot="10800000" flipH="1">
              <a:off x="4222" y="864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Rectangle 39"/>
            <p:cNvSpPr>
              <a:spLocks noChangeArrowheads="1"/>
            </p:cNvSpPr>
            <p:nvPr/>
          </p:nvSpPr>
          <p:spPr bwMode="auto">
            <a:xfrm>
              <a:off x="1182" y="359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2623" y="2963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3737" y="1204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3256" y="828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2715" y="391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Text Box 44"/>
            <p:cNvSpPr>
              <a:spLocks noChangeArrowheads="1"/>
            </p:cNvSpPr>
            <p:nvPr/>
          </p:nvSpPr>
          <p:spPr bwMode="auto">
            <a:xfrm>
              <a:off x="3373" y="0"/>
              <a:ext cx="23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bx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21" name="Text Box 45"/>
            <p:cNvSpPr>
              <a:spLocks noChangeArrowheads="1"/>
            </p:cNvSpPr>
            <p:nvPr/>
          </p:nvSpPr>
          <p:spPr bwMode="auto">
            <a:xfrm>
              <a:off x="3447" y="448"/>
              <a:ext cx="20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tx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22" name="Text Box 46"/>
            <p:cNvSpPr>
              <a:spLocks noChangeArrowheads="1"/>
            </p:cNvSpPr>
            <p:nvPr/>
          </p:nvSpPr>
          <p:spPr bwMode="auto">
            <a:xfrm>
              <a:off x="3180" y="610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0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23" name="Text Box 47"/>
            <p:cNvSpPr>
              <a:spLocks noChangeArrowheads="1"/>
            </p:cNvSpPr>
            <p:nvPr/>
          </p:nvSpPr>
          <p:spPr bwMode="auto">
            <a:xfrm>
              <a:off x="3244" y="610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24" name="Text Box 48"/>
            <p:cNvSpPr>
              <a:spLocks noChangeArrowheads="1"/>
            </p:cNvSpPr>
            <p:nvPr/>
          </p:nvSpPr>
          <p:spPr bwMode="auto">
            <a:xfrm>
              <a:off x="3472" y="609"/>
              <a:ext cx="65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TILE_WIDTH-1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25" name="Text Box 49"/>
            <p:cNvSpPr>
              <a:spLocks noChangeArrowheads="1"/>
            </p:cNvSpPr>
            <p:nvPr/>
          </p:nvSpPr>
          <p:spPr bwMode="auto">
            <a:xfrm>
              <a:off x="3308" y="610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2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26" name="Line 50"/>
            <p:cNvSpPr>
              <a:spLocks noChangeShapeType="1"/>
            </p:cNvSpPr>
            <p:nvPr/>
          </p:nvSpPr>
          <p:spPr bwMode="auto">
            <a:xfrm>
              <a:off x="3264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7" name="Line 51"/>
            <p:cNvSpPr>
              <a:spLocks noChangeShapeType="1"/>
            </p:cNvSpPr>
            <p:nvPr/>
          </p:nvSpPr>
          <p:spPr bwMode="auto">
            <a:xfrm>
              <a:off x="3768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8" name="Line 52"/>
            <p:cNvSpPr>
              <a:spLocks noChangeShapeType="1"/>
            </p:cNvSpPr>
            <p:nvPr/>
          </p:nvSpPr>
          <p:spPr bwMode="auto">
            <a:xfrm>
              <a:off x="272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3776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Line 54"/>
            <p:cNvSpPr>
              <a:spLocks noChangeShapeType="1"/>
            </p:cNvSpPr>
            <p:nvPr/>
          </p:nvSpPr>
          <p:spPr bwMode="auto">
            <a:xfrm>
              <a:off x="4312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1" name="Text Box 55"/>
            <p:cNvSpPr>
              <a:spLocks noChangeArrowheads="1"/>
            </p:cNvSpPr>
            <p:nvPr/>
          </p:nvSpPr>
          <p:spPr bwMode="auto">
            <a:xfrm>
              <a:off x="2900" y="174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0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32" name="Text Box 56"/>
            <p:cNvSpPr>
              <a:spLocks noChangeArrowheads="1"/>
            </p:cNvSpPr>
            <p:nvPr/>
          </p:nvSpPr>
          <p:spPr bwMode="auto">
            <a:xfrm>
              <a:off x="3404" y="174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33" name="Text Box 57"/>
            <p:cNvSpPr>
              <a:spLocks noChangeArrowheads="1"/>
            </p:cNvSpPr>
            <p:nvPr/>
          </p:nvSpPr>
          <p:spPr bwMode="auto">
            <a:xfrm>
              <a:off x="3940" y="174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2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34" name="Line 59"/>
            <p:cNvSpPr>
              <a:spLocks noChangeShapeType="1"/>
            </p:cNvSpPr>
            <p:nvPr/>
          </p:nvSpPr>
          <p:spPr bwMode="auto">
            <a:xfrm rot="-5400000">
              <a:off x="866" y="3241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5" name="Line 60"/>
            <p:cNvSpPr>
              <a:spLocks noChangeShapeType="1"/>
            </p:cNvSpPr>
            <p:nvPr/>
          </p:nvSpPr>
          <p:spPr bwMode="auto">
            <a:xfrm rot="-5400000">
              <a:off x="-354" y="3283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6" name="Text Box 61"/>
            <p:cNvSpPr>
              <a:spLocks noChangeArrowheads="1"/>
            </p:cNvSpPr>
            <p:nvPr/>
          </p:nvSpPr>
          <p:spPr bwMode="auto">
            <a:xfrm>
              <a:off x="13" y="3181"/>
              <a:ext cx="23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by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37" name="Text Box 62"/>
            <p:cNvSpPr>
              <a:spLocks noChangeArrowheads="1"/>
            </p:cNvSpPr>
            <p:nvPr/>
          </p:nvSpPr>
          <p:spPr bwMode="auto">
            <a:xfrm>
              <a:off x="493" y="3120"/>
              <a:ext cx="20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ty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38" name="Text Box 63"/>
            <p:cNvSpPr>
              <a:spLocks noChangeArrowheads="1"/>
            </p:cNvSpPr>
            <p:nvPr/>
          </p:nvSpPr>
          <p:spPr bwMode="auto">
            <a:xfrm>
              <a:off x="920" y="3088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2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39" name="Text Box 64"/>
            <p:cNvSpPr>
              <a:spLocks noChangeArrowheads="1"/>
            </p:cNvSpPr>
            <p:nvPr/>
          </p:nvSpPr>
          <p:spPr bwMode="auto">
            <a:xfrm>
              <a:off x="920" y="3008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40" name="Line 65"/>
            <p:cNvSpPr>
              <a:spLocks noChangeShapeType="1"/>
            </p:cNvSpPr>
            <p:nvPr/>
          </p:nvSpPr>
          <p:spPr bwMode="auto">
            <a:xfrm rot="-5400000">
              <a:off x="1095" y="3144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1" name="Line 66"/>
            <p:cNvSpPr>
              <a:spLocks noChangeShapeType="1"/>
            </p:cNvSpPr>
            <p:nvPr/>
          </p:nvSpPr>
          <p:spPr bwMode="auto">
            <a:xfrm rot="-5400000">
              <a:off x="1095" y="308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2" name="Text Box 67"/>
            <p:cNvSpPr>
              <a:spLocks noChangeArrowheads="1"/>
            </p:cNvSpPr>
            <p:nvPr/>
          </p:nvSpPr>
          <p:spPr bwMode="auto">
            <a:xfrm>
              <a:off x="912" y="2928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0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43" name="Line 68"/>
            <p:cNvSpPr>
              <a:spLocks noChangeShapeType="1"/>
            </p:cNvSpPr>
            <p:nvPr/>
          </p:nvSpPr>
          <p:spPr bwMode="auto">
            <a:xfrm rot="-5400000">
              <a:off x="1095" y="301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4" name="Text Box 69"/>
            <p:cNvSpPr>
              <a:spLocks noChangeArrowheads="1"/>
            </p:cNvSpPr>
            <p:nvPr/>
          </p:nvSpPr>
          <p:spPr bwMode="auto">
            <a:xfrm>
              <a:off x="547" y="3418"/>
              <a:ext cx="65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TILE_WIDTH-1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45" name="Line 70"/>
            <p:cNvSpPr>
              <a:spLocks noChangeShapeType="1"/>
            </p:cNvSpPr>
            <p:nvPr/>
          </p:nvSpPr>
          <p:spPr bwMode="auto">
            <a:xfrm rot="-5400000">
              <a:off x="1093" y="3413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6" name="Line 71"/>
            <p:cNvSpPr>
              <a:spLocks noChangeShapeType="1"/>
            </p:cNvSpPr>
            <p:nvPr/>
          </p:nvSpPr>
          <p:spPr bwMode="auto">
            <a:xfrm rot="-5400000">
              <a:off x="415" y="4051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7" name="Line 72"/>
            <p:cNvSpPr>
              <a:spLocks noChangeShapeType="1"/>
            </p:cNvSpPr>
            <p:nvPr/>
          </p:nvSpPr>
          <p:spPr bwMode="auto">
            <a:xfrm rot="-5400000">
              <a:off x="407" y="352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8" name="Line 73"/>
            <p:cNvSpPr>
              <a:spLocks noChangeShapeType="1"/>
            </p:cNvSpPr>
            <p:nvPr/>
          </p:nvSpPr>
          <p:spPr bwMode="auto">
            <a:xfrm rot="-5400000">
              <a:off x="415" y="300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9" name="Text Box 74"/>
            <p:cNvSpPr>
              <a:spLocks noChangeArrowheads="1"/>
            </p:cNvSpPr>
            <p:nvPr/>
          </p:nvSpPr>
          <p:spPr bwMode="auto">
            <a:xfrm>
              <a:off x="244" y="3739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2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50" name="Text Box 75"/>
            <p:cNvSpPr>
              <a:spLocks noChangeArrowheads="1"/>
            </p:cNvSpPr>
            <p:nvPr/>
          </p:nvSpPr>
          <p:spPr bwMode="auto">
            <a:xfrm>
              <a:off x="244" y="3235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51" name="Text Box 76"/>
            <p:cNvSpPr>
              <a:spLocks noChangeArrowheads="1"/>
            </p:cNvSpPr>
            <p:nvPr/>
          </p:nvSpPr>
          <p:spPr bwMode="auto">
            <a:xfrm>
              <a:off x="244" y="2699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0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52" name="Line 77"/>
            <p:cNvSpPr>
              <a:spLocks noChangeShapeType="1"/>
            </p:cNvSpPr>
            <p:nvPr/>
          </p:nvSpPr>
          <p:spPr bwMode="auto">
            <a:xfrm>
              <a:off x="324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3" name="Line 78"/>
            <p:cNvSpPr>
              <a:spLocks noChangeShapeType="1"/>
            </p:cNvSpPr>
            <p:nvPr/>
          </p:nvSpPr>
          <p:spPr bwMode="auto">
            <a:xfrm rot="-5400000">
              <a:off x="415" y="2467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4" name="Line 79"/>
            <p:cNvSpPr>
              <a:spLocks noChangeShapeType="1"/>
            </p:cNvSpPr>
            <p:nvPr/>
          </p:nvSpPr>
          <p:spPr bwMode="auto">
            <a:xfrm>
              <a:off x="3312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5" name="Line 80"/>
            <p:cNvSpPr>
              <a:spLocks noChangeShapeType="1"/>
            </p:cNvSpPr>
            <p:nvPr/>
          </p:nvSpPr>
          <p:spPr bwMode="auto">
            <a:xfrm>
              <a:off x="336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6" name="Line 81"/>
            <p:cNvSpPr>
              <a:spLocks noChangeShapeType="1"/>
            </p:cNvSpPr>
            <p:nvPr/>
          </p:nvSpPr>
          <p:spPr bwMode="auto">
            <a:xfrm>
              <a:off x="3416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7" name="Line 82"/>
            <p:cNvSpPr>
              <a:spLocks noChangeShapeType="1"/>
            </p:cNvSpPr>
            <p:nvPr/>
          </p:nvSpPr>
          <p:spPr bwMode="auto">
            <a:xfrm>
              <a:off x="372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8" name="Line 83"/>
            <p:cNvSpPr>
              <a:spLocks noChangeShapeType="1"/>
            </p:cNvSpPr>
            <p:nvPr/>
          </p:nvSpPr>
          <p:spPr bwMode="auto">
            <a:xfrm rot="-5400000">
              <a:off x="1095" y="296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9" name="Line 84"/>
            <p:cNvSpPr>
              <a:spLocks noChangeShapeType="1"/>
            </p:cNvSpPr>
            <p:nvPr/>
          </p:nvSpPr>
          <p:spPr bwMode="auto">
            <a:xfrm rot="-5400000">
              <a:off x="1093" y="3461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0" name="Text Box 85"/>
            <p:cNvSpPr>
              <a:spLocks noChangeArrowheads="1"/>
            </p:cNvSpPr>
            <p:nvPr/>
          </p:nvSpPr>
          <p:spPr bwMode="auto">
            <a:xfrm rot="16200000">
              <a:off x="3623" y="1108"/>
              <a:ext cx="521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661" name="Text Box 86"/>
            <p:cNvSpPr>
              <a:spLocks noChangeArrowheads="1"/>
            </p:cNvSpPr>
            <p:nvPr/>
          </p:nvSpPr>
          <p:spPr bwMode="auto">
            <a:xfrm rot="16200000">
              <a:off x="3711" y="1570"/>
              <a:ext cx="521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 sz="9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 eaLnBrk="0" hangingPunct="0"/>
              <a:endParaRPr lang="en-US" altLang="zh-CN">
                <a:solidFill>
                  <a:schemeClr val="bg1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4662" name="Text Box 87"/>
            <p:cNvSpPr>
              <a:spLocks noChangeArrowheads="1"/>
            </p:cNvSpPr>
            <p:nvPr/>
          </p:nvSpPr>
          <p:spPr bwMode="auto">
            <a:xfrm rot="16200000">
              <a:off x="3641" y="3172"/>
              <a:ext cx="57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TILE_WIDTHE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4663" name="Text Box 88"/>
            <p:cNvSpPr>
              <a:spLocks noChangeArrowheads="1"/>
            </p:cNvSpPr>
            <p:nvPr/>
          </p:nvSpPr>
          <p:spPr bwMode="auto">
            <a:xfrm rot="16200000">
              <a:off x="3997" y="3146"/>
              <a:ext cx="287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4664" name="Text Box 89"/>
            <p:cNvSpPr>
              <a:spLocks noChangeArrowheads="1"/>
            </p:cNvSpPr>
            <p:nvPr/>
          </p:nvSpPr>
          <p:spPr bwMode="auto">
            <a:xfrm rot="16200000">
              <a:off x="3979" y="1388"/>
              <a:ext cx="287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4665" name="Text Box 90"/>
            <p:cNvSpPr>
              <a:spLocks noChangeArrowheads="1"/>
            </p:cNvSpPr>
            <p:nvPr/>
          </p:nvSpPr>
          <p:spPr bwMode="auto">
            <a:xfrm>
              <a:off x="1152" y="2976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4666" name="Text Box 91"/>
            <p:cNvSpPr>
              <a:spLocks noChangeArrowheads="1"/>
            </p:cNvSpPr>
            <p:nvPr/>
          </p:nvSpPr>
          <p:spPr bwMode="auto">
            <a:xfrm>
              <a:off x="3264" y="864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4667" name="Text Box 33"/>
            <p:cNvSpPr>
              <a:spLocks noChangeArrowheads="1"/>
            </p:cNvSpPr>
            <p:nvPr/>
          </p:nvSpPr>
          <p:spPr bwMode="auto">
            <a:xfrm>
              <a:off x="1152" y="3312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4668" name="Text Box 15"/>
            <p:cNvSpPr>
              <a:spLocks noChangeArrowheads="1"/>
            </p:cNvSpPr>
            <p:nvPr/>
          </p:nvSpPr>
          <p:spPr bwMode="auto">
            <a:xfrm>
              <a:off x="3552" y="864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463C069-943F-40BB-8913-6DDC2DD569B7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0" y="1645920"/>
            <a:ext cx="7223760" cy="3497580"/>
          </a:xfrm>
        </p:spPr>
        <p:txBody>
          <a:bodyPr/>
          <a:lstStyle/>
          <a:p>
            <a:pPr lvl="1"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same tile into shared memory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3200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25604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Image from http://courses.engr.illinois.edu/ece498/al/Syllabus.html</a:t>
            </a:r>
            <a:endParaRPr lang="zh-CN" altLang="en-US">
              <a:latin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76525" y="205740"/>
            <a:ext cx="8296275" cy="5835015"/>
            <a:chOff x="13" y="0"/>
            <a:chExt cx="4355" cy="4084"/>
          </a:xfrm>
        </p:grpSpPr>
        <p:sp>
          <p:nvSpPr>
            <p:cNvPr id="25620" name="Text Box 3"/>
            <p:cNvSpPr>
              <a:spLocks noChangeArrowheads="1"/>
            </p:cNvSpPr>
            <p:nvPr/>
          </p:nvSpPr>
          <p:spPr bwMode="auto">
            <a:xfrm>
              <a:off x="1152" y="2418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Arial" pitchFamily="34" charset="0"/>
                  <a:sym typeface="Calibri" pitchFamily="34" charset="0"/>
                </a:rPr>
                <a:t>Md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5621" name="Text Box 4"/>
            <p:cNvSpPr>
              <a:spLocks noChangeArrowheads="1"/>
            </p:cNvSpPr>
            <p:nvPr/>
          </p:nvSpPr>
          <p:spPr bwMode="auto">
            <a:xfrm>
              <a:off x="1680" y="2976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5622" name="Text Box 5"/>
            <p:cNvSpPr>
              <a:spLocks noChangeArrowheads="1"/>
            </p:cNvSpPr>
            <p:nvPr/>
          </p:nvSpPr>
          <p:spPr bwMode="auto">
            <a:xfrm>
              <a:off x="2736" y="864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Arial" pitchFamily="34" charset="0"/>
                  <a:sym typeface="Calibri" pitchFamily="34" charset="0"/>
                </a:rPr>
                <a:t>Nd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5623" name="Text Box 6"/>
            <p:cNvSpPr>
              <a:spLocks noChangeArrowheads="1"/>
            </p:cNvSpPr>
            <p:nvPr/>
          </p:nvSpPr>
          <p:spPr bwMode="auto">
            <a:xfrm>
              <a:off x="3264" y="1392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5624" name="Text Box 7"/>
            <p:cNvSpPr>
              <a:spLocks noChangeArrowheads="1"/>
            </p:cNvSpPr>
            <p:nvPr/>
          </p:nvSpPr>
          <p:spPr bwMode="auto">
            <a:xfrm>
              <a:off x="2736" y="2421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Arial" pitchFamily="34" charset="0"/>
                  <a:sym typeface="Calibri" pitchFamily="34" charset="0"/>
                </a:rPr>
                <a:t>Pd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5625" name="Text Box 8"/>
            <p:cNvSpPr>
              <a:spLocks noChangeArrowheads="1"/>
            </p:cNvSpPr>
            <p:nvPr/>
          </p:nvSpPr>
          <p:spPr bwMode="auto">
            <a:xfrm>
              <a:off x="3258" y="2959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Arial" pitchFamily="34" charset="0"/>
                  <a:sym typeface="Calibri" pitchFamily="34" charset="0"/>
                </a:rPr>
                <a:t>Pd</a:t>
              </a:r>
              <a:r>
                <a:rPr lang="en-US" altLang="zh-CN" sz="1200" b="1" baseline="-25000">
                  <a:solidFill>
                    <a:schemeClr val="bg1"/>
                  </a:solidFill>
                  <a:latin typeface="Arial" pitchFamily="34" charset="0"/>
                  <a:sym typeface="Calibri" pitchFamily="34" charset="0"/>
                </a:rPr>
                <a:t>sub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5626" name="Line 9"/>
            <p:cNvSpPr>
              <a:spLocks noChangeShapeType="1"/>
            </p:cNvSpPr>
            <p:nvPr/>
          </p:nvSpPr>
          <p:spPr bwMode="auto">
            <a:xfrm>
              <a:off x="3258" y="2376"/>
              <a:ext cx="1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Line 10"/>
            <p:cNvSpPr>
              <a:spLocks noChangeShapeType="1"/>
            </p:cNvSpPr>
            <p:nvPr/>
          </p:nvSpPr>
          <p:spPr bwMode="auto">
            <a:xfrm>
              <a:off x="3773" y="2382"/>
              <a:ext cx="1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Line 11"/>
            <p:cNvSpPr>
              <a:spLocks noChangeShapeType="1"/>
            </p:cNvSpPr>
            <p:nvPr/>
          </p:nvSpPr>
          <p:spPr bwMode="auto">
            <a:xfrm>
              <a:off x="2670" y="2964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Line 12"/>
            <p:cNvSpPr>
              <a:spLocks noChangeShapeType="1"/>
            </p:cNvSpPr>
            <p:nvPr/>
          </p:nvSpPr>
          <p:spPr bwMode="auto">
            <a:xfrm>
              <a:off x="2670" y="3473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Line 13"/>
            <p:cNvSpPr>
              <a:spLocks noChangeShapeType="1"/>
            </p:cNvSpPr>
            <p:nvPr/>
          </p:nvSpPr>
          <p:spPr bwMode="auto">
            <a:xfrm>
              <a:off x="3576" y="2362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Line 14"/>
            <p:cNvSpPr>
              <a:spLocks noChangeShapeType="1"/>
            </p:cNvSpPr>
            <p:nvPr/>
          </p:nvSpPr>
          <p:spPr bwMode="auto">
            <a:xfrm>
              <a:off x="3542" y="2359"/>
              <a:ext cx="1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Line 15"/>
            <p:cNvSpPr>
              <a:spLocks noChangeShapeType="1"/>
            </p:cNvSpPr>
            <p:nvPr/>
          </p:nvSpPr>
          <p:spPr bwMode="auto">
            <a:xfrm flipH="1">
              <a:off x="2147" y="2955"/>
              <a:ext cx="1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16"/>
            <p:cNvSpPr>
              <a:spLocks noChangeShapeType="1"/>
            </p:cNvSpPr>
            <p:nvPr/>
          </p:nvSpPr>
          <p:spPr bwMode="auto">
            <a:xfrm flipV="1">
              <a:off x="3258" y="1836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Line 17"/>
            <p:cNvSpPr>
              <a:spLocks noChangeShapeType="1"/>
            </p:cNvSpPr>
            <p:nvPr/>
          </p:nvSpPr>
          <p:spPr bwMode="auto">
            <a:xfrm>
              <a:off x="4224" y="2415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Line 18"/>
            <p:cNvSpPr>
              <a:spLocks noChangeShapeType="1"/>
            </p:cNvSpPr>
            <p:nvPr/>
          </p:nvSpPr>
          <p:spPr bwMode="auto">
            <a:xfrm rot="-5400000" flipH="1" flipV="1">
              <a:off x="3527" y="3096"/>
              <a:ext cx="1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Line 19"/>
            <p:cNvSpPr>
              <a:spLocks noChangeShapeType="1"/>
            </p:cNvSpPr>
            <p:nvPr/>
          </p:nvSpPr>
          <p:spPr bwMode="auto">
            <a:xfrm>
              <a:off x="3848" y="2957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Line 20"/>
            <p:cNvSpPr>
              <a:spLocks noChangeShapeType="1"/>
            </p:cNvSpPr>
            <p:nvPr/>
          </p:nvSpPr>
          <p:spPr bwMode="auto">
            <a:xfrm rot="-5400000">
              <a:off x="3512" y="3295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Text Box 21"/>
            <p:cNvSpPr>
              <a:spLocks noChangeArrowheads="1"/>
            </p:cNvSpPr>
            <p:nvPr/>
          </p:nvSpPr>
          <p:spPr bwMode="auto">
            <a:xfrm>
              <a:off x="3318" y="3602"/>
              <a:ext cx="39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39" name="Text Box 22"/>
            <p:cNvSpPr>
              <a:spLocks noChangeArrowheads="1"/>
            </p:cNvSpPr>
            <p:nvPr/>
          </p:nvSpPr>
          <p:spPr bwMode="auto">
            <a:xfrm>
              <a:off x="3405" y="3806"/>
              <a:ext cx="21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5640" name="Text Box 23"/>
            <p:cNvSpPr>
              <a:spLocks noChangeArrowheads="1"/>
            </p:cNvSpPr>
            <p:nvPr/>
          </p:nvSpPr>
          <p:spPr bwMode="auto">
            <a:xfrm>
              <a:off x="2038" y="3813"/>
              <a:ext cx="21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5641" name="Line 24"/>
            <p:cNvSpPr>
              <a:spLocks noChangeShapeType="1"/>
            </p:cNvSpPr>
            <p:nvPr/>
          </p:nvSpPr>
          <p:spPr bwMode="auto">
            <a:xfrm rot="-5400000">
              <a:off x="1938" y="329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Text Box 25"/>
            <p:cNvSpPr>
              <a:spLocks noChangeArrowheads="1"/>
            </p:cNvSpPr>
            <p:nvPr/>
          </p:nvSpPr>
          <p:spPr bwMode="auto">
            <a:xfrm>
              <a:off x="1861" y="3600"/>
              <a:ext cx="39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5643" name="Line 26"/>
            <p:cNvSpPr>
              <a:spLocks noChangeShapeType="1"/>
            </p:cNvSpPr>
            <p:nvPr/>
          </p:nvSpPr>
          <p:spPr bwMode="auto">
            <a:xfrm rot="-5400000">
              <a:off x="1409" y="3295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Text Box 27"/>
            <p:cNvSpPr>
              <a:spLocks noChangeArrowheads="1"/>
            </p:cNvSpPr>
            <p:nvPr/>
          </p:nvSpPr>
          <p:spPr bwMode="auto">
            <a:xfrm>
              <a:off x="1333" y="3600"/>
              <a:ext cx="39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5645" name="Line 28"/>
            <p:cNvSpPr>
              <a:spLocks noChangeShapeType="1"/>
            </p:cNvSpPr>
            <p:nvPr/>
          </p:nvSpPr>
          <p:spPr bwMode="auto">
            <a:xfrm>
              <a:off x="3806" y="141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Line 29"/>
            <p:cNvSpPr>
              <a:spLocks noChangeShapeType="1"/>
            </p:cNvSpPr>
            <p:nvPr/>
          </p:nvSpPr>
          <p:spPr bwMode="auto">
            <a:xfrm>
              <a:off x="3803" y="889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Text Box 30"/>
            <p:cNvSpPr>
              <a:spLocks noChangeArrowheads="1"/>
            </p:cNvSpPr>
            <p:nvPr/>
          </p:nvSpPr>
          <p:spPr bwMode="auto">
            <a:xfrm>
              <a:off x="3542" y="3347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5648" name="Line 31"/>
            <p:cNvSpPr>
              <a:spLocks noChangeShapeType="1"/>
            </p:cNvSpPr>
            <p:nvPr/>
          </p:nvSpPr>
          <p:spPr bwMode="auto">
            <a:xfrm>
              <a:off x="2662" y="3347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Line 32"/>
            <p:cNvSpPr>
              <a:spLocks noChangeShapeType="1"/>
            </p:cNvSpPr>
            <p:nvPr/>
          </p:nvSpPr>
          <p:spPr bwMode="auto">
            <a:xfrm>
              <a:off x="2662" y="3381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0" name="Line 33"/>
            <p:cNvSpPr>
              <a:spLocks noChangeShapeType="1"/>
            </p:cNvSpPr>
            <p:nvPr/>
          </p:nvSpPr>
          <p:spPr bwMode="auto">
            <a:xfrm rot="-5400000">
              <a:off x="1914" y="3169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34"/>
            <p:cNvSpPr>
              <a:spLocks noChangeShapeType="1"/>
            </p:cNvSpPr>
            <p:nvPr/>
          </p:nvSpPr>
          <p:spPr bwMode="auto">
            <a:xfrm rot="10800000" flipH="1">
              <a:off x="4222" y="864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Rectangle 35"/>
            <p:cNvSpPr>
              <a:spLocks noChangeArrowheads="1"/>
            </p:cNvSpPr>
            <p:nvPr/>
          </p:nvSpPr>
          <p:spPr bwMode="auto">
            <a:xfrm>
              <a:off x="1182" y="359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5653" name="Rectangle 36"/>
            <p:cNvSpPr>
              <a:spLocks noChangeArrowheads="1"/>
            </p:cNvSpPr>
            <p:nvPr/>
          </p:nvSpPr>
          <p:spPr bwMode="auto">
            <a:xfrm>
              <a:off x="2623" y="2963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5654" name="Rectangle 37"/>
            <p:cNvSpPr>
              <a:spLocks noChangeArrowheads="1"/>
            </p:cNvSpPr>
            <p:nvPr/>
          </p:nvSpPr>
          <p:spPr bwMode="auto">
            <a:xfrm>
              <a:off x="3737" y="1204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5655" name="Line 38"/>
            <p:cNvSpPr>
              <a:spLocks noChangeShapeType="1"/>
            </p:cNvSpPr>
            <p:nvPr/>
          </p:nvSpPr>
          <p:spPr bwMode="auto">
            <a:xfrm>
              <a:off x="3256" y="828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6" name="Line 39"/>
            <p:cNvSpPr>
              <a:spLocks noChangeShapeType="1"/>
            </p:cNvSpPr>
            <p:nvPr/>
          </p:nvSpPr>
          <p:spPr bwMode="auto">
            <a:xfrm>
              <a:off x="2715" y="391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Text Box 40"/>
            <p:cNvSpPr>
              <a:spLocks noChangeArrowheads="1"/>
            </p:cNvSpPr>
            <p:nvPr/>
          </p:nvSpPr>
          <p:spPr bwMode="auto">
            <a:xfrm>
              <a:off x="3373" y="0"/>
              <a:ext cx="23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bx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58" name="Text Box 41"/>
            <p:cNvSpPr>
              <a:spLocks noChangeArrowheads="1"/>
            </p:cNvSpPr>
            <p:nvPr/>
          </p:nvSpPr>
          <p:spPr bwMode="auto">
            <a:xfrm>
              <a:off x="3447" y="448"/>
              <a:ext cx="20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tx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59" name="Text Box 42"/>
            <p:cNvSpPr>
              <a:spLocks noChangeArrowheads="1"/>
            </p:cNvSpPr>
            <p:nvPr/>
          </p:nvSpPr>
          <p:spPr bwMode="auto">
            <a:xfrm>
              <a:off x="3180" y="610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0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60" name="Text Box 43"/>
            <p:cNvSpPr>
              <a:spLocks noChangeArrowheads="1"/>
            </p:cNvSpPr>
            <p:nvPr/>
          </p:nvSpPr>
          <p:spPr bwMode="auto">
            <a:xfrm>
              <a:off x="3244" y="610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61" name="Text Box 44"/>
            <p:cNvSpPr>
              <a:spLocks noChangeArrowheads="1"/>
            </p:cNvSpPr>
            <p:nvPr/>
          </p:nvSpPr>
          <p:spPr bwMode="auto">
            <a:xfrm>
              <a:off x="3472" y="609"/>
              <a:ext cx="65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TILE_WIDTH-1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62" name="Text Box 45"/>
            <p:cNvSpPr>
              <a:spLocks noChangeArrowheads="1"/>
            </p:cNvSpPr>
            <p:nvPr/>
          </p:nvSpPr>
          <p:spPr bwMode="auto">
            <a:xfrm>
              <a:off x="3308" y="610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2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63" name="Line 46"/>
            <p:cNvSpPr>
              <a:spLocks noChangeShapeType="1"/>
            </p:cNvSpPr>
            <p:nvPr/>
          </p:nvSpPr>
          <p:spPr bwMode="auto">
            <a:xfrm>
              <a:off x="3264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Line 47"/>
            <p:cNvSpPr>
              <a:spLocks noChangeShapeType="1"/>
            </p:cNvSpPr>
            <p:nvPr/>
          </p:nvSpPr>
          <p:spPr bwMode="auto">
            <a:xfrm>
              <a:off x="3768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Line 48"/>
            <p:cNvSpPr>
              <a:spLocks noChangeShapeType="1"/>
            </p:cNvSpPr>
            <p:nvPr/>
          </p:nvSpPr>
          <p:spPr bwMode="auto">
            <a:xfrm>
              <a:off x="272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Line 49"/>
            <p:cNvSpPr>
              <a:spLocks noChangeShapeType="1"/>
            </p:cNvSpPr>
            <p:nvPr/>
          </p:nvSpPr>
          <p:spPr bwMode="auto">
            <a:xfrm>
              <a:off x="3776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7" name="Line 50"/>
            <p:cNvSpPr>
              <a:spLocks noChangeShapeType="1"/>
            </p:cNvSpPr>
            <p:nvPr/>
          </p:nvSpPr>
          <p:spPr bwMode="auto">
            <a:xfrm>
              <a:off x="4312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8" name="Text Box 51"/>
            <p:cNvSpPr>
              <a:spLocks noChangeArrowheads="1"/>
            </p:cNvSpPr>
            <p:nvPr/>
          </p:nvSpPr>
          <p:spPr bwMode="auto">
            <a:xfrm>
              <a:off x="2900" y="174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0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69" name="Text Box 52"/>
            <p:cNvSpPr>
              <a:spLocks noChangeArrowheads="1"/>
            </p:cNvSpPr>
            <p:nvPr/>
          </p:nvSpPr>
          <p:spPr bwMode="auto">
            <a:xfrm>
              <a:off x="3404" y="174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70" name="Text Box 53"/>
            <p:cNvSpPr>
              <a:spLocks noChangeArrowheads="1"/>
            </p:cNvSpPr>
            <p:nvPr/>
          </p:nvSpPr>
          <p:spPr bwMode="auto">
            <a:xfrm>
              <a:off x="3940" y="174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2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71" name="Line 54"/>
            <p:cNvSpPr>
              <a:spLocks noChangeShapeType="1"/>
            </p:cNvSpPr>
            <p:nvPr/>
          </p:nvSpPr>
          <p:spPr bwMode="auto">
            <a:xfrm rot="-5400000">
              <a:off x="866" y="3241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2" name="Line 55"/>
            <p:cNvSpPr>
              <a:spLocks noChangeShapeType="1"/>
            </p:cNvSpPr>
            <p:nvPr/>
          </p:nvSpPr>
          <p:spPr bwMode="auto">
            <a:xfrm rot="-5400000">
              <a:off x="-354" y="3283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3" name="Text Box 56"/>
            <p:cNvSpPr>
              <a:spLocks noChangeArrowheads="1"/>
            </p:cNvSpPr>
            <p:nvPr/>
          </p:nvSpPr>
          <p:spPr bwMode="auto">
            <a:xfrm>
              <a:off x="13" y="3181"/>
              <a:ext cx="23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by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74" name="Text Box 57"/>
            <p:cNvSpPr>
              <a:spLocks noChangeArrowheads="1"/>
            </p:cNvSpPr>
            <p:nvPr/>
          </p:nvSpPr>
          <p:spPr bwMode="auto">
            <a:xfrm>
              <a:off x="493" y="3120"/>
              <a:ext cx="20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ty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75" name="Text Box 58"/>
            <p:cNvSpPr>
              <a:spLocks noChangeArrowheads="1"/>
            </p:cNvSpPr>
            <p:nvPr/>
          </p:nvSpPr>
          <p:spPr bwMode="auto">
            <a:xfrm>
              <a:off x="920" y="3088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2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76" name="Text Box 59"/>
            <p:cNvSpPr>
              <a:spLocks noChangeArrowheads="1"/>
            </p:cNvSpPr>
            <p:nvPr/>
          </p:nvSpPr>
          <p:spPr bwMode="auto">
            <a:xfrm>
              <a:off x="920" y="3008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77" name="Line 60"/>
            <p:cNvSpPr>
              <a:spLocks noChangeShapeType="1"/>
            </p:cNvSpPr>
            <p:nvPr/>
          </p:nvSpPr>
          <p:spPr bwMode="auto">
            <a:xfrm rot="-5400000">
              <a:off x="1095" y="3144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8" name="Line 61"/>
            <p:cNvSpPr>
              <a:spLocks noChangeShapeType="1"/>
            </p:cNvSpPr>
            <p:nvPr/>
          </p:nvSpPr>
          <p:spPr bwMode="auto">
            <a:xfrm rot="-5400000">
              <a:off x="1095" y="308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9" name="Text Box 62"/>
            <p:cNvSpPr>
              <a:spLocks noChangeArrowheads="1"/>
            </p:cNvSpPr>
            <p:nvPr/>
          </p:nvSpPr>
          <p:spPr bwMode="auto">
            <a:xfrm>
              <a:off x="912" y="2928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0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80" name="Line 63"/>
            <p:cNvSpPr>
              <a:spLocks noChangeShapeType="1"/>
            </p:cNvSpPr>
            <p:nvPr/>
          </p:nvSpPr>
          <p:spPr bwMode="auto">
            <a:xfrm rot="-5400000">
              <a:off x="1095" y="301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1" name="Text Box 64"/>
            <p:cNvSpPr>
              <a:spLocks noChangeArrowheads="1"/>
            </p:cNvSpPr>
            <p:nvPr/>
          </p:nvSpPr>
          <p:spPr bwMode="auto">
            <a:xfrm>
              <a:off x="547" y="3418"/>
              <a:ext cx="65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latin typeface="Arial" pitchFamily="34" charset="0"/>
                  <a:sym typeface="Calibri" pitchFamily="34" charset="0"/>
                </a:rPr>
                <a:t>TILE_WIDTH-1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82" name="Line 65"/>
            <p:cNvSpPr>
              <a:spLocks noChangeShapeType="1"/>
            </p:cNvSpPr>
            <p:nvPr/>
          </p:nvSpPr>
          <p:spPr bwMode="auto">
            <a:xfrm rot="-5400000">
              <a:off x="1093" y="3413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3" name="Line 66"/>
            <p:cNvSpPr>
              <a:spLocks noChangeShapeType="1"/>
            </p:cNvSpPr>
            <p:nvPr/>
          </p:nvSpPr>
          <p:spPr bwMode="auto">
            <a:xfrm rot="-5400000">
              <a:off x="415" y="4051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4" name="Line 67"/>
            <p:cNvSpPr>
              <a:spLocks noChangeShapeType="1"/>
            </p:cNvSpPr>
            <p:nvPr/>
          </p:nvSpPr>
          <p:spPr bwMode="auto">
            <a:xfrm rot="-5400000">
              <a:off x="407" y="352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5" name="Line 68"/>
            <p:cNvSpPr>
              <a:spLocks noChangeShapeType="1"/>
            </p:cNvSpPr>
            <p:nvPr/>
          </p:nvSpPr>
          <p:spPr bwMode="auto">
            <a:xfrm rot="-5400000">
              <a:off x="415" y="300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6" name="Text Box 69"/>
            <p:cNvSpPr>
              <a:spLocks noChangeArrowheads="1"/>
            </p:cNvSpPr>
            <p:nvPr/>
          </p:nvSpPr>
          <p:spPr bwMode="auto">
            <a:xfrm>
              <a:off x="244" y="3739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2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87" name="Text Box 70"/>
            <p:cNvSpPr>
              <a:spLocks noChangeArrowheads="1"/>
            </p:cNvSpPr>
            <p:nvPr/>
          </p:nvSpPr>
          <p:spPr bwMode="auto">
            <a:xfrm>
              <a:off x="244" y="3235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1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88" name="Text Box 71"/>
            <p:cNvSpPr>
              <a:spLocks noChangeArrowheads="1"/>
            </p:cNvSpPr>
            <p:nvPr/>
          </p:nvSpPr>
          <p:spPr bwMode="auto">
            <a:xfrm>
              <a:off x="244" y="2699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latin typeface="Arial" pitchFamily="34" charset="0"/>
                  <a:sym typeface="Calibri" pitchFamily="34" charset="0"/>
                </a:rPr>
                <a:t>0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89" name="Line 72"/>
            <p:cNvSpPr>
              <a:spLocks noChangeShapeType="1"/>
            </p:cNvSpPr>
            <p:nvPr/>
          </p:nvSpPr>
          <p:spPr bwMode="auto">
            <a:xfrm>
              <a:off x="324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0" name="Line 73"/>
            <p:cNvSpPr>
              <a:spLocks noChangeShapeType="1"/>
            </p:cNvSpPr>
            <p:nvPr/>
          </p:nvSpPr>
          <p:spPr bwMode="auto">
            <a:xfrm rot="-5400000">
              <a:off x="415" y="2467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1" name="Line 74"/>
            <p:cNvSpPr>
              <a:spLocks noChangeShapeType="1"/>
            </p:cNvSpPr>
            <p:nvPr/>
          </p:nvSpPr>
          <p:spPr bwMode="auto">
            <a:xfrm>
              <a:off x="3312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2" name="Line 75"/>
            <p:cNvSpPr>
              <a:spLocks noChangeShapeType="1"/>
            </p:cNvSpPr>
            <p:nvPr/>
          </p:nvSpPr>
          <p:spPr bwMode="auto">
            <a:xfrm>
              <a:off x="336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3" name="Line 76"/>
            <p:cNvSpPr>
              <a:spLocks noChangeShapeType="1"/>
            </p:cNvSpPr>
            <p:nvPr/>
          </p:nvSpPr>
          <p:spPr bwMode="auto">
            <a:xfrm>
              <a:off x="3416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4" name="Line 77"/>
            <p:cNvSpPr>
              <a:spLocks noChangeShapeType="1"/>
            </p:cNvSpPr>
            <p:nvPr/>
          </p:nvSpPr>
          <p:spPr bwMode="auto">
            <a:xfrm>
              <a:off x="372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5" name="Line 78"/>
            <p:cNvSpPr>
              <a:spLocks noChangeShapeType="1"/>
            </p:cNvSpPr>
            <p:nvPr/>
          </p:nvSpPr>
          <p:spPr bwMode="auto">
            <a:xfrm rot="-5400000">
              <a:off x="1095" y="296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6" name="Line 79"/>
            <p:cNvSpPr>
              <a:spLocks noChangeShapeType="1"/>
            </p:cNvSpPr>
            <p:nvPr/>
          </p:nvSpPr>
          <p:spPr bwMode="auto">
            <a:xfrm rot="-5400000">
              <a:off x="1093" y="3461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7" name="Text Box 80"/>
            <p:cNvSpPr>
              <a:spLocks noChangeArrowheads="1"/>
            </p:cNvSpPr>
            <p:nvPr/>
          </p:nvSpPr>
          <p:spPr bwMode="auto">
            <a:xfrm rot="16200000">
              <a:off x="3623" y="1108"/>
              <a:ext cx="521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698" name="Text Box 81"/>
            <p:cNvSpPr>
              <a:spLocks noChangeArrowheads="1"/>
            </p:cNvSpPr>
            <p:nvPr/>
          </p:nvSpPr>
          <p:spPr bwMode="auto">
            <a:xfrm rot="16200000">
              <a:off x="3711" y="1570"/>
              <a:ext cx="521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 sz="9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 eaLnBrk="0" hangingPunct="0"/>
              <a:endParaRPr lang="en-US" altLang="zh-CN">
                <a:solidFill>
                  <a:schemeClr val="bg1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5699" name="Text Box 82"/>
            <p:cNvSpPr>
              <a:spLocks noChangeArrowheads="1"/>
            </p:cNvSpPr>
            <p:nvPr/>
          </p:nvSpPr>
          <p:spPr bwMode="auto">
            <a:xfrm rot="16200000">
              <a:off x="3641" y="3172"/>
              <a:ext cx="57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TILE_WIDTHE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5700" name="Text Box 83"/>
            <p:cNvSpPr>
              <a:spLocks noChangeArrowheads="1"/>
            </p:cNvSpPr>
            <p:nvPr/>
          </p:nvSpPr>
          <p:spPr bwMode="auto">
            <a:xfrm rot="16200000">
              <a:off x="3997" y="3146"/>
              <a:ext cx="287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5701" name="Text Box 84"/>
            <p:cNvSpPr>
              <a:spLocks noChangeArrowheads="1"/>
            </p:cNvSpPr>
            <p:nvPr/>
          </p:nvSpPr>
          <p:spPr bwMode="auto">
            <a:xfrm rot="16200000">
              <a:off x="3979" y="1388"/>
              <a:ext cx="287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25702" name="Text Box 85"/>
            <p:cNvSpPr>
              <a:spLocks noChangeArrowheads="1"/>
            </p:cNvSpPr>
            <p:nvPr/>
          </p:nvSpPr>
          <p:spPr bwMode="auto">
            <a:xfrm>
              <a:off x="1152" y="2976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5703" name="Text Box 86"/>
            <p:cNvSpPr>
              <a:spLocks noChangeArrowheads="1"/>
            </p:cNvSpPr>
            <p:nvPr/>
          </p:nvSpPr>
          <p:spPr bwMode="auto">
            <a:xfrm>
              <a:off x="3264" y="864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5704" name="Text Box 87"/>
            <p:cNvSpPr>
              <a:spLocks noChangeArrowheads="1"/>
            </p:cNvSpPr>
            <p:nvPr/>
          </p:nvSpPr>
          <p:spPr bwMode="auto">
            <a:xfrm>
              <a:off x="1152" y="3312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  <p:sp>
          <p:nvSpPr>
            <p:cNvPr id="25705" name="Text Box 88"/>
            <p:cNvSpPr>
              <a:spLocks noChangeArrowheads="1"/>
            </p:cNvSpPr>
            <p:nvPr/>
          </p:nvSpPr>
          <p:spPr bwMode="auto">
            <a:xfrm>
              <a:off x="3552" y="864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itchFamily="34" charset="0"/>
                <a:sym typeface="Calibri" pitchFamily="34" charset="0"/>
              </a:endParaRPr>
            </a:p>
          </p:txBody>
        </p:sp>
      </p:grpSp>
      <p:sp>
        <p:nvSpPr>
          <p:cNvPr id="25606" name="Rectangle 91"/>
          <p:cNvSpPr>
            <a:spLocks noChangeArrowheads="1"/>
          </p:cNvSpPr>
          <p:nvPr/>
        </p:nvSpPr>
        <p:spPr bwMode="auto">
          <a:xfrm rot="-5400000">
            <a:off x="4852750" y="5980510"/>
            <a:ext cx="164306" cy="21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25607" name="Line 92"/>
          <p:cNvSpPr>
            <a:spLocks noChangeShapeType="1"/>
          </p:cNvSpPr>
          <p:nvPr/>
        </p:nvSpPr>
        <p:spPr bwMode="auto">
          <a:xfrm>
            <a:off x="7863840" y="226314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93"/>
          <p:cNvSpPr>
            <a:spLocks noChangeShapeType="1"/>
          </p:cNvSpPr>
          <p:nvPr/>
        </p:nvSpPr>
        <p:spPr bwMode="auto">
          <a:xfrm>
            <a:off x="8778240" y="1440180"/>
            <a:ext cx="0" cy="7543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9" name="Text Box 94"/>
          <p:cNvSpPr>
            <a:spLocks noChangeArrowheads="1"/>
          </p:cNvSpPr>
          <p:nvPr/>
        </p:nvSpPr>
        <p:spPr bwMode="auto">
          <a:xfrm>
            <a:off x="8229600" y="16459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m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5610" name="Line 95"/>
          <p:cNvSpPr>
            <a:spLocks noChangeShapeType="1"/>
          </p:cNvSpPr>
          <p:nvPr/>
        </p:nvSpPr>
        <p:spPr bwMode="auto">
          <a:xfrm>
            <a:off x="9326880" y="2194560"/>
            <a:ext cx="0" cy="411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1" name="Text Box 96"/>
          <p:cNvSpPr>
            <a:spLocks noChangeArrowheads="1"/>
          </p:cNvSpPr>
          <p:nvPr/>
        </p:nvSpPr>
        <p:spPr bwMode="auto">
          <a:xfrm>
            <a:off x="8942070" y="2164557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k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5612" name="Text Box 97"/>
          <p:cNvSpPr>
            <a:spLocks noChangeArrowheads="1"/>
          </p:cNvSpPr>
          <p:nvPr/>
        </p:nvSpPr>
        <p:spPr bwMode="auto">
          <a:xfrm>
            <a:off x="8027670" y="2164557"/>
            <a:ext cx="5100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bx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5613" name="Line 98"/>
          <p:cNvSpPr>
            <a:spLocks noChangeShapeType="1"/>
          </p:cNvSpPr>
          <p:nvPr/>
        </p:nvSpPr>
        <p:spPr bwMode="auto">
          <a:xfrm>
            <a:off x="5852160" y="3634740"/>
            <a:ext cx="0" cy="8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4" name="Text Box 99"/>
          <p:cNvSpPr>
            <a:spLocks noChangeArrowheads="1"/>
          </p:cNvSpPr>
          <p:nvPr/>
        </p:nvSpPr>
        <p:spPr bwMode="auto">
          <a:xfrm>
            <a:off x="5833110" y="3741897"/>
            <a:ext cx="5100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by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5615" name="Line 100"/>
          <p:cNvSpPr>
            <a:spLocks noChangeShapeType="1"/>
          </p:cNvSpPr>
          <p:nvPr/>
        </p:nvSpPr>
        <p:spPr bwMode="auto">
          <a:xfrm>
            <a:off x="5852160" y="4869180"/>
            <a:ext cx="5486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6" name="Text Box 101"/>
          <p:cNvSpPr>
            <a:spLocks noChangeArrowheads="1"/>
          </p:cNvSpPr>
          <p:nvPr/>
        </p:nvSpPr>
        <p:spPr bwMode="auto">
          <a:xfrm>
            <a:off x="5924550" y="4564857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k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5617" name="Line 102"/>
          <p:cNvSpPr>
            <a:spLocks noChangeShapeType="1"/>
          </p:cNvSpPr>
          <p:nvPr/>
        </p:nvSpPr>
        <p:spPr bwMode="auto">
          <a:xfrm>
            <a:off x="4846320" y="4389120"/>
            <a:ext cx="10058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8" name="Text Box 103"/>
          <p:cNvSpPr>
            <a:spLocks noChangeArrowheads="1"/>
          </p:cNvSpPr>
          <p:nvPr/>
        </p:nvSpPr>
        <p:spPr bwMode="auto">
          <a:xfrm>
            <a:off x="5010150" y="4016217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m</a:t>
            </a:r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03C131-9418-489E-BCA2-554532500154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7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474346" y="140677"/>
            <a:ext cx="10424160" cy="590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 sz="1600" dirty="0" err="1" smtClean="0">
                <a:latin typeface="Courier New" pitchFamily="49" charset="0"/>
                <a:sym typeface="Courier New" pitchFamily="49" charset="0"/>
              </a:rPr>
              <a:t>MatrixMulKernel</a:t>
            </a:r>
            <a:r>
              <a:rPr lang="en-US" altLang="zh-CN" sz="1600" dirty="0" smtClean="0">
                <a:latin typeface="Courier New" pitchFamily="49" charset="0"/>
                <a:sym typeface="Courier New" pitchFamily="49" charset="0"/>
              </a:rPr>
              <a:t> </a:t>
            </a:r>
            <a:r>
              <a:rPr lang="zh-CN" altLang="en-US" sz="1600" dirty="0" smtClean="0">
                <a:latin typeface="Courier New" pitchFamily="49" charset="0"/>
                <a:sym typeface="Courier New" pitchFamily="49" charset="0"/>
              </a:rPr>
              <a:t>（</a:t>
            </a:r>
            <a:r>
              <a:rPr lang="en-US" altLang="zh-CN" sz="1600" dirty="0" smtClean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Width)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__shared__ float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[TILE_WIDTH][TILE_WIDTH];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__shared__ float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[TILE_WIDTH][TILE_WIDTH];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bx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by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Row = by * 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Col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bx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* 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0;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for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m = 0; m &lt; Width/TILE_WIDTH; ++m) {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[Row*Width + (m*TILE_WIDTH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)];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[Col + (m*TILE_WIDTH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)*Width];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__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syncthreads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();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1028700" lvl="1" indent="-4572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k = 0; k &lt; TILE_WIDTH; ++k)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+=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][k] 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[k][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__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synchthreads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();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Pd[Row*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Width+Col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1A28B25-E3D1-404C-8408-0A5D378AF824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1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548640" y="617220"/>
            <a:ext cx="10424160" cy="555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MatrixMulKernel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Width)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__shared__ float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[TILE_WIDTH][TILE_WIDTH];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__shared__ float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[TILE_WIDTH][TILE_WIDTH];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bx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by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Row = by * 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Col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bx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* 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0;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for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m = 0; m &lt; Width/TILE_WIDTH; ++m) {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[Row*Width + (m*TILE_WIDTH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)];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[Col + (m*TILE_WIDTH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)*Width];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__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syncthreads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();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1028700" lvl="1" indent="-4572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k = 0; k &lt; TILE_WIDTH; ++k)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+=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][k] 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[k][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__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synchthreads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();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}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Pd[Row*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Width+Col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783883" y="1359486"/>
            <a:ext cx="6766560" cy="54864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27654" name="Text Box 6"/>
          <p:cNvSpPr>
            <a:spLocks noChangeArrowheads="1"/>
          </p:cNvSpPr>
          <p:nvPr/>
        </p:nvSpPr>
        <p:spPr bwMode="auto">
          <a:xfrm>
            <a:off x="6126480" y="2606040"/>
            <a:ext cx="2834640" cy="646331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Shared memory </a:t>
            </a:r>
            <a:r>
              <a:rPr lang="zh-CN" altLang="en-US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存储</a:t>
            </a:r>
            <a:r>
              <a:rPr lang="en-US" altLang="zh-CN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 </a:t>
            </a:r>
            <a:r>
              <a:rPr lang="en-US" altLang="zh-CN">
                <a:solidFill>
                  <a:srgbClr val="CC3300"/>
                </a:solidFill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 </a:t>
            </a:r>
            <a:r>
              <a:rPr lang="zh-CN" altLang="en-US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和</a:t>
            </a:r>
            <a:r>
              <a:rPr lang="en-US" altLang="zh-CN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 </a:t>
            </a:r>
            <a:r>
              <a:rPr lang="en-US" altLang="zh-CN">
                <a:solidFill>
                  <a:srgbClr val="CC3300"/>
                </a:solidFill>
                <a:latin typeface="Courier New" pitchFamily="49" charset="0"/>
                <a:sym typeface="Courier New" pitchFamily="49" charset="0"/>
              </a:rPr>
              <a:t>Nd </a:t>
            </a:r>
            <a:r>
              <a:rPr lang="zh-CN" altLang="en-US">
                <a:solidFill>
                  <a:srgbClr val="CC3300"/>
                </a:solidFill>
                <a:latin typeface="Courier New" pitchFamily="49" charset="0"/>
                <a:sym typeface="Courier New" pitchFamily="49" charset="0"/>
              </a:rPr>
              <a:t>的子集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 flipV="1">
            <a:off x="7498080" y="1783080"/>
            <a:ext cx="0" cy="82296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1A28B25-E3D1-404C-8408-0A5D378AF824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1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548640" y="617220"/>
            <a:ext cx="10424160" cy="555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MatrixMulKernel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Width)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__shared__ float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[TILE_WIDTH][TILE_WIDTH];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__shared__ float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[TILE_WIDTH][TILE_WIDTH];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bx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by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Row = by * 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Col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bx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* 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0;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for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m = 0; m &lt; Width/TILE_WIDTH; ++m) {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[Row*Width + (m*TILE_WIDTH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)];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[Col + (m*TILE_WIDTH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)*Width];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__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syncthreads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();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1028700" lvl="1" indent="-4572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k = 0; k &lt; TILE_WIDTH; ++k)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+=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][k] 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[k][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__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synchthreads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();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}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Pd[Row*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Width+Col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59693" y="3772876"/>
            <a:ext cx="6766560" cy="27432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0" name="Text Box 6"/>
          <p:cNvSpPr>
            <a:spLocks noChangeArrowheads="1"/>
          </p:cNvSpPr>
          <p:nvPr/>
        </p:nvSpPr>
        <p:spPr bwMode="auto">
          <a:xfrm>
            <a:off x="7680960" y="1517357"/>
            <a:ext cx="3291840" cy="1200329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CC3300"/>
                </a:solidFill>
                <a:latin typeface="Courier New" pitchFamily="49" charset="0"/>
                <a:sym typeface="Courier New" pitchFamily="49" charset="0"/>
              </a:rPr>
              <a:t>Width/TILE_WIDTH</a:t>
            </a:r>
            <a:endParaRPr lang="zh-CN" altLang="en-US" dirty="0">
              <a:solidFill>
                <a:srgbClr val="CC33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Font typeface="Arial" pitchFamily="34" charset="0"/>
              <a:buChar char="•"/>
            </a:pPr>
            <a:r>
              <a:rPr lang="en-US" altLang="zh-CN" dirty="0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 </a:t>
            </a:r>
            <a:r>
              <a:rPr lang="zh-CN" altLang="en-US" dirty="0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阶段数目</a:t>
            </a:r>
          </a:p>
          <a:p>
            <a:pPr eaLnBrk="0" hangingPunct="0"/>
            <a:r>
              <a:rPr lang="en-US" altLang="zh-CN" dirty="0">
                <a:solidFill>
                  <a:srgbClr val="CC3300"/>
                </a:solidFill>
                <a:latin typeface="Courier New" pitchFamily="49" charset="0"/>
                <a:sym typeface="Courier New" pitchFamily="49" charset="0"/>
              </a:rPr>
              <a:t>m</a:t>
            </a:r>
            <a:endParaRPr lang="zh-CN" altLang="en-US" dirty="0">
              <a:solidFill>
                <a:srgbClr val="CC33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Font typeface="Arial" pitchFamily="34" charset="0"/>
              <a:buChar char="•"/>
            </a:pPr>
            <a:r>
              <a:rPr lang="en-US" altLang="zh-CN" dirty="0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 </a:t>
            </a:r>
            <a:r>
              <a:rPr lang="zh-CN" altLang="en-US" dirty="0">
                <a:solidFill>
                  <a:srgbClr val="CC3300"/>
                </a:solidFill>
                <a:latin typeface="Arial" pitchFamily="34" charset="0"/>
                <a:sym typeface="Calibri" pitchFamily="34" charset="0"/>
              </a:rPr>
              <a:t>当前阶段的索引</a:t>
            </a:r>
            <a:endParaRPr lang="en-US" altLang="zh-CN" dirty="0">
              <a:latin typeface="Arial" pitchFamily="34" charset="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5943600" y="2537460"/>
            <a:ext cx="1554480" cy="89154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1A28B25-E3D1-404C-8408-0A5D378AF824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1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548640" y="617220"/>
            <a:ext cx="10424160" cy="555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MatrixMulKernel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Width)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__shared__ float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[TILE_WIDTH][TILE_WIDTH];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__shared__ float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[TILE_WIDTH][TILE_WIDTH];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bx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by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Row = by * 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Col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bx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* 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0;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for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m = 0; m &lt; Width/TILE_WIDTH; ++m) {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[Row*Width + (m*TILE_WIDTH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)];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[Col + (m*TILE_WIDTH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)*Width];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__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syncthreads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();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1028700" lvl="1" indent="-4572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k = 0; k &lt; TILE_WIDTH; ++k)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+=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][k] 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[k][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__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synchthreads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();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}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Pd[Row*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Width+Col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 flipV="1">
            <a:off x="7693464" y="2908496"/>
            <a:ext cx="0" cy="82296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15182" y="4033325"/>
            <a:ext cx="7406640" cy="48006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9" name="Text Box 6"/>
          <p:cNvSpPr>
            <a:spLocks noChangeArrowheads="1"/>
          </p:cNvSpPr>
          <p:nvPr/>
        </p:nvSpPr>
        <p:spPr bwMode="auto">
          <a:xfrm>
            <a:off x="6607126" y="2111326"/>
            <a:ext cx="3291840" cy="646331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>
                <a:solidFill>
                  <a:srgbClr val="CC3300"/>
                </a:solidFill>
                <a:sym typeface="Courier New" pitchFamily="49" charset="0"/>
              </a:rPr>
              <a:t>从</a:t>
            </a:r>
            <a:r>
              <a:rPr lang="en-US" altLang="zh-CN" dirty="0" err="1">
                <a:solidFill>
                  <a:srgbClr val="CC3300"/>
                </a:solidFill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dirty="0">
                <a:solidFill>
                  <a:srgbClr val="CC3300"/>
                </a:solidFill>
                <a:sym typeface="Courier New" pitchFamily="49" charset="0"/>
              </a:rPr>
              <a:t> </a:t>
            </a:r>
            <a:r>
              <a:rPr lang="zh-CN" altLang="en-US" dirty="0">
                <a:solidFill>
                  <a:srgbClr val="CC3300"/>
                </a:solidFill>
                <a:sym typeface="Courier New" pitchFamily="49" charset="0"/>
              </a:rPr>
              <a:t>和</a:t>
            </a:r>
            <a:r>
              <a:rPr lang="en-US" altLang="zh-CN" dirty="0">
                <a:solidFill>
                  <a:srgbClr val="CC3300"/>
                </a:solidFill>
                <a:sym typeface="Courier New" pitchFamily="49" charset="0"/>
              </a:rPr>
              <a:t> </a:t>
            </a:r>
            <a:r>
              <a:rPr lang="en-US" altLang="zh-CN" dirty="0" err="1">
                <a:solidFill>
                  <a:srgbClr val="CC3300"/>
                </a:solidFill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dirty="0">
                <a:solidFill>
                  <a:srgbClr val="CC3300"/>
                </a:solidFill>
                <a:sym typeface="Courier New" pitchFamily="49" charset="0"/>
              </a:rPr>
              <a:t> </a:t>
            </a:r>
            <a:r>
              <a:rPr lang="zh-CN" altLang="en-US" dirty="0">
                <a:solidFill>
                  <a:srgbClr val="CC3300"/>
                </a:solidFill>
                <a:sym typeface="Courier New" pitchFamily="49" charset="0"/>
              </a:rPr>
              <a:t>各取一个元素存入</a:t>
            </a:r>
            <a:r>
              <a:rPr lang="en-US" altLang="zh-CN" dirty="0">
                <a:solidFill>
                  <a:srgbClr val="CC3300"/>
                </a:solidFill>
                <a:sym typeface="Courier New" pitchFamily="49" charset="0"/>
              </a:rPr>
              <a:t> shared memory</a:t>
            </a:r>
            <a:endParaRPr lang="zh-CN" alt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1A28B25-E3D1-404C-8408-0A5D378AF824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1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548640" y="617220"/>
            <a:ext cx="10424160" cy="555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MatrixMulKernel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Width)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__shared__ float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[TILE_WIDTH][TILE_WIDTH];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__shared__ float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[TILE_WIDTH][TILE_WIDTH];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bx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by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Row = by * 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Col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bx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* 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0;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for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m = 0; m &lt; Width/TILE_WIDTH; ++m) {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[Row*Width + (m*TILE_WIDTH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)];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[Col + (m*TILE_WIDTH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)*Width];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__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syncthreads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();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1028700" lvl="1" indent="-4572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k = 0; k &lt; TILE_WIDTH; ++k)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+=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][k] 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[k][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__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synchthreads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();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}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Pd[Row*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Width+Col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63673" y="4552462"/>
            <a:ext cx="2468880" cy="27432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1" name="Text Box 6"/>
          <p:cNvSpPr>
            <a:spLocks noChangeArrowheads="1"/>
          </p:cNvSpPr>
          <p:nvPr/>
        </p:nvSpPr>
        <p:spPr bwMode="auto">
          <a:xfrm>
            <a:off x="7406640" y="4200525"/>
            <a:ext cx="3291840" cy="646331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>
                <a:solidFill>
                  <a:srgbClr val="CC3300"/>
                </a:solidFill>
                <a:sym typeface="Courier New" pitchFamily="49" charset="0"/>
              </a:rPr>
              <a:t>等待</a:t>
            </a:r>
            <a:r>
              <a:rPr lang="en-US" altLang="zh-CN" dirty="0">
                <a:solidFill>
                  <a:srgbClr val="CC3300"/>
                </a:solidFill>
                <a:sym typeface="Courier New" pitchFamily="49" charset="0"/>
              </a:rPr>
              <a:t>block</a:t>
            </a:r>
            <a:r>
              <a:rPr lang="zh-CN" altLang="en-US" dirty="0">
                <a:solidFill>
                  <a:srgbClr val="CC3300"/>
                </a:solidFill>
                <a:sym typeface="Courier New" pitchFamily="49" charset="0"/>
              </a:rPr>
              <a:t>内所有线程</a:t>
            </a:r>
            <a:r>
              <a:rPr lang="en-US" altLang="zh-CN" dirty="0">
                <a:solidFill>
                  <a:srgbClr val="CC3300"/>
                </a:solidFill>
                <a:sym typeface="Courier New" pitchFamily="49" charset="0"/>
              </a:rPr>
              <a:t>, </a:t>
            </a:r>
            <a:r>
              <a:rPr lang="zh-CN" altLang="en-US" dirty="0">
                <a:solidFill>
                  <a:srgbClr val="CC3300"/>
                </a:solidFill>
                <a:sym typeface="Courier New" pitchFamily="49" charset="0"/>
              </a:rPr>
              <a:t>即</a:t>
            </a:r>
            <a:r>
              <a:rPr lang="en-US" altLang="zh-CN" dirty="0">
                <a:solidFill>
                  <a:srgbClr val="CC3300"/>
                </a:solidFill>
                <a:sym typeface="Courier New" pitchFamily="49" charset="0"/>
              </a:rPr>
              <a:t>, </a:t>
            </a:r>
            <a:r>
              <a:rPr lang="zh-CN" altLang="en-US" dirty="0">
                <a:solidFill>
                  <a:srgbClr val="CC3300"/>
                </a:solidFill>
                <a:sym typeface="Courier New" pitchFamily="49" charset="0"/>
              </a:rPr>
              <a:t>等到整个瓦片存入</a:t>
            </a:r>
            <a:r>
              <a:rPr lang="en-US" altLang="zh-CN" dirty="0">
                <a:solidFill>
                  <a:srgbClr val="CC3300"/>
                </a:solidFill>
                <a:sym typeface="Courier New" pitchFamily="49" charset="0"/>
              </a:rPr>
              <a:t> shared memory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 flipV="1">
            <a:off x="3702148" y="4625340"/>
            <a:ext cx="3657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1A28B25-E3D1-404C-8408-0A5D378AF824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1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548640" y="617220"/>
            <a:ext cx="10424160" cy="555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MatrixMulKernel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Width)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__shared__ float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[TILE_WIDTH][TILE_WIDTH];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__shared__ float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[TILE_WIDTH][TILE_WIDTH];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bx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by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Row = by * 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Col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bx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* 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0;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for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m = 0; m &lt; Width/TILE_WIDTH; ++m) {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[Row*Width + (m*TILE_WIDTH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)];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[Col + (m*TILE_WIDTH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)*Width];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__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syncthreads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();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1028700" lvl="1" indent="-4572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k = 0; k &lt; TILE_WIDTH; ++k)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+=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][k] 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[k][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__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synchthreads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();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}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Pd[Row*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Width+Col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55859" y="5049911"/>
            <a:ext cx="5394960" cy="48006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9" name="Text Box 6"/>
          <p:cNvSpPr>
            <a:spLocks noChangeArrowheads="1"/>
          </p:cNvSpPr>
          <p:nvPr/>
        </p:nvSpPr>
        <p:spPr bwMode="auto">
          <a:xfrm>
            <a:off x="7680960" y="5122008"/>
            <a:ext cx="3291840" cy="36933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>
                <a:latin typeface="Arial" pitchFamily="34" charset="0"/>
              </a:rPr>
              <a:t>累加点乘的子集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 flipV="1">
            <a:off x="6599311" y="5325989"/>
            <a:ext cx="914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1A28B25-E3D1-404C-8408-0A5D378AF824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1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548640" y="617220"/>
            <a:ext cx="10424160" cy="555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MatrixMulKernel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Width)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__shared__ float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[TILE_WIDTH][TILE_WIDTH];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__shared__ float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[TILE_WIDTH][TILE_WIDTH];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bx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by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Row = by * 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Col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bx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* 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0;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for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m = 0; m &lt; Width/TILE_WIDTH; ++m) {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[Row*Width + (m*TILE_WIDTH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)];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[Col + (m*TILE_WIDTH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)*Width];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__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syncthreads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();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1028700" lvl="1" indent="-4572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k = 0; k &lt; TILE_WIDTH; ++k)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+=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][k] 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[k][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__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synchthreads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();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}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Pd[Row*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Width+Col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62075" y="5541107"/>
            <a:ext cx="5394960" cy="215509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1A28B25-E3D1-404C-8408-0A5D378AF824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1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548640" y="617220"/>
            <a:ext cx="10424160" cy="555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MatrixMulKernel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Width)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__shared__ float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[TILE_WIDTH][TILE_WIDTH];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__shared__ float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[TILE_WIDTH][TILE_WIDTH];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bx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by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</a:t>
            </a:r>
            <a:r>
              <a:rPr lang="en-US" altLang="zh-CN" sz="1600" dirty="0" err="1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.y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Row = by * 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Col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bx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* 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= 0;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for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m = 0; m &lt; Width/TILE_WIDTH; ++m) {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[Row*Width + (m*TILE_WIDTH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)];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[Col + (m*TILE_WIDTH +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)*Width];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__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syncthreads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();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1028700" lvl="1" indent="-4572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zh-CN" altLang="en-US" sz="1600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sz="1600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sz="1600" dirty="0" err="1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k = 0; k &lt; TILE_WIDTH; ++k)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 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+=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ty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][k] *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[k][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tx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  __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synchthreads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();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}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  Pd[Row*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Width+Col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] = </a:t>
            </a:r>
            <a:r>
              <a:rPr lang="en-US" altLang="zh-CN" sz="1600" dirty="0" err="1">
                <a:latin typeface="Courier New" pitchFamily="49" charset="0"/>
                <a:sym typeface="Courier New" pitchFamily="49" charset="0"/>
              </a:rPr>
              <a:t>Pvalue</a:t>
            </a: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1600" dirty="0"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 sz="1600" dirty="0"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 flipV="1">
            <a:off x="4958080" y="5982481"/>
            <a:ext cx="914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2800" y="5897880"/>
            <a:ext cx="4023360" cy="27432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Arial" pitchFamily="34" charset="0"/>
              <a:sym typeface="Calibri" pitchFamily="34" charset="0"/>
            </a:endParaRPr>
          </a:p>
        </p:txBody>
      </p:sp>
      <p:sp>
        <p:nvSpPr>
          <p:cNvPr id="11" name="Text Box 6"/>
          <p:cNvSpPr>
            <a:spLocks noChangeArrowheads="1"/>
          </p:cNvSpPr>
          <p:nvPr/>
        </p:nvSpPr>
        <p:spPr bwMode="auto">
          <a:xfrm>
            <a:off x="6126480" y="5247799"/>
            <a:ext cx="2651760" cy="646331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>
                <a:solidFill>
                  <a:srgbClr val="CC3300"/>
                </a:solidFill>
                <a:sym typeface="Courier New" pitchFamily="49" charset="0"/>
              </a:rPr>
              <a:t>把最终结果写入</a:t>
            </a:r>
            <a:r>
              <a:rPr lang="en-US" altLang="zh-CN" dirty="0">
                <a:solidFill>
                  <a:srgbClr val="CC3300"/>
                </a:solidFill>
                <a:sym typeface="Courier New" pitchFamily="49" charset="0"/>
              </a:rPr>
              <a:t> global memory</a:t>
            </a:r>
            <a:endParaRPr lang="zh-CN" alt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06" y="137160"/>
            <a:ext cx="8549640" cy="590931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Matrix Multiply </a:t>
            </a:r>
            <a:r>
              <a:rPr lang="en-US" altLang="zh-CN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Example</a:t>
            </a:r>
            <a:endParaRPr lang="zh-CN" altLang="en-US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6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200">
                <a:solidFill>
                  <a:srgbClr val="FFFFFF"/>
                </a:solidFill>
                <a:sym typeface="Verdana" pitchFamily="34" charset="0"/>
              </a:rPr>
              <a:t>Image from:  http://courses.engr.illinois.edu/ece498/al/textbook/Chapter2-CudaProgrammingModel.pdf </a:t>
            </a:r>
            <a:endParaRPr lang="zh-CN" altLang="en-US"/>
          </a:p>
        </p:txBody>
      </p:sp>
      <p:sp>
        <p:nvSpPr>
          <p:cNvPr id="38917" name="Content Placeholder 2"/>
          <p:cNvSpPr>
            <a:spLocks noChangeArrowheads="1"/>
          </p:cNvSpPr>
          <p:nvPr/>
        </p:nvSpPr>
        <p:spPr bwMode="auto">
          <a:xfrm>
            <a:off x="5640081" y="1371600"/>
            <a:ext cx="5332719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M * N of size WIDTH x WIDTH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tiling: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calculates one element of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– </a:t>
            </a:r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and N are loaded WIDTH times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global memory</a:t>
            </a:r>
            <a:endParaRPr lang="en-US" altLang="zh-CN" sz="200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Verdana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4" y="865251"/>
            <a:ext cx="5229225" cy="52101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F786B21-49B0-4BA4-9812-2EB49DD539F5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820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731949" y="2468112"/>
            <a:ext cx="8412480" cy="349758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set the </a:t>
            </a:r>
            <a:r>
              <a:rPr lang="en-US" altLang="zh-CN" sz="3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itchFamily="49" charset="0"/>
              </a:rPr>
              <a:t>TILE_WIDTH</a:t>
            </a:r>
            <a:endParaRPr lang="zh-CN" altLang="en-US" sz="3600" dirty="0" smtClean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 sz="3200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81C2462-53FE-4C15-862F-5F679184934E}" type="slidenum">
              <a:rPr lang="zh-CN" altLang="en-US" smtClean="0">
                <a:solidFill>
                  <a:srgbClr val="898989"/>
                </a:solidFill>
                <a:latin typeface="Arial" pitchFamily="34" charset="0"/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zh-CN" sz="18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39849" y="139848"/>
            <a:ext cx="10241280" cy="5909479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" pitchFamily="49" charset="0"/>
              </a:rPr>
              <a:t>TILE_WIDTH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" pitchFamily="49" charset="0"/>
              </a:rPr>
              <a:t>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" pitchFamily="49" charset="0"/>
              </a:rPr>
              <a:t>should be no more than the maximum thread number per block</a:t>
            </a:r>
          </a:p>
          <a:p>
            <a:pPr lvl="3" eaLnBrk="1" hangingPunct="1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G80 and GT200 – 512</a:t>
            </a: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Fermi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1024</a:t>
            </a:r>
          </a:p>
          <a:p>
            <a:pPr lvl="3" eaLnBrk="1" hangingPunct="1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Kerpler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1024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Courier New" pitchFamily="49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" pitchFamily="49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" pitchFamily="49" charset="0"/>
              </a:rPr>
              <a:t>TILE_WIDTH should be exceed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size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46225" lvl="3" indent="0" eaLnBrk="1" hangingPunct="1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Ex: G80</a:t>
            </a:r>
            <a:r>
              <a:rPr lang="en-US" altLang="zh-CN" sz="2400" dirty="0">
                <a:solidFill>
                  <a:schemeClr val="tx1"/>
                </a:solidFill>
              </a:rPr>
              <a:t>:  16KB / SM  </a:t>
            </a:r>
            <a:r>
              <a:rPr lang="en-US" altLang="zh-CN" sz="2400" dirty="0" smtClean="0">
                <a:solidFill>
                  <a:schemeClr val="tx1"/>
                </a:solidFill>
              </a:rPr>
              <a:t>and 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8 blocks / SM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4" eaLnBrk="1" hangingPunct="1"/>
            <a:r>
              <a:rPr lang="en-US" altLang="zh-CN" dirty="0">
                <a:solidFill>
                  <a:schemeClr val="tx1"/>
                </a:solidFill>
              </a:rPr>
              <a:t>2 KB / block</a:t>
            </a:r>
            <a:endParaRPr lang="zh-CN" altLang="en-US" dirty="0">
              <a:solidFill>
                <a:schemeClr val="tx1"/>
              </a:solidFill>
            </a:endParaRPr>
          </a:p>
          <a:p>
            <a:pPr lvl="4" eaLnBrk="1" hangingPunct="1"/>
            <a:r>
              <a:rPr lang="en-US" altLang="zh-CN" dirty="0">
                <a:solidFill>
                  <a:schemeClr val="tx1"/>
                </a:solidFill>
              </a:rPr>
              <a:t>1 KB </a:t>
            </a:r>
            <a:r>
              <a:rPr lang="zh-CN" altLang="en-US" dirty="0">
                <a:solidFill>
                  <a:schemeClr val="tx1"/>
                </a:solidFill>
              </a:rPr>
              <a:t>给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sym typeface="Courier New" pitchFamily="49" charset="0"/>
              </a:rPr>
              <a:t>Nds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 1 KB </a:t>
            </a:r>
            <a:r>
              <a:rPr lang="zh-CN" altLang="en-US" dirty="0">
                <a:solidFill>
                  <a:schemeClr val="tx1"/>
                </a:solidFill>
              </a:rPr>
              <a:t>给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sym typeface="Courier New" pitchFamily="49" charset="0"/>
              </a:rPr>
              <a:t>Mds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(16 * 16 * 4)</a:t>
            </a:r>
            <a:endParaRPr lang="zh-CN" altLang="en-US" dirty="0">
              <a:solidFill>
                <a:schemeClr val="tx1"/>
              </a:solidFill>
            </a:endParaRPr>
          </a:p>
          <a:p>
            <a:pPr lvl="4" eaLnBrk="1" hangingPunct="1"/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sym typeface="Courier New" pitchFamily="49" charset="0"/>
              </a:rPr>
              <a:t>TILE_WIDTH </a:t>
            </a:r>
            <a:r>
              <a:rPr lang="en-US" altLang="zh-CN" dirty="0">
                <a:solidFill>
                  <a:schemeClr val="tx1"/>
                </a:solidFill>
              </a:rPr>
              <a:t>= 16</a:t>
            </a:r>
            <a:endParaRPr lang="zh-CN" altLang="en-US" dirty="0">
              <a:solidFill>
                <a:schemeClr val="tx1"/>
              </a:solidFill>
            </a:endParaRPr>
          </a:p>
          <a:p>
            <a:pPr lvl="4" eaLnBrk="1" hangingPunct="1"/>
            <a:r>
              <a:rPr lang="zh-CN" altLang="en-US" dirty="0">
                <a:solidFill>
                  <a:schemeClr val="tx1"/>
                </a:solidFill>
              </a:rPr>
              <a:t>更大的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sym typeface="Courier New" pitchFamily="49" charset="0"/>
              </a:rPr>
              <a:t>TILE_WIDTH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将导致更少的块</a:t>
            </a:r>
            <a:r>
              <a:rPr lang="zh-CN" altLang="en-US" dirty="0" smtClean="0">
                <a:solidFill>
                  <a:schemeClr val="tx1"/>
                </a:solidFill>
              </a:rPr>
              <a:t>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Shared memory tile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global memory r/w reduces </a:t>
            </a:r>
            <a:r>
              <a:rPr lang="en-US" altLang="zh-CN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ourier New" pitchFamily="49" charset="0"/>
              </a:rPr>
              <a:t>TILE_WIDTH</a:t>
            </a:r>
            <a:r>
              <a:rPr lang="zh-CN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ourier New" pitchFamily="49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ourier New" pitchFamily="49" charset="0"/>
              </a:rPr>
              <a:t>times</a:t>
            </a:r>
            <a:endParaRPr lang="zh-CN" altLang="en-US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ourier New" pitchFamily="49" charset="0"/>
            </a:endParaRPr>
          </a:p>
          <a:p>
            <a:pPr lvl="2"/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Ex:16x16 time reduce 16 times</a:t>
            </a:r>
            <a:endParaRPr lang="zh-CN" altLang="en-US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4"/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3600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sz="3200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1357" y="2011136"/>
            <a:ext cx="5034643" cy="2086725"/>
          </a:xfrm>
        </p:spPr>
        <p:txBody>
          <a:bodyPr/>
          <a:lstStyle/>
          <a:p>
            <a:r>
              <a:rPr lang="en-US" altLang="zh-CN" sz="7200" dirty="0" smtClean="0"/>
              <a:t>Thanks !</a:t>
            </a:r>
            <a:r>
              <a:rPr lang="zh-CN" altLang="en-US" sz="7200" dirty="0" smtClean="0"/>
              <a:t/>
            </a:r>
            <a:br>
              <a:rPr lang="zh-CN" altLang="en-US" sz="7200" dirty="0" smtClean="0"/>
            </a:br>
            <a:endParaRPr lang="zh-CN" altLang="en-US" sz="7200" dirty="0"/>
          </a:p>
        </p:txBody>
      </p:sp>
      <p:pic>
        <p:nvPicPr>
          <p:cNvPr id="4" name="Picture 6" descr="C:\Documents and Settings\liszka\Local Settings\Temporary Internet Files\Content.IE5\Q7HGDQRM\MP900442237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6471" y="542925"/>
            <a:ext cx="3535363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2896" y="1271587"/>
            <a:ext cx="10669904" cy="454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100 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X </a:t>
            </a:r>
            <a:r>
              <a:rPr lang="en-US" altLang="zh-CN" sz="24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100 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matrices</a:t>
            </a:r>
          </a:p>
          <a:p>
            <a:pPr lvl="1"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- 10000 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independent dot products</a:t>
            </a:r>
          </a:p>
          <a:p>
            <a:pPr lvl="1"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- Each 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dot product involves </a:t>
            </a:r>
            <a:r>
              <a:rPr lang="en-US" altLang="zh-CN" sz="24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100 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multiply and </a:t>
            </a:r>
            <a:r>
              <a:rPr lang="en-US" altLang="zh-CN" sz="24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100 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accumulate </a:t>
            </a:r>
            <a:r>
              <a:rPr lang="en-US" altLang="zh-CN" sz="24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--arithmetic 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operations</a:t>
            </a:r>
          </a:p>
          <a:p>
            <a:pPr lvl="1">
              <a:defRPr/>
            </a:pPr>
            <a:endParaRPr lang="en-US" altLang="zh-CN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One thread could be used to compute one P element which would generate 10000</a:t>
            </a:r>
            <a:r>
              <a:rPr lang="en-US" altLang="zh-CN" sz="24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threads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Very 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large amount of data </a:t>
            </a:r>
            <a:r>
              <a:rPr lang="en-US" altLang="zh-CN" sz="24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parallelism</a:t>
            </a:r>
          </a:p>
          <a:p>
            <a:pPr lvl="1">
              <a:defRPr/>
            </a:pPr>
            <a:endParaRPr lang="en-US" altLang="zh-CN" sz="2400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 By 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executing many dot products in parallel, a GPU device can significantly accelerate the execution of the matrix multiplication</a:t>
            </a:r>
          </a:p>
        </p:txBody>
      </p:sp>
      <p:sp>
        <p:nvSpPr>
          <p:cNvPr id="4" name="Title 1"/>
          <p:cNvSpPr txBox="1">
            <a:spLocks noChangeArrowheads="1"/>
          </p:cNvSpPr>
          <p:nvPr/>
        </p:nvSpPr>
        <p:spPr bwMode="auto">
          <a:xfrm>
            <a:off x="1906" y="137160"/>
            <a:ext cx="8549640" cy="83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 Multiply </a:t>
            </a:r>
            <a:r>
              <a:rPr lang="en-US" altLang="zh-CN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Sample</a:t>
            </a:r>
            <a:endParaRPr lang="zh-CN" altLang="en-US" kern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" y="181452"/>
            <a:ext cx="8549640" cy="563231"/>
          </a:xfrm>
        </p:spPr>
        <p:txBody>
          <a:bodyPr/>
          <a:lstStyle/>
          <a:p>
            <a:pPr eaLnBrk="1" hangingPunct="1"/>
            <a:r>
              <a:rPr lang="zh-CN" altLang="en-US" sz="3400" dirty="0" smtClean="0">
                <a:latin typeface="华文楷体" pitchFamily="2" charset="-122"/>
                <a:ea typeface="华文楷体" pitchFamily="2" charset="-122"/>
              </a:rPr>
              <a:t>Matrix Multiply:  </a:t>
            </a:r>
            <a:r>
              <a:rPr lang="en-US" altLang="zh-CN" sz="3400" dirty="0" smtClean="0">
                <a:latin typeface="华文楷体" pitchFamily="2" charset="-122"/>
                <a:ea typeface="华文楷体" pitchFamily="2" charset="-122"/>
              </a:rPr>
              <a:t>Naïve Host Code</a:t>
            </a:r>
            <a:endParaRPr lang="zh-CN" altLang="en-US" sz="40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0963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200" dirty="0">
                <a:solidFill>
                  <a:srgbClr val="FFFFFF"/>
                </a:solidFill>
                <a:sym typeface="Verdana" pitchFamily="34" charset="0"/>
              </a:rPr>
              <a:t>Code from:  http://courses.engr.illinois.edu/ece498/al/lectures/lecture3%20cuda%20threads%20spring%202010.ppt </a:t>
            </a:r>
            <a:endParaRPr lang="zh-CN" altLang="en-US" dirty="0"/>
          </a:p>
        </p:txBody>
      </p:sp>
      <p:sp>
        <p:nvSpPr>
          <p:cNvPr id="40964" name="Text Box 21"/>
          <p:cNvSpPr>
            <a:spLocks noChangeArrowheads="1"/>
          </p:cNvSpPr>
          <p:nvPr/>
        </p:nvSpPr>
        <p:spPr bwMode="auto">
          <a:xfrm>
            <a:off x="137160" y="1099752"/>
            <a:ext cx="10561320" cy="452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solidFill>
                  <a:srgbClr val="98CDED"/>
                </a:solidFill>
                <a:latin typeface="Courier New" pitchFamily="49" charset="0"/>
                <a:sym typeface="Courier New" pitchFamily="49" charset="0"/>
              </a:rPr>
              <a:t>void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sym typeface="Courier New" pitchFamily="49" charset="0"/>
              </a:rPr>
              <a:t>MatrixMulOnHost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(</a:t>
            </a:r>
            <a:r>
              <a:rPr lang="en-US" altLang="zh-CN" b="1" dirty="0">
                <a:solidFill>
                  <a:srgbClr val="98CDED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* M, </a:t>
            </a:r>
            <a:r>
              <a:rPr lang="en-US" altLang="zh-CN" b="1" dirty="0">
                <a:solidFill>
                  <a:srgbClr val="98CDED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* N, </a:t>
            </a:r>
            <a:r>
              <a:rPr lang="en-US" altLang="zh-CN" b="1" dirty="0">
                <a:solidFill>
                  <a:srgbClr val="98CDED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* P, </a:t>
            </a:r>
            <a:r>
              <a:rPr lang="en-US" altLang="zh-CN" b="1" dirty="0" err="1">
                <a:solidFill>
                  <a:srgbClr val="98CDED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width)</a:t>
            </a:r>
            <a:r>
              <a:rPr lang="ar-SA" altLang="en-US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‏</a:t>
            </a:r>
            <a:endParaRPr lang="zh-CN" altLang="en-US" b="1" dirty="0">
              <a:latin typeface="Courier New" pitchFamily="49" charset="0"/>
              <a:sym typeface="Courier New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{   </a:t>
            </a:r>
            <a:endParaRPr lang="zh-CN" altLang="en-US" b="1" dirty="0">
              <a:latin typeface="Courier New" pitchFamily="49" charset="0"/>
              <a:sym typeface="Courier New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b="1" dirty="0">
                <a:solidFill>
                  <a:srgbClr val="98CDED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 b="1" dirty="0" err="1">
                <a:solidFill>
                  <a:srgbClr val="98CDED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sym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= 0; </a:t>
            </a:r>
            <a:r>
              <a:rPr lang="en-US" altLang="zh-CN" b="1" dirty="0" err="1">
                <a:latin typeface="Courier New" pitchFamily="49" charset="0"/>
                <a:sym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&lt; width; ++</a:t>
            </a:r>
            <a:r>
              <a:rPr lang="en-US" altLang="zh-CN" b="1" dirty="0" err="1">
                <a:latin typeface="Courier New" pitchFamily="49" charset="0"/>
                <a:sym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)</a:t>
            </a:r>
            <a:r>
              <a:rPr lang="ar-SA" altLang="en-US" b="1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‏</a:t>
            </a:r>
            <a:endParaRPr lang="zh-CN" altLang="en-US" b="1" dirty="0">
              <a:latin typeface="Courier New" pitchFamily="49" charset="0"/>
              <a:sym typeface="Courier New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 b="1" dirty="0">
                <a:solidFill>
                  <a:srgbClr val="98CDED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 b="1" dirty="0" err="1">
                <a:solidFill>
                  <a:srgbClr val="98CDED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j = 0; j &lt; width; ++j)</a:t>
            </a:r>
            <a:endParaRPr lang="zh-CN" altLang="en-US" b="1" dirty="0">
              <a:latin typeface="Courier New" pitchFamily="49" charset="0"/>
              <a:sym typeface="Courier New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   {	</a:t>
            </a:r>
            <a:endParaRPr lang="zh-CN" altLang="en-US" b="1" dirty="0">
              <a:latin typeface="Courier New" pitchFamily="49" charset="0"/>
              <a:sym typeface="Courier New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     </a:t>
            </a:r>
            <a:r>
              <a:rPr lang="en-US" altLang="zh-CN" b="1" dirty="0">
                <a:solidFill>
                  <a:srgbClr val="98CDED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sum = 0;</a:t>
            </a:r>
            <a:endParaRPr lang="zh-CN" altLang="en-US" b="1" dirty="0">
              <a:latin typeface="Courier New" pitchFamily="49" charset="0"/>
              <a:sym typeface="Courier New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     </a:t>
            </a:r>
            <a:r>
              <a:rPr lang="en-US" altLang="zh-CN" b="1" dirty="0">
                <a:solidFill>
                  <a:srgbClr val="98CDED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 b="1" dirty="0" err="1">
                <a:solidFill>
                  <a:srgbClr val="98CDED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 b="1" dirty="0">
              <a:latin typeface="Courier New" pitchFamily="49" charset="0"/>
              <a:sym typeface="Courier New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     {</a:t>
            </a:r>
            <a:endParaRPr lang="zh-CN" altLang="en-US" b="1" dirty="0">
              <a:latin typeface="Courier New" pitchFamily="49" charset="0"/>
              <a:sym typeface="Courier New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       </a:t>
            </a:r>
            <a:r>
              <a:rPr lang="en-US" altLang="zh-CN" b="1" dirty="0">
                <a:solidFill>
                  <a:srgbClr val="98CDED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a = M[</a:t>
            </a:r>
            <a:r>
              <a:rPr lang="en-US" altLang="zh-CN" b="1" dirty="0" err="1">
                <a:latin typeface="Courier New" pitchFamily="49" charset="0"/>
                <a:sym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* width + k];</a:t>
            </a:r>
            <a:endParaRPr lang="zh-CN" altLang="en-US" b="1" dirty="0">
              <a:latin typeface="Courier New" pitchFamily="49" charset="0"/>
              <a:sym typeface="Courier New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       </a:t>
            </a:r>
            <a:r>
              <a:rPr lang="en-US" altLang="zh-CN" b="1" dirty="0">
                <a:solidFill>
                  <a:srgbClr val="98CDED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b = N[k * width + j];</a:t>
            </a:r>
            <a:endParaRPr lang="zh-CN" altLang="en-US" b="1" dirty="0">
              <a:latin typeface="Courier New" pitchFamily="49" charset="0"/>
              <a:sym typeface="Courier New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       sum += a * b;</a:t>
            </a:r>
            <a:endParaRPr lang="zh-CN" altLang="en-US" b="1" dirty="0">
              <a:latin typeface="Courier New" pitchFamily="49" charset="0"/>
              <a:sym typeface="Courier New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     }</a:t>
            </a:r>
            <a:endParaRPr lang="zh-CN" altLang="en-US" b="1" dirty="0">
              <a:latin typeface="Courier New" pitchFamily="49" charset="0"/>
              <a:sym typeface="Courier New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     P[</a:t>
            </a:r>
            <a:r>
              <a:rPr lang="en-US" altLang="zh-CN" b="1" dirty="0" err="1">
                <a:latin typeface="Courier New" pitchFamily="49" charset="0"/>
                <a:sym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* width + j] = sum;</a:t>
            </a:r>
            <a:endParaRPr lang="zh-CN" altLang="en-US" b="1" dirty="0">
              <a:latin typeface="Courier New" pitchFamily="49" charset="0"/>
              <a:sym typeface="Courier New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    }</a:t>
            </a:r>
            <a:endParaRPr lang="zh-CN" altLang="en-US" b="1" dirty="0">
              <a:latin typeface="Courier New" pitchFamily="49" charset="0"/>
              <a:sym typeface="Courier New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sym typeface="Courier New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US" b="1" dirty="0">
              <a:latin typeface="Courier New" pitchFamily="49" charset="0"/>
              <a:sym typeface="Courier New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297" y="1512155"/>
            <a:ext cx="4485503" cy="446916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653" y="253764"/>
            <a:ext cx="9204325" cy="590931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Memory Layout of a Matrix in C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072" y="1024324"/>
            <a:ext cx="1914525" cy="1924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042" y="4761341"/>
            <a:ext cx="7648575" cy="50482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1949706" y="3423468"/>
            <a:ext cx="920432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CN" kern="0" dirty="0" smtClean="0">
                <a:ea typeface="宋体" panose="02010600030101010101" pitchFamily="2" charset="-122"/>
              </a:rPr>
              <a:t>M</a:t>
            </a:r>
            <a:endParaRPr lang="zh-CN" altLang="en-US" kern="0" dirty="0"/>
          </a:p>
        </p:txBody>
      </p:sp>
      <p:sp>
        <p:nvSpPr>
          <p:cNvPr id="9" name="下箭头 8"/>
          <p:cNvSpPr/>
          <p:nvPr/>
        </p:nvSpPr>
        <p:spPr>
          <a:xfrm>
            <a:off x="2150076" y="4014399"/>
            <a:ext cx="135924" cy="656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0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315"/>
            <a:ext cx="10097814" cy="109350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Matrix Multiply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: 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Outline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6083" name="Text Box 5"/>
          <p:cNvSpPr>
            <a:spLocks noChangeArrowheads="1"/>
          </p:cNvSpPr>
          <p:nvPr/>
        </p:nvSpPr>
        <p:spPr bwMode="auto">
          <a:xfrm>
            <a:off x="0" y="5897880"/>
            <a:ext cx="1097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200" dirty="0">
                <a:solidFill>
                  <a:srgbClr val="FFFFFF"/>
                </a:solidFill>
                <a:sym typeface="Verdana" pitchFamily="34" charset="0"/>
              </a:rPr>
              <a:t>Code from:  http://courses.engr.illinois.edu/ece498/al/textbook/Chapter2-CudaProgrammingModel.pdf </a:t>
            </a:r>
            <a:endParaRPr lang="zh-CN" altLang="en-US" dirty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819574" y="2328262"/>
            <a:ext cx="6664873" cy="806824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sym typeface="Verdana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5376" y="1099202"/>
            <a:ext cx="82283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main</a:t>
            </a:r>
            <a:r>
              <a:rPr lang="zh-CN" altLang="en-US" b="1" dirty="0" smtClean="0">
                <a:latin typeface="Courier New" pitchFamily="49" charset="0"/>
              </a:rPr>
              <a:t>（</a:t>
            </a:r>
            <a:r>
              <a:rPr lang="en-US" altLang="zh-CN" b="1" dirty="0" smtClean="0">
                <a:latin typeface="Courier New" pitchFamily="49" charset="0"/>
              </a:rPr>
              <a:t>void</a:t>
            </a:r>
            <a:r>
              <a:rPr lang="zh-CN" altLang="en-US" b="1" dirty="0" smtClean="0">
                <a:latin typeface="Courier New" pitchFamily="49" charset="0"/>
              </a:rPr>
              <a:t>）</a:t>
            </a:r>
            <a:r>
              <a:rPr lang="en-US" altLang="zh-CN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Courier New" pitchFamily="49" charset="0"/>
              </a:rPr>
              <a:t>1. // Allocate and initialize the matrices M,N,P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 smtClean="0">
                <a:latin typeface="Courier New" pitchFamily="49" charset="0"/>
              </a:rPr>
              <a:t>  // I/O to read the input matrices M and N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 smtClean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Courier New" pitchFamily="49" charset="0"/>
              </a:rPr>
              <a:t>2. // M * N on the device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 smtClean="0">
                <a:latin typeface="Courier New" pitchFamily="49" charset="0"/>
              </a:rPr>
              <a:t>     </a:t>
            </a:r>
            <a:r>
              <a:rPr lang="en-US" altLang="zh-CN" b="1" dirty="0" err="1" smtClean="0">
                <a:latin typeface="Courier New" pitchFamily="49" charset="0"/>
              </a:rPr>
              <a:t>MatrixMulOnDevice</a:t>
            </a:r>
            <a:r>
              <a:rPr lang="en-US" altLang="zh-CN" b="1" dirty="0" smtClean="0">
                <a:latin typeface="Courier New" pitchFamily="49" charset="0"/>
              </a:rPr>
              <a:t>(</a:t>
            </a:r>
            <a:r>
              <a:rPr lang="en-US" altLang="zh-CN" b="1" dirty="0" err="1" smtClean="0">
                <a:latin typeface="Courier New" pitchFamily="49" charset="0"/>
              </a:rPr>
              <a:t>M,N,P,width</a:t>
            </a:r>
            <a:r>
              <a:rPr lang="en-US" altLang="zh-CN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Courier New" pitchFamily="49" charset="0"/>
              </a:rPr>
              <a:t>3. // I/O to write the output matrix P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 smtClean="0">
                <a:latin typeface="Courier New" pitchFamily="49" charset="0"/>
              </a:rPr>
              <a:t>  // Free matrices M,N,P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 smtClean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Courier New" pitchFamily="49" charset="0"/>
              </a:rPr>
              <a:t>Return 0;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zh-CN" b="1" dirty="0">
              <a:latin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Courier New" pitchFamily="49" charset="0"/>
              </a:rPr>
              <a:t>}</a:t>
            </a:r>
            <a:endParaRPr lang="en-US" altLang="zh-CN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042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PPT_Temp_Corp_16x9_BLK_2007">
  <a:themeElements>
    <a:clrScheme name="Custom 4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88E22E-2A4B-4FB1-9848-BF16E7DBE74B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38200</TotalTime>
  <Words>3993</Words>
  <Application>Microsoft Office PowerPoint</Application>
  <PresentationFormat>自定义</PresentationFormat>
  <Paragraphs>832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9" baseType="lpstr">
      <vt:lpstr>MS PGothic</vt:lpstr>
      <vt:lpstr>MS PGothic</vt:lpstr>
      <vt:lpstr>Palatino</vt:lpstr>
      <vt:lpstr>黑体</vt:lpstr>
      <vt:lpstr>华文楷体</vt:lpstr>
      <vt:lpstr>华文新魏</vt:lpstr>
      <vt:lpstr>宋体</vt:lpstr>
      <vt:lpstr>Arial</vt:lpstr>
      <vt:lpstr>Calibri</vt:lpstr>
      <vt:lpstr>Courier New</vt:lpstr>
      <vt:lpstr>Tahoma</vt:lpstr>
      <vt:lpstr>Times New Roman</vt:lpstr>
      <vt:lpstr>Trebuchet MS</vt:lpstr>
      <vt:lpstr>Verdana</vt:lpstr>
      <vt:lpstr>Wingdings</vt:lpstr>
      <vt:lpstr>10_PPT_Temp_Corp_16x9_BLK_2007</vt:lpstr>
      <vt:lpstr>Image</vt:lpstr>
      <vt:lpstr>并行程序设计导论 CUDA 程序分析 </vt:lpstr>
      <vt:lpstr>Matrix-Matrix Operations</vt:lpstr>
      <vt:lpstr>Matrix Multiply Operations</vt:lpstr>
      <vt:lpstr>Matrix-Matrix Operations</vt:lpstr>
      <vt:lpstr>Matrix Multiply Example</vt:lpstr>
      <vt:lpstr>PowerPoint 演示文稿</vt:lpstr>
      <vt:lpstr>Matrix Multiply:  Naïve Host Code</vt:lpstr>
      <vt:lpstr>Memory Layout of a Matrix in C</vt:lpstr>
      <vt:lpstr>Matrix Multiply :  Outline </vt:lpstr>
      <vt:lpstr>Matrix Multiply :  Outline </vt:lpstr>
      <vt:lpstr>PowerPoint 演示文稿</vt:lpstr>
      <vt:lpstr>Matrix Multiply : Input Matrix Data Transfer (Host-side Code) </vt:lpstr>
      <vt:lpstr>Matrix Multiply : Input Matrix Data Transfer (Host-side Code)  </vt:lpstr>
      <vt:lpstr>Matrix Multiply : Input Matrix Data Transfer (Host-side Code)</vt:lpstr>
      <vt:lpstr>Matrix Multiply Sample</vt:lpstr>
      <vt:lpstr>Matrix Multiply Sample</vt:lpstr>
      <vt:lpstr>Matrix Multiply Sample</vt:lpstr>
      <vt:lpstr>PowerPoint 演示文稿</vt:lpstr>
      <vt:lpstr>Cuda Thread ID Keywords</vt:lpstr>
      <vt:lpstr>Matrix Multiply:  CUDA Kernel</vt:lpstr>
      <vt:lpstr>Matrix Multiply:  CUDA Kernel</vt:lpstr>
      <vt:lpstr>Kernel Invocation(Host-side Code) </vt:lpstr>
      <vt:lpstr>PowerPoint 演示文稿</vt:lpstr>
      <vt:lpstr>PowerPoint 演示文稿</vt:lpstr>
      <vt:lpstr>PowerPoint 演示文稿</vt:lpstr>
      <vt:lpstr>Matrix Multiply:  CPU 实现</vt:lpstr>
      <vt:lpstr>Matrix Multiply:  CUDA Kernel</vt:lpstr>
      <vt:lpstr>Matrix Multiply:  CUDA Kernel</vt:lpstr>
      <vt:lpstr>PowerPoint 演示文稿</vt:lpstr>
      <vt:lpstr>PowerPoint 演示文稿</vt:lpstr>
      <vt:lpstr>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HP</cp:lastModifiedBy>
  <cp:revision>2031</cp:revision>
  <dcterms:created xsi:type="dcterms:W3CDTF">2008-01-24T03:11:41Z</dcterms:created>
  <dcterms:modified xsi:type="dcterms:W3CDTF">2022-04-29T06:32:53Z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_NewReviewCycle">
    <vt:lpwstr/>
  </property>
</Properties>
</file>