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6172200" cx="109728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944">
          <p15:clr>
            <a:srgbClr val="A4A3A4"/>
          </p15:clr>
        </p15:guide>
        <p15:guide id="2" pos="3456">
          <p15:clr>
            <a:srgbClr val="A4A3A4"/>
          </p15:clr>
        </p15:guide>
      </p15:sldGuideLst>
    </p:ext>
    <p:ext uri="{2D200454-40CA-4A62-9FC3-DE9A4176ACB9}">
      <p15:notesGuideLst>
        <p15:guide id="1" orient="horz" pos="2928">
          <p15:clr>
            <a:srgbClr val="A4A3A4"/>
          </p15:clr>
        </p15:guide>
        <p15:guide id="2" pos="2208">
          <p15:clr>
            <a:srgbClr val="A4A3A4"/>
          </p15:clr>
        </p15:guide>
      </p15:notesGuideLst>
    </p:ext>
    <p:ext uri="GoogleSlidesCustomDataVersion2">
      <go:slidesCustomData xmlns:go="http://customooxmlschemas.google.com/" r:id="rId51" roundtripDataSignature="AMtx7mhRQEEJvXTpnDCiDVbwcTNJudep5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944" orient="horz"/>
        <p:guide pos="3456"/>
      </p:guideLst>
    </p:cSldViewPr>
  </p:slideViewPr>
  <p:notesViewPr>
    <p:cSldViewPr snapToGrid="0">
      <p:cViewPr varScale="1">
        <p:scale>
          <a:sx n="100" d="100"/>
          <a:sy n="100" d="100"/>
        </p:scale>
        <p:origin x="0" y="0"/>
      </p:cViewPr>
      <p:guideLst>
        <p:guide pos="2928" orient="horz"/>
        <p:guide pos="2208"/>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customschemas.google.com/relationships/presentationmetadata" Target="metadata"/><Relationship Id="rId50" Type="http://schemas.openxmlformats.org/officeDocument/2006/relationships/slide" Target="slides/slide4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10" type="dt"/>
          </p:nvPr>
        </p:nvSpPr>
        <p:spPr>
          <a:xfrm>
            <a:off x="330565" y="8831580"/>
            <a:ext cx="3037840" cy="464820"/>
          </a:xfrm>
          <a:prstGeom prst="rect">
            <a:avLst/>
          </a:prstGeom>
          <a:noFill/>
          <a:ln>
            <a:noFill/>
          </a:ln>
        </p:spPr>
        <p:txBody>
          <a:bodyPr anchorCtr="0" anchor="ctr" bIns="46575" lIns="93175" spcFirstLastPara="1" rIns="93175" wrap="square" tIns="46575">
            <a:noAutofit/>
          </a:bodyPr>
          <a:lstStyle>
            <a:lvl1pPr lvl="0" marR="0" rtl="0" algn="l">
              <a:spcBef>
                <a:spcPts val="0"/>
              </a:spcBef>
              <a:spcAft>
                <a:spcPts val="0"/>
              </a:spcAft>
              <a:buSzPts val="1400"/>
              <a:buNone/>
              <a:defRPr b="0" i="0" sz="1100" u="none" cap="none" strike="noStrike">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 name="Google Shape;5;n"/>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rmAutofit/>
          </a:bodyPr>
          <a:lstStyle>
            <a:lvl1pPr indent="-228600" lvl="0" marL="457200" marR="0" rtl="0" algn="l">
              <a:spcBef>
                <a:spcPts val="330"/>
              </a:spcBef>
              <a:spcAft>
                <a:spcPts val="0"/>
              </a:spcAft>
              <a:buSzPts val="1400"/>
              <a:buNone/>
              <a:defRPr b="0" i="0" sz="1100" u="none" cap="none" strike="noStrike">
                <a:solidFill>
                  <a:schemeClr val="dk1"/>
                </a:solidFill>
                <a:latin typeface="Trebuchet MS"/>
                <a:ea typeface="Trebuchet MS"/>
                <a:cs typeface="Trebuchet MS"/>
                <a:sym typeface="Trebuchet MS"/>
              </a:defRPr>
            </a:lvl1pPr>
            <a:lvl2pPr indent="-228600" lvl="1" marL="914400" marR="0" rtl="0" algn="l">
              <a:spcBef>
                <a:spcPts val="330"/>
              </a:spcBef>
              <a:spcAft>
                <a:spcPts val="0"/>
              </a:spcAft>
              <a:buSzPts val="1400"/>
              <a:buNone/>
              <a:defRPr b="0" i="0" sz="1100" u="none" cap="none" strike="noStrike">
                <a:solidFill>
                  <a:schemeClr val="dk1"/>
                </a:solidFill>
                <a:latin typeface="Trebuchet MS"/>
                <a:ea typeface="Trebuchet MS"/>
                <a:cs typeface="Trebuchet MS"/>
                <a:sym typeface="Trebuchet MS"/>
              </a:defRPr>
            </a:lvl2pPr>
            <a:lvl3pPr indent="-228600" lvl="2" marL="1371600" marR="0" rtl="0" algn="l">
              <a:spcBef>
                <a:spcPts val="330"/>
              </a:spcBef>
              <a:spcAft>
                <a:spcPts val="0"/>
              </a:spcAft>
              <a:buSzPts val="1400"/>
              <a:buNone/>
              <a:defRPr b="0" i="0" sz="1100" u="none" cap="none" strike="noStrike">
                <a:solidFill>
                  <a:schemeClr val="dk1"/>
                </a:solidFill>
                <a:latin typeface="Trebuchet MS"/>
                <a:ea typeface="Trebuchet MS"/>
                <a:cs typeface="Trebuchet MS"/>
                <a:sym typeface="Trebuchet MS"/>
              </a:defRPr>
            </a:lvl3pPr>
            <a:lvl4pPr indent="-228600" lvl="3" marL="1828800" marR="0" rtl="0" algn="l">
              <a:spcBef>
                <a:spcPts val="330"/>
              </a:spcBef>
              <a:spcAft>
                <a:spcPts val="0"/>
              </a:spcAft>
              <a:buSzPts val="1400"/>
              <a:buNone/>
              <a:defRPr b="0" i="0" sz="1100" u="none" cap="none" strike="noStrike">
                <a:solidFill>
                  <a:schemeClr val="dk1"/>
                </a:solidFill>
                <a:latin typeface="Trebuchet MS"/>
                <a:ea typeface="Trebuchet MS"/>
                <a:cs typeface="Trebuchet MS"/>
                <a:sym typeface="Trebuchet MS"/>
              </a:defRPr>
            </a:lvl4pPr>
            <a:lvl5pPr indent="-228600" lvl="4" marL="2286000" marR="0" rtl="0" algn="l">
              <a:spcBef>
                <a:spcPts val="330"/>
              </a:spcBef>
              <a:spcAft>
                <a:spcPts val="0"/>
              </a:spcAft>
              <a:buSzPts val="1400"/>
              <a:buNone/>
              <a:defRPr b="0" i="0" sz="1100" u="none" cap="none" strike="noStrike">
                <a:solidFill>
                  <a:schemeClr val="dk1"/>
                </a:solidFill>
                <a:latin typeface="Trebuchet MS"/>
                <a:ea typeface="Trebuchet MS"/>
                <a:cs typeface="Trebuchet MS"/>
                <a:sym typeface="Trebuchet MS"/>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6" name="Google Shape;6;n"/>
          <p:cNvSpPr txBox="1"/>
          <p:nvPr>
            <p:ph idx="12" type="sldNum"/>
          </p:nvPr>
        </p:nvSpPr>
        <p:spPr>
          <a:xfrm>
            <a:off x="3663170" y="8829967"/>
            <a:ext cx="3037840" cy="464820"/>
          </a:xfrm>
          <a:prstGeom prst="rect">
            <a:avLst/>
          </a:prstGeom>
          <a:noFill/>
          <a:ln>
            <a:noFill/>
          </a:ln>
        </p:spPr>
        <p:txBody>
          <a:bodyPr anchorCtr="0" anchor="ctr" bIns="46575" lIns="93175" spcFirstLastPara="1" rIns="93175" wrap="square" tIns="46575">
            <a:noAutofit/>
          </a:bodyPr>
          <a:lstStyle/>
          <a:p>
            <a:pPr indent="0" lvl="0" marL="0" marR="0" rtl="0" algn="r">
              <a:spcBef>
                <a:spcPts val="0"/>
              </a:spcBef>
              <a:spcAft>
                <a:spcPts val="0"/>
              </a:spcAft>
              <a:buNone/>
            </a:pPr>
            <a:fld id="{00000000-1234-1234-1234-123412341234}" type="slidenum">
              <a:rPr b="0" i="0" lang="en-US" sz="1100" u="none" cap="none" strike="noStrike">
                <a:solidFill>
                  <a:schemeClr val="dk1"/>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7" name="Google Shape;7;n"/>
          <p:cNvSpPr txBox="1"/>
          <p:nvPr>
            <p:ph idx="3" type="hdr"/>
          </p:nvPr>
        </p:nvSpPr>
        <p:spPr>
          <a:xfrm>
            <a:off x="330565" y="0"/>
            <a:ext cx="4080851" cy="464820"/>
          </a:xfrm>
          <a:prstGeom prst="rect">
            <a:avLst/>
          </a:prstGeom>
          <a:noFill/>
          <a:ln>
            <a:noFill/>
          </a:ln>
        </p:spPr>
        <p:txBody>
          <a:bodyPr anchorCtr="0" anchor="ctr" bIns="46575" lIns="93175" spcFirstLastPara="1" rIns="93175" wrap="square" tIns="46575">
            <a:noAutofit/>
          </a:bodyPr>
          <a:lstStyle>
            <a:lvl1pPr lvl="0" marR="0" rtl="0" algn="l">
              <a:spcBef>
                <a:spcPts val="0"/>
              </a:spcBef>
              <a:spcAft>
                <a:spcPts val="0"/>
              </a:spcAft>
              <a:buSzPts val="1400"/>
              <a:buNone/>
              <a:defRPr b="0" i="0" sz="1100" u="none" cap="none" strike="noStrike">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p1: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330"/>
              </a:spcBef>
              <a:spcAft>
                <a:spcPts val="0"/>
              </a:spcAft>
              <a:buNone/>
            </a:pPr>
            <a:r>
              <a:t/>
            </a:r>
            <a:endParaRPr/>
          </a:p>
        </p:txBody>
      </p:sp>
      <p:sp>
        <p:nvSpPr>
          <p:cNvPr id="31" name="Google Shape;31;p1: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0: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10: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rmAutofit/>
          </a:bodyPr>
          <a:lstStyle/>
          <a:p>
            <a:pPr indent="-171450" lvl="0" marL="171450" marR="0" rtl="0" algn="l">
              <a:lnSpc>
                <a:spcPct val="100000"/>
              </a:lnSpc>
              <a:spcBef>
                <a:spcPts val="0"/>
              </a:spcBef>
              <a:spcAft>
                <a:spcPts val="0"/>
              </a:spcAft>
              <a:buClr>
                <a:srgbClr val="FFFFFF"/>
              </a:buClr>
              <a:buSzPts val="1200"/>
              <a:buFont typeface="Arial"/>
              <a:buChar char="•"/>
            </a:pPr>
            <a:r>
              <a:rPr lang="en-US" sz="1200">
                <a:solidFill>
                  <a:srgbClr val="FFFFFF"/>
                </a:solidFill>
                <a:latin typeface="Calibri"/>
                <a:ea typeface="Calibri"/>
                <a:cs typeface="Calibri"/>
                <a:sym typeface="Calibri"/>
              </a:rPr>
              <a:t>Back in 1993, NVIDIA was founded as a three-man start-up to make chips for PC games.</a:t>
            </a:r>
            <a:endParaRPr/>
          </a:p>
          <a:p>
            <a:pPr indent="-171450" lvl="0" marL="171450" marR="0" rtl="0" algn="l">
              <a:lnSpc>
                <a:spcPct val="100000"/>
              </a:lnSpc>
              <a:spcBef>
                <a:spcPts val="360"/>
              </a:spcBef>
              <a:spcAft>
                <a:spcPts val="0"/>
              </a:spcAft>
              <a:buClr>
                <a:srgbClr val="FFFFFF"/>
              </a:buClr>
              <a:buSzPts val="1200"/>
              <a:buFont typeface="Arial"/>
              <a:buChar char="•"/>
            </a:pPr>
            <a:r>
              <a:rPr lang="en-US" sz="1200">
                <a:solidFill>
                  <a:srgbClr val="FFFFFF"/>
                </a:solidFill>
                <a:latin typeface="Calibri"/>
                <a:ea typeface="Calibri"/>
                <a:cs typeface="Calibri"/>
                <a:sym typeface="Calibri"/>
              </a:rPr>
              <a:t>This was before there really were PC games… but the founders believed that the PC would become a consumer entertainment device.</a:t>
            </a:r>
            <a:endParaRPr/>
          </a:p>
          <a:p>
            <a:pPr indent="-171450" lvl="0" marL="171450" marR="0" rtl="0" algn="l">
              <a:lnSpc>
                <a:spcPct val="100000"/>
              </a:lnSpc>
              <a:spcBef>
                <a:spcPts val="360"/>
              </a:spcBef>
              <a:spcAft>
                <a:spcPts val="0"/>
              </a:spcAft>
              <a:buClr>
                <a:srgbClr val="FFFFFF"/>
              </a:buClr>
              <a:buSzPts val="1200"/>
              <a:buFont typeface="Arial"/>
              <a:buChar char="•"/>
            </a:pPr>
            <a:r>
              <a:rPr lang="en-US" sz="1200">
                <a:solidFill>
                  <a:srgbClr val="FFFFFF"/>
                </a:solidFill>
                <a:latin typeface="Calibri"/>
                <a:ea typeface="Calibri"/>
                <a:cs typeface="Calibri"/>
                <a:sym typeface="Calibri"/>
              </a:rPr>
              <a:t>And that gaming on the PC would take off, largely because it was convenient, the PC was already there in people’s homes.</a:t>
            </a:r>
            <a:endParaRPr/>
          </a:p>
          <a:p>
            <a:pPr indent="-171450" lvl="0" marL="171450" marR="0" rtl="0" algn="l">
              <a:lnSpc>
                <a:spcPct val="100000"/>
              </a:lnSpc>
              <a:spcBef>
                <a:spcPts val="360"/>
              </a:spcBef>
              <a:spcAft>
                <a:spcPts val="0"/>
              </a:spcAft>
              <a:buClr>
                <a:srgbClr val="FFFFFF"/>
              </a:buClr>
              <a:buSzPts val="1200"/>
              <a:buFont typeface="Arial"/>
              <a:buChar char="•"/>
            </a:pPr>
            <a:r>
              <a:rPr lang="en-US" sz="1200">
                <a:solidFill>
                  <a:srgbClr val="FFFFFF"/>
                </a:solidFill>
                <a:latin typeface="Calibri"/>
                <a:ea typeface="Calibri"/>
                <a:cs typeface="Calibri"/>
                <a:sym typeface="Calibri"/>
              </a:rPr>
              <a:t>That intuition proved to be true. The risk paid off.</a:t>
            </a:r>
            <a:endParaRPr/>
          </a:p>
          <a:p>
            <a:pPr indent="-171450" lvl="0" marL="171450" marR="0" rtl="0" algn="l">
              <a:lnSpc>
                <a:spcPct val="100000"/>
              </a:lnSpc>
              <a:spcBef>
                <a:spcPts val="360"/>
              </a:spcBef>
              <a:spcAft>
                <a:spcPts val="0"/>
              </a:spcAft>
              <a:buClr>
                <a:srgbClr val="FFFFFF"/>
              </a:buClr>
              <a:buSzPts val="1200"/>
              <a:buFont typeface="Arial"/>
              <a:buChar char="•"/>
            </a:pPr>
            <a:r>
              <a:rPr lang="en-US" sz="1200">
                <a:solidFill>
                  <a:srgbClr val="FFFFFF"/>
                </a:solidFill>
                <a:latin typeface="Calibri"/>
                <a:ea typeface="Calibri"/>
                <a:cs typeface="Calibri"/>
                <a:sym typeface="Calibri"/>
              </a:rPr>
              <a:t>With the invention of the GPU in 1999, we awakened the world to the power of computer graphics.</a:t>
            </a:r>
            <a:endParaRPr/>
          </a:p>
          <a:p>
            <a:pPr indent="-171450" lvl="0" marL="171450" marR="0" rtl="0" algn="l">
              <a:lnSpc>
                <a:spcPct val="100000"/>
              </a:lnSpc>
              <a:spcBef>
                <a:spcPts val="360"/>
              </a:spcBef>
              <a:spcAft>
                <a:spcPts val="0"/>
              </a:spcAft>
              <a:buClr>
                <a:srgbClr val="FFFFFF"/>
              </a:buClr>
              <a:buSzPts val="1200"/>
              <a:buFont typeface="Arial"/>
              <a:buChar char="•"/>
            </a:pPr>
            <a:r>
              <a:rPr lang="en-US" sz="1200">
                <a:solidFill>
                  <a:srgbClr val="FFFFFF"/>
                </a:solidFill>
                <a:latin typeface="Calibri"/>
                <a:ea typeface="Calibri"/>
                <a:cs typeface="Calibri"/>
                <a:sym typeface="Calibri"/>
              </a:rPr>
              <a:t>Games evolved… they became more realistic, beautiful, heroes became more lifelike, monsters became scarier… the GPU evolved… Games evolved more… eventually this tension pushed our technology into the professional graphics market, where today NVIDIA is the standard.</a:t>
            </a:r>
            <a:endParaRPr sz="1200">
              <a:solidFill>
                <a:srgbClr val="FFFFFF"/>
              </a:solidFill>
              <a:latin typeface="Calibri"/>
              <a:ea typeface="Calibri"/>
              <a:cs typeface="Calibri"/>
              <a:sym typeface="Calibri"/>
            </a:endParaRPr>
          </a:p>
          <a:p>
            <a:pPr indent="-171450" lvl="0" marL="171450" marR="0" rtl="0" algn="l">
              <a:lnSpc>
                <a:spcPct val="100000"/>
              </a:lnSpc>
              <a:spcBef>
                <a:spcPts val="360"/>
              </a:spcBef>
              <a:spcAft>
                <a:spcPts val="0"/>
              </a:spcAft>
              <a:buClr>
                <a:srgbClr val="FFFFFF"/>
              </a:buClr>
              <a:buSzPts val="1200"/>
              <a:buFont typeface="Arial"/>
              <a:buChar char="•"/>
            </a:pPr>
            <a:r>
              <a:rPr lang="en-US" sz="1200">
                <a:solidFill>
                  <a:srgbClr val="FFFFFF"/>
                </a:solidFill>
                <a:latin typeface="Calibri"/>
                <a:ea typeface="Calibri"/>
                <a:cs typeface="Calibri"/>
                <a:sym typeface="Calibri"/>
              </a:rPr>
              <a:t>From our roots in visual computing, we’ve expanded into super computing… mobile computing… and, most recently, cloud computing.</a:t>
            </a:r>
            <a:endParaRPr sz="1200">
              <a:solidFill>
                <a:srgbClr val="FFFFFF"/>
              </a:solidFill>
              <a:latin typeface="Calibri"/>
              <a:ea typeface="Calibri"/>
              <a:cs typeface="Calibri"/>
              <a:sym typeface="Calibri"/>
            </a:endParaRPr>
          </a:p>
          <a:p>
            <a:pPr indent="-171450" lvl="0" marL="171450" marR="0" rtl="0" algn="l">
              <a:lnSpc>
                <a:spcPct val="100000"/>
              </a:lnSpc>
              <a:spcBef>
                <a:spcPts val="360"/>
              </a:spcBef>
              <a:spcAft>
                <a:spcPts val="0"/>
              </a:spcAft>
              <a:buClr>
                <a:srgbClr val="FFFFFF"/>
              </a:buClr>
              <a:buSzPts val="1200"/>
              <a:buFont typeface="Arial"/>
              <a:buChar char="•"/>
            </a:pPr>
            <a:r>
              <a:rPr lang="en-US" sz="1200">
                <a:solidFill>
                  <a:srgbClr val="FFFFFF"/>
                </a:solidFill>
                <a:latin typeface="Calibri"/>
                <a:ea typeface="Calibri"/>
                <a:cs typeface="Calibri"/>
                <a:sym typeface="Calibri"/>
              </a:rPr>
              <a:t>Today NVIDIA processors power super phones… supercomputers… even super cars... </a:t>
            </a:r>
            <a:endParaRPr/>
          </a:p>
          <a:p>
            <a:pPr indent="-171450" lvl="0" marL="171450" marR="0" rtl="0" algn="l">
              <a:lnSpc>
                <a:spcPct val="100000"/>
              </a:lnSpc>
              <a:spcBef>
                <a:spcPts val="360"/>
              </a:spcBef>
              <a:spcAft>
                <a:spcPts val="0"/>
              </a:spcAft>
              <a:buClr>
                <a:srgbClr val="FFFFFF"/>
              </a:buClr>
              <a:buSzPts val="1200"/>
              <a:buFont typeface="Arial"/>
              <a:buChar char="•"/>
            </a:pPr>
            <a:r>
              <a:rPr lang="en-US" sz="1200">
                <a:solidFill>
                  <a:srgbClr val="FFFFFF"/>
                </a:solidFill>
                <a:latin typeface="Calibri"/>
                <a:ea typeface="Calibri"/>
                <a:cs typeface="Calibri"/>
                <a:sym typeface="Calibri"/>
              </a:rPr>
              <a:t>We have 7,500 employees around the world…and more than 5,000 patents granted or pending.</a:t>
            </a:r>
            <a:endParaRPr/>
          </a:p>
        </p:txBody>
      </p:sp>
      <p:sp>
        <p:nvSpPr>
          <p:cNvPr id="106" name="Google Shape;106;p10:notes"/>
          <p:cNvSpPr txBox="1"/>
          <p:nvPr>
            <p:ph idx="12" type="sldNum"/>
          </p:nvPr>
        </p:nvSpPr>
        <p:spPr>
          <a:xfrm>
            <a:off x="3663170" y="8829967"/>
            <a:ext cx="3037840" cy="464820"/>
          </a:xfrm>
          <a:prstGeom prst="rect">
            <a:avLst/>
          </a:prstGeom>
          <a:noFill/>
          <a:ln>
            <a:noFill/>
          </a:ln>
        </p:spPr>
        <p:txBody>
          <a:bodyPr anchorCtr="0" anchor="ctr" bIns="46575" lIns="93175" spcFirstLastPara="1" rIns="93175" wrap="square" tIns="46575">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1: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330"/>
              </a:spcBef>
              <a:spcAft>
                <a:spcPts val="0"/>
              </a:spcAft>
              <a:buNone/>
            </a:pPr>
            <a:r>
              <a:t/>
            </a:r>
            <a:endParaRPr/>
          </a:p>
        </p:txBody>
      </p:sp>
      <p:sp>
        <p:nvSpPr>
          <p:cNvPr id="119" name="Google Shape;119;p11: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2: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330"/>
              </a:spcBef>
              <a:spcAft>
                <a:spcPts val="0"/>
              </a:spcAft>
              <a:buNone/>
            </a:pPr>
            <a:r>
              <a:t/>
            </a:r>
            <a:endParaRPr/>
          </a:p>
        </p:txBody>
      </p:sp>
      <p:sp>
        <p:nvSpPr>
          <p:cNvPr id="133" name="Google Shape;133;p12: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3: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330"/>
              </a:spcBef>
              <a:spcAft>
                <a:spcPts val="0"/>
              </a:spcAft>
              <a:buNone/>
            </a:pPr>
            <a:r>
              <a:t/>
            </a:r>
            <a:endParaRPr/>
          </a:p>
        </p:txBody>
      </p:sp>
      <p:sp>
        <p:nvSpPr>
          <p:cNvPr id="139" name="Google Shape;139;p13: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4: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330"/>
              </a:spcBef>
              <a:spcAft>
                <a:spcPts val="0"/>
              </a:spcAft>
              <a:buNone/>
            </a:pPr>
            <a:r>
              <a:t/>
            </a:r>
            <a:endParaRPr/>
          </a:p>
        </p:txBody>
      </p:sp>
      <p:sp>
        <p:nvSpPr>
          <p:cNvPr id="145" name="Google Shape;145;p14: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5: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330"/>
              </a:spcBef>
              <a:spcAft>
                <a:spcPts val="0"/>
              </a:spcAft>
              <a:buNone/>
            </a:pPr>
            <a:r>
              <a:t/>
            </a:r>
            <a:endParaRPr/>
          </a:p>
        </p:txBody>
      </p:sp>
      <p:sp>
        <p:nvSpPr>
          <p:cNvPr id="151" name="Google Shape;151;p15: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6: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330"/>
              </a:spcBef>
              <a:spcAft>
                <a:spcPts val="0"/>
              </a:spcAft>
              <a:buNone/>
            </a:pPr>
            <a:r>
              <a:t/>
            </a:r>
            <a:endParaRPr/>
          </a:p>
        </p:txBody>
      </p:sp>
      <p:sp>
        <p:nvSpPr>
          <p:cNvPr id="157" name="Google Shape;157;p16: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7: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330"/>
              </a:spcBef>
              <a:spcAft>
                <a:spcPts val="0"/>
              </a:spcAft>
              <a:buNone/>
            </a:pPr>
            <a:r>
              <a:t/>
            </a:r>
            <a:endParaRPr/>
          </a:p>
        </p:txBody>
      </p:sp>
      <p:sp>
        <p:nvSpPr>
          <p:cNvPr id="164" name="Google Shape;164;p17: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8: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330"/>
              </a:spcBef>
              <a:spcAft>
                <a:spcPts val="0"/>
              </a:spcAft>
              <a:buNone/>
            </a:pPr>
            <a:r>
              <a:t/>
            </a:r>
            <a:endParaRPr/>
          </a:p>
        </p:txBody>
      </p:sp>
      <p:sp>
        <p:nvSpPr>
          <p:cNvPr id="170" name="Google Shape;170;p18: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9: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330"/>
              </a:spcBef>
              <a:spcAft>
                <a:spcPts val="0"/>
              </a:spcAft>
              <a:buNone/>
            </a:pPr>
            <a:r>
              <a:t/>
            </a:r>
            <a:endParaRPr/>
          </a:p>
        </p:txBody>
      </p:sp>
      <p:sp>
        <p:nvSpPr>
          <p:cNvPr id="176" name="Google Shape;176;p19: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2: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330"/>
              </a:spcBef>
              <a:spcAft>
                <a:spcPts val="0"/>
              </a:spcAft>
              <a:buNone/>
            </a:pPr>
            <a:r>
              <a:t/>
            </a:r>
            <a:endParaRPr/>
          </a:p>
        </p:txBody>
      </p:sp>
      <p:sp>
        <p:nvSpPr>
          <p:cNvPr id="37" name="Google Shape;37;p2: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20: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330"/>
              </a:spcBef>
              <a:spcAft>
                <a:spcPts val="0"/>
              </a:spcAft>
              <a:buNone/>
            </a:pPr>
            <a:r>
              <a:t/>
            </a:r>
            <a:endParaRPr/>
          </a:p>
        </p:txBody>
      </p:sp>
      <p:sp>
        <p:nvSpPr>
          <p:cNvPr id="182" name="Google Shape;182;p20: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21: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330"/>
              </a:spcBef>
              <a:spcAft>
                <a:spcPts val="0"/>
              </a:spcAft>
              <a:buNone/>
            </a:pPr>
            <a:r>
              <a:t/>
            </a:r>
            <a:endParaRPr/>
          </a:p>
        </p:txBody>
      </p:sp>
      <p:sp>
        <p:nvSpPr>
          <p:cNvPr id="188" name="Google Shape;188;p21: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2: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330"/>
              </a:spcBef>
              <a:spcAft>
                <a:spcPts val="0"/>
              </a:spcAft>
              <a:buNone/>
            </a:pPr>
            <a:r>
              <a:t/>
            </a:r>
            <a:endParaRPr/>
          </a:p>
        </p:txBody>
      </p:sp>
      <p:sp>
        <p:nvSpPr>
          <p:cNvPr id="194" name="Google Shape;194;p22: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3: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330"/>
              </a:spcBef>
              <a:spcAft>
                <a:spcPts val="0"/>
              </a:spcAft>
              <a:buNone/>
            </a:pPr>
            <a:r>
              <a:t/>
            </a:r>
            <a:endParaRPr/>
          </a:p>
        </p:txBody>
      </p:sp>
      <p:sp>
        <p:nvSpPr>
          <p:cNvPr id="201" name="Google Shape;201;p23: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4: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330"/>
              </a:spcBef>
              <a:spcAft>
                <a:spcPts val="0"/>
              </a:spcAft>
              <a:buNone/>
            </a:pPr>
            <a:r>
              <a:t/>
            </a:r>
            <a:endParaRPr/>
          </a:p>
        </p:txBody>
      </p:sp>
      <p:sp>
        <p:nvSpPr>
          <p:cNvPr id="207" name="Google Shape;207;p24: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5: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330"/>
              </a:spcBef>
              <a:spcAft>
                <a:spcPts val="0"/>
              </a:spcAft>
              <a:buNone/>
            </a:pPr>
            <a:r>
              <a:t/>
            </a:r>
            <a:endParaRPr/>
          </a:p>
        </p:txBody>
      </p:sp>
      <p:sp>
        <p:nvSpPr>
          <p:cNvPr id="213" name="Google Shape;213;p25: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6: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330"/>
              </a:spcBef>
              <a:spcAft>
                <a:spcPts val="0"/>
              </a:spcAft>
              <a:buNone/>
            </a:pPr>
            <a:r>
              <a:t/>
            </a:r>
            <a:endParaRPr/>
          </a:p>
        </p:txBody>
      </p:sp>
      <p:sp>
        <p:nvSpPr>
          <p:cNvPr id="219" name="Google Shape;219;p26: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7: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330"/>
              </a:spcBef>
              <a:spcAft>
                <a:spcPts val="0"/>
              </a:spcAft>
              <a:buNone/>
            </a:pPr>
            <a:r>
              <a:t/>
            </a:r>
            <a:endParaRPr/>
          </a:p>
        </p:txBody>
      </p:sp>
      <p:sp>
        <p:nvSpPr>
          <p:cNvPr id="225" name="Google Shape;225;p27: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8: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330"/>
              </a:spcBef>
              <a:spcAft>
                <a:spcPts val="0"/>
              </a:spcAft>
              <a:buNone/>
            </a:pPr>
            <a:r>
              <a:t/>
            </a:r>
            <a:endParaRPr/>
          </a:p>
        </p:txBody>
      </p:sp>
      <p:sp>
        <p:nvSpPr>
          <p:cNvPr id="231" name="Google Shape;231;p28: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9: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330"/>
              </a:spcBef>
              <a:spcAft>
                <a:spcPts val="0"/>
              </a:spcAft>
              <a:buNone/>
            </a:pPr>
            <a:r>
              <a:t/>
            </a:r>
            <a:endParaRPr/>
          </a:p>
        </p:txBody>
      </p:sp>
      <p:sp>
        <p:nvSpPr>
          <p:cNvPr id="237" name="Google Shape;237;p29: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3: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330"/>
              </a:spcBef>
              <a:spcAft>
                <a:spcPts val="0"/>
              </a:spcAft>
              <a:buNone/>
            </a:pPr>
            <a:r>
              <a:t/>
            </a:r>
            <a:endParaRPr/>
          </a:p>
        </p:txBody>
      </p:sp>
      <p:sp>
        <p:nvSpPr>
          <p:cNvPr id="43" name="Google Shape;43;p3: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30: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330"/>
              </a:spcBef>
              <a:spcAft>
                <a:spcPts val="0"/>
              </a:spcAft>
              <a:buNone/>
            </a:pPr>
            <a:r>
              <a:t/>
            </a:r>
            <a:endParaRPr/>
          </a:p>
        </p:txBody>
      </p:sp>
      <p:sp>
        <p:nvSpPr>
          <p:cNvPr id="244" name="Google Shape;244;p30: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31: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330"/>
              </a:spcBef>
              <a:spcAft>
                <a:spcPts val="0"/>
              </a:spcAft>
              <a:buNone/>
            </a:pPr>
            <a:r>
              <a:t/>
            </a:r>
            <a:endParaRPr/>
          </a:p>
        </p:txBody>
      </p:sp>
      <p:sp>
        <p:nvSpPr>
          <p:cNvPr id="252" name="Google Shape;252;p31: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32: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330"/>
              </a:spcBef>
              <a:spcAft>
                <a:spcPts val="0"/>
              </a:spcAft>
              <a:buNone/>
            </a:pPr>
            <a:r>
              <a:t/>
            </a:r>
            <a:endParaRPr/>
          </a:p>
        </p:txBody>
      </p:sp>
      <p:sp>
        <p:nvSpPr>
          <p:cNvPr id="269" name="Google Shape;269;p32: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33: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330"/>
              </a:spcBef>
              <a:spcAft>
                <a:spcPts val="0"/>
              </a:spcAft>
              <a:buNone/>
            </a:pPr>
            <a:r>
              <a:t/>
            </a:r>
            <a:endParaRPr/>
          </a:p>
        </p:txBody>
      </p:sp>
      <p:sp>
        <p:nvSpPr>
          <p:cNvPr id="276" name="Google Shape;276;p33: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34: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330"/>
              </a:spcBef>
              <a:spcAft>
                <a:spcPts val="0"/>
              </a:spcAft>
              <a:buNone/>
            </a:pPr>
            <a:r>
              <a:t/>
            </a:r>
            <a:endParaRPr/>
          </a:p>
        </p:txBody>
      </p:sp>
      <p:sp>
        <p:nvSpPr>
          <p:cNvPr id="282" name="Google Shape;282;p34: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5: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330"/>
              </a:spcBef>
              <a:spcAft>
                <a:spcPts val="0"/>
              </a:spcAft>
              <a:buNone/>
            </a:pPr>
            <a:r>
              <a:t/>
            </a:r>
            <a:endParaRPr/>
          </a:p>
        </p:txBody>
      </p:sp>
      <p:sp>
        <p:nvSpPr>
          <p:cNvPr id="288" name="Google Shape;288;p35: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36: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330"/>
              </a:spcBef>
              <a:spcAft>
                <a:spcPts val="0"/>
              </a:spcAft>
              <a:buNone/>
            </a:pPr>
            <a:r>
              <a:t/>
            </a:r>
            <a:endParaRPr/>
          </a:p>
        </p:txBody>
      </p:sp>
      <p:sp>
        <p:nvSpPr>
          <p:cNvPr id="294" name="Google Shape;294;p36: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7: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330"/>
              </a:spcBef>
              <a:spcAft>
                <a:spcPts val="0"/>
              </a:spcAft>
              <a:buNone/>
            </a:pPr>
            <a:r>
              <a:t/>
            </a:r>
            <a:endParaRPr/>
          </a:p>
        </p:txBody>
      </p:sp>
      <p:sp>
        <p:nvSpPr>
          <p:cNvPr id="300" name="Google Shape;300;p37: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8: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330"/>
              </a:spcBef>
              <a:spcAft>
                <a:spcPts val="0"/>
              </a:spcAft>
              <a:buNone/>
            </a:pPr>
            <a:r>
              <a:t/>
            </a:r>
            <a:endParaRPr/>
          </a:p>
        </p:txBody>
      </p:sp>
      <p:sp>
        <p:nvSpPr>
          <p:cNvPr id="305" name="Google Shape;305;p38: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9: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330"/>
              </a:spcBef>
              <a:spcAft>
                <a:spcPts val="0"/>
              </a:spcAft>
              <a:buNone/>
            </a:pPr>
            <a:r>
              <a:t/>
            </a:r>
            <a:endParaRPr/>
          </a:p>
        </p:txBody>
      </p:sp>
      <p:sp>
        <p:nvSpPr>
          <p:cNvPr id="311" name="Google Shape;311;p39: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4: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330"/>
              </a:spcBef>
              <a:spcAft>
                <a:spcPts val="0"/>
              </a:spcAft>
              <a:buNone/>
            </a:pPr>
            <a:r>
              <a:t/>
            </a:r>
            <a:endParaRPr/>
          </a:p>
        </p:txBody>
      </p:sp>
      <p:sp>
        <p:nvSpPr>
          <p:cNvPr id="52" name="Google Shape;52;p4: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40: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330"/>
              </a:spcBef>
              <a:spcAft>
                <a:spcPts val="0"/>
              </a:spcAft>
              <a:buNone/>
            </a:pPr>
            <a:r>
              <a:t/>
            </a:r>
            <a:endParaRPr/>
          </a:p>
        </p:txBody>
      </p:sp>
      <p:sp>
        <p:nvSpPr>
          <p:cNvPr id="317" name="Google Shape;317;p40: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41: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330"/>
              </a:spcBef>
              <a:spcAft>
                <a:spcPts val="0"/>
              </a:spcAft>
              <a:buNone/>
            </a:pPr>
            <a:r>
              <a:t/>
            </a:r>
            <a:endParaRPr/>
          </a:p>
        </p:txBody>
      </p:sp>
      <p:sp>
        <p:nvSpPr>
          <p:cNvPr id="323" name="Google Shape;323;p41: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42: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330"/>
              </a:spcBef>
              <a:spcAft>
                <a:spcPts val="0"/>
              </a:spcAft>
              <a:buNone/>
            </a:pPr>
            <a:r>
              <a:t/>
            </a:r>
            <a:endParaRPr/>
          </a:p>
        </p:txBody>
      </p:sp>
      <p:sp>
        <p:nvSpPr>
          <p:cNvPr id="329" name="Google Shape;329;p42: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43: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330"/>
              </a:spcBef>
              <a:spcAft>
                <a:spcPts val="0"/>
              </a:spcAft>
              <a:buNone/>
            </a:pPr>
            <a:r>
              <a:t/>
            </a:r>
            <a:endParaRPr/>
          </a:p>
        </p:txBody>
      </p:sp>
      <p:sp>
        <p:nvSpPr>
          <p:cNvPr id="338" name="Google Shape;338;p43: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44: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330"/>
              </a:spcBef>
              <a:spcAft>
                <a:spcPts val="0"/>
              </a:spcAft>
              <a:buNone/>
            </a:pPr>
            <a:r>
              <a:t/>
            </a:r>
            <a:endParaRPr/>
          </a:p>
        </p:txBody>
      </p:sp>
      <p:sp>
        <p:nvSpPr>
          <p:cNvPr id="345" name="Google Shape;345;p44: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45: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330"/>
              </a:spcBef>
              <a:spcAft>
                <a:spcPts val="0"/>
              </a:spcAft>
              <a:buNone/>
            </a:pPr>
            <a:r>
              <a:t/>
            </a:r>
            <a:endParaRPr/>
          </a:p>
        </p:txBody>
      </p:sp>
      <p:sp>
        <p:nvSpPr>
          <p:cNvPr id="351" name="Google Shape;351;p45: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5: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330"/>
              </a:spcBef>
              <a:spcAft>
                <a:spcPts val="0"/>
              </a:spcAft>
              <a:buNone/>
            </a:pPr>
            <a:r>
              <a:t/>
            </a:r>
            <a:endParaRPr/>
          </a:p>
        </p:txBody>
      </p:sp>
      <p:sp>
        <p:nvSpPr>
          <p:cNvPr id="58" name="Google Shape;58;p5: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6: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330"/>
              </a:spcBef>
              <a:spcAft>
                <a:spcPts val="0"/>
              </a:spcAft>
              <a:buNone/>
            </a:pPr>
            <a:r>
              <a:t/>
            </a:r>
            <a:endParaRPr/>
          </a:p>
        </p:txBody>
      </p:sp>
      <p:sp>
        <p:nvSpPr>
          <p:cNvPr id="66" name="Google Shape;66;p6: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7: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330"/>
              </a:spcBef>
              <a:spcAft>
                <a:spcPts val="0"/>
              </a:spcAft>
              <a:buNone/>
            </a:pPr>
            <a:r>
              <a:t/>
            </a:r>
            <a:endParaRPr/>
          </a:p>
        </p:txBody>
      </p:sp>
      <p:sp>
        <p:nvSpPr>
          <p:cNvPr id="72" name="Google Shape;72;p7: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8: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330"/>
              </a:spcBef>
              <a:spcAft>
                <a:spcPts val="0"/>
              </a:spcAft>
              <a:buNone/>
            </a:pPr>
            <a:r>
              <a:t/>
            </a:r>
            <a:endParaRPr/>
          </a:p>
        </p:txBody>
      </p:sp>
      <p:sp>
        <p:nvSpPr>
          <p:cNvPr id="84" name="Google Shape;84;p8: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9: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 name="Google Shape;91;p9: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rmAutofit/>
          </a:bodyPr>
          <a:lstStyle/>
          <a:p>
            <a:pPr indent="-171450" lvl="0" marL="171450" marR="0" rtl="0" algn="l">
              <a:lnSpc>
                <a:spcPct val="100000"/>
              </a:lnSpc>
              <a:spcBef>
                <a:spcPts val="0"/>
              </a:spcBef>
              <a:spcAft>
                <a:spcPts val="0"/>
              </a:spcAft>
              <a:buClr>
                <a:srgbClr val="FFFFFF"/>
              </a:buClr>
              <a:buSzPts val="1200"/>
              <a:buFont typeface="Arial"/>
              <a:buChar char="•"/>
            </a:pPr>
            <a:r>
              <a:rPr lang="en-US" sz="1200">
                <a:solidFill>
                  <a:srgbClr val="FFFFFF"/>
                </a:solidFill>
                <a:latin typeface="Calibri"/>
                <a:ea typeface="Calibri"/>
                <a:cs typeface="Calibri"/>
                <a:sym typeface="Calibri"/>
              </a:rPr>
              <a:t>Back in 1993, NVIDIA was founded as a three-man start-up to make chips for PC games.</a:t>
            </a:r>
            <a:endParaRPr/>
          </a:p>
          <a:p>
            <a:pPr indent="-171450" lvl="0" marL="171450" marR="0" rtl="0" algn="l">
              <a:lnSpc>
                <a:spcPct val="100000"/>
              </a:lnSpc>
              <a:spcBef>
                <a:spcPts val="360"/>
              </a:spcBef>
              <a:spcAft>
                <a:spcPts val="0"/>
              </a:spcAft>
              <a:buClr>
                <a:srgbClr val="FFFFFF"/>
              </a:buClr>
              <a:buSzPts val="1200"/>
              <a:buFont typeface="Arial"/>
              <a:buChar char="•"/>
            </a:pPr>
            <a:r>
              <a:rPr lang="en-US" sz="1200">
                <a:solidFill>
                  <a:srgbClr val="FFFFFF"/>
                </a:solidFill>
                <a:latin typeface="Calibri"/>
                <a:ea typeface="Calibri"/>
                <a:cs typeface="Calibri"/>
                <a:sym typeface="Calibri"/>
              </a:rPr>
              <a:t>This was before there really were PC games… but the founders believed that the PC would become a consumer entertainment device.</a:t>
            </a:r>
            <a:endParaRPr/>
          </a:p>
          <a:p>
            <a:pPr indent="-171450" lvl="0" marL="171450" marR="0" rtl="0" algn="l">
              <a:lnSpc>
                <a:spcPct val="100000"/>
              </a:lnSpc>
              <a:spcBef>
                <a:spcPts val="360"/>
              </a:spcBef>
              <a:spcAft>
                <a:spcPts val="0"/>
              </a:spcAft>
              <a:buClr>
                <a:srgbClr val="FFFFFF"/>
              </a:buClr>
              <a:buSzPts val="1200"/>
              <a:buFont typeface="Arial"/>
              <a:buChar char="•"/>
            </a:pPr>
            <a:r>
              <a:rPr lang="en-US" sz="1200">
                <a:solidFill>
                  <a:srgbClr val="FFFFFF"/>
                </a:solidFill>
                <a:latin typeface="Calibri"/>
                <a:ea typeface="Calibri"/>
                <a:cs typeface="Calibri"/>
                <a:sym typeface="Calibri"/>
              </a:rPr>
              <a:t>And that gaming on the PC would take off, largely because it was convenient, the PC was already there in people’s homes.</a:t>
            </a:r>
            <a:endParaRPr/>
          </a:p>
          <a:p>
            <a:pPr indent="-171450" lvl="0" marL="171450" marR="0" rtl="0" algn="l">
              <a:lnSpc>
                <a:spcPct val="100000"/>
              </a:lnSpc>
              <a:spcBef>
                <a:spcPts val="360"/>
              </a:spcBef>
              <a:spcAft>
                <a:spcPts val="0"/>
              </a:spcAft>
              <a:buClr>
                <a:srgbClr val="FFFFFF"/>
              </a:buClr>
              <a:buSzPts val="1200"/>
              <a:buFont typeface="Arial"/>
              <a:buChar char="•"/>
            </a:pPr>
            <a:r>
              <a:rPr lang="en-US" sz="1200">
                <a:solidFill>
                  <a:srgbClr val="FFFFFF"/>
                </a:solidFill>
                <a:latin typeface="Calibri"/>
                <a:ea typeface="Calibri"/>
                <a:cs typeface="Calibri"/>
                <a:sym typeface="Calibri"/>
              </a:rPr>
              <a:t>That intuition proved to be true. The risk paid off.</a:t>
            </a:r>
            <a:endParaRPr/>
          </a:p>
          <a:p>
            <a:pPr indent="-171450" lvl="0" marL="171450" marR="0" rtl="0" algn="l">
              <a:lnSpc>
                <a:spcPct val="100000"/>
              </a:lnSpc>
              <a:spcBef>
                <a:spcPts val="360"/>
              </a:spcBef>
              <a:spcAft>
                <a:spcPts val="0"/>
              </a:spcAft>
              <a:buClr>
                <a:srgbClr val="FFFFFF"/>
              </a:buClr>
              <a:buSzPts val="1200"/>
              <a:buFont typeface="Arial"/>
              <a:buChar char="•"/>
            </a:pPr>
            <a:r>
              <a:rPr lang="en-US" sz="1200">
                <a:solidFill>
                  <a:srgbClr val="FFFFFF"/>
                </a:solidFill>
                <a:latin typeface="Calibri"/>
                <a:ea typeface="Calibri"/>
                <a:cs typeface="Calibri"/>
                <a:sym typeface="Calibri"/>
              </a:rPr>
              <a:t>With the invention of the GPU in 1999, we awakened the world to the power of computer graphics.</a:t>
            </a:r>
            <a:endParaRPr/>
          </a:p>
          <a:p>
            <a:pPr indent="-171450" lvl="0" marL="171450" marR="0" rtl="0" algn="l">
              <a:lnSpc>
                <a:spcPct val="100000"/>
              </a:lnSpc>
              <a:spcBef>
                <a:spcPts val="360"/>
              </a:spcBef>
              <a:spcAft>
                <a:spcPts val="0"/>
              </a:spcAft>
              <a:buClr>
                <a:srgbClr val="FFFFFF"/>
              </a:buClr>
              <a:buSzPts val="1200"/>
              <a:buFont typeface="Arial"/>
              <a:buChar char="•"/>
            </a:pPr>
            <a:r>
              <a:rPr lang="en-US" sz="1200">
                <a:solidFill>
                  <a:srgbClr val="FFFFFF"/>
                </a:solidFill>
                <a:latin typeface="Calibri"/>
                <a:ea typeface="Calibri"/>
                <a:cs typeface="Calibri"/>
                <a:sym typeface="Calibri"/>
              </a:rPr>
              <a:t>Games evolved… they became more realistic, beautiful, heroes became more lifelike, monsters became scarier… the GPU evolved… Games evolved more… eventually this tension pushed our technology into the professional graphics market, where today NVIDIA is the standard.</a:t>
            </a:r>
            <a:endParaRPr sz="1200">
              <a:solidFill>
                <a:srgbClr val="FFFFFF"/>
              </a:solidFill>
              <a:latin typeface="Calibri"/>
              <a:ea typeface="Calibri"/>
              <a:cs typeface="Calibri"/>
              <a:sym typeface="Calibri"/>
            </a:endParaRPr>
          </a:p>
          <a:p>
            <a:pPr indent="-171450" lvl="0" marL="171450" marR="0" rtl="0" algn="l">
              <a:lnSpc>
                <a:spcPct val="100000"/>
              </a:lnSpc>
              <a:spcBef>
                <a:spcPts val="360"/>
              </a:spcBef>
              <a:spcAft>
                <a:spcPts val="0"/>
              </a:spcAft>
              <a:buClr>
                <a:srgbClr val="FFFFFF"/>
              </a:buClr>
              <a:buSzPts val="1200"/>
              <a:buFont typeface="Arial"/>
              <a:buChar char="•"/>
            </a:pPr>
            <a:r>
              <a:rPr lang="en-US" sz="1200">
                <a:solidFill>
                  <a:srgbClr val="FFFFFF"/>
                </a:solidFill>
                <a:latin typeface="Calibri"/>
                <a:ea typeface="Calibri"/>
                <a:cs typeface="Calibri"/>
                <a:sym typeface="Calibri"/>
              </a:rPr>
              <a:t>From our roots in visual computing, we’ve expanded into super computing… mobile computing… and, most recently, cloud computing.</a:t>
            </a:r>
            <a:endParaRPr sz="1200">
              <a:solidFill>
                <a:srgbClr val="FFFFFF"/>
              </a:solidFill>
              <a:latin typeface="Calibri"/>
              <a:ea typeface="Calibri"/>
              <a:cs typeface="Calibri"/>
              <a:sym typeface="Calibri"/>
            </a:endParaRPr>
          </a:p>
          <a:p>
            <a:pPr indent="-171450" lvl="0" marL="171450" marR="0" rtl="0" algn="l">
              <a:lnSpc>
                <a:spcPct val="100000"/>
              </a:lnSpc>
              <a:spcBef>
                <a:spcPts val="360"/>
              </a:spcBef>
              <a:spcAft>
                <a:spcPts val="0"/>
              </a:spcAft>
              <a:buClr>
                <a:srgbClr val="FFFFFF"/>
              </a:buClr>
              <a:buSzPts val="1200"/>
              <a:buFont typeface="Arial"/>
              <a:buChar char="•"/>
            </a:pPr>
            <a:r>
              <a:rPr lang="en-US" sz="1200">
                <a:solidFill>
                  <a:srgbClr val="FFFFFF"/>
                </a:solidFill>
                <a:latin typeface="Calibri"/>
                <a:ea typeface="Calibri"/>
                <a:cs typeface="Calibri"/>
                <a:sym typeface="Calibri"/>
              </a:rPr>
              <a:t>Today NVIDIA processors power super phones… supercomputers… even super cars... </a:t>
            </a:r>
            <a:endParaRPr/>
          </a:p>
          <a:p>
            <a:pPr indent="-171450" lvl="0" marL="171450" marR="0" rtl="0" algn="l">
              <a:lnSpc>
                <a:spcPct val="100000"/>
              </a:lnSpc>
              <a:spcBef>
                <a:spcPts val="360"/>
              </a:spcBef>
              <a:spcAft>
                <a:spcPts val="0"/>
              </a:spcAft>
              <a:buClr>
                <a:srgbClr val="FFFFFF"/>
              </a:buClr>
              <a:buSzPts val="1200"/>
              <a:buFont typeface="Arial"/>
              <a:buChar char="•"/>
            </a:pPr>
            <a:r>
              <a:rPr lang="en-US" sz="1200">
                <a:solidFill>
                  <a:srgbClr val="FFFFFF"/>
                </a:solidFill>
                <a:latin typeface="Calibri"/>
                <a:ea typeface="Calibri"/>
                <a:cs typeface="Calibri"/>
                <a:sym typeface="Calibri"/>
              </a:rPr>
              <a:t>We have 7,500 employees around the world…and more than 5,000 patents granted or pending.</a:t>
            </a:r>
            <a:endParaRPr/>
          </a:p>
        </p:txBody>
      </p:sp>
      <p:sp>
        <p:nvSpPr>
          <p:cNvPr id="92" name="Google Shape;92;p9:notes"/>
          <p:cNvSpPr txBox="1"/>
          <p:nvPr>
            <p:ph idx="12" type="sldNum"/>
          </p:nvPr>
        </p:nvSpPr>
        <p:spPr>
          <a:xfrm>
            <a:off x="3663170" y="8829967"/>
            <a:ext cx="3037840" cy="464820"/>
          </a:xfrm>
          <a:prstGeom prst="rect">
            <a:avLst/>
          </a:prstGeom>
          <a:noFill/>
          <a:ln>
            <a:noFill/>
          </a:ln>
        </p:spPr>
        <p:txBody>
          <a:bodyPr anchorCtr="0" anchor="ctr" bIns="46575" lIns="93175" spcFirstLastPara="1" rIns="93175" wrap="square" tIns="46575">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2" name="Shape 12"/>
        <p:cNvGrpSpPr/>
        <p:nvPr/>
      </p:nvGrpSpPr>
      <p:grpSpPr>
        <a:xfrm>
          <a:off x="0" y="0"/>
          <a:ext cx="0" cy="0"/>
          <a:chOff x="0" y="0"/>
          <a:chExt cx="0" cy="0"/>
        </a:xfrm>
      </p:grpSpPr>
      <p:pic>
        <p:nvPicPr>
          <p:cNvPr descr="C:\Users\rcsongor\Pictures\Wallpapers\01_Eye_BrushMetal_V2 - Copy.jpg" id="13" name="Google Shape;13;p47"/>
          <p:cNvPicPr preferRelativeResize="0"/>
          <p:nvPr/>
        </p:nvPicPr>
        <p:blipFill rotWithShape="1">
          <a:blip r:embed="rId2">
            <a:alphaModFix/>
          </a:blip>
          <a:srcRect b="0" l="0" r="0" t="0"/>
          <a:stretch/>
        </p:blipFill>
        <p:spPr>
          <a:xfrm>
            <a:off x="0" y="0"/>
            <a:ext cx="10972800" cy="6172200"/>
          </a:xfrm>
          <a:prstGeom prst="rect">
            <a:avLst/>
          </a:prstGeom>
          <a:noFill/>
          <a:ln>
            <a:noFill/>
          </a:ln>
        </p:spPr>
      </p:pic>
      <p:sp>
        <p:nvSpPr>
          <p:cNvPr id="14" name="Google Shape;14;p47"/>
          <p:cNvSpPr txBox="1"/>
          <p:nvPr>
            <p:ph type="ctrTitle"/>
          </p:nvPr>
        </p:nvSpPr>
        <p:spPr>
          <a:xfrm>
            <a:off x="546100" y="3447270"/>
            <a:ext cx="5191312" cy="1097825"/>
          </a:xfrm>
          <a:prstGeom prst="rect">
            <a:avLst/>
          </a:prstGeom>
          <a:noFill/>
          <a:ln>
            <a:noFill/>
          </a:ln>
        </p:spPr>
        <p:txBody>
          <a:bodyPr anchorCtr="0" anchor="t" bIns="45700" lIns="91425" spcFirstLastPara="1" rIns="91425" wrap="square" tIns="45700">
            <a:spAutoFit/>
          </a:bodyPr>
          <a:lstStyle>
            <a:lvl1pPr lvl="0" algn="ctr">
              <a:lnSpc>
                <a:spcPct val="90000"/>
              </a:lnSpc>
              <a:spcBef>
                <a:spcPts val="0"/>
              </a:spcBef>
              <a:spcAft>
                <a:spcPts val="0"/>
              </a:spcAft>
              <a:buSzPts val="1400"/>
              <a:buNone/>
              <a:defRPr>
                <a:solidFill>
                  <a:schemeClr val="lt2"/>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47"/>
          <p:cNvSpPr txBox="1"/>
          <p:nvPr>
            <p:ph idx="1" type="subTitle"/>
          </p:nvPr>
        </p:nvSpPr>
        <p:spPr>
          <a:xfrm>
            <a:off x="549275" y="4802824"/>
            <a:ext cx="5190477" cy="461665"/>
          </a:xfrm>
          <a:prstGeom prst="rect">
            <a:avLst/>
          </a:prstGeom>
          <a:noFill/>
          <a:ln>
            <a:noFill/>
          </a:ln>
        </p:spPr>
        <p:txBody>
          <a:bodyPr anchorCtr="0" anchor="t" bIns="45700" lIns="91425" spcFirstLastPara="1" rIns="91425" wrap="square" tIns="45700">
            <a:spAutoFit/>
          </a:bodyPr>
          <a:lstStyle>
            <a:lvl1pPr lvl="0" algn="ctr">
              <a:spcBef>
                <a:spcPts val="480"/>
              </a:spcBef>
              <a:spcAft>
                <a:spcPts val="0"/>
              </a:spcAft>
              <a:buClr>
                <a:schemeClr val="lt1"/>
              </a:buClr>
              <a:buSzPts val="2400"/>
              <a:buFont typeface="Trebuchet MS"/>
              <a:buNone/>
              <a:defRPr>
                <a:latin typeface="Trebuchet MS"/>
                <a:ea typeface="Trebuchet MS"/>
                <a:cs typeface="Trebuchet MS"/>
                <a:sym typeface="Trebuchet MS"/>
              </a:defRPr>
            </a:lvl1pPr>
            <a:lvl2pPr lvl="1" algn="l">
              <a:spcBef>
                <a:spcPts val="360"/>
              </a:spcBef>
              <a:spcAft>
                <a:spcPts val="0"/>
              </a:spcAft>
              <a:buClr>
                <a:schemeClr val="lt1"/>
              </a:buClr>
              <a:buSzPts val="1800"/>
              <a:buChar char="•"/>
              <a:defRPr/>
            </a:lvl2pPr>
            <a:lvl3pPr lvl="2" algn="l">
              <a:spcBef>
                <a:spcPts val="360"/>
              </a:spcBef>
              <a:spcAft>
                <a:spcPts val="0"/>
              </a:spcAft>
              <a:buClr>
                <a:schemeClr val="lt1"/>
              </a:buClr>
              <a:buSzPts val="1800"/>
              <a:buChar char="•"/>
              <a:defRPr/>
            </a:lvl3pPr>
            <a:lvl4pPr lvl="3" algn="l">
              <a:spcBef>
                <a:spcPts val="360"/>
              </a:spcBef>
              <a:spcAft>
                <a:spcPts val="0"/>
              </a:spcAft>
              <a:buClr>
                <a:schemeClr val="dk2"/>
              </a:buClr>
              <a:buSzPts val="1800"/>
              <a:buChar char="–"/>
              <a:defRPr/>
            </a:lvl4pPr>
            <a:lvl5pPr lvl="4" algn="l">
              <a:spcBef>
                <a:spcPts val="360"/>
              </a:spcBef>
              <a:spcAft>
                <a:spcPts val="0"/>
              </a:spcAft>
              <a:buClr>
                <a:schemeClr val="dk2"/>
              </a:buClr>
              <a:buSzPts val="1800"/>
              <a:buChar char="»"/>
              <a:defRPr/>
            </a:lvl5pPr>
            <a:lvl6pPr lvl="5" algn="l">
              <a:spcBef>
                <a:spcPts val="360"/>
              </a:spcBef>
              <a:spcAft>
                <a:spcPts val="0"/>
              </a:spcAft>
              <a:buClr>
                <a:schemeClr val="dk2"/>
              </a:buClr>
              <a:buSzPts val="1800"/>
              <a:buChar char="»"/>
              <a:defRPr/>
            </a:lvl6pPr>
            <a:lvl7pPr lvl="6" algn="l">
              <a:spcBef>
                <a:spcPts val="360"/>
              </a:spcBef>
              <a:spcAft>
                <a:spcPts val="0"/>
              </a:spcAft>
              <a:buClr>
                <a:schemeClr val="dk2"/>
              </a:buClr>
              <a:buSzPts val="1800"/>
              <a:buChar char="»"/>
              <a:defRPr/>
            </a:lvl7pPr>
            <a:lvl8pPr lvl="7" algn="l">
              <a:spcBef>
                <a:spcPts val="360"/>
              </a:spcBef>
              <a:spcAft>
                <a:spcPts val="0"/>
              </a:spcAft>
              <a:buClr>
                <a:schemeClr val="dk2"/>
              </a:buClr>
              <a:buSzPts val="1800"/>
              <a:buChar char="»"/>
              <a:defRPr/>
            </a:lvl8pPr>
            <a:lvl9pPr lvl="8" algn="l">
              <a:spcBef>
                <a:spcPts val="360"/>
              </a:spcBef>
              <a:spcAft>
                <a:spcPts val="0"/>
              </a:spcAft>
              <a:buClr>
                <a:schemeClr val="dk2"/>
              </a:buClr>
              <a:buSzPts val="1800"/>
              <a:buChar char="»"/>
              <a:defRPr/>
            </a:lvl9pPr>
          </a:lstStyle>
          <a:p/>
        </p:txBody>
      </p:sp>
      <p:pic>
        <p:nvPicPr>
          <p:cNvPr descr="\\netapp-hqmktg\creative\ASSETS\Logos\Corporate\Logo_Horizontal\White Type 2D (dark backs)\NVLogoH_2D_WT.png" id="16" name="Google Shape;16;p47"/>
          <p:cNvPicPr preferRelativeResize="0"/>
          <p:nvPr/>
        </p:nvPicPr>
        <p:blipFill rotWithShape="1">
          <a:blip r:embed="rId3">
            <a:alphaModFix/>
          </a:blip>
          <a:srcRect b="0" l="0" r="0" t="0"/>
          <a:stretch/>
        </p:blipFill>
        <p:spPr>
          <a:xfrm>
            <a:off x="8157410" y="5263977"/>
            <a:ext cx="2072510" cy="44701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8"/>
          <p:cNvSpPr txBox="1"/>
          <p:nvPr>
            <p:ph type="title"/>
          </p:nvPr>
        </p:nvSpPr>
        <p:spPr>
          <a:xfrm>
            <a:off x="549275" y="247650"/>
            <a:ext cx="9204325" cy="590931"/>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8"/>
          <p:cNvSpPr txBox="1"/>
          <p:nvPr>
            <p:ph idx="1" type="body"/>
          </p:nvPr>
        </p:nvSpPr>
        <p:spPr>
          <a:xfrm>
            <a:off x="549275" y="1439863"/>
            <a:ext cx="10042525" cy="4252912"/>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lt1"/>
              </a:buClr>
              <a:buSzPts val="2400"/>
              <a:buFont typeface="Trebuchet MS"/>
              <a:buChar char="•"/>
              <a:defRPr>
                <a:solidFill>
                  <a:schemeClr val="lt1"/>
                </a:solidFill>
              </a:defRPr>
            </a:lvl1pPr>
            <a:lvl2pPr indent="-355600" lvl="1" marL="914400" algn="l">
              <a:spcBef>
                <a:spcPts val="400"/>
              </a:spcBef>
              <a:spcAft>
                <a:spcPts val="0"/>
              </a:spcAft>
              <a:buClr>
                <a:schemeClr val="lt1"/>
              </a:buClr>
              <a:buSzPts val="2000"/>
              <a:buFont typeface="Trebuchet MS"/>
              <a:buChar char="•"/>
              <a:defRPr>
                <a:solidFill>
                  <a:schemeClr val="lt1"/>
                </a:solidFill>
              </a:defRPr>
            </a:lvl2pPr>
            <a:lvl3pPr indent="-342900" lvl="2" marL="1371600" algn="l">
              <a:spcBef>
                <a:spcPts val="360"/>
              </a:spcBef>
              <a:spcAft>
                <a:spcPts val="0"/>
              </a:spcAft>
              <a:buClr>
                <a:schemeClr val="lt1"/>
              </a:buClr>
              <a:buSzPts val="1800"/>
              <a:buFont typeface="Trebuchet MS"/>
              <a:buChar char="•"/>
              <a:defRPr sz="1800">
                <a:solidFill>
                  <a:schemeClr val="lt1"/>
                </a:solidFill>
              </a:defRPr>
            </a:lvl3pPr>
            <a:lvl4pPr indent="-355600" lvl="3" marL="1828800" algn="l">
              <a:spcBef>
                <a:spcPts val="400"/>
              </a:spcBef>
              <a:spcAft>
                <a:spcPts val="0"/>
              </a:spcAft>
              <a:buClr>
                <a:schemeClr val="lt1"/>
              </a:buClr>
              <a:buSzPts val="2000"/>
              <a:buFont typeface="Trebuchet MS"/>
              <a:buChar char="–"/>
              <a:defRPr>
                <a:solidFill>
                  <a:schemeClr val="lt1"/>
                </a:solidFill>
              </a:defRPr>
            </a:lvl4pPr>
            <a:lvl5pPr indent="-355600" lvl="4" marL="2286000" algn="l">
              <a:spcBef>
                <a:spcPts val="400"/>
              </a:spcBef>
              <a:spcAft>
                <a:spcPts val="0"/>
              </a:spcAft>
              <a:buClr>
                <a:schemeClr val="lt1"/>
              </a:buClr>
              <a:buSzPts val="2000"/>
              <a:buFont typeface="Trebuchet MS"/>
              <a:buChar char="»"/>
              <a:defRPr>
                <a:solidFill>
                  <a:schemeClr val="lt1"/>
                </a:solidFill>
              </a:defRPr>
            </a:lvl5pPr>
            <a:lvl6pPr indent="-342900" lvl="5" marL="2743200" algn="l">
              <a:spcBef>
                <a:spcPts val="360"/>
              </a:spcBef>
              <a:spcAft>
                <a:spcPts val="0"/>
              </a:spcAft>
              <a:buClr>
                <a:schemeClr val="dk2"/>
              </a:buClr>
              <a:buSzPts val="1800"/>
              <a:buChar char="»"/>
              <a:defRPr/>
            </a:lvl6pPr>
            <a:lvl7pPr indent="-342900" lvl="6" marL="3200400" algn="l">
              <a:spcBef>
                <a:spcPts val="360"/>
              </a:spcBef>
              <a:spcAft>
                <a:spcPts val="0"/>
              </a:spcAft>
              <a:buClr>
                <a:schemeClr val="dk2"/>
              </a:buClr>
              <a:buSzPts val="1800"/>
              <a:buChar char="»"/>
              <a:defRPr/>
            </a:lvl7pPr>
            <a:lvl8pPr indent="-342900" lvl="7" marL="3657600" algn="l">
              <a:spcBef>
                <a:spcPts val="360"/>
              </a:spcBef>
              <a:spcAft>
                <a:spcPts val="0"/>
              </a:spcAft>
              <a:buClr>
                <a:schemeClr val="dk2"/>
              </a:buClr>
              <a:buSzPts val="1800"/>
              <a:buChar char="»"/>
              <a:defRPr/>
            </a:lvl8pPr>
            <a:lvl9pPr indent="-342900" lvl="8" marL="4114800" algn="l">
              <a:spcBef>
                <a:spcPts val="360"/>
              </a:spcBef>
              <a:spcAft>
                <a:spcPts val="0"/>
              </a:spcAft>
              <a:buClr>
                <a:schemeClr val="dk2"/>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 name="Shape 20"/>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50"/>
          <p:cNvSpPr txBox="1"/>
          <p:nvPr>
            <p:ph type="title"/>
          </p:nvPr>
        </p:nvSpPr>
        <p:spPr>
          <a:xfrm>
            <a:off x="549275" y="247650"/>
            <a:ext cx="9204325" cy="590931"/>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 name="Shape 23"/>
        <p:cNvGrpSpPr/>
        <p:nvPr/>
      </p:nvGrpSpPr>
      <p:grpSpPr>
        <a:xfrm>
          <a:off x="0" y="0"/>
          <a:ext cx="0" cy="0"/>
          <a:chOff x="0" y="0"/>
          <a:chExt cx="0" cy="0"/>
        </a:xfrm>
      </p:grpSpPr>
      <p:sp>
        <p:nvSpPr>
          <p:cNvPr id="24" name="Google Shape;24;p51"/>
          <p:cNvSpPr txBox="1"/>
          <p:nvPr>
            <p:ph type="title"/>
          </p:nvPr>
        </p:nvSpPr>
        <p:spPr>
          <a:xfrm>
            <a:off x="549275" y="247650"/>
            <a:ext cx="9204325" cy="590931"/>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1"/>
          <p:cNvSpPr txBox="1"/>
          <p:nvPr>
            <p:ph idx="1" type="body"/>
          </p:nvPr>
        </p:nvSpPr>
        <p:spPr>
          <a:xfrm>
            <a:off x="549275" y="1439863"/>
            <a:ext cx="4945063" cy="4252912"/>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lt1"/>
              </a:buClr>
              <a:buSzPts val="2400"/>
              <a:buFont typeface="Trebuchet MS"/>
              <a:buChar char="•"/>
              <a:defRPr sz="2400">
                <a:solidFill>
                  <a:schemeClr val="lt1"/>
                </a:solidFill>
              </a:defRPr>
            </a:lvl1pPr>
            <a:lvl2pPr indent="-355600" lvl="1" marL="914400" algn="l">
              <a:spcBef>
                <a:spcPts val="400"/>
              </a:spcBef>
              <a:spcAft>
                <a:spcPts val="0"/>
              </a:spcAft>
              <a:buClr>
                <a:schemeClr val="lt1"/>
              </a:buClr>
              <a:buSzPts val="2000"/>
              <a:buFont typeface="Trebuchet MS"/>
              <a:buChar char="•"/>
              <a:defRPr sz="2000">
                <a:solidFill>
                  <a:schemeClr val="lt1"/>
                </a:solidFill>
              </a:defRPr>
            </a:lvl2pPr>
            <a:lvl3pPr indent="-342900" lvl="2" marL="1371600" algn="l">
              <a:spcBef>
                <a:spcPts val="360"/>
              </a:spcBef>
              <a:spcAft>
                <a:spcPts val="0"/>
              </a:spcAft>
              <a:buClr>
                <a:schemeClr val="lt1"/>
              </a:buClr>
              <a:buSzPts val="1800"/>
              <a:buFont typeface="Trebuchet MS"/>
              <a:buChar char="•"/>
              <a:defRPr sz="1800">
                <a:solidFill>
                  <a:schemeClr val="lt1"/>
                </a:solidFill>
              </a:defRPr>
            </a:lvl3pPr>
            <a:lvl4pPr indent="-342900" lvl="3" marL="1828800" algn="l">
              <a:spcBef>
                <a:spcPts val="360"/>
              </a:spcBef>
              <a:spcAft>
                <a:spcPts val="0"/>
              </a:spcAft>
              <a:buClr>
                <a:schemeClr val="lt1"/>
              </a:buClr>
              <a:buSzPts val="1800"/>
              <a:buFont typeface="Trebuchet MS"/>
              <a:buChar char="–"/>
              <a:defRPr sz="1800">
                <a:solidFill>
                  <a:schemeClr val="lt1"/>
                </a:solidFill>
              </a:defRPr>
            </a:lvl4pPr>
            <a:lvl5pPr indent="-342900" lvl="4" marL="2286000" algn="l">
              <a:spcBef>
                <a:spcPts val="360"/>
              </a:spcBef>
              <a:spcAft>
                <a:spcPts val="0"/>
              </a:spcAft>
              <a:buClr>
                <a:schemeClr val="lt1"/>
              </a:buClr>
              <a:buSzPts val="1800"/>
              <a:buFont typeface="Trebuchet MS"/>
              <a:buChar char="»"/>
              <a:defRPr sz="1800">
                <a:solidFill>
                  <a:schemeClr val="lt1"/>
                </a:solidFill>
              </a:defRPr>
            </a:lvl5pPr>
            <a:lvl6pPr indent="-342900" lvl="5" marL="2743200" algn="l">
              <a:spcBef>
                <a:spcPts val="360"/>
              </a:spcBef>
              <a:spcAft>
                <a:spcPts val="0"/>
              </a:spcAft>
              <a:buClr>
                <a:schemeClr val="dk2"/>
              </a:buClr>
              <a:buSzPts val="1800"/>
              <a:buFont typeface="Trebuchet MS"/>
              <a:buChar char="»"/>
              <a:defRPr sz="1800"/>
            </a:lvl6pPr>
            <a:lvl7pPr indent="-342900" lvl="6" marL="3200400" algn="l">
              <a:spcBef>
                <a:spcPts val="360"/>
              </a:spcBef>
              <a:spcAft>
                <a:spcPts val="0"/>
              </a:spcAft>
              <a:buClr>
                <a:schemeClr val="dk2"/>
              </a:buClr>
              <a:buSzPts val="1800"/>
              <a:buFont typeface="Trebuchet MS"/>
              <a:buChar char="»"/>
              <a:defRPr sz="1800"/>
            </a:lvl7pPr>
            <a:lvl8pPr indent="-342900" lvl="7" marL="3657600" algn="l">
              <a:spcBef>
                <a:spcPts val="360"/>
              </a:spcBef>
              <a:spcAft>
                <a:spcPts val="0"/>
              </a:spcAft>
              <a:buClr>
                <a:schemeClr val="dk2"/>
              </a:buClr>
              <a:buSzPts val="1800"/>
              <a:buFont typeface="Trebuchet MS"/>
              <a:buChar char="»"/>
              <a:defRPr sz="1800"/>
            </a:lvl8pPr>
            <a:lvl9pPr indent="-342900" lvl="8" marL="4114800" algn="l">
              <a:spcBef>
                <a:spcPts val="360"/>
              </a:spcBef>
              <a:spcAft>
                <a:spcPts val="0"/>
              </a:spcAft>
              <a:buClr>
                <a:schemeClr val="dk2"/>
              </a:buClr>
              <a:buSzPts val="1800"/>
              <a:buFont typeface="Trebuchet MS"/>
              <a:buChar char="»"/>
              <a:defRPr sz="1800"/>
            </a:lvl9pPr>
          </a:lstStyle>
          <a:p/>
        </p:txBody>
      </p:sp>
      <p:sp>
        <p:nvSpPr>
          <p:cNvPr id="26" name="Google Shape;26;p51"/>
          <p:cNvSpPr txBox="1"/>
          <p:nvPr>
            <p:ph idx="2" type="body"/>
          </p:nvPr>
        </p:nvSpPr>
        <p:spPr>
          <a:xfrm>
            <a:off x="5646738" y="1439863"/>
            <a:ext cx="4945062" cy="4252912"/>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lt1"/>
              </a:buClr>
              <a:buSzPts val="2400"/>
              <a:buFont typeface="Trebuchet MS"/>
              <a:buChar char="•"/>
              <a:defRPr sz="2400">
                <a:solidFill>
                  <a:schemeClr val="lt1"/>
                </a:solidFill>
              </a:defRPr>
            </a:lvl1pPr>
            <a:lvl2pPr indent="-355600" lvl="1" marL="914400" algn="l">
              <a:spcBef>
                <a:spcPts val="400"/>
              </a:spcBef>
              <a:spcAft>
                <a:spcPts val="0"/>
              </a:spcAft>
              <a:buClr>
                <a:schemeClr val="lt1"/>
              </a:buClr>
              <a:buSzPts val="2000"/>
              <a:buFont typeface="Trebuchet MS"/>
              <a:buChar char="•"/>
              <a:defRPr b="1" sz="2000">
                <a:solidFill>
                  <a:schemeClr val="lt1"/>
                </a:solidFill>
              </a:defRPr>
            </a:lvl2pPr>
            <a:lvl3pPr indent="-342900" lvl="2" marL="1371600" algn="l">
              <a:spcBef>
                <a:spcPts val="360"/>
              </a:spcBef>
              <a:spcAft>
                <a:spcPts val="0"/>
              </a:spcAft>
              <a:buClr>
                <a:schemeClr val="lt1"/>
              </a:buClr>
              <a:buSzPts val="1800"/>
              <a:buFont typeface="Trebuchet MS"/>
              <a:buChar char="•"/>
              <a:defRPr b="1" sz="1800">
                <a:solidFill>
                  <a:schemeClr val="lt1"/>
                </a:solidFill>
              </a:defRPr>
            </a:lvl3pPr>
            <a:lvl4pPr indent="-342900" lvl="3" marL="1828800" algn="l">
              <a:spcBef>
                <a:spcPts val="360"/>
              </a:spcBef>
              <a:spcAft>
                <a:spcPts val="0"/>
              </a:spcAft>
              <a:buClr>
                <a:schemeClr val="lt1"/>
              </a:buClr>
              <a:buSzPts val="1800"/>
              <a:buFont typeface="Trebuchet MS"/>
              <a:buChar char="–"/>
              <a:defRPr sz="1800">
                <a:solidFill>
                  <a:schemeClr val="lt1"/>
                </a:solidFill>
              </a:defRPr>
            </a:lvl4pPr>
            <a:lvl5pPr indent="-342900" lvl="4" marL="2286000" algn="l">
              <a:spcBef>
                <a:spcPts val="360"/>
              </a:spcBef>
              <a:spcAft>
                <a:spcPts val="0"/>
              </a:spcAft>
              <a:buClr>
                <a:schemeClr val="lt1"/>
              </a:buClr>
              <a:buSzPts val="1800"/>
              <a:buFont typeface="Trebuchet MS"/>
              <a:buChar char="»"/>
              <a:defRPr sz="1800">
                <a:solidFill>
                  <a:schemeClr val="lt1"/>
                </a:solidFill>
              </a:defRPr>
            </a:lvl5pPr>
            <a:lvl6pPr indent="-342900" lvl="5" marL="2743200" algn="l">
              <a:spcBef>
                <a:spcPts val="360"/>
              </a:spcBef>
              <a:spcAft>
                <a:spcPts val="0"/>
              </a:spcAft>
              <a:buClr>
                <a:schemeClr val="dk2"/>
              </a:buClr>
              <a:buSzPts val="1800"/>
              <a:buFont typeface="Trebuchet MS"/>
              <a:buChar char="»"/>
              <a:defRPr sz="1800"/>
            </a:lvl6pPr>
            <a:lvl7pPr indent="-342900" lvl="6" marL="3200400" algn="l">
              <a:spcBef>
                <a:spcPts val="360"/>
              </a:spcBef>
              <a:spcAft>
                <a:spcPts val="0"/>
              </a:spcAft>
              <a:buClr>
                <a:schemeClr val="dk2"/>
              </a:buClr>
              <a:buSzPts val="1800"/>
              <a:buFont typeface="Trebuchet MS"/>
              <a:buChar char="»"/>
              <a:defRPr sz="1800"/>
            </a:lvl7pPr>
            <a:lvl8pPr indent="-342900" lvl="7" marL="3657600" algn="l">
              <a:spcBef>
                <a:spcPts val="360"/>
              </a:spcBef>
              <a:spcAft>
                <a:spcPts val="0"/>
              </a:spcAft>
              <a:buClr>
                <a:schemeClr val="dk2"/>
              </a:buClr>
              <a:buSzPts val="1800"/>
              <a:buFont typeface="Trebuchet MS"/>
              <a:buChar char="»"/>
              <a:defRPr sz="1800"/>
            </a:lvl8pPr>
            <a:lvl9pPr indent="-342900" lvl="8" marL="4114800" algn="l">
              <a:spcBef>
                <a:spcPts val="360"/>
              </a:spcBef>
              <a:spcAft>
                <a:spcPts val="0"/>
              </a:spcAft>
              <a:buClr>
                <a:schemeClr val="dk2"/>
              </a:buClr>
              <a:buSzPts val="1800"/>
              <a:buFont typeface="Trebuchet MS"/>
              <a:buChar char="»"/>
              <a:defRPr sz="18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itle">
  <p:cSld name="Centered Title">
    <p:spTree>
      <p:nvGrpSpPr>
        <p:cNvPr id="27" name="Shape 27"/>
        <p:cNvGrpSpPr/>
        <p:nvPr/>
      </p:nvGrpSpPr>
      <p:grpSpPr>
        <a:xfrm>
          <a:off x="0" y="0"/>
          <a:ext cx="0" cy="0"/>
          <a:chOff x="0" y="0"/>
          <a:chExt cx="0" cy="0"/>
        </a:xfrm>
      </p:grpSpPr>
      <p:sp>
        <p:nvSpPr>
          <p:cNvPr id="28" name="Google Shape;28;p52"/>
          <p:cNvSpPr txBox="1"/>
          <p:nvPr>
            <p:ph type="title"/>
          </p:nvPr>
        </p:nvSpPr>
        <p:spPr>
          <a:xfrm>
            <a:off x="884237" y="247650"/>
            <a:ext cx="9204325" cy="590931"/>
          </a:xfrm>
          <a:prstGeom prst="rect">
            <a:avLst/>
          </a:prstGeom>
          <a:noFill/>
          <a:ln>
            <a:noFill/>
          </a:ln>
        </p:spPr>
        <p:txBody>
          <a:bodyPr anchorCtr="0" anchor="t" bIns="45700" lIns="91425" spcFirstLastPara="1" rIns="91425" wrap="square" tIns="45700">
            <a:spAutoFit/>
          </a:bodyPr>
          <a:lstStyle>
            <a:lvl1pPr lvl="0" algn="ctr">
              <a:lnSpc>
                <a:spcPct val="9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8" name="Shape 8"/>
        <p:cNvGrpSpPr/>
        <p:nvPr/>
      </p:nvGrpSpPr>
      <p:grpSpPr>
        <a:xfrm>
          <a:off x="0" y="0"/>
          <a:ext cx="0" cy="0"/>
          <a:chOff x="0" y="0"/>
          <a:chExt cx="0" cy="0"/>
        </a:xfrm>
      </p:grpSpPr>
      <p:pic>
        <p:nvPicPr>
          <p:cNvPr descr="C:\Users\cpeterson\Desktop\8-bit-big.tif" id="9" name="Google Shape;9;p46"/>
          <p:cNvPicPr preferRelativeResize="0"/>
          <p:nvPr/>
        </p:nvPicPr>
        <p:blipFill rotWithShape="1">
          <a:blip r:embed="rId1">
            <a:alphaModFix/>
          </a:blip>
          <a:srcRect b="0" l="0" r="0" t="0"/>
          <a:stretch/>
        </p:blipFill>
        <p:spPr>
          <a:xfrm>
            <a:off x="0" y="-1588"/>
            <a:ext cx="10972800" cy="6175376"/>
          </a:xfrm>
          <a:prstGeom prst="rect">
            <a:avLst/>
          </a:prstGeom>
          <a:noFill/>
          <a:ln>
            <a:noFill/>
          </a:ln>
        </p:spPr>
      </p:pic>
      <p:sp>
        <p:nvSpPr>
          <p:cNvPr id="10" name="Google Shape;10;p46"/>
          <p:cNvSpPr txBox="1"/>
          <p:nvPr>
            <p:ph type="title"/>
          </p:nvPr>
        </p:nvSpPr>
        <p:spPr>
          <a:xfrm>
            <a:off x="549275" y="247650"/>
            <a:ext cx="9204325" cy="590931"/>
          </a:xfrm>
          <a:prstGeom prst="rect">
            <a:avLst/>
          </a:prstGeom>
          <a:noFill/>
          <a:ln>
            <a:noFill/>
          </a:ln>
        </p:spPr>
        <p:txBody>
          <a:bodyPr anchorCtr="0" anchor="t" bIns="45700" lIns="91425" spcFirstLastPara="1" rIns="91425" wrap="square" tIns="45700">
            <a:spAutoFit/>
          </a:bodyPr>
          <a:lstStyle>
            <a:lvl1pPr lvl="0" marR="0" rtl="0" algn="l">
              <a:lnSpc>
                <a:spcPct val="90000"/>
              </a:lnSpc>
              <a:spcBef>
                <a:spcPts val="0"/>
              </a:spcBef>
              <a:spcAft>
                <a:spcPts val="0"/>
              </a:spcAft>
              <a:buSzPts val="1400"/>
              <a:buNone/>
              <a:defRPr b="1" i="0" sz="3600" u="none" cap="none" strike="noStrike">
                <a:solidFill>
                  <a:srgbClr val="73B900"/>
                </a:solidFill>
                <a:latin typeface="Trebuchet MS"/>
                <a:ea typeface="Trebuchet MS"/>
                <a:cs typeface="Trebuchet MS"/>
                <a:sym typeface="Trebuchet MS"/>
              </a:defRPr>
            </a:lvl1pPr>
            <a:lvl2pPr lvl="1" marR="0" rtl="0" algn="l">
              <a:spcBef>
                <a:spcPts val="0"/>
              </a:spcBef>
              <a:spcAft>
                <a:spcPts val="0"/>
              </a:spcAft>
              <a:buSzPts val="1400"/>
              <a:buNone/>
              <a:defRPr b="1" i="0" sz="3200" u="none" cap="none" strike="noStrike">
                <a:solidFill>
                  <a:srgbClr val="73B900"/>
                </a:solidFill>
                <a:latin typeface="Arial"/>
                <a:ea typeface="Arial"/>
                <a:cs typeface="Arial"/>
                <a:sym typeface="Arial"/>
              </a:defRPr>
            </a:lvl2pPr>
            <a:lvl3pPr lvl="2" marR="0" rtl="0" algn="l">
              <a:spcBef>
                <a:spcPts val="0"/>
              </a:spcBef>
              <a:spcAft>
                <a:spcPts val="0"/>
              </a:spcAft>
              <a:buSzPts val="1400"/>
              <a:buNone/>
              <a:defRPr b="1" i="0" sz="3200" u="none" cap="none" strike="noStrike">
                <a:solidFill>
                  <a:srgbClr val="73B900"/>
                </a:solidFill>
                <a:latin typeface="Arial"/>
                <a:ea typeface="Arial"/>
                <a:cs typeface="Arial"/>
                <a:sym typeface="Arial"/>
              </a:defRPr>
            </a:lvl3pPr>
            <a:lvl4pPr lvl="3" marR="0" rtl="0" algn="l">
              <a:spcBef>
                <a:spcPts val="0"/>
              </a:spcBef>
              <a:spcAft>
                <a:spcPts val="0"/>
              </a:spcAft>
              <a:buSzPts val="1400"/>
              <a:buNone/>
              <a:defRPr b="1" i="0" sz="3200" u="none" cap="none" strike="noStrike">
                <a:solidFill>
                  <a:srgbClr val="73B900"/>
                </a:solidFill>
                <a:latin typeface="Arial"/>
                <a:ea typeface="Arial"/>
                <a:cs typeface="Arial"/>
                <a:sym typeface="Arial"/>
              </a:defRPr>
            </a:lvl4pPr>
            <a:lvl5pPr lvl="4" marR="0" rtl="0" algn="l">
              <a:spcBef>
                <a:spcPts val="0"/>
              </a:spcBef>
              <a:spcAft>
                <a:spcPts val="0"/>
              </a:spcAft>
              <a:buSzPts val="1400"/>
              <a:buNone/>
              <a:defRPr b="1" i="0" sz="3200" u="none" cap="none" strike="noStrike">
                <a:solidFill>
                  <a:srgbClr val="73B900"/>
                </a:solidFill>
                <a:latin typeface="Arial"/>
                <a:ea typeface="Arial"/>
                <a:cs typeface="Arial"/>
                <a:sym typeface="Arial"/>
              </a:defRPr>
            </a:lvl5pPr>
            <a:lvl6pPr lvl="5" marR="0" rtl="0" algn="l">
              <a:spcBef>
                <a:spcPts val="0"/>
              </a:spcBef>
              <a:spcAft>
                <a:spcPts val="0"/>
              </a:spcAft>
              <a:buSzPts val="1400"/>
              <a:buNone/>
              <a:defRPr b="1" i="0" sz="3200" u="none" cap="none" strike="noStrike">
                <a:solidFill>
                  <a:srgbClr val="73B900"/>
                </a:solidFill>
                <a:latin typeface="Arial"/>
                <a:ea typeface="Arial"/>
                <a:cs typeface="Arial"/>
                <a:sym typeface="Arial"/>
              </a:defRPr>
            </a:lvl6pPr>
            <a:lvl7pPr lvl="6" marR="0" rtl="0" algn="l">
              <a:spcBef>
                <a:spcPts val="0"/>
              </a:spcBef>
              <a:spcAft>
                <a:spcPts val="0"/>
              </a:spcAft>
              <a:buSzPts val="1400"/>
              <a:buNone/>
              <a:defRPr b="1" i="0" sz="3200" u="none" cap="none" strike="noStrike">
                <a:solidFill>
                  <a:srgbClr val="73B900"/>
                </a:solidFill>
                <a:latin typeface="Arial"/>
                <a:ea typeface="Arial"/>
                <a:cs typeface="Arial"/>
                <a:sym typeface="Arial"/>
              </a:defRPr>
            </a:lvl7pPr>
            <a:lvl8pPr lvl="7" marR="0" rtl="0" algn="l">
              <a:spcBef>
                <a:spcPts val="0"/>
              </a:spcBef>
              <a:spcAft>
                <a:spcPts val="0"/>
              </a:spcAft>
              <a:buSzPts val="1400"/>
              <a:buNone/>
              <a:defRPr b="1" i="0" sz="3200" u="none" cap="none" strike="noStrike">
                <a:solidFill>
                  <a:srgbClr val="73B900"/>
                </a:solidFill>
                <a:latin typeface="Arial"/>
                <a:ea typeface="Arial"/>
                <a:cs typeface="Arial"/>
                <a:sym typeface="Arial"/>
              </a:defRPr>
            </a:lvl8pPr>
            <a:lvl9pPr lvl="8" marR="0" rtl="0" algn="l">
              <a:spcBef>
                <a:spcPts val="0"/>
              </a:spcBef>
              <a:spcAft>
                <a:spcPts val="0"/>
              </a:spcAft>
              <a:buSzPts val="1400"/>
              <a:buNone/>
              <a:defRPr b="1" i="0" sz="3200" u="none" cap="none" strike="noStrike">
                <a:solidFill>
                  <a:srgbClr val="73B900"/>
                </a:solidFill>
                <a:latin typeface="Arial"/>
                <a:ea typeface="Arial"/>
                <a:cs typeface="Arial"/>
                <a:sym typeface="Arial"/>
              </a:defRPr>
            </a:lvl9pPr>
          </a:lstStyle>
          <a:p/>
        </p:txBody>
      </p:sp>
      <p:sp>
        <p:nvSpPr>
          <p:cNvPr id="11" name="Google Shape;11;p46"/>
          <p:cNvSpPr txBox="1"/>
          <p:nvPr>
            <p:ph idx="1" type="body"/>
          </p:nvPr>
        </p:nvSpPr>
        <p:spPr>
          <a:xfrm>
            <a:off x="549275" y="1439863"/>
            <a:ext cx="10042525" cy="4252912"/>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lt1"/>
              </a:buClr>
              <a:buSzPts val="2400"/>
              <a:buFont typeface="Trebuchet MS"/>
              <a:buChar char="•"/>
              <a:defRPr b="1" i="0" sz="2400" u="none" cap="none" strike="noStrike">
                <a:solidFill>
                  <a:schemeClr val="lt1"/>
                </a:solidFill>
                <a:latin typeface="Trebuchet MS"/>
                <a:ea typeface="Trebuchet MS"/>
                <a:cs typeface="Trebuchet MS"/>
                <a:sym typeface="Trebuchet MS"/>
              </a:defRPr>
            </a:lvl1pPr>
            <a:lvl2pPr indent="-355600" lvl="1" marL="914400" marR="0" rtl="0" algn="l">
              <a:spcBef>
                <a:spcPts val="400"/>
              </a:spcBef>
              <a:spcAft>
                <a:spcPts val="0"/>
              </a:spcAft>
              <a:buClr>
                <a:schemeClr val="lt1"/>
              </a:buClr>
              <a:buSzPts val="2000"/>
              <a:buFont typeface="Trebuchet MS"/>
              <a:buChar char="•"/>
              <a:defRPr b="1" i="0" sz="2000" u="none" cap="none" strike="noStrike">
                <a:solidFill>
                  <a:schemeClr val="lt1"/>
                </a:solidFill>
                <a:latin typeface="Trebuchet MS"/>
                <a:ea typeface="Trebuchet MS"/>
                <a:cs typeface="Trebuchet MS"/>
                <a:sym typeface="Trebuchet MS"/>
              </a:defRPr>
            </a:lvl2pPr>
            <a:lvl3pPr indent="-381000" lvl="2" marL="1371600" marR="0" rtl="0" algn="l">
              <a:spcBef>
                <a:spcPts val="480"/>
              </a:spcBef>
              <a:spcAft>
                <a:spcPts val="0"/>
              </a:spcAft>
              <a:buClr>
                <a:schemeClr val="lt1"/>
              </a:buClr>
              <a:buSzPts val="2400"/>
              <a:buFont typeface="Trebuchet MS"/>
              <a:buChar char="•"/>
              <a:defRPr b="1" i="0" sz="2400" u="none" cap="none" strike="noStrike">
                <a:solidFill>
                  <a:schemeClr val="lt1"/>
                </a:solidFill>
                <a:latin typeface="Trebuchet MS"/>
                <a:ea typeface="Trebuchet MS"/>
                <a:cs typeface="Trebuchet MS"/>
                <a:sym typeface="Trebuchet MS"/>
              </a:defRPr>
            </a:lvl3pPr>
            <a:lvl4pPr indent="-355600" lvl="3" marL="1828800" marR="0" rtl="0" algn="l">
              <a:spcBef>
                <a:spcPts val="400"/>
              </a:spcBef>
              <a:spcAft>
                <a:spcPts val="0"/>
              </a:spcAft>
              <a:buClr>
                <a:schemeClr val="dk2"/>
              </a:buClr>
              <a:buSzPts val="2000"/>
              <a:buFont typeface="Trebuchet MS"/>
              <a:buChar char="–"/>
              <a:defRPr b="0" i="0" sz="2000" u="none" cap="none" strike="noStrike">
                <a:solidFill>
                  <a:schemeClr val="dk2"/>
                </a:solidFill>
                <a:latin typeface="Trebuchet MS"/>
                <a:ea typeface="Trebuchet MS"/>
                <a:cs typeface="Trebuchet MS"/>
                <a:sym typeface="Trebuchet MS"/>
              </a:defRPr>
            </a:lvl4pPr>
            <a:lvl5pPr indent="-355600" lvl="4" marL="2286000" marR="0" rtl="0" algn="l">
              <a:spcBef>
                <a:spcPts val="400"/>
              </a:spcBef>
              <a:spcAft>
                <a:spcPts val="0"/>
              </a:spcAft>
              <a:buClr>
                <a:schemeClr val="dk2"/>
              </a:buClr>
              <a:buSzPts val="2000"/>
              <a:buFont typeface="Trebuchet MS"/>
              <a:buChar char="»"/>
              <a:defRPr b="0" i="0" sz="2000" u="none" cap="none" strike="noStrike">
                <a:solidFill>
                  <a:schemeClr val="dk2"/>
                </a:solidFill>
                <a:latin typeface="Trebuchet MS"/>
                <a:ea typeface="Trebuchet MS"/>
                <a:cs typeface="Trebuchet MS"/>
                <a:sym typeface="Trebuchet MS"/>
              </a:defRPr>
            </a:lvl5pPr>
            <a:lvl6pPr indent="-355600" lvl="5" marL="2743200" marR="0" rtl="0" algn="l">
              <a:spcBef>
                <a:spcPts val="400"/>
              </a:spcBef>
              <a:spcAft>
                <a:spcPts val="0"/>
              </a:spcAft>
              <a:buClr>
                <a:schemeClr val="dk2"/>
              </a:buClr>
              <a:buSzPts val="2000"/>
              <a:buFont typeface="Trebuchet MS"/>
              <a:buChar char="»"/>
              <a:defRPr b="0" i="0" sz="2000" u="none" cap="none" strike="noStrike">
                <a:solidFill>
                  <a:schemeClr val="dk2"/>
                </a:solidFill>
                <a:latin typeface="Trebuchet MS"/>
                <a:ea typeface="Trebuchet MS"/>
                <a:cs typeface="Trebuchet MS"/>
                <a:sym typeface="Trebuchet MS"/>
              </a:defRPr>
            </a:lvl6pPr>
            <a:lvl7pPr indent="-355600" lvl="6" marL="3200400" marR="0" rtl="0" algn="l">
              <a:spcBef>
                <a:spcPts val="400"/>
              </a:spcBef>
              <a:spcAft>
                <a:spcPts val="0"/>
              </a:spcAft>
              <a:buClr>
                <a:schemeClr val="dk2"/>
              </a:buClr>
              <a:buSzPts val="2000"/>
              <a:buFont typeface="Trebuchet MS"/>
              <a:buChar char="»"/>
              <a:defRPr b="0" i="0" sz="2000" u="none" cap="none" strike="noStrike">
                <a:solidFill>
                  <a:schemeClr val="dk2"/>
                </a:solidFill>
                <a:latin typeface="Trebuchet MS"/>
                <a:ea typeface="Trebuchet MS"/>
                <a:cs typeface="Trebuchet MS"/>
                <a:sym typeface="Trebuchet MS"/>
              </a:defRPr>
            </a:lvl7pPr>
            <a:lvl8pPr indent="-355600" lvl="7" marL="3657600" marR="0" rtl="0" algn="l">
              <a:spcBef>
                <a:spcPts val="400"/>
              </a:spcBef>
              <a:spcAft>
                <a:spcPts val="0"/>
              </a:spcAft>
              <a:buClr>
                <a:schemeClr val="dk2"/>
              </a:buClr>
              <a:buSzPts val="2000"/>
              <a:buFont typeface="Trebuchet MS"/>
              <a:buChar char="»"/>
              <a:defRPr b="0" i="0" sz="2000" u="none" cap="none" strike="noStrike">
                <a:solidFill>
                  <a:schemeClr val="dk2"/>
                </a:solidFill>
                <a:latin typeface="Trebuchet MS"/>
                <a:ea typeface="Trebuchet MS"/>
                <a:cs typeface="Trebuchet MS"/>
                <a:sym typeface="Trebuchet MS"/>
              </a:defRPr>
            </a:lvl8pPr>
            <a:lvl9pPr indent="-355600" lvl="8" marL="4114800" marR="0" rtl="0" algn="l">
              <a:spcBef>
                <a:spcPts val="400"/>
              </a:spcBef>
              <a:spcAft>
                <a:spcPts val="0"/>
              </a:spcAft>
              <a:buClr>
                <a:schemeClr val="dk2"/>
              </a:buClr>
              <a:buSzPts val="2000"/>
              <a:buFont typeface="Trebuchet MS"/>
              <a:buChar char="»"/>
              <a:defRPr b="0" i="0" sz="2000" u="none" cap="none" strike="noStrike">
                <a:solidFill>
                  <a:schemeClr val="dk2"/>
                </a:solidFill>
                <a:latin typeface="Trebuchet MS"/>
                <a:ea typeface="Trebuchet MS"/>
                <a:cs typeface="Trebuchet MS"/>
                <a:sym typeface="Trebuchet MS"/>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38.png"/><Relationship Id="rId5" Type="http://schemas.openxmlformats.org/officeDocument/2006/relationships/image" Target="../media/image2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46.png"/><Relationship Id="rId7"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48.jpg"/><Relationship Id="rId4" Type="http://schemas.openxmlformats.org/officeDocument/2006/relationships/image" Target="../media/image2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8.png"/><Relationship Id="rId4" Type="http://schemas.openxmlformats.org/officeDocument/2006/relationships/image" Target="../media/image5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9.jpg"/><Relationship Id="rId4" Type="http://schemas.openxmlformats.org/officeDocument/2006/relationships/image" Target="../media/image4.jpg"/><Relationship Id="rId5" Type="http://schemas.openxmlformats.org/officeDocument/2006/relationships/image" Target="../media/image2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0.png"/><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4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4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4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4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hyperlink" Target="http://www.netlib.org/blas/" TargetMode="External"/><Relationship Id="rId4" Type="http://schemas.openxmlformats.org/officeDocument/2006/relationships/hyperlink" Target="https://en.wikipedia.org/wiki/Fast_Fourier_transform" TargetMode="External"/><Relationship Id="rId5" Type="http://schemas.openxmlformats.org/officeDocument/2006/relationships/hyperlink" Target="http://wenku.baidu.com/link?url=x_cWS5rfsAyEBSZ-Rqg2UuW4iW5SfTdzmxbelNs3AuUbCgIo95oVpIdPmsn-gSeMAGRYHY4DjU6NEhQDyyP53XmXLqZrAGXTB0bd787OdWu"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4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38.png"/><Relationship Id="rId5"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 name="Shape 32"/>
        <p:cNvGrpSpPr/>
        <p:nvPr/>
      </p:nvGrpSpPr>
      <p:grpSpPr>
        <a:xfrm>
          <a:off x="0" y="0"/>
          <a:ext cx="0" cy="0"/>
          <a:chOff x="0" y="0"/>
          <a:chExt cx="0" cy="0"/>
        </a:xfrm>
      </p:grpSpPr>
      <p:sp>
        <p:nvSpPr>
          <p:cNvPr id="33" name="Google Shape;33;p1"/>
          <p:cNvSpPr txBox="1"/>
          <p:nvPr>
            <p:ph type="ctrTitle"/>
          </p:nvPr>
        </p:nvSpPr>
        <p:spPr>
          <a:xfrm>
            <a:off x="187325" y="2886577"/>
            <a:ext cx="6171956" cy="1200329"/>
          </a:xfrm>
          <a:prstGeom prst="rect">
            <a:avLst/>
          </a:prstGeom>
          <a:noFill/>
          <a:ln>
            <a:noFill/>
          </a:ln>
        </p:spPr>
        <p:txBody>
          <a:bodyPr anchorCtr="0" anchor="t" bIns="45700" lIns="91425" spcFirstLastPara="1" rIns="91425" wrap="square" tIns="45700">
            <a:spAutoFit/>
          </a:bodyPr>
          <a:lstStyle/>
          <a:p>
            <a:pPr indent="0" lvl="0" marL="0" rtl="0" algn="ctr">
              <a:lnSpc>
                <a:spcPct val="90000"/>
              </a:lnSpc>
              <a:spcBef>
                <a:spcPts val="0"/>
              </a:spcBef>
              <a:spcAft>
                <a:spcPts val="0"/>
              </a:spcAft>
              <a:buNone/>
            </a:pPr>
            <a:r>
              <a:rPr lang="en-US" sz="4000">
                <a:latin typeface="Trebuchet MS"/>
                <a:ea typeface="Trebuchet MS"/>
                <a:cs typeface="Trebuchet MS"/>
                <a:sym typeface="Trebuchet MS"/>
              </a:rPr>
              <a:t>GPU与人工智能2</a:t>
            </a:r>
            <a:br>
              <a:rPr lang="en-US" sz="4000">
                <a:latin typeface="Trebuchet MS"/>
                <a:ea typeface="Trebuchet MS"/>
                <a:cs typeface="Trebuchet MS"/>
                <a:sym typeface="Trebuchet MS"/>
              </a:rPr>
            </a:br>
            <a:r>
              <a:rPr lang="en-US" sz="4000">
                <a:latin typeface="Trebuchet MS"/>
                <a:ea typeface="Trebuchet MS"/>
                <a:cs typeface="Trebuchet MS"/>
                <a:sym typeface="Trebuchet MS"/>
              </a:rPr>
              <a:t>硬件和软件基础</a:t>
            </a:r>
            <a:endParaRPr sz="4000">
              <a:latin typeface="Trebuchet MS"/>
              <a:ea typeface="Trebuchet MS"/>
              <a:cs typeface="Trebuchet MS"/>
              <a:sym typeface="Trebuchet MS"/>
            </a:endParaRPr>
          </a:p>
        </p:txBody>
      </p:sp>
      <p:sp>
        <p:nvSpPr>
          <p:cNvPr id="34" name="Google Shape;34;p1"/>
          <p:cNvSpPr txBox="1"/>
          <p:nvPr>
            <p:ph idx="1" type="subTitle"/>
          </p:nvPr>
        </p:nvSpPr>
        <p:spPr>
          <a:xfrm>
            <a:off x="549275" y="4180819"/>
            <a:ext cx="7138065" cy="1138773"/>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lt1"/>
              </a:buClr>
              <a:buSzPts val="2000"/>
              <a:buFont typeface="Trebuchet MS"/>
              <a:buNone/>
            </a:pPr>
            <a:r>
              <a:rPr b="0" lang="en-US" sz="2000"/>
              <a:t>Ying Yu	</a:t>
            </a:r>
            <a:endParaRPr b="0" sz="2000"/>
          </a:p>
          <a:p>
            <a:pPr indent="0" lvl="0" marL="0" rtl="0" algn="ctr">
              <a:spcBef>
                <a:spcPts val="400"/>
              </a:spcBef>
              <a:spcAft>
                <a:spcPts val="0"/>
              </a:spcAft>
              <a:buClr>
                <a:schemeClr val="lt1"/>
              </a:buClr>
              <a:buSzPts val="2000"/>
              <a:buFont typeface="Trebuchet MS"/>
              <a:buNone/>
            </a:pPr>
            <a:r>
              <a:rPr b="0" lang="en-US" sz="2000"/>
              <a:t>Mar 4，2022</a:t>
            </a:r>
            <a:endParaRPr b="0" sz="2000"/>
          </a:p>
          <a:p>
            <a:pPr indent="0" lvl="0" marL="0" rtl="0" algn="ctr">
              <a:spcBef>
                <a:spcPts val="400"/>
              </a:spcBef>
              <a:spcAft>
                <a:spcPts val="0"/>
              </a:spcAft>
              <a:buClr>
                <a:schemeClr val="lt1"/>
              </a:buClr>
              <a:buSzPts val="2000"/>
              <a:buFont typeface="Trebuchet MS"/>
              <a:buNone/>
            </a:pPr>
            <a:r>
              <a:rPr b="0" lang="en-US" sz="2000"/>
              <a:t>yingyu@nju.edu.cn</a:t>
            </a:r>
            <a:endParaRPr b="0" sz="20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0"/>
          <p:cNvSpPr/>
          <p:nvPr/>
        </p:nvSpPr>
        <p:spPr>
          <a:xfrm rot="10800000">
            <a:off x="0" y="3835400"/>
            <a:ext cx="10972800" cy="2336800"/>
          </a:xfrm>
          <a:prstGeom prst="rect">
            <a:avLst/>
          </a:prstGeom>
          <a:gradFill>
            <a:gsLst>
              <a:gs pos="0">
                <a:srgbClr val="000000">
                  <a:alpha val="60784"/>
                </a:srgbClr>
              </a:gs>
              <a:gs pos="100000">
                <a:srgbClr val="000000">
                  <a:alpha val="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09" name="Google Shape;109;p10"/>
          <p:cNvSpPr txBox="1"/>
          <p:nvPr/>
        </p:nvSpPr>
        <p:spPr>
          <a:xfrm>
            <a:off x="466289" y="64170"/>
            <a:ext cx="10040222" cy="914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b="1" sz="4000">
              <a:solidFill>
                <a:srgbClr val="73B900"/>
              </a:solidFill>
              <a:latin typeface="Trebuchet MS"/>
              <a:ea typeface="Trebuchet MS"/>
              <a:cs typeface="Trebuchet MS"/>
              <a:sym typeface="Trebuchet MS"/>
            </a:endParaRPr>
          </a:p>
        </p:txBody>
      </p:sp>
      <p:cxnSp>
        <p:nvCxnSpPr>
          <p:cNvPr id="110" name="Google Shape;110;p10"/>
          <p:cNvCxnSpPr/>
          <p:nvPr/>
        </p:nvCxnSpPr>
        <p:spPr>
          <a:xfrm>
            <a:off x="1828800" y="905877"/>
            <a:ext cx="7315200" cy="1588"/>
          </a:xfrm>
          <a:prstGeom prst="straightConnector1">
            <a:avLst/>
          </a:prstGeom>
          <a:noFill/>
          <a:ln cap="flat" cmpd="sng" w="19050">
            <a:solidFill>
              <a:schemeClr val="lt2"/>
            </a:solidFill>
            <a:prstDash val="dot"/>
            <a:round/>
            <a:headEnd len="sm" w="sm" type="none"/>
            <a:tailEnd len="sm" w="sm" type="none"/>
          </a:ln>
        </p:spPr>
      </p:cxnSp>
      <p:pic>
        <p:nvPicPr>
          <p:cNvPr id="111" name="Google Shape;111;p10"/>
          <p:cNvPicPr preferRelativeResize="0"/>
          <p:nvPr/>
        </p:nvPicPr>
        <p:blipFill rotWithShape="1">
          <a:blip r:embed="rId3">
            <a:alphaModFix/>
          </a:blip>
          <a:srcRect b="0" l="0" r="0" t="0"/>
          <a:stretch/>
        </p:blipFill>
        <p:spPr>
          <a:xfrm>
            <a:off x="744904" y="1579929"/>
            <a:ext cx="3328988" cy="1709738"/>
          </a:xfrm>
          <a:prstGeom prst="rect">
            <a:avLst/>
          </a:prstGeom>
          <a:noFill/>
          <a:ln>
            <a:noFill/>
          </a:ln>
        </p:spPr>
      </p:pic>
      <p:pic>
        <p:nvPicPr>
          <p:cNvPr id="112" name="Google Shape;112;p10"/>
          <p:cNvPicPr preferRelativeResize="0"/>
          <p:nvPr/>
        </p:nvPicPr>
        <p:blipFill rotWithShape="1">
          <a:blip r:embed="rId4">
            <a:alphaModFix/>
          </a:blip>
          <a:srcRect b="0" l="0" r="0" t="0"/>
          <a:stretch/>
        </p:blipFill>
        <p:spPr>
          <a:xfrm>
            <a:off x="7010400" y="2638425"/>
            <a:ext cx="3962400" cy="3533775"/>
          </a:xfrm>
          <a:prstGeom prst="rect">
            <a:avLst/>
          </a:prstGeom>
          <a:noFill/>
          <a:ln>
            <a:noFill/>
          </a:ln>
        </p:spPr>
      </p:pic>
      <p:sp>
        <p:nvSpPr>
          <p:cNvPr id="113" name="Google Shape;113;p10"/>
          <p:cNvSpPr/>
          <p:nvPr/>
        </p:nvSpPr>
        <p:spPr>
          <a:xfrm>
            <a:off x="1116013" y="1052513"/>
            <a:ext cx="1484312" cy="523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lt1"/>
              </a:buClr>
              <a:buSzPts val="1680"/>
              <a:buFont typeface="Noto Sans Symbols"/>
              <a:buNone/>
            </a:pPr>
            <a:r>
              <a:rPr lang="en-US" sz="2800">
                <a:solidFill>
                  <a:schemeClr val="lt1"/>
                </a:solidFill>
                <a:latin typeface="Arial"/>
                <a:ea typeface="Arial"/>
                <a:cs typeface="Arial"/>
                <a:sym typeface="Arial"/>
              </a:rPr>
              <a:t>memory</a:t>
            </a:r>
            <a:endParaRPr sz="1800">
              <a:solidFill>
                <a:schemeClr val="lt1"/>
              </a:solidFill>
              <a:latin typeface="Arial"/>
              <a:ea typeface="Arial"/>
              <a:cs typeface="Arial"/>
              <a:sym typeface="Arial"/>
            </a:endParaRPr>
          </a:p>
        </p:txBody>
      </p:sp>
      <p:sp>
        <p:nvSpPr>
          <p:cNvPr id="114" name="Google Shape;114;p10"/>
          <p:cNvSpPr/>
          <p:nvPr/>
        </p:nvSpPr>
        <p:spPr>
          <a:xfrm>
            <a:off x="9611825" y="2130548"/>
            <a:ext cx="942975" cy="523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lt1"/>
              </a:buClr>
              <a:buSzPts val="1680"/>
              <a:buFont typeface="Noto Sans Symbols"/>
              <a:buNone/>
            </a:pPr>
            <a:r>
              <a:rPr lang="en-US" sz="2800">
                <a:solidFill>
                  <a:schemeClr val="lt1"/>
                </a:solidFill>
                <a:latin typeface="Arial"/>
                <a:ea typeface="Arial"/>
                <a:cs typeface="Arial"/>
                <a:sym typeface="Arial"/>
              </a:rPr>
              <a:t>CPU</a:t>
            </a:r>
            <a:endParaRPr sz="1800">
              <a:solidFill>
                <a:schemeClr val="lt1"/>
              </a:solidFill>
              <a:latin typeface="Arial"/>
              <a:ea typeface="Arial"/>
              <a:cs typeface="Arial"/>
              <a:sym typeface="Arial"/>
            </a:endParaRPr>
          </a:p>
        </p:txBody>
      </p:sp>
      <p:pic>
        <p:nvPicPr>
          <p:cNvPr descr="C:\Documents and Settings\liszka\Local Settings\Temporary Internet Files\Content.IE5\3X5GU20H\MC900439805[1].png" id="115" name="Google Shape;115;p10"/>
          <p:cNvPicPr preferRelativeResize="0"/>
          <p:nvPr/>
        </p:nvPicPr>
        <p:blipFill rotWithShape="1">
          <a:blip r:embed="rId5">
            <a:alphaModFix/>
          </a:blip>
          <a:srcRect b="0" l="0" r="0" t="0"/>
          <a:stretch/>
        </p:blipFill>
        <p:spPr>
          <a:xfrm rot="-1624264">
            <a:off x="4164013" y="1744173"/>
            <a:ext cx="2520950" cy="2520950"/>
          </a:xfrm>
          <a:prstGeom prst="rect">
            <a:avLst/>
          </a:prstGeom>
          <a:noFill/>
          <a:ln>
            <a:noFill/>
          </a:ln>
        </p:spPr>
      </p:pic>
      <p:sp>
        <p:nvSpPr>
          <p:cNvPr id="116" name="Google Shape;116;p10"/>
          <p:cNvSpPr/>
          <p:nvPr/>
        </p:nvSpPr>
        <p:spPr>
          <a:xfrm>
            <a:off x="4167677" y="3581523"/>
            <a:ext cx="2001837" cy="523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lt1"/>
              </a:buClr>
              <a:buSzPts val="1680"/>
              <a:buFont typeface="Noto Sans Symbols"/>
              <a:buNone/>
            </a:pPr>
            <a:r>
              <a:rPr b="1" lang="en-US" sz="2800">
                <a:solidFill>
                  <a:srgbClr val="C00000"/>
                </a:solidFill>
                <a:latin typeface="Arial"/>
                <a:ea typeface="Arial"/>
                <a:cs typeface="Arial"/>
                <a:sym typeface="Arial"/>
              </a:rPr>
              <a:t>write/store</a:t>
            </a:r>
            <a:endParaRPr b="1" sz="1800">
              <a:solidFill>
                <a:srgbClr val="C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1"/>
          <p:cNvSpPr txBox="1"/>
          <p:nvPr>
            <p:ph type="title"/>
          </p:nvPr>
        </p:nvSpPr>
        <p:spPr>
          <a:xfrm>
            <a:off x="549275" y="247650"/>
            <a:ext cx="9204325" cy="590931"/>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None/>
            </a:pPr>
            <a:r>
              <a:rPr lang="en-US"/>
              <a:t>von Neumann bottleneck</a:t>
            </a:r>
            <a:endParaRPr/>
          </a:p>
        </p:txBody>
      </p:sp>
      <p:pic>
        <p:nvPicPr>
          <p:cNvPr descr="C:\Documents and Settings\liszka\Local Settings\Temporary Internet Files\Content.IE5\5W39ONER\MC900030031[1].wmf" id="122" name="Google Shape;122;p11"/>
          <p:cNvPicPr preferRelativeResize="0"/>
          <p:nvPr/>
        </p:nvPicPr>
        <p:blipFill rotWithShape="1">
          <a:blip r:embed="rId3">
            <a:alphaModFix/>
          </a:blip>
          <a:srcRect b="0" l="0" r="0" t="0"/>
          <a:stretch/>
        </p:blipFill>
        <p:spPr>
          <a:xfrm flipH="1">
            <a:off x="1285265" y="1074860"/>
            <a:ext cx="1800225" cy="2309813"/>
          </a:xfrm>
          <a:prstGeom prst="rect">
            <a:avLst/>
          </a:prstGeom>
          <a:noFill/>
          <a:ln>
            <a:noFill/>
          </a:ln>
        </p:spPr>
      </p:pic>
      <p:pic>
        <p:nvPicPr>
          <p:cNvPr descr="C:\Documents and Settings\liszka\Local Settings\Temporary Internet Files\Content.IE5\Q7HGDQRM\MC900238375[1].wmf" id="123" name="Google Shape;123;p11"/>
          <p:cNvPicPr preferRelativeResize="0"/>
          <p:nvPr/>
        </p:nvPicPr>
        <p:blipFill rotWithShape="1">
          <a:blip r:embed="rId4">
            <a:alphaModFix/>
          </a:blip>
          <a:srcRect b="0" l="0" r="0" t="0"/>
          <a:stretch/>
        </p:blipFill>
        <p:spPr>
          <a:xfrm>
            <a:off x="179388" y="3068638"/>
            <a:ext cx="1746250" cy="1196975"/>
          </a:xfrm>
          <a:prstGeom prst="rect">
            <a:avLst/>
          </a:prstGeom>
          <a:noFill/>
          <a:ln>
            <a:noFill/>
          </a:ln>
        </p:spPr>
      </p:pic>
      <p:pic>
        <p:nvPicPr>
          <p:cNvPr descr="C:\Documents and Settings\liszka\Local Settings\Temporary Internet Files\Content.IE5\Q7HGDQRM\MC900238375[1].wmf" id="124" name="Google Shape;124;p11"/>
          <p:cNvPicPr preferRelativeResize="0"/>
          <p:nvPr/>
        </p:nvPicPr>
        <p:blipFill rotWithShape="1">
          <a:blip r:embed="rId5">
            <a:alphaModFix/>
          </a:blip>
          <a:srcRect b="0" l="0" r="0" t="0"/>
          <a:stretch/>
        </p:blipFill>
        <p:spPr>
          <a:xfrm>
            <a:off x="3098190" y="1731719"/>
            <a:ext cx="1225550" cy="838200"/>
          </a:xfrm>
          <a:prstGeom prst="rect">
            <a:avLst/>
          </a:prstGeom>
          <a:noFill/>
          <a:ln>
            <a:noFill/>
          </a:ln>
        </p:spPr>
      </p:pic>
      <p:pic>
        <p:nvPicPr>
          <p:cNvPr descr="C:\Documents and Settings\liszka\Local Settings\Temporary Internet Files\Content.IE5\5W39ONER\MC900441741[1].png" id="125" name="Google Shape;125;p11"/>
          <p:cNvPicPr preferRelativeResize="0"/>
          <p:nvPr/>
        </p:nvPicPr>
        <p:blipFill rotWithShape="1">
          <a:blip r:embed="rId6">
            <a:alphaModFix/>
          </a:blip>
          <a:srcRect b="0" l="0" r="0" t="0"/>
          <a:stretch/>
        </p:blipFill>
        <p:spPr>
          <a:xfrm>
            <a:off x="2763959" y="2726838"/>
            <a:ext cx="1084263" cy="1084263"/>
          </a:xfrm>
          <a:prstGeom prst="rect">
            <a:avLst/>
          </a:prstGeom>
          <a:noFill/>
          <a:ln>
            <a:noFill/>
          </a:ln>
        </p:spPr>
      </p:pic>
      <p:cxnSp>
        <p:nvCxnSpPr>
          <p:cNvPr id="126" name="Google Shape;126;p11"/>
          <p:cNvCxnSpPr/>
          <p:nvPr/>
        </p:nvCxnSpPr>
        <p:spPr>
          <a:xfrm>
            <a:off x="3954584" y="3430954"/>
            <a:ext cx="2404941" cy="1636224"/>
          </a:xfrm>
          <a:prstGeom prst="straightConnector1">
            <a:avLst/>
          </a:prstGeom>
          <a:noFill/>
          <a:ln cap="flat" cmpd="sng" w="9525">
            <a:solidFill>
              <a:schemeClr val="lt1"/>
            </a:solidFill>
            <a:prstDash val="solid"/>
            <a:round/>
            <a:headEnd len="med" w="med" type="none"/>
            <a:tailEnd len="med" w="med" type="none"/>
          </a:ln>
        </p:spPr>
      </p:cxnSp>
      <p:cxnSp>
        <p:nvCxnSpPr>
          <p:cNvPr id="127" name="Google Shape;127;p11"/>
          <p:cNvCxnSpPr/>
          <p:nvPr/>
        </p:nvCxnSpPr>
        <p:spPr>
          <a:xfrm>
            <a:off x="3806093" y="3626338"/>
            <a:ext cx="2358292" cy="1635980"/>
          </a:xfrm>
          <a:prstGeom prst="straightConnector1">
            <a:avLst/>
          </a:prstGeom>
          <a:noFill/>
          <a:ln cap="flat" cmpd="sng" w="9525">
            <a:solidFill>
              <a:srgbClr val="FFC000"/>
            </a:solidFill>
            <a:prstDash val="solid"/>
            <a:round/>
            <a:headEnd len="med" w="med" type="none"/>
            <a:tailEnd len="med" w="med" type="none"/>
          </a:ln>
        </p:spPr>
      </p:cxnSp>
      <p:cxnSp>
        <p:nvCxnSpPr>
          <p:cNvPr id="128" name="Google Shape;128;p11"/>
          <p:cNvCxnSpPr/>
          <p:nvPr/>
        </p:nvCxnSpPr>
        <p:spPr>
          <a:xfrm>
            <a:off x="3727938" y="3720123"/>
            <a:ext cx="2385646" cy="1639888"/>
          </a:xfrm>
          <a:prstGeom prst="straightConnector1">
            <a:avLst/>
          </a:prstGeom>
          <a:noFill/>
          <a:ln cap="flat" cmpd="sng" w="9525">
            <a:solidFill>
              <a:srgbClr val="FFC000"/>
            </a:solidFill>
            <a:prstDash val="solid"/>
            <a:round/>
            <a:headEnd len="med" w="med" type="none"/>
            <a:tailEnd len="med" w="med" type="none"/>
          </a:ln>
        </p:spPr>
      </p:cxnSp>
      <p:cxnSp>
        <p:nvCxnSpPr>
          <p:cNvPr id="129" name="Google Shape;129;p11"/>
          <p:cNvCxnSpPr/>
          <p:nvPr/>
        </p:nvCxnSpPr>
        <p:spPr>
          <a:xfrm>
            <a:off x="3571631" y="3860800"/>
            <a:ext cx="2407138" cy="1633415"/>
          </a:xfrm>
          <a:prstGeom prst="straightConnector1">
            <a:avLst/>
          </a:prstGeom>
          <a:noFill/>
          <a:ln cap="flat" cmpd="sng" w="9525">
            <a:solidFill>
              <a:schemeClr val="lt1"/>
            </a:solidFill>
            <a:prstDash val="solid"/>
            <a:round/>
            <a:headEnd len="med" w="med" type="none"/>
            <a:tailEnd len="med" w="med" type="none"/>
          </a:ln>
        </p:spPr>
      </p:cxnSp>
      <p:pic>
        <p:nvPicPr>
          <p:cNvPr id="130" name="Google Shape;130;p11"/>
          <p:cNvPicPr preferRelativeResize="0"/>
          <p:nvPr/>
        </p:nvPicPr>
        <p:blipFill rotWithShape="1">
          <a:blip r:embed="rId7">
            <a:alphaModFix/>
          </a:blip>
          <a:srcRect b="0" l="0" r="0" t="0"/>
          <a:stretch/>
        </p:blipFill>
        <p:spPr>
          <a:xfrm>
            <a:off x="6578111" y="4516437"/>
            <a:ext cx="3816350" cy="165576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2"/>
          <p:cNvSpPr txBox="1"/>
          <p:nvPr>
            <p:ph type="title"/>
          </p:nvPr>
        </p:nvSpPr>
        <p:spPr>
          <a:xfrm>
            <a:off x="549275" y="247650"/>
            <a:ext cx="9204325" cy="1089529"/>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None/>
            </a:pPr>
            <a:r>
              <a:rPr lang="en-US"/>
              <a:t>PCI-e bandwidth</a:t>
            </a:r>
            <a:br>
              <a:rPr lang="en-US"/>
            </a:br>
            <a:endParaRPr/>
          </a:p>
        </p:txBody>
      </p:sp>
      <p:pic>
        <p:nvPicPr>
          <p:cNvPr id="136" name="Google Shape;136;p12"/>
          <p:cNvPicPr preferRelativeResize="0"/>
          <p:nvPr>
            <p:ph idx="1" type="body"/>
          </p:nvPr>
        </p:nvPicPr>
        <p:blipFill rotWithShape="1">
          <a:blip r:embed="rId3">
            <a:alphaModFix/>
          </a:blip>
          <a:srcRect b="0" l="0" r="0" t="0"/>
          <a:stretch/>
        </p:blipFill>
        <p:spPr>
          <a:xfrm>
            <a:off x="2066348" y="1702676"/>
            <a:ext cx="6738693" cy="372578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3"/>
          <p:cNvSpPr txBox="1"/>
          <p:nvPr>
            <p:ph type="title"/>
          </p:nvPr>
        </p:nvSpPr>
        <p:spPr>
          <a:xfrm>
            <a:off x="549275" y="247650"/>
            <a:ext cx="9204325" cy="590931"/>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None/>
            </a:pPr>
            <a:r>
              <a:rPr lang="en-US"/>
              <a:t>An operating system “process”</a:t>
            </a:r>
            <a:endParaRPr/>
          </a:p>
        </p:txBody>
      </p:sp>
      <p:sp>
        <p:nvSpPr>
          <p:cNvPr id="142" name="Google Shape;142;p13"/>
          <p:cNvSpPr txBox="1"/>
          <p:nvPr>
            <p:ph idx="1" type="body"/>
          </p:nvPr>
        </p:nvSpPr>
        <p:spPr>
          <a:xfrm>
            <a:off x="271689" y="1031648"/>
            <a:ext cx="10042525" cy="491599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lt1"/>
              </a:buClr>
              <a:buSzPts val="2400"/>
              <a:buFont typeface="Trebuchet MS"/>
              <a:buChar char="•"/>
            </a:pPr>
            <a:r>
              <a:rPr lang="en-US"/>
              <a:t>An instance of a computer program that is being executed.</a:t>
            </a:r>
            <a:endParaRPr/>
          </a:p>
          <a:p>
            <a:pPr indent="-190500" lvl="0" marL="342900" rtl="0" algn="l">
              <a:spcBef>
                <a:spcPts val="480"/>
              </a:spcBef>
              <a:spcAft>
                <a:spcPts val="0"/>
              </a:spcAft>
              <a:buClr>
                <a:schemeClr val="lt1"/>
              </a:buClr>
              <a:buSzPts val="2400"/>
              <a:buFont typeface="Trebuchet MS"/>
              <a:buNone/>
            </a:pPr>
            <a:r>
              <a:t/>
            </a:r>
            <a:endParaRPr/>
          </a:p>
          <a:p>
            <a:pPr indent="-342900" lvl="0" marL="342900" rtl="0" algn="l">
              <a:spcBef>
                <a:spcPts val="480"/>
              </a:spcBef>
              <a:spcAft>
                <a:spcPts val="0"/>
              </a:spcAft>
              <a:buClr>
                <a:schemeClr val="lt1"/>
              </a:buClr>
              <a:buSzPts val="2400"/>
              <a:buFont typeface="Trebuchet MS"/>
              <a:buChar char="•"/>
            </a:pPr>
            <a:r>
              <a:rPr lang="en-US"/>
              <a:t>Components of a process:</a:t>
            </a:r>
            <a:endParaRPr/>
          </a:p>
          <a:p>
            <a:pPr indent="-190500" lvl="0" marL="342900" rtl="0" algn="l">
              <a:spcBef>
                <a:spcPts val="480"/>
              </a:spcBef>
              <a:spcAft>
                <a:spcPts val="0"/>
              </a:spcAft>
              <a:buClr>
                <a:schemeClr val="lt1"/>
              </a:buClr>
              <a:buSzPts val="2400"/>
              <a:buFont typeface="Trebuchet MS"/>
              <a:buNone/>
            </a:pPr>
            <a:r>
              <a:t/>
            </a:r>
            <a:endParaRPr/>
          </a:p>
          <a:p>
            <a:pPr indent="-342900" lvl="1" marL="914400" rtl="0" algn="l">
              <a:spcBef>
                <a:spcPts val="400"/>
              </a:spcBef>
              <a:spcAft>
                <a:spcPts val="0"/>
              </a:spcAft>
              <a:buClr>
                <a:schemeClr val="lt1"/>
              </a:buClr>
              <a:buSzPts val="2000"/>
              <a:buFont typeface="Trebuchet MS"/>
              <a:buChar char="•"/>
            </a:pPr>
            <a:r>
              <a:rPr lang="en-US"/>
              <a:t>The executable machine language program.</a:t>
            </a:r>
            <a:endParaRPr/>
          </a:p>
          <a:p>
            <a:pPr indent="-215900" lvl="1" marL="914400" rtl="0" algn="l">
              <a:spcBef>
                <a:spcPts val="400"/>
              </a:spcBef>
              <a:spcAft>
                <a:spcPts val="0"/>
              </a:spcAft>
              <a:buClr>
                <a:schemeClr val="lt1"/>
              </a:buClr>
              <a:buSzPts val="2000"/>
              <a:buFont typeface="Trebuchet MS"/>
              <a:buNone/>
            </a:pPr>
            <a:r>
              <a:t/>
            </a:r>
            <a:endParaRPr/>
          </a:p>
          <a:p>
            <a:pPr indent="-342900" lvl="1" marL="914400" rtl="0" algn="l">
              <a:spcBef>
                <a:spcPts val="400"/>
              </a:spcBef>
              <a:spcAft>
                <a:spcPts val="0"/>
              </a:spcAft>
              <a:buClr>
                <a:schemeClr val="lt1"/>
              </a:buClr>
              <a:buSzPts val="2000"/>
              <a:buFont typeface="Trebuchet MS"/>
              <a:buChar char="•"/>
            </a:pPr>
            <a:r>
              <a:rPr lang="en-US"/>
              <a:t>A block of memory.</a:t>
            </a:r>
            <a:endParaRPr/>
          </a:p>
          <a:p>
            <a:pPr indent="-215900" lvl="1" marL="914400" rtl="0" algn="l">
              <a:spcBef>
                <a:spcPts val="400"/>
              </a:spcBef>
              <a:spcAft>
                <a:spcPts val="0"/>
              </a:spcAft>
              <a:buClr>
                <a:schemeClr val="lt1"/>
              </a:buClr>
              <a:buSzPts val="2000"/>
              <a:buFont typeface="Trebuchet MS"/>
              <a:buNone/>
            </a:pPr>
            <a:r>
              <a:t/>
            </a:r>
            <a:endParaRPr/>
          </a:p>
          <a:p>
            <a:pPr indent="-342900" lvl="1" marL="914400" rtl="0" algn="l">
              <a:spcBef>
                <a:spcPts val="400"/>
              </a:spcBef>
              <a:spcAft>
                <a:spcPts val="0"/>
              </a:spcAft>
              <a:buClr>
                <a:schemeClr val="lt1"/>
              </a:buClr>
              <a:buSzPts val="2000"/>
              <a:buFont typeface="Trebuchet MS"/>
              <a:buChar char="•"/>
            </a:pPr>
            <a:r>
              <a:rPr lang="en-US"/>
              <a:t>Descriptors of resources the OS has allocated to the process.</a:t>
            </a:r>
            <a:endParaRPr/>
          </a:p>
          <a:p>
            <a:pPr indent="-215900" lvl="1" marL="914400" rtl="0" algn="l">
              <a:spcBef>
                <a:spcPts val="400"/>
              </a:spcBef>
              <a:spcAft>
                <a:spcPts val="0"/>
              </a:spcAft>
              <a:buClr>
                <a:schemeClr val="lt1"/>
              </a:buClr>
              <a:buSzPts val="2000"/>
              <a:buFont typeface="Trebuchet MS"/>
              <a:buNone/>
            </a:pPr>
            <a:r>
              <a:t/>
            </a:r>
            <a:endParaRPr/>
          </a:p>
          <a:p>
            <a:pPr indent="-342900" lvl="1" marL="914400" rtl="0" algn="l">
              <a:spcBef>
                <a:spcPts val="400"/>
              </a:spcBef>
              <a:spcAft>
                <a:spcPts val="0"/>
              </a:spcAft>
              <a:buClr>
                <a:schemeClr val="lt1"/>
              </a:buClr>
              <a:buSzPts val="2000"/>
              <a:buFont typeface="Trebuchet MS"/>
              <a:buChar char="•"/>
            </a:pPr>
            <a:r>
              <a:rPr lang="en-US"/>
              <a:t>Security information.</a:t>
            </a:r>
            <a:endParaRPr/>
          </a:p>
          <a:p>
            <a:pPr indent="-215900" lvl="1" marL="914400" rtl="0" algn="l">
              <a:spcBef>
                <a:spcPts val="400"/>
              </a:spcBef>
              <a:spcAft>
                <a:spcPts val="0"/>
              </a:spcAft>
              <a:buClr>
                <a:schemeClr val="lt1"/>
              </a:buClr>
              <a:buSzPts val="2000"/>
              <a:buFont typeface="Trebuchet MS"/>
              <a:buNone/>
            </a:pPr>
            <a:r>
              <a:t/>
            </a:r>
            <a:endParaRPr/>
          </a:p>
          <a:p>
            <a:pPr indent="-342900" lvl="1" marL="914400" rtl="0" algn="l">
              <a:spcBef>
                <a:spcPts val="400"/>
              </a:spcBef>
              <a:spcAft>
                <a:spcPts val="0"/>
              </a:spcAft>
              <a:buClr>
                <a:schemeClr val="lt1"/>
              </a:buClr>
              <a:buSzPts val="2000"/>
              <a:buFont typeface="Trebuchet MS"/>
              <a:buChar char="•"/>
            </a:pPr>
            <a:r>
              <a:rPr lang="en-US"/>
              <a:t>Information about the state of the process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4"/>
          <p:cNvSpPr txBox="1"/>
          <p:nvPr>
            <p:ph type="title"/>
          </p:nvPr>
        </p:nvSpPr>
        <p:spPr>
          <a:xfrm>
            <a:off x="549275" y="247650"/>
            <a:ext cx="9204325" cy="590931"/>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None/>
            </a:pPr>
            <a:r>
              <a:rPr lang="en-US"/>
              <a:t>Threading</a:t>
            </a:r>
            <a:endParaRPr/>
          </a:p>
        </p:txBody>
      </p:sp>
      <p:sp>
        <p:nvSpPr>
          <p:cNvPr id="148" name="Google Shape;148;p14"/>
          <p:cNvSpPr txBox="1"/>
          <p:nvPr/>
        </p:nvSpPr>
        <p:spPr>
          <a:xfrm>
            <a:off x="271689" y="1031648"/>
            <a:ext cx="10042525" cy="42529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1"/>
              </a:buClr>
              <a:buSzPts val="2400"/>
              <a:buFont typeface="Trebuchet MS"/>
              <a:buChar char="•"/>
            </a:pPr>
            <a:r>
              <a:rPr b="1" lang="en-US" sz="2400">
                <a:solidFill>
                  <a:schemeClr val="lt1"/>
                </a:solidFill>
                <a:latin typeface="Trebuchet MS"/>
                <a:ea typeface="Trebuchet MS"/>
                <a:cs typeface="Trebuchet MS"/>
                <a:sym typeface="Trebuchet MS"/>
              </a:rPr>
              <a:t>Threads are contained within processes.</a:t>
            </a:r>
            <a:endParaRPr/>
          </a:p>
          <a:p>
            <a:pPr indent="-190500" lvl="0" marL="342900" marR="0" rtl="0" algn="l">
              <a:lnSpc>
                <a:spcPct val="100000"/>
              </a:lnSpc>
              <a:spcBef>
                <a:spcPts val="480"/>
              </a:spcBef>
              <a:spcAft>
                <a:spcPts val="0"/>
              </a:spcAft>
              <a:buClr>
                <a:schemeClr val="lt1"/>
              </a:buClr>
              <a:buSzPts val="2400"/>
              <a:buFont typeface="Arial"/>
              <a:buNone/>
            </a:pPr>
            <a:r>
              <a:t/>
            </a:r>
            <a:endParaRPr b="1" sz="2400">
              <a:solidFill>
                <a:schemeClr val="lt1"/>
              </a:solidFill>
              <a:latin typeface="Trebuchet MS"/>
              <a:ea typeface="Trebuchet MS"/>
              <a:cs typeface="Trebuchet MS"/>
              <a:sym typeface="Trebuchet MS"/>
            </a:endParaRPr>
          </a:p>
          <a:p>
            <a:pPr indent="-342900" lvl="0" marL="342900" marR="0" rtl="0" algn="l">
              <a:lnSpc>
                <a:spcPct val="100000"/>
              </a:lnSpc>
              <a:spcBef>
                <a:spcPts val="480"/>
              </a:spcBef>
              <a:spcAft>
                <a:spcPts val="0"/>
              </a:spcAft>
              <a:buClr>
                <a:schemeClr val="lt1"/>
              </a:buClr>
              <a:buSzPts val="2400"/>
              <a:buFont typeface="Trebuchet MS"/>
              <a:buChar char="•"/>
            </a:pPr>
            <a:r>
              <a:rPr b="1" lang="en-US" sz="2400">
                <a:solidFill>
                  <a:schemeClr val="lt1"/>
                </a:solidFill>
                <a:latin typeface="Trebuchet MS"/>
                <a:ea typeface="Trebuchet MS"/>
                <a:cs typeface="Trebuchet MS"/>
                <a:sym typeface="Trebuchet MS"/>
              </a:rPr>
              <a:t>They allow programmers to divide their programs into (more or less) independent tasks.</a:t>
            </a:r>
            <a:endParaRPr/>
          </a:p>
          <a:p>
            <a:pPr indent="-190500" lvl="0" marL="342900" marR="0" rtl="0" algn="l">
              <a:lnSpc>
                <a:spcPct val="100000"/>
              </a:lnSpc>
              <a:spcBef>
                <a:spcPts val="480"/>
              </a:spcBef>
              <a:spcAft>
                <a:spcPts val="0"/>
              </a:spcAft>
              <a:buClr>
                <a:schemeClr val="lt1"/>
              </a:buClr>
              <a:buSzPts val="2400"/>
              <a:buFont typeface="Arial"/>
              <a:buNone/>
            </a:pPr>
            <a:r>
              <a:t/>
            </a:r>
            <a:endParaRPr b="1" sz="2400">
              <a:solidFill>
                <a:schemeClr val="lt1"/>
              </a:solidFill>
              <a:latin typeface="Trebuchet MS"/>
              <a:ea typeface="Trebuchet MS"/>
              <a:cs typeface="Trebuchet MS"/>
              <a:sym typeface="Trebuchet MS"/>
            </a:endParaRPr>
          </a:p>
          <a:p>
            <a:pPr indent="-342900" lvl="0" marL="342900" marR="0" rtl="0" algn="l">
              <a:lnSpc>
                <a:spcPct val="100000"/>
              </a:lnSpc>
              <a:spcBef>
                <a:spcPts val="480"/>
              </a:spcBef>
              <a:spcAft>
                <a:spcPts val="0"/>
              </a:spcAft>
              <a:buClr>
                <a:schemeClr val="lt1"/>
              </a:buClr>
              <a:buSzPts val="2400"/>
              <a:buFont typeface="Trebuchet MS"/>
              <a:buChar char="•"/>
            </a:pPr>
            <a:r>
              <a:rPr b="1" lang="en-US" sz="2400">
                <a:solidFill>
                  <a:schemeClr val="lt1"/>
                </a:solidFill>
                <a:latin typeface="Trebuchet MS"/>
                <a:ea typeface="Trebuchet MS"/>
                <a:cs typeface="Trebuchet MS"/>
                <a:sym typeface="Trebuchet MS"/>
              </a:rPr>
              <a:t>The hope is that when one thread blocks because it is waiting on a resource, another will have work to do and can run</a:t>
            </a:r>
            <a:endParaRPr b="1" sz="2400">
              <a:solidFill>
                <a:schemeClr val="lt1"/>
              </a:solidFill>
              <a:latin typeface="Trebuchet MS"/>
              <a:ea typeface="Trebuchet MS"/>
              <a:cs typeface="Trebuchet MS"/>
              <a:sym typeface="Trebuchet M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5"/>
          <p:cNvSpPr txBox="1"/>
          <p:nvPr>
            <p:ph type="title"/>
          </p:nvPr>
        </p:nvSpPr>
        <p:spPr>
          <a:xfrm>
            <a:off x="549275" y="247650"/>
            <a:ext cx="9204325" cy="590931"/>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None/>
            </a:pPr>
            <a:r>
              <a:rPr lang="en-US"/>
              <a:t>A process and two threads</a:t>
            </a:r>
            <a:endParaRPr/>
          </a:p>
        </p:txBody>
      </p:sp>
      <p:pic>
        <p:nvPicPr>
          <p:cNvPr id="154" name="Google Shape;154;p15"/>
          <p:cNvPicPr preferRelativeResize="0"/>
          <p:nvPr/>
        </p:nvPicPr>
        <p:blipFill rotWithShape="1">
          <a:blip r:embed="rId3">
            <a:alphaModFix/>
          </a:blip>
          <a:srcRect b="0" l="0" r="0" t="0"/>
          <a:stretch/>
        </p:blipFill>
        <p:spPr>
          <a:xfrm>
            <a:off x="1765911" y="1363540"/>
            <a:ext cx="7362825" cy="38671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16"/>
          <p:cNvPicPr preferRelativeResize="0"/>
          <p:nvPr/>
        </p:nvPicPr>
        <p:blipFill rotWithShape="1">
          <a:blip r:embed="rId3">
            <a:alphaModFix/>
          </a:blip>
          <a:srcRect b="0" l="0" r="0" t="0"/>
          <a:stretch/>
        </p:blipFill>
        <p:spPr>
          <a:xfrm>
            <a:off x="308919" y="88555"/>
            <a:ext cx="4201298" cy="4754469"/>
          </a:xfrm>
          <a:prstGeom prst="rect">
            <a:avLst/>
          </a:prstGeom>
          <a:noFill/>
          <a:ln>
            <a:noFill/>
          </a:ln>
        </p:spPr>
      </p:pic>
      <p:pic>
        <p:nvPicPr>
          <p:cNvPr id="160" name="Google Shape;160;p16"/>
          <p:cNvPicPr preferRelativeResize="0"/>
          <p:nvPr/>
        </p:nvPicPr>
        <p:blipFill rotWithShape="1">
          <a:blip r:embed="rId4">
            <a:alphaModFix/>
          </a:blip>
          <a:srcRect b="0" l="0" r="0" t="0"/>
          <a:stretch/>
        </p:blipFill>
        <p:spPr>
          <a:xfrm>
            <a:off x="6926457" y="728429"/>
            <a:ext cx="2359152" cy="3474720"/>
          </a:xfrm>
          <a:prstGeom prst="rect">
            <a:avLst/>
          </a:prstGeom>
          <a:noFill/>
          <a:ln>
            <a:noFill/>
          </a:ln>
        </p:spPr>
      </p:pic>
      <p:sp>
        <p:nvSpPr>
          <p:cNvPr id="161" name="Google Shape;161;p16"/>
          <p:cNvSpPr/>
          <p:nvPr/>
        </p:nvSpPr>
        <p:spPr>
          <a:xfrm>
            <a:off x="2261287" y="5086006"/>
            <a:ext cx="10873946"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Trebuchet MS"/>
                <a:ea typeface="Trebuchet MS"/>
                <a:cs typeface="Trebuchet MS"/>
                <a:sym typeface="Trebuchet MS"/>
              </a:rPr>
              <a:t>一个车间里，可以有很多工人。他们协同完成一个任务，</a:t>
            </a:r>
            <a:endParaRPr sz="1800">
              <a:solidFill>
                <a:schemeClr val="lt1"/>
              </a:solidFill>
              <a:latin typeface="Trebuchet MS"/>
              <a:ea typeface="Trebuchet MS"/>
              <a:cs typeface="Trebuchet MS"/>
              <a:sym typeface="Trebuchet MS"/>
            </a:endParaRPr>
          </a:p>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lang="en-US" sz="1800">
                <a:solidFill>
                  <a:schemeClr val="lt1"/>
                </a:solidFill>
                <a:latin typeface="Trebuchet MS"/>
                <a:ea typeface="Trebuchet MS"/>
                <a:cs typeface="Trebuchet MS"/>
                <a:sym typeface="Trebuchet MS"/>
              </a:rPr>
              <a:t>线程就好比车间里的工人。一个进程可以包括多个线程。</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7"/>
          <p:cNvSpPr/>
          <p:nvPr/>
        </p:nvSpPr>
        <p:spPr>
          <a:xfrm>
            <a:off x="1511643" y="5244068"/>
            <a:ext cx="824195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Trebuchet MS"/>
                <a:ea typeface="Trebuchet MS"/>
                <a:cs typeface="Trebuchet MS"/>
                <a:sym typeface="Trebuchet MS"/>
              </a:rPr>
              <a:t>车间的空间是工人们共享的，比如许多房间是每个工人都可以进出的。这象征一个进程的内存空间是共享的，每个线程都可以使用这些共享内存。</a:t>
            </a:r>
            <a:endParaRPr/>
          </a:p>
        </p:txBody>
      </p:sp>
      <p:pic>
        <p:nvPicPr>
          <p:cNvPr id="167" name="Google Shape;167;p17"/>
          <p:cNvPicPr preferRelativeResize="0"/>
          <p:nvPr/>
        </p:nvPicPr>
        <p:blipFill rotWithShape="1">
          <a:blip r:embed="rId3">
            <a:alphaModFix/>
          </a:blip>
          <a:srcRect b="0" l="0" r="0" t="0"/>
          <a:stretch/>
        </p:blipFill>
        <p:spPr>
          <a:xfrm>
            <a:off x="2226040" y="380997"/>
            <a:ext cx="6250695" cy="471003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8"/>
          <p:cNvSpPr/>
          <p:nvPr/>
        </p:nvSpPr>
        <p:spPr>
          <a:xfrm>
            <a:off x="1351006" y="5031429"/>
            <a:ext cx="8402594"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Trebuchet MS"/>
                <a:ea typeface="Trebuchet MS"/>
                <a:cs typeface="Trebuchet MS"/>
                <a:sym typeface="Trebuchet MS"/>
              </a:rPr>
              <a:t>可是，每间房间的大小不同，有些房间最多只能容纳一个人，比如厕所。里面有人的时候，其他人就不能进去了。这代表一个线程使用某些共享内存时，其他线程必须等它结束，才能使用这一块内存。</a:t>
            </a:r>
            <a:endParaRPr/>
          </a:p>
        </p:txBody>
      </p:sp>
      <p:pic>
        <p:nvPicPr>
          <p:cNvPr id="173" name="Google Shape;173;p18"/>
          <p:cNvPicPr preferRelativeResize="0"/>
          <p:nvPr/>
        </p:nvPicPr>
        <p:blipFill rotWithShape="1">
          <a:blip r:embed="rId3">
            <a:alphaModFix/>
          </a:blip>
          <a:srcRect b="0" l="0" r="0" t="0"/>
          <a:stretch/>
        </p:blipFill>
        <p:spPr>
          <a:xfrm>
            <a:off x="2360140" y="446919"/>
            <a:ext cx="5960076" cy="416013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9"/>
          <p:cNvSpPr/>
          <p:nvPr/>
        </p:nvSpPr>
        <p:spPr>
          <a:xfrm>
            <a:off x="1308485" y="5365231"/>
            <a:ext cx="867577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Trebuchet MS"/>
                <a:ea typeface="Trebuchet MS"/>
                <a:cs typeface="Trebuchet MS"/>
                <a:sym typeface="Trebuchet MS"/>
              </a:rPr>
              <a:t>还有些房间，可以同时容纳n个人，比如厨房。也就是说，如果人数大于n，多出来的人只能在外面等着。这好比某些内存区域，只能供给固定数目的线程使用。</a:t>
            </a:r>
            <a:endParaRPr/>
          </a:p>
        </p:txBody>
      </p:sp>
      <p:pic>
        <p:nvPicPr>
          <p:cNvPr id="179" name="Google Shape;179;p19"/>
          <p:cNvPicPr preferRelativeResize="0"/>
          <p:nvPr/>
        </p:nvPicPr>
        <p:blipFill rotWithShape="1">
          <a:blip r:embed="rId3">
            <a:alphaModFix/>
          </a:blip>
          <a:srcRect b="0" l="0" r="0" t="0"/>
          <a:stretch/>
        </p:blipFill>
        <p:spPr>
          <a:xfrm>
            <a:off x="1996646" y="321275"/>
            <a:ext cx="6912575" cy="48023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p2"/>
          <p:cNvSpPr txBox="1"/>
          <p:nvPr>
            <p:ph type="title"/>
          </p:nvPr>
        </p:nvSpPr>
        <p:spPr>
          <a:xfrm>
            <a:off x="512699" y="442722"/>
            <a:ext cx="9204325" cy="590931"/>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None/>
            </a:pPr>
            <a:r>
              <a:rPr lang="en-US"/>
              <a:t>Index</a:t>
            </a:r>
            <a:endParaRPr/>
          </a:p>
        </p:txBody>
      </p:sp>
      <p:sp>
        <p:nvSpPr>
          <p:cNvPr id="40" name="Google Shape;40;p2"/>
          <p:cNvSpPr txBox="1"/>
          <p:nvPr>
            <p:ph idx="1" type="body"/>
          </p:nvPr>
        </p:nvSpPr>
        <p:spPr>
          <a:xfrm>
            <a:off x="549275" y="1439863"/>
            <a:ext cx="10042525" cy="425291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lt1"/>
              </a:buClr>
              <a:buSzPts val="2400"/>
              <a:buFont typeface="Trebuchet MS"/>
              <a:buChar char="•"/>
            </a:pPr>
            <a:r>
              <a:rPr lang="en-US"/>
              <a:t>Some background</a:t>
            </a:r>
            <a:endParaRPr/>
          </a:p>
          <a:p>
            <a:pPr indent="-190500" lvl="0" marL="342900" rtl="0" algn="l">
              <a:lnSpc>
                <a:spcPct val="90000"/>
              </a:lnSpc>
              <a:spcBef>
                <a:spcPts val="480"/>
              </a:spcBef>
              <a:spcAft>
                <a:spcPts val="0"/>
              </a:spcAft>
              <a:buClr>
                <a:schemeClr val="lt1"/>
              </a:buClr>
              <a:buSzPts val="2400"/>
              <a:buFont typeface="Trebuchet MS"/>
              <a:buNone/>
            </a:pPr>
            <a:r>
              <a:t/>
            </a:r>
            <a:endParaRPr/>
          </a:p>
          <a:p>
            <a:pPr indent="-342900" lvl="0" marL="342900" rtl="0" algn="l">
              <a:lnSpc>
                <a:spcPct val="90000"/>
              </a:lnSpc>
              <a:spcBef>
                <a:spcPts val="480"/>
              </a:spcBef>
              <a:spcAft>
                <a:spcPts val="0"/>
              </a:spcAft>
              <a:buClr>
                <a:schemeClr val="lt1"/>
              </a:buClr>
              <a:buSzPts val="2400"/>
              <a:buFont typeface="Trebuchet MS"/>
              <a:buChar char="•"/>
            </a:pPr>
            <a:r>
              <a:rPr lang="en-US"/>
              <a:t>Modifications to the von Neumann model</a:t>
            </a:r>
            <a:endParaRPr/>
          </a:p>
          <a:p>
            <a:pPr indent="-190500" lvl="0" marL="342900" rtl="0" algn="l">
              <a:lnSpc>
                <a:spcPct val="90000"/>
              </a:lnSpc>
              <a:spcBef>
                <a:spcPts val="480"/>
              </a:spcBef>
              <a:spcAft>
                <a:spcPts val="0"/>
              </a:spcAft>
              <a:buClr>
                <a:schemeClr val="lt1"/>
              </a:buClr>
              <a:buSzPts val="2400"/>
              <a:buFont typeface="Trebuchet MS"/>
              <a:buNone/>
            </a:pPr>
            <a:r>
              <a:t/>
            </a:r>
            <a:endParaRPr/>
          </a:p>
          <a:p>
            <a:pPr indent="-342900" lvl="0" marL="342900" rtl="0" algn="l">
              <a:lnSpc>
                <a:spcPct val="90000"/>
              </a:lnSpc>
              <a:spcBef>
                <a:spcPts val="480"/>
              </a:spcBef>
              <a:spcAft>
                <a:spcPts val="0"/>
              </a:spcAft>
              <a:buClr>
                <a:schemeClr val="lt1"/>
              </a:buClr>
              <a:buSzPts val="2400"/>
              <a:buFont typeface="Trebuchet MS"/>
              <a:buChar char="•"/>
            </a:pPr>
            <a:r>
              <a:rPr lang="en-US"/>
              <a:t>Memory Hierarchy</a:t>
            </a:r>
            <a:endParaRPr/>
          </a:p>
          <a:p>
            <a:pPr indent="-190500" lvl="0" marL="342900" rtl="0" algn="l">
              <a:lnSpc>
                <a:spcPct val="90000"/>
              </a:lnSpc>
              <a:spcBef>
                <a:spcPts val="480"/>
              </a:spcBef>
              <a:spcAft>
                <a:spcPts val="0"/>
              </a:spcAft>
              <a:buClr>
                <a:schemeClr val="lt1"/>
              </a:buClr>
              <a:buSzPts val="2400"/>
              <a:buFont typeface="Trebuchet MS"/>
              <a:buNone/>
            </a:pPr>
            <a:r>
              <a:t/>
            </a:r>
            <a:endParaRPr/>
          </a:p>
          <a:p>
            <a:pPr indent="-342900" lvl="0" marL="342900" rtl="0" algn="l">
              <a:lnSpc>
                <a:spcPct val="90000"/>
              </a:lnSpc>
              <a:spcBef>
                <a:spcPts val="480"/>
              </a:spcBef>
              <a:spcAft>
                <a:spcPts val="0"/>
              </a:spcAft>
              <a:buClr>
                <a:schemeClr val="lt1"/>
              </a:buClr>
              <a:buSzPts val="2400"/>
              <a:buFont typeface="Trebuchet MS"/>
              <a:buChar char="•"/>
            </a:pPr>
            <a:r>
              <a:rPr lang="en-US"/>
              <a:t>Parallel program design</a:t>
            </a:r>
            <a:endParaRPr/>
          </a:p>
          <a:p>
            <a:pPr indent="-190500" lvl="0" marL="342900" rtl="0" algn="l">
              <a:lnSpc>
                <a:spcPct val="90000"/>
              </a:lnSpc>
              <a:spcBef>
                <a:spcPts val="480"/>
              </a:spcBef>
              <a:spcAft>
                <a:spcPts val="0"/>
              </a:spcAft>
              <a:buClr>
                <a:schemeClr val="lt1"/>
              </a:buClr>
              <a:buSzPts val="2400"/>
              <a:buFont typeface="Trebuchet MS"/>
              <a:buNone/>
            </a:pPr>
            <a:r>
              <a:t/>
            </a:r>
            <a:endParaRPr/>
          </a:p>
          <a:p>
            <a:pPr indent="-342900" lvl="0" marL="342900" rtl="0" algn="l">
              <a:lnSpc>
                <a:spcPct val="90000"/>
              </a:lnSpc>
              <a:spcBef>
                <a:spcPts val="480"/>
              </a:spcBef>
              <a:spcAft>
                <a:spcPts val="0"/>
              </a:spcAft>
              <a:buClr>
                <a:schemeClr val="lt1"/>
              </a:buClr>
              <a:buSzPts val="2400"/>
              <a:buFont typeface="Trebuchet MS"/>
              <a:buChar char="•"/>
            </a:pPr>
            <a:r>
              <a:rPr lang="en-US"/>
              <a:t>Writing and running parallel programs</a:t>
            </a:r>
            <a:endParaRPr/>
          </a:p>
          <a:p>
            <a:pPr indent="-190500" lvl="0" marL="342900" rtl="0" algn="l">
              <a:spcBef>
                <a:spcPts val="480"/>
              </a:spcBef>
              <a:spcAft>
                <a:spcPts val="0"/>
              </a:spcAft>
              <a:buClr>
                <a:schemeClr val="lt1"/>
              </a:buClr>
              <a:buSzPts val="2400"/>
              <a:buFont typeface="Trebuchet MS"/>
              <a:buNone/>
            </a:pPr>
            <a:r>
              <a:t/>
            </a:r>
            <a:endParaRPr>
              <a:solidFill>
                <a:srgbClr val="73B900"/>
              </a:solidFill>
            </a:endParaRPr>
          </a:p>
          <a:p>
            <a:pPr indent="-342900" lvl="0" marL="342900" rtl="0" algn="l">
              <a:spcBef>
                <a:spcPts val="480"/>
              </a:spcBef>
              <a:spcAft>
                <a:spcPts val="0"/>
              </a:spcAft>
              <a:buClr>
                <a:schemeClr val="lt1"/>
              </a:buClr>
              <a:buSzPts val="2400"/>
              <a:buFont typeface="Trebuchet MS"/>
              <a:buNone/>
            </a:pPr>
            <a:r>
              <a:t/>
            </a:r>
            <a:endParaRPr>
              <a:solidFill>
                <a:srgbClr val="73B9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885337" y="3420696"/>
            <a:ext cx="9204325" cy="590931"/>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None/>
            </a:pPr>
            <a:r>
              <a:rPr lang="en-US"/>
              <a:t>Modifications to the von neumann model</a:t>
            </a:r>
            <a:endParaRPr/>
          </a:p>
        </p:txBody>
      </p:sp>
      <p:pic>
        <p:nvPicPr>
          <p:cNvPr descr="C:\Documents and Settings\liszka\Local Settings\Temporary Internet Files\Content.IE5\1G3WK4XC\MC900433867[1].png" id="185" name="Google Shape;185;p20"/>
          <p:cNvPicPr preferRelativeResize="0"/>
          <p:nvPr/>
        </p:nvPicPr>
        <p:blipFill rotWithShape="1">
          <a:blip r:embed="rId3">
            <a:alphaModFix/>
          </a:blip>
          <a:srcRect b="0" l="0" r="0" t="0"/>
          <a:stretch/>
        </p:blipFill>
        <p:spPr>
          <a:xfrm>
            <a:off x="4094286" y="1026991"/>
            <a:ext cx="1827213" cy="18288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549275" y="247650"/>
            <a:ext cx="9204325" cy="590931"/>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None/>
            </a:pPr>
            <a:r>
              <a:rPr lang="en-US"/>
              <a:t>Memory Hierarchy</a:t>
            </a:r>
            <a:endParaRPr/>
          </a:p>
        </p:txBody>
      </p:sp>
      <p:pic>
        <p:nvPicPr>
          <p:cNvPr id="191" name="Google Shape;191;p21"/>
          <p:cNvPicPr preferRelativeResize="0"/>
          <p:nvPr>
            <p:ph idx="1" type="body"/>
          </p:nvPr>
        </p:nvPicPr>
        <p:blipFill rotWithShape="1">
          <a:blip r:embed="rId3">
            <a:alphaModFix/>
          </a:blip>
          <a:srcRect b="0" l="0" r="0" t="0"/>
          <a:stretch/>
        </p:blipFill>
        <p:spPr>
          <a:xfrm>
            <a:off x="1689100" y="2251869"/>
            <a:ext cx="7762875" cy="26289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549275" y="247650"/>
            <a:ext cx="10204694" cy="590931"/>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None/>
            </a:pPr>
            <a:r>
              <a:rPr lang="en-US"/>
              <a:t>Basics of caching</a:t>
            </a:r>
            <a:endParaRPr/>
          </a:p>
        </p:txBody>
      </p:sp>
      <p:sp>
        <p:nvSpPr>
          <p:cNvPr id="197" name="Google Shape;197;p22"/>
          <p:cNvSpPr txBox="1"/>
          <p:nvPr>
            <p:ph idx="1" type="body"/>
          </p:nvPr>
        </p:nvSpPr>
        <p:spPr>
          <a:xfrm>
            <a:off x="549275" y="1439863"/>
            <a:ext cx="10259402" cy="425291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lt1"/>
              </a:buClr>
              <a:buSzPts val="2400"/>
              <a:buFont typeface="Trebuchet MS"/>
              <a:buChar char="•"/>
            </a:pPr>
            <a:r>
              <a:rPr lang="en-US"/>
              <a:t>A collection of memory locations that can be accessed in less time than some other memory locations.</a:t>
            </a:r>
            <a:br>
              <a:rPr lang="en-US"/>
            </a:br>
            <a:endParaRPr/>
          </a:p>
          <a:p>
            <a:pPr indent="-342900" lvl="0" marL="342900" rtl="0" algn="l">
              <a:spcBef>
                <a:spcPts val="480"/>
              </a:spcBef>
              <a:spcAft>
                <a:spcPts val="0"/>
              </a:spcAft>
              <a:buClr>
                <a:schemeClr val="lt1"/>
              </a:buClr>
              <a:buSzPts val="2400"/>
              <a:buFont typeface="Trebuchet MS"/>
              <a:buChar char="•"/>
            </a:pPr>
            <a:r>
              <a:rPr lang="en-US"/>
              <a:t>A CPU cache is typically located on the same chip, or one that can be accessed much faster than ordinary memory.</a:t>
            </a:r>
            <a:endParaRPr/>
          </a:p>
          <a:p>
            <a:pPr indent="-190500" lvl="0" marL="342900" rtl="0" algn="l">
              <a:spcBef>
                <a:spcPts val="480"/>
              </a:spcBef>
              <a:spcAft>
                <a:spcPts val="0"/>
              </a:spcAft>
              <a:buClr>
                <a:schemeClr val="lt1"/>
              </a:buClr>
              <a:buSzPts val="2400"/>
              <a:buFont typeface="Trebuchet MS"/>
              <a:buNone/>
            </a:pPr>
            <a:r>
              <a:t/>
            </a:r>
            <a:endParaRPr/>
          </a:p>
        </p:txBody>
      </p:sp>
      <p:pic>
        <p:nvPicPr>
          <p:cNvPr descr="C:\Documents and Settings\liszka\Local Settings\Temporary Internet Files\Content.IE5\1G3WK4XC\MP900448291[1].jpg" id="198" name="Google Shape;198;p22"/>
          <p:cNvPicPr preferRelativeResize="0"/>
          <p:nvPr/>
        </p:nvPicPr>
        <p:blipFill rotWithShape="1">
          <a:blip r:embed="rId3">
            <a:alphaModFix/>
          </a:blip>
          <a:srcRect b="0" l="0" r="0" t="0"/>
          <a:stretch/>
        </p:blipFill>
        <p:spPr>
          <a:xfrm>
            <a:off x="9029700" y="4862512"/>
            <a:ext cx="1943100" cy="130968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3"/>
          <p:cNvSpPr txBox="1"/>
          <p:nvPr>
            <p:ph type="title"/>
          </p:nvPr>
        </p:nvSpPr>
        <p:spPr>
          <a:xfrm>
            <a:off x="549275" y="247650"/>
            <a:ext cx="9204325" cy="590931"/>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None/>
            </a:pPr>
            <a:r>
              <a:rPr lang="en-US"/>
              <a:t>Levels of Cache</a:t>
            </a:r>
            <a:endParaRPr/>
          </a:p>
        </p:txBody>
      </p:sp>
      <p:pic>
        <p:nvPicPr>
          <p:cNvPr id="204" name="Google Shape;204;p23"/>
          <p:cNvPicPr preferRelativeResize="0"/>
          <p:nvPr/>
        </p:nvPicPr>
        <p:blipFill rotWithShape="1">
          <a:blip r:embed="rId3">
            <a:alphaModFix/>
          </a:blip>
          <a:srcRect b="0" l="0" r="0" t="0"/>
          <a:stretch/>
        </p:blipFill>
        <p:spPr>
          <a:xfrm>
            <a:off x="1971797" y="1362931"/>
            <a:ext cx="7419975" cy="43529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descr="160993176_3_20190512060340816.jpg" id="209" name="Google Shape;209;p24"/>
          <p:cNvPicPr preferRelativeResize="0"/>
          <p:nvPr>
            <p:ph idx="1" type="body"/>
          </p:nvPr>
        </p:nvPicPr>
        <p:blipFill rotWithShape="1">
          <a:blip r:embed="rId3">
            <a:alphaModFix/>
          </a:blip>
          <a:srcRect b="0" l="0" r="0" t="0"/>
          <a:stretch/>
        </p:blipFill>
        <p:spPr>
          <a:xfrm>
            <a:off x="2204358" y="46264"/>
            <a:ext cx="5959928" cy="6037331"/>
          </a:xfrm>
          <a:prstGeom prst="rect">
            <a:avLst/>
          </a:prstGeom>
          <a:noFill/>
          <a:ln>
            <a:noFill/>
          </a:ln>
        </p:spPr>
      </p:pic>
      <p:pic>
        <p:nvPicPr>
          <p:cNvPr descr="C:\Documents and Settings\liszka\Local Settings\Temporary Internet Files\Content.IE5\1G3WK4XC\MP900448291[1].jpg" id="210" name="Google Shape;210;p24"/>
          <p:cNvPicPr preferRelativeResize="0"/>
          <p:nvPr/>
        </p:nvPicPr>
        <p:blipFill rotWithShape="1">
          <a:blip r:embed="rId4">
            <a:alphaModFix/>
          </a:blip>
          <a:srcRect b="0" l="0" r="0" t="0"/>
          <a:stretch/>
        </p:blipFill>
        <p:spPr>
          <a:xfrm>
            <a:off x="9029700" y="4862512"/>
            <a:ext cx="1943100" cy="130968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ph type="title"/>
          </p:nvPr>
        </p:nvSpPr>
        <p:spPr>
          <a:xfrm>
            <a:off x="549275" y="247650"/>
            <a:ext cx="9204325" cy="590931"/>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None/>
            </a:pPr>
            <a:r>
              <a:rPr lang="en-US"/>
              <a:t>Cache hit</a:t>
            </a:r>
            <a:endParaRPr/>
          </a:p>
        </p:txBody>
      </p:sp>
      <p:pic>
        <p:nvPicPr>
          <p:cNvPr id="216" name="Google Shape;216;p25"/>
          <p:cNvPicPr preferRelativeResize="0"/>
          <p:nvPr/>
        </p:nvPicPr>
        <p:blipFill rotWithShape="1">
          <a:blip r:embed="rId3">
            <a:alphaModFix/>
          </a:blip>
          <a:srcRect b="0" l="0" r="0" t="0"/>
          <a:stretch/>
        </p:blipFill>
        <p:spPr>
          <a:xfrm>
            <a:off x="1906710" y="1639644"/>
            <a:ext cx="7143750" cy="41433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549275" y="247650"/>
            <a:ext cx="9204325" cy="590931"/>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None/>
            </a:pPr>
            <a:r>
              <a:rPr lang="en-US"/>
              <a:t>Issues with cache</a:t>
            </a:r>
            <a:endParaRPr/>
          </a:p>
        </p:txBody>
      </p:sp>
      <p:sp>
        <p:nvSpPr>
          <p:cNvPr id="222" name="Google Shape;222;p26"/>
          <p:cNvSpPr txBox="1"/>
          <p:nvPr>
            <p:ph idx="1" type="body"/>
          </p:nvPr>
        </p:nvSpPr>
        <p:spPr>
          <a:xfrm>
            <a:off x="285401" y="1386271"/>
            <a:ext cx="10042525" cy="425291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lt1"/>
              </a:buClr>
              <a:buSzPts val="2400"/>
              <a:buFont typeface="Trebuchet MS"/>
              <a:buChar char="•"/>
            </a:pPr>
            <a:r>
              <a:rPr lang="en-US"/>
              <a:t>When a CPU writes data to cache, the value in cache may be inconsistent with the value in main memory.</a:t>
            </a:r>
            <a:endParaRPr/>
          </a:p>
          <a:p>
            <a:pPr indent="-190500" lvl="0" marL="342900" rtl="0" algn="l">
              <a:spcBef>
                <a:spcPts val="480"/>
              </a:spcBef>
              <a:spcAft>
                <a:spcPts val="0"/>
              </a:spcAft>
              <a:buClr>
                <a:schemeClr val="lt1"/>
              </a:buClr>
              <a:buSzPts val="2400"/>
              <a:buFont typeface="Trebuchet MS"/>
              <a:buNone/>
            </a:pPr>
            <a:r>
              <a:t/>
            </a:r>
            <a:endParaRPr/>
          </a:p>
          <a:p>
            <a:pPr indent="-342900" lvl="0" marL="342900" rtl="0" algn="l">
              <a:spcBef>
                <a:spcPts val="480"/>
              </a:spcBef>
              <a:spcAft>
                <a:spcPts val="0"/>
              </a:spcAft>
              <a:buClr>
                <a:schemeClr val="lt1"/>
              </a:buClr>
              <a:buSzPts val="2400"/>
              <a:buFont typeface="Trebuchet MS"/>
              <a:buChar char="•"/>
            </a:pPr>
            <a:r>
              <a:rPr lang="en-US"/>
              <a:t>Write-through caches handle this by updating the data in main memory at the time it is written to cache.</a:t>
            </a:r>
            <a:endParaRPr/>
          </a:p>
          <a:p>
            <a:pPr indent="-190500" lvl="0" marL="342900" rtl="0" algn="l">
              <a:spcBef>
                <a:spcPts val="480"/>
              </a:spcBef>
              <a:spcAft>
                <a:spcPts val="0"/>
              </a:spcAft>
              <a:buClr>
                <a:schemeClr val="lt1"/>
              </a:buClr>
              <a:buSzPts val="2400"/>
              <a:buFont typeface="Trebuchet MS"/>
              <a:buNone/>
            </a:pPr>
            <a:r>
              <a:t/>
            </a:r>
            <a:endParaRPr/>
          </a:p>
          <a:p>
            <a:pPr indent="-342900" lvl="0" marL="342900" rtl="0" algn="l">
              <a:spcBef>
                <a:spcPts val="480"/>
              </a:spcBef>
              <a:spcAft>
                <a:spcPts val="0"/>
              </a:spcAft>
              <a:buClr>
                <a:schemeClr val="lt1"/>
              </a:buClr>
              <a:buSzPts val="2400"/>
              <a:buFont typeface="Trebuchet MS"/>
              <a:buChar char="•"/>
            </a:pPr>
            <a:r>
              <a:rPr lang="en-US"/>
              <a:t>Write-back caches mark data in the cache as </a:t>
            </a:r>
            <a:r>
              <a:rPr lang="en-US">
                <a:solidFill>
                  <a:srgbClr val="C00000"/>
                </a:solidFill>
              </a:rPr>
              <a:t>dirty</a:t>
            </a:r>
            <a:r>
              <a:rPr lang="en-US"/>
              <a:t>. When the cache line is replaced by a new cache line from memory, the </a:t>
            </a:r>
            <a:r>
              <a:rPr lang="en-US">
                <a:solidFill>
                  <a:srgbClr val="C00000"/>
                </a:solidFill>
              </a:rPr>
              <a:t>dirty</a:t>
            </a:r>
            <a:r>
              <a:rPr lang="en-US"/>
              <a:t> line is written to memory.</a:t>
            </a:r>
            <a:endParaRPr/>
          </a:p>
          <a:p>
            <a:pPr indent="-190500" lvl="0" marL="342900" rtl="0" algn="l">
              <a:spcBef>
                <a:spcPts val="480"/>
              </a:spcBef>
              <a:spcAft>
                <a:spcPts val="0"/>
              </a:spcAft>
              <a:buClr>
                <a:schemeClr val="lt1"/>
              </a:buClr>
              <a:buSzPts val="2400"/>
              <a:buFont typeface="Trebuchet MS"/>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7"/>
          <p:cNvSpPr txBox="1"/>
          <p:nvPr>
            <p:ph type="title"/>
          </p:nvPr>
        </p:nvSpPr>
        <p:spPr>
          <a:xfrm>
            <a:off x="532947" y="166007"/>
            <a:ext cx="9204325" cy="590931"/>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None/>
            </a:pPr>
            <a:r>
              <a:rPr lang="en-US"/>
              <a:t>Cache miss</a:t>
            </a:r>
            <a:endParaRPr/>
          </a:p>
        </p:txBody>
      </p:sp>
      <p:pic>
        <p:nvPicPr>
          <p:cNvPr id="228" name="Google Shape;228;p27"/>
          <p:cNvPicPr preferRelativeResize="0"/>
          <p:nvPr/>
        </p:nvPicPr>
        <p:blipFill rotWithShape="1">
          <a:blip r:embed="rId3">
            <a:alphaModFix/>
          </a:blip>
          <a:srcRect b="0" l="0" r="0" t="0"/>
          <a:stretch/>
        </p:blipFill>
        <p:spPr>
          <a:xfrm>
            <a:off x="1839669" y="1393336"/>
            <a:ext cx="7324725" cy="40576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8"/>
          <p:cNvSpPr txBox="1"/>
          <p:nvPr>
            <p:ph type="title"/>
          </p:nvPr>
        </p:nvSpPr>
        <p:spPr>
          <a:xfrm>
            <a:off x="549275" y="247650"/>
            <a:ext cx="9770382" cy="590931"/>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None/>
            </a:pPr>
            <a:r>
              <a:rPr lang="en-US"/>
              <a:t>Cache mappings</a:t>
            </a:r>
            <a:endParaRPr/>
          </a:p>
        </p:txBody>
      </p:sp>
      <p:sp>
        <p:nvSpPr>
          <p:cNvPr id="234" name="Google Shape;234;p28"/>
          <p:cNvSpPr txBox="1"/>
          <p:nvPr>
            <p:ph idx="1" type="body"/>
          </p:nvPr>
        </p:nvSpPr>
        <p:spPr>
          <a:xfrm>
            <a:off x="187779" y="1439863"/>
            <a:ext cx="10785021" cy="425291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73B900"/>
              </a:buClr>
              <a:buSzPts val="2800"/>
              <a:buFont typeface="Trebuchet MS"/>
              <a:buChar char="•"/>
            </a:pPr>
            <a:r>
              <a:rPr lang="en-US" sz="2800">
                <a:solidFill>
                  <a:srgbClr val="73B900"/>
                </a:solidFill>
              </a:rPr>
              <a:t>Fully associative </a:t>
            </a:r>
            <a:r>
              <a:rPr lang="en-US"/>
              <a:t>– </a:t>
            </a:r>
            <a:r>
              <a:rPr b="0" lang="en-US"/>
              <a:t>a new line can be placed at any location in the cache.</a:t>
            </a:r>
            <a:br>
              <a:rPr lang="en-US"/>
            </a:br>
            <a:endParaRPr/>
          </a:p>
          <a:p>
            <a:pPr indent="-342900" lvl="0" marL="342900" rtl="0" algn="l">
              <a:spcBef>
                <a:spcPts val="560"/>
              </a:spcBef>
              <a:spcAft>
                <a:spcPts val="0"/>
              </a:spcAft>
              <a:buClr>
                <a:srgbClr val="73B900"/>
              </a:buClr>
              <a:buSzPts val="2800"/>
              <a:buFont typeface="Trebuchet MS"/>
              <a:buChar char="•"/>
            </a:pPr>
            <a:r>
              <a:rPr lang="en-US" sz="2800">
                <a:solidFill>
                  <a:srgbClr val="73B900"/>
                </a:solidFill>
              </a:rPr>
              <a:t>Direct mapped </a:t>
            </a:r>
            <a:r>
              <a:rPr lang="en-US"/>
              <a:t>– </a:t>
            </a:r>
            <a:r>
              <a:rPr b="0" lang="en-US"/>
              <a:t>each cache line has a unique location in the cache to which it will be assigned.</a:t>
            </a:r>
            <a:br>
              <a:rPr lang="en-US"/>
            </a:br>
            <a:endParaRPr/>
          </a:p>
          <a:p>
            <a:pPr indent="-342900" lvl="0" marL="342900" rtl="0" algn="l">
              <a:spcBef>
                <a:spcPts val="560"/>
              </a:spcBef>
              <a:spcAft>
                <a:spcPts val="0"/>
              </a:spcAft>
              <a:buClr>
                <a:srgbClr val="73B900"/>
              </a:buClr>
              <a:buSzPts val="2800"/>
              <a:buFont typeface="Trebuchet MS"/>
              <a:buChar char="•"/>
            </a:pPr>
            <a:r>
              <a:rPr lang="en-US" sz="2800">
                <a:solidFill>
                  <a:srgbClr val="73B900"/>
                </a:solidFill>
              </a:rPr>
              <a:t>n-way set associative </a:t>
            </a:r>
            <a:r>
              <a:rPr lang="en-US"/>
              <a:t>– </a:t>
            </a:r>
            <a:r>
              <a:rPr b="0" lang="en-US"/>
              <a:t>each cache line can be place in one of n different locations in the cache</a:t>
            </a:r>
            <a:r>
              <a:rPr b="0" lang="en-US" sz="1800"/>
              <a:t>.</a:t>
            </a:r>
            <a:endParaRPr/>
          </a:p>
          <a:p>
            <a:pPr indent="-228600" lvl="0" marL="342900" rtl="0" algn="l">
              <a:spcBef>
                <a:spcPts val="360"/>
              </a:spcBef>
              <a:spcAft>
                <a:spcPts val="0"/>
              </a:spcAft>
              <a:buClr>
                <a:schemeClr val="lt1"/>
              </a:buClr>
              <a:buSzPts val="1800"/>
              <a:buFont typeface="Trebuchet MS"/>
              <a:buNone/>
            </a:pPr>
            <a:r>
              <a:t/>
            </a:r>
            <a:endParaRPr sz="18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9"/>
          <p:cNvSpPr txBox="1"/>
          <p:nvPr>
            <p:ph type="title"/>
          </p:nvPr>
        </p:nvSpPr>
        <p:spPr>
          <a:xfrm>
            <a:off x="549275" y="247650"/>
            <a:ext cx="9204325" cy="1034129"/>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None/>
            </a:pPr>
            <a:r>
              <a:rPr lang="en-US" sz="3200"/>
              <a:t>Example </a:t>
            </a:r>
            <a:br>
              <a:rPr lang="en-US"/>
            </a:br>
            <a:endParaRPr/>
          </a:p>
        </p:txBody>
      </p:sp>
      <p:pic>
        <p:nvPicPr>
          <p:cNvPr id="240" name="Google Shape;240;p29"/>
          <p:cNvPicPr preferRelativeResize="0"/>
          <p:nvPr/>
        </p:nvPicPr>
        <p:blipFill rotWithShape="1">
          <a:blip r:embed="rId3">
            <a:alphaModFix/>
          </a:blip>
          <a:srcRect b="0" l="0" r="0" t="0"/>
          <a:stretch/>
        </p:blipFill>
        <p:spPr>
          <a:xfrm>
            <a:off x="2839061" y="904021"/>
            <a:ext cx="4616816" cy="4406048"/>
          </a:xfrm>
          <a:prstGeom prst="rect">
            <a:avLst/>
          </a:prstGeom>
          <a:noFill/>
          <a:ln>
            <a:noFill/>
          </a:ln>
        </p:spPr>
      </p:pic>
      <p:sp>
        <p:nvSpPr>
          <p:cNvPr id="241" name="Google Shape;241;p29"/>
          <p:cNvSpPr/>
          <p:nvPr/>
        </p:nvSpPr>
        <p:spPr>
          <a:xfrm>
            <a:off x="2133600" y="5464175"/>
            <a:ext cx="701821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lt1"/>
              </a:buClr>
              <a:buSzPts val="1200"/>
              <a:buFont typeface="Noto Sans Symbols"/>
              <a:buNone/>
            </a:pPr>
            <a:r>
              <a:rPr lang="en-US" sz="2000">
                <a:solidFill>
                  <a:schemeClr val="lt1"/>
                </a:solidFill>
                <a:latin typeface="Trebuchet MS"/>
                <a:ea typeface="Trebuchet MS"/>
                <a:cs typeface="Trebuchet MS"/>
                <a:sym typeface="Trebuchet MS"/>
              </a:rPr>
              <a:t>Assignments of a 16-line main memory to a 4-line cache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3"/>
          <p:cNvSpPr txBox="1"/>
          <p:nvPr>
            <p:ph type="title"/>
          </p:nvPr>
        </p:nvSpPr>
        <p:spPr>
          <a:xfrm>
            <a:off x="525829" y="396142"/>
            <a:ext cx="9204325" cy="590931"/>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None/>
            </a:pPr>
            <a:r>
              <a:rPr lang="en-US"/>
              <a:t>Background</a:t>
            </a:r>
            <a:endParaRPr/>
          </a:p>
        </p:txBody>
      </p:sp>
      <p:sp>
        <p:nvSpPr>
          <p:cNvPr id="46" name="Google Shape;46;p3"/>
          <p:cNvSpPr txBox="1"/>
          <p:nvPr>
            <p:ph idx="1" type="body"/>
          </p:nvPr>
        </p:nvSpPr>
        <p:spPr>
          <a:xfrm>
            <a:off x="549275" y="1439863"/>
            <a:ext cx="10042525" cy="425291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lt1"/>
              </a:buClr>
              <a:buSzPts val="2400"/>
              <a:buFont typeface="Trebuchet MS"/>
              <a:buChar char="•"/>
            </a:pPr>
            <a:r>
              <a:rPr lang="en-US"/>
              <a:t> </a:t>
            </a:r>
            <a:endParaRPr/>
          </a:p>
          <a:p>
            <a:pPr indent="-190500" lvl="0" marL="342900" rtl="0" algn="l">
              <a:spcBef>
                <a:spcPts val="480"/>
              </a:spcBef>
              <a:spcAft>
                <a:spcPts val="0"/>
              </a:spcAft>
              <a:buClr>
                <a:schemeClr val="lt1"/>
              </a:buClr>
              <a:buSzPts val="2400"/>
              <a:buFont typeface="Trebuchet MS"/>
              <a:buNone/>
            </a:pPr>
            <a:r>
              <a:t/>
            </a:r>
            <a:endParaRPr/>
          </a:p>
          <a:p>
            <a:pPr indent="-190500" lvl="0" marL="342900" rtl="0" algn="l">
              <a:spcBef>
                <a:spcPts val="480"/>
              </a:spcBef>
              <a:spcAft>
                <a:spcPts val="0"/>
              </a:spcAft>
              <a:buClr>
                <a:schemeClr val="lt1"/>
              </a:buClr>
              <a:buSzPts val="2400"/>
              <a:buFont typeface="Trebuchet MS"/>
              <a:buNone/>
            </a:pPr>
            <a:r>
              <a:t/>
            </a:r>
            <a:endParaRPr/>
          </a:p>
          <a:p>
            <a:pPr indent="-190500" lvl="0" marL="342900" rtl="0" algn="l">
              <a:spcBef>
                <a:spcPts val="480"/>
              </a:spcBef>
              <a:spcAft>
                <a:spcPts val="0"/>
              </a:spcAft>
              <a:buClr>
                <a:schemeClr val="lt1"/>
              </a:buClr>
              <a:buSzPts val="2400"/>
              <a:buFont typeface="Trebuchet MS"/>
              <a:buNone/>
            </a:pPr>
            <a:r>
              <a:t/>
            </a:r>
            <a:endParaRPr/>
          </a:p>
          <a:p>
            <a:pPr indent="-342900" lvl="0" marL="342900" rtl="0" algn="l">
              <a:spcBef>
                <a:spcPts val="480"/>
              </a:spcBef>
              <a:spcAft>
                <a:spcPts val="0"/>
              </a:spcAft>
              <a:buClr>
                <a:schemeClr val="lt1"/>
              </a:buClr>
              <a:buSzPts val="2400"/>
              <a:buFont typeface="Trebuchet MS"/>
              <a:buNone/>
            </a:pPr>
            <a:r>
              <a:rPr lang="en-US"/>
              <a:t>      </a:t>
            </a:r>
            <a:endParaRPr/>
          </a:p>
        </p:txBody>
      </p:sp>
      <p:pic>
        <p:nvPicPr>
          <p:cNvPr descr="C:\Documents and Settings\liszka\Local Settings\Temporary Internet Files\Content.IE5\5W39ONER\MP900403733[1].jpg" id="47" name="Google Shape;47;p3"/>
          <p:cNvPicPr preferRelativeResize="0"/>
          <p:nvPr/>
        </p:nvPicPr>
        <p:blipFill rotWithShape="1">
          <a:blip r:embed="rId3">
            <a:alphaModFix/>
          </a:blip>
          <a:srcRect b="0" l="0" r="0" t="0"/>
          <a:stretch/>
        </p:blipFill>
        <p:spPr>
          <a:xfrm>
            <a:off x="1802911" y="1267313"/>
            <a:ext cx="2505075" cy="3132138"/>
          </a:xfrm>
          <a:prstGeom prst="rect">
            <a:avLst/>
          </a:prstGeom>
          <a:noFill/>
          <a:ln>
            <a:noFill/>
          </a:ln>
        </p:spPr>
      </p:pic>
      <p:pic>
        <p:nvPicPr>
          <p:cNvPr descr="C:\Documents and Settings\liszka\Local Settings\Temporary Internet Files\Content.IE5\1G3WK4XC\MP900289834[1].jpg" id="48" name="Google Shape;48;p3"/>
          <p:cNvPicPr preferRelativeResize="0"/>
          <p:nvPr/>
        </p:nvPicPr>
        <p:blipFill rotWithShape="1">
          <a:blip r:embed="rId4">
            <a:alphaModFix/>
          </a:blip>
          <a:srcRect b="0" l="0" r="0" t="0"/>
          <a:stretch/>
        </p:blipFill>
        <p:spPr>
          <a:xfrm>
            <a:off x="3882658" y="3376613"/>
            <a:ext cx="3657600" cy="2438400"/>
          </a:xfrm>
          <a:prstGeom prst="rect">
            <a:avLst/>
          </a:prstGeom>
          <a:noFill/>
          <a:ln>
            <a:noFill/>
          </a:ln>
        </p:spPr>
      </p:pic>
      <p:pic>
        <p:nvPicPr>
          <p:cNvPr descr="C:\Documents and Settings\liszka\Local Settings\Temporary Internet Files\Content.IE5\5W39ONER\MP900401988[1].jpg" id="49" name="Google Shape;49;p3"/>
          <p:cNvPicPr preferRelativeResize="0"/>
          <p:nvPr/>
        </p:nvPicPr>
        <p:blipFill rotWithShape="1">
          <a:blip r:embed="rId5">
            <a:alphaModFix/>
          </a:blip>
          <a:srcRect b="0" l="0" r="0" t="0"/>
          <a:stretch/>
        </p:blipFill>
        <p:spPr>
          <a:xfrm>
            <a:off x="7414603" y="666628"/>
            <a:ext cx="2081213" cy="31210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0"/>
          <p:cNvSpPr txBox="1"/>
          <p:nvPr>
            <p:ph type="title"/>
          </p:nvPr>
        </p:nvSpPr>
        <p:spPr>
          <a:xfrm>
            <a:off x="549275" y="247650"/>
            <a:ext cx="9204325" cy="590931"/>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None/>
            </a:pPr>
            <a:r>
              <a:rPr lang="en-US"/>
              <a:t>Instruction Level Parallelism - Pipelining</a:t>
            </a:r>
            <a:endParaRPr/>
          </a:p>
        </p:txBody>
      </p:sp>
      <p:pic>
        <p:nvPicPr>
          <p:cNvPr id="247" name="Google Shape;247;p30"/>
          <p:cNvPicPr preferRelativeResize="0"/>
          <p:nvPr/>
        </p:nvPicPr>
        <p:blipFill rotWithShape="1">
          <a:blip r:embed="rId3">
            <a:alphaModFix/>
          </a:blip>
          <a:srcRect b="0" l="0" r="0" t="0"/>
          <a:stretch/>
        </p:blipFill>
        <p:spPr>
          <a:xfrm>
            <a:off x="593969" y="2218356"/>
            <a:ext cx="3954340" cy="3488340"/>
          </a:xfrm>
          <a:prstGeom prst="rect">
            <a:avLst/>
          </a:prstGeom>
          <a:noFill/>
          <a:ln>
            <a:noFill/>
          </a:ln>
        </p:spPr>
      </p:pic>
      <p:sp>
        <p:nvSpPr>
          <p:cNvPr id="248" name="Google Shape;248;p30"/>
          <p:cNvSpPr txBox="1"/>
          <p:nvPr/>
        </p:nvSpPr>
        <p:spPr>
          <a:xfrm>
            <a:off x="117231" y="906585"/>
            <a:ext cx="7696200" cy="7794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Dave Patterson’s Laundry example: 4 people doing laundry</a:t>
            </a:r>
            <a:endParaRPr/>
          </a:p>
          <a:p>
            <a:pPr indent="0" lvl="0" marL="0" marR="0" rtl="0" algn="l">
              <a:spcBef>
                <a:spcPts val="900"/>
              </a:spcBef>
              <a:spcAft>
                <a:spcPts val="0"/>
              </a:spcAft>
              <a:buNone/>
            </a:pPr>
            <a:r>
              <a:rPr lang="en-US" sz="1800">
                <a:solidFill>
                  <a:schemeClr val="lt1"/>
                </a:solidFill>
                <a:latin typeface="Arial"/>
                <a:ea typeface="Arial"/>
                <a:cs typeface="Arial"/>
                <a:sym typeface="Arial"/>
              </a:rPr>
              <a:t>	wash (30 min) + dry (40 min) + fold (20 min) = 90 min </a:t>
            </a:r>
            <a:r>
              <a:rPr lang="en-US" sz="1800">
                <a:solidFill>
                  <a:schemeClr val="accent2"/>
                </a:solidFill>
                <a:latin typeface="Arial"/>
                <a:ea typeface="Arial"/>
                <a:cs typeface="Arial"/>
                <a:sym typeface="Arial"/>
              </a:rPr>
              <a:t>Latency</a:t>
            </a:r>
            <a:endParaRPr/>
          </a:p>
        </p:txBody>
      </p:sp>
      <p:sp>
        <p:nvSpPr>
          <p:cNvPr id="249" name="Google Shape;249;p30"/>
          <p:cNvSpPr txBox="1"/>
          <p:nvPr/>
        </p:nvSpPr>
        <p:spPr>
          <a:xfrm>
            <a:off x="7170738" y="1432168"/>
            <a:ext cx="3802062" cy="4318000"/>
          </a:xfrm>
          <a:prstGeom prst="rect">
            <a:avLst/>
          </a:prstGeom>
          <a:noFill/>
          <a:ln>
            <a:noFill/>
          </a:ln>
        </p:spPr>
        <p:txBody>
          <a:bodyPr anchorCtr="0" anchor="t" bIns="44450" lIns="90475" spcFirstLastPara="1" rIns="90475" wrap="square" tIns="44450">
            <a:noAutofit/>
          </a:bodyPr>
          <a:lstStyle/>
          <a:p>
            <a:pPr indent="-285750" lvl="0" marL="285750" marR="0" rtl="0" algn="l">
              <a:lnSpc>
                <a:spcPct val="90000"/>
              </a:lnSpc>
              <a:spcBef>
                <a:spcPts val="0"/>
              </a:spcBef>
              <a:spcAft>
                <a:spcPts val="0"/>
              </a:spcAft>
              <a:buClr>
                <a:schemeClr val="lt1"/>
              </a:buClr>
              <a:buSzPts val="2000"/>
              <a:buFont typeface="Trebuchet MS"/>
              <a:buChar char="•"/>
            </a:pPr>
            <a:r>
              <a:rPr b="1" i="0" lang="en-US" sz="2000" u="none" cap="none" strike="noStrike">
                <a:solidFill>
                  <a:schemeClr val="lt1"/>
                </a:solidFill>
                <a:latin typeface="Trebuchet MS"/>
                <a:ea typeface="Trebuchet MS"/>
                <a:cs typeface="Trebuchet MS"/>
                <a:sym typeface="Trebuchet MS"/>
              </a:rPr>
              <a:t>In this example:</a:t>
            </a:r>
            <a:endParaRPr/>
          </a:p>
          <a:p>
            <a:pPr indent="-228600" lvl="1" marL="914400" marR="0" rtl="0" algn="l">
              <a:lnSpc>
                <a:spcPct val="90000"/>
              </a:lnSpc>
              <a:spcBef>
                <a:spcPts val="360"/>
              </a:spcBef>
              <a:spcAft>
                <a:spcPts val="0"/>
              </a:spcAft>
              <a:buClr>
                <a:schemeClr val="lt1"/>
              </a:buClr>
              <a:buSzPts val="1800"/>
              <a:buFont typeface="Trebuchet MS"/>
              <a:buChar char="•"/>
            </a:pPr>
            <a:r>
              <a:rPr b="1" i="0" lang="en-US" sz="1800" u="none" cap="none" strike="noStrike">
                <a:solidFill>
                  <a:schemeClr val="lt1"/>
                </a:solidFill>
                <a:latin typeface="Trebuchet MS"/>
                <a:ea typeface="Trebuchet MS"/>
                <a:cs typeface="Trebuchet MS"/>
                <a:sym typeface="Trebuchet MS"/>
              </a:rPr>
              <a:t>Sequential execution takes    4 * 90min = 6 hours</a:t>
            </a:r>
            <a:endParaRPr/>
          </a:p>
          <a:p>
            <a:pPr indent="-228600" lvl="1" marL="914400" marR="0" rtl="0" algn="l">
              <a:lnSpc>
                <a:spcPct val="90000"/>
              </a:lnSpc>
              <a:spcBef>
                <a:spcPts val="360"/>
              </a:spcBef>
              <a:spcAft>
                <a:spcPts val="0"/>
              </a:spcAft>
              <a:buClr>
                <a:schemeClr val="lt1"/>
              </a:buClr>
              <a:buSzPts val="1800"/>
              <a:buFont typeface="Trebuchet MS"/>
              <a:buChar char="•"/>
            </a:pPr>
            <a:r>
              <a:rPr b="1" i="0" lang="en-US" sz="1800" u="none" cap="none" strike="noStrike">
                <a:solidFill>
                  <a:schemeClr val="lt1"/>
                </a:solidFill>
                <a:latin typeface="Trebuchet MS"/>
                <a:ea typeface="Trebuchet MS"/>
                <a:cs typeface="Trebuchet MS"/>
                <a:sym typeface="Trebuchet MS"/>
              </a:rPr>
              <a:t>Pipelined execution takes 30+4*40+20 = 3.5 hours</a:t>
            </a:r>
            <a:endParaRPr/>
          </a:p>
          <a:p>
            <a:pPr indent="-285750" lvl="0" marL="285750" marR="0" rtl="0" algn="l">
              <a:lnSpc>
                <a:spcPct val="90000"/>
              </a:lnSpc>
              <a:spcBef>
                <a:spcPts val="400"/>
              </a:spcBef>
              <a:spcAft>
                <a:spcPts val="0"/>
              </a:spcAft>
              <a:buClr>
                <a:schemeClr val="accent2"/>
              </a:buClr>
              <a:buSzPts val="2000"/>
              <a:buFont typeface="Trebuchet MS"/>
              <a:buChar char="•"/>
            </a:pPr>
            <a:r>
              <a:rPr b="1" i="0" lang="en-US" sz="2000" u="none" cap="none" strike="noStrike">
                <a:solidFill>
                  <a:schemeClr val="accent2"/>
                </a:solidFill>
                <a:latin typeface="Trebuchet MS"/>
                <a:ea typeface="Trebuchet MS"/>
                <a:cs typeface="Trebuchet MS"/>
                <a:sym typeface="Trebuchet MS"/>
              </a:rPr>
              <a:t>Bandwidth</a:t>
            </a:r>
            <a:r>
              <a:rPr b="1" i="0" lang="en-US" sz="2000" u="none" cap="none" strike="noStrike">
                <a:solidFill>
                  <a:schemeClr val="lt1"/>
                </a:solidFill>
                <a:latin typeface="Trebuchet MS"/>
                <a:ea typeface="Trebuchet MS"/>
                <a:cs typeface="Trebuchet MS"/>
                <a:sym typeface="Trebuchet MS"/>
              </a:rPr>
              <a:t> = loads/hour</a:t>
            </a:r>
            <a:endParaRPr/>
          </a:p>
          <a:p>
            <a:pPr indent="-285750" lvl="0" marL="285750" marR="0" rtl="0" algn="l">
              <a:lnSpc>
                <a:spcPct val="90000"/>
              </a:lnSpc>
              <a:spcBef>
                <a:spcPts val="400"/>
              </a:spcBef>
              <a:spcAft>
                <a:spcPts val="0"/>
              </a:spcAft>
              <a:buClr>
                <a:schemeClr val="lt1"/>
              </a:buClr>
              <a:buSzPts val="2000"/>
              <a:buFont typeface="Trebuchet MS"/>
              <a:buChar char="•"/>
            </a:pPr>
            <a:r>
              <a:rPr b="1" i="0" lang="en-US" sz="2000" u="none" cap="none" strike="noStrike">
                <a:solidFill>
                  <a:schemeClr val="lt1"/>
                </a:solidFill>
                <a:latin typeface="Trebuchet MS"/>
                <a:ea typeface="Trebuchet MS"/>
                <a:cs typeface="Trebuchet MS"/>
                <a:sym typeface="Trebuchet MS"/>
              </a:rPr>
              <a:t>BW = 4/6 l/h w/o pipelining</a:t>
            </a:r>
            <a:endParaRPr/>
          </a:p>
          <a:p>
            <a:pPr indent="-285750" lvl="0" marL="285750" marR="0" rtl="0" algn="l">
              <a:lnSpc>
                <a:spcPct val="90000"/>
              </a:lnSpc>
              <a:spcBef>
                <a:spcPts val="400"/>
              </a:spcBef>
              <a:spcAft>
                <a:spcPts val="0"/>
              </a:spcAft>
              <a:buClr>
                <a:schemeClr val="lt1"/>
              </a:buClr>
              <a:buSzPts val="2000"/>
              <a:buFont typeface="Trebuchet MS"/>
              <a:buChar char="•"/>
            </a:pPr>
            <a:r>
              <a:rPr b="1" i="0" lang="en-US" sz="2000" u="none" cap="none" strike="noStrike">
                <a:solidFill>
                  <a:schemeClr val="lt1"/>
                </a:solidFill>
                <a:latin typeface="Trebuchet MS"/>
                <a:ea typeface="Trebuchet MS"/>
                <a:cs typeface="Trebuchet MS"/>
                <a:sym typeface="Trebuchet MS"/>
              </a:rPr>
              <a:t>BW = 4/3.5  l/h w pipelining</a:t>
            </a:r>
            <a:endParaRPr/>
          </a:p>
          <a:p>
            <a:pPr indent="-285750" lvl="0" marL="285750" marR="0" rtl="0" algn="l">
              <a:lnSpc>
                <a:spcPct val="90000"/>
              </a:lnSpc>
              <a:spcBef>
                <a:spcPts val="400"/>
              </a:spcBef>
              <a:spcAft>
                <a:spcPts val="0"/>
              </a:spcAft>
              <a:buClr>
                <a:schemeClr val="lt1"/>
              </a:buClr>
              <a:buSzPts val="2000"/>
              <a:buFont typeface="Trebuchet MS"/>
              <a:buChar char="•"/>
            </a:pPr>
            <a:r>
              <a:rPr b="1" i="0" lang="en-US" sz="2000" u="none" cap="none" strike="noStrike">
                <a:solidFill>
                  <a:schemeClr val="lt1"/>
                </a:solidFill>
                <a:latin typeface="Trebuchet MS"/>
                <a:ea typeface="Trebuchet MS"/>
                <a:cs typeface="Trebuchet MS"/>
                <a:sym typeface="Trebuchet MS"/>
              </a:rPr>
              <a:t>Pipelining helps </a:t>
            </a:r>
            <a:r>
              <a:rPr b="1" i="0" lang="en-US" sz="2000" u="none" cap="none" strike="noStrike">
                <a:solidFill>
                  <a:schemeClr val="hlink"/>
                </a:solidFill>
                <a:latin typeface="Trebuchet MS"/>
                <a:ea typeface="Trebuchet MS"/>
                <a:cs typeface="Trebuchet MS"/>
                <a:sym typeface="Trebuchet MS"/>
              </a:rPr>
              <a:t>bandwidth</a:t>
            </a:r>
            <a:r>
              <a:rPr b="1" i="0" lang="en-US" sz="2000" u="none" cap="none" strike="noStrike">
                <a:solidFill>
                  <a:schemeClr val="lt1"/>
                </a:solidFill>
                <a:latin typeface="Trebuchet MS"/>
                <a:ea typeface="Trebuchet MS"/>
                <a:cs typeface="Trebuchet MS"/>
                <a:sym typeface="Trebuchet MS"/>
              </a:rPr>
              <a:t> but not </a:t>
            </a:r>
            <a:r>
              <a:rPr b="1" i="0" lang="en-US" sz="2000" u="none" cap="none" strike="noStrike">
                <a:solidFill>
                  <a:schemeClr val="hlink"/>
                </a:solidFill>
                <a:latin typeface="Trebuchet MS"/>
                <a:ea typeface="Trebuchet MS"/>
                <a:cs typeface="Trebuchet MS"/>
                <a:sym typeface="Trebuchet MS"/>
              </a:rPr>
              <a:t>latency</a:t>
            </a:r>
            <a:r>
              <a:rPr b="1" i="0" lang="en-US" sz="2000" u="none" cap="none" strike="noStrike">
                <a:solidFill>
                  <a:schemeClr val="lt1"/>
                </a:solidFill>
                <a:latin typeface="Trebuchet MS"/>
                <a:ea typeface="Trebuchet MS"/>
                <a:cs typeface="Trebuchet MS"/>
                <a:sym typeface="Trebuchet MS"/>
              </a:rPr>
              <a:t> (90 min)</a:t>
            </a:r>
            <a:endParaRPr/>
          </a:p>
          <a:p>
            <a:pPr indent="-285750" lvl="0" marL="285750" marR="0" rtl="0" algn="l">
              <a:lnSpc>
                <a:spcPct val="90000"/>
              </a:lnSpc>
              <a:spcBef>
                <a:spcPts val="400"/>
              </a:spcBef>
              <a:spcAft>
                <a:spcPts val="0"/>
              </a:spcAft>
              <a:buClr>
                <a:schemeClr val="lt1"/>
              </a:buClr>
              <a:buSzPts val="2000"/>
              <a:buFont typeface="Trebuchet MS"/>
              <a:buChar char="•"/>
            </a:pPr>
            <a:r>
              <a:rPr b="1" i="0" lang="en-US" sz="2000" u="none" cap="none" strike="noStrike">
                <a:solidFill>
                  <a:schemeClr val="lt1"/>
                </a:solidFill>
                <a:latin typeface="Trebuchet MS"/>
                <a:ea typeface="Trebuchet MS"/>
                <a:cs typeface="Trebuchet MS"/>
                <a:sym typeface="Trebuchet MS"/>
              </a:rPr>
              <a:t>Bandwidth limited by </a:t>
            </a:r>
            <a:r>
              <a:rPr b="1" i="0" lang="en-US" sz="2000" u="none" cap="none" strike="noStrike">
                <a:solidFill>
                  <a:schemeClr val="hlink"/>
                </a:solidFill>
                <a:latin typeface="Trebuchet MS"/>
                <a:ea typeface="Trebuchet MS"/>
                <a:cs typeface="Trebuchet MS"/>
                <a:sym typeface="Trebuchet MS"/>
              </a:rPr>
              <a:t>slowest</a:t>
            </a:r>
            <a:r>
              <a:rPr b="1" i="0" lang="en-US" sz="2000" u="none" cap="none" strike="noStrike">
                <a:solidFill>
                  <a:schemeClr val="lt1"/>
                </a:solidFill>
                <a:latin typeface="Trebuchet MS"/>
                <a:ea typeface="Trebuchet MS"/>
                <a:cs typeface="Trebuchet MS"/>
                <a:sym typeface="Trebuchet MS"/>
              </a:rPr>
              <a:t> pipeline stage</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1"/>
          <p:cNvSpPr txBox="1"/>
          <p:nvPr>
            <p:ph type="title"/>
          </p:nvPr>
        </p:nvSpPr>
        <p:spPr>
          <a:xfrm>
            <a:off x="549275" y="247650"/>
            <a:ext cx="9204325" cy="590931"/>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None/>
            </a:pPr>
            <a:r>
              <a:rPr lang="en-US"/>
              <a:t>Parallel hardware---Flynn’s Taxonomy</a:t>
            </a:r>
            <a:endParaRPr/>
          </a:p>
        </p:txBody>
      </p:sp>
      <p:pic>
        <p:nvPicPr>
          <p:cNvPr descr="C:\Documents and Settings\liszka\Local Settings\Temporary Internet Files\Content.IE5\Q7HGDQRM\MC900433905[1].png" id="255" name="Google Shape;255;p31"/>
          <p:cNvPicPr preferRelativeResize="0"/>
          <p:nvPr/>
        </p:nvPicPr>
        <p:blipFill rotWithShape="1">
          <a:blip r:embed="rId3">
            <a:alphaModFix/>
          </a:blip>
          <a:srcRect b="0" l="0" r="0" t="0"/>
          <a:stretch/>
        </p:blipFill>
        <p:spPr>
          <a:xfrm>
            <a:off x="2627313" y="1484313"/>
            <a:ext cx="1714500" cy="1714500"/>
          </a:xfrm>
          <a:prstGeom prst="rect">
            <a:avLst/>
          </a:prstGeom>
          <a:noFill/>
          <a:ln>
            <a:noFill/>
          </a:ln>
        </p:spPr>
      </p:pic>
      <p:pic>
        <p:nvPicPr>
          <p:cNvPr descr="C:\Documents and Settings\liszka\Local Settings\Temporary Internet Files\Content.IE5\Q7HGDQRM\MC900433905[1].png" id="256" name="Google Shape;256;p31"/>
          <p:cNvPicPr preferRelativeResize="0"/>
          <p:nvPr>
            <p:ph idx="1" type="body"/>
          </p:nvPr>
        </p:nvPicPr>
        <p:blipFill rotWithShape="1">
          <a:blip r:embed="rId3">
            <a:alphaModFix/>
          </a:blip>
          <a:srcRect b="0" l="0" r="0" t="0"/>
          <a:stretch/>
        </p:blipFill>
        <p:spPr>
          <a:xfrm>
            <a:off x="4095871" y="402483"/>
            <a:ext cx="1714500" cy="1714500"/>
          </a:xfrm>
          <a:prstGeom prst="rect">
            <a:avLst/>
          </a:prstGeom>
          <a:noFill/>
          <a:ln>
            <a:noFill/>
          </a:ln>
        </p:spPr>
      </p:pic>
      <p:pic>
        <p:nvPicPr>
          <p:cNvPr descr="C:\Documents and Settings\liszka\Local Settings\Temporary Internet Files\Content.IE5\Q7HGDQRM\MC900433905[1].png" id="257" name="Google Shape;257;p31"/>
          <p:cNvPicPr preferRelativeResize="0"/>
          <p:nvPr/>
        </p:nvPicPr>
        <p:blipFill rotWithShape="1">
          <a:blip r:embed="rId3">
            <a:alphaModFix/>
          </a:blip>
          <a:srcRect b="0" l="0" r="0" t="0"/>
          <a:stretch/>
        </p:blipFill>
        <p:spPr>
          <a:xfrm>
            <a:off x="1224451" y="2754313"/>
            <a:ext cx="1714500" cy="1714500"/>
          </a:xfrm>
          <a:prstGeom prst="rect">
            <a:avLst/>
          </a:prstGeom>
          <a:noFill/>
          <a:ln>
            <a:noFill/>
          </a:ln>
        </p:spPr>
      </p:pic>
      <p:pic>
        <p:nvPicPr>
          <p:cNvPr descr="C:\Documents and Settings\liszka\Local Settings\Temporary Internet Files\Content.IE5\Q7HGDQRM\MC900433905[1].png" id="258" name="Google Shape;258;p31"/>
          <p:cNvPicPr preferRelativeResize="0"/>
          <p:nvPr/>
        </p:nvPicPr>
        <p:blipFill rotWithShape="1">
          <a:blip r:embed="rId3">
            <a:alphaModFix/>
          </a:blip>
          <a:srcRect b="0" l="0" r="0" t="0"/>
          <a:stretch/>
        </p:blipFill>
        <p:spPr>
          <a:xfrm>
            <a:off x="3389314" y="2613637"/>
            <a:ext cx="1714500" cy="1714500"/>
          </a:xfrm>
          <a:prstGeom prst="rect">
            <a:avLst/>
          </a:prstGeom>
          <a:noFill/>
          <a:ln>
            <a:noFill/>
          </a:ln>
        </p:spPr>
      </p:pic>
      <p:pic>
        <p:nvPicPr>
          <p:cNvPr descr="C:\Documents and Settings\liszka\Local Settings\Temporary Internet Files\Content.IE5\Q7HGDQRM\MC900433905[1].png" id="259" name="Google Shape;259;p31"/>
          <p:cNvPicPr preferRelativeResize="0"/>
          <p:nvPr/>
        </p:nvPicPr>
        <p:blipFill rotWithShape="1">
          <a:blip r:embed="rId3">
            <a:alphaModFix/>
          </a:blip>
          <a:srcRect b="0" l="0" r="0" t="0"/>
          <a:stretch/>
        </p:blipFill>
        <p:spPr>
          <a:xfrm>
            <a:off x="4975836" y="2965328"/>
            <a:ext cx="1714500" cy="1714500"/>
          </a:xfrm>
          <a:prstGeom prst="rect">
            <a:avLst/>
          </a:prstGeom>
          <a:noFill/>
          <a:ln>
            <a:noFill/>
          </a:ln>
        </p:spPr>
      </p:pic>
      <p:pic>
        <p:nvPicPr>
          <p:cNvPr descr="C:\Documents and Settings\liszka\Local Settings\Temporary Internet Files\Content.IE5\Q7HGDQRM\MC900433905[1].png" id="260" name="Google Shape;260;p31"/>
          <p:cNvPicPr preferRelativeResize="0"/>
          <p:nvPr/>
        </p:nvPicPr>
        <p:blipFill rotWithShape="1">
          <a:blip r:embed="rId3">
            <a:alphaModFix/>
          </a:blip>
          <a:srcRect b="0" l="0" r="0" t="0"/>
          <a:stretch/>
        </p:blipFill>
        <p:spPr>
          <a:xfrm>
            <a:off x="6069990" y="3832837"/>
            <a:ext cx="1714500" cy="1714500"/>
          </a:xfrm>
          <a:prstGeom prst="rect">
            <a:avLst/>
          </a:prstGeom>
          <a:noFill/>
          <a:ln>
            <a:noFill/>
          </a:ln>
        </p:spPr>
      </p:pic>
      <p:pic>
        <p:nvPicPr>
          <p:cNvPr descr="C:\Documents and Settings\liszka\Local Settings\Temporary Internet Files\Content.IE5\Q7HGDQRM\MC900433905[1].png" id="261" name="Google Shape;261;p31"/>
          <p:cNvPicPr preferRelativeResize="0"/>
          <p:nvPr/>
        </p:nvPicPr>
        <p:blipFill rotWithShape="1">
          <a:blip r:embed="rId3">
            <a:alphaModFix/>
          </a:blip>
          <a:srcRect b="0" l="0" r="0" t="0"/>
          <a:stretch/>
        </p:blipFill>
        <p:spPr>
          <a:xfrm>
            <a:off x="4725743" y="1316283"/>
            <a:ext cx="1714500" cy="1714500"/>
          </a:xfrm>
          <a:prstGeom prst="rect">
            <a:avLst/>
          </a:prstGeom>
          <a:noFill/>
          <a:ln>
            <a:noFill/>
          </a:ln>
        </p:spPr>
      </p:pic>
      <p:pic>
        <p:nvPicPr>
          <p:cNvPr descr="C:\Documents and Settings\liszka\Local Settings\Temporary Internet Files\Content.IE5\Q7HGDQRM\MC900433905[1].png" id="262" name="Google Shape;262;p31"/>
          <p:cNvPicPr preferRelativeResize="0"/>
          <p:nvPr/>
        </p:nvPicPr>
        <p:blipFill rotWithShape="1">
          <a:blip r:embed="rId3">
            <a:alphaModFix/>
          </a:blip>
          <a:srcRect b="0" l="0" r="0" t="0"/>
          <a:stretch/>
        </p:blipFill>
        <p:spPr>
          <a:xfrm>
            <a:off x="6218482" y="1511666"/>
            <a:ext cx="1714500" cy="1714500"/>
          </a:xfrm>
          <a:prstGeom prst="rect">
            <a:avLst/>
          </a:prstGeom>
          <a:noFill/>
          <a:ln>
            <a:noFill/>
          </a:ln>
        </p:spPr>
      </p:pic>
      <p:pic>
        <p:nvPicPr>
          <p:cNvPr descr="C:\Documents and Settings\liszka\Local Settings\Temporary Internet Files\Content.IE5\Q7HGDQRM\MC900433905[1].png" id="263" name="Google Shape;263;p31"/>
          <p:cNvPicPr preferRelativeResize="0"/>
          <p:nvPr/>
        </p:nvPicPr>
        <p:blipFill rotWithShape="1">
          <a:blip r:embed="rId3">
            <a:alphaModFix/>
          </a:blip>
          <a:srcRect b="0" l="0" r="0" t="0"/>
          <a:stretch/>
        </p:blipFill>
        <p:spPr>
          <a:xfrm>
            <a:off x="7265743" y="2566745"/>
            <a:ext cx="1714500" cy="1714500"/>
          </a:xfrm>
          <a:prstGeom prst="rect">
            <a:avLst/>
          </a:prstGeom>
          <a:noFill/>
          <a:ln>
            <a:noFill/>
          </a:ln>
        </p:spPr>
      </p:pic>
      <p:pic>
        <p:nvPicPr>
          <p:cNvPr descr="C:\Documents and Settings\liszka\Local Settings\Temporary Internet Files\Content.IE5\Q7HGDQRM\MC900433905[1].png" id="264" name="Google Shape;264;p31"/>
          <p:cNvPicPr preferRelativeResize="0"/>
          <p:nvPr/>
        </p:nvPicPr>
        <p:blipFill rotWithShape="1">
          <a:blip r:embed="rId3">
            <a:alphaModFix/>
          </a:blip>
          <a:srcRect b="0" l="0" r="0" t="0"/>
          <a:stretch/>
        </p:blipFill>
        <p:spPr>
          <a:xfrm>
            <a:off x="2399062" y="4131128"/>
            <a:ext cx="1714500" cy="1714500"/>
          </a:xfrm>
          <a:prstGeom prst="rect">
            <a:avLst/>
          </a:prstGeom>
          <a:noFill/>
          <a:ln>
            <a:noFill/>
          </a:ln>
        </p:spPr>
      </p:pic>
      <p:pic>
        <p:nvPicPr>
          <p:cNvPr descr="C:\Documents and Settings\liszka\Local Settings\Temporary Internet Files\Content.IE5\Q7HGDQRM\MC900433905[1].png" id="265" name="Google Shape;265;p31"/>
          <p:cNvPicPr preferRelativeResize="0"/>
          <p:nvPr/>
        </p:nvPicPr>
        <p:blipFill rotWithShape="1">
          <a:blip r:embed="rId3">
            <a:alphaModFix/>
          </a:blip>
          <a:srcRect b="0" l="0" r="0" t="0"/>
          <a:stretch/>
        </p:blipFill>
        <p:spPr>
          <a:xfrm>
            <a:off x="6349600" y="427283"/>
            <a:ext cx="1714500" cy="1714500"/>
          </a:xfrm>
          <a:prstGeom prst="rect">
            <a:avLst/>
          </a:prstGeom>
          <a:noFill/>
          <a:ln>
            <a:noFill/>
          </a:ln>
        </p:spPr>
      </p:pic>
      <p:pic>
        <p:nvPicPr>
          <p:cNvPr descr="C:\Documents and Settings\liszka\Local Settings\Temporary Internet Files\Content.IE5\Q7HGDQRM\MC900433905[1].png" id="266" name="Google Shape;266;p31"/>
          <p:cNvPicPr preferRelativeResize="0"/>
          <p:nvPr/>
        </p:nvPicPr>
        <p:blipFill rotWithShape="1">
          <a:blip r:embed="rId3">
            <a:alphaModFix/>
          </a:blip>
          <a:srcRect b="0" l="0" r="0" t="0"/>
          <a:stretch/>
        </p:blipFill>
        <p:spPr>
          <a:xfrm>
            <a:off x="8191360" y="772066"/>
            <a:ext cx="1714500" cy="17145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2"/>
          <p:cNvSpPr txBox="1"/>
          <p:nvPr>
            <p:ph type="title"/>
          </p:nvPr>
        </p:nvSpPr>
        <p:spPr>
          <a:xfrm>
            <a:off x="549275" y="247650"/>
            <a:ext cx="9204325" cy="590931"/>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None/>
            </a:pPr>
            <a:r>
              <a:rPr lang="en-US"/>
              <a:t>Parallel hardware</a:t>
            </a:r>
            <a:endParaRPr/>
          </a:p>
        </p:txBody>
      </p:sp>
      <p:pic>
        <p:nvPicPr>
          <p:cNvPr descr="C:\Documents and Settings\liszka\Local Settings\Temporary Internet Files\Content.IE5\Q7HGDQRM\MC900433905[1].png" id="272" name="Google Shape;272;p32"/>
          <p:cNvPicPr preferRelativeResize="0"/>
          <p:nvPr/>
        </p:nvPicPr>
        <p:blipFill rotWithShape="1">
          <a:blip r:embed="rId3">
            <a:alphaModFix/>
          </a:blip>
          <a:srcRect b="0" l="0" r="0" t="0"/>
          <a:stretch/>
        </p:blipFill>
        <p:spPr>
          <a:xfrm>
            <a:off x="4975836" y="2965328"/>
            <a:ext cx="1714500" cy="1714500"/>
          </a:xfrm>
          <a:prstGeom prst="rect">
            <a:avLst/>
          </a:prstGeom>
          <a:noFill/>
          <a:ln>
            <a:noFill/>
          </a:ln>
        </p:spPr>
      </p:pic>
      <p:pic>
        <p:nvPicPr>
          <p:cNvPr id="273" name="Google Shape;273;p32"/>
          <p:cNvPicPr preferRelativeResize="0"/>
          <p:nvPr/>
        </p:nvPicPr>
        <p:blipFill rotWithShape="1">
          <a:blip r:embed="rId4">
            <a:alphaModFix/>
          </a:blip>
          <a:srcRect b="0" l="0" r="0" t="0"/>
          <a:stretch/>
        </p:blipFill>
        <p:spPr>
          <a:xfrm>
            <a:off x="2245178" y="1346336"/>
            <a:ext cx="6791705" cy="408155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3"/>
          <p:cNvSpPr txBox="1"/>
          <p:nvPr>
            <p:ph type="title"/>
          </p:nvPr>
        </p:nvSpPr>
        <p:spPr>
          <a:xfrm>
            <a:off x="549275" y="247650"/>
            <a:ext cx="9204325" cy="590931"/>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None/>
            </a:pPr>
            <a:r>
              <a:rPr lang="en-US"/>
              <a:t>Speedup</a:t>
            </a:r>
            <a:endParaRPr/>
          </a:p>
        </p:txBody>
      </p:sp>
      <p:sp>
        <p:nvSpPr>
          <p:cNvPr id="279" name="Google Shape;279;p33"/>
          <p:cNvSpPr txBox="1"/>
          <p:nvPr>
            <p:ph idx="1" type="body"/>
          </p:nvPr>
        </p:nvSpPr>
        <p:spPr>
          <a:xfrm>
            <a:off x="549275" y="1439863"/>
            <a:ext cx="10042525" cy="425291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lt1"/>
              </a:buClr>
              <a:buSzPts val="2400"/>
              <a:buFont typeface="Arial"/>
              <a:buChar char="•"/>
            </a:pPr>
            <a:r>
              <a:rPr lang="en-US">
                <a:latin typeface="Arial"/>
                <a:ea typeface="Arial"/>
                <a:cs typeface="Arial"/>
                <a:sym typeface="Arial"/>
              </a:rPr>
              <a:t>Number of cores = p</a:t>
            </a:r>
            <a:endParaRPr/>
          </a:p>
          <a:p>
            <a:pPr indent="-190500" lvl="0" marL="342900" rtl="0" algn="l">
              <a:spcBef>
                <a:spcPts val="480"/>
              </a:spcBef>
              <a:spcAft>
                <a:spcPts val="0"/>
              </a:spcAft>
              <a:buClr>
                <a:schemeClr val="lt1"/>
              </a:buClr>
              <a:buSzPts val="2400"/>
              <a:buFont typeface="Trebuchet MS"/>
              <a:buNone/>
            </a:pPr>
            <a:r>
              <a:t/>
            </a:r>
            <a:endParaRPr>
              <a:latin typeface="Arial"/>
              <a:ea typeface="Arial"/>
              <a:cs typeface="Arial"/>
              <a:sym typeface="Arial"/>
            </a:endParaRPr>
          </a:p>
          <a:p>
            <a:pPr indent="-342900" lvl="0" marL="342900" rtl="0" algn="l">
              <a:spcBef>
                <a:spcPts val="480"/>
              </a:spcBef>
              <a:spcAft>
                <a:spcPts val="0"/>
              </a:spcAft>
              <a:buClr>
                <a:schemeClr val="lt1"/>
              </a:buClr>
              <a:buSzPts val="2400"/>
              <a:buFont typeface="Arial"/>
              <a:buChar char="•"/>
            </a:pPr>
            <a:r>
              <a:rPr lang="en-US">
                <a:latin typeface="Arial"/>
                <a:ea typeface="Arial"/>
                <a:cs typeface="Arial"/>
                <a:sym typeface="Arial"/>
              </a:rPr>
              <a:t>Serial run-time = T(serial）</a:t>
            </a:r>
            <a:endParaRPr>
              <a:latin typeface="Arial"/>
              <a:ea typeface="Arial"/>
              <a:cs typeface="Arial"/>
              <a:sym typeface="Arial"/>
            </a:endParaRPr>
          </a:p>
          <a:p>
            <a:pPr indent="-190500" lvl="0" marL="342900" rtl="0" algn="l">
              <a:spcBef>
                <a:spcPts val="480"/>
              </a:spcBef>
              <a:spcAft>
                <a:spcPts val="0"/>
              </a:spcAft>
              <a:buClr>
                <a:schemeClr val="lt1"/>
              </a:buClr>
              <a:buSzPts val="2400"/>
              <a:buFont typeface="Trebuchet MS"/>
              <a:buNone/>
            </a:pPr>
            <a:r>
              <a:t/>
            </a:r>
            <a:endParaRPr>
              <a:latin typeface="Arial"/>
              <a:ea typeface="Arial"/>
              <a:cs typeface="Arial"/>
              <a:sym typeface="Arial"/>
            </a:endParaRPr>
          </a:p>
          <a:p>
            <a:pPr indent="-342900" lvl="0" marL="342900" rtl="0" algn="l">
              <a:spcBef>
                <a:spcPts val="480"/>
              </a:spcBef>
              <a:spcAft>
                <a:spcPts val="0"/>
              </a:spcAft>
              <a:buClr>
                <a:schemeClr val="lt1"/>
              </a:buClr>
              <a:buSzPts val="2400"/>
              <a:buFont typeface="Arial"/>
              <a:buChar char="•"/>
            </a:pPr>
            <a:r>
              <a:rPr lang="en-US">
                <a:latin typeface="Arial"/>
                <a:ea typeface="Arial"/>
                <a:cs typeface="Arial"/>
                <a:sym typeface="Arial"/>
              </a:rPr>
              <a:t>Parallel run-time = T（parallel）</a:t>
            </a:r>
            <a:endParaRPr>
              <a:latin typeface="Arial"/>
              <a:ea typeface="Arial"/>
              <a:cs typeface="Arial"/>
              <a:sym typeface="Arial"/>
            </a:endParaRPr>
          </a:p>
          <a:p>
            <a:pPr indent="-190500" lvl="0" marL="342900" rtl="0" algn="l">
              <a:spcBef>
                <a:spcPts val="480"/>
              </a:spcBef>
              <a:spcAft>
                <a:spcPts val="0"/>
              </a:spcAft>
              <a:buClr>
                <a:schemeClr val="lt1"/>
              </a:buClr>
              <a:buSzPts val="2400"/>
              <a:buFont typeface="Trebuchet MS"/>
              <a:buNone/>
            </a:pPr>
            <a:r>
              <a:t/>
            </a:r>
            <a:endParaRPr>
              <a:latin typeface="Arial"/>
              <a:ea typeface="Arial"/>
              <a:cs typeface="Arial"/>
              <a:sym typeface="Arial"/>
            </a:endParaRPr>
          </a:p>
          <a:p>
            <a:pPr indent="-342900" lvl="0" marL="342900" rtl="0" algn="l">
              <a:spcBef>
                <a:spcPts val="640"/>
              </a:spcBef>
              <a:spcAft>
                <a:spcPts val="0"/>
              </a:spcAft>
              <a:buClr>
                <a:schemeClr val="lt1"/>
              </a:buClr>
              <a:buSzPts val="2400"/>
              <a:buFont typeface="Arial"/>
              <a:buNone/>
            </a:pPr>
            <a:r>
              <a:rPr lang="en-US">
                <a:latin typeface="Arial"/>
                <a:ea typeface="Arial"/>
                <a:cs typeface="Arial"/>
                <a:sym typeface="Arial"/>
              </a:rPr>
              <a:t>         </a:t>
            </a:r>
            <a:r>
              <a:rPr lang="en-US" sz="3200">
                <a:latin typeface="Arial"/>
                <a:ea typeface="Arial"/>
                <a:cs typeface="Arial"/>
                <a:sym typeface="Arial"/>
              </a:rPr>
              <a:t>T（Parallel）= T（serial）/  p</a:t>
            </a:r>
            <a:endParaRPr>
              <a:latin typeface="Arial"/>
              <a:ea typeface="Arial"/>
              <a:cs typeface="Arial"/>
              <a:sym typeface="Arial"/>
            </a:endParaRPr>
          </a:p>
          <a:p>
            <a:pPr indent="-342900" lvl="0" marL="342900" rtl="0" algn="l">
              <a:spcBef>
                <a:spcPts val="480"/>
              </a:spcBef>
              <a:spcAft>
                <a:spcPts val="0"/>
              </a:spcAft>
              <a:buClr>
                <a:schemeClr val="lt1"/>
              </a:buClr>
              <a:buSzPts val="2400"/>
              <a:buFont typeface="Arial"/>
              <a:buNone/>
            </a:pPr>
            <a:r>
              <a:rPr lang="en-US">
                <a:latin typeface="Arial"/>
                <a:ea typeface="Arial"/>
                <a:cs typeface="Arial"/>
                <a:sym typeface="Arial"/>
              </a:rPr>
              <a:t>     </a:t>
            </a:r>
            <a:endParaRPr sz="1800">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4"/>
          <p:cNvSpPr txBox="1"/>
          <p:nvPr>
            <p:ph type="title"/>
          </p:nvPr>
        </p:nvSpPr>
        <p:spPr>
          <a:xfrm>
            <a:off x="549275" y="247650"/>
            <a:ext cx="9204325" cy="590931"/>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None/>
            </a:pPr>
            <a:r>
              <a:rPr lang="en-US"/>
              <a:t>Speedup of a parallel program</a:t>
            </a:r>
            <a:endParaRPr/>
          </a:p>
        </p:txBody>
      </p:sp>
      <p:sp>
        <p:nvSpPr>
          <p:cNvPr id="285" name="Google Shape;285;p34"/>
          <p:cNvSpPr txBox="1"/>
          <p:nvPr>
            <p:ph idx="1" type="body"/>
          </p:nvPr>
        </p:nvSpPr>
        <p:spPr>
          <a:xfrm>
            <a:off x="1649186" y="2139043"/>
            <a:ext cx="8085364" cy="177391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lt1"/>
              </a:buClr>
              <a:buSzPts val="2400"/>
              <a:buFont typeface="Arial"/>
              <a:buChar char="•"/>
            </a:pPr>
            <a:r>
              <a:rPr lang="en-US">
                <a:latin typeface="Arial"/>
                <a:ea typeface="Arial"/>
                <a:cs typeface="Arial"/>
                <a:sym typeface="Arial"/>
              </a:rPr>
              <a:t>  </a:t>
            </a:r>
            <a:r>
              <a:rPr lang="en-US" sz="4400">
                <a:latin typeface="Arial"/>
                <a:ea typeface="Arial"/>
                <a:cs typeface="Arial"/>
                <a:sym typeface="Arial"/>
              </a:rPr>
              <a:t>S = T(serial) / T(parallel)</a:t>
            </a:r>
            <a:endParaRPr>
              <a:latin typeface="Arial"/>
              <a:ea typeface="Arial"/>
              <a:cs typeface="Arial"/>
              <a:sym typeface="Arial"/>
            </a:endParaRPr>
          </a:p>
          <a:p>
            <a:pPr indent="-342900" lvl="0" marL="342900" rtl="0" algn="l">
              <a:spcBef>
                <a:spcPts val="480"/>
              </a:spcBef>
              <a:spcAft>
                <a:spcPts val="0"/>
              </a:spcAft>
              <a:buClr>
                <a:schemeClr val="lt1"/>
              </a:buClr>
              <a:buSzPts val="2400"/>
              <a:buFont typeface="Arial"/>
              <a:buNone/>
            </a:pPr>
            <a:r>
              <a:rPr lang="en-US">
                <a:latin typeface="Arial"/>
                <a:ea typeface="Arial"/>
                <a:cs typeface="Arial"/>
                <a:sym typeface="Arial"/>
              </a:rPr>
              <a:t>     </a:t>
            </a:r>
            <a:endParaRPr sz="1800">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5"/>
          <p:cNvSpPr txBox="1"/>
          <p:nvPr>
            <p:ph type="title"/>
          </p:nvPr>
        </p:nvSpPr>
        <p:spPr>
          <a:xfrm>
            <a:off x="549275" y="247650"/>
            <a:ext cx="9204325" cy="590931"/>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None/>
            </a:pPr>
            <a:r>
              <a:rPr lang="en-US"/>
              <a:t>Efficiency of a parallel program</a:t>
            </a:r>
            <a:endParaRPr/>
          </a:p>
        </p:txBody>
      </p:sp>
      <p:sp>
        <p:nvSpPr>
          <p:cNvPr id="291" name="Google Shape;291;p35"/>
          <p:cNvSpPr txBox="1"/>
          <p:nvPr>
            <p:ph idx="1" type="body"/>
          </p:nvPr>
        </p:nvSpPr>
        <p:spPr>
          <a:xfrm>
            <a:off x="549275" y="1439863"/>
            <a:ext cx="10042525" cy="425291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lt1"/>
              </a:buClr>
              <a:buSzPts val="1800"/>
              <a:buFont typeface="Arial"/>
              <a:buChar char="•"/>
            </a:pPr>
            <a:r>
              <a:rPr lang="en-US" sz="1800">
                <a:latin typeface="Arial"/>
                <a:ea typeface="Arial"/>
                <a:cs typeface="Arial"/>
                <a:sym typeface="Arial"/>
              </a:rPr>
              <a:t> </a:t>
            </a:r>
            <a:r>
              <a:rPr lang="en-US" sz="4400">
                <a:latin typeface="Arial"/>
                <a:ea typeface="Arial"/>
                <a:cs typeface="Arial"/>
                <a:sym typeface="Arial"/>
              </a:rPr>
              <a:t> E = S/p = T(serial) / T(parallel)/p</a:t>
            </a:r>
            <a:endParaRPr/>
          </a:p>
          <a:p>
            <a:pPr indent="-342900" lvl="0" marL="342900" rtl="0" algn="l">
              <a:spcBef>
                <a:spcPts val="880"/>
              </a:spcBef>
              <a:spcAft>
                <a:spcPts val="0"/>
              </a:spcAft>
              <a:buClr>
                <a:schemeClr val="lt1"/>
              </a:buClr>
              <a:buSzPts val="4400"/>
              <a:buFont typeface="Trebuchet MS"/>
              <a:buNone/>
            </a:pPr>
            <a:r>
              <a:t/>
            </a:r>
            <a:endParaRPr sz="4400">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6"/>
          <p:cNvSpPr txBox="1"/>
          <p:nvPr>
            <p:ph type="title"/>
          </p:nvPr>
        </p:nvSpPr>
        <p:spPr>
          <a:xfrm>
            <a:off x="549275" y="247650"/>
            <a:ext cx="9204325" cy="590931"/>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None/>
            </a:pPr>
            <a:r>
              <a:rPr lang="en-US"/>
              <a:t>Two important Laws</a:t>
            </a:r>
            <a:endParaRPr/>
          </a:p>
        </p:txBody>
      </p:sp>
      <p:sp>
        <p:nvSpPr>
          <p:cNvPr id="297" name="Google Shape;297;p36"/>
          <p:cNvSpPr txBox="1"/>
          <p:nvPr>
            <p:ph idx="1" type="body"/>
          </p:nvPr>
        </p:nvSpPr>
        <p:spPr>
          <a:xfrm>
            <a:off x="549275" y="1439863"/>
            <a:ext cx="10042525" cy="425291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lt1"/>
              </a:buClr>
              <a:buSzPts val="2400"/>
              <a:buFont typeface="Arial"/>
              <a:buChar char="•"/>
            </a:pPr>
            <a:r>
              <a:rPr lang="en-US">
                <a:latin typeface="Arial"/>
                <a:ea typeface="Arial"/>
                <a:cs typeface="Arial"/>
                <a:sym typeface="Arial"/>
              </a:rPr>
              <a:t>Amdahl’s Law</a:t>
            </a:r>
            <a:endParaRPr/>
          </a:p>
          <a:p>
            <a:pPr indent="-342900" lvl="0" marL="342900" rtl="0" algn="l">
              <a:spcBef>
                <a:spcPts val="360"/>
              </a:spcBef>
              <a:spcAft>
                <a:spcPts val="0"/>
              </a:spcAft>
              <a:buClr>
                <a:schemeClr val="lt1"/>
              </a:buClr>
              <a:buSzPts val="1800"/>
              <a:buFont typeface="Arial"/>
              <a:buNone/>
            </a:pPr>
            <a:r>
              <a:rPr lang="en-US" sz="1800">
                <a:latin typeface="Arial"/>
                <a:ea typeface="Arial"/>
                <a:cs typeface="Arial"/>
                <a:sym typeface="Arial"/>
              </a:rPr>
              <a:t>       - Gene Amdahl observation in 1967</a:t>
            </a:r>
            <a:endParaRPr/>
          </a:p>
          <a:p>
            <a:pPr indent="-342900" lvl="0" marL="342900" rtl="0" algn="l">
              <a:spcBef>
                <a:spcPts val="360"/>
              </a:spcBef>
              <a:spcAft>
                <a:spcPts val="0"/>
              </a:spcAft>
              <a:buClr>
                <a:schemeClr val="lt1"/>
              </a:buClr>
              <a:buSzPts val="1800"/>
              <a:buFont typeface="Arial"/>
              <a:buNone/>
            </a:pPr>
            <a:r>
              <a:rPr lang="en-US" sz="1800">
                <a:latin typeface="Arial"/>
                <a:ea typeface="Arial"/>
                <a:cs typeface="Arial"/>
                <a:sym typeface="Arial"/>
              </a:rPr>
              <a:t>       - Speedup is limited by serial portions</a:t>
            </a:r>
            <a:endParaRPr/>
          </a:p>
          <a:p>
            <a:pPr indent="-342900" lvl="0" marL="342900" rtl="0" algn="l">
              <a:spcBef>
                <a:spcPts val="360"/>
              </a:spcBef>
              <a:spcAft>
                <a:spcPts val="0"/>
              </a:spcAft>
              <a:buClr>
                <a:schemeClr val="lt1"/>
              </a:buClr>
              <a:buSzPts val="1800"/>
              <a:buFont typeface="Arial"/>
              <a:buNone/>
            </a:pPr>
            <a:r>
              <a:rPr lang="en-US" sz="1800">
                <a:latin typeface="Arial"/>
                <a:ea typeface="Arial"/>
                <a:cs typeface="Arial"/>
                <a:sym typeface="Arial"/>
              </a:rPr>
              <a:t>       - Assumes fixed workloads and fixed problem size</a:t>
            </a:r>
            <a:endParaRPr sz="1800">
              <a:latin typeface="Arial"/>
              <a:ea typeface="Arial"/>
              <a:cs typeface="Arial"/>
              <a:sym typeface="Arial"/>
            </a:endParaRPr>
          </a:p>
          <a:p>
            <a:pPr indent="-190500" lvl="0" marL="342900" rtl="0" algn="l">
              <a:spcBef>
                <a:spcPts val="480"/>
              </a:spcBef>
              <a:spcAft>
                <a:spcPts val="0"/>
              </a:spcAft>
              <a:buClr>
                <a:schemeClr val="lt1"/>
              </a:buClr>
              <a:buSzPts val="2400"/>
              <a:buFont typeface="Trebuchet MS"/>
              <a:buNone/>
            </a:pPr>
            <a:r>
              <a:t/>
            </a:r>
            <a:endParaRPr>
              <a:latin typeface="Arial"/>
              <a:ea typeface="Arial"/>
              <a:cs typeface="Arial"/>
              <a:sym typeface="Arial"/>
            </a:endParaRPr>
          </a:p>
          <a:p>
            <a:pPr indent="-342900" lvl="0" marL="342900" rtl="0" algn="l">
              <a:spcBef>
                <a:spcPts val="480"/>
              </a:spcBef>
              <a:spcAft>
                <a:spcPts val="0"/>
              </a:spcAft>
              <a:buClr>
                <a:schemeClr val="lt1"/>
              </a:buClr>
              <a:buSzPts val="2400"/>
              <a:buFont typeface="Arial"/>
              <a:buChar char="•"/>
            </a:pPr>
            <a:r>
              <a:rPr lang="en-US">
                <a:latin typeface="Arial"/>
                <a:ea typeface="Arial"/>
                <a:cs typeface="Arial"/>
                <a:sym typeface="Arial"/>
              </a:rPr>
              <a:t>Gustafson’s Law</a:t>
            </a:r>
            <a:endParaRPr/>
          </a:p>
          <a:p>
            <a:pPr indent="-342900" lvl="0" marL="342900" rtl="0" algn="l">
              <a:spcBef>
                <a:spcPts val="480"/>
              </a:spcBef>
              <a:spcAft>
                <a:spcPts val="0"/>
              </a:spcAft>
              <a:buClr>
                <a:schemeClr val="lt1"/>
              </a:buClr>
              <a:buSzPts val="2400"/>
              <a:buFont typeface="Arial"/>
              <a:buNone/>
            </a:pPr>
            <a:r>
              <a:rPr lang="en-US">
                <a:latin typeface="Arial"/>
                <a:ea typeface="Arial"/>
                <a:cs typeface="Arial"/>
                <a:sym typeface="Arial"/>
              </a:rPr>
              <a:t>     </a:t>
            </a:r>
            <a:r>
              <a:rPr lang="en-US" sz="1800">
                <a:latin typeface="Arial"/>
                <a:ea typeface="Arial"/>
                <a:cs typeface="Arial"/>
                <a:sym typeface="Arial"/>
              </a:rPr>
              <a:t>- John Gustafson observation in 1988</a:t>
            </a:r>
            <a:endParaRPr/>
          </a:p>
          <a:p>
            <a:pPr indent="-342900" lvl="0" marL="342900" rtl="0" algn="l">
              <a:spcBef>
                <a:spcPts val="360"/>
              </a:spcBef>
              <a:spcAft>
                <a:spcPts val="0"/>
              </a:spcAft>
              <a:buClr>
                <a:schemeClr val="lt1"/>
              </a:buClr>
              <a:buSzPts val="1800"/>
              <a:buFont typeface="Arial"/>
              <a:buNone/>
            </a:pPr>
            <a:r>
              <a:rPr lang="en-US" sz="1800">
                <a:latin typeface="Arial"/>
                <a:ea typeface="Arial"/>
                <a:cs typeface="Arial"/>
                <a:sym typeface="Arial"/>
              </a:rPr>
              <a:t>       - Rescues parallel processing from Amdahl’s law</a:t>
            </a:r>
            <a:endParaRPr/>
          </a:p>
          <a:p>
            <a:pPr indent="-342900" lvl="0" marL="342900" rtl="0" algn="l">
              <a:spcBef>
                <a:spcPts val="360"/>
              </a:spcBef>
              <a:spcAft>
                <a:spcPts val="0"/>
              </a:spcAft>
              <a:buClr>
                <a:schemeClr val="lt1"/>
              </a:buClr>
              <a:buSzPts val="1800"/>
              <a:buFont typeface="Arial"/>
              <a:buNone/>
            </a:pPr>
            <a:r>
              <a:rPr lang="en-US" sz="1800">
                <a:latin typeface="Arial"/>
                <a:ea typeface="Arial"/>
                <a:cs typeface="Arial"/>
                <a:sym typeface="Arial"/>
              </a:rPr>
              <a:t>       - Proposes fixed time and increasing work </a:t>
            </a:r>
            <a:endParaRPr/>
          </a:p>
          <a:p>
            <a:pPr indent="-342900" lvl="0" marL="342900" rtl="0" algn="l">
              <a:spcBef>
                <a:spcPts val="360"/>
              </a:spcBef>
              <a:spcAft>
                <a:spcPts val="0"/>
              </a:spcAft>
              <a:buClr>
                <a:schemeClr val="lt1"/>
              </a:buClr>
              <a:buSzPts val="1800"/>
              <a:buFont typeface="Arial"/>
              <a:buNone/>
            </a:pPr>
            <a:r>
              <a:rPr lang="en-US" sz="1800">
                <a:latin typeface="Arial"/>
                <a:ea typeface="Arial"/>
                <a:cs typeface="Arial"/>
                <a:sym typeface="Arial"/>
              </a:rPr>
              <a:t>       - Sequential portions have diminishing effect</a:t>
            </a:r>
            <a:endParaRPr/>
          </a:p>
          <a:p>
            <a:pPr indent="-342900" lvl="0" marL="342900" rtl="0" algn="l">
              <a:spcBef>
                <a:spcPts val="480"/>
              </a:spcBef>
              <a:spcAft>
                <a:spcPts val="0"/>
              </a:spcAft>
              <a:buClr>
                <a:schemeClr val="lt1"/>
              </a:buClr>
              <a:buSzPts val="2400"/>
              <a:buFont typeface="Arial"/>
              <a:buNone/>
            </a:pPr>
            <a:r>
              <a:rPr lang="en-US">
                <a:latin typeface="Arial"/>
                <a:ea typeface="Arial"/>
                <a:cs typeface="Arial"/>
                <a:sym typeface="Arial"/>
              </a:rPr>
              <a:t>     </a:t>
            </a:r>
            <a:endParaRPr sz="1800">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37"/>
          <p:cNvPicPr preferRelativeResize="0"/>
          <p:nvPr>
            <p:ph idx="1" type="body"/>
          </p:nvPr>
        </p:nvPicPr>
        <p:blipFill rotWithShape="1">
          <a:blip r:embed="rId3">
            <a:alphaModFix/>
          </a:blip>
          <a:srcRect b="0" l="0" r="0" t="0"/>
          <a:stretch/>
        </p:blipFill>
        <p:spPr>
          <a:xfrm>
            <a:off x="549275" y="939629"/>
            <a:ext cx="9937973" cy="414082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8"/>
          <p:cNvSpPr txBox="1"/>
          <p:nvPr>
            <p:ph type="title"/>
          </p:nvPr>
        </p:nvSpPr>
        <p:spPr>
          <a:xfrm>
            <a:off x="549275" y="247650"/>
            <a:ext cx="9204325" cy="590931"/>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None/>
            </a:pPr>
            <a:r>
              <a:rPr lang="en-US">
                <a:latin typeface="Arial"/>
                <a:ea typeface="Arial"/>
                <a:cs typeface="Arial"/>
                <a:sym typeface="Arial"/>
              </a:rPr>
              <a:t>Amdahl’s Law</a:t>
            </a:r>
            <a:endParaRPr/>
          </a:p>
        </p:txBody>
      </p:sp>
      <p:pic>
        <p:nvPicPr>
          <p:cNvPr id="308" name="Google Shape;308;p38"/>
          <p:cNvPicPr preferRelativeResize="0"/>
          <p:nvPr/>
        </p:nvPicPr>
        <p:blipFill rotWithShape="1">
          <a:blip r:embed="rId3">
            <a:alphaModFix/>
          </a:blip>
          <a:srcRect b="0" l="0" r="0" t="0"/>
          <a:stretch/>
        </p:blipFill>
        <p:spPr>
          <a:xfrm>
            <a:off x="1227015" y="1386526"/>
            <a:ext cx="7815019" cy="446353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9"/>
          <p:cNvSpPr txBox="1"/>
          <p:nvPr>
            <p:ph type="title"/>
          </p:nvPr>
        </p:nvSpPr>
        <p:spPr>
          <a:xfrm>
            <a:off x="549275" y="247650"/>
            <a:ext cx="9204325" cy="590931"/>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None/>
            </a:pPr>
            <a:r>
              <a:rPr lang="en-US">
                <a:latin typeface="Arial"/>
                <a:ea typeface="Arial"/>
                <a:cs typeface="Arial"/>
                <a:sym typeface="Arial"/>
              </a:rPr>
              <a:t>Amdahl’s Law</a:t>
            </a:r>
            <a:endParaRPr/>
          </a:p>
        </p:txBody>
      </p:sp>
      <p:sp>
        <p:nvSpPr>
          <p:cNvPr id="314" name="Google Shape;314;p39"/>
          <p:cNvSpPr txBox="1"/>
          <p:nvPr>
            <p:ph idx="1" type="body"/>
          </p:nvPr>
        </p:nvSpPr>
        <p:spPr>
          <a:xfrm>
            <a:off x="549275" y="933236"/>
            <a:ext cx="10042525" cy="504743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lt1"/>
              </a:buClr>
              <a:buSzPts val="2400"/>
              <a:buFont typeface="Trebuchet MS"/>
              <a:buChar char="•"/>
            </a:pPr>
            <a:r>
              <a:rPr b="0" lang="en-US"/>
              <a:t>S=1/(1-a+a/n)</a:t>
            </a:r>
            <a:endParaRPr/>
          </a:p>
          <a:p>
            <a:pPr indent="-342900" lvl="0" marL="342900" rtl="0" algn="l">
              <a:spcBef>
                <a:spcPts val="480"/>
              </a:spcBef>
              <a:spcAft>
                <a:spcPts val="0"/>
              </a:spcAft>
              <a:buClr>
                <a:schemeClr val="lt1"/>
              </a:buClr>
              <a:buSzPts val="2400"/>
              <a:buFont typeface="Trebuchet MS"/>
              <a:buChar char="•"/>
            </a:pPr>
            <a:r>
              <a:rPr b="0" lang="en-US"/>
              <a:t>其中，a为并行计算部分所占比例，n为并行处理结点个数。这样，当1-a=0时，(即没有串行，只有并行)最大加速比s=n；当a=0时（即只有串行，没有并行），最小加速比s=1；当n→∞时，极限加速比s→ 1/（1-a），这也就是加速比的上限。例如，若串行代码占整个代码的25%，则并行处理的总体性能不可能超过4。</a:t>
            </a:r>
            <a:endParaRPr/>
          </a:p>
          <a:p>
            <a:pPr indent="-190500" lvl="0" marL="342900" rtl="0" algn="l">
              <a:spcBef>
                <a:spcPts val="480"/>
              </a:spcBef>
              <a:spcAft>
                <a:spcPts val="0"/>
              </a:spcAft>
              <a:buClr>
                <a:schemeClr val="lt1"/>
              </a:buClr>
              <a:buSzPts val="2400"/>
              <a:buFont typeface="Trebuchet MS"/>
              <a:buNone/>
            </a:pPr>
            <a:r>
              <a:t/>
            </a:r>
            <a:endParaRPr/>
          </a:p>
          <a:p>
            <a:pPr indent="-342900" lvl="0" marL="342900" rtl="0" algn="l">
              <a:spcBef>
                <a:spcPts val="480"/>
              </a:spcBef>
              <a:spcAft>
                <a:spcPts val="0"/>
              </a:spcAft>
              <a:buClr>
                <a:schemeClr val="lt1"/>
              </a:buClr>
              <a:buSzPts val="2400"/>
              <a:buFont typeface="Trebuchet MS"/>
              <a:buChar char="•"/>
            </a:pPr>
            <a:r>
              <a:rPr b="0" lang="en-US"/>
              <a:t>我们可以从“加速比”的公式中看出，单纯地增加cup处理器的数量并不一定可以有效地提高系统的性能，只有在提高系统内并行化模块比重的前提下，同时合理增加处理器的数量，才能以最小的投入得到最大的加速比，这就是阿姆达尔定律要告诉我们的核心思想，它很直观地反应了加速比与处理器个数、系统串行比例之间的关系</a:t>
            </a:r>
            <a:endParaRPr b="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4"/>
          <p:cNvSpPr txBox="1"/>
          <p:nvPr>
            <p:ph type="title"/>
          </p:nvPr>
        </p:nvSpPr>
        <p:spPr>
          <a:xfrm>
            <a:off x="416414" y="521188"/>
            <a:ext cx="9204325" cy="590931"/>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None/>
            </a:pPr>
            <a:r>
              <a:rPr lang="en-US"/>
              <a:t>The von Neumann Architecture</a:t>
            </a:r>
            <a:endParaRPr/>
          </a:p>
        </p:txBody>
      </p:sp>
      <p:pic>
        <p:nvPicPr>
          <p:cNvPr id="55" name="Google Shape;55;p4"/>
          <p:cNvPicPr preferRelativeResize="0"/>
          <p:nvPr/>
        </p:nvPicPr>
        <p:blipFill rotWithShape="1">
          <a:blip r:embed="rId3">
            <a:alphaModFix/>
          </a:blip>
          <a:srcRect b="0" l="0" r="0" t="0"/>
          <a:stretch/>
        </p:blipFill>
        <p:spPr>
          <a:xfrm>
            <a:off x="3320318" y="1413242"/>
            <a:ext cx="4019550" cy="43910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0"/>
          <p:cNvSpPr txBox="1"/>
          <p:nvPr>
            <p:ph type="title"/>
          </p:nvPr>
        </p:nvSpPr>
        <p:spPr>
          <a:xfrm>
            <a:off x="549275" y="247650"/>
            <a:ext cx="9204325" cy="590931"/>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None/>
            </a:pPr>
            <a:r>
              <a:rPr lang="en-US">
                <a:latin typeface="Arial"/>
                <a:ea typeface="Arial"/>
                <a:cs typeface="Arial"/>
                <a:sym typeface="Arial"/>
              </a:rPr>
              <a:t>Gustafson’s Law</a:t>
            </a:r>
            <a:endParaRPr/>
          </a:p>
        </p:txBody>
      </p:sp>
      <p:pic>
        <p:nvPicPr>
          <p:cNvPr id="320" name="Google Shape;320;p40"/>
          <p:cNvPicPr preferRelativeResize="0"/>
          <p:nvPr/>
        </p:nvPicPr>
        <p:blipFill rotWithShape="1">
          <a:blip r:embed="rId3">
            <a:alphaModFix/>
          </a:blip>
          <a:srcRect b="0" l="0" r="0" t="0"/>
          <a:stretch/>
        </p:blipFill>
        <p:spPr>
          <a:xfrm>
            <a:off x="1359875" y="1369359"/>
            <a:ext cx="8096983" cy="444199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1"/>
          <p:cNvSpPr txBox="1"/>
          <p:nvPr>
            <p:ph type="title"/>
          </p:nvPr>
        </p:nvSpPr>
        <p:spPr>
          <a:xfrm>
            <a:off x="549275" y="247650"/>
            <a:ext cx="9204325" cy="590931"/>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None/>
            </a:pPr>
            <a:r>
              <a:t/>
            </a:r>
            <a:endParaRPr/>
          </a:p>
        </p:txBody>
      </p:sp>
      <p:sp>
        <p:nvSpPr>
          <p:cNvPr id="326" name="Google Shape;326;p41"/>
          <p:cNvSpPr txBox="1"/>
          <p:nvPr>
            <p:ph idx="1" type="body"/>
          </p:nvPr>
        </p:nvSpPr>
        <p:spPr>
          <a:xfrm>
            <a:off x="549275" y="1439863"/>
            <a:ext cx="10042525" cy="425291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lt1"/>
              </a:buClr>
              <a:buSzPts val="2400"/>
              <a:buFont typeface="Trebuchet MS"/>
              <a:buChar char="•"/>
            </a:pPr>
            <a:r>
              <a:rPr b="0" lang="en-US"/>
              <a:t>S=n-f(n-1)</a:t>
            </a:r>
            <a:endParaRPr/>
          </a:p>
          <a:p>
            <a:pPr indent="-342900" lvl="0" marL="342900" rtl="0" algn="l">
              <a:spcBef>
                <a:spcPts val="480"/>
              </a:spcBef>
              <a:spcAft>
                <a:spcPts val="0"/>
              </a:spcAft>
              <a:buClr>
                <a:schemeClr val="lt1"/>
              </a:buClr>
              <a:buSzPts val="2400"/>
              <a:buFont typeface="Trebuchet MS"/>
              <a:buChar char="•"/>
            </a:pPr>
            <a:r>
              <a:rPr b="0" lang="en-US"/>
              <a:t>执行时间： 串行时间a + 并行时间b</a:t>
            </a:r>
            <a:endParaRPr/>
          </a:p>
          <a:p>
            <a:pPr indent="-342900" lvl="0" marL="342900" rtl="0" algn="l">
              <a:spcBef>
                <a:spcPts val="480"/>
              </a:spcBef>
              <a:spcAft>
                <a:spcPts val="0"/>
              </a:spcAft>
              <a:buClr>
                <a:schemeClr val="lt1"/>
              </a:buClr>
              <a:buSzPts val="2400"/>
              <a:buFont typeface="Trebuchet MS"/>
              <a:buChar char="•"/>
            </a:pPr>
            <a:r>
              <a:rPr b="0" lang="en-US"/>
              <a:t>优化后时间： a + nb、</a:t>
            </a:r>
            <a:endParaRPr/>
          </a:p>
          <a:p>
            <a:pPr indent="-342900" lvl="0" marL="342900" rtl="0" algn="l">
              <a:spcBef>
                <a:spcPts val="480"/>
              </a:spcBef>
              <a:spcAft>
                <a:spcPts val="0"/>
              </a:spcAft>
              <a:buClr>
                <a:schemeClr val="lt1"/>
              </a:buClr>
              <a:buSzPts val="2400"/>
              <a:buFont typeface="Trebuchet MS"/>
              <a:buChar char="•"/>
            </a:pPr>
            <a:r>
              <a:rPr b="0" lang="en-US"/>
              <a:t>加速比： (a + nb) / (a + b)</a:t>
            </a:r>
            <a:endParaRPr/>
          </a:p>
          <a:p>
            <a:pPr indent="-342900" lvl="0" marL="342900" rtl="0" algn="l">
              <a:spcBef>
                <a:spcPts val="480"/>
              </a:spcBef>
              <a:spcAft>
                <a:spcPts val="0"/>
              </a:spcAft>
              <a:buClr>
                <a:schemeClr val="lt1"/>
              </a:buClr>
              <a:buSzPts val="2400"/>
              <a:buFont typeface="Trebuchet MS"/>
              <a:buChar char="•"/>
            </a:pPr>
            <a:r>
              <a:rPr b="0" lang="en-US"/>
              <a:t>f串行比例 ： a / (a + b)</a:t>
            </a:r>
            <a:endParaRPr/>
          </a:p>
          <a:p>
            <a:pPr indent="-342900" lvl="0" marL="342900" rtl="0" algn="l">
              <a:spcBef>
                <a:spcPts val="480"/>
              </a:spcBef>
              <a:spcAft>
                <a:spcPts val="0"/>
              </a:spcAft>
              <a:buClr>
                <a:schemeClr val="lt1"/>
              </a:buClr>
              <a:buSzPts val="2400"/>
              <a:buFont typeface="Trebuchet MS"/>
              <a:buChar char="•"/>
            </a:pPr>
            <a:r>
              <a:rPr b="0" lang="en-US"/>
              <a:t>如果串行比例很小，那个加速比就是处理器的个数。</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2"/>
          <p:cNvSpPr txBox="1"/>
          <p:nvPr>
            <p:ph type="title"/>
          </p:nvPr>
        </p:nvSpPr>
        <p:spPr>
          <a:xfrm>
            <a:off x="549275" y="247650"/>
            <a:ext cx="9204325" cy="590931"/>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None/>
            </a:pPr>
            <a:r>
              <a:rPr lang="en-US"/>
              <a:t>Case Study in Matrix Multiplication</a:t>
            </a:r>
            <a:endParaRPr/>
          </a:p>
        </p:txBody>
      </p:sp>
      <p:sp>
        <p:nvSpPr>
          <p:cNvPr id="332" name="Google Shape;332;p42"/>
          <p:cNvSpPr txBox="1"/>
          <p:nvPr>
            <p:ph idx="1" type="body"/>
          </p:nvPr>
        </p:nvSpPr>
        <p:spPr>
          <a:xfrm>
            <a:off x="392968" y="1056909"/>
            <a:ext cx="10042525" cy="425291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lt1"/>
              </a:buClr>
              <a:buSzPts val="2400"/>
              <a:buFont typeface="Trebuchet MS"/>
              <a:buChar char="•"/>
            </a:pPr>
            <a:r>
              <a:rPr lang="en-US"/>
              <a:t>Naïve Matrix Multiply</a:t>
            </a:r>
            <a:endParaRPr/>
          </a:p>
        </p:txBody>
      </p:sp>
      <p:sp>
        <p:nvSpPr>
          <p:cNvPr id="333" name="Google Shape;333;p42"/>
          <p:cNvSpPr txBox="1"/>
          <p:nvPr/>
        </p:nvSpPr>
        <p:spPr>
          <a:xfrm>
            <a:off x="1406770" y="1531816"/>
            <a:ext cx="7929563" cy="1960563"/>
          </a:xfrm>
          <a:prstGeom prst="rect">
            <a:avLst/>
          </a:prstGeom>
          <a:noFill/>
          <a:ln cap="flat" cmpd="sng" w="9525">
            <a:solidFill>
              <a:srgbClr val="000099"/>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000"/>
              <a:buFont typeface="Trebuchet MS"/>
              <a:buNone/>
            </a:pPr>
            <a:r>
              <a:rPr b="1" i="0" lang="en-US" sz="2000" u="none" cap="none" strike="noStrike">
                <a:solidFill>
                  <a:schemeClr val="accent2"/>
                </a:solidFill>
                <a:latin typeface="Trebuchet MS"/>
                <a:ea typeface="Trebuchet MS"/>
                <a:cs typeface="Trebuchet MS"/>
                <a:sym typeface="Trebuchet MS"/>
              </a:rPr>
              <a:t>{implements C = C + A*B}</a:t>
            </a:r>
            <a:endParaRPr/>
          </a:p>
          <a:p>
            <a:pPr indent="-342900" lvl="0" marL="342900" marR="0" rtl="0" algn="l">
              <a:lnSpc>
                <a:spcPct val="100000"/>
              </a:lnSpc>
              <a:spcBef>
                <a:spcPts val="400"/>
              </a:spcBef>
              <a:spcAft>
                <a:spcPts val="0"/>
              </a:spcAft>
              <a:buClr>
                <a:schemeClr val="lt1"/>
              </a:buClr>
              <a:buSzPts val="2000"/>
              <a:buFont typeface="Trebuchet MS"/>
              <a:buNone/>
            </a:pPr>
            <a:r>
              <a:rPr b="1" i="0" lang="en-US" sz="2000" u="none" cap="none" strike="noStrike">
                <a:solidFill>
                  <a:schemeClr val="lt1"/>
                </a:solidFill>
                <a:latin typeface="Trebuchet MS"/>
                <a:ea typeface="Trebuchet MS"/>
                <a:cs typeface="Trebuchet MS"/>
                <a:sym typeface="Trebuchet MS"/>
              </a:rPr>
              <a:t>for i = 1 to n</a:t>
            </a:r>
            <a:endParaRPr/>
          </a:p>
          <a:p>
            <a:pPr indent="-342900" lvl="0" marL="342900" marR="0" rtl="0" algn="l">
              <a:lnSpc>
                <a:spcPct val="100000"/>
              </a:lnSpc>
              <a:spcBef>
                <a:spcPts val="400"/>
              </a:spcBef>
              <a:spcAft>
                <a:spcPts val="0"/>
              </a:spcAft>
              <a:buClr>
                <a:schemeClr val="lt1"/>
              </a:buClr>
              <a:buSzPts val="2000"/>
              <a:buFont typeface="Trebuchet MS"/>
              <a:buNone/>
            </a:pPr>
            <a:r>
              <a:rPr b="1" i="0" lang="en-US" sz="2000" u="none" cap="none" strike="noStrike">
                <a:solidFill>
                  <a:schemeClr val="lt1"/>
                </a:solidFill>
                <a:latin typeface="Trebuchet MS"/>
                <a:ea typeface="Trebuchet MS"/>
                <a:cs typeface="Trebuchet MS"/>
                <a:sym typeface="Trebuchet MS"/>
              </a:rPr>
              <a:t>       for j = 1 to n</a:t>
            </a:r>
            <a:endParaRPr/>
          </a:p>
          <a:p>
            <a:pPr indent="-342900" lvl="0" marL="342900" marR="0" rtl="0" algn="l">
              <a:lnSpc>
                <a:spcPct val="100000"/>
              </a:lnSpc>
              <a:spcBef>
                <a:spcPts val="400"/>
              </a:spcBef>
              <a:spcAft>
                <a:spcPts val="0"/>
              </a:spcAft>
              <a:buClr>
                <a:schemeClr val="lt1"/>
              </a:buClr>
              <a:buSzPts val="2000"/>
              <a:buFont typeface="Trebuchet MS"/>
              <a:buNone/>
            </a:pPr>
            <a:r>
              <a:rPr b="1" i="0" lang="en-US" sz="2000" u="none" cap="none" strike="noStrike">
                <a:solidFill>
                  <a:schemeClr val="lt1"/>
                </a:solidFill>
                <a:latin typeface="Trebuchet MS"/>
                <a:ea typeface="Trebuchet MS"/>
                <a:cs typeface="Trebuchet MS"/>
                <a:sym typeface="Trebuchet MS"/>
              </a:rPr>
              <a:t>		for k = 1 to n</a:t>
            </a:r>
            <a:endParaRPr/>
          </a:p>
          <a:p>
            <a:pPr indent="-342900" lvl="0" marL="342900" marR="0" rtl="0" algn="l">
              <a:lnSpc>
                <a:spcPct val="100000"/>
              </a:lnSpc>
              <a:spcBef>
                <a:spcPts val="400"/>
              </a:spcBef>
              <a:spcAft>
                <a:spcPts val="0"/>
              </a:spcAft>
              <a:buClr>
                <a:schemeClr val="lt1"/>
              </a:buClr>
              <a:buSzPts val="2000"/>
              <a:buFont typeface="Trebuchet MS"/>
              <a:buNone/>
            </a:pPr>
            <a:r>
              <a:rPr b="1" i="0" lang="en-US" sz="2000" u="none" cap="none" strike="noStrike">
                <a:solidFill>
                  <a:schemeClr val="lt1"/>
                </a:solidFill>
                <a:latin typeface="Trebuchet MS"/>
                <a:ea typeface="Trebuchet MS"/>
                <a:cs typeface="Trebuchet MS"/>
                <a:sym typeface="Trebuchet MS"/>
              </a:rPr>
              <a:t>           		C(i,j) = C(i,j) + A(i,k) * B(k,j)</a:t>
            </a:r>
            <a:endParaRPr b="1" i="0" sz="2000" u="none" cap="none" strike="noStrike">
              <a:solidFill>
                <a:schemeClr val="lt1"/>
              </a:solidFill>
              <a:latin typeface="Trebuchet MS"/>
              <a:ea typeface="Trebuchet MS"/>
              <a:cs typeface="Trebuchet MS"/>
              <a:sym typeface="Trebuchet MS"/>
            </a:endParaRPr>
          </a:p>
        </p:txBody>
      </p:sp>
      <p:sp>
        <p:nvSpPr>
          <p:cNvPr id="334" name="Google Shape;334;p42"/>
          <p:cNvSpPr/>
          <p:nvPr/>
        </p:nvSpPr>
        <p:spPr>
          <a:xfrm>
            <a:off x="899137" y="3505323"/>
            <a:ext cx="8337550" cy="328295"/>
          </a:xfrm>
          <a:prstGeom prst="rect">
            <a:avLst/>
          </a:prstGeom>
          <a:noFill/>
          <a:ln>
            <a:noFill/>
          </a:ln>
        </p:spPr>
        <p:txBody>
          <a:bodyPr anchorCtr="0" anchor="t" bIns="25400" lIns="63500" spcFirstLastPara="1" rIns="63500" wrap="square" tIns="25400">
            <a:spAutoFit/>
          </a:bodyPr>
          <a:lstStyle/>
          <a:p>
            <a:pPr indent="-203200" lvl="0" marL="203200" marR="0" rtl="0" algn="l">
              <a:spcBef>
                <a:spcPts val="0"/>
              </a:spcBef>
              <a:spcAft>
                <a:spcPts val="0"/>
              </a:spcAft>
              <a:buNone/>
            </a:pPr>
            <a:r>
              <a:rPr b="0" lang="en-US" sz="1800">
                <a:solidFill>
                  <a:schemeClr val="lt1"/>
                </a:solidFill>
                <a:latin typeface="Arial"/>
                <a:ea typeface="Arial"/>
                <a:cs typeface="Arial"/>
                <a:sym typeface="Arial"/>
              </a:rPr>
              <a:t>Algorithm has O(n</a:t>
            </a:r>
            <a:r>
              <a:rPr b="0" baseline="30000" lang="en-US" sz="1800">
                <a:solidFill>
                  <a:schemeClr val="lt1"/>
                </a:solidFill>
                <a:latin typeface="Arial"/>
                <a:ea typeface="Arial"/>
                <a:cs typeface="Arial"/>
                <a:sym typeface="Arial"/>
              </a:rPr>
              <a:t>3</a:t>
            </a:r>
            <a:r>
              <a:rPr b="0" lang="en-US" sz="1800">
                <a:solidFill>
                  <a:schemeClr val="lt1"/>
                </a:solidFill>
                <a:latin typeface="Arial"/>
                <a:ea typeface="Arial"/>
                <a:cs typeface="Arial"/>
                <a:sym typeface="Arial"/>
              </a:rPr>
              <a:t>) Flops</a:t>
            </a:r>
            <a:endParaRPr b="0" sz="1800">
              <a:solidFill>
                <a:schemeClr val="lt1"/>
              </a:solidFill>
              <a:latin typeface="Arial"/>
              <a:ea typeface="Arial"/>
              <a:cs typeface="Arial"/>
              <a:sym typeface="Arial"/>
            </a:endParaRPr>
          </a:p>
        </p:txBody>
      </p:sp>
      <p:pic>
        <p:nvPicPr>
          <p:cNvPr id="335" name="Google Shape;335;p42"/>
          <p:cNvPicPr preferRelativeResize="0"/>
          <p:nvPr/>
        </p:nvPicPr>
        <p:blipFill rotWithShape="1">
          <a:blip r:embed="rId3">
            <a:alphaModFix/>
          </a:blip>
          <a:srcRect b="0" l="0" r="0" t="0"/>
          <a:stretch/>
        </p:blipFill>
        <p:spPr>
          <a:xfrm>
            <a:off x="4095262" y="4746922"/>
            <a:ext cx="6509605" cy="142527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3"/>
          <p:cNvSpPr txBox="1"/>
          <p:nvPr>
            <p:ph type="title"/>
          </p:nvPr>
        </p:nvSpPr>
        <p:spPr>
          <a:xfrm>
            <a:off x="549275" y="247650"/>
            <a:ext cx="9204325" cy="590931"/>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None/>
            </a:pPr>
            <a:r>
              <a:rPr lang="en-US"/>
              <a:t>Naïve Matrix Multiply</a:t>
            </a:r>
            <a:endParaRPr/>
          </a:p>
        </p:txBody>
      </p:sp>
      <p:sp>
        <p:nvSpPr>
          <p:cNvPr id="341" name="Google Shape;341;p43"/>
          <p:cNvSpPr txBox="1"/>
          <p:nvPr>
            <p:ph idx="1" type="body"/>
          </p:nvPr>
        </p:nvSpPr>
        <p:spPr>
          <a:xfrm>
            <a:off x="547077" y="1133230"/>
            <a:ext cx="7582877" cy="2683852"/>
          </a:xfrm>
          <a:prstGeom prst="rect">
            <a:avLst/>
          </a:prstGeom>
          <a:noFill/>
          <a:ln cap="flat" cmpd="sng" w="9525">
            <a:solidFill>
              <a:srgbClr val="000066"/>
            </a:solidFill>
            <a:prstDash val="solid"/>
            <a:round/>
            <a:headEnd len="sm" w="sm" type="none"/>
            <a:tailEnd len="sm" w="sm" type="none"/>
          </a:ln>
        </p:spPr>
        <p:txBody>
          <a:bodyPr anchorCtr="0" anchor="t" bIns="45700" lIns="91425" spcFirstLastPara="1" rIns="91425" wrap="square" tIns="45700">
            <a:noAutofit/>
          </a:bodyPr>
          <a:lstStyle/>
          <a:p>
            <a:pPr indent="-342900" lvl="0" marL="342900" rtl="0" algn="l">
              <a:spcBef>
                <a:spcPts val="0"/>
              </a:spcBef>
              <a:spcAft>
                <a:spcPts val="0"/>
              </a:spcAft>
              <a:buClr>
                <a:srgbClr val="73B900"/>
              </a:buClr>
              <a:buSzPts val="1600"/>
              <a:buFont typeface="Trebuchet MS"/>
              <a:buNone/>
            </a:pPr>
            <a:r>
              <a:rPr lang="en-US" sz="1600">
                <a:solidFill>
                  <a:srgbClr val="73B900"/>
                </a:solidFill>
              </a:rPr>
              <a:t>{implements C = C + A*B}</a:t>
            </a:r>
            <a:endParaRPr/>
          </a:p>
          <a:p>
            <a:pPr indent="-342900" lvl="0" marL="342900" rtl="0" algn="l">
              <a:spcBef>
                <a:spcPts val="320"/>
              </a:spcBef>
              <a:spcAft>
                <a:spcPts val="0"/>
              </a:spcAft>
              <a:buClr>
                <a:schemeClr val="lt1"/>
              </a:buClr>
              <a:buSzPts val="1600"/>
              <a:buFont typeface="Trebuchet MS"/>
              <a:buNone/>
            </a:pPr>
            <a:r>
              <a:rPr lang="en-US" sz="1600"/>
              <a:t>for i = 1 to n</a:t>
            </a:r>
            <a:endParaRPr/>
          </a:p>
          <a:p>
            <a:pPr indent="-342900" lvl="0" marL="342900" rtl="0" algn="l">
              <a:spcBef>
                <a:spcPts val="320"/>
              </a:spcBef>
              <a:spcAft>
                <a:spcPts val="0"/>
              </a:spcAft>
              <a:buClr>
                <a:schemeClr val="lt1"/>
              </a:buClr>
              <a:buSzPts val="1600"/>
              <a:buFont typeface="Trebuchet MS"/>
              <a:buNone/>
            </a:pPr>
            <a:r>
              <a:rPr lang="en-US" sz="1600"/>
              <a:t>  </a:t>
            </a:r>
            <a:r>
              <a:rPr lang="en-US" sz="1600">
                <a:solidFill>
                  <a:srgbClr val="73B900"/>
                </a:solidFill>
              </a:rPr>
              <a:t>{read row i of A into fast memory}</a:t>
            </a:r>
            <a:endParaRPr/>
          </a:p>
          <a:p>
            <a:pPr indent="-342900" lvl="0" marL="342900" rtl="0" algn="l">
              <a:spcBef>
                <a:spcPts val="320"/>
              </a:spcBef>
              <a:spcAft>
                <a:spcPts val="0"/>
              </a:spcAft>
              <a:buClr>
                <a:schemeClr val="lt1"/>
              </a:buClr>
              <a:buSzPts val="1600"/>
              <a:buFont typeface="Trebuchet MS"/>
              <a:buNone/>
            </a:pPr>
            <a:r>
              <a:rPr lang="en-US" sz="1600"/>
              <a:t>   for j = 1 to n</a:t>
            </a:r>
            <a:endParaRPr/>
          </a:p>
          <a:p>
            <a:pPr indent="-342900" lvl="0" marL="342900" rtl="0" algn="l">
              <a:spcBef>
                <a:spcPts val="320"/>
              </a:spcBef>
              <a:spcAft>
                <a:spcPts val="0"/>
              </a:spcAft>
              <a:buClr>
                <a:srgbClr val="73B900"/>
              </a:buClr>
              <a:buSzPts val="1600"/>
              <a:buFont typeface="Trebuchet MS"/>
              <a:buNone/>
            </a:pPr>
            <a:r>
              <a:rPr lang="en-US" sz="1600">
                <a:solidFill>
                  <a:srgbClr val="73B900"/>
                </a:solidFill>
              </a:rPr>
              <a:t>       {read C(i,j) into fast memory}</a:t>
            </a:r>
            <a:endParaRPr/>
          </a:p>
          <a:p>
            <a:pPr indent="-342900" lvl="0" marL="342900" rtl="0" algn="l">
              <a:spcBef>
                <a:spcPts val="320"/>
              </a:spcBef>
              <a:spcAft>
                <a:spcPts val="0"/>
              </a:spcAft>
              <a:buClr>
                <a:srgbClr val="73B900"/>
              </a:buClr>
              <a:buSzPts val="1600"/>
              <a:buFont typeface="Trebuchet MS"/>
              <a:buNone/>
            </a:pPr>
            <a:r>
              <a:rPr lang="en-US" sz="1600">
                <a:solidFill>
                  <a:srgbClr val="73B900"/>
                </a:solidFill>
              </a:rPr>
              <a:t>       {read column j of B into fast memory}</a:t>
            </a:r>
            <a:endParaRPr/>
          </a:p>
          <a:p>
            <a:pPr indent="-342900" lvl="0" marL="342900" rtl="0" algn="l">
              <a:spcBef>
                <a:spcPts val="320"/>
              </a:spcBef>
              <a:spcAft>
                <a:spcPts val="0"/>
              </a:spcAft>
              <a:buClr>
                <a:schemeClr val="lt1"/>
              </a:buClr>
              <a:buSzPts val="1600"/>
              <a:buFont typeface="Trebuchet MS"/>
              <a:buNone/>
            </a:pPr>
            <a:r>
              <a:rPr lang="en-US" sz="1600"/>
              <a:t>       for k = 1 to n</a:t>
            </a:r>
            <a:endParaRPr/>
          </a:p>
          <a:p>
            <a:pPr indent="-342900" lvl="0" marL="342900" rtl="0" algn="l">
              <a:spcBef>
                <a:spcPts val="320"/>
              </a:spcBef>
              <a:spcAft>
                <a:spcPts val="0"/>
              </a:spcAft>
              <a:buClr>
                <a:schemeClr val="lt1"/>
              </a:buClr>
              <a:buSzPts val="1600"/>
              <a:buFont typeface="Trebuchet MS"/>
              <a:buNone/>
            </a:pPr>
            <a:r>
              <a:rPr lang="en-US" sz="1600"/>
              <a:t>           C(i,j) = C(i,j) + A(i,k) * B(k,j)</a:t>
            </a:r>
            <a:endParaRPr/>
          </a:p>
          <a:p>
            <a:pPr indent="-342900" lvl="0" marL="342900" rtl="0" algn="l">
              <a:spcBef>
                <a:spcPts val="320"/>
              </a:spcBef>
              <a:spcAft>
                <a:spcPts val="0"/>
              </a:spcAft>
              <a:buClr>
                <a:schemeClr val="lt1"/>
              </a:buClr>
              <a:buSzPts val="1600"/>
              <a:buFont typeface="Trebuchet MS"/>
              <a:buNone/>
            </a:pPr>
            <a:r>
              <a:rPr lang="en-US" sz="1600"/>
              <a:t>       </a:t>
            </a:r>
            <a:r>
              <a:rPr lang="en-US" sz="1600">
                <a:solidFill>
                  <a:srgbClr val="73B900"/>
                </a:solidFill>
              </a:rPr>
              <a:t>{write C(i,j) back to slow memory}</a:t>
            </a:r>
            <a:endParaRPr/>
          </a:p>
        </p:txBody>
      </p:sp>
      <p:pic>
        <p:nvPicPr>
          <p:cNvPr id="342" name="Google Shape;342;p43"/>
          <p:cNvPicPr preferRelativeResize="0"/>
          <p:nvPr/>
        </p:nvPicPr>
        <p:blipFill rotWithShape="1">
          <a:blip r:embed="rId3">
            <a:alphaModFix/>
          </a:blip>
          <a:srcRect b="0" l="0" r="0" t="0"/>
          <a:stretch/>
        </p:blipFill>
        <p:spPr>
          <a:xfrm>
            <a:off x="1543050" y="3992929"/>
            <a:ext cx="7886700" cy="20002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341">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1">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1">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1">
                                            <p:txEl>
                                              <p:pRg end="3" st="3"/>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1">
                                            <p:txEl>
                                              <p:pRg end="4" st="4"/>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1">
                                            <p:txEl>
                                              <p:pRg end="5" st="5"/>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1">
                                            <p:txEl>
                                              <p:pRg end="6" st="6"/>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1">
                                            <p:txEl>
                                              <p:pRg end="7" st="7"/>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1">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4"/>
          <p:cNvSpPr txBox="1"/>
          <p:nvPr>
            <p:ph type="title"/>
          </p:nvPr>
        </p:nvSpPr>
        <p:spPr>
          <a:xfrm>
            <a:off x="549275" y="247650"/>
            <a:ext cx="9204325" cy="590931"/>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None/>
            </a:pPr>
            <a:r>
              <a:rPr lang="en-US"/>
              <a:t>Paper </a:t>
            </a:r>
            <a:endParaRPr/>
          </a:p>
        </p:txBody>
      </p:sp>
      <p:sp>
        <p:nvSpPr>
          <p:cNvPr id="348" name="Google Shape;348;p44"/>
          <p:cNvSpPr txBox="1"/>
          <p:nvPr>
            <p:ph idx="1" type="body"/>
          </p:nvPr>
        </p:nvSpPr>
        <p:spPr>
          <a:xfrm>
            <a:off x="140677" y="1439863"/>
            <a:ext cx="10832123" cy="4252912"/>
          </a:xfrm>
          <a:prstGeom prst="rect">
            <a:avLst/>
          </a:prstGeom>
          <a:noFill/>
          <a:ln>
            <a:noFill/>
          </a:ln>
        </p:spPr>
        <p:txBody>
          <a:bodyPr anchorCtr="0" anchor="t" bIns="45700" lIns="91425" spcFirstLastPara="1" rIns="91425" wrap="square" tIns="45700">
            <a:noAutofit/>
          </a:bodyPr>
          <a:lstStyle/>
          <a:p>
            <a:pPr indent="-190500" lvl="0" marL="342900" rtl="0" algn="l">
              <a:spcBef>
                <a:spcPts val="0"/>
              </a:spcBef>
              <a:spcAft>
                <a:spcPts val="0"/>
              </a:spcAft>
              <a:buClr>
                <a:schemeClr val="lt1"/>
              </a:buClr>
              <a:buSzPts val="2400"/>
              <a:buFont typeface="Trebuchet MS"/>
              <a:buNone/>
            </a:pPr>
            <a:r>
              <a:t/>
            </a:r>
            <a:endParaRPr/>
          </a:p>
          <a:p>
            <a:pPr indent="-342900" lvl="0" marL="342900" rtl="0" algn="l">
              <a:spcBef>
                <a:spcPts val="480"/>
              </a:spcBef>
              <a:spcAft>
                <a:spcPts val="0"/>
              </a:spcAft>
              <a:buClr>
                <a:schemeClr val="lt1"/>
              </a:buClr>
              <a:buSzPts val="2400"/>
              <a:buFont typeface="Trebuchet MS"/>
              <a:buChar char="•"/>
            </a:pPr>
            <a:r>
              <a:rPr lang="en-US"/>
              <a:t>BLAS：</a:t>
            </a:r>
            <a:r>
              <a:rPr lang="en-US" u="sng">
                <a:solidFill>
                  <a:schemeClr val="hlink"/>
                </a:solidFill>
                <a:hlinkClick r:id="rId3"/>
              </a:rPr>
              <a:t>http://www.netlib.org/blas/</a:t>
            </a:r>
            <a:endParaRPr/>
          </a:p>
          <a:p>
            <a:pPr indent="-342900" lvl="0" marL="342900" rtl="0" algn="l">
              <a:spcBef>
                <a:spcPts val="480"/>
              </a:spcBef>
              <a:spcAft>
                <a:spcPts val="0"/>
              </a:spcAft>
              <a:buClr>
                <a:schemeClr val="lt1"/>
              </a:buClr>
              <a:buSzPts val="2400"/>
              <a:buFont typeface="Trebuchet MS"/>
              <a:buChar char="•"/>
            </a:pPr>
            <a:r>
              <a:rPr lang="en-US"/>
              <a:t>FFT: </a:t>
            </a:r>
            <a:r>
              <a:rPr lang="en-US" u="sng">
                <a:solidFill>
                  <a:schemeClr val="hlink"/>
                </a:solidFill>
                <a:hlinkClick r:id="rId4"/>
              </a:rPr>
              <a:t>https://en.wikipedia.org/wiki/Fast_Fourier_transform</a:t>
            </a:r>
            <a:endParaRPr/>
          </a:p>
          <a:p>
            <a:pPr indent="-342900" lvl="0" marL="342900" rtl="0" algn="l">
              <a:spcBef>
                <a:spcPts val="480"/>
              </a:spcBef>
              <a:spcAft>
                <a:spcPts val="0"/>
              </a:spcAft>
              <a:buClr>
                <a:schemeClr val="lt1"/>
              </a:buClr>
              <a:buSzPts val="2400"/>
              <a:buFont typeface="Trebuchet MS"/>
              <a:buChar char="•"/>
            </a:pPr>
            <a:r>
              <a:rPr b="0" lang="en-US"/>
              <a:t>(1984) Gauss and the history of the fast fourier transform</a:t>
            </a:r>
            <a:r>
              <a:rPr lang="en-US"/>
              <a:t>     </a:t>
            </a:r>
            <a:r>
              <a:rPr lang="en-US" u="sng">
                <a:solidFill>
                  <a:schemeClr val="hlink"/>
                </a:solidFill>
                <a:hlinkClick r:id="rId5"/>
              </a:rPr>
              <a:t>http://wenku.baidu.com/link?url=x_cWS5rfsAyEBSZ-Rqg2UuW4iW5SfTdzmxbelNs3AuUbCgIo95oVpIdPmsn-gSeMAGRYHY4DjU6NEhQDyyP53XmXLqZrAGXTB0bd787OdWu</a:t>
            </a:r>
            <a:endParaRPr/>
          </a:p>
          <a:p>
            <a:pPr indent="-190500" lvl="0" marL="342900" rtl="0" algn="l">
              <a:spcBef>
                <a:spcPts val="480"/>
              </a:spcBef>
              <a:spcAft>
                <a:spcPts val="0"/>
              </a:spcAft>
              <a:buClr>
                <a:schemeClr val="lt1"/>
              </a:buClr>
              <a:buSzPts val="2400"/>
              <a:buFont typeface="Trebuchet MS"/>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5"/>
          <p:cNvSpPr txBox="1"/>
          <p:nvPr>
            <p:ph type="title"/>
          </p:nvPr>
        </p:nvSpPr>
        <p:spPr>
          <a:xfrm>
            <a:off x="1061357" y="2011136"/>
            <a:ext cx="5034643" cy="2086725"/>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None/>
            </a:pPr>
            <a:r>
              <a:rPr lang="en-US" sz="7200"/>
              <a:t>Thanks !</a:t>
            </a:r>
            <a:br>
              <a:rPr lang="en-US" sz="7200"/>
            </a:br>
            <a:endParaRPr sz="7200"/>
          </a:p>
        </p:txBody>
      </p:sp>
      <p:pic>
        <p:nvPicPr>
          <p:cNvPr descr="C:\Documents and Settings\liszka\Local Settings\Temporary Internet Files\Content.IE5\Q7HGDQRM\MP900442237[1].jpg" id="354" name="Google Shape;354;p45"/>
          <p:cNvPicPr preferRelativeResize="0"/>
          <p:nvPr/>
        </p:nvPicPr>
        <p:blipFill rotWithShape="1">
          <a:blip r:embed="rId3">
            <a:alphaModFix/>
          </a:blip>
          <a:srcRect b="0" l="0" r="0" t="0"/>
          <a:stretch/>
        </p:blipFill>
        <p:spPr>
          <a:xfrm>
            <a:off x="7146471" y="542925"/>
            <a:ext cx="3535363" cy="465296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5"/>
          <p:cNvSpPr txBox="1"/>
          <p:nvPr>
            <p:ph type="title"/>
          </p:nvPr>
        </p:nvSpPr>
        <p:spPr>
          <a:xfrm>
            <a:off x="549275" y="247650"/>
            <a:ext cx="9204325" cy="590931"/>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None/>
            </a:pPr>
            <a:r>
              <a:rPr lang="en-US"/>
              <a:t>Central processing unit (CPU)</a:t>
            </a:r>
            <a:endParaRPr/>
          </a:p>
        </p:txBody>
      </p:sp>
      <p:sp>
        <p:nvSpPr>
          <p:cNvPr id="61" name="Google Shape;61;p5"/>
          <p:cNvSpPr txBox="1"/>
          <p:nvPr>
            <p:ph idx="1" type="body"/>
          </p:nvPr>
        </p:nvSpPr>
        <p:spPr>
          <a:xfrm>
            <a:off x="549275" y="1439863"/>
            <a:ext cx="10042525" cy="425291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lt1"/>
              </a:buClr>
              <a:buSzPts val="2400"/>
              <a:buFont typeface="Trebuchet MS"/>
              <a:buChar char="•"/>
            </a:pPr>
            <a:r>
              <a:rPr lang="en-US"/>
              <a:t>Divided into two parts. </a:t>
            </a:r>
            <a:endParaRPr/>
          </a:p>
          <a:p>
            <a:pPr indent="-190500" lvl="0" marL="342900" rtl="0" algn="l">
              <a:spcBef>
                <a:spcPts val="480"/>
              </a:spcBef>
              <a:spcAft>
                <a:spcPts val="0"/>
              </a:spcAft>
              <a:buClr>
                <a:schemeClr val="lt1"/>
              </a:buClr>
              <a:buSzPts val="2400"/>
              <a:buFont typeface="Trebuchet MS"/>
              <a:buNone/>
            </a:pPr>
            <a:r>
              <a:t/>
            </a:r>
            <a:endParaRPr/>
          </a:p>
          <a:p>
            <a:pPr indent="-342900" lvl="0" marL="342900" rtl="0" algn="l">
              <a:spcBef>
                <a:spcPts val="480"/>
              </a:spcBef>
              <a:spcAft>
                <a:spcPts val="0"/>
              </a:spcAft>
              <a:buClr>
                <a:schemeClr val="lt1"/>
              </a:buClr>
              <a:buSzPts val="2400"/>
              <a:buFont typeface="Trebuchet MS"/>
              <a:buChar char="•"/>
            </a:pPr>
            <a:r>
              <a:rPr lang="en-US"/>
              <a:t>Control unit - responsible for </a:t>
            </a:r>
            <a:br>
              <a:rPr lang="en-US"/>
            </a:br>
            <a:r>
              <a:rPr lang="en-US"/>
              <a:t>deciding which instruction in </a:t>
            </a:r>
            <a:br>
              <a:rPr lang="en-US"/>
            </a:br>
            <a:r>
              <a:rPr lang="en-US"/>
              <a:t>a program should be </a:t>
            </a:r>
            <a:br>
              <a:rPr lang="en-US"/>
            </a:br>
            <a:r>
              <a:rPr lang="en-US"/>
              <a:t>executed. (</a:t>
            </a:r>
            <a:r>
              <a:rPr i="1" lang="en-US"/>
              <a:t>the boss</a:t>
            </a:r>
            <a:r>
              <a:rPr lang="en-US"/>
              <a:t>)</a:t>
            </a:r>
            <a:br>
              <a:rPr lang="en-US"/>
            </a:br>
            <a:endParaRPr/>
          </a:p>
          <a:p>
            <a:pPr indent="-342900" lvl="0" marL="342900" rtl="0" algn="l">
              <a:spcBef>
                <a:spcPts val="480"/>
              </a:spcBef>
              <a:spcAft>
                <a:spcPts val="0"/>
              </a:spcAft>
              <a:buClr>
                <a:schemeClr val="lt1"/>
              </a:buClr>
              <a:buSzPts val="2400"/>
              <a:buFont typeface="Trebuchet MS"/>
              <a:buChar char="•"/>
            </a:pPr>
            <a:r>
              <a:rPr lang="en-US"/>
              <a:t>Arithmetic and logic unit (ALU) - responsible for executing the actual instructions. (</a:t>
            </a:r>
            <a:r>
              <a:rPr i="1" lang="en-US"/>
              <a:t>the worker</a:t>
            </a:r>
            <a:r>
              <a:rPr lang="en-US"/>
              <a:t>)</a:t>
            </a:r>
            <a:endParaRPr/>
          </a:p>
          <a:p>
            <a:pPr indent="-342900" lvl="0" marL="342900" rtl="0" algn="l">
              <a:spcBef>
                <a:spcPts val="480"/>
              </a:spcBef>
              <a:spcAft>
                <a:spcPts val="0"/>
              </a:spcAft>
              <a:buClr>
                <a:schemeClr val="lt1"/>
              </a:buClr>
              <a:buSzPts val="2400"/>
              <a:buFont typeface="Trebuchet MS"/>
              <a:buNone/>
            </a:pPr>
            <a:r>
              <a:t/>
            </a:r>
            <a:endParaRPr/>
          </a:p>
        </p:txBody>
      </p:sp>
      <p:pic>
        <p:nvPicPr>
          <p:cNvPr descr="C:\Documents and Settings\liszka\Local Settings\Temporary Internet Files\Content.IE5\Q7HGDQRM\MP900448598[1].jpg" id="62" name="Google Shape;62;p5"/>
          <p:cNvPicPr preferRelativeResize="0"/>
          <p:nvPr/>
        </p:nvPicPr>
        <p:blipFill rotWithShape="1">
          <a:blip r:embed="rId3">
            <a:alphaModFix/>
          </a:blip>
          <a:srcRect b="0" l="0" r="0" t="0"/>
          <a:stretch/>
        </p:blipFill>
        <p:spPr>
          <a:xfrm>
            <a:off x="7821857" y="835514"/>
            <a:ext cx="2303462" cy="3455988"/>
          </a:xfrm>
          <a:prstGeom prst="rect">
            <a:avLst/>
          </a:prstGeom>
          <a:noFill/>
          <a:ln>
            <a:noFill/>
          </a:ln>
        </p:spPr>
      </p:pic>
      <p:sp>
        <p:nvSpPr>
          <p:cNvPr id="63" name="Google Shape;63;p5"/>
          <p:cNvSpPr/>
          <p:nvPr/>
        </p:nvSpPr>
        <p:spPr>
          <a:xfrm>
            <a:off x="8699988" y="2859453"/>
            <a:ext cx="1023938"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lt1"/>
              </a:buClr>
              <a:buSzPts val="1080"/>
              <a:buFont typeface="Noto Sans Symbols"/>
              <a:buNone/>
            </a:pPr>
            <a:r>
              <a:rPr b="0" i="0" lang="en-US" sz="1800" u="none" cap="none" strike="noStrike">
                <a:solidFill>
                  <a:schemeClr val="lt1"/>
                </a:solidFill>
                <a:latin typeface="Arial"/>
                <a:ea typeface="Arial"/>
                <a:cs typeface="Arial"/>
                <a:sym typeface="Arial"/>
              </a:rPr>
              <a:t>add 2+2</a:t>
            </a:r>
            <a:endParaRPr b="0" i="0" sz="1800" u="none" cap="none" strike="noStrike">
              <a:solidFill>
                <a:schemeClr val="lt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6"/>
          <p:cNvPicPr preferRelativeResize="0"/>
          <p:nvPr>
            <p:ph idx="1" type="body"/>
          </p:nvPr>
        </p:nvPicPr>
        <p:blipFill rotWithShape="1">
          <a:blip r:embed="rId3">
            <a:alphaModFix/>
          </a:blip>
          <a:srcRect b="0" l="0" r="0" t="0"/>
          <a:stretch/>
        </p:blipFill>
        <p:spPr>
          <a:xfrm>
            <a:off x="2561353" y="513106"/>
            <a:ext cx="5227537" cy="4252912"/>
          </a:xfrm>
          <a:prstGeom prst="rect">
            <a:avLst/>
          </a:prstGeom>
          <a:noFill/>
          <a:ln>
            <a:noFill/>
          </a:ln>
        </p:spPr>
      </p:pic>
      <p:sp>
        <p:nvSpPr>
          <p:cNvPr id="69" name="Google Shape;69;p6"/>
          <p:cNvSpPr/>
          <p:nvPr/>
        </p:nvSpPr>
        <p:spPr>
          <a:xfrm>
            <a:off x="1409109" y="5459968"/>
            <a:ext cx="857559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Trebuchet MS"/>
                <a:ea typeface="Trebuchet MS"/>
                <a:cs typeface="Trebuchet MS"/>
                <a:sym typeface="Trebuchet MS"/>
              </a:rPr>
              <a:t>计算机的核心是CPU，它承担了所有的计算任务。它就像一座工厂，时刻在运行。</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7"/>
          <p:cNvSpPr txBox="1"/>
          <p:nvPr>
            <p:ph type="title"/>
          </p:nvPr>
        </p:nvSpPr>
        <p:spPr>
          <a:xfrm>
            <a:off x="502383" y="489927"/>
            <a:ext cx="9204325" cy="590931"/>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None/>
            </a:pPr>
            <a:r>
              <a:rPr lang="en-US"/>
              <a:t>Serial hardware and software</a:t>
            </a:r>
            <a:endParaRPr>
              <a:latin typeface="Trebuchet MS"/>
              <a:ea typeface="Trebuchet MS"/>
              <a:cs typeface="Trebuchet MS"/>
              <a:sym typeface="Trebuchet MS"/>
            </a:endParaRPr>
          </a:p>
        </p:txBody>
      </p:sp>
      <p:pic>
        <p:nvPicPr>
          <p:cNvPr descr="C:\Documents and Settings\liszka\Local Settings\Temporary Internet Files\Content.IE5\1G3WK4XC\MC900431543[1].png" id="75" name="Google Shape;75;p7"/>
          <p:cNvPicPr preferRelativeResize="0"/>
          <p:nvPr/>
        </p:nvPicPr>
        <p:blipFill rotWithShape="1">
          <a:blip r:embed="rId3">
            <a:alphaModFix/>
          </a:blip>
          <a:srcRect b="0" l="0" r="0" t="0"/>
          <a:stretch/>
        </p:blipFill>
        <p:spPr>
          <a:xfrm>
            <a:off x="600075" y="2629633"/>
            <a:ext cx="3097213" cy="2528888"/>
          </a:xfrm>
          <a:prstGeom prst="rect">
            <a:avLst/>
          </a:prstGeom>
          <a:noFill/>
          <a:ln>
            <a:noFill/>
          </a:ln>
        </p:spPr>
      </p:pic>
      <p:pic>
        <p:nvPicPr>
          <p:cNvPr descr="C:\Documents and Settings\liszka\Local Settings\Temporary Internet Files\Content.IE5\5W39ONER\MC900439808[1].png" id="76" name="Google Shape;76;p7"/>
          <p:cNvPicPr preferRelativeResize="0"/>
          <p:nvPr/>
        </p:nvPicPr>
        <p:blipFill rotWithShape="1">
          <a:blip r:embed="rId4">
            <a:alphaModFix/>
          </a:blip>
          <a:srcRect b="0" l="0" r="0" t="0"/>
          <a:stretch/>
        </p:blipFill>
        <p:spPr>
          <a:xfrm rot="2425461">
            <a:off x="4383209" y="1472101"/>
            <a:ext cx="1371600" cy="1371600"/>
          </a:xfrm>
          <a:prstGeom prst="rect">
            <a:avLst/>
          </a:prstGeom>
          <a:noFill/>
          <a:ln>
            <a:noFill/>
          </a:ln>
        </p:spPr>
      </p:pic>
      <p:pic>
        <p:nvPicPr>
          <p:cNvPr descr="C:\Documents and Settings\liszka\Local Settings\Temporary Internet Files\Content.IE5\Q7HGDQRM\MC900024275[1].wmf" id="77" name="Google Shape;77;p7"/>
          <p:cNvPicPr preferRelativeResize="0"/>
          <p:nvPr/>
        </p:nvPicPr>
        <p:blipFill rotWithShape="1">
          <a:blip r:embed="rId5">
            <a:alphaModFix/>
          </a:blip>
          <a:srcRect b="0" l="0" r="0" t="0"/>
          <a:stretch/>
        </p:blipFill>
        <p:spPr>
          <a:xfrm>
            <a:off x="6981581" y="1615709"/>
            <a:ext cx="1947863" cy="1155700"/>
          </a:xfrm>
          <a:prstGeom prst="rect">
            <a:avLst/>
          </a:prstGeom>
          <a:noFill/>
          <a:ln>
            <a:noFill/>
          </a:ln>
        </p:spPr>
      </p:pic>
      <p:sp>
        <p:nvSpPr>
          <p:cNvPr id="78" name="Google Shape;78;p7"/>
          <p:cNvSpPr/>
          <p:nvPr/>
        </p:nvSpPr>
        <p:spPr>
          <a:xfrm>
            <a:off x="4513141" y="1228969"/>
            <a:ext cx="965200" cy="523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lt1"/>
              </a:buClr>
              <a:buSzPts val="1680"/>
              <a:buFont typeface="Noto Sans Symbols"/>
              <a:buNone/>
            </a:pPr>
            <a:r>
              <a:rPr lang="en-US" sz="2800">
                <a:solidFill>
                  <a:schemeClr val="lt1"/>
                </a:solidFill>
                <a:latin typeface="Arial"/>
                <a:ea typeface="Arial"/>
                <a:cs typeface="Arial"/>
                <a:sym typeface="Arial"/>
              </a:rPr>
              <a:t>input</a:t>
            </a:r>
            <a:endParaRPr sz="1800">
              <a:solidFill>
                <a:schemeClr val="lt1"/>
              </a:solidFill>
              <a:latin typeface="Arial"/>
              <a:ea typeface="Arial"/>
              <a:cs typeface="Arial"/>
              <a:sym typeface="Arial"/>
            </a:endParaRPr>
          </a:p>
        </p:txBody>
      </p:sp>
      <p:sp>
        <p:nvSpPr>
          <p:cNvPr id="79" name="Google Shape;79;p7"/>
          <p:cNvSpPr/>
          <p:nvPr/>
        </p:nvSpPr>
        <p:spPr>
          <a:xfrm>
            <a:off x="7012721" y="1063992"/>
            <a:ext cx="1706562" cy="523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lt1"/>
              </a:buClr>
              <a:buSzPts val="1680"/>
              <a:buFont typeface="Noto Sans Symbols"/>
              <a:buNone/>
            </a:pPr>
            <a:r>
              <a:rPr lang="en-US" sz="2800">
                <a:solidFill>
                  <a:schemeClr val="lt1"/>
                </a:solidFill>
                <a:latin typeface="Arial"/>
                <a:ea typeface="Arial"/>
                <a:cs typeface="Arial"/>
                <a:sym typeface="Arial"/>
              </a:rPr>
              <a:t>programs</a:t>
            </a:r>
            <a:endParaRPr sz="1800">
              <a:solidFill>
                <a:schemeClr val="lt1"/>
              </a:solidFill>
              <a:latin typeface="Arial"/>
              <a:ea typeface="Arial"/>
              <a:cs typeface="Arial"/>
              <a:sym typeface="Arial"/>
            </a:endParaRPr>
          </a:p>
        </p:txBody>
      </p:sp>
      <p:sp>
        <p:nvSpPr>
          <p:cNvPr id="80" name="Google Shape;80;p7"/>
          <p:cNvSpPr/>
          <p:nvPr/>
        </p:nvSpPr>
        <p:spPr>
          <a:xfrm>
            <a:off x="6310677" y="4305911"/>
            <a:ext cx="3958737" cy="10398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lt1"/>
              </a:buClr>
              <a:buSzPts val="1680"/>
              <a:buFont typeface="Noto Sans Symbols"/>
              <a:buNone/>
            </a:pPr>
            <a:r>
              <a:rPr b="1" lang="en-US" sz="2800">
                <a:solidFill>
                  <a:schemeClr val="lt1"/>
                </a:solidFill>
                <a:latin typeface="Arial"/>
                <a:ea typeface="Arial"/>
                <a:cs typeface="Arial"/>
                <a:sym typeface="Arial"/>
              </a:rPr>
              <a:t>Computer runs one</a:t>
            </a:r>
            <a:endParaRPr/>
          </a:p>
          <a:p>
            <a:pPr indent="0" lvl="0" marL="0" marR="0" rtl="0" algn="l">
              <a:spcBef>
                <a:spcPts val="560"/>
              </a:spcBef>
              <a:spcAft>
                <a:spcPts val="0"/>
              </a:spcAft>
              <a:buClr>
                <a:schemeClr val="lt1"/>
              </a:buClr>
              <a:buSzPts val="1680"/>
              <a:buFont typeface="Noto Sans Symbols"/>
              <a:buNone/>
            </a:pPr>
            <a:r>
              <a:rPr b="1" lang="en-US" sz="2800">
                <a:solidFill>
                  <a:schemeClr val="lt1"/>
                </a:solidFill>
                <a:latin typeface="Arial"/>
                <a:ea typeface="Arial"/>
                <a:cs typeface="Arial"/>
                <a:sym typeface="Arial"/>
              </a:rPr>
              <a:t>program at a time.</a:t>
            </a:r>
            <a:endParaRPr b="1" sz="1800">
              <a:solidFill>
                <a:schemeClr val="lt1"/>
              </a:solidFill>
              <a:latin typeface="Arial"/>
              <a:ea typeface="Arial"/>
              <a:cs typeface="Arial"/>
              <a:sym typeface="Arial"/>
            </a:endParaRPr>
          </a:p>
        </p:txBody>
      </p:sp>
      <p:sp>
        <p:nvSpPr>
          <p:cNvPr id="81" name="Google Shape;81;p7"/>
          <p:cNvSpPr/>
          <p:nvPr/>
        </p:nvSpPr>
        <p:spPr>
          <a:xfrm>
            <a:off x="958484" y="5301273"/>
            <a:ext cx="1184275" cy="523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lt1"/>
              </a:buClr>
              <a:buSzPts val="1680"/>
              <a:buFont typeface="Noto Sans Symbols"/>
              <a:buNone/>
            </a:pPr>
            <a:r>
              <a:rPr lang="en-US" sz="2800">
                <a:solidFill>
                  <a:schemeClr val="lt1"/>
                </a:solidFill>
                <a:latin typeface="Arial"/>
                <a:ea typeface="Arial"/>
                <a:cs typeface="Arial"/>
                <a:sym typeface="Arial"/>
              </a:rPr>
              <a:t>output</a:t>
            </a:r>
            <a:endParaRPr sz="1800">
              <a:solidFill>
                <a:schemeClr val="lt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8"/>
          <p:cNvSpPr txBox="1"/>
          <p:nvPr>
            <p:ph type="title"/>
          </p:nvPr>
        </p:nvSpPr>
        <p:spPr>
          <a:xfrm>
            <a:off x="549275" y="247650"/>
            <a:ext cx="9204325" cy="59093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a:t>Main memory</a:t>
            </a:r>
            <a:endParaRPr>
              <a:latin typeface="Arial"/>
              <a:ea typeface="Arial"/>
              <a:cs typeface="Arial"/>
              <a:sym typeface="Arial"/>
            </a:endParaRPr>
          </a:p>
        </p:txBody>
      </p:sp>
      <p:sp>
        <p:nvSpPr>
          <p:cNvPr id="87" name="Google Shape;87;p8"/>
          <p:cNvSpPr txBox="1"/>
          <p:nvPr>
            <p:ph idx="1" type="body"/>
          </p:nvPr>
        </p:nvSpPr>
        <p:spPr>
          <a:xfrm>
            <a:off x="330444" y="970940"/>
            <a:ext cx="10042525" cy="4252912"/>
          </a:xfrm>
          <a:prstGeom prst="rect">
            <a:avLst/>
          </a:prstGeom>
          <a:noFill/>
          <a:ln>
            <a:noFill/>
          </a:ln>
        </p:spPr>
        <p:txBody>
          <a:bodyPr anchorCtr="0" anchor="t" bIns="45700" lIns="91425" spcFirstLastPara="1" rIns="91425" wrap="square" tIns="45700">
            <a:noAutofit/>
          </a:bodyPr>
          <a:lstStyle/>
          <a:p>
            <a:pPr indent="-215900" lvl="0" marL="342900" rtl="0" algn="l">
              <a:spcBef>
                <a:spcPts val="0"/>
              </a:spcBef>
              <a:spcAft>
                <a:spcPts val="0"/>
              </a:spcAft>
              <a:buClr>
                <a:schemeClr val="lt1"/>
              </a:buClr>
              <a:buSzPts val="2000"/>
              <a:buFont typeface="Trebuchet MS"/>
              <a:buNone/>
            </a:pPr>
            <a:r>
              <a:t/>
            </a:r>
            <a:endParaRPr b="1" sz="2000">
              <a:solidFill>
                <a:schemeClr val="lt2"/>
              </a:solidFill>
              <a:latin typeface="Arial"/>
              <a:ea typeface="Arial"/>
              <a:cs typeface="Arial"/>
              <a:sym typeface="Arial"/>
            </a:endParaRPr>
          </a:p>
          <a:p>
            <a:pPr indent="-342900" lvl="0" marL="342900" rtl="0" algn="l">
              <a:spcBef>
                <a:spcPts val="400"/>
              </a:spcBef>
              <a:spcAft>
                <a:spcPts val="0"/>
              </a:spcAft>
              <a:buClr>
                <a:schemeClr val="lt1"/>
              </a:buClr>
              <a:buSzPts val="2000"/>
              <a:buFont typeface="Trebuchet MS"/>
              <a:buChar char="•"/>
            </a:pPr>
            <a:r>
              <a:rPr lang="en-US" sz="2000"/>
              <a:t>This is a collection of locations, each of which is capable of storing both instructions and data.</a:t>
            </a:r>
            <a:br>
              <a:rPr lang="en-US" sz="2000"/>
            </a:br>
            <a:endParaRPr sz="2000"/>
          </a:p>
          <a:p>
            <a:pPr indent="-342900" lvl="0" marL="342900" rtl="0" algn="l">
              <a:spcBef>
                <a:spcPts val="400"/>
              </a:spcBef>
              <a:spcAft>
                <a:spcPts val="0"/>
              </a:spcAft>
              <a:buClr>
                <a:schemeClr val="lt1"/>
              </a:buClr>
              <a:buSzPts val="2000"/>
              <a:buFont typeface="Trebuchet MS"/>
              <a:buChar char="•"/>
            </a:pPr>
            <a:r>
              <a:rPr lang="en-US" sz="2000"/>
              <a:t>Every location consists of an address, which is used to access the location, and the contents of the location</a:t>
            </a:r>
            <a:endParaRPr b="1" sz="4800">
              <a:solidFill>
                <a:schemeClr val="lt2"/>
              </a:solidFill>
              <a:latin typeface="Arial"/>
              <a:ea typeface="Arial"/>
              <a:cs typeface="Arial"/>
              <a:sym typeface="Arial"/>
            </a:endParaRPr>
          </a:p>
        </p:txBody>
      </p:sp>
      <p:pic>
        <p:nvPicPr>
          <p:cNvPr descr="C:\Documents and Settings\liszka\Local Settings\Temporary Internet Files\Content.IE5\1G3WK4XC\MP900316372[1].jpg" id="88" name="Google Shape;88;p8"/>
          <p:cNvPicPr preferRelativeResize="0"/>
          <p:nvPr/>
        </p:nvPicPr>
        <p:blipFill rotWithShape="1">
          <a:blip r:embed="rId3">
            <a:alphaModFix/>
          </a:blip>
          <a:srcRect b="0" l="0" r="0" t="0"/>
          <a:stretch/>
        </p:blipFill>
        <p:spPr>
          <a:xfrm>
            <a:off x="8178800" y="4235450"/>
            <a:ext cx="2794000" cy="1936750"/>
          </a:xfrm>
          <a:prstGeom prst="rect">
            <a:avLst/>
          </a:prstGeom>
          <a:noFill/>
          <a:ln>
            <a:noFill/>
          </a:ln>
        </p:spPr>
      </p:pic>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9"/>
          <p:cNvSpPr/>
          <p:nvPr/>
        </p:nvSpPr>
        <p:spPr>
          <a:xfrm rot="10800000">
            <a:off x="0" y="3835400"/>
            <a:ext cx="10972800" cy="2336800"/>
          </a:xfrm>
          <a:prstGeom prst="rect">
            <a:avLst/>
          </a:prstGeom>
          <a:gradFill>
            <a:gsLst>
              <a:gs pos="0">
                <a:srgbClr val="000000">
                  <a:alpha val="60784"/>
                </a:srgbClr>
              </a:gs>
              <a:gs pos="100000">
                <a:srgbClr val="000000">
                  <a:alpha val="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95" name="Google Shape;95;p9"/>
          <p:cNvSpPr txBox="1"/>
          <p:nvPr/>
        </p:nvSpPr>
        <p:spPr>
          <a:xfrm>
            <a:off x="466289" y="64170"/>
            <a:ext cx="10040222" cy="914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b="1" sz="4000">
              <a:solidFill>
                <a:srgbClr val="73B900"/>
              </a:solidFill>
              <a:latin typeface="Trebuchet MS"/>
              <a:ea typeface="Trebuchet MS"/>
              <a:cs typeface="Trebuchet MS"/>
              <a:sym typeface="Trebuchet MS"/>
            </a:endParaRPr>
          </a:p>
        </p:txBody>
      </p:sp>
      <p:cxnSp>
        <p:nvCxnSpPr>
          <p:cNvPr id="96" name="Google Shape;96;p9"/>
          <p:cNvCxnSpPr/>
          <p:nvPr/>
        </p:nvCxnSpPr>
        <p:spPr>
          <a:xfrm>
            <a:off x="1828800" y="905877"/>
            <a:ext cx="7315200" cy="1588"/>
          </a:xfrm>
          <a:prstGeom prst="straightConnector1">
            <a:avLst/>
          </a:prstGeom>
          <a:noFill/>
          <a:ln cap="flat" cmpd="sng" w="19050">
            <a:solidFill>
              <a:schemeClr val="lt2"/>
            </a:solidFill>
            <a:prstDash val="dot"/>
            <a:round/>
            <a:headEnd len="sm" w="sm" type="none"/>
            <a:tailEnd len="sm" w="sm" type="none"/>
          </a:ln>
        </p:spPr>
      </p:cxnSp>
      <p:pic>
        <p:nvPicPr>
          <p:cNvPr id="97" name="Google Shape;97;p9"/>
          <p:cNvPicPr preferRelativeResize="0"/>
          <p:nvPr/>
        </p:nvPicPr>
        <p:blipFill rotWithShape="1">
          <a:blip r:embed="rId3">
            <a:alphaModFix/>
          </a:blip>
          <a:srcRect b="0" l="0" r="0" t="0"/>
          <a:stretch/>
        </p:blipFill>
        <p:spPr>
          <a:xfrm>
            <a:off x="744904" y="1579929"/>
            <a:ext cx="3328988" cy="1709738"/>
          </a:xfrm>
          <a:prstGeom prst="rect">
            <a:avLst/>
          </a:prstGeom>
          <a:noFill/>
          <a:ln>
            <a:noFill/>
          </a:ln>
        </p:spPr>
      </p:pic>
      <p:pic>
        <p:nvPicPr>
          <p:cNvPr id="98" name="Google Shape;98;p9"/>
          <p:cNvPicPr preferRelativeResize="0"/>
          <p:nvPr/>
        </p:nvPicPr>
        <p:blipFill rotWithShape="1">
          <a:blip r:embed="rId4">
            <a:alphaModFix/>
          </a:blip>
          <a:srcRect b="0" l="0" r="0" t="0"/>
          <a:stretch/>
        </p:blipFill>
        <p:spPr>
          <a:xfrm>
            <a:off x="7010400" y="2638425"/>
            <a:ext cx="3962400" cy="3533775"/>
          </a:xfrm>
          <a:prstGeom prst="rect">
            <a:avLst/>
          </a:prstGeom>
          <a:noFill/>
          <a:ln>
            <a:noFill/>
          </a:ln>
        </p:spPr>
      </p:pic>
      <p:pic>
        <p:nvPicPr>
          <p:cNvPr descr="C:\Documents and Settings\liszka\Local Settings\Temporary Internet Files\Content.IE5\3X5GU20H\MC900439805[1].png" id="99" name="Google Shape;99;p9"/>
          <p:cNvPicPr preferRelativeResize="0"/>
          <p:nvPr/>
        </p:nvPicPr>
        <p:blipFill rotWithShape="1">
          <a:blip r:embed="rId5">
            <a:alphaModFix/>
          </a:blip>
          <a:srcRect b="0" l="0" r="0" t="0"/>
          <a:stretch/>
        </p:blipFill>
        <p:spPr>
          <a:xfrm rot="-1432985">
            <a:off x="4343766" y="2107467"/>
            <a:ext cx="2671762" cy="2671763"/>
          </a:xfrm>
          <a:prstGeom prst="rect">
            <a:avLst/>
          </a:prstGeom>
          <a:noFill/>
          <a:ln>
            <a:noFill/>
          </a:ln>
        </p:spPr>
      </p:pic>
      <p:sp>
        <p:nvSpPr>
          <p:cNvPr id="100" name="Google Shape;100;p9"/>
          <p:cNvSpPr/>
          <p:nvPr/>
        </p:nvSpPr>
        <p:spPr>
          <a:xfrm>
            <a:off x="1116013" y="1052513"/>
            <a:ext cx="1484312" cy="523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lt1"/>
              </a:buClr>
              <a:buSzPts val="1680"/>
              <a:buFont typeface="Noto Sans Symbols"/>
              <a:buNone/>
            </a:pPr>
            <a:r>
              <a:rPr lang="en-US" sz="2800">
                <a:solidFill>
                  <a:schemeClr val="lt1"/>
                </a:solidFill>
                <a:latin typeface="Arial"/>
                <a:ea typeface="Arial"/>
                <a:cs typeface="Arial"/>
                <a:sym typeface="Arial"/>
              </a:rPr>
              <a:t>memory</a:t>
            </a:r>
            <a:endParaRPr sz="1800">
              <a:solidFill>
                <a:schemeClr val="lt1"/>
              </a:solidFill>
              <a:latin typeface="Arial"/>
              <a:ea typeface="Arial"/>
              <a:cs typeface="Arial"/>
              <a:sym typeface="Arial"/>
            </a:endParaRPr>
          </a:p>
        </p:txBody>
      </p:sp>
      <p:sp>
        <p:nvSpPr>
          <p:cNvPr id="101" name="Google Shape;101;p9"/>
          <p:cNvSpPr/>
          <p:nvPr/>
        </p:nvSpPr>
        <p:spPr>
          <a:xfrm>
            <a:off x="4858361" y="2372946"/>
            <a:ext cx="1905000" cy="522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lt1"/>
              </a:buClr>
              <a:buSzPts val="1680"/>
              <a:buFont typeface="Noto Sans Symbols"/>
              <a:buNone/>
            </a:pPr>
            <a:r>
              <a:rPr b="1" lang="en-US" sz="2800">
                <a:solidFill>
                  <a:srgbClr val="C00000"/>
                </a:solidFill>
                <a:latin typeface="Arial"/>
                <a:ea typeface="Arial"/>
                <a:cs typeface="Arial"/>
                <a:sym typeface="Arial"/>
              </a:rPr>
              <a:t>fetch/read</a:t>
            </a:r>
            <a:endParaRPr b="1" sz="1800">
              <a:solidFill>
                <a:srgbClr val="C00000"/>
              </a:solidFill>
              <a:latin typeface="Arial"/>
              <a:ea typeface="Arial"/>
              <a:cs typeface="Arial"/>
              <a:sym typeface="Arial"/>
            </a:endParaRPr>
          </a:p>
        </p:txBody>
      </p:sp>
      <p:sp>
        <p:nvSpPr>
          <p:cNvPr id="102" name="Google Shape;102;p9"/>
          <p:cNvSpPr/>
          <p:nvPr/>
        </p:nvSpPr>
        <p:spPr>
          <a:xfrm>
            <a:off x="9611825" y="2130548"/>
            <a:ext cx="942975" cy="523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lt1"/>
              </a:buClr>
              <a:buSzPts val="1680"/>
              <a:buFont typeface="Noto Sans Symbols"/>
              <a:buNone/>
            </a:pPr>
            <a:r>
              <a:rPr lang="en-US" sz="2800">
                <a:solidFill>
                  <a:schemeClr val="lt1"/>
                </a:solidFill>
                <a:latin typeface="Arial"/>
                <a:ea typeface="Arial"/>
                <a:cs typeface="Arial"/>
                <a:sym typeface="Arial"/>
              </a:rPr>
              <a:t>CPU</a:t>
            </a:r>
            <a:endParaRPr sz="1800">
              <a:solidFill>
                <a:schemeClr val="lt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10_PPT_Temp_Corp_16x9_BLK_2007">
  <a:themeElements>
    <a:clrScheme name="Custom 4">
      <a:dk1>
        <a:srgbClr val="808080"/>
      </a:dk1>
      <a:lt1>
        <a:srgbClr val="FFFFFF"/>
      </a:lt1>
      <a:dk2>
        <a:srgbClr val="000000"/>
      </a:dk2>
      <a:lt2>
        <a:srgbClr val="76B900"/>
      </a:lt2>
      <a:accent1>
        <a:srgbClr val="006445"/>
      </a:accent1>
      <a:accent2>
        <a:srgbClr val="0F5582"/>
      </a:accent2>
      <a:accent3>
        <a:srgbClr val="C86414"/>
      </a:accent3>
      <a:accent4>
        <a:srgbClr val="FFC000"/>
      </a:accent4>
      <a:accent5>
        <a:srgbClr val="00B0F0"/>
      </a:accent5>
      <a:accent6>
        <a:srgbClr val="645FAF"/>
      </a:accent6>
      <a:hlink>
        <a:srgbClr val="76B900"/>
      </a:hlink>
      <a:folHlink>
        <a:srgbClr val="588A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2008-01-24T03:11:41Z</dcterms:created>
  <dc:creator>Jennifer Hohn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0x010100F59E8B2F2D50A34B8956FD0A46C10A97</vt:lpwstr>
  </property>
  <property fmtid="{D5CDD505-2E9C-101B-9397-08002B2CF9AE}" pid="3" name="_NewReviewCycle">
    <vt:lpwstr/>
  </property>
</Properties>
</file>