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4"/>
  </p:sldMasterIdLst>
  <p:notesMasterIdLst>
    <p:notesMasterId r:id="rId71"/>
  </p:notesMasterIdLst>
  <p:handoutMasterIdLst>
    <p:handoutMasterId r:id="rId72"/>
  </p:handoutMasterIdLst>
  <p:sldIdLst>
    <p:sldId id="260" r:id="rId5"/>
    <p:sldId id="448" r:id="rId6"/>
    <p:sldId id="545" r:id="rId7"/>
    <p:sldId id="546" r:id="rId8"/>
    <p:sldId id="547" r:id="rId9"/>
    <p:sldId id="461" r:id="rId10"/>
    <p:sldId id="551" r:id="rId11"/>
    <p:sldId id="552" r:id="rId12"/>
    <p:sldId id="553" r:id="rId13"/>
    <p:sldId id="554" r:id="rId14"/>
    <p:sldId id="460" r:id="rId15"/>
    <p:sldId id="455" r:id="rId16"/>
    <p:sldId id="533" r:id="rId17"/>
    <p:sldId id="549" r:id="rId18"/>
    <p:sldId id="534" r:id="rId19"/>
    <p:sldId id="467" r:id="rId20"/>
    <p:sldId id="457" r:id="rId21"/>
    <p:sldId id="535" r:id="rId22"/>
    <p:sldId id="458" r:id="rId23"/>
    <p:sldId id="536" r:id="rId24"/>
    <p:sldId id="529" r:id="rId25"/>
    <p:sldId id="470" r:id="rId26"/>
    <p:sldId id="472" r:id="rId27"/>
    <p:sldId id="469" r:id="rId28"/>
    <p:sldId id="471" r:id="rId29"/>
    <p:sldId id="474" r:id="rId30"/>
    <p:sldId id="476" r:id="rId31"/>
    <p:sldId id="487" r:id="rId32"/>
    <p:sldId id="479" r:id="rId33"/>
    <p:sldId id="560" r:id="rId34"/>
    <p:sldId id="480" r:id="rId35"/>
    <p:sldId id="488" r:id="rId36"/>
    <p:sldId id="466" r:id="rId37"/>
    <p:sldId id="555" r:id="rId38"/>
    <p:sldId id="556" r:id="rId39"/>
    <p:sldId id="557" r:id="rId40"/>
    <p:sldId id="491" r:id="rId41"/>
    <p:sldId id="483" r:id="rId42"/>
    <p:sldId id="485" r:id="rId43"/>
    <p:sldId id="484" r:id="rId44"/>
    <p:sldId id="496" r:id="rId45"/>
    <p:sldId id="497" r:id="rId46"/>
    <p:sldId id="498" r:id="rId47"/>
    <p:sldId id="499" r:id="rId48"/>
    <p:sldId id="502" r:id="rId49"/>
    <p:sldId id="493" r:id="rId50"/>
    <p:sldId id="503" r:id="rId51"/>
    <p:sldId id="543" r:id="rId52"/>
    <p:sldId id="506" r:id="rId53"/>
    <p:sldId id="542" r:id="rId54"/>
    <p:sldId id="508" r:id="rId55"/>
    <p:sldId id="509" r:id="rId56"/>
    <p:sldId id="510" r:id="rId57"/>
    <p:sldId id="511" r:id="rId58"/>
    <p:sldId id="515" r:id="rId59"/>
    <p:sldId id="540" r:id="rId60"/>
    <p:sldId id="521" r:id="rId61"/>
    <p:sldId id="520" r:id="rId62"/>
    <p:sldId id="522" r:id="rId63"/>
    <p:sldId id="523" r:id="rId64"/>
    <p:sldId id="524" r:id="rId65"/>
    <p:sldId id="525" r:id="rId66"/>
    <p:sldId id="526" r:id="rId67"/>
    <p:sldId id="541" r:id="rId68"/>
    <p:sldId id="528" r:id="rId69"/>
    <p:sldId id="548" r:id="rId70"/>
  </p:sldIdLst>
  <p:sldSz cx="10972800" cy="6172200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44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eri  Nimtz" initials="" lastIdx="39" clrIdx="0"/>
  <p:cmAuthor id="1" name="Victoria Crimmins" initials="VC" lastIdx="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E2E"/>
    <a:srgbClr val="323232"/>
    <a:srgbClr val="232323"/>
    <a:srgbClr val="00244C"/>
    <a:srgbClr val="003978"/>
    <a:srgbClr val="005791"/>
    <a:srgbClr val="0076B0"/>
    <a:srgbClr val="32BFF3"/>
    <a:srgbClr val="8FDDF9"/>
    <a:srgbClr val="B1E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17" autoAdjust="0"/>
    <p:restoredTop sz="95037" autoAdjust="0"/>
  </p:normalViewPr>
  <p:slideViewPr>
    <p:cSldViewPr snapToGrid="0">
      <p:cViewPr varScale="1">
        <p:scale>
          <a:sx n="121" d="100"/>
          <a:sy n="121" d="100"/>
        </p:scale>
        <p:origin x="804" y="96"/>
      </p:cViewPr>
      <p:guideLst>
        <p:guide orient="horz" pos="1944"/>
        <p:guide pos="3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162" y="-7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TC_2010_8.5x11_Footer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437851"/>
            <a:ext cx="7010400" cy="858550"/>
          </a:xfrm>
          <a:prstGeom prst="rect">
            <a:avLst/>
          </a:prstGeom>
        </p:spPr>
      </p:pic>
      <p:pic>
        <p:nvPicPr>
          <p:cNvPr id="7" name="Picture 6" descr="GTC_2010_8.5x11_Header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1"/>
            <a:ext cx="7010400" cy="104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98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0EFD2D7F-A763-4126-9B71-A7F863137437}" type="datetimeFigureOut">
              <a:rPr lang="en-US" smtClean="0"/>
              <a:pPr>
                <a:defRPr/>
              </a:pPr>
              <a:t>3/11/2022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Header Placeholder 9"/>
          <p:cNvSpPr>
            <a:spLocks noGrp="1"/>
          </p:cNvSpPr>
          <p:nvPr>
            <p:ph type="hdr" sz="quarter"/>
          </p:nvPr>
        </p:nvSpPr>
        <p:spPr>
          <a:xfrm>
            <a:off x="330565" y="0"/>
            <a:ext cx="4080851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</a:defRPr>
            </a:lvl1pPr>
          </a:lstStyle>
          <a:p>
            <a:r>
              <a:rPr lang="en-US" dirty="0" smtClean="0"/>
              <a:t>GPU Technology Conference. Presented by NVIDIA.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12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rcsongor\Pictures\Wallpapers\01_Eye_BrushMetal_V2 - Copy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972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46100" y="3447270"/>
            <a:ext cx="5191312" cy="1097825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49275" y="4802824"/>
            <a:ext cx="5190477" cy="461665"/>
          </a:xfrm>
        </p:spPr>
        <p:txBody>
          <a:bodyPr>
            <a:spAutoFit/>
          </a:bodyPr>
          <a:lstStyle>
            <a:lvl1pPr marL="0" indent="0" algn="ctr">
              <a:buFontTx/>
              <a:buNone/>
              <a:defRPr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6" name="Picture 2" descr="\\netapp-hqmktg\creative\ASSETS\Logos\Corporate\Logo_Horizontal\White Type 2D (dark backs)\NVLogoH_2D_WT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7410" y="5263977"/>
            <a:ext cx="2072510" cy="44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78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1pPr>
            <a:lvl2pPr>
              <a:buSzPct val="100000"/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2pPr>
            <a:lvl3pPr>
              <a:buSzPct val="100000"/>
              <a:buFontTx/>
              <a:buBlip>
                <a:blip r:embed="rId2"/>
              </a:buBlip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00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439863"/>
            <a:ext cx="4945063" cy="4252912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1pPr>
            <a:lvl2pPr>
              <a:buSzPct val="100000"/>
              <a:buFontTx/>
              <a:buBlip>
                <a:blip r:embed="rId2"/>
              </a:buBlip>
              <a:defRPr sz="2000">
                <a:solidFill>
                  <a:schemeClr val="tx1"/>
                </a:solidFill>
              </a:defRPr>
            </a:lvl2pPr>
            <a:lvl3pPr>
              <a:buSzPct val="100000"/>
              <a:buFontTx/>
              <a:buBlip>
                <a:blip r:embed="rId2"/>
              </a:buBlip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6738" y="1439863"/>
            <a:ext cx="4945062" cy="4252912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1pPr>
            <a:lvl2pPr>
              <a:buSzPct val="100000"/>
              <a:buFontTx/>
              <a:buBlip>
                <a:blip r:embed="rId2"/>
              </a:buBlip>
              <a:defRPr sz="2000" b="1">
                <a:solidFill>
                  <a:schemeClr val="tx1"/>
                </a:solidFill>
              </a:defRPr>
            </a:lvl2pPr>
            <a:lvl3pPr>
              <a:buSzPct val="100000"/>
              <a:buFontTx/>
              <a:buBlip>
                <a:blip r:embed="rId2"/>
              </a:buBlip>
              <a:defRPr sz="1800" b="1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3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3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enter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7" y="247650"/>
            <a:ext cx="9204325" cy="59093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2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cpeterson\Desktop\8-bit-big.tif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10972800" cy="617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9275" y="247650"/>
            <a:ext cx="9204325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9275" y="1439863"/>
            <a:ext cx="10042525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6548282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73B900"/>
          </a:solidFill>
          <a:latin typeface="Trebuchet MS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100000"/>
        <a:buBlip>
          <a:blip r:embed="rId9"/>
        </a:buBlip>
        <a:defRPr sz="2400" b="1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914400" indent="-342900" algn="l" rtl="0" fontAlgn="base">
        <a:spcBef>
          <a:spcPct val="20000"/>
        </a:spcBef>
        <a:spcAft>
          <a:spcPct val="0"/>
        </a:spcAft>
        <a:buSzPct val="100000"/>
        <a:buBlip>
          <a:blip r:embed="rId9"/>
        </a:buBlip>
        <a:defRPr sz="2000" b="1">
          <a:solidFill>
            <a:schemeClr val="tx1"/>
          </a:solidFill>
          <a:latin typeface="Trebuchet MS" pitchFamily="34" charset="0"/>
        </a:defRPr>
      </a:lvl2pPr>
      <a:lvl3pPr marL="1371600" indent="-282575" algn="l" rtl="0" fontAlgn="base">
        <a:spcBef>
          <a:spcPct val="20000"/>
        </a:spcBef>
        <a:spcAft>
          <a:spcPct val="0"/>
        </a:spcAft>
        <a:buSzPct val="100000"/>
        <a:buBlip>
          <a:blip r:embed="rId9"/>
        </a:buBlip>
        <a:defRPr sz="2400" b="1">
          <a:solidFill>
            <a:schemeClr val="tx1"/>
          </a:solidFill>
          <a:latin typeface="Trebuchet MS" pitchFamily="34" charset="0"/>
        </a:defRPr>
      </a:lvl3pPr>
      <a:lvl4pPr marL="1774825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7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mpich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39506" y="2902207"/>
            <a:ext cx="7698398" cy="1200329"/>
          </a:xfrm>
          <a:ln>
            <a:noFill/>
          </a:ln>
        </p:spPr>
        <p:txBody>
          <a:bodyPr/>
          <a:lstStyle/>
          <a:p>
            <a:r>
              <a:rPr lang="en-US" altLang="zh-CN" sz="4000" dirty="0" smtClean="0">
                <a:latin typeface="+mn-ea"/>
                <a:ea typeface="+mn-ea"/>
              </a:rPr>
              <a:t>GPU</a:t>
            </a:r>
            <a:r>
              <a:rPr lang="zh-CN" altLang="en-US" sz="4000" dirty="0" smtClean="0">
                <a:latin typeface="+mn-ea"/>
                <a:ea typeface="+mn-ea"/>
              </a:rPr>
              <a:t>与人工智能</a:t>
            </a:r>
            <a:r>
              <a:rPr lang="en-US" altLang="zh-CN" sz="4000" dirty="0" smtClean="0">
                <a:latin typeface="+mn-ea"/>
                <a:ea typeface="+mn-ea"/>
              </a:rPr>
              <a:t>3</a:t>
            </a:r>
            <a:r>
              <a:rPr lang="en-US" altLang="zh-CN" sz="4000" dirty="0" smtClean="0">
                <a:latin typeface="+mn-ea"/>
                <a:ea typeface="+mn-ea"/>
              </a:rPr>
              <a:t/>
            </a:r>
            <a:br>
              <a:rPr lang="en-US" altLang="zh-CN" sz="4000" dirty="0" smtClean="0">
                <a:latin typeface="+mn-ea"/>
                <a:ea typeface="+mn-ea"/>
              </a:rPr>
            </a:br>
            <a:r>
              <a:rPr lang="en-US" altLang="zh-CN" sz="4000" dirty="0" smtClean="0">
                <a:latin typeface="+mn-ea"/>
                <a:ea typeface="+mn-ea"/>
              </a:rPr>
              <a:t> </a:t>
            </a:r>
            <a:r>
              <a:rPr lang="en-US" altLang="zh-CN" sz="2400" dirty="0" smtClean="0">
                <a:latin typeface="+mn-ea"/>
                <a:ea typeface="+mn-ea"/>
              </a:rPr>
              <a:t>Distributed Memory Programming  with MPI</a:t>
            </a:r>
            <a:endParaRPr lang="en-US" altLang="en-US" sz="4000" dirty="0">
              <a:latin typeface="+mn-ea"/>
              <a:ea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275" y="4180819"/>
            <a:ext cx="7138065" cy="1138773"/>
          </a:xfrm>
        </p:spPr>
        <p:txBody>
          <a:bodyPr/>
          <a:lstStyle/>
          <a:p>
            <a:r>
              <a:rPr lang="en-US" sz="2000" b="0" dirty="0" smtClean="0"/>
              <a:t>Y</a:t>
            </a:r>
            <a:r>
              <a:rPr lang="en-US" altLang="zh-CN" sz="2000" b="0" dirty="0" smtClean="0"/>
              <a:t>ing Yu	</a:t>
            </a:r>
            <a:endParaRPr lang="en-US" sz="2000" b="0" dirty="0" smtClean="0"/>
          </a:p>
          <a:p>
            <a:r>
              <a:rPr lang="en-US" altLang="zh-CN" sz="2000" b="0" dirty="0" smtClean="0"/>
              <a:t>March </a:t>
            </a:r>
            <a:r>
              <a:rPr lang="en-US" altLang="zh-CN" sz="2000" b="0" dirty="0" smtClean="0"/>
              <a:t>11</a:t>
            </a:r>
            <a:r>
              <a:rPr lang="zh-CN" altLang="en-US" sz="2000" b="0" dirty="0" smtClean="0"/>
              <a:t>， </a:t>
            </a:r>
            <a:r>
              <a:rPr lang="en-US" altLang="zh-CN" sz="2000" b="0" dirty="0" smtClean="0"/>
              <a:t>2022</a:t>
            </a:r>
            <a:endParaRPr lang="en-US" sz="2000" b="0" dirty="0" smtClean="0"/>
          </a:p>
          <a:p>
            <a:r>
              <a:rPr lang="en-US" altLang="zh-CN" sz="2000" b="0" dirty="0" smtClean="0"/>
              <a:t>yingyu@nju.edu.cn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62266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247650"/>
            <a:ext cx="9204325" cy="590931"/>
          </a:xfrm>
        </p:spPr>
        <p:txBody>
          <a:bodyPr/>
          <a:lstStyle/>
          <a:p>
            <a:r>
              <a:rPr lang="en-US" altLang="zh-CN" dirty="0" smtClean="0"/>
              <a:t>MPI</a:t>
            </a:r>
            <a:r>
              <a:rPr lang="zh-CN" altLang="en-US" smtClean="0"/>
              <a:t>六大核心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49275" y="1715940"/>
            <a:ext cx="9410271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开始和结束MPI的接口：</a:t>
            </a:r>
            <a:r>
              <a:rPr lang="zh-CN" altLang="zh-CN" sz="1800" b="0" dirty="0" smtClean="0">
                <a:solidFill>
                  <a:srgbClr val="FF0000"/>
                </a:solidFill>
                <a:latin typeface="Arial Unicode MS" panose="020B0604020202020204" pitchFamily="34" charset="-122"/>
              </a:rPr>
              <a:t>MPI_Init、 MPI_Finalize </a:t>
            </a:r>
            <a:endParaRPr lang="en-US" altLang="zh-CN" sz="1800" b="0" dirty="0" smtClean="0">
              <a:solidFill>
                <a:srgbClr val="FF0000"/>
              </a:solidFill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获取进程状态的接口：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2"/>
              </a:rPr>
              <a:t>MPI_Comm_rank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、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2"/>
              </a:rPr>
              <a:t>MPI_Comm_size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传输数据的接口：</a:t>
            </a:r>
            <a:r>
              <a:rPr lang="zh-CN" altLang="zh-CN" sz="1800" b="0" dirty="0" smtClean="0">
                <a:solidFill>
                  <a:srgbClr val="FF0000"/>
                </a:solidFill>
                <a:latin typeface="Arial Unicode MS" panose="020B0604020202020204" pitchFamily="34" charset="-122"/>
              </a:rPr>
              <a:t>MPI_Send、MPI_Recv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79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247650"/>
            <a:ext cx="10204694" cy="590931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MPI Programs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645" y="1197586"/>
            <a:ext cx="10259402" cy="4546722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Written in C.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Has main.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Uses </a:t>
            </a:r>
            <a:r>
              <a:rPr lang="en-US" altLang="zh-CN" dirty="0" err="1" smtClean="0">
                <a:ea typeface="宋体" pitchFamily="2" charset="-122"/>
              </a:rPr>
              <a:t>stdio.h</a:t>
            </a:r>
            <a:r>
              <a:rPr lang="en-US" altLang="zh-CN" dirty="0" smtClean="0">
                <a:ea typeface="宋体" pitchFamily="2" charset="-122"/>
              </a:rPr>
              <a:t>, </a:t>
            </a:r>
            <a:r>
              <a:rPr lang="en-US" altLang="zh-CN" dirty="0" err="1" smtClean="0">
                <a:ea typeface="宋体" pitchFamily="2" charset="-122"/>
              </a:rPr>
              <a:t>string.h</a:t>
            </a:r>
            <a:r>
              <a:rPr lang="en-US" altLang="zh-CN" dirty="0" smtClean="0">
                <a:ea typeface="宋体" pitchFamily="2" charset="-122"/>
              </a:rPr>
              <a:t>, etc.</a:t>
            </a:r>
          </a:p>
          <a:p>
            <a:pPr lvl="1"/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Need to add </a:t>
            </a:r>
            <a:r>
              <a:rPr lang="en-US" altLang="zh-CN" dirty="0" err="1" smtClean="0">
                <a:solidFill>
                  <a:srgbClr val="FF0000"/>
                </a:solidFill>
                <a:ea typeface="宋体" pitchFamily="2" charset="-122"/>
              </a:rPr>
              <a:t>mpi.h</a:t>
            </a:r>
            <a:r>
              <a:rPr lang="en-US" altLang="zh-CN" dirty="0" smtClean="0">
                <a:ea typeface="宋体" pitchFamily="2" charset="-122"/>
              </a:rPr>
              <a:t> header file.</a:t>
            </a:r>
          </a:p>
          <a:p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Identifiers defined by MPI start with “MPI_”.</a:t>
            </a:r>
          </a:p>
          <a:p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First letter following underscore is uppercase.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For function names and MPI-defined types.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Helps to avoid confusion.</a:t>
            </a:r>
          </a:p>
          <a:p>
            <a:endParaRPr lang="zh-CN" altLang="en-US" dirty="0"/>
          </a:p>
        </p:txBody>
      </p:sp>
      <p:pic>
        <p:nvPicPr>
          <p:cNvPr id="4" name="Picture 2" descr="C:\Documents and Settings\liszka\Local Settings\Temporary Internet Files\Content.IE5\1G3WK4XC\MP900448291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29700" y="4862512"/>
            <a:ext cx="1943100" cy="130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宋体" pitchFamily="2" charset="-122"/>
              </a:rPr>
              <a:t>Hello World! </a:t>
            </a:r>
            <a:endParaRPr lang="zh-CN" altLang="en-US" sz="7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64" y="1708761"/>
            <a:ext cx="475297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business,concepts,earth,education,giving,global communications,globes,growths,handful,holding,ideas,iStockphoto,maps,palms,peace symbol,Photographs,planets,topography,world in hand,world map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40985" y="4640385"/>
            <a:ext cx="1531815" cy="1531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3635375" y="5229225"/>
            <a:ext cx="25003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CN">
                <a:ea typeface="宋体" pitchFamily="2" charset="-122"/>
              </a:rPr>
              <a:t>(a classic)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MPI-Hello World (C)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4484" y="1444320"/>
            <a:ext cx="5622315" cy="433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21" y="247650"/>
            <a:ext cx="10042525" cy="4252912"/>
          </a:xfrm>
        </p:spPr>
        <p:txBody>
          <a:bodyPr/>
          <a:lstStyle/>
          <a:p>
            <a:r>
              <a:rPr lang="en-US" altLang="zh-CN" sz="1600" dirty="0"/>
              <a:t>#include "</a:t>
            </a:r>
            <a:r>
              <a:rPr lang="en-US" altLang="zh-CN" sz="1600" dirty="0" err="1"/>
              <a:t>mpi.h</a:t>
            </a:r>
            <a:r>
              <a:rPr lang="en-US" altLang="zh-CN" sz="1600" dirty="0"/>
              <a:t>"  </a:t>
            </a:r>
          </a:p>
          <a:p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  </a:t>
            </a:r>
          </a:p>
          <a:p>
            <a:endParaRPr lang="en-US" altLang="zh-CN" sz="1600" dirty="0"/>
          </a:p>
          <a:p>
            <a:r>
              <a:rPr lang="en-US" altLang="zh-CN" sz="1600" dirty="0" err="1"/>
              <a:t>int</a:t>
            </a:r>
            <a:r>
              <a:rPr lang="en-US" altLang="zh-CN" sz="1600" dirty="0"/>
              <a:t> main(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 char* 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[])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rank, </a:t>
            </a:r>
            <a:r>
              <a:rPr lang="en-US" altLang="zh-CN" sz="1600" dirty="0" err="1"/>
              <a:t>numproces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namelen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  char </a:t>
            </a:r>
            <a:r>
              <a:rPr lang="en-US" altLang="zh-CN" sz="1600" dirty="0" err="1"/>
              <a:t>processor_name</a:t>
            </a:r>
            <a:r>
              <a:rPr lang="en-US" altLang="zh-CN" sz="1600" dirty="0"/>
              <a:t>[MPI_MAX_PROCESSOR_NAME];</a:t>
            </a:r>
          </a:p>
          <a:p>
            <a:endParaRPr lang="en-US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MPI_Init</a:t>
            </a:r>
            <a:r>
              <a:rPr lang="en-US" altLang="zh-CN" sz="1600" dirty="0"/>
              <a:t>(&amp;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 &amp;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MPI_Comm_rank</a:t>
            </a:r>
            <a:r>
              <a:rPr lang="en-US" altLang="zh-CN" sz="1600" dirty="0"/>
              <a:t>(MPI_COMM_WORLD, &amp;rank);//</a:t>
            </a:r>
            <a:r>
              <a:rPr lang="zh-CN" altLang="en-US" sz="1600" dirty="0"/>
              <a:t>获得进程号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 err="1"/>
              <a:t>MPI_Comm_size</a:t>
            </a:r>
            <a:r>
              <a:rPr lang="en-US" altLang="zh-CN" sz="1600" dirty="0"/>
              <a:t>(MPI_COMM_WORLD, &amp;</a:t>
            </a:r>
            <a:r>
              <a:rPr lang="en-US" altLang="zh-CN" sz="1600" dirty="0" err="1"/>
              <a:t>numproces</a:t>
            </a:r>
            <a:r>
              <a:rPr lang="en-US" altLang="zh-CN" sz="1600" dirty="0"/>
              <a:t>);//</a:t>
            </a:r>
            <a:r>
              <a:rPr lang="zh-CN" altLang="en-US" sz="1600" dirty="0"/>
              <a:t>返回通信子的进程数</a:t>
            </a:r>
          </a:p>
          <a:p>
            <a:endParaRPr lang="zh-CN" altLang="en-US" sz="1600" dirty="0"/>
          </a:p>
          <a:p>
            <a:r>
              <a:rPr lang="zh-CN" altLang="en-US" sz="1600" dirty="0"/>
              <a:t>    </a:t>
            </a:r>
            <a:r>
              <a:rPr lang="en-US" altLang="zh-CN" sz="1600" dirty="0" err="1"/>
              <a:t>MPI_Get_processor_name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processor_name</a:t>
            </a:r>
            <a:r>
              <a:rPr lang="en-US" altLang="zh-CN" sz="1600" dirty="0"/>
              <a:t>, &amp;</a:t>
            </a:r>
            <a:r>
              <a:rPr lang="en-US" altLang="zh-CN" sz="1600" dirty="0" err="1"/>
              <a:t>namelen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fprintf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stderr</a:t>
            </a:r>
            <a:r>
              <a:rPr lang="en-US" altLang="zh-CN" sz="1600" dirty="0"/>
              <a:t>, "hello world! process %d of %d on %s\n", rank, </a:t>
            </a:r>
            <a:r>
              <a:rPr lang="en-US" altLang="zh-CN" sz="1600" dirty="0" err="1"/>
              <a:t>numproces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processor_name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MPI_Finalize</a:t>
            </a:r>
            <a:r>
              <a:rPr lang="en-US" altLang="zh-CN" sz="1600" dirty="0"/>
              <a:t>();</a:t>
            </a:r>
          </a:p>
          <a:p>
            <a:endParaRPr lang="en-US" altLang="zh-CN" sz="1600" dirty="0"/>
          </a:p>
          <a:p>
            <a:r>
              <a:rPr lang="en-US" altLang="zh-CN" sz="1600" dirty="0"/>
              <a:t>    return 0;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4193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MPI-Hello World (Fortran)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0154" y="1685375"/>
            <a:ext cx="4986703" cy="36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247650"/>
            <a:ext cx="9204325" cy="590931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Compilation</a:t>
            </a:r>
            <a:endParaRPr lang="zh-CN" altLang="en-US" dirty="0"/>
          </a:p>
        </p:txBody>
      </p:sp>
      <p:sp>
        <p:nvSpPr>
          <p:cNvPr id="6" name="Rectangle 4"/>
          <p:cNvSpPr/>
          <p:nvPr/>
        </p:nvSpPr>
        <p:spPr>
          <a:xfrm>
            <a:off x="468313" y="2565400"/>
            <a:ext cx="8207375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0033CC"/>
              </a:buClr>
              <a:buSzPct val="60000"/>
              <a:buFont typeface="Wingdings" pitchFamily="2" charset="2"/>
              <a:buNone/>
              <a:defRPr/>
            </a:pPr>
            <a:r>
              <a:rPr lang="en-US" sz="2800" kern="0" dirty="0" err="1">
                <a:latin typeface="+mn-lt"/>
              </a:rPr>
              <a:t>mpicc</a:t>
            </a:r>
            <a:r>
              <a:rPr lang="en-US" sz="2800" kern="0" dirty="0">
                <a:latin typeface="+mn-lt"/>
              </a:rPr>
              <a:t>  -g  -Wall  -o  </a:t>
            </a:r>
            <a:r>
              <a:rPr lang="en-US" sz="2800" kern="0" dirty="0" err="1">
                <a:latin typeface="+mn-lt"/>
              </a:rPr>
              <a:t>mpi_hello</a:t>
            </a:r>
            <a:r>
              <a:rPr lang="en-US" sz="2800" kern="0" dirty="0">
                <a:latin typeface="+mn-lt"/>
              </a:rPr>
              <a:t>  </a:t>
            </a:r>
            <a:r>
              <a:rPr lang="en-US" sz="2800" kern="0" dirty="0" err="1">
                <a:latin typeface="+mn-lt"/>
              </a:rPr>
              <a:t>mpi_hello.c</a:t>
            </a:r>
            <a:endParaRPr lang="en-US" sz="2800" kern="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3388" y="1208577"/>
            <a:ext cx="3694113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i="1" dirty="0">
                <a:solidFill>
                  <a:srgbClr val="0066FF"/>
                </a:solidFill>
                <a:latin typeface="+mj-lt"/>
              </a:rPr>
              <a:t>wrapper script to compile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4866" y="3989878"/>
            <a:ext cx="1709737" cy="12747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i="1" dirty="0">
                <a:solidFill>
                  <a:srgbClr val="0066FF"/>
                </a:solidFill>
                <a:latin typeface="+mj-lt"/>
              </a:rPr>
              <a:t>produce</a:t>
            </a:r>
            <a:br>
              <a:rPr lang="en-US" sz="2400" i="1" dirty="0">
                <a:solidFill>
                  <a:srgbClr val="0066FF"/>
                </a:solidFill>
                <a:latin typeface="+mj-lt"/>
              </a:rPr>
            </a:br>
            <a:r>
              <a:rPr lang="en-US" sz="2400" i="1" dirty="0">
                <a:solidFill>
                  <a:srgbClr val="0066FF"/>
                </a:solidFill>
                <a:latin typeface="+mj-lt"/>
              </a:rPr>
              <a:t>debugging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i="1" dirty="0">
                <a:solidFill>
                  <a:srgbClr val="0066FF"/>
                </a:solidFill>
                <a:latin typeface="+mj-lt"/>
              </a:rPr>
              <a:t>information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04970" y="4016010"/>
            <a:ext cx="4516437" cy="904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i="1" dirty="0">
                <a:solidFill>
                  <a:srgbClr val="0066FF"/>
                </a:solidFill>
                <a:latin typeface="+mj-lt"/>
              </a:rPr>
              <a:t>create this executable file name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i="1" dirty="0">
                <a:solidFill>
                  <a:srgbClr val="0066FF"/>
                </a:solidFill>
                <a:latin typeface="+mj-lt"/>
              </a:rPr>
              <a:t>(as opposed to default </a:t>
            </a:r>
            <a:r>
              <a:rPr lang="en-US" sz="2400" i="1" dirty="0" err="1">
                <a:solidFill>
                  <a:srgbClr val="0066FF"/>
                </a:solidFill>
                <a:latin typeface="+mj-lt"/>
              </a:rPr>
              <a:t>a.out</a:t>
            </a:r>
            <a:r>
              <a:rPr lang="en-US" sz="2400" i="1" dirty="0">
                <a:solidFill>
                  <a:srgbClr val="0066FF"/>
                </a:solidFill>
                <a:latin typeface="+mj-lt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88712" y="5228127"/>
            <a:ext cx="301148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i="1" dirty="0">
                <a:solidFill>
                  <a:srgbClr val="0066FF"/>
                </a:solidFill>
                <a:latin typeface="+mj-lt"/>
              </a:rPr>
              <a:t>turns on all warnings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00180" y="1481382"/>
            <a:ext cx="158908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i="1" dirty="0">
                <a:solidFill>
                  <a:srgbClr val="0066FF"/>
                </a:solidFill>
                <a:latin typeface="+mj-lt"/>
              </a:rPr>
              <a:t>source file</a:t>
            </a:r>
          </a:p>
        </p:txBody>
      </p:sp>
      <p:sp>
        <p:nvSpPr>
          <p:cNvPr id="12" name="Freeform 12"/>
          <p:cNvSpPr>
            <a:spLocks noChangeArrowheads="1"/>
          </p:cNvSpPr>
          <p:nvPr/>
        </p:nvSpPr>
        <p:spPr bwMode="auto">
          <a:xfrm>
            <a:off x="1656129" y="3193073"/>
            <a:ext cx="577850" cy="862013"/>
          </a:xfrm>
          <a:custGeom>
            <a:avLst/>
            <a:gdLst>
              <a:gd name="T0" fmla="*/ 0 w 578070"/>
              <a:gd name="T1" fmla="*/ 725214 h 861848"/>
              <a:gd name="T2" fmla="*/ 520263 w 578070"/>
              <a:gd name="T3" fmla="*/ 740979 h 861848"/>
              <a:gd name="T4" fmla="*/ 346842 w 578070"/>
              <a:gd name="T5" fmla="*/ 0 h 861848"/>
              <a:gd name="T6" fmla="*/ 0 60000 65536"/>
              <a:gd name="T7" fmla="*/ 0 60000 65536"/>
              <a:gd name="T8" fmla="*/ 0 60000 65536"/>
              <a:gd name="T9" fmla="*/ 0 w 578070"/>
              <a:gd name="T10" fmla="*/ 0 h 861848"/>
              <a:gd name="T11" fmla="*/ 578070 w 578070"/>
              <a:gd name="T12" fmla="*/ 861848 h 8618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8070" h="861848">
                <a:moveTo>
                  <a:pt x="0" y="725214"/>
                </a:moveTo>
                <a:cubicBezTo>
                  <a:pt x="231228" y="793531"/>
                  <a:pt x="462456" y="861848"/>
                  <a:pt x="520263" y="740979"/>
                </a:cubicBezTo>
                <a:cubicBezTo>
                  <a:pt x="578070" y="620110"/>
                  <a:pt x="462456" y="310055"/>
                  <a:pt x="346842" y="0"/>
                </a:cubicBezTo>
              </a:path>
            </a:pathLst>
          </a:custGeom>
          <a:noFill/>
          <a:ln w="9525" algn="ctr">
            <a:solidFill>
              <a:srgbClr val="0066FF"/>
            </a:solidFill>
            <a:round/>
            <a:headEnd/>
            <a:tailEnd type="arrow" w="med" len="med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endParaRPr lang="en-GB"/>
          </a:p>
        </p:txBody>
      </p:sp>
      <p:sp>
        <p:nvSpPr>
          <p:cNvPr id="13" name="Freeform 13"/>
          <p:cNvSpPr>
            <a:spLocks noChangeArrowheads="1"/>
          </p:cNvSpPr>
          <p:nvPr/>
        </p:nvSpPr>
        <p:spPr bwMode="auto">
          <a:xfrm>
            <a:off x="2719021" y="3090496"/>
            <a:ext cx="722313" cy="2065338"/>
          </a:xfrm>
          <a:custGeom>
            <a:avLst/>
            <a:gdLst>
              <a:gd name="T0" fmla="*/ 0 w 722587"/>
              <a:gd name="T1" fmla="*/ 2065283 h 2065283"/>
              <a:gd name="T2" fmla="*/ 709449 w 722587"/>
              <a:gd name="T3" fmla="*/ 1418897 h 2065283"/>
              <a:gd name="T4" fmla="*/ 78828 w 722587"/>
              <a:gd name="T5" fmla="*/ 772510 h 2065283"/>
              <a:gd name="T6" fmla="*/ 283780 w 722587"/>
              <a:gd name="T7" fmla="*/ 0 h 2065283"/>
              <a:gd name="T8" fmla="*/ 0 60000 65536"/>
              <a:gd name="T9" fmla="*/ 0 60000 65536"/>
              <a:gd name="T10" fmla="*/ 0 60000 65536"/>
              <a:gd name="T11" fmla="*/ 0 60000 65536"/>
              <a:gd name="T12" fmla="*/ 0 w 722587"/>
              <a:gd name="T13" fmla="*/ 0 h 2065283"/>
              <a:gd name="T14" fmla="*/ 722587 w 722587"/>
              <a:gd name="T15" fmla="*/ 2065283 h 20652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2587" h="2065283">
                <a:moveTo>
                  <a:pt x="0" y="2065283"/>
                </a:moveTo>
                <a:cubicBezTo>
                  <a:pt x="348155" y="1849821"/>
                  <a:pt x="696311" y="1634359"/>
                  <a:pt x="709449" y="1418897"/>
                </a:cubicBezTo>
                <a:cubicBezTo>
                  <a:pt x="722587" y="1203435"/>
                  <a:pt x="149773" y="1008993"/>
                  <a:pt x="78828" y="772510"/>
                </a:cubicBezTo>
                <a:cubicBezTo>
                  <a:pt x="7883" y="536027"/>
                  <a:pt x="145831" y="268013"/>
                  <a:pt x="283780" y="0"/>
                </a:cubicBezTo>
              </a:path>
            </a:pathLst>
          </a:custGeom>
          <a:noFill/>
          <a:ln w="9525" algn="ctr">
            <a:solidFill>
              <a:srgbClr val="0066FF"/>
            </a:solidFill>
            <a:round/>
            <a:headEnd/>
            <a:tailEnd type="arrow" w="med" len="med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endParaRPr lang="en-GB"/>
          </a:p>
        </p:txBody>
      </p:sp>
      <p:sp>
        <p:nvSpPr>
          <p:cNvPr id="14" name="Freeform 16"/>
          <p:cNvSpPr>
            <a:spLocks noChangeArrowheads="1"/>
          </p:cNvSpPr>
          <p:nvPr/>
        </p:nvSpPr>
        <p:spPr bwMode="auto">
          <a:xfrm>
            <a:off x="3421918" y="3167673"/>
            <a:ext cx="498475" cy="884238"/>
          </a:xfrm>
          <a:custGeom>
            <a:avLst/>
            <a:gdLst>
              <a:gd name="T0" fmla="*/ 191813 w 499241"/>
              <a:gd name="T1" fmla="*/ 882869 h 882869"/>
              <a:gd name="T2" fmla="*/ 49924 w 499241"/>
              <a:gd name="T3" fmla="*/ 725214 h 882869"/>
              <a:gd name="T4" fmla="*/ 491358 w 499241"/>
              <a:gd name="T5" fmla="*/ 567559 h 882869"/>
              <a:gd name="T6" fmla="*/ 97220 w 499241"/>
              <a:gd name="T7" fmla="*/ 0 h 882869"/>
              <a:gd name="T8" fmla="*/ 0 60000 65536"/>
              <a:gd name="T9" fmla="*/ 0 60000 65536"/>
              <a:gd name="T10" fmla="*/ 0 60000 65536"/>
              <a:gd name="T11" fmla="*/ 0 60000 65536"/>
              <a:gd name="T12" fmla="*/ 0 w 499241"/>
              <a:gd name="T13" fmla="*/ 0 h 882869"/>
              <a:gd name="T14" fmla="*/ 499241 w 499241"/>
              <a:gd name="T15" fmla="*/ 882869 h 8828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9241" h="882869">
                <a:moveTo>
                  <a:pt x="191813" y="882869"/>
                </a:moveTo>
                <a:cubicBezTo>
                  <a:pt x="95906" y="830317"/>
                  <a:pt x="0" y="777766"/>
                  <a:pt x="49924" y="725214"/>
                </a:cubicBezTo>
                <a:cubicBezTo>
                  <a:pt x="99848" y="672662"/>
                  <a:pt x="483475" y="688428"/>
                  <a:pt x="491358" y="567559"/>
                </a:cubicBezTo>
                <a:cubicBezTo>
                  <a:pt x="499241" y="446690"/>
                  <a:pt x="298230" y="223345"/>
                  <a:pt x="97220" y="0"/>
                </a:cubicBezTo>
              </a:path>
            </a:pathLst>
          </a:custGeom>
          <a:noFill/>
          <a:ln w="9525" algn="ctr">
            <a:solidFill>
              <a:srgbClr val="0066FF"/>
            </a:solidFill>
            <a:round/>
            <a:headEnd/>
            <a:tailEnd type="arrow" w="med" len="med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endParaRPr lang="en-GB"/>
          </a:p>
        </p:txBody>
      </p:sp>
      <p:sp>
        <p:nvSpPr>
          <p:cNvPr id="15" name="Freeform 15"/>
          <p:cNvSpPr>
            <a:spLocks noChangeArrowheads="1"/>
          </p:cNvSpPr>
          <p:nvPr/>
        </p:nvSpPr>
        <p:spPr bwMode="auto">
          <a:xfrm>
            <a:off x="4618893" y="3446584"/>
            <a:ext cx="539260" cy="369332"/>
          </a:xfrm>
          <a:custGeom>
            <a:avLst/>
            <a:gdLst>
              <a:gd name="T0" fmla="*/ 0 w 349469"/>
              <a:gd name="T1" fmla="*/ 520262 h 520262"/>
              <a:gd name="T2" fmla="*/ 331076 w 349469"/>
              <a:gd name="T3" fmla="*/ 204952 h 520262"/>
              <a:gd name="T4" fmla="*/ 110359 w 349469"/>
              <a:gd name="T5" fmla="*/ 0 h 520262"/>
              <a:gd name="T6" fmla="*/ 0 60000 65536"/>
              <a:gd name="T7" fmla="*/ 0 60000 65536"/>
              <a:gd name="T8" fmla="*/ 0 60000 65536"/>
              <a:gd name="T9" fmla="*/ 0 w 349469"/>
              <a:gd name="T10" fmla="*/ 0 h 520262"/>
              <a:gd name="T11" fmla="*/ 349469 w 349469"/>
              <a:gd name="T12" fmla="*/ 520262 h 5202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9469" h="520262">
                <a:moveTo>
                  <a:pt x="0" y="520262"/>
                </a:moveTo>
                <a:cubicBezTo>
                  <a:pt x="156341" y="405962"/>
                  <a:pt x="312683" y="291662"/>
                  <a:pt x="331076" y="204952"/>
                </a:cubicBezTo>
                <a:cubicBezTo>
                  <a:pt x="349469" y="118242"/>
                  <a:pt x="229914" y="59121"/>
                  <a:pt x="110359" y="0"/>
                </a:cubicBezTo>
              </a:path>
            </a:pathLst>
          </a:custGeom>
          <a:noFill/>
          <a:ln w="9525" algn="ctr">
            <a:solidFill>
              <a:srgbClr val="0066FF"/>
            </a:solidFill>
            <a:round/>
            <a:headEnd/>
            <a:tailEnd type="arrow" w="med" len="med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endParaRPr lang="en-GB"/>
          </a:p>
        </p:txBody>
      </p:sp>
      <p:sp>
        <p:nvSpPr>
          <p:cNvPr id="16" name="Freeform 10"/>
          <p:cNvSpPr>
            <a:spLocks noChangeArrowheads="1"/>
          </p:cNvSpPr>
          <p:nvPr/>
        </p:nvSpPr>
        <p:spPr bwMode="auto">
          <a:xfrm>
            <a:off x="590550" y="1655763"/>
            <a:ext cx="576263" cy="976312"/>
          </a:xfrm>
          <a:custGeom>
            <a:avLst/>
            <a:gdLst>
              <a:gd name="T0" fmla="*/ 575441 w 575441"/>
              <a:gd name="T1" fmla="*/ 0 h 977462"/>
              <a:gd name="T2" fmla="*/ 39414 w 575441"/>
              <a:gd name="T3" fmla="*/ 189187 h 977462"/>
              <a:gd name="T4" fmla="*/ 338959 w 575441"/>
              <a:gd name="T5" fmla="*/ 977462 h 977462"/>
              <a:gd name="T6" fmla="*/ 0 60000 65536"/>
              <a:gd name="T7" fmla="*/ 0 60000 65536"/>
              <a:gd name="T8" fmla="*/ 0 60000 65536"/>
              <a:gd name="T9" fmla="*/ 0 w 575441"/>
              <a:gd name="T10" fmla="*/ 0 h 977462"/>
              <a:gd name="T11" fmla="*/ 575441 w 575441"/>
              <a:gd name="T12" fmla="*/ 977462 h 9774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5441" h="977462">
                <a:moveTo>
                  <a:pt x="575441" y="0"/>
                </a:moveTo>
                <a:cubicBezTo>
                  <a:pt x="327134" y="13138"/>
                  <a:pt x="78828" y="26277"/>
                  <a:pt x="39414" y="189187"/>
                </a:cubicBezTo>
                <a:cubicBezTo>
                  <a:pt x="0" y="352097"/>
                  <a:pt x="169479" y="664779"/>
                  <a:pt x="338959" y="977462"/>
                </a:cubicBezTo>
              </a:path>
            </a:pathLst>
          </a:custGeom>
          <a:noFill/>
          <a:ln w="9525" algn="ctr">
            <a:solidFill>
              <a:srgbClr val="0066FF"/>
            </a:solidFill>
            <a:round/>
            <a:headEnd/>
            <a:tailEnd type="arrow" w="med" len="med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endParaRPr lang="en-GB"/>
          </a:p>
        </p:txBody>
      </p:sp>
      <p:sp>
        <p:nvSpPr>
          <p:cNvPr id="17" name="Freeform 11"/>
          <p:cNvSpPr>
            <a:spLocks noChangeArrowheads="1"/>
          </p:cNvSpPr>
          <p:nvPr/>
        </p:nvSpPr>
        <p:spPr bwMode="auto">
          <a:xfrm>
            <a:off x="6921988" y="1896819"/>
            <a:ext cx="444500" cy="720725"/>
          </a:xfrm>
          <a:custGeom>
            <a:avLst/>
            <a:gdLst>
              <a:gd name="T0" fmla="*/ 444062 w 444062"/>
              <a:gd name="T1" fmla="*/ 89338 h 719958"/>
              <a:gd name="T2" fmla="*/ 18393 w 444062"/>
              <a:gd name="T3" fmla="*/ 105103 h 719958"/>
              <a:gd name="T4" fmla="*/ 333703 w 444062"/>
              <a:gd name="T5" fmla="*/ 719958 h 719958"/>
              <a:gd name="T6" fmla="*/ 0 60000 65536"/>
              <a:gd name="T7" fmla="*/ 0 60000 65536"/>
              <a:gd name="T8" fmla="*/ 0 60000 65536"/>
              <a:gd name="T9" fmla="*/ 0 w 444062"/>
              <a:gd name="T10" fmla="*/ 0 h 719958"/>
              <a:gd name="T11" fmla="*/ 444062 w 444062"/>
              <a:gd name="T12" fmla="*/ 719958 h 7199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4062" h="719958">
                <a:moveTo>
                  <a:pt x="444062" y="89338"/>
                </a:moveTo>
                <a:cubicBezTo>
                  <a:pt x="240424" y="44669"/>
                  <a:pt x="36786" y="0"/>
                  <a:pt x="18393" y="105103"/>
                </a:cubicBezTo>
                <a:cubicBezTo>
                  <a:pt x="0" y="210206"/>
                  <a:pt x="166851" y="465082"/>
                  <a:pt x="333703" y="719958"/>
                </a:cubicBezTo>
              </a:path>
            </a:pathLst>
          </a:custGeom>
          <a:noFill/>
          <a:ln w="9525" algn="ctr">
            <a:solidFill>
              <a:srgbClr val="0066FF"/>
            </a:solidFill>
            <a:round/>
            <a:headEnd/>
            <a:tailEnd type="arrow" w="med" len="med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Execution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589573" y="1223475"/>
            <a:ext cx="8569325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0033CC"/>
              </a:buClr>
              <a:buSzPct val="60000"/>
              <a:buFont typeface="Wingdings" pitchFamily="2" charset="2"/>
              <a:buNone/>
              <a:defRPr/>
            </a:pPr>
            <a:r>
              <a:rPr lang="en-US" sz="2800" kern="0" dirty="0" err="1">
                <a:latin typeface="+mn-lt"/>
              </a:rPr>
              <a:t>mpiexec</a:t>
            </a:r>
            <a:r>
              <a:rPr lang="en-US" sz="2800" kern="0" dirty="0">
                <a:latin typeface="+mn-lt"/>
              </a:rPr>
              <a:t>  -n  &lt;number of processes&gt;   &lt;executable&gt;</a:t>
            </a:r>
          </a:p>
        </p:txBody>
      </p:sp>
      <p:sp>
        <p:nvSpPr>
          <p:cNvPr id="6" name="Rectangle 4"/>
          <p:cNvSpPr/>
          <p:nvPr/>
        </p:nvSpPr>
        <p:spPr>
          <a:xfrm>
            <a:off x="2252907" y="2431806"/>
            <a:ext cx="489585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0033CC"/>
              </a:buClr>
              <a:buSzPct val="60000"/>
              <a:buFont typeface="Wingdings" pitchFamily="2" charset="2"/>
              <a:buNone/>
              <a:defRPr/>
            </a:pPr>
            <a:r>
              <a:rPr lang="en-US" sz="2800" kern="0" dirty="0" err="1">
                <a:latin typeface="+mn-lt"/>
              </a:rPr>
              <a:t>mpiexec</a:t>
            </a:r>
            <a:r>
              <a:rPr lang="en-US" sz="2800" kern="0" dirty="0">
                <a:latin typeface="+mn-lt"/>
              </a:rPr>
              <a:t>  -n  1  ./</a:t>
            </a:r>
            <a:r>
              <a:rPr lang="en-US" sz="2800" kern="0" dirty="0" err="1">
                <a:latin typeface="+mn-lt"/>
              </a:rPr>
              <a:t>mpi_hello</a:t>
            </a:r>
            <a:endParaRPr lang="en-US" sz="2800" kern="0" dirty="0">
              <a:latin typeface="+mn-lt"/>
            </a:endParaRPr>
          </a:p>
        </p:txBody>
      </p:sp>
      <p:cxnSp>
        <p:nvCxnSpPr>
          <p:cNvPr id="7" name="Straight Connector 8"/>
          <p:cNvCxnSpPr>
            <a:cxnSpLocks noChangeShapeType="1"/>
          </p:cNvCxnSpPr>
          <p:nvPr/>
        </p:nvCxnSpPr>
        <p:spPr bwMode="auto">
          <a:xfrm>
            <a:off x="688242" y="2191361"/>
            <a:ext cx="7704138" cy="0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" name="Rectangle 5"/>
          <p:cNvSpPr/>
          <p:nvPr/>
        </p:nvSpPr>
        <p:spPr>
          <a:xfrm>
            <a:off x="2301998" y="3865441"/>
            <a:ext cx="4895850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0033CC"/>
              </a:buClr>
              <a:buSzPct val="60000"/>
              <a:buFont typeface="Wingdings" pitchFamily="2" charset="2"/>
              <a:buNone/>
              <a:defRPr/>
            </a:pPr>
            <a:r>
              <a:rPr lang="en-US" sz="2800" kern="0" dirty="0" err="1">
                <a:latin typeface="+mn-lt"/>
              </a:rPr>
              <a:t>mpiexec</a:t>
            </a:r>
            <a:r>
              <a:rPr lang="en-US" sz="2800" kern="0" dirty="0">
                <a:latin typeface="+mn-lt"/>
              </a:rPr>
              <a:t>  -n  4  ./</a:t>
            </a:r>
            <a:r>
              <a:rPr lang="en-US" sz="2800" kern="0" dirty="0" err="1">
                <a:latin typeface="+mn-lt"/>
              </a:rPr>
              <a:t>mpi_hello</a:t>
            </a:r>
            <a:endParaRPr lang="en-US" sz="2800" kern="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39348" y="3289178"/>
            <a:ext cx="26828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i="1" dirty="0">
                <a:solidFill>
                  <a:srgbClr val="0066FF"/>
                </a:solidFill>
                <a:latin typeface="+mj-lt"/>
              </a:rPr>
              <a:t>run with 1 process</a:t>
            </a:r>
          </a:p>
        </p:txBody>
      </p:sp>
      <p:sp>
        <p:nvSpPr>
          <p:cNvPr id="10" name="Freeform 10"/>
          <p:cNvSpPr>
            <a:spLocks noChangeArrowheads="1"/>
          </p:cNvSpPr>
          <p:nvPr/>
        </p:nvSpPr>
        <p:spPr bwMode="auto">
          <a:xfrm>
            <a:off x="4384676" y="2897432"/>
            <a:ext cx="762000" cy="754062"/>
          </a:xfrm>
          <a:custGeom>
            <a:avLst/>
            <a:gdLst>
              <a:gd name="T0" fmla="*/ 762000 w 762000"/>
              <a:gd name="T1" fmla="*/ 646386 h 754117"/>
              <a:gd name="T2" fmla="*/ 99848 w 762000"/>
              <a:gd name="T3" fmla="*/ 646386 h 754117"/>
              <a:gd name="T4" fmla="*/ 162910 w 762000"/>
              <a:gd name="T5" fmla="*/ 0 h 754117"/>
              <a:gd name="T6" fmla="*/ 0 60000 65536"/>
              <a:gd name="T7" fmla="*/ 0 60000 65536"/>
              <a:gd name="T8" fmla="*/ 0 60000 65536"/>
              <a:gd name="T9" fmla="*/ 0 w 762000"/>
              <a:gd name="T10" fmla="*/ 0 h 754117"/>
              <a:gd name="T11" fmla="*/ 762000 w 762000"/>
              <a:gd name="T12" fmla="*/ 754117 h 7541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2000" h="754117">
                <a:moveTo>
                  <a:pt x="762000" y="646386"/>
                </a:moveTo>
                <a:cubicBezTo>
                  <a:pt x="480848" y="700251"/>
                  <a:pt x="199696" y="754117"/>
                  <a:pt x="99848" y="646386"/>
                </a:cubicBezTo>
                <a:cubicBezTo>
                  <a:pt x="0" y="538655"/>
                  <a:pt x="81455" y="269327"/>
                  <a:pt x="162910" y="0"/>
                </a:cubicBezTo>
              </a:path>
            </a:pathLst>
          </a:custGeom>
          <a:noFill/>
          <a:ln w="9525" algn="ctr">
            <a:solidFill>
              <a:srgbClr val="0066FF"/>
            </a:solidFill>
            <a:round/>
            <a:headEnd/>
            <a:tailEnd type="arrow" w="med" len="med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135928" y="5011494"/>
            <a:ext cx="300990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i="1" dirty="0">
                <a:solidFill>
                  <a:srgbClr val="0066FF"/>
                </a:solidFill>
                <a:latin typeface="+mj-lt"/>
              </a:rPr>
              <a:t>run with 4 processes</a:t>
            </a:r>
          </a:p>
        </p:txBody>
      </p:sp>
      <p:sp>
        <p:nvSpPr>
          <p:cNvPr id="12" name="Freeform 11"/>
          <p:cNvSpPr>
            <a:spLocks noChangeArrowheads="1"/>
          </p:cNvSpPr>
          <p:nvPr/>
        </p:nvSpPr>
        <p:spPr bwMode="auto">
          <a:xfrm>
            <a:off x="4365015" y="4571878"/>
            <a:ext cx="762000" cy="754062"/>
          </a:xfrm>
          <a:custGeom>
            <a:avLst/>
            <a:gdLst>
              <a:gd name="T0" fmla="*/ 762000 w 762000"/>
              <a:gd name="T1" fmla="*/ 646386 h 754117"/>
              <a:gd name="T2" fmla="*/ 99848 w 762000"/>
              <a:gd name="T3" fmla="*/ 646386 h 754117"/>
              <a:gd name="T4" fmla="*/ 162910 w 762000"/>
              <a:gd name="T5" fmla="*/ 0 h 754117"/>
              <a:gd name="T6" fmla="*/ 0 60000 65536"/>
              <a:gd name="T7" fmla="*/ 0 60000 65536"/>
              <a:gd name="T8" fmla="*/ 0 60000 65536"/>
              <a:gd name="T9" fmla="*/ 0 w 762000"/>
              <a:gd name="T10" fmla="*/ 0 h 754117"/>
              <a:gd name="T11" fmla="*/ 762000 w 762000"/>
              <a:gd name="T12" fmla="*/ 754117 h 7541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2000" h="754117">
                <a:moveTo>
                  <a:pt x="762000" y="646386"/>
                </a:moveTo>
                <a:cubicBezTo>
                  <a:pt x="480848" y="700251"/>
                  <a:pt x="199696" y="754117"/>
                  <a:pt x="99848" y="646386"/>
                </a:cubicBezTo>
                <a:cubicBezTo>
                  <a:pt x="0" y="538655"/>
                  <a:pt x="81455" y="269327"/>
                  <a:pt x="162910" y="0"/>
                </a:cubicBezTo>
              </a:path>
            </a:pathLst>
          </a:custGeom>
          <a:noFill/>
          <a:ln w="9525" algn="ctr">
            <a:solidFill>
              <a:srgbClr val="0066FF"/>
            </a:solidFill>
            <a:round/>
            <a:headEnd/>
            <a:tailEnd type="arrow" w="med" len="med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Run </a:t>
            </a:r>
            <a:endParaRPr lang="zh-CN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8015" y="1735016"/>
            <a:ext cx="6352397" cy="328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 process and two threads</a:t>
            </a:r>
            <a:endParaRPr lang="zh-CN" alt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258888" y="1125538"/>
            <a:ext cx="5905500" cy="16557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endParaRPr lang="en-GB"/>
          </a:p>
        </p:txBody>
      </p:sp>
      <p:sp>
        <p:nvSpPr>
          <p:cNvPr id="5" name="Rectangle 3"/>
          <p:cNvSpPr/>
          <p:nvPr/>
        </p:nvSpPr>
        <p:spPr>
          <a:xfrm>
            <a:off x="1410067" y="1219322"/>
            <a:ext cx="489585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0033CC"/>
              </a:buClr>
              <a:buSzPct val="60000"/>
              <a:buFont typeface="Wingdings" pitchFamily="2" charset="2"/>
              <a:buNone/>
              <a:defRPr/>
            </a:pPr>
            <a:r>
              <a:rPr lang="en-US" sz="2400" kern="0" dirty="0" err="1">
                <a:latin typeface="+mn-lt"/>
              </a:rPr>
              <a:t>mpiexec</a:t>
            </a:r>
            <a:r>
              <a:rPr lang="en-US" sz="2400" kern="0" dirty="0">
                <a:latin typeface="+mn-lt"/>
              </a:rPr>
              <a:t>  -n  1  ./</a:t>
            </a:r>
            <a:r>
              <a:rPr lang="en-US" sz="2400" kern="0" dirty="0" err="1">
                <a:latin typeface="+mn-lt"/>
              </a:rPr>
              <a:t>mpi_hello</a:t>
            </a:r>
            <a:endParaRPr lang="en-US" sz="2400" kern="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92544" y="1977537"/>
            <a:ext cx="5903913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0033CC"/>
              </a:buClr>
              <a:buSzPct val="60000"/>
              <a:buFont typeface="Wingdings" pitchFamily="2" charset="2"/>
              <a:buNone/>
              <a:defRPr/>
            </a:pPr>
            <a:r>
              <a:rPr lang="en-US" sz="2400" kern="0" dirty="0">
                <a:latin typeface="+mn-lt"/>
              </a:rPr>
              <a:t>Greetings from process 0 of 1 !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258888" y="3068638"/>
            <a:ext cx="5905500" cy="28082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endParaRPr lang="en-GB"/>
          </a:p>
        </p:txBody>
      </p:sp>
      <p:sp>
        <p:nvSpPr>
          <p:cNvPr id="8" name="Rectangle 4"/>
          <p:cNvSpPr/>
          <p:nvPr/>
        </p:nvSpPr>
        <p:spPr>
          <a:xfrm>
            <a:off x="1441328" y="3161323"/>
            <a:ext cx="489585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0033CC"/>
              </a:buClr>
              <a:buSzPct val="60000"/>
              <a:buFont typeface="Wingdings" pitchFamily="2" charset="2"/>
              <a:buNone/>
              <a:defRPr/>
            </a:pPr>
            <a:r>
              <a:rPr lang="en-US" sz="2400" kern="0" dirty="0" err="1">
                <a:latin typeface="Arial"/>
              </a:rPr>
              <a:t>mpiexec</a:t>
            </a:r>
            <a:r>
              <a:rPr lang="en-US" sz="2400" kern="0" dirty="0">
                <a:latin typeface="Arial"/>
              </a:rPr>
              <a:t>  -n  4  ./</a:t>
            </a:r>
            <a:r>
              <a:rPr lang="en-US" sz="2400" kern="0" dirty="0" err="1">
                <a:latin typeface="Arial"/>
              </a:rPr>
              <a:t>mpi_hello</a:t>
            </a:r>
            <a:endParaRPr lang="en-US" sz="2400" kern="0" dirty="0">
              <a:latin typeface="Arial"/>
            </a:endParaRPr>
          </a:p>
        </p:txBody>
      </p:sp>
      <p:sp>
        <p:nvSpPr>
          <p:cNvPr id="9" name="Rectangle 6"/>
          <p:cNvSpPr/>
          <p:nvPr/>
        </p:nvSpPr>
        <p:spPr>
          <a:xfrm>
            <a:off x="1908175" y="3789363"/>
            <a:ext cx="5903913" cy="17912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0033CC"/>
              </a:buClr>
              <a:buSzPct val="60000"/>
              <a:buFont typeface="Wingdings" pitchFamily="2" charset="2"/>
              <a:buNone/>
              <a:defRPr/>
            </a:pPr>
            <a:r>
              <a:rPr lang="en-US" sz="2400" kern="0" dirty="0">
                <a:latin typeface="+mn-lt"/>
              </a:rPr>
              <a:t>Greetings from process 0 of 4 !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33CC"/>
              </a:buClr>
              <a:buSzPct val="60000"/>
              <a:buFont typeface="Wingdings" pitchFamily="2" charset="2"/>
              <a:buNone/>
              <a:defRPr/>
            </a:pPr>
            <a:r>
              <a:rPr lang="en-US" sz="2400" kern="0" dirty="0">
                <a:latin typeface="+mn-lt"/>
              </a:rPr>
              <a:t>Greetings from process 1 of 4 !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33CC"/>
              </a:buClr>
              <a:buSzPct val="60000"/>
              <a:buFont typeface="Wingdings" pitchFamily="2" charset="2"/>
              <a:buNone/>
              <a:defRPr/>
            </a:pPr>
            <a:r>
              <a:rPr lang="en-US" sz="2400" kern="0" dirty="0">
                <a:latin typeface="+mn-lt"/>
              </a:rPr>
              <a:t>Greetings from process 2 of 4 !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33CC"/>
              </a:buClr>
              <a:buSzPct val="60000"/>
              <a:buFont typeface="Wingdings" pitchFamily="2" charset="2"/>
              <a:buNone/>
              <a:defRPr/>
            </a:pPr>
            <a:r>
              <a:rPr lang="en-US" sz="2400" kern="0" dirty="0">
                <a:latin typeface="+mn-lt"/>
              </a:rPr>
              <a:t>Greetings from process 3 of 4 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699" y="442722"/>
            <a:ext cx="9204325" cy="590931"/>
          </a:xfrm>
        </p:spPr>
        <p:txBody>
          <a:bodyPr/>
          <a:lstStyle/>
          <a:p>
            <a:r>
              <a:rPr lang="en-US" altLang="zh-CN" dirty="0" smtClean="0"/>
              <a:t>Index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Writing your first MPI program.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Using the common MPI functions.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The Trapezoidal Rule in MPI.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Collective communication.</a:t>
            </a:r>
          </a:p>
          <a:p>
            <a:endParaRPr lang="en-US" altLang="zh-CN" dirty="0" smtClean="0">
              <a:solidFill>
                <a:srgbClr val="73B900"/>
              </a:solidFill>
              <a:ea typeface="+mj-ea"/>
              <a:cs typeface="+mj-cs"/>
            </a:endParaRPr>
          </a:p>
          <a:p>
            <a:pPr>
              <a:buNone/>
            </a:pPr>
            <a:endParaRPr lang="en-US" altLang="zh-CN" dirty="0" smtClean="0">
              <a:solidFill>
                <a:srgbClr val="73B900"/>
              </a:solidFill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861" y="1297445"/>
            <a:ext cx="9464431" cy="3589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MPI Components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MPI_Initialized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*flag)</a:t>
            </a:r>
          </a:p>
          <a:p>
            <a:pPr>
              <a:buNone/>
            </a:pPr>
            <a:r>
              <a:rPr lang="en-US" altLang="zh-CN" dirty="0" smtClean="0"/>
              <a:t>        Test whether MPI initialized, return flag: 1(true), 0(false)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MPI_Get_processor_name</a:t>
            </a:r>
            <a:r>
              <a:rPr lang="en-US" altLang="zh-CN" dirty="0" smtClean="0"/>
              <a:t>(char *name,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resultlen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        Return the processor name and size ( buffer size &gt; MPI_MAX_PROCESSOR_NAME)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247650"/>
            <a:ext cx="9204325" cy="590931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MPI Components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5033" y="1375525"/>
            <a:ext cx="10042525" cy="4252912"/>
          </a:xfrm>
        </p:spPr>
        <p:txBody>
          <a:bodyPr/>
          <a:lstStyle/>
          <a:p>
            <a:r>
              <a:rPr lang="en-US" altLang="zh-CN" dirty="0" err="1" smtClean="0">
                <a:ea typeface="宋体" pitchFamily="2" charset="-122"/>
              </a:rPr>
              <a:t>MPI_Init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en-US" altLang="zh-CN" dirty="0" smtClean="0">
                <a:ea typeface="宋体" pitchFamily="2" charset="-122"/>
              </a:rPr>
              <a:t>Tells MPI to do all the necessary setup.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/>
            </a:r>
            <a:br>
              <a:rPr lang="en-US" altLang="zh-CN" dirty="0" smtClean="0">
                <a:ea typeface="宋体" pitchFamily="2" charset="-122"/>
              </a:rPr>
            </a:br>
            <a:endParaRPr lang="en-US" altLang="zh-CN" dirty="0" smtClean="0">
              <a:ea typeface="宋体" pitchFamily="2" charset="-122"/>
            </a:endParaRPr>
          </a:p>
          <a:p>
            <a:pPr lvl="1"/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en-US" altLang="zh-CN" dirty="0" smtClean="0">
                <a:ea typeface="宋体" pitchFamily="2" charset="-122"/>
              </a:rPr>
              <a:t/>
            </a:r>
            <a:br>
              <a:rPr lang="en-US" altLang="zh-CN" dirty="0" smtClean="0">
                <a:ea typeface="宋体" pitchFamily="2" charset="-122"/>
              </a:rPr>
            </a:br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err="1" smtClean="0">
                <a:ea typeface="宋体" pitchFamily="2" charset="-122"/>
              </a:rPr>
              <a:t>MPI_Finalize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en-US" altLang="zh-CN" dirty="0" smtClean="0">
                <a:ea typeface="宋体" pitchFamily="2" charset="-122"/>
              </a:rPr>
              <a:t>Tells MPI we’re done, so clean up anything allocated for this program.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3671" y="2298823"/>
            <a:ext cx="6149975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4975" y="4876434"/>
            <a:ext cx="3816350" cy="469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247650"/>
            <a:ext cx="9204325" cy="590931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Basic Outline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7881" y="1185375"/>
            <a:ext cx="62706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Communicators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401" y="1386271"/>
            <a:ext cx="10042525" cy="4252912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 collection of processes that can send messages to each other.</a:t>
            </a:r>
          </a:p>
          <a:p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err="1" smtClean="0">
                <a:ea typeface="宋体" pitchFamily="2" charset="-122"/>
              </a:rPr>
              <a:t>MPI_Init</a:t>
            </a:r>
            <a:r>
              <a:rPr lang="en-US" altLang="zh-CN" dirty="0" smtClean="0">
                <a:ea typeface="宋体" pitchFamily="2" charset="-122"/>
              </a:rPr>
              <a:t> defines a communicator that consists of all the processes created when the program is started.</a:t>
            </a:r>
            <a:br>
              <a:rPr lang="en-US" altLang="zh-CN" dirty="0" smtClean="0">
                <a:ea typeface="宋体" pitchFamily="2" charset="-122"/>
              </a:rPr>
            </a:br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Called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MPI_COMM_WORLD</a:t>
            </a:r>
            <a:r>
              <a:rPr lang="en-US" altLang="zh-CN" dirty="0" smtClean="0">
                <a:ea typeface="宋体" pitchFamily="2" charset="-122"/>
              </a:rPr>
              <a:t>.</a:t>
            </a: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b="0" dirty="0"/>
              <a:t>MPI_COMM_SELF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2947" y="166007"/>
            <a:ext cx="9204325" cy="590931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Communicators </a:t>
            </a:r>
            <a:r>
              <a:rPr lang="zh-CN" altLang="en-US" dirty="0" smtClean="0">
                <a:ea typeface="宋体" pitchFamily="2" charset="-122"/>
              </a:rPr>
              <a:t>语法结构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1341438"/>
            <a:ext cx="6370638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402252" y="2886930"/>
            <a:ext cx="60039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i="1" dirty="0">
                <a:solidFill>
                  <a:srgbClr val="0066FF"/>
                </a:solidFill>
                <a:latin typeface="+mj-lt"/>
              </a:rPr>
              <a:t>number  of processes in the communicator</a:t>
            </a:r>
          </a:p>
        </p:txBody>
      </p:sp>
      <p:sp>
        <p:nvSpPr>
          <p:cNvPr id="6" name="Freeform 10"/>
          <p:cNvSpPr>
            <a:spLocks noChangeArrowheads="1"/>
          </p:cNvSpPr>
          <p:nvPr/>
        </p:nvSpPr>
        <p:spPr bwMode="auto">
          <a:xfrm>
            <a:off x="3892429" y="2568575"/>
            <a:ext cx="512762" cy="369888"/>
          </a:xfrm>
          <a:custGeom>
            <a:avLst/>
            <a:gdLst>
              <a:gd name="T0" fmla="*/ 149772 w 512378"/>
              <a:gd name="T1" fmla="*/ 346841 h 370489"/>
              <a:gd name="T2" fmla="*/ 496613 w 512378"/>
              <a:gd name="T3" fmla="*/ 346841 h 370489"/>
              <a:gd name="T4" fmla="*/ 55179 w 512378"/>
              <a:gd name="T5" fmla="*/ 204951 h 370489"/>
              <a:gd name="T6" fmla="*/ 165537 w 512378"/>
              <a:gd name="T7" fmla="*/ 0 h 370489"/>
              <a:gd name="T8" fmla="*/ 0 60000 65536"/>
              <a:gd name="T9" fmla="*/ 0 60000 65536"/>
              <a:gd name="T10" fmla="*/ 0 60000 65536"/>
              <a:gd name="T11" fmla="*/ 0 60000 65536"/>
              <a:gd name="T12" fmla="*/ 0 w 512378"/>
              <a:gd name="T13" fmla="*/ 0 h 370489"/>
              <a:gd name="T14" fmla="*/ 512378 w 512378"/>
              <a:gd name="T15" fmla="*/ 370489 h 3704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2378" h="370489">
                <a:moveTo>
                  <a:pt x="149772" y="346841"/>
                </a:moveTo>
                <a:cubicBezTo>
                  <a:pt x="331075" y="358665"/>
                  <a:pt x="512378" y="370489"/>
                  <a:pt x="496613" y="346841"/>
                </a:cubicBezTo>
                <a:cubicBezTo>
                  <a:pt x="480848" y="323193"/>
                  <a:pt x="110358" y="262758"/>
                  <a:pt x="55179" y="204951"/>
                </a:cubicBezTo>
                <a:cubicBezTo>
                  <a:pt x="0" y="147144"/>
                  <a:pt x="165537" y="0"/>
                  <a:pt x="165537" y="0"/>
                </a:cubicBezTo>
              </a:path>
            </a:pathLst>
          </a:custGeom>
          <a:noFill/>
          <a:ln w="9525" algn="ctr">
            <a:solidFill>
              <a:srgbClr val="0066FF"/>
            </a:solidFill>
            <a:round/>
            <a:headEnd/>
            <a:tailEnd type="arrow" w="med" len="med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endParaRPr lang="en-GB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0113" y="3573463"/>
            <a:ext cx="630396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724029" y="5340350"/>
            <a:ext cx="4173537" cy="831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i="1" dirty="0">
                <a:solidFill>
                  <a:srgbClr val="0066FF"/>
                </a:solidFill>
                <a:latin typeface="+mj-lt"/>
              </a:rPr>
              <a:t>my rank </a:t>
            </a:r>
            <a:br>
              <a:rPr lang="en-US" sz="2400" i="1" dirty="0">
                <a:solidFill>
                  <a:srgbClr val="0066FF"/>
                </a:solidFill>
                <a:latin typeface="+mj-lt"/>
              </a:rPr>
            </a:br>
            <a:r>
              <a:rPr lang="en-US" sz="2400" i="1" dirty="0">
                <a:solidFill>
                  <a:srgbClr val="0066FF"/>
                </a:solidFill>
                <a:latin typeface="+mj-lt"/>
              </a:rPr>
              <a:t>(the process making this call)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247650"/>
            <a:ext cx="9204325" cy="535531"/>
          </a:xfrm>
        </p:spPr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Communication</a:t>
            </a:r>
            <a:endParaRPr lang="zh-CN" altLang="en-US" dirty="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16920" y="958762"/>
            <a:ext cx="6696075" cy="3240088"/>
            <a:chOff x="1475656" y="1772816"/>
            <a:chExt cx="4111749" cy="1726307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75656" y="1772816"/>
              <a:ext cx="1381125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91680" y="2060848"/>
              <a:ext cx="3895725" cy="143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781" y="4264533"/>
            <a:ext cx="56197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559296" y="56448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消息的内容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02752" y="567217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消息的目的地</a:t>
            </a:r>
            <a:endParaRPr lang="zh-CN" altLang="en-US" dirty="0">
              <a:latin typeface="+mn-ea"/>
              <a:ea typeface="+mn-ea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7412995" y="1742303"/>
            <a:ext cx="581827" cy="1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050524" y="1569993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+mn-ea"/>
                <a:ea typeface="+mn-ea"/>
              </a:rPr>
              <a:t>指向包含消息内容的内存块指针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994822" y="1979397"/>
            <a:ext cx="3203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  <a:ea typeface="+mn-ea"/>
              </a:rPr>
              <a:t>消息字符串加上</a:t>
            </a:r>
            <a:r>
              <a:rPr lang="en-US" altLang="zh-CN" sz="1200" dirty="0">
                <a:latin typeface="+mn-ea"/>
                <a:ea typeface="+mn-ea"/>
              </a:rPr>
              <a:t>C</a:t>
            </a:r>
            <a:r>
              <a:rPr lang="zh-CN" altLang="en-US" sz="1200" dirty="0">
                <a:latin typeface="+mn-ea"/>
                <a:ea typeface="+mn-ea"/>
              </a:rPr>
              <a:t>语言中字符串结束符</a:t>
            </a:r>
            <a:r>
              <a:rPr lang="en-US" altLang="zh-CN" sz="1200" dirty="0">
                <a:latin typeface="+mn-ea"/>
                <a:ea typeface="+mn-ea"/>
              </a:rPr>
              <a:t>′\0</a:t>
            </a:r>
            <a:r>
              <a:rPr lang="en-US" altLang="zh-CN" sz="1200" dirty="0" smtClean="0">
                <a:latin typeface="+mn-ea"/>
                <a:ea typeface="+mn-ea"/>
              </a:rPr>
              <a:t>′</a:t>
            </a:r>
          </a:p>
          <a:p>
            <a:r>
              <a:rPr lang="zh-CN" altLang="en-US" sz="1200" dirty="0" smtClean="0">
                <a:latin typeface="+mn-ea"/>
                <a:ea typeface="+mn-ea"/>
              </a:rPr>
              <a:t>所</a:t>
            </a:r>
            <a:r>
              <a:rPr lang="zh-CN" altLang="en-US" sz="1200" dirty="0">
                <a:latin typeface="+mn-ea"/>
                <a:ea typeface="+mn-ea"/>
              </a:rPr>
              <a:t>占的字符数量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H="1" flipV="1">
            <a:off x="7412995" y="2210229"/>
            <a:ext cx="581827" cy="1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7440846" y="2950875"/>
            <a:ext cx="581827" cy="1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994822" y="2825129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+mn-ea"/>
                <a:ea typeface="+mn-ea"/>
              </a:rPr>
              <a:t>要接收消息的进程的进程号</a:t>
            </a:r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7408527" y="3360859"/>
            <a:ext cx="581827" cy="1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050524" y="3209196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+mn-ea"/>
                <a:ea typeface="+mn-ea"/>
              </a:rPr>
              <a:t>用以和本进程向同一目的进程</a:t>
            </a:r>
            <a:r>
              <a:rPr lang="zh-CN" altLang="en-US" sz="1400" dirty="0" smtClean="0">
                <a:latin typeface="+mn-ea"/>
                <a:ea typeface="+mn-ea"/>
              </a:rPr>
              <a:t>发送</a:t>
            </a:r>
            <a:endParaRPr lang="en-US" altLang="zh-CN" sz="1400" dirty="0" smtClean="0">
              <a:latin typeface="+mn-ea"/>
              <a:ea typeface="+mn-ea"/>
            </a:endParaRPr>
          </a:p>
          <a:p>
            <a:r>
              <a:rPr lang="zh-CN" altLang="en-US" sz="1400" dirty="0" smtClean="0">
                <a:latin typeface="+mn-ea"/>
                <a:ea typeface="+mn-ea"/>
              </a:rPr>
              <a:t>的</a:t>
            </a:r>
            <a:r>
              <a:rPr lang="zh-CN" altLang="en-US" sz="1400" dirty="0">
                <a:latin typeface="+mn-ea"/>
                <a:ea typeface="+mn-ea"/>
              </a:rPr>
              <a:t>其它消息区别开来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7408526" y="3892976"/>
            <a:ext cx="581827" cy="1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038791" y="3858047"/>
            <a:ext cx="1843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+mn-ea"/>
                <a:ea typeface="+mn-ea"/>
              </a:rPr>
              <a:t>MPI</a:t>
            </a:r>
            <a:r>
              <a:rPr lang="zh-CN" altLang="en-US" sz="1200" dirty="0" smtClean="0">
                <a:latin typeface="+mn-ea"/>
                <a:ea typeface="+mn-ea"/>
              </a:rPr>
              <a:t>进程组所在的通信域</a:t>
            </a:r>
            <a:endParaRPr lang="zh-CN" altLang="en-US" sz="1200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Data types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3028" y="1006720"/>
            <a:ext cx="5465613" cy="502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Communication</a:t>
            </a:r>
            <a:endParaRPr lang="zh-CN" altLang="en-US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971550" y="1268413"/>
            <a:ext cx="6985000" cy="3097212"/>
            <a:chOff x="1187624" y="1268760"/>
            <a:chExt cx="4552950" cy="1795636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87624" y="1268760"/>
              <a:ext cx="4552950" cy="143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91680" y="2492896"/>
              <a:ext cx="4000500" cy="571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247650"/>
            <a:ext cx="10260239" cy="590931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Message matching</a:t>
            </a:r>
            <a:endParaRPr lang="zh-CN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1412875"/>
            <a:ext cx="80454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082553" y="2560515"/>
            <a:ext cx="1381125" cy="768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i="1" dirty="0">
                <a:solidFill>
                  <a:srgbClr val="FF0000"/>
                </a:solidFill>
                <a:latin typeface="+mj-lt"/>
              </a:rPr>
              <a:t>MPI_Send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i="1" dirty="0" err="1">
                <a:solidFill>
                  <a:srgbClr val="FF0000"/>
                </a:solidFill>
                <a:latin typeface="+mj-lt"/>
              </a:rPr>
              <a:t>src</a:t>
            </a:r>
            <a:r>
              <a:rPr lang="en-US" sz="2000" i="1" dirty="0">
                <a:solidFill>
                  <a:srgbClr val="FF0000"/>
                </a:solidFill>
                <a:latin typeface="+mj-lt"/>
              </a:rPr>
              <a:t> = q</a:t>
            </a:r>
          </a:p>
        </p:txBody>
      </p:sp>
      <p:cxnSp>
        <p:nvCxnSpPr>
          <p:cNvPr id="12" name="Straight Arrow Connector 9"/>
          <p:cNvCxnSpPr>
            <a:cxnSpLocks noChangeShapeType="1"/>
          </p:cNvCxnSpPr>
          <p:nvPr/>
        </p:nvCxnSpPr>
        <p:spPr bwMode="auto">
          <a:xfrm rot="16200000" flipH="1">
            <a:off x="960376" y="3722627"/>
            <a:ext cx="2881313" cy="73025"/>
          </a:xfrm>
          <a:prstGeom prst="straightConnector1">
            <a:avLst/>
          </a:prstGeom>
          <a:noFill/>
          <a:ln w="9525" algn="ctr">
            <a:solidFill>
              <a:srgbClr val="0066FF"/>
            </a:solidFill>
            <a:round/>
            <a:headEnd type="arrow" w="med" len="med"/>
            <a:tailEnd type="arrow" w="med" len="med"/>
          </a:ln>
        </p:spPr>
      </p:cxn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4169" y="2674815"/>
            <a:ext cx="2735262" cy="169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502279" y="4188192"/>
            <a:ext cx="1368425" cy="769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i="1" dirty="0">
                <a:solidFill>
                  <a:srgbClr val="FF0000"/>
                </a:solidFill>
                <a:latin typeface="+mj-lt"/>
              </a:rPr>
              <a:t>MPI_Recv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i="1" dirty="0">
                <a:solidFill>
                  <a:srgbClr val="FF0000"/>
                </a:solidFill>
                <a:latin typeface="+mj-lt"/>
              </a:rPr>
              <a:t>dest  = r</a:t>
            </a:r>
          </a:p>
        </p:txBody>
      </p: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6570541" y="2645631"/>
            <a:ext cx="2873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CN" sz="2400" i="1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r</a:t>
            </a:r>
            <a:endParaRPr lang="en-US" altLang="zh-CN">
              <a:ea typeface="宋体" pitchFamily="2" charset="-122"/>
            </a:endParaRPr>
          </a:p>
        </p:txBody>
      </p:sp>
      <p:cxnSp>
        <p:nvCxnSpPr>
          <p:cNvPr id="17" name="Straight Arrow Connector 22"/>
          <p:cNvCxnSpPr>
            <a:cxnSpLocks noChangeShapeType="1"/>
          </p:cNvCxnSpPr>
          <p:nvPr/>
        </p:nvCxnSpPr>
        <p:spPr bwMode="auto">
          <a:xfrm rot="5400000">
            <a:off x="6861236" y="2371666"/>
            <a:ext cx="287337" cy="215900"/>
          </a:xfrm>
          <a:prstGeom prst="straightConnector1">
            <a:avLst/>
          </a:prstGeom>
          <a:noFill/>
          <a:ln w="9525" algn="ctr">
            <a:solidFill>
              <a:srgbClr val="0066FF"/>
            </a:solidFill>
            <a:round/>
            <a:headEnd/>
            <a:tailEnd type="arrow" w="med" len="med"/>
          </a:ln>
        </p:spPr>
      </p:cxnSp>
      <p:cxnSp>
        <p:nvCxnSpPr>
          <p:cNvPr id="18" name="Straight Arrow Connector 18"/>
          <p:cNvCxnSpPr>
            <a:cxnSpLocks noChangeShapeType="1"/>
          </p:cNvCxnSpPr>
          <p:nvPr/>
        </p:nvCxnSpPr>
        <p:spPr bwMode="auto">
          <a:xfrm rot="16200000" flipH="1">
            <a:off x="6539707" y="3592697"/>
            <a:ext cx="2879725" cy="71438"/>
          </a:xfrm>
          <a:prstGeom prst="straightConnector1">
            <a:avLst/>
          </a:prstGeom>
          <a:noFill/>
          <a:ln w="9525" algn="ctr">
            <a:solidFill>
              <a:srgbClr val="0066FF"/>
            </a:solidFill>
            <a:round/>
            <a:headEnd type="arrow" w="med" len="med"/>
            <a:tailEnd type="arrow" w="med" len="med"/>
          </a:ln>
        </p:spPr>
      </p:cxn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7749442" y="5710238"/>
            <a:ext cx="355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CN" sz="2400" i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q</a:t>
            </a:r>
            <a:endParaRPr lang="en-US" altLang="zh-CN" dirty="0">
              <a:ea typeface="宋体" pitchFamily="2" charset="-122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21875" y="5216769"/>
            <a:ext cx="77755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Straight Arrow Connector 25"/>
          <p:cNvCxnSpPr>
            <a:cxnSpLocks noChangeShapeType="1"/>
          </p:cNvCxnSpPr>
          <p:nvPr/>
        </p:nvCxnSpPr>
        <p:spPr bwMode="auto">
          <a:xfrm rot="16200000" flipH="1">
            <a:off x="7363070" y="5669451"/>
            <a:ext cx="358775" cy="288925"/>
          </a:xfrm>
          <a:prstGeom prst="straightConnector1">
            <a:avLst/>
          </a:prstGeom>
          <a:noFill/>
          <a:ln w="9525" algn="ctr">
            <a:solidFill>
              <a:srgbClr val="0066FF"/>
            </a:solidFill>
            <a:round/>
            <a:headEnd/>
            <a:tailEnd type="arrow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 10</a:t>
            </a:r>
            <a:r>
              <a:rPr lang="zh-CN" altLang="en-US" dirty="0"/>
              <a:t>上搭建</a:t>
            </a:r>
            <a:r>
              <a:rPr lang="en-US" altLang="zh-CN" dirty="0"/>
              <a:t>MPI </a:t>
            </a:r>
            <a:r>
              <a:rPr lang="zh-CN" altLang="en-US" dirty="0"/>
              <a:t>开发环境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2968" y="1197586"/>
            <a:ext cx="10042525" cy="42529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a typeface="宋体" pitchFamily="2" charset="-122"/>
              </a:rPr>
              <a:t>1. </a:t>
            </a:r>
            <a:r>
              <a:rPr lang="zh-CN" altLang="en-US" dirty="0" smtClean="0">
                <a:ea typeface="宋体" pitchFamily="2" charset="-122"/>
              </a:rPr>
              <a:t>下载</a:t>
            </a:r>
            <a:r>
              <a:rPr lang="en-US" altLang="zh-CN" dirty="0" err="1" smtClean="0">
                <a:ea typeface="宋体" pitchFamily="2" charset="-122"/>
              </a:rPr>
              <a:t>mpi</a:t>
            </a:r>
            <a:r>
              <a:rPr lang="zh-CN" altLang="en-US" dirty="0" smtClean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for windows</a:t>
            </a:r>
          </a:p>
          <a:p>
            <a:pPr marL="0" indent="0">
              <a:buNone/>
            </a:pPr>
            <a:r>
              <a:rPr lang="en-US" altLang="zh-CN" b="0" dirty="0" smtClean="0"/>
              <a:t>     </a:t>
            </a:r>
            <a:r>
              <a:rPr lang="en-US" altLang="zh-CN" sz="2000" dirty="0">
                <a:ea typeface="宋体" pitchFamily="2" charset="-122"/>
              </a:rPr>
              <a:t>Windows</a:t>
            </a:r>
            <a:r>
              <a:rPr lang="zh-CN" altLang="en-US" sz="2000" dirty="0">
                <a:ea typeface="宋体" pitchFamily="2" charset="-122"/>
              </a:rPr>
              <a:t>为了兼容</a:t>
            </a:r>
            <a:r>
              <a:rPr lang="en-US" altLang="zh-CN" sz="2000" dirty="0">
                <a:ea typeface="宋体" pitchFamily="2" charset="-122"/>
              </a:rPr>
              <a:t>MPI</a:t>
            </a:r>
            <a:r>
              <a:rPr lang="zh-CN" altLang="en-US" sz="2000" dirty="0">
                <a:ea typeface="宋体" pitchFamily="2" charset="-122"/>
              </a:rPr>
              <a:t>，自己做了一套基于一般个人电脑的</a:t>
            </a:r>
            <a:r>
              <a:rPr lang="en-US" altLang="zh-CN" sz="2000" dirty="0">
                <a:ea typeface="宋体" pitchFamily="2" charset="-122"/>
              </a:rPr>
              <a:t>MPI</a:t>
            </a:r>
            <a:r>
              <a:rPr lang="zh-CN" altLang="en-US" sz="2000" dirty="0">
                <a:ea typeface="宋体" pitchFamily="2" charset="-122"/>
              </a:rPr>
              <a:t>实现。如果</a:t>
            </a:r>
            <a:r>
              <a:rPr lang="zh-CN" altLang="en-US" sz="2000">
                <a:ea typeface="宋体" pitchFamily="2" charset="-122"/>
              </a:rPr>
              <a:t>要</a:t>
            </a:r>
            <a:r>
              <a:rPr lang="zh-CN" altLang="en-US" sz="2000" smtClean="0">
                <a:ea typeface="宋体" pitchFamily="2" charset="-122"/>
              </a:rPr>
              <a:t>安装真正意义</a:t>
            </a:r>
            <a:r>
              <a:rPr lang="zh-CN" altLang="en-US" sz="2000" dirty="0">
                <a:ea typeface="宋体" pitchFamily="2" charset="-122"/>
              </a:rPr>
              <a:t>上的</a:t>
            </a:r>
            <a:r>
              <a:rPr lang="en-US" altLang="zh-CN" sz="2000" dirty="0">
                <a:ea typeface="宋体" pitchFamily="2" charset="-122"/>
              </a:rPr>
              <a:t>MPI</a:t>
            </a:r>
            <a:r>
              <a:rPr lang="zh-CN" altLang="en-US" sz="2000" dirty="0">
                <a:ea typeface="宋体" pitchFamily="2" charset="-122"/>
              </a:rPr>
              <a:t>的话，请直接去</a:t>
            </a:r>
            <a:r>
              <a:rPr lang="en-US" altLang="zh-CN" sz="2000" dirty="0">
                <a:ea typeface="宋体" pitchFamily="2" charset="-122"/>
                <a:hlinkClick r:id="rId2"/>
              </a:rPr>
              <a:t>www.mpich.org</a:t>
            </a:r>
            <a:r>
              <a:rPr lang="zh-CN" altLang="en-US" sz="2000" dirty="0">
                <a:ea typeface="宋体" pitchFamily="2" charset="-122"/>
              </a:rPr>
              <a:t>下载，里面根据对应的系统下载相应的</a:t>
            </a:r>
            <a:r>
              <a:rPr lang="zh-CN" altLang="en-US" sz="2000" dirty="0" smtClean="0">
                <a:ea typeface="宋体" pitchFamily="2" charset="-122"/>
              </a:rPr>
              <a:t>版本</a:t>
            </a:r>
            <a:endParaRPr lang="en-US" altLang="zh-CN" sz="2000" dirty="0" smtClean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02" y="2780130"/>
            <a:ext cx="8611802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3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247650"/>
            <a:ext cx="10260239" cy="590931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safe communication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750" y="1891529"/>
            <a:ext cx="6491287" cy="315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18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Receiving messages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49275" y="1439863"/>
            <a:ext cx="10042525" cy="431226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 receiver can get a message without knowing: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the amount of data in the message,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the sender of the message,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or the tag of the message.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5507" y="3598862"/>
            <a:ext cx="3095625" cy="195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pitchFamily="2" charset="-122"/>
              </a:rPr>
              <a:t>status_p</a:t>
            </a:r>
            <a:r>
              <a:rPr lang="en-US" altLang="zh-CN" dirty="0" smtClean="0">
                <a:ea typeface="宋体" pitchFamily="2" charset="-122"/>
              </a:rPr>
              <a:t>  argument</a:t>
            </a:r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1341438"/>
            <a:ext cx="7777163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427538" y="2636838"/>
            <a:ext cx="19637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rgbClr val="FF0000"/>
                </a:solidFill>
                <a:latin typeface="+mj-lt"/>
              </a:rPr>
              <a:t>MPI_Status*</a:t>
            </a:r>
          </a:p>
        </p:txBody>
      </p:sp>
      <p:sp>
        <p:nvSpPr>
          <p:cNvPr id="7" name="Freeform 6"/>
          <p:cNvSpPr>
            <a:spLocks noChangeArrowheads="1"/>
          </p:cNvSpPr>
          <p:nvPr/>
        </p:nvSpPr>
        <p:spPr bwMode="auto">
          <a:xfrm>
            <a:off x="3536950" y="2017713"/>
            <a:ext cx="974725" cy="793750"/>
          </a:xfrm>
          <a:custGeom>
            <a:avLst/>
            <a:gdLst>
              <a:gd name="T0" fmla="*/ 783021 w 974835"/>
              <a:gd name="T1" fmla="*/ 788276 h 793532"/>
              <a:gd name="T2" fmla="*/ 136635 w 974835"/>
              <a:gd name="T3" fmla="*/ 740980 h 793532"/>
              <a:gd name="T4" fmla="*/ 972207 w 974835"/>
              <a:gd name="T5" fmla="*/ 472966 h 793532"/>
              <a:gd name="T6" fmla="*/ 120869 w 974835"/>
              <a:gd name="T7" fmla="*/ 394138 h 793532"/>
              <a:gd name="T8" fmla="*/ 246993 w 974835"/>
              <a:gd name="T9" fmla="*/ 0 h 7935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4835"/>
              <a:gd name="T16" fmla="*/ 0 h 793532"/>
              <a:gd name="T17" fmla="*/ 974835 w 974835"/>
              <a:gd name="T18" fmla="*/ 793532 h 7935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4835" h="793532">
                <a:moveTo>
                  <a:pt x="783021" y="788276"/>
                </a:moveTo>
                <a:cubicBezTo>
                  <a:pt x="444062" y="790904"/>
                  <a:pt x="105104" y="793532"/>
                  <a:pt x="136635" y="740980"/>
                </a:cubicBezTo>
                <a:cubicBezTo>
                  <a:pt x="168166" y="688428"/>
                  <a:pt x="974835" y="530773"/>
                  <a:pt x="972207" y="472966"/>
                </a:cubicBezTo>
                <a:cubicBezTo>
                  <a:pt x="969579" y="415159"/>
                  <a:pt x="241738" y="472966"/>
                  <a:pt x="120869" y="394138"/>
                </a:cubicBezTo>
                <a:cubicBezTo>
                  <a:pt x="0" y="315310"/>
                  <a:pt x="123496" y="157655"/>
                  <a:pt x="246993" y="0"/>
                </a:cubicBezTo>
              </a:path>
            </a:pathLst>
          </a:cu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6077073" y="3758102"/>
            <a:ext cx="1881187" cy="11382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i="1" dirty="0">
                <a:solidFill>
                  <a:srgbClr val="FF0000"/>
                </a:solidFill>
                <a:latin typeface="+mj-lt"/>
              </a:rPr>
              <a:t>MPI_SOURCE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i="1" dirty="0">
                <a:solidFill>
                  <a:srgbClr val="FF0000"/>
                </a:solidFill>
                <a:latin typeface="+mj-lt"/>
              </a:rPr>
              <a:t>MPI_TAG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i="1" dirty="0">
                <a:solidFill>
                  <a:srgbClr val="FF0000"/>
                </a:solidFill>
                <a:latin typeface="+mj-lt"/>
              </a:rPr>
              <a:t>MPI_ERROR</a:t>
            </a:r>
          </a:p>
        </p:txBody>
      </p:sp>
      <p:sp>
        <p:nvSpPr>
          <p:cNvPr id="9" name="Freeform 8"/>
          <p:cNvSpPr>
            <a:spLocks noChangeArrowheads="1"/>
          </p:cNvSpPr>
          <p:nvPr/>
        </p:nvSpPr>
        <p:spPr bwMode="auto">
          <a:xfrm>
            <a:off x="6416675" y="2716213"/>
            <a:ext cx="871538" cy="989012"/>
          </a:xfrm>
          <a:custGeom>
            <a:avLst/>
            <a:gdLst>
              <a:gd name="T0" fmla="*/ 0 w 872358"/>
              <a:gd name="T1" fmla="*/ 105103 h 987972"/>
              <a:gd name="T2" fmla="*/ 772510 w 872358"/>
              <a:gd name="T3" fmla="*/ 73572 h 987972"/>
              <a:gd name="T4" fmla="*/ 94593 w 872358"/>
              <a:gd name="T5" fmla="*/ 546537 h 987972"/>
              <a:gd name="T6" fmla="*/ 819806 w 872358"/>
              <a:gd name="T7" fmla="*/ 499241 h 987972"/>
              <a:gd name="T8" fmla="*/ 409903 w 872358"/>
              <a:gd name="T9" fmla="*/ 987972 h 9879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72358"/>
              <a:gd name="T16" fmla="*/ 0 h 987972"/>
              <a:gd name="T17" fmla="*/ 872358 w 872358"/>
              <a:gd name="T18" fmla="*/ 987972 h 9879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72358" h="987972">
                <a:moveTo>
                  <a:pt x="0" y="105103"/>
                </a:moveTo>
                <a:cubicBezTo>
                  <a:pt x="378372" y="52551"/>
                  <a:pt x="756745" y="0"/>
                  <a:pt x="772510" y="73572"/>
                </a:cubicBezTo>
                <a:cubicBezTo>
                  <a:pt x="788275" y="147144"/>
                  <a:pt x="86710" y="475592"/>
                  <a:pt x="94593" y="546537"/>
                </a:cubicBezTo>
                <a:cubicBezTo>
                  <a:pt x="102476" y="617482"/>
                  <a:pt x="767254" y="425668"/>
                  <a:pt x="819806" y="499241"/>
                </a:cubicBezTo>
                <a:cubicBezTo>
                  <a:pt x="872358" y="572814"/>
                  <a:pt x="641130" y="780393"/>
                  <a:pt x="409903" y="987972"/>
                </a:cubicBezTo>
              </a:path>
            </a:pathLst>
          </a:cu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611188" y="3860800"/>
            <a:ext cx="3213100" cy="1792288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0066FF"/>
                </a:solidFill>
                <a:latin typeface="Arial" pitchFamily="34" charset="0"/>
                <a:ea typeface="宋体" pitchFamily="2" charset="-122"/>
              </a:rPr>
              <a:t>MPI_Status</a:t>
            </a:r>
            <a:r>
              <a:rPr lang="en-US" altLang="zh-CN" sz="2400" b="1" dirty="0">
                <a:solidFill>
                  <a:srgbClr val="0066FF"/>
                </a:solidFill>
                <a:latin typeface="Arial" pitchFamily="34" charset="0"/>
                <a:ea typeface="宋体" pitchFamily="2" charset="-122"/>
              </a:rPr>
              <a:t>*  status;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endParaRPr lang="en-US" altLang="zh-CN" sz="2400" b="1" dirty="0">
              <a:solidFill>
                <a:srgbClr val="0066FF"/>
              </a:solidFill>
              <a:latin typeface="Arial" pitchFamily="34" charset="0"/>
              <a:ea typeface="宋体" pitchFamily="2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0066FF"/>
                </a:solidFill>
                <a:latin typeface="Arial" pitchFamily="34" charset="0"/>
                <a:ea typeface="宋体" pitchFamily="2" charset="-122"/>
              </a:rPr>
              <a:t>status.MPI_SOURCE</a:t>
            </a:r>
            <a:endParaRPr lang="en-US" altLang="zh-CN" sz="2400" b="1" dirty="0">
              <a:solidFill>
                <a:srgbClr val="0066FF"/>
              </a:solidFill>
              <a:latin typeface="Arial" pitchFamily="34" charset="0"/>
              <a:ea typeface="宋体" pitchFamily="2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0066FF"/>
                </a:solidFill>
                <a:latin typeface="Arial" pitchFamily="34" charset="0"/>
                <a:ea typeface="宋体" pitchFamily="2" charset="-122"/>
              </a:rPr>
              <a:t>status.MPI_TAG</a:t>
            </a:r>
            <a:endParaRPr lang="en-US" altLang="zh-CN" sz="2400" b="1" dirty="0">
              <a:solidFill>
                <a:srgbClr val="0066FF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247650"/>
            <a:ext cx="9204325" cy="590931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Our first MPI program</a:t>
            </a:r>
            <a:endParaRPr lang="zh-CN" alt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6649" y="1078523"/>
            <a:ext cx="5718175" cy="4986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3285" y="167116"/>
            <a:ext cx="10042525" cy="5578775"/>
          </a:xfrm>
        </p:spPr>
        <p:txBody>
          <a:bodyPr/>
          <a:lstStyle/>
          <a:p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r>
              <a:rPr lang="en-US" altLang="zh-CN" sz="1600" dirty="0"/>
              <a:t>#include &lt;</a:t>
            </a:r>
            <a:r>
              <a:rPr lang="en-US" altLang="zh-CN" sz="1600" dirty="0" err="1"/>
              <a:t>string.h</a:t>
            </a:r>
            <a:r>
              <a:rPr lang="en-US" altLang="zh-CN" sz="1600" dirty="0"/>
              <a:t>&gt;  /* For </a:t>
            </a:r>
            <a:r>
              <a:rPr lang="en-US" altLang="zh-CN" sz="1600" dirty="0" err="1"/>
              <a:t>strlen</a:t>
            </a:r>
            <a:r>
              <a:rPr lang="en-US" altLang="zh-CN" sz="1600" dirty="0"/>
              <a:t>             */</a:t>
            </a:r>
            <a:endParaRPr lang="zh-CN" altLang="zh-CN" sz="1600" dirty="0"/>
          </a:p>
          <a:p>
            <a:r>
              <a:rPr lang="en-US" altLang="zh-CN" sz="1600" dirty="0"/>
              <a:t>//MPI</a:t>
            </a:r>
            <a:r>
              <a:rPr lang="zh-CN" altLang="zh-CN" sz="1600" dirty="0"/>
              <a:t>相关的库</a:t>
            </a:r>
          </a:p>
          <a:p>
            <a:r>
              <a:rPr lang="en-US" altLang="zh-CN" sz="1600" dirty="0"/>
              <a:t>#include &lt;</a:t>
            </a:r>
            <a:r>
              <a:rPr lang="en-US" altLang="zh-CN" sz="1600" dirty="0" err="1"/>
              <a:t>mpi.h</a:t>
            </a:r>
            <a:r>
              <a:rPr lang="en-US" altLang="zh-CN" sz="1600" dirty="0"/>
              <a:t>&gt;     /* For MPI functions, </a:t>
            </a:r>
            <a:r>
              <a:rPr lang="en-US" altLang="zh-CN" sz="1600" dirty="0" err="1"/>
              <a:t>etc</a:t>
            </a:r>
            <a:r>
              <a:rPr lang="en-US" altLang="zh-CN" sz="1600" dirty="0"/>
              <a:t> */</a:t>
            </a:r>
            <a:endParaRPr lang="zh-CN" altLang="zh-CN" sz="1600" dirty="0"/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r>
              <a:rPr lang="en-US" altLang="zh-CN" sz="1600" dirty="0" err="1"/>
              <a:t>const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MAX_STRING = 100;</a:t>
            </a:r>
            <a:endParaRPr lang="zh-CN" altLang="zh-CN" sz="1600" dirty="0"/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r>
              <a:rPr lang="en-US" altLang="zh-CN" sz="1600" dirty="0" err="1"/>
              <a:t>int</a:t>
            </a:r>
            <a:r>
              <a:rPr lang="en-US" altLang="zh-CN" sz="1600" dirty="0"/>
              <a:t> main(void) {</a:t>
            </a:r>
            <a:endParaRPr lang="zh-CN" altLang="zh-CN" sz="1600" dirty="0"/>
          </a:p>
          <a:p>
            <a:r>
              <a:rPr lang="en-US" altLang="zh-CN" sz="1600" dirty="0"/>
              <a:t>   char       greeting[MAX_STRING];  /* String storing message*/</a:t>
            </a:r>
            <a:endParaRPr lang="zh-CN" altLang="zh-CN" sz="1600" dirty="0"/>
          </a:p>
          <a:p>
            <a:r>
              <a:rPr lang="en-US" altLang="zh-CN" sz="1600" dirty="0"/>
              <a:t>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       </a:t>
            </a:r>
            <a:r>
              <a:rPr lang="en-US" altLang="zh-CN" sz="1600" dirty="0" err="1"/>
              <a:t>comm_sz</a:t>
            </a:r>
            <a:r>
              <a:rPr lang="en-US" altLang="zh-CN" sz="1600" dirty="0"/>
              <a:t>;               //</a:t>
            </a:r>
            <a:r>
              <a:rPr lang="zh-CN" altLang="zh-CN" sz="1600" dirty="0"/>
              <a:t>进程数</a:t>
            </a:r>
          </a:p>
          <a:p>
            <a:r>
              <a:rPr lang="en-US" altLang="zh-CN" sz="1600" dirty="0"/>
              <a:t>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       </a:t>
            </a:r>
            <a:r>
              <a:rPr lang="en-US" altLang="zh-CN" sz="1600" dirty="0" err="1"/>
              <a:t>my_rank</a:t>
            </a:r>
            <a:r>
              <a:rPr lang="en-US" altLang="zh-CN" sz="1600" dirty="0"/>
              <a:t>;               //</a:t>
            </a:r>
            <a:r>
              <a:rPr lang="zh-CN" altLang="zh-CN" sz="1600" dirty="0"/>
              <a:t>当前进程的进程号</a:t>
            </a:r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r>
              <a:rPr lang="en-US" altLang="zh-CN" sz="1600" dirty="0"/>
              <a:t>   //</a:t>
            </a:r>
            <a:r>
              <a:rPr lang="zh-CN" altLang="zh-CN" sz="1600" dirty="0"/>
              <a:t>初始化</a:t>
            </a:r>
            <a:r>
              <a:rPr lang="en-US" altLang="zh-CN" sz="1600" dirty="0"/>
              <a:t>MPI</a:t>
            </a:r>
            <a:endParaRPr lang="zh-CN" altLang="zh-CN" sz="1600" dirty="0"/>
          </a:p>
          <a:p>
            <a:r>
              <a:rPr lang="en-US" altLang="zh-CN" sz="1600" dirty="0"/>
              <a:t>   </a:t>
            </a:r>
            <a:r>
              <a:rPr lang="en-US" altLang="zh-CN" sz="1600" dirty="0" err="1"/>
              <a:t>MPI_Init</a:t>
            </a:r>
            <a:r>
              <a:rPr lang="en-US" altLang="zh-CN" sz="1600" dirty="0"/>
              <a:t>(NULL, NULL);</a:t>
            </a:r>
            <a:endParaRPr lang="zh-CN" altLang="zh-CN" sz="1600" dirty="0"/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r>
              <a:rPr lang="en-US" altLang="zh-CN" sz="1600" dirty="0"/>
              <a:t>   //</a:t>
            </a:r>
            <a:r>
              <a:rPr lang="zh-CN" altLang="zh-CN" sz="1600" dirty="0"/>
              <a:t>获取进程的数量，并存入</a:t>
            </a:r>
            <a:r>
              <a:rPr lang="en-US" altLang="zh-CN" sz="1600" dirty="0" err="1"/>
              <a:t>comm_sz</a:t>
            </a:r>
            <a:r>
              <a:rPr lang="zh-CN" altLang="zh-CN" sz="1600" dirty="0"/>
              <a:t>变量中</a:t>
            </a:r>
          </a:p>
          <a:p>
            <a:r>
              <a:rPr lang="en-US" altLang="zh-CN" sz="1600" dirty="0"/>
              <a:t>   </a:t>
            </a:r>
            <a:r>
              <a:rPr lang="en-US" altLang="zh-CN" sz="1600" dirty="0" err="1"/>
              <a:t>MPI_Comm_size</a:t>
            </a:r>
            <a:r>
              <a:rPr lang="en-US" altLang="zh-CN" sz="1600" dirty="0"/>
              <a:t>(MPI_COMM_WORLD, &amp;</a:t>
            </a:r>
            <a:r>
              <a:rPr lang="en-US" altLang="zh-CN" sz="1600" dirty="0" err="1"/>
              <a:t>comm_sz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r>
              <a:rPr lang="en-US" altLang="zh-CN" sz="1600" dirty="0"/>
              <a:t>   //</a:t>
            </a:r>
            <a:r>
              <a:rPr lang="zh-CN" altLang="zh-CN" sz="1600" dirty="0"/>
              <a:t>获取当前进程的进程号</a:t>
            </a:r>
          </a:p>
          <a:p>
            <a:r>
              <a:rPr lang="en-US" altLang="zh-CN" sz="1600" dirty="0"/>
              <a:t>   </a:t>
            </a:r>
            <a:r>
              <a:rPr lang="en-US" altLang="zh-CN" sz="1600" dirty="0" err="1"/>
              <a:t>MPI_Comm_rank</a:t>
            </a:r>
            <a:r>
              <a:rPr lang="en-US" altLang="zh-CN" sz="1600" dirty="0"/>
              <a:t>(MPI_COMM_WORLD, &amp;</a:t>
            </a:r>
            <a:r>
              <a:rPr lang="en-US" altLang="zh-CN" sz="1600" dirty="0" err="1"/>
              <a:t>my_rank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r>
              <a:rPr lang="en-US" altLang="zh-CN" sz="1200" dirty="0"/>
              <a:t> </a:t>
            </a:r>
            <a:endParaRPr lang="zh-CN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52801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642" y="154761"/>
            <a:ext cx="10042525" cy="4252912"/>
          </a:xfrm>
        </p:spPr>
        <p:txBody>
          <a:bodyPr/>
          <a:lstStyle/>
          <a:p>
            <a:r>
              <a:rPr lang="en-US" altLang="zh-CN" sz="1600" dirty="0"/>
              <a:t> // </a:t>
            </a:r>
            <a:r>
              <a:rPr lang="zh-CN" altLang="zh-CN" sz="1600" dirty="0"/>
              <a:t>进程号不为</a:t>
            </a:r>
            <a:r>
              <a:rPr lang="en-US" altLang="zh-CN" sz="1600" dirty="0"/>
              <a:t>0</a:t>
            </a:r>
            <a:r>
              <a:rPr lang="zh-CN" altLang="zh-CN" sz="1600" dirty="0"/>
              <a:t>的处理逻辑。</a:t>
            </a:r>
          </a:p>
          <a:p>
            <a:r>
              <a:rPr lang="en-US" altLang="zh-CN" sz="1600" dirty="0"/>
              <a:t>   // </a:t>
            </a:r>
            <a:r>
              <a:rPr lang="zh-CN" altLang="zh-CN" sz="1600" dirty="0"/>
              <a:t>在该程序中，进程号不为</a:t>
            </a:r>
            <a:r>
              <a:rPr lang="en-US" altLang="zh-CN" sz="1600" dirty="0"/>
              <a:t>0</a:t>
            </a:r>
            <a:r>
              <a:rPr lang="zh-CN" altLang="zh-CN" sz="1600" dirty="0"/>
              <a:t>的进程，只负责发数据给进程</a:t>
            </a:r>
            <a:r>
              <a:rPr lang="en-US" altLang="zh-CN" sz="1600" dirty="0"/>
              <a:t>0</a:t>
            </a:r>
            <a:r>
              <a:rPr lang="zh-CN" altLang="zh-CN" sz="1600" dirty="0"/>
              <a:t>。</a:t>
            </a:r>
          </a:p>
          <a:p>
            <a:r>
              <a:rPr lang="en-US" altLang="zh-CN" sz="1600" dirty="0"/>
              <a:t>   if (</a:t>
            </a:r>
            <a:r>
              <a:rPr lang="en-US" altLang="zh-CN" sz="1600" dirty="0" err="1"/>
              <a:t>my_rank</a:t>
            </a:r>
            <a:r>
              <a:rPr lang="en-US" altLang="zh-CN" sz="1600" dirty="0"/>
              <a:t> != 0) {</a:t>
            </a:r>
            <a:endParaRPr lang="zh-CN" altLang="zh-CN" sz="1600" dirty="0"/>
          </a:p>
          <a:p>
            <a:r>
              <a:rPr lang="en-US" altLang="zh-CN" sz="1600" dirty="0"/>
              <a:t>      //</a:t>
            </a:r>
            <a:r>
              <a:rPr lang="zh-CN" altLang="zh-CN" sz="1600" dirty="0"/>
              <a:t>创建要发送的数据</a:t>
            </a:r>
          </a:p>
          <a:p>
            <a:r>
              <a:rPr lang="en-US" altLang="zh-CN" sz="1600" dirty="0"/>
              <a:t>      </a:t>
            </a:r>
            <a:r>
              <a:rPr lang="en-US" altLang="zh-CN" sz="1600" dirty="0" err="1"/>
              <a:t>sprintf</a:t>
            </a:r>
            <a:r>
              <a:rPr lang="en-US" altLang="zh-CN" sz="1600" dirty="0"/>
              <a:t>(greeting, "Greetings from process %d of %d!",</a:t>
            </a:r>
            <a:endParaRPr lang="zh-CN" altLang="zh-CN" sz="1600" dirty="0"/>
          </a:p>
          <a:p>
            <a:r>
              <a:rPr lang="en-US" altLang="zh-CN" sz="1600" dirty="0"/>
              <a:t>            </a:t>
            </a:r>
            <a:r>
              <a:rPr lang="en-US" altLang="zh-CN" sz="1600" dirty="0" err="1"/>
              <a:t>my_rank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comm_sz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r>
              <a:rPr lang="en-US" altLang="zh-CN" sz="1600" dirty="0"/>
              <a:t>      //</a:t>
            </a:r>
            <a:r>
              <a:rPr lang="zh-CN" altLang="zh-CN" sz="1600" dirty="0"/>
              <a:t>发送数据给进程</a:t>
            </a:r>
            <a:r>
              <a:rPr lang="en-US" altLang="zh-CN" sz="1600" dirty="0"/>
              <a:t>0</a:t>
            </a:r>
            <a:endParaRPr lang="zh-CN" altLang="zh-CN" sz="1600" dirty="0"/>
          </a:p>
          <a:p>
            <a:r>
              <a:rPr lang="en-US" altLang="zh-CN" sz="1600" dirty="0"/>
              <a:t>      </a:t>
            </a:r>
            <a:r>
              <a:rPr lang="en-US" altLang="zh-CN" sz="1600" dirty="0" err="1"/>
              <a:t>MPI_Send</a:t>
            </a:r>
            <a:r>
              <a:rPr lang="en-US" altLang="zh-CN" sz="1600" dirty="0"/>
              <a:t>(greeting, </a:t>
            </a:r>
            <a:r>
              <a:rPr lang="en-US" altLang="zh-CN" sz="1600" dirty="0" err="1"/>
              <a:t>strlen</a:t>
            </a:r>
            <a:r>
              <a:rPr lang="en-US" altLang="zh-CN" sz="1600" dirty="0"/>
              <a:t>(greeting)+1, MPI_CHAR, 0, 0,</a:t>
            </a:r>
            <a:endParaRPr lang="zh-CN" altLang="zh-CN" sz="1600" dirty="0"/>
          </a:p>
          <a:p>
            <a:r>
              <a:rPr lang="en-US" altLang="zh-CN" sz="1600" dirty="0"/>
              <a:t>            MPI_COMM_WORLD);</a:t>
            </a:r>
            <a:endParaRPr lang="zh-CN" altLang="zh-CN" sz="1600" dirty="0"/>
          </a:p>
          <a:p>
            <a:r>
              <a:rPr lang="en-US" altLang="zh-CN" sz="1600" dirty="0"/>
              <a:t>   }</a:t>
            </a:r>
            <a:endParaRPr lang="zh-CN" altLang="zh-CN" sz="1600" dirty="0"/>
          </a:p>
          <a:p>
            <a:r>
              <a:rPr lang="en-US" altLang="zh-CN" sz="1600" dirty="0"/>
              <a:t>   // </a:t>
            </a:r>
            <a:r>
              <a:rPr lang="zh-CN" altLang="zh-CN" sz="1600" dirty="0"/>
              <a:t>进程号为</a:t>
            </a:r>
            <a:r>
              <a:rPr lang="en-US" altLang="zh-CN" sz="1600" dirty="0"/>
              <a:t>0</a:t>
            </a:r>
            <a:r>
              <a:rPr lang="zh-CN" altLang="zh-CN" sz="1600" dirty="0"/>
              <a:t>的处理逻辑</a:t>
            </a:r>
          </a:p>
          <a:p>
            <a:r>
              <a:rPr lang="en-US" altLang="zh-CN" sz="1600" dirty="0"/>
              <a:t>   else {  </a:t>
            </a:r>
            <a:endParaRPr lang="zh-CN" altLang="zh-CN" sz="1600" dirty="0"/>
          </a:p>
          <a:p>
            <a:r>
              <a:rPr lang="en-US" altLang="zh-CN" sz="1600" dirty="0"/>
              <a:t>      // </a:t>
            </a:r>
            <a:r>
              <a:rPr lang="zh-CN" altLang="zh-CN" sz="1600" dirty="0"/>
              <a:t>打印进程</a:t>
            </a:r>
            <a:r>
              <a:rPr lang="en-US" altLang="zh-CN" sz="1600" dirty="0"/>
              <a:t>0</a:t>
            </a:r>
            <a:r>
              <a:rPr lang="zh-CN" altLang="zh-CN" sz="1600" dirty="0"/>
              <a:t>的数据</a:t>
            </a:r>
          </a:p>
          <a:p>
            <a:r>
              <a:rPr lang="en-US" altLang="zh-CN" sz="1600" dirty="0"/>
              <a:t>  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("Hello! Greetings from process %d of %d!\n", </a:t>
            </a:r>
            <a:r>
              <a:rPr lang="en-US" altLang="zh-CN" sz="1600" dirty="0" err="1"/>
              <a:t>my_rank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comm_sz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r>
              <a:rPr lang="en-US" altLang="zh-CN" sz="1600" dirty="0"/>
              <a:t>      // </a:t>
            </a:r>
            <a:r>
              <a:rPr lang="zh-CN" altLang="zh-CN" sz="1600" dirty="0"/>
              <a:t>循环接收其它进程发送的数据，并打印。</a:t>
            </a:r>
          </a:p>
          <a:p>
            <a:r>
              <a:rPr lang="en-US" altLang="zh-CN" sz="1600" dirty="0"/>
              <a:t>      for 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q = 1; q &lt; </a:t>
            </a:r>
            <a:r>
              <a:rPr lang="en-US" altLang="zh-CN" sz="1600" dirty="0" err="1"/>
              <a:t>comm_sz</a:t>
            </a:r>
            <a:r>
              <a:rPr lang="en-US" altLang="zh-CN" sz="1600" dirty="0"/>
              <a:t>; q++) {</a:t>
            </a:r>
            <a:endParaRPr lang="zh-CN" altLang="zh-CN" sz="1600" dirty="0"/>
          </a:p>
          <a:p>
            <a:r>
              <a:rPr lang="en-US" altLang="zh-CN" sz="1600" dirty="0"/>
              <a:t>         // </a:t>
            </a:r>
            <a:r>
              <a:rPr lang="zh-CN" altLang="zh-CN" sz="1600" dirty="0"/>
              <a:t>接收其它进程的数据</a:t>
            </a:r>
          </a:p>
          <a:p>
            <a:r>
              <a:rPr lang="en-US" altLang="zh-CN" sz="1600" dirty="0"/>
              <a:t>         </a:t>
            </a:r>
            <a:r>
              <a:rPr lang="en-US" altLang="zh-CN" sz="1600" dirty="0" err="1"/>
              <a:t>MPI_Recv</a:t>
            </a:r>
            <a:r>
              <a:rPr lang="en-US" altLang="zh-CN" sz="1600" dirty="0"/>
              <a:t>(greeting, MAX_STRING, MPI_CHAR, q,</a:t>
            </a:r>
            <a:endParaRPr lang="zh-CN" altLang="zh-CN" sz="1600" dirty="0"/>
          </a:p>
          <a:p>
            <a:r>
              <a:rPr lang="en-US" altLang="zh-CN" sz="1600" dirty="0"/>
              <a:t>            0, MPI_COMM_WORLD, MPI_STATUS_IGNORE);</a:t>
            </a:r>
            <a:endParaRPr lang="zh-CN" altLang="zh-CN" sz="1600" dirty="0"/>
          </a:p>
          <a:p>
            <a:r>
              <a:rPr lang="en-US" altLang="zh-CN" sz="1600" dirty="0"/>
              <a:t>         // </a:t>
            </a:r>
            <a:r>
              <a:rPr lang="zh-CN" altLang="zh-CN" sz="1600" dirty="0" smtClean="0"/>
              <a:t>打印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7714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/>
              <a:t>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("%s\n", greeting);</a:t>
            </a:r>
            <a:endParaRPr lang="zh-CN" altLang="zh-CN" sz="1800" dirty="0"/>
          </a:p>
          <a:p>
            <a:r>
              <a:rPr lang="en-US" altLang="zh-CN" sz="1800" dirty="0"/>
              <a:t>      }</a:t>
            </a:r>
            <a:endParaRPr lang="zh-CN" altLang="zh-CN" sz="1800" dirty="0"/>
          </a:p>
          <a:p>
            <a:r>
              <a:rPr lang="en-US" altLang="zh-CN" sz="1800" dirty="0"/>
              <a:t>   }</a:t>
            </a:r>
            <a:endParaRPr lang="zh-CN" altLang="zh-CN" sz="1800" dirty="0"/>
          </a:p>
          <a:p>
            <a:r>
              <a:rPr lang="en-US" altLang="zh-CN" sz="1800" dirty="0"/>
              <a:t> </a:t>
            </a:r>
            <a:endParaRPr lang="zh-CN" altLang="zh-CN" sz="1800" dirty="0"/>
          </a:p>
          <a:p>
            <a:r>
              <a:rPr lang="en-US" altLang="zh-CN" sz="1800" dirty="0"/>
              <a:t>   // </a:t>
            </a:r>
            <a:r>
              <a:rPr lang="zh-CN" altLang="zh-CN" sz="1800" dirty="0"/>
              <a:t>关闭</a:t>
            </a:r>
            <a:r>
              <a:rPr lang="en-US" altLang="zh-CN" sz="1800" dirty="0"/>
              <a:t>MPI</a:t>
            </a:r>
            <a:endParaRPr lang="zh-CN" altLang="zh-CN" sz="1800" dirty="0"/>
          </a:p>
          <a:p>
            <a:r>
              <a:rPr lang="en-US" altLang="zh-CN" sz="1800" dirty="0"/>
              <a:t>   </a:t>
            </a:r>
            <a:r>
              <a:rPr lang="en-US" altLang="zh-CN" sz="1800" dirty="0" err="1"/>
              <a:t>MPI_Finalize</a:t>
            </a:r>
            <a:r>
              <a:rPr lang="en-US" altLang="zh-CN" sz="1800" dirty="0"/>
              <a:t>();</a:t>
            </a:r>
            <a:endParaRPr lang="zh-CN" altLang="zh-CN" sz="1800" dirty="0"/>
          </a:p>
          <a:p>
            <a:r>
              <a:rPr lang="en-US" altLang="zh-CN" sz="1800" dirty="0"/>
              <a:t> </a:t>
            </a:r>
            <a:endParaRPr lang="zh-CN" altLang="zh-CN" sz="1800" dirty="0"/>
          </a:p>
          <a:p>
            <a:r>
              <a:rPr lang="en-US" altLang="zh-CN" sz="1800" dirty="0"/>
              <a:t>   return 0;</a:t>
            </a:r>
            <a:endParaRPr lang="zh-CN" altLang="zh-CN" sz="1800" dirty="0"/>
          </a:p>
          <a:p>
            <a:r>
              <a:rPr lang="en-US" altLang="zh-CN" sz="1800" dirty="0"/>
              <a:t>}  /* main */</a:t>
            </a:r>
            <a:endParaRPr lang="zh-CN" altLang="zh-CN" sz="1800" dirty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8615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academic,cartoons,children,classes,courses,education,females,geometric shapes,geometry,girls,kids,mathematics,people,persons,schools,students,trapezoi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5488" y="734037"/>
            <a:ext cx="309562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878990" y="4406900"/>
            <a:ext cx="7772400" cy="701731"/>
          </a:xfrm>
        </p:spPr>
        <p:txBody>
          <a:bodyPr/>
          <a:lstStyle/>
          <a:p>
            <a:pPr>
              <a:defRPr/>
            </a:pPr>
            <a:r>
              <a:rPr lang="en-US" sz="4400" dirty="0" smtClean="0"/>
              <a:t>Trapezoidal rule in mpi</a:t>
            </a:r>
            <a:endParaRPr lang="en-US" sz="4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247650"/>
            <a:ext cx="9204325" cy="590931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The Trapezoidal Rule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4488" y="1646238"/>
            <a:ext cx="831850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247650"/>
            <a:ext cx="9204325" cy="590931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One trapezoid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9442" y="1214194"/>
            <a:ext cx="561022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 10</a:t>
            </a:r>
            <a:r>
              <a:rPr lang="zh-CN" altLang="en-US" dirty="0"/>
              <a:t>上搭建</a:t>
            </a:r>
            <a:r>
              <a:rPr lang="en-US" altLang="zh-CN" dirty="0"/>
              <a:t>MPI </a:t>
            </a:r>
            <a:r>
              <a:rPr lang="zh-CN" altLang="en-US" dirty="0"/>
              <a:t>开发环境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7044" y="962807"/>
            <a:ext cx="10042525" cy="42529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a typeface="宋体" pitchFamily="2" charset="-122"/>
              </a:rPr>
              <a:t>2. </a:t>
            </a:r>
            <a:r>
              <a:rPr lang="zh-CN" altLang="en-US" dirty="0" smtClean="0">
                <a:ea typeface="宋体" pitchFamily="2" charset="-122"/>
              </a:rPr>
              <a:t>安装</a:t>
            </a:r>
            <a:r>
              <a:rPr lang="en-US" altLang="zh-CN" dirty="0" err="1">
                <a:ea typeface="宋体" pitchFamily="2" charset="-122"/>
              </a:rPr>
              <a:t>mpi</a:t>
            </a:r>
            <a:r>
              <a:rPr lang="zh-CN" altLang="en-US" dirty="0">
                <a:ea typeface="宋体" pitchFamily="2" charset="-122"/>
              </a:rPr>
              <a:t>，配置目录，即加载</a:t>
            </a:r>
            <a:r>
              <a:rPr lang="en-US" altLang="zh-CN" dirty="0">
                <a:ea typeface="宋体" pitchFamily="2" charset="-122"/>
              </a:rPr>
              <a:t>Include</a:t>
            </a:r>
            <a:r>
              <a:rPr lang="zh-CN" altLang="en-US" dirty="0">
                <a:ea typeface="宋体" pitchFamily="2" charset="-122"/>
              </a:rPr>
              <a:t>和</a:t>
            </a:r>
            <a:r>
              <a:rPr lang="en-US" altLang="zh-CN" dirty="0">
                <a:ea typeface="宋体" pitchFamily="2" charset="-122"/>
              </a:rPr>
              <a:t>Lib</a:t>
            </a:r>
            <a:r>
              <a:rPr lang="zh-CN" altLang="en-US" dirty="0">
                <a:ea typeface="宋体" pitchFamily="2" charset="-122"/>
              </a:rPr>
              <a:t>库</a:t>
            </a:r>
            <a:endParaRPr lang="en-US" altLang="zh-CN" dirty="0"/>
          </a:p>
          <a:p>
            <a:pPr marL="0" indent="0">
              <a:buNone/>
            </a:pPr>
            <a:endParaRPr lang="en-US" altLang="zh-CN" sz="2000" dirty="0">
              <a:ea typeface="宋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15" y="1464762"/>
            <a:ext cx="7760044" cy="470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247650"/>
            <a:ext cx="9204325" cy="590931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The Trapezoidal Rule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7457" y="1338357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800" dirty="0">
              <a:latin typeface="+mn-lt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938" y="2420938"/>
            <a:ext cx="1125537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0075" y="1412875"/>
            <a:ext cx="451485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58474" y="3476992"/>
            <a:ext cx="67564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73861" y="4692039"/>
            <a:ext cx="82105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Pseudo-code for a serial program</a:t>
            </a:r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1628775"/>
            <a:ext cx="6480175" cy="381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Parallelizing the Trapezoidal Rule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2968" y="1197586"/>
            <a:ext cx="10042525" cy="4252912"/>
          </a:xfrm>
        </p:spPr>
        <p:txBody>
          <a:bodyPr/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n-US" altLang="zh-CN" dirty="0" smtClean="0">
                <a:ea typeface="宋体" pitchFamily="2" charset="-122"/>
              </a:rPr>
              <a:t>Partition problem solution into tasks.</a:t>
            </a:r>
          </a:p>
          <a:p>
            <a:pPr marL="514350" indent="-514350">
              <a:buFont typeface="Arial" pitchFamily="34" charset="0"/>
              <a:buAutoNum type="arabicPeriod"/>
            </a:pPr>
            <a:endParaRPr lang="en-US" altLang="zh-CN" dirty="0" smtClean="0">
              <a:ea typeface="宋体" pitchFamily="2" charset="-122"/>
            </a:endParaRP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altLang="zh-CN" dirty="0" smtClean="0">
                <a:ea typeface="宋体" pitchFamily="2" charset="-122"/>
              </a:rPr>
              <a:t>Identify communication channels between tasks.</a:t>
            </a:r>
          </a:p>
          <a:p>
            <a:pPr marL="514350" indent="-514350">
              <a:buFont typeface="Arial" pitchFamily="34" charset="0"/>
              <a:buAutoNum type="arabicPeriod"/>
            </a:pPr>
            <a:endParaRPr lang="en-US" altLang="zh-CN" dirty="0" smtClean="0">
              <a:ea typeface="宋体" pitchFamily="2" charset="-122"/>
            </a:endParaRP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altLang="zh-CN" dirty="0" smtClean="0">
                <a:ea typeface="宋体" pitchFamily="2" charset="-122"/>
              </a:rPr>
              <a:t>Aggregate tasks into composite tasks.</a:t>
            </a:r>
          </a:p>
          <a:p>
            <a:pPr marL="514350" indent="-514350">
              <a:buFont typeface="Arial" pitchFamily="34" charset="0"/>
              <a:buAutoNum type="arabicPeriod"/>
            </a:pPr>
            <a:endParaRPr lang="en-US" altLang="zh-CN" dirty="0" smtClean="0">
              <a:ea typeface="宋体" pitchFamily="2" charset="-122"/>
            </a:endParaRP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altLang="zh-CN" dirty="0" smtClean="0">
                <a:ea typeface="宋体" pitchFamily="2" charset="-122"/>
              </a:rPr>
              <a:t>Map composite tasks to cores.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Parallel pseudo-code</a:t>
            </a:r>
            <a:endParaRPr lang="zh-CN" altLang="en-US" dirty="0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755650" y="1052513"/>
            <a:ext cx="7777163" cy="4897437"/>
            <a:chOff x="1043608" y="1340768"/>
            <a:chExt cx="7361237" cy="4544938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43608" y="2132856"/>
              <a:ext cx="7361237" cy="3752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43608" y="1340768"/>
              <a:ext cx="3419475" cy="981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247650"/>
            <a:ext cx="9204325" cy="1089529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Tasks and communications for Trapezoidal Rule</a:t>
            </a:r>
            <a:endParaRPr lang="zh-CN" altLang="en-US" dirty="0"/>
          </a:p>
        </p:txBody>
      </p:sp>
      <p:pic>
        <p:nvPicPr>
          <p:cNvPr id="5" name="Picture 2" descr="f03-05-9780123742605.eps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7105" y="2036030"/>
            <a:ext cx="7870825" cy="280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First version (1)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0609" y="977290"/>
            <a:ext cx="8677275" cy="493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First version (2)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1533" y="1385644"/>
            <a:ext cx="8745538" cy="42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First version (3)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4885" y="1439863"/>
            <a:ext cx="8251305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Running with 6 processes</a:t>
            </a:r>
            <a:endParaRPr lang="zh-CN" alt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9416" y="1197135"/>
            <a:ext cx="5542858" cy="1580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928935" y="3149356"/>
            <a:ext cx="25082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i="1" dirty="0">
                <a:solidFill>
                  <a:srgbClr val="FF0000"/>
                </a:solidFill>
                <a:latin typeface="Arial"/>
              </a:rPr>
              <a:t>unpredictable </a:t>
            </a:r>
            <a:r>
              <a:rPr lang="en-US" sz="2000" i="1" dirty="0">
                <a:solidFill>
                  <a:srgbClr val="FF0000"/>
                </a:solidFill>
                <a:latin typeface="+mj-lt"/>
              </a:rPr>
              <a:t>output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39348" y="3979985"/>
            <a:ext cx="2043113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0" y="570523"/>
            <a:ext cx="77724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73B900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>Collective communication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73B900"/>
              </a:solidFill>
              <a:effectLst/>
              <a:uLnTx/>
              <a:uFillTx/>
              <a:latin typeface="Trebuchet MS" pitchFamily="34" charset="0"/>
              <a:ea typeface="+mj-ea"/>
              <a:cs typeface="+mj-cs"/>
            </a:endParaRPr>
          </a:p>
        </p:txBody>
      </p:sp>
      <p:pic>
        <p:nvPicPr>
          <p:cNvPr id="5" name="Picture 2" descr="View Detail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6995" y="923314"/>
            <a:ext cx="3340100" cy="334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 10</a:t>
            </a:r>
            <a:r>
              <a:rPr lang="zh-CN" altLang="en-US" dirty="0"/>
              <a:t>上搭建</a:t>
            </a:r>
            <a:r>
              <a:rPr lang="en-US" altLang="zh-CN" dirty="0"/>
              <a:t>MPI </a:t>
            </a:r>
            <a:r>
              <a:rPr lang="zh-CN" altLang="en-US" dirty="0"/>
              <a:t>开发环境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7044" y="962807"/>
            <a:ext cx="10042525" cy="42529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a typeface="宋体" pitchFamily="2" charset="-122"/>
              </a:rPr>
              <a:t>3. </a:t>
            </a:r>
            <a:r>
              <a:rPr lang="zh-CN" altLang="en-US" dirty="0" smtClean="0">
                <a:ea typeface="宋体" pitchFamily="2" charset="-122"/>
              </a:rPr>
              <a:t>加载</a:t>
            </a:r>
            <a:r>
              <a:rPr lang="zh-CN" altLang="en-US" dirty="0">
                <a:ea typeface="宋体" pitchFamily="2" charset="-122"/>
              </a:rPr>
              <a:t>依赖</a:t>
            </a:r>
            <a:r>
              <a:rPr lang="zh-CN" altLang="en-US" dirty="0" smtClean="0">
                <a:ea typeface="宋体" pitchFamily="2" charset="-122"/>
              </a:rPr>
              <a:t>项</a:t>
            </a:r>
            <a:endParaRPr lang="en-US" altLang="zh-CN" dirty="0" smtClean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 smtClean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 smtClean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 smtClean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 smtClean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itchFamily="2" charset="-122"/>
              </a:rPr>
              <a:t>4. </a:t>
            </a:r>
            <a:r>
              <a:rPr lang="zh-CN" altLang="en-US" dirty="0" smtClean="0">
                <a:ea typeface="宋体" pitchFamily="2" charset="-122"/>
              </a:rPr>
              <a:t>编译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770" y="1139302"/>
            <a:ext cx="5829778" cy="389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0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Communication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3233" y="1306950"/>
            <a:ext cx="4406011" cy="4604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 tree-structured global sum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8685" y="1439863"/>
            <a:ext cx="6203704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An alternative tree-structured global sum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3897" y="1435955"/>
            <a:ext cx="642937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9007845" y="5661364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1024 processors?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pitchFamily="2" charset="-122"/>
              </a:rPr>
              <a:t>MPI_Reduce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7118" y="876544"/>
            <a:ext cx="6513512" cy="2519363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4011" y="4062778"/>
            <a:ext cx="6296025" cy="1171575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Predefined reduction operators in MPI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888" y="1268413"/>
            <a:ext cx="6791325" cy="481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Broadcast</a:t>
            </a:r>
          </a:p>
        </p:txBody>
      </p:sp>
      <p:sp>
        <p:nvSpPr>
          <p:cNvPr id="75778" name="Content Placeholder 3"/>
          <p:cNvSpPr>
            <a:spLocks noGrp="1"/>
          </p:cNvSpPr>
          <p:nvPr>
            <p:ph idx="1"/>
          </p:nvPr>
        </p:nvSpPr>
        <p:spPr>
          <a:xfrm>
            <a:off x="821056" y="1012984"/>
            <a:ext cx="9925050" cy="1684496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Data belonging to a single process is sent to all of the processes in the communicator.</a:t>
            </a:r>
          </a:p>
        </p:txBody>
      </p:sp>
      <p:pic>
        <p:nvPicPr>
          <p:cNvPr id="7578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" y="2827497"/>
            <a:ext cx="9401176" cy="181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Broadcast</a:t>
            </a:r>
            <a:endParaRPr lang="zh-CN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449" y="1653381"/>
            <a:ext cx="331470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5" y="2400300"/>
            <a:ext cx="625792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Partitioning options</a:t>
            </a:r>
          </a:p>
        </p:txBody>
      </p:sp>
      <p:sp>
        <p:nvSpPr>
          <p:cNvPr id="819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Block partitioning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Assign blocks of consecutive components to each process.</a:t>
            </a:r>
          </a:p>
          <a:p>
            <a:pPr lvl="1"/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Cyclic partitioning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Assign components in a round robin fashion.</a:t>
            </a:r>
          </a:p>
          <a:p>
            <a:pPr lvl="1"/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Block-cyclic partitioning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Use a cyclic distribution of blocks of components.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>
          <a:xfrm>
            <a:off x="733426" y="0"/>
            <a:ext cx="9938384" cy="1089529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Different partitions of a 12-component vector among 3 processes</a:t>
            </a:r>
          </a:p>
        </p:txBody>
      </p:sp>
      <p:pic>
        <p:nvPicPr>
          <p:cNvPr id="8089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976" y="2178845"/>
            <a:ext cx="10050780" cy="2333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>
          <a:xfrm>
            <a:off x="733426" y="98584"/>
            <a:ext cx="9938384" cy="590931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Matrix-vector multiplication</a:t>
            </a:r>
          </a:p>
        </p:txBody>
      </p:sp>
      <p:pic>
        <p:nvPicPr>
          <p:cNvPr id="901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136" y="3669030"/>
            <a:ext cx="7488554" cy="64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1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1056" y="1012985"/>
            <a:ext cx="5240654" cy="4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1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67050" y="1920240"/>
            <a:ext cx="5789296" cy="340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080136" y="2697480"/>
            <a:ext cx="6911340" cy="388620"/>
            <a:chOff x="1043608" y="2996952"/>
            <a:chExt cx="5760640" cy="432048"/>
          </a:xfrm>
        </p:grpSpPr>
        <p:pic>
          <p:nvPicPr>
            <p:cNvPr id="90126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43608" y="3053959"/>
              <a:ext cx="1080120" cy="3750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0127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195736" y="2996952"/>
              <a:ext cx="4608512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90119" name="Straight Arrow Connector 10"/>
          <p:cNvCxnSpPr>
            <a:cxnSpLocks noChangeShapeType="1"/>
          </p:cNvCxnSpPr>
          <p:nvPr/>
        </p:nvCxnSpPr>
        <p:spPr bwMode="auto">
          <a:xfrm>
            <a:off x="3931920" y="1595915"/>
            <a:ext cx="603886" cy="258603"/>
          </a:xfrm>
          <a:prstGeom prst="straightConnector1">
            <a:avLst/>
          </a:prstGeom>
          <a:noFill/>
          <a:ln w="9525" algn="ctr">
            <a:solidFill>
              <a:srgbClr val="0066FF"/>
            </a:solidFill>
            <a:round/>
            <a:headEnd/>
            <a:tailEnd type="arrow" w="med" len="med"/>
          </a:ln>
        </p:spPr>
      </p:cxnSp>
      <p:cxnSp>
        <p:nvCxnSpPr>
          <p:cNvPr id="90120" name="Straight Arrow Connector 12"/>
          <p:cNvCxnSpPr>
            <a:cxnSpLocks noChangeShapeType="1"/>
          </p:cNvCxnSpPr>
          <p:nvPr/>
        </p:nvCxnSpPr>
        <p:spPr bwMode="auto">
          <a:xfrm rot="10800000" flipV="1">
            <a:off x="4017646" y="2308860"/>
            <a:ext cx="603884" cy="322898"/>
          </a:xfrm>
          <a:prstGeom prst="straightConnector1">
            <a:avLst/>
          </a:prstGeom>
          <a:noFill/>
          <a:ln w="9525" algn="ctr">
            <a:solidFill>
              <a:srgbClr val="0066FF"/>
            </a:solidFill>
            <a:round/>
            <a:headEnd/>
            <a:tailEnd type="arrow" w="med" len="med"/>
          </a:ln>
        </p:spPr>
      </p:cxnSp>
      <p:cxnSp>
        <p:nvCxnSpPr>
          <p:cNvPr id="90121" name="Straight Arrow Connector 14"/>
          <p:cNvCxnSpPr>
            <a:cxnSpLocks noChangeShapeType="1"/>
          </p:cNvCxnSpPr>
          <p:nvPr/>
        </p:nvCxnSpPr>
        <p:spPr bwMode="auto">
          <a:xfrm>
            <a:off x="4017646" y="3150394"/>
            <a:ext cx="805814" cy="518636"/>
          </a:xfrm>
          <a:prstGeom prst="straightConnector1">
            <a:avLst/>
          </a:prstGeom>
          <a:noFill/>
          <a:ln w="9525" algn="ctr">
            <a:solidFill>
              <a:srgbClr val="0066FF"/>
            </a:solidFill>
            <a:round/>
            <a:headEnd/>
            <a:tailEnd type="arrow" w="med" len="med"/>
          </a:ln>
        </p:spPr>
      </p:cxnSp>
      <p:sp>
        <p:nvSpPr>
          <p:cNvPr id="16" name="TextBox 15"/>
          <p:cNvSpPr txBox="1"/>
          <p:nvPr/>
        </p:nvSpPr>
        <p:spPr>
          <a:xfrm>
            <a:off x="906780" y="4511993"/>
            <a:ext cx="248016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i="1" dirty="0" err="1">
                <a:solidFill>
                  <a:srgbClr val="FF0000"/>
                </a:solidFill>
                <a:latin typeface="+mj-lt"/>
              </a:rPr>
              <a:t>i-th</a:t>
            </a:r>
            <a:r>
              <a:rPr lang="en-US" sz="2000" i="1" dirty="0">
                <a:solidFill>
                  <a:srgbClr val="FF0000"/>
                </a:solidFill>
                <a:latin typeface="+mj-lt"/>
              </a:rPr>
              <a:t> component of 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50080" y="4706303"/>
            <a:ext cx="275107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i="1" dirty="0">
                <a:solidFill>
                  <a:srgbClr val="FF0000"/>
                </a:solidFill>
                <a:latin typeface="+mj-lt"/>
              </a:rPr>
              <a:t>Dot product of the </a:t>
            </a:r>
            <a:r>
              <a:rPr lang="en-US" sz="2000" i="1" dirty="0" err="1">
                <a:solidFill>
                  <a:srgbClr val="FF0000"/>
                </a:solidFill>
                <a:latin typeface="+mj-lt"/>
              </a:rPr>
              <a:t>ith</a:t>
            </a:r>
            <a:r>
              <a:rPr lang="en-US" sz="2000" i="1" dirty="0">
                <a:solidFill>
                  <a:srgbClr val="FF0000"/>
                </a:solidFill>
                <a:latin typeface="+mj-lt"/>
              </a:rPr>
              <a:t/>
            </a:r>
            <a:br>
              <a:rPr lang="en-US" sz="2000" i="1" dirty="0">
                <a:solidFill>
                  <a:srgbClr val="FF0000"/>
                </a:solidFill>
                <a:latin typeface="+mj-lt"/>
              </a:rPr>
            </a:br>
            <a:r>
              <a:rPr lang="en-US" sz="2000" i="1" dirty="0">
                <a:solidFill>
                  <a:srgbClr val="FF0000"/>
                </a:solidFill>
                <a:latin typeface="+mj-lt"/>
              </a:rPr>
              <a:t>row of A with x.</a:t>
            </a:r>
          </a:p>
        </p:txBody>
      </p:sp>
      <p:cxnSp>
        <p:nvCxnSpPr>
          <p:cNvPr id="90124" name="Straight Arrow Connector 18"/>
          <p:cNvCxnSpPr>
            <a:cxnSpLocks noChangeShapeType="1"/>
          </p:cNvCxnSpPr>
          <p:nvPr/>
        </p:nvCxnSpPr>
        <p:spPr bwMode="auto">
          <a:xfrm rot="16200000" flipV="1">
            <a:off x="1727359" y="4208622"/>
            <a:ext cx="260033" cy="346710"/>
          </a:xfrm>
          <a:prstGeom prst="straightConnector1">
            <a:avLst/>
          </a:prstGeom>
          <a:noFill/>
          <a:ln w="9525" algn="ctr">
            <a:solidFill>
              <a:srgbClr val="0066FF"/>
            </a:solidFill>
            <a:round/>
            <a:headEnd/>
            <a:tailEnd type="arrow" w="med" len="med"/>
          </a:ln>
        </p:spPr>
      </p:cxnSp>
      <p:cxnSp>
        <p:nvCxnSpPr>
          <p:cNvPr id="90125" name="Straight Arrow Connector 20"/>
          <p:cNvCxnSpPr>
            <a:cxnSpLocks noChangeShapeType="1"/>
          </p:cNvCxnSpPr>
          <p:nvPr/>
        </p:nvCxnSpPr>
        <p:spPr bwMode="auto">
          <a:xfrm rot="5400000" flipH="1" flipV="1">
            <a:off x="5108020" y="4501277"/>
            <a:ext cx="324326" cy="85726"/>
          </a:xfrm>
          <a:prstGeom prst="straightConnector1">
            <a:avLst/>
          </a:prstGeom>
          <a:noFill/>
          <a:ln w="9525" algn="ctr">
            <a:solidFill>
              <a:srgbClr val="0066FF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86" y="222936"/>
            <a:ext cx="9204325" cy="590931"/>
          </a:xfrm>
        </p:spPr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MPI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277" y="1291582"/>
            <a:ext cx="10492946" cy="425291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对</a:t>
            </a:r>
            <a:r>
              <a:rPr lang="en-US" altLang="zh-CN" dirty="0"/>
              <a:t>MPI</a:t>
            </a:r>
            <a:r>
              <a:rPr lang="zh-CN" altLang="en-US" dirty="0"/>
              <a:t>的定义是多种多样的，但不外乎下面三个方面，它们限定了</a:t>
            </a:r>
            <a:r>
              <a:rPr lang="en-US" altLang="zh-CN" dirty="0"/>
              <a:t>MPI</a:t>
            </a:r>
            <a:r>
              <a:rPr lang="zh-CN" altLang="en-US" dirty="0"/>
              <a:t>的内涵和外延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MPI </a:t>
            </a:r>
            <a:r>
              <a:rPr lang="zh-CN" altLang="en-US" dirty="0"/>
              <a:t>是一个库，不是一门语言。</a:t>
            </a:r>
            <a:r>
              <a:rPr lang="en-US" altLang="zh-CN" dirty="0"/>
              <a:t>MPI </a:t>
            </a:r>
            <a:r>
              <a:rPr lang="zh-CN" altLang="en-US" dirty="0"/>
              <a:t>提供库函数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过程供</a:t>
            </a:r>
            <a:r>
              <a:rPr lang="en-US" altLang="zh-CN" dirty="0" smtClean="0"/>
              <a:t>C/C</a:t>
            </a:r>
            <a:r>
              <a:rPr lang="en-US" altLang="zh-CN" dirty="0"/>
              <a:t>++/FORTRAN </a:t>
            </a:r>
            <a:r>
              <a:rPr lang="zh-CN" altLang="en-US" dirty="0"/>
              <a:t>调用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MPI </a:t>
            </a:r>
            <a:r>
              <a:rPr lang="zh-CN" altLang="en-US" dirty="0"/>
              <a:t>是一种标准或规范的代表，而不特指某一个对它的具体实现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MPI </a:t>
            </a:r>
            <a:r>
              <a:rPr lang="zh-CN" altLang="en-US" dirty="0"/>
              <a:t>是一种消息传递编程模型。最终目的是服务于进程间通信这一目标 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>
          <a:xfrm>
            <a:off x="733426" y="98584"/>
            <a:ext cx="9938384" cy="590931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Matrix-vector multiplication</a:t>
            </a:r>
          </a:p>
        </p:txBody>
      </p:sp>
      <p:pic>
        <p:nvPicPr>
          <p:cNvPr id="911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" y="1530192"/>
            <a:ext cx="9614536" cy="201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Multiply a matrix by a vector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4187667"/>
            <a:ext cx="236475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i="1" dirty="0">
                <a:solidFill>
                  <a:srgbClr val="FF0000"/>
                </a:solidFill>
                <a:latin typeface="+mj-lt"/>
              </a:rPr>
              <a:t>Serial pseudo-code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06781" y="1530192"/>
            <a:ext cx="9086850" cy="2398871"/>
            <a:chOff x="755576" y="1700808"/>
            <a:chExt cx="7573035" cy="2664296"/>
          </a:xfrm>
        </p:grpSpPr>
        <p:pic>
          <p:nvPicPr>
            <p:cNvPr id="9216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55576" y="1700808"/>
              <a:ext cx="7573035" cy="1656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166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5576" y="3068960"/>
              <a:ext cx="4905835" cy="1296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C style arrays</a:t>
            </a:r>
          </a:p>
        </p:txBody>
      </p:sp>
      <p:pic>
        <p:nvPicPr>
          <p:cNvPr id="9318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3426" y="1207294"/>
            <a:ext cx="3975734" cy="1565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18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2180" y="3993357"/>
            <a:ext cx="6269356" cy="680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955156" y="2308860"/>
            <a:ext cx="119776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i="1" dirty="0">
                <a:solidFill>
                  <a:srgbClr val="FF0000"/>
                </a:solidFill>
                <a:latin typeface="+mj-lt"/>
              </a:rPr>
              <a:t>stored  as</a:t>
            </a:r>
          </a:p>
        </p:txBody>
      </p:sp>
      <p:sp>
        <p:nvSpPr>
          <p:cNvPr id="93190" name="Freeform 6"/>
          <p:cNvSpPr>
            <a:spLocks noChangeArrowheads="1"/>
          </p:cNvSpPr>
          <p:nvPr/>
        </p:nvSpPr>
        <p:spPr bwMode="auto">
          <a:xfrm>
            <a:off x="4756786" y="1810227"/>
            <a:ext cx="3348990" cy="369332"/>
          </a:xfrm>
          <a:custGeom>
            <a:avLst/>
            <a:gdLst>
              <a:gd name="T0" fmla="*/ 0 w 2791326"/>
              <a:gd name="T1" fmla="*/ 82884 h 580189"/>
              <a:gd name="T2" fmla="*/ 2261936 w 2791326"/>
              <a:gd name="T3" fmla="*/ 82884 h 580189"/>
              <a:gd name="T4" fmla="*/ 2791326 w 2791326"/>
              <a:gd name="T5" fmla="*/ 580189 h 580189"/>
              <a:gd name="T6" fmla="*/ 0 60000 65536"/>
              <a:gd name="T7" fmla="*/ 0 60000 65536"/>
              <a:gd name="T8" fmla="*/ 0 60000 65536"/>
              <a:gd name="T9" fmla="*/ 0 w 2791326"/>
              <a:gd name="T10" fmla="*/ 0 h 580189"/>
              <a:gd name="T11" fmla="*/ 2791326 w 2791326"/>
              <a:gd name="T12" fmla="*/ 580189 h 5801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91326" h="580189">
                <a:moveTo>
                  <a:pt x="0" y="82884"/>
                </a:moveTo>
                <a:cubicBezTo>
                  <a:pt x="898358" y="41442"/>
                  <a:pt x="1796716" y="0"/>
                  <a:pt x="2261937" y="82884"/>
                </a:cubicBezTo>
                <a:cubicBezTo>
                  <a:pt x="2727158" y="165768"/>
                  <a:pt x="2759242" y="372978"/>
                  <a:pt x="2791326" y="580189"/>
                </a:cubicBezTo>
              </a:path>
            </a:pathLst>
          </a:cu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endParaRPr lang="en-GB"/>
          </a:p>
        </p:txBody>
      </p:sp>
      <p:sp>
        <p:nvSpPr>
          <p:cNvPr id="93191" name="Freeform 7"/>
          <p:cNvSpPr>
            <a:spLocks noChangeArrowheads="1"/>
          </p:cNvSpPr>
          <p:nvPr/>
        </p:nvSpPr>
        <p:spPr bwMode="auto">
          <a:xfrm>
            <a:off x="3672840" y="2916079"/>
            <a:ext cx="5212080" cy="369332"/>
          </a:xfrm>
          <a:custGeom>
            <a:avLst/>
            <a:gdLst>
              <a:gd name="T0" fmla="*/ 3804653 w 4342062"/>
              <a:gd name="T1" fmla="*/ 0 h 1235242"/>
              <a:gd name="T2" fmla="*/ 3804653 w 4342062"/>
              <a:gd name="T3" fmla="*/ 657727 h 1235242"/>
              <a:gd name="T4" fmla="*/ 580189 w 4342062"/>
              <a:gd name="T5" fmla="*/ 593558 h 1235242"/>
              <a:gd name="T6" fmla="*/ 323515 w 4342062"/>
              <a:gd name="T7" fmla="*/ 1235242 h 1235242"/>
              <a:gd name="T8" fmla="*/ 0 60000 65536"/>
              <a:gd name="T9" fmla="*/ 0 60000 65536"/>
              <a:gd name="T10" fmla="*/ 0 60000 65536"/>
              <a:gd name="T11" fmla="*/ 0 60000 65536"/>
              <a:gd name="T12" fmla="*/ 0 w 4342062"/>
              <a:gd name="T13" fmla="*/ 0 h 1235242"/>
              <a:gd name="T14" fmla="*/ 4342062 w 4342062"/>
              <a:gd name="T15" fmla="*/ 1235242 h 12352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42062" h="1235242">
                <a:moveTo>
                  <a:pt x="3804652" y="0"/>
                </a:moveTo>
                <a:cubicBezTo>
                  <a:pt x="4073357" y="279400"/>
                  <a:pt x="4342062" y="558801"/>
                  <a:pt x="3804652" y="657727"/>
                </a:cubicBezTo>
                <a:cubicBezTo>
                  <a:pt x="3267242" y="756653"/>
                  <a:pt x="1160379" y="497306"/>
                  <a:pt x="580189" y="593558"/>
                </a:cubicBezTo>
                <a:cubicBezTo>
                  <a:pt x="0" y="689811"/>
                  <a:pt x="161757" y="962526"/>
                  <a:pt x="323515" y="1235242"/>
                </a:cubicBezTo>
              </a:path>
            </a:pathLst>
          </a:cu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endParaRPr lang="en-GB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>
          <a:xfrm>
            <a:off x="733426" y="0"/>
            <a:ext cx="9938384" cy="590931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Serial matrix-vector multiplication</a:t>
            </a:r>
          </a:p>
        </p:txBody>
      </p:sp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5536" y="1401604"/>
            <a:ext cx="6048374" cy="392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247650"/>
            <a:ext cx="9204325" cy="1588127"/>
          </a:xfrm>
        </p:spPr>
        <p:txBody>
          <a:bodyPr/>
          <a:lstStyle/>
          <a:p>
            <a:r>
              <a:rPr lang="en-US" altLang="zh-CN" dirty="0" smtClean="0"/>
              <a:t>After class --- </a:t>
            </a:r>
            <a:r>
              <a:rPr lang="en-US" altLang="zh-CN" dirty="0" smtClean="0">
                <a:ea typeface="宋体" pitchFamily="2" charset="-122"/>
              </a:rPr>
              <a:t>An MPI matrix-vector multiplication function (1)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2448" y="1950452"/>
            <a:ext cx="8122920" cy="3456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itle 1"/>
          <p:cNvSpPr>
            <a:spLocks noGrp="1"/>
          </p:cNvSpPr>
          <p:nvPr>
            <p:ph type="title"/>
          </p:nvPr>
        </p:nvSpPr>
        <p:spPr>
          <a:xfrm>
            <a:off x="733426" y="0"/>
            <a:ext cx="9938384" cy="1089529"/>
          </a:xfrm>
        </p:spPr>
        <p:txBody>
          <a:bodyPr/>
          <a:lstStyle/>
          <a:p>
            <a:r>
              <a:rPr lang="en-US" altLang="zh-CN" dirty="0" smtClean="0"/>
              <a:t>After class --- </a:t>
            </a:r>
            <a:r>
              <a:rPr lang="en-US" altLang="zh-CN" dirty="0" smtClean="0">
                <a:ea typeface="宋体" pitchFamily="2" charset="-122"/>
              </a:rPr>
              <a:t>An MPI matrix-vector multiplication function (2)</a:t>
            </a:r>
          </a:p>
        </p:txBody>
      </p:sp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976" y="1660208"/>
            <a:ext cx="9709784" cy="3064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itle 1"/>
          <p:cNvSpPr>
            <a:spLocks noGrp="1"/>
          </p:cNvSpPr>
          <p:nvPr>
            <p:ph type="title"/>
          </p:nvPr>
        </p:nvSpPr>
        <p:spPr>
          <a:xfrm>
            <a:off x="733426" y="0"/>
            <a:ext cx="9938384" cy="590931"/>
          </a:xfrm>
        </p:spPr>
        <p:txBody>
          <a:bodyPr/>
          <a:lstStyle/>
          <a:p>
            <a:r>
              <a:rPr lang="en-US" altLang="zh-CN" dirty="0" smtClean="0"/>
              <a:t>Performance</a:t>
            </a:r>
            <a:endParaRPr lang="en-US" altLang="zh-CN" dirty="0" smtClean="0"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325942"/>
            <a:ext cx="8031891" cy="452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2600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247650"/>
            <a:ext cx="9204325" cy="590931"/>
          </a:xfrm>
        </p:spPr>
        <p:txBody>
          <a:bodyPr/>
          <a:lstStyle/>
          <a:p>
            <a:r>
              <a:rPr lang="zh-CN" altLang="en-US" dirty="0"/>
              <a:t>名词和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进程</a:t>
            </a:r>
            <a:r>
              <a:rPr lang="en-US" altLang="zh-CN" dirty="0"/>
              <a:t>(Process)</a:t>
            </a:r>
            <a:endParaRPr lang="zh-CN" altLang="en-US" b="0" dirty="0"/>
          </a:p>
          <a:p>
            <a:r>
              <a:rPr lang="zh-CN" altLang="en-US" b="0" dirty="0"/>
              <a:t>一个 </a:t>
            </a:r>
            <a:r>
              <a:rPr lang="en-US" altLang="zh-CN" b="0" dirty="0"/>
              <a:t>MPI </a:t>
            </a:r>
            <a:r>
              <a:rPr lang="zh-CN" altLang="en-US" b="0" dirty="0"/>
              <a:t>并行程序由一组运行在相同或不同计算机 </a:t>
            </a:r>
            <a:r>
              <a:rPr lang="en-US" altLang="zh-CN" b="0" dirty="0"/>
              <a:t>/</a:t>
            </a:r>
            <a:r>
              <a:rPr lang="zh-CN" altLang="en-US" b="0" dirty="0"/>
              <a:t>计算节点上的进程或线程构成。为统一起见，我们将 </a:t>
            </a:r>
            <a:r>
              <a:rPr lang="en-US" altLang="zh-CN" b="0" dirty="0"/>
              <a:t>MPI </a:t>
            </a:r>
            <a:r>
              <a:rPr lang="zh-CN" altLang="en-US" b="0" dirty="0"/>
              <a:t>程序中一个独立参与通信的个体称为一个进程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endParaRPr lang="en-US" altLang="zh-CN" b="0" dirty="0"/>
          </a:p>
          <a:p>
            <a:pPr marL="0" indent="0">
              <a:buNone/>
            </a:pPr>
            <a:r>
              <a:rPr lang="zh-CN" altLang="en-US" dirty="0"/>
              <a:t>进程组：</a:t>
            </a:r>
            <a:endParaRPr lang="zh-CN" altLang="en-US" b="0" dirty="0"/>
          </a:p>
          <a:p>
            <a:r>
              <a:rPr lang="zh-CN" altLang="en-US" b="0" dirty="0"/>
              <a:t>一个 </a:t>
            </a:r>
            <a:r>
              <a:rPr lang="en-US" altLang="zh-CN" b="0" dirty="0"/>
              <a:t>MPI</a:t>
            </a:r>
            <a:r>
              <a:rPr lang="zh-CN" altLang="en-US" b="0" dirty="0"/>
              <a:t>程序的全部进程集合的一个有序子集。进程组中每个进程都被赋予一个在改组中唯一的序号（</a:t>
            </a:r>
            <a:r>
              <a:rPr lang="en-US" altLang="zh-CN" b="0" dirty="0"/>
              <a:t>rank</a:t>
            </a:r>
            <a:r>
              <a:rPr lang="zh-CN" altLang="en-US" b="0" dirty="0"/>
              <a:t>），用于在该组中标识该进程。序号范围从 </a:t>
            </a:r>
            <a:r>
              <a:rPr lang="en-US" altLang="zh-CN" b="0" dirty="0"/>
              <a:t>0 </a:t>
            </a:r>
            <a:r>
              <a:rPr lang="zh-CN" altLang="en-US" b="0" dirty="0"/>
              <a:t>到进程数－</a:t>
            </a:r>
            <a:r>
              <a:rPr lang="en-US" altLang="zh-CN" b="0" dirty="0"/>
              <a:t>1</a:t>
            </a:r>
            <a:r>
              <a:rPr lang="zh-CN" altLang="en-US" b="0" dirty="0"/>
              <a:t>。</a:t>
            </a:r>
          </a:p>
          <a:p>
            <a:endParaRPr lang="zh-CN" altLang="en-US" b="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24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6280" y="513107"/>
            <a:ext cx="10042525" cy="425291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通信器（</a:t>
            </a:r>
            <a:r>
              <a:rPr lang="en-US" altLang="zh-CN" dirty="0"/>
              <a:t>communicator</a:t>
            </a:r>
            <a:r>
              <a:rPr lang="zh-CN" altLang="en-US" dirty="0"/>
              <a:t>）</a:t>
            </a:r>
            <a:r>
              <a:rPr lang="en-US" altLang="zh-CN" dirty="0"/>
              <a:t>:</a:t>
            </a:r>
            <a:endParaRPr lang="zh-CN" altLang="en-US" dirty="0"/>
          </a:p>
          <a:p>
            <a:r>
              <a:rPr lang="zh-CN" altLang="en-US" dirty="0"/>
              <a:t>有时也译成通信子，是完成进程间通信的基本环境，它描述了一组可以互相通信的进程以及它们之间的联接关系等信息。</a:t>
            </a:r>
            <a:r>
              <a:rPr lang="en-US" altLang="zh-CN" dirty="0"/>
              <a:t>MPI</a:t>
            </a:r>
            <a:r>
              <a:rPr lang="zh-CN" altLang="en-US" dirty="0"/>
              <a:t>所有通信必须在某个通信器中进行。通信器分域内通信器（</a:t>
            </a:r>
            <a:r>
              <a:rPr lang="en-US" altLang="zh-CN" dirty="0" err="1"/>
              <a:t>intracommunicator</a:t>
            </a:r>
            <a:r>
              <a:rPr lang="zh-CN" altLang="en-US" dirty="0"/>
              <a:t>）和域间通信器（</a:t>
            </a:r>
            <a:r>
              <a:rPr lang="en-US" altLang="zh-CN" dirty="0" err="1"/>
              <a:t>intercommunicator</a:t>
            </a:r>
            <a:r>
              <a:rPr lang="zh-CN" altLang="en-US" dirty="0"/>
              <a:t>）两类，前者用于同一进程中进程间的通信，后者则用于分属不同进程的进程间的通信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MPI </a:t>
            </a:r>
            <a:r>
              <a:rPr lang="zh-CN" altLang="en-US" dirty="0"/>
              <a:t>系统在一个 </a:t>
            </a:r>
            <a:r>
              <a:rPr lang="en-US" altLang="zh-CN" dirty="0"/>
              <a:t>MPI </a:t>
            </a:r>
            <a:r>
              <a:rPr lang="zh-CN" altLang="en-US" dirty="0"/>
              <a:t>程序运行时会自动创建两个通信器：一个称为 </a:t>
            </a:r>
            <a:r>
              <a:rPr lang="en-US" altLang="zh-CN" dirty="0"/>
              <a:t>MPI_COMM_WORLD</a:t>
            </a:r>
            <a:r>
              <a:rPr lang="zh-CN" altLang="en-US" dirty="0"/>
              <a:t>，它包含 </a:t>
            </a:r>
            <a:r>
              <a:rPr lang="en-US" altLang="zh-CN" dirty="0"/>
              <a:t>MPI </a:t>
            </a:r>
            <a:r>
              <a:rPr lang="zh-CN" altLang="en-US" dirty="0"/>
              <a:t>程序中所有进程，另一个称为</a:t>
            </a:r>
            <a:r>
              <a:rPr lang="en-US" altLang="zh-CN" dirty="0"/>
              <a:t>MPI_COMM_SELF</a:t>
            </a:r>
            <a:r>
              <a:rPr lang="zh-CN" altLang="en-US" dirty="0"/>
              <a:t>，它指单个进程自己所构成的通信器。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89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2778" y="784955"/>
            <a:ext cx="10042525" cy="425291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序号（</a:t>
            </a:r>
            <a:r>
              <a:rPr lang="en-US" altLang="zh-CN" dirty="0"/>
              <a:t>rank</a:t>
            </a:r>
            <a:r>
              <a:rPr lang="zh-CN" altLang="en-US" dirty="0"/>
              <a:t>）：</a:t>
            </a:r>
          </a:p>
          <a:p>
            <a:r>
              <a:rPr lang="zh-CN" altLang="en-US" dirty="0"/>
              <a:t>即进程的标识，是用来在一个进程组或一个通信器中标识一个进程。</a:t>
            </a:r>
            <a:r>
              <a:rPr lang="en-US" altLang="zh-CN" dirty="0"/>
              <a:t>MPI </a:t>
            </a:r>
            <a:r>
              <a:rPr lang="zh-CN" altLang="en-US" dirty="0"/>
              <a:t>的进程由进程组</a:t>
            </a:r>
            <a:r>
              <a:rPr lang="en-US" altLang="zh-CN" dirty="0"/>
              <a:t>/</a:t>
            </a:r>
            <a:r>
              <a:rPr lang="zh-CN" altLang="en-US" dirty="0"/>
              <a:t>序号或通信器</a:t>
            </a:r>
            <a:r>
              <a:rPr lang="en-US" altLang="zh-CN" dirty="0"/>
              <a:t>/</a:t>
            </a:r>
            <a:r>
              <a:rPr lang="zh-CN" altLang="en-US" dirty="0"/>
              <a:t>序号唯一确定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消息（</a:t>
            </a:r>
            <a:r>
              <a:rPr lang="en-US" altLang="zh-CN" dirty="0"/>
              <a:t>message</a:t>
            </a:r>
            <a:r>
              <a:rPr lang="zh-CN" altLang="en-US" dirty="0"/>
              <a:t>）：</a:t>
            </a:r>
          </a:p>
          <a:p>
            <a:r>
              <a:rPr lang="en-US" altLang="zh-CN" dirty="0"/>
              <a:t>MPI </a:t>
            </a:r>
            <a:r>
              <a:rPr lang="zh-CN" altLang="en-US" dirty="0"/>
              <a:t>程序中在进程间传递的数据。它由通信器、源地址、目的地址、消息标签和数据构成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通信（</a:t>
            </a:r>
            <a:r>
              <a:rPr lang="en-US" altLang="zh-CN" dirty="0"/>
              <a:t>communication</a:t>
            </a:r>
            <a:r>
              <a:rPr lang="zh-CN" altLang="en-US" dirty="0"/>
              <a:t>）：</a:t>
            </a:r>
          </a:p>
          <a:p>
            <a:r>
              <a:rPr lang="zh-CN" altLang="en-US" dirty="0"/>
              <a:t>通信是指在进程之间进行消息的收发、同步等操作。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959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_PPT_Temp_Corp_16x9_BLK_2007">
  <a:themeElements>
    <a:clrScheme name="Custom 4">
      <a:dk1>
        <a:srgbClr val="808080"/>
      </a:dk1>
      <a:lt1>
        <a:srgbClr val="FFFFFF"/>
      </a:lt1>
      <a:dk2>
        <a:srgbClr val="000000"/>
      </a:dk2>
      <a:lt2>
        <a:srgbClr val="76B900"/>
      </a:lt2>
      <a:accent1>
        <a:srgbClr val="006445"/>
      </a:accent1>
      <a:accent2>
        <a:srgbClr val="0F5582"/>
      </a:accent2>
      <a:accent3>
        <a:srgbClr val="C86414"/>
      </a:accent3>
      <a:accent4>
        <a:srgbClr val="FFC000"/>
      </a:accent4>
      <a:accent5>
        <a:srgbClr val="00B0F0"/>
      </a:accent5>
      <a:accent6>
        <a:srgbClr val="645FAF"/>
      </a:accent6>
      <a:hlink>
        <a:srgbClr val="76B900"/>
      </a:hlink>
      <a:folHlink>
        <a:srgbClr val="588A0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9E8B2F2D50A34B8956FD0A46C10A97" ma:contentTypeVersion="0" ma:contentTypeDescription="Create a new document." ma:contentTypeScope="" ma:versionID="2d22a1089f8aa3be74aa23dc2e82a28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A82F4F-F3EA-4E98-BEE2-3C70B6315C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DF88E22E-2A4B-4FB1-9848-BF16E7DBE74B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  <ds:schemaRef ds:uri="http://www.w3.org/XML/1998/namespace"/>
    <ds:schemaRef ds:uri="http://purl.org/dc/elements/1.1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E29B7386-0C5E-43DB-8BF1-052EEAD5F5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33670</TotalTime>
  <Words>1545</Words>
  <Application>Microsoft Office PowerPoint</Application>
  <PresentationFormat>自定义</PresentationFormat>
  <Paragraphs>284</Paragraphs>
  <Slides>66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6" baseType="lpstr">
      <vt:lpstr>Arial Unicode MS</vt:lpstr>
      <vt:lpstr>ＭＳ Ｐゴシック</vt:lpstr>
      <vt:lpstr>ＭＳ Ｐゴシック</vt:lpstr>
      <vt:lpstr>黑体</vt:lpstr>
      <vt:lpstr>华文新魏</vt:lpstr>
      <vt:lpstr>宋体</vt:lpstr>
      <vt:lpstr>Arial</vt:lpstr>
      <vt:lpstr>Trebuchet MS</vt:lpstr>
      <vt:lpstr>Wingdings</vt:lpstr>
      <vt:lpstr>10_PPT_Temp_Corp_16x9_BLK_2007</vt:lpstr>
      <vt:lpstr>GPU与人工智能3  Distributed Memory Programming  with MPI</vt:lpstr>
      <vt:lpstr>Index</vt:lpstr>
      <vt:lpstr>Windows 10上搭建MPI 开发环境</vt:lpstr>
      <vt:lpstr>Windows 10上搭建MPI 开发环境</vt:lpstr>
      <vt:lpstr>Windows 10上搭建MPI 开发环境</vt:lpstr>
      <vt:lpstr>什么是MPI</vt:lpstr>
      <vt:lpstr>名词和概念</vt:lpstr>
      <vt:lpstr>PowerPoint 演示文稿</vt:lpstr>
      <vt:lpstr>PowerPoint 演示文稿</vt:lpstr>
      <vt:lpstr>MPI六大核心接口</vt:lpstr>
      <vt:lpstr>MPI Programs</vt:lpstr>
      <vt:lpstr>Hello World! </vt:lpstr>
      <vt:lpstr>MPI-Hello World (C)</vt:lpstr>
      <vt:lpstr>PowerPoint 演示文稿</vt:lpstr>
      <vt:lpstr>MPI-Hello World (Fortran)</vt:lpstr>
      <vt:lpstr>Compilation</vt:lpstr>
      <vt:lpstr>Execution</vt:lpstr>
      <vt:lpstr>Run </vt:lpstr>
      <vt:lpstr>A process and two threads</vt:lpstr>
      <vt:lpstr>PowerPoint 演示文稿</vt:lpstr>
      <vt:lpstr>MPI Components</vt:lpstr>
      <vt:lpstr>MPI Components</vt:lpstr>
      <vt:lpstr>Basic Outline</vt:lpstr>
      <vt:lpstr>Communicators </vt:lpstr>
      <vt:lpstr>Communicators 语法结构</vt:lpstr>
      <vt:lpstr>Communication</vt:lpstr>
      <vt:lpstr>Data types</vt:lpstr>
      <vt:lpstr>Communication</vt:lpstr>
      <vt:lpstr>Message matching</vt:lpstr>
      <vt:lpstr>safe communication</vt:lpstr>
      <vt:lpstr>Receiving messages</vt:lpstr>
      <vt:lpstr>status_p  argument</vt:lpstr>
      <vt:lpstr>Our first MPI program</vt:lpstr>
      <vt:lpstr>PowerPoint 演示文稿</vt:lpstr>
      <vt:lpstr>PowerPoint 演示文稿</vt:lpstr>
      <vt:lpstr>PowerPoint 演示文稿</vt:lpstr>
      <vt:lpstr>Trapezoidal rule in mpi</vt:lpstr>
      <vt:lpstr>The Trapezoidal Rule</vt:lpstr>
      <vt:lpstr>One trapezoid</vt:lpstr>
      <vt:lpstr>The Trapezoidal Rule</vt:lpstr>
      <vt:lpstr>Pseudo-code for a serial program</vt:lpstr>
      <vt:lpstr>Parallelizing the Trapezoidal Rule</vt:lpstr>
      <vt:lpstr>Parallel pseudo-code</vt:lpstr>
      <vt:lpstr>Tasks and communications for Trapezoidal Rule</vt:lpstr>
      <vt:lpstr>First version (1)</vt:lpstr>
      <vt:lpstr>First version (2)</vt:lpstr>
      <vt:lpstr>First version (3)</vt:lpstr>
      <vt:lpstr>Running with 6 processes</vt:lpstr>
      <vt:lpstr>PowerPoint 演示文稿</vt:lpstr>
      <vt:lpstr>Communication</vt:lpstr>
      <vt:lpstr>A tree-structured global sum</vt:lpstr>
      <vt:lpstr>An alternative tree-structured global sum</vt:lpstr>
      <vt:lpstr>MPI_Reduce</vt:lpstr>
      <vt:lpstr>Predefined reduction operators in MPI</vt:lpstr>
      <vt:lpstr>Broadcast</vt:lpstr>
      <vt:lpstr>Broadcast</vt:lpstr>
      <vt:lpstr>Partitioning options</vt:lpstr>
      <vt:lpstr>Different partitions of a 12-component vector among 3 processes</vt:lpstr>
      <vt:lpstr>Matrix-vector multiplication</vt:lpstr>
      <vt:lpstr>Matrix-vector multiplication</vt:lpstr>
      <vt:lpstr>Multiply a matrix by a vector</vt:lpstr>
      <vt:lpstr>C style arrays</vt:lpstr>
      <vt:lpstr>Serial matrix-vector multiplication</vt:lpstr>
      <vt:lpstr>After class --- An MPI matrix-vector multiplication function (1) </vt:lpstr>
      <vt:lpstr>After class --- An MPI matrix-vector multiplication function (2)</vt:lpstr>
      <vt:lpstr>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Jennifer Hohn</dc:creator>
  <cp:lastModifiedBy>HP</cp:lastModifiedBy>
  <cp:revision>1876</cp:revision>
  <dcterms:created xsi:type="dcterms:W3CDTF">2008-01-24T03:11:41Z</dcterms:created>
  <dcterms:modified xsi:type="dcterms:W3CDTF">2022-03-11T06:14:30Z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0x010100F59E8B2F2D50A34B8956FD0A46C10A97</vt:lpwstr>
  </property>
  <property fmtid="{D5CDD505-2E9C-101B-9397-08002B2CF9AE}" pid="3" name="_NewReviewCycle">
    <vt:lpwstr/>
  </property>
</Properties>
</file>