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tiff" ContentType="image/tiff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4"/>
  </p:sldMasterIdLst>
  <p:notesMasterIdLst>
    <p:notesMasterId r:id="rId56"/>
  </p:notesMasterIdLst>
  <p:handoutMasterIdLst>
    <p:handoutMasterId r:id="rId57"/>
  </p:handoutMasterIdLst>
  <p:sldIdLst>
    <p:sldId id="260" r:id="rId5"/>
    <p:sldId id="493" r:id="rId6"/>
    <p:sldId id="494" r:id="rId7"/>
    <p:sldId id="495" r:id="rId8"/>
    <p:sldId id="551" r:id="rId9"/>
    <p:sldId id="504" r:id="rId10"/>
    <p:sldId id="496" r:id="rId11"/>
    <p:sldId id="499" r:id="rId12"/>
    <p:sldId id="554" r:id="rId13"/>
    <p:sldId id="497" r:id="rId14"/>
    <p:sldId id="498" r:id="rId15"/>
    <p:sldId id="500" r:id="rId16"/>
    <p:sldId id="552" r:id="rId17"/>
    <p:sldId id="553" r:id="rId18"/>
    <p:sldId id="555" r:id="rId19"/>
    <p:sldId id="556" r:id="rId20"/>
    <p:sldId id="503" r:id="rId21"/>
    <p:sldId id="557" r:id="rId22"/>
    <p:sldId id="505" r:id="rId23"/>
    <p:sldId id="562" r:id="rId24"/>
    <p:sldId id="563" r:id="rId25"/>
    <p:sldId id="564" r:id="rId26"/>
    <p:sldId id="506" r:id="rId27"/>
    <p:sldId id="507" r:id="rId28"/>
    <p:sldId id="508" r:id="rId29"/>
    <p:sldId id="509" r:id="rId30"/>
    <p:sldId id="511" r:id="rId31"/>
    <p:sldId id="514" r:id="rId32"/>
    <p:sldId id="515" r:id="rId33"/>
    <p:sldId id="516" r:id="rId34"/>
    <p:sldId id="517" r:id="rId35"/>
    <p:sldId id="518" r:id="rId36"/>
    <p:sldId id="524" r:id="rId37"/>
    <p:sldId id="525" r:id="rId38"/>
    <p:sldId id="526" r:id="rId39"/>
    <p:sldId id="527" r:id="rId40"/>
    <p:sldId id="528" r:id="rId41"/>
    <p:sldId id="529" r:id="rId42"/>
    <p:sldId id="532" r:id="rId43"/>
    <p:sldId id="533" r:id="rId44"/>
    <p:sldId id="534" r:id="rId45"/>
    <p:sldId id="535" r:id="rId46"/>
    <p:sldId id="536" r:id="rId47"/>
    <p:sldId id="539" r:id="rId48"/>
    <p:sldId id="540" r:id="rId49"/>
    <p:sldId id="541" r:id="rId50"/>
    <p:sldId id="542" r:id="rId51"/>
    <p:sldId id="543" r:id="rId52"/>
    <p:sldId id="544" r:id="rId53"/>
    <p:sldId id="545" r:id="rId54"/>
    <p:sldId id="546" r:id="rId55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ri  Nimtz" initials="" lastIdx="39" clrIdx="0"/>
  <p:cmAuthor id="1" name="Victoria Crimmins" initials="VC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E2E2E"/>
    <a:srgbClr val="323232"/>
    <a:srgbClr val="232323"/>
    <a:srgbClr val="00244C"/>
    <a:srgbClr val="003978"/>
    <a:srgbClr val="005791"/>
    <a:srgbClr val="0076B0"/>
    <a:srgbClr val="32BFF3"/>
    <a:srgbClr val="8FDDF9"/>
    <a:srgbClr val="B1E7F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197" autoAdjust="0"/>
    <p:restoredTop sz="95037" autoAdjust="0"/>
  </p:normalViewPr>
  <p:slideViewPr>
    <p:cSldViewPr snapToGrid="0">
      <p:cViewPr varScale="1">
        <p:scale>
          <a:sx n="92" d="100"/>
          <a:sy n="92" d="100"/>
        </p:scale>
        <p:origin x="-802" y="-82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3/21/2022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The University of Adelaide, School of Computer Science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AD2BC26-1F7C-4A9F-BE7E-815A2B785BE3}" type="datetime3">
              <a:rPr lang="en-US" altLang="zh-CN"/>
              <a:pPr/>
              <a:t>21 March 2022</a:t>
            </a:fld>
            <a:endParaRPr lang="en-US" altLang="zh-CN"/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5"/>
          </a:xfrm>
          <a:prstGeom prst="rect">
            <a:avLst/>
          </a:prstGeom>
          <a:noFill/>
        </p:spPr>
        <p:txBody>
          <a:bodyPr lIns="86018" tIns="43009" rIns="86018" bIns="43009"/>
          <a:lstStyle/>
          <a:p>
            <a:r>
              <a:rPr lang="en-US" altLang="zh-CN" smtClean="0"/>
              <a:t>Chapter 2 — Instructions: Language of the Computer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4416A-1F7A-462E-9A47-087193F2C7C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  <p:extLst>
      <p:ext uri="{BB962C8B-B14F-4D97-AF65-F5344CB8AC3E}">
        <p14:creationId xmlns="" xmlns:p14="http://schemas.microsoft.com/office/powerpoint/2010/main" val="29795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0" y="3447270"/>
            <a:ext cx="5191312" cy="10978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24"/>
            <a:ext cx="519047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\\netapp-hqmktg\creative\ASSETS\Logos\Corporate\Logo_Horizontal\White Type 2D (dark backs)\NVLogoH_2D_WT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410" y="5263977"/>
            <a:ext cx="2072510" cy="4470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67787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1003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29331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5034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7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80270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83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3966210"/>
            <a:ext cx="9326880" cy="6463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616042"/>
            <a:ext cx="9326880" cy="135016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251586" y="5743575"/>
            <a:ext cx="8726804" cy="32289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peterson\Desktop\8-bit-big.tif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0972800" cy="6175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920432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4654828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3B900"/>
          </a:solidFill>
          <a:latin typeface="Trebuchet MS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Blip>
          <a:blip r:embed="rId10"/>
        </a:buBlip>
        <a:defRPr sz="2400" b="1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914400" indent="-342900" algn="l" rtl="0" fontAlgn="base">
        <a:spcBef>
          <a:spcPct val="20000"/>
        </a:spcBef>
        <a:spcAft>
          <a:spcPct val="0"/>
        </a:spcAft>
        <a:buSzPct val="100000"/>
        <a:buBlip>
          <a:blip r:embed="rId10"/>
        </a:buBlip>
        <a:defRPr sz="2000" b="1">
          <a:solidFill>
            <a:schemeClr val="tx1"/>
          </a:solidFill>
          <a:latin typeface="Trebuchet MS" pitchFamily="34" charset="0"/>
        </a:defRPr>
      </a:lvl2pPr>
      <a:lvl3pPr marL="1371600" indent="-282575" algn="l" rtl="0" fontAlgn="base">
        <a:spcBef>
          <a:spcPct val="20000"/>
        </a:spcBef>
        <a:spcAft>
          <a:spcPct val="0"/>
        </a:spcAft>
        <a:buSzPct val="100000"/>
        <a:buBlip>
          <a:blip r:embed="rId10"/>
        </a:buBlip>
        <a:defRPr sz="2400" b="1">
          <a:solidFill>
            <a:schemeClr val="tx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mp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9506" y="2902207"/>
            <a:ext cx="7698398" cy="1754326"/>
          </a:xfrm>
          <a:ln>
            <a:noFill/>
          </a:ln>
        </p:spPr>
        <p:txBody>
          <a:bodyPr/>
          <a:lstStyle/>
          <a:p>
            <a:r>
              <a:rPr lang="en-US" altLang="zh-CN" sz="4000" dirty="0" smtClean="0">
                <a:latin typeface="+mn-ea"/>
                <a:ea typeface="+mn-ea"/>
              </a:rPr>
              <a:t>GPU</a:t>
            </a:r>
            <a:r>
              <a:rPr lang="zh-CN" altLang="en-US" sz="4000" dirty="0" smtClean="0">
                <a:latin typeface="+mn-ea"/>
                <a:ea typeface="+mn-ea"/>
              </a:rPr>
              <a:t>与人工智能</a:t>
            </a:r>
            <a:r>
              <a:rPr lang="en-US" altLang="zh-CN" sz="4000" dirty="0" smtClean="0">
                <a:latin typeface="+mn-ea"/>
                <a:ea typeface="+mn-ea"/>
              </a:rPr>
              <a:t/>
            </a:r>
            <a:br>
              <a:rPr lang="en-US" altLang="zh-CN" sz="4000" dirty="0" smtClean="0">
                <a:latin typeface="+mn-ea"/>
                <a:ea typeface="+mn-ea"/>
              </a:rPr>
            </a:br>
            <a:r>
              <a:rPr lang="en-US" altLang="zh-CN" sz="4000" dirty="0" smtClean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Shared Memory Programming with </a:t>
            </a:r>
            <a:r>
              <a:rPr lang="en-US" altLang="zh-CN" sz="2400" dirty="0" err="1" smtClean="0">
                <a:latin typeface="+mn-ea"/>
                <a:ea typeface="+mn-ea"/>
              </a:rPr>
              <a:t>OpenMP</a:t>
            </a:r>
            <a:r>
              <a:rPr lang="en-GB" sz="24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24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</a:br>
            <a:endParaRPr lang="en-US" altLang="en-US" sz="4000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275" y="4180819"/>
            <a:ext cx="7138065" cy="1138773"/>
          </a:xfrm>
        </p:spPr>
        <p:txBody>
          <a:bodyPr/>
          <a:lstStyle/>
          <a:p>
            <a:r>
              <a:rPr lang="en-US" sz="2000" b="0" dirty="0" smtClean="0"/>
              <a:t>Y</a:t>
            </a:r>
            <a:r>
              <a:rPr lang="en-US" altLang="zh-CN" sz="2000" b="0" dirty="0" smtClean="0"/>
              <a:t>ing Yu	</a:t>
            </a:r>
            <a:endParaRPr lang="en-US" sz="2000" b="0" dirty="0" smtClean="0"/>
          </a:p>
          <a:p>
            <a:r>
              <a:rPr lang="en-US" sz="2000" b="0" dirty="0" smtClean="0"/>
              <a:t>March 28, 2022</a:t>
            </a:r>
          </a:p>
          <a:p>
            <a:r>
              <a:rPr lang="en-US" altLang="zh-CN" sz="2000" b="0" dirty="0" smtClean="0"/>
              <a:t>yingyu@nju.edu.cn</a:t>
            </a:r>
            <a:endParaRPr lang="en-US" sz="2000" b="0" dirty="0"/>
          </a:p>
        </p:txBody>
      </p:sp>
    </p:spTree>
    <p:extLst>
      <p:ext uri="{BB962C8B-B14F-4D97-AF65-F5344CB8AC3E}">
        <p14:creationId xmlns="" xmlns:p14="http://schemas.microsoft.com/office/powerpoint/2010/main" val="26226664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506" y="234315"/>
            <a:ext cx="9233534" cy="510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7700" y="947262"/>
            <a:ext cx="9332596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gcc  −g  −Wall  −fopenmp  −o  omp_hello  omp_hello . c</a:t>
            </a:r>
          </a:p>
        </p:txBody>
      </p:sp>
      <p:sp>
        <p:nvSpPr>
          <p:cNvPr id="4" name="Rectangle 3"/>
          <p:cNvSpPr/>
          <p:nvPr/>
        </p:nvSpPr>
        <p:spPr>
          <a:xfrm>
            <a:off x="733426" y="1595914"/>
            <a:ext cx="2525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. /  omp_hello 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6670" y="1984534"/>
            <a:ext cx="15183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66FF"/>
                </a:solidFill>
                <a:latin typeface="+mn-lt"/>
              </a:rPr>
              <a:t>compiling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7051" y="2373154"/>
            <a:ext cx="33057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66FF"/>
                </a:solidFill>
                <a:latin typeface="+mn-lt"/>
              </a:rPr>
              <a:t>running with 4 threads</a:t>
            </a:r>
          </a:p>
        </p:txBody>
      </p:sp>
      <p:sp>
        <p:nvSpPr>
          <p:cNvPr id="25606" name="Freeform 7"/>
          <p:cNvSpPr>
            <a:spLocks noChangeArrowheads="1"/>
          </p:cNvSpPr>
          <p:nvPr/>
        </p:nvSpPr>
        <p:spPr bwMode="auto">
          <a:xfrm rot="1780262">
            <a:off x="2202181" y="2188488"/>
            <a:ext cx="872490" cy="369332"/>
          </a:xfrm>
          <a:custGeom>
            <a:avLst/>
            <a:gdLst>
              <a:gd name="T0" fmla="*/ 727204 w 1001486"/>
              <a:gd name="T1" fmla="*/ 415310 h 592666"/>
              <a:gd name="T2" fmla="*/ 400489 w 1001486"/>
              <a:gd name="T3" fmla="*/ 515557 h 592666"/>
              <a:gd name="T4" fmla="*/ 0 w 1001486"/>
              <a:gd name="T5" fmla="*/ 0 h 592666"/>
              <a:gd name="T6" fmla="*/ 0 60000 65536"/>
              <a:gd name="T7" fmla="*/ 0 60000 65536"/>
              <a:gd name="T8" fmla="*/ 0 60000 65536"/>
              <a:gd name="T9" fmla="*/ 0 w 1001486"/>
              <a:gd name="T10" fmla="*/ 0 h 592666"/>
              <a:gd name="T11" fmla="*/ 1001486 w 1001486"/>
              <a:gd name="T12" fmla="*/ 592666 h 5926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1486" h="592666">
                <a:moveTo>
                  <a:pt x="1001486" y="420914"/>
                </a:moveTo>
                <a:cubicBezTo>
                  <a:pt x="859971" y="506790"/>
                  <a:pt x="718457" y="592666"/>
                  <a:pt x="551543" y="522514"/>
                </a:cubicBezTo>
                <a:cubicBezTo>
                  <a:pt x="384629" y="452362"/>
                  <a:pt x="192314" y="226181"/>
                  <a:pt x="0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88621" y="3344705"/>
            <a:ext cx="371475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latin typeface="+mn-lt"/>
              </a:rPr>
              <a:t>Hello from thread 0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latin typeface="+mn-lt"/>
              </a:rPr>
              <a:t>Hello from thread 1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latin typeface="+mn-lt"/>
              </a:rPr>
              <a:t>Hello from thread 2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latin typeface="+mn-lt"/>
              </a:rPr>
              <a:t>Hello from thread 3 of 4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70936" y="4317683"/>
            <a:ext cx="3434714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latin typeface="+mn-lt"/>
              </a:rPr>
              <a:t>Hello from thread 1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latin typeface="+mn-lt"/>
              </a:rPr>
              <a:t>Hello from thread 2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latin typeface="+mn-lt"/>
              </a:rPr>
              <a:t>Hello from thread 0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latin typeface="+mn-lt"/>
              </a:rPr>
              <a:t>Hello from thread 3 of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28510" y="3474720"/>
            <a:ext cx="3175636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latin typeface="+mn-lt"/>
              </a:rPr>
              <a:t>Hello from thread 3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latin typeface="+mn-lt"/>
              </a:rPr>
              <a:t>Hello from thread 1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latin typeface="+mn-lt"/>
              </a:rPr>
              <a:t>Hello from thread 2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latin typeface="+mn-lt"/>
              </a:rPr>
              <a:t>Hello from thread 0 of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50080" y="3344704"/>
            <a:ext cx="12843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66FF"/>
                </a:solidFill>
                <a:latin typeface="+mn-lt"/>
              </a:rPr>
              <a:t>possible</a:t>
            </a:r>
            <a:br>
              <a:rPr lang="en-US" sz="2000" dirty="0">
                <a:solidFill>
                  <a:srgbClr val="0066FF"/>
                </a:solidFill>
                <a:latin typeface="+mn-lt"/>
              </a:rPr>
            </a:br>
            <a:r>
              <a:rPr lang="en-US" sz="2000" dirty="0">
                <a:solidFill>
                  <a:srgbClr val="0066FF"/>
                </a:solidFill>
                <a:latin typeface="+mn-lt"/>
              </a:rPr>
              <a:t>outcomes</a:t>
            </a:r>
          </a:p>
        </p:txBody>
      </p:sp>
      <p:cxnSp>
        <p:nvCxnSpPr>
          <p:cNvPr id="25611" name="Straight Arrow Connector 13"/>
          <p:cNvCxnSpPr>
            <a:cxnSpLocks noChangeShapeType="1"/>
            <a:stCxn id="12" idx="1"/>
          </p:cNvCxnSpPr>
          <p:nvPr/>
        </p:nvCxnSpPr>
        <p:spPr bwMode="auto">
          <a:xfrm rot="10800000" flipV="1">
            <a:off x="3758566" y="3698646"/>
            <a:ext cx="691514" cy="164693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</p:cxnSp>
      <p:cxnSp>
        <p:nvCxnSpPr>
          <p:cNvPr id="25612" name="Straight Arrow Connector 14"/>
          <p:cNvCxnSpPr>
            <a:cxnSpLocks noChangeShapeType="1"/>
          </p:cNvCxnSpPr>
          <p:nvPr/>
        </p:nvCxnSpPr>
        <p:spPr bwMode="auto">
          <a:xfrm rot="10800000" flipH="1" flipV="1">
            <a:off x="6004560" y="3604737"/>
            <a:ext cx="691516" cy="200025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</p:cxnSp>
      <p:cxnSp>
        <p:nvCxnSpPr>
          <p:cNvPr id="25613" name="Straight Arrow Connector 16"/>
          <p:cNvCxnSpPr>
            <a:cxnSpLocks noChangeShapeType="1"/>
            <a:stCxn id="12" idx="2"/>
          </p:cNvCxnSpPr>
          <p:nvPr/>
        </p:nvCxnSpPr>
        <p:spPr bwMode="auto">
          <a:xfrm rot="16200000" flipH="1">
            <a:off x="5027235" y="4117597"/>
            <a:ext cx="265093" cy="135077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</p:cxnSp>
      <p:sp>
        <p:nvSpPr>
          <p:cNvPr id="25614" name="Freeform 18"/>
          <p:cNvSpPr>
            <a:spLocks noChangeArrowheads="1"/>
          </p:cNvSpPr>
          <p:nvPr/>
        </p:nvSpPr>
        <p:spPr bwMode="auto">
          <a:xfrm rot="1780262">
            <a:off x="6899911" y="1737003"/>
            <a:ext cx="872490" cy="369332"/>
          </a:xfrm>
          <a:custGeom>
            <a:avLst/>
            <a:gdLst>
              <a:gd name="T0" fmla="*/ 727204 w 1001486"/>
              <a:gd name="T1" fmla="*/ 415310 h 592666"/>
              <a:gd name="T2" fmla="*/ 400489 w 1001486"/>
              <a:gd name="T3" fmla="*/ 515557 h 592666"/>
              <a:gd name="T4" fmla="*/ 0 w 1001486"/>
              <a:gd name="T5" fmla="*/ 0 h 592666"/>
              <a:gd name="T6" fmla="*/ 0 60000 65536"/>
              <a:gd name="T7" fmla="*/ 0 60000 65536"/>
              <a:gd name="T8" fmla="*/ 0 60000 65536"/>
              <a:gd name="T9" fmla="*/ 0 w 1001486"/>
              <a:gd name="T10" fmla="*/ 0 h 592666"/>
              <a:gd name="T11" fmla="*/ 1001486 w 1001486"/>
              <a:gd name="T12" fmla="*/ 592666 h 5926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1486" h="592666">
                <a:moveTo>
                  <a:pt x="1001486" y="420914"/>
                </a:moveTo>
                <a:cubicBezTo>
                  <a:pt x="859971" y="506790"/>
                  <a:pt x="718457" y="592666"/>
                  <a:pt x="551543" y="522514"/>
                </a:cubicBezTo>
                <a:cubicBezTo>
                  <a:pt x="384629" y="452362"/>
                  <a:pt x="192314" y="226181"/>
                  <a:pt x="0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733426" y="0"/>
            <a:ext cx="9938384" cy="590931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 process forking and joining two threads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09775"/>
            <a:ext cx="7620000" cy="21526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How is </a:t>
            </a:r>
            <a:r>
              <a:rPr lang="en-US" altLang="zh-CN" dirty="0" err="1" smtClean="0">
                <a:ea typeface="宋体" panose="02010600030101010101" pitchFamily="2" charset="-122"/>
              </a:rPr>
              <a:t>OpenMP</a:t>
            </a:r>
            <a:r>
              <a:rPr lang="en-US" altLang="zh-CN" dirty="0" smtClean="0">
                <a:ea typeface="宋体" panose="02010600030101010101" pitchFamily="2" charset="-122"/>
              </a:rPr>
              <a:t> typically used?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OpenMP</a:t>
            </a:r>
            <a:r>
              <a:rPr lang="en-US" altLang="zh-CN" dirty="0">
                <a:ea typeface="宋体" panose="02010600030101010101" pitchFamily="2" charset="-122"/>
              </a:rPr>
              <a:t> is usually used to parallelize loops: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Find your most time consuming loops.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Split them up between threads.</a:t>
            </a:r>
          </a:p>
          <a:p>
            <a:endParaRPr lang="zh-CN" altLang="en-US" dirty="0"/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857410" y="2747682"/>
            <a:ext cx="236220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1" dirty="0">
                <a:latin typeface="Tw Cen MT" panose="020B0602020104020603" pitchFamily="34" charset="0"/>
                <a:ea typeface="宋体" panose="02010600030101010101" pitchFamily="2" charset="-122"/>
              </a:rPr>
              <a:t>Sequential Program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857410" y="3378200"/>
            <a:ext cx="3852903" cy="23145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void main()</a:t>
            </a:r>
            <a:b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{</a:t>
            </a:r>
            <a:b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</a:b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  </a:t>
            </a:r>
            <a:r>
              <a:rPr lang="en-US" altLang="ko-KR" dirty="0" err="1">
                <a:latin typeface="Lucida Sans Typewriter" panose="020B0509030504030204" pitchFamily="49" charset="0"/>
                <a:ea typeface="굴림" pitchFamily="1" charset="-127"/>
              </a:rPr>
              <a:t>int</a:t>
            </a: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 </a:t>
            </a:r>
            <a:r>
              <a:rPr lang="en-US" altLang="ko-KR" dirty="0" err="1">
                <a:latin typeface="Lucida Sans Typewriter" panose="020B0509030504030204" pitchFamily="49" charset="0"/>
                <a:ea typeface="굴림" pitchFamily="1" charset="-127"/>
              </a:rPr>
              <a:t>i</a:t>
            </a: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, k, N=1000;</a:t>
            </a:r>
          </a:p>
          <a:p>
            <a:pPr eaLnBrk="1" hangingPunct="1"/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  double </a:t>
            </a: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A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[</a:t>
            </a: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N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]</a:t>
            </a: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, B[N], C[N]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;</a:t>
            </a:r>
            <a:b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  for</a:t>
            </a: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 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Lucida Sans Typewriter" panose="020B05090305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=0;</a:t>
            </a: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 </a:t>
            </a:r>
            <a:r>
              <a:rPr lang="en-US" altLang="zh-CN" dirty="0" err="1">
                <a:latin typeface="Lucida Sans Typewriter" panose="020B05090305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&lt;</a:t>
            </a: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N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;</a:t>
            </a: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 </a:t>
            </a:r>
            <a:r>
              <a:rPr lang="en-US" altLang="zh-CN" dirty="0" err="1">
                <a:latin typeface="Lucida Sans Typewriter" panose="020B05090305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++)</a:t>
            </a: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 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{</a:t>
            </a:r>
            <a:b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</a:b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    A[</a:t>
            </a:r>
            <a:r>
              <a:rPr lang="en-US" altLang="ko-KR" dirty="0" err="1">
                <a:latin typeface="Lucida Sans Typewriter" panose="020B0509030504030204" pitchFamily="49" charset="0"/>
                <a:ea typeface="굴림" pitchFamily="1" charset="-127"/>
              </a:rPr>
              <a:t>i</a:t>
            </a: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] = B[</a:t>
            </a:r>
            <a:r>
              <a:rPr lang="en-US" altLang="ko-KR" dirty="0" err="1">
                <a:latin typeface="Lucida Sans Typewriter" panose="020B0509030504030204" pitchFamily="49" charset="0"/>
                <a:ea typeface="굴림" pitchFamily="1" charset="-127"/>
              </a:rPr>
              <a:t>i</a:t>
            </a: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] + k*C[</a:t>
            </a:r>
            <a:r>
              <a:rPr lang="en-US" altLang="ko-KR" dirty="0" err="1">
                <a:latin typeface="Lucida Sans Typewriter" panose="020B0509030504030204" pitchFamily="49" charset="0"/>
                <a:ea typeface="굴림" pitchFamily="1" charset="-127"/>
              </a:rPr>
              <a:t>i</a:t>
            </a: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]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  }</a:t>
            </a:r>
            <a:b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937837" y="2726098"/>
            <a:ext cx="4114800" cy="3384550"/>
            <a:chOff x="3024" y="1906"/>
            <a:chExt cx="2592" cy="2132"/>
          </a:xfrm>
        </p:grpSpPr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3024" y="2234"/>
              <a:ext cx="2592" cy="18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99FF33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#include “</a:t>
              </a:r>
              <a:r>
                <a:rPr lang="en-US" altLang="zh-CN" dirty="0" err="1">
                  <a:solidFill>
                    <a:srgbClr val="99FF33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omp.h</a:t>
              </a:r>
              <a:r>
                <a:rPr lang="en-US" altLang="zh-CN" dirty="0">
                  <a:solidFill>
                    <a:srgbClr val="99FF33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”</a:t>
              </a:r>
              <a:br>
                <a:rPr lang="en-US" altLang="zh-CN" dirty="0">
                  <a:solidFill>
                    <a:srgbClr val="99FF33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void main()</a:t>
              </a:r>
              <a:b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{</a:t>
              </a:r>
              <a:b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ko-KR" dirty="0">
                  <a:latin typeface="Lucida Sans Typewriter" panose="020B0509030504030204" pitchFamily="49" charset="0"/>
                  <a:ea typeface="굴림" pitchFamily="1" charset="-127"/>
                </a:rPr>
                <a:t>  </a:t>
              </a:r>
              <a:r>
                <a:rPr lang="en-US" altLang="ko-KR" dirty="0" err="1">
                  <a:latin typeface="Lucida Sans Typewriter" panose="020B0509030504030204" pitchFamily="49" charset="0"/>
                  <a:ea typeface="굴림" pitchFamily="1" charset="-127"/>
                </a:rPr>
                <a:t>int</a:t>
              </a:r>
              <a:r>
                <a:rPr lang="en-US" altLang="ko-KR" dirty="0"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ko-KR" dirty="0" err="1"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dirty="0">
                  <a:latin typeface="Lucida Sans Typewriter" panose="020B0509030504030204" pitchFamily="49" charset="0"/>
                  <a:ea typeface="굴림" pitchFamily="1" charset="-127"/>
                </a:rPr>
                <a:t>, k, N=1000;</a:t>
              </a:r>
            </a:p>
            <a:p>
              <a:pPr eaLnBrk="1" hangingPunct="1"/>
              <a: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  double</a:t>
              </a:r>
              <a:r>
                <a:rPr lang="en-US" altLang="ko-KR" dirty="0">
                  <a:latin typeface="Lucida Sans Typewriter" panose="020B0509030504030204" pitchFamily="49" charset="0"/>
                  <a:ea typeface="굴림" pitchFamily="1" charset="-127"/>
                </a:rPr>
                <a:t> A</a:t>
              </a:r>
              <a: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[</a:t>
              </a:r>
              <a:r>
                <a:rPr lang="en-US" altLang="ko-KR" dirty="0">
                  <a:latin typeface="Lucida Sans Typewriter" panose="020B0509030504030204" pitchFamily="49" charset="0"/>
                  <a:ea typeface="굴림" pitchFamily="1" charset="-127"/>
                </a:rPr>
                <a:t>N</a:t>
              </a:r>
              <a: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]</a:t>
              </a:r>
              <a:r>
                <a:rPr lang="en-US" altLang="ko-KR" dirty="0">
                  <a:latin typeface="Lucida Sans Typewriter" panose="020B0509030504030204" pitchFamily="49" charset="0"/>
                  <a:ea typeface="굴림" pitchFamily="1" charset="-127"/>
                </a:rPr>
                <a:t>, B[N], C[N]</a:t>
              </a:r>
              <a: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;</a:t>
              </a:r>
              <a:r>
                <a:rPr lang="en-US" altLang="ko-KR" dirty="0"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/>
              </a:r>
              <a:b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dirty="0">
                  <a:solidFill>
                    <a:srgbClr val="99FF33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#pragma </a:t>
              </a:r>
              <a:r>
                <a:rPr lang="en-US" altLang="zh-CN" dirty="0" err="1">
                  <a:solidFill>
                    <a:srgbClr val="99FF33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omp</a:t>
              </a:r>
              <a:r>
                <a:rPr lang="en-US" altLang="zh-CN" dirty="0">
                  <a:solidFill>
                    <a:srgbClr val="99FF33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 parallel for</a:t>
              </a:r>
              <a:r>
                <a:rPr lang="en-US" altLang="zh-CN" dirty="0">
                  <a:solidFill>
                    <a:srgbClr val="FFFF66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/>
              </a:r>
              <a:br>
                <a:rPr lang="en-US" altLang="zh-CN" dirty="0">
                  <a:solidFill>
                    <a:srgbClr val="FFFF66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dirty="0">
                  <a:solidFill>
                    <a:schemeClr val="bg1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  </a:t>
              </a:r>
              <a:r>
                <a:rPr lang="en-US" altLang="zh-CN" dirty="0" err="1">
                  <a:latin typeface="Lucida Sans Typewriter" panose="020B0509030504030204" pitchFamily="49" charset="0"/>
                  <a:ea typeface="宋体" panose="02010600030101010101" pitchFamily="2" charset="-122"/>
                </a:rPr>
                <a:t>for</a:t>
              </a:r>
              <a:r>
                <a:rPr lang="en-US" altLang="ko-KR" dirty="0"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dirty="0" err="1">
                  <a:latin typeface="Lucida Sans Typewriter" panose="020B0509030504030204" pitchFamily="49" charset="0"/>
                  <a:ea typeface="宋体" panose="02010600030101010101" pitchFamily="2" charset="-122"/>
                </a:rPr>
                <a:t>i</a:t>
              </a:r>
              <a: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=0;</a:t>
              </a:r>
              <a:r>
                <a:rPr lang="en-US" altLang="ko-KR" dirty="0"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zh-CN" dirty="0" err="1">
                  <a:latin typeface="Lucida Sans Typewriter" panose="020B0509030504030204" pitchFamily="49" charset="0"/>
                  <a:ea typeface="宋体" panose="02010600030101010101" pitchFamily="2" charset="-122"/>
                </a:rPr>
                <a:t>i</a:t>
              </a:r>
              <a: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&lt;</a:t>
              </a:r>
              <a:r>
                <a:rPr lang="en-US" altLang="ko-KR" dirty="0">
                  <a:latin typeface="Lucida Sans Typewriter" panose="020B0509030504030204" pitchFamily="49" charset="0"/>
                  <a:ea typeface="굴림" pitchFamily="1" charset="-127"/>
                </a:rPr>
                <a:t>N</a:t>
              </a:r>
              <a: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;</a:t>
              </a:r>
              <a:r>
                <a:rPr lang="en-US" altLang="ko-KR" dirty="0"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zh-CN" dirty="0" err="1">
                  <a:latin typeface="Lucida Sans Typewriter" panose="020B0509030504030204" pitchFamily="49" charset="0"/>
                  <a:ea typeface="宋体" panose="02010600030101010101" pitchFamily="2" charset="-122"/>
                </a:rPr>
                <a:t>i</a:t>
              </a:r>
              <a: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++) </a:t>
              </a:r>
              <a:r>
                <a:rPr lang="en-US" altLang="ko-KR" dirty="0">
                  <a:latin typeface="Lucida Sans Typewriter" panose="020B0509030504030204" pitchFamily="49" charset="0"/>
                  <a:ea typeface="굴림" pitchFamily="1" charset="-127"/>
                </a:rPr>
                <a:t>{</a:t>
              </a:r>
            </a:p>
            <a:p>
              <a:pPr eaLnBrk="1" hangingPunct="1"/>
              <a:r>
                <a:rPr lang="en-US" altLang="ko-KR" dirty="0">
                  <a:latin typeface="Lucida Sans Typewriter" panose="020B0509030504030204" pitchFamily="49" charset="0"/>
                  <a:ea typeface="굴림" pitchFamily="1" charset="-127"/>
                </a:rPr>
                <a:t>    A[</a:t>
              </a:r>
              <a:r>
                <a:rPr lang="en-US" altLang="ko-KR" dirty="0" err="1"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dirty="0">
                  <a:latin typeface="Lucida Sans Typewriter" panose="020B0509030504030204" pitchFamily="49" charset="0"/>
                  <a:ea typeface="굴림" pitchFamily="1" charset="-127"/>
                </a:rPr>
                <a:t>] = B[</a:t>
              </a:r>
              <a:r>
                <a:rPr lang="en-US" altLang="ko-KR" dirty="0" err="1"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dirty="0">
                  <a:latin typeface="Lucida Sans Typewriter" panose="020B0509030504030204" pitchFamily="49" charset="0"/>
                  <a:ea typeface="굴림" pitchFamily="1" charset="-127"/>
                </a:rPr>
                <a:t>] + k*C[</a:t>
              </a:r>
              <a:r>
                <a:rPr lang="en-US" altLang="ko-KR" dirty="0" err="1"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dirty="0">
                  <a:latin typeface="Lucida Sans Typewriter" panose="020B0509030504030204" pitchFamily="49" charset="0"/>
                  <a:ea typeface="굴림" pitchFamily="1" charset="-127"/>
                </a:rPr>
                <a:t>];</a:t>
              </a:r>
              <a: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/>
              </a:r>
              <a:b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  }</a:t>
              </a:r>
              <a:br>
                <a:rPr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dirty="0">
                  <a:solidFill>
                    <a:schemeClr val="bg1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}</a:t>
              </a: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3024" y="1906"/>
              <a:ext cx="1522" cy="2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b="1" dirty="0">
                  <a:latin typeface="Lucida Sans Typewriter" panose="020B0509030504030204" pitchFamily="49" charset="0"/>
                  <a:ea typeface="굴림" pitchFamily="1" charset="-127"/>
                </a:rPr>
                <a:t>Parallel</a:t>
              </a:r>
              <a:r>
                <a:rPr lang="en-US" altLang="zh-CN" b="1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 Program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8770608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590931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rPr>
              <a:t>How is </a:t>
            </a:r>
            <a:r>
              <a:rPr lang="en-US" altLang="zh-CN" dirty="0" err="1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rPr>
              <a:t>OpenMP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rPr>
              <a:t> typically used</a:t>
            </a:r>
            <a:r>
              <a:rPr lang="en-US" altLang="zh-CN" dirty="0" smtClean="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rPr>
              <a:t>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1" charset="-127"/>
              </a:rPr>
              <a:t>Single Program Multiple Data (SPMD)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0" y="3194050"/>
            <a:ext cx="3657600" cy="2978150"/>
            <a:chOff x="336" y="1580"/>
            <a:chExt cx="2304" cy="1876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104" y="1580"/>
              <a:ext cx="738" cy="2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600" b="1" dirty="0">
                  <a:latin typeface="Lucida Sans Typewriter" panose="020B0509030504030204" pitchFamily="49" charset="0"/>
                  <a:ea typeface="굴림" pitchFamily="1" charset="-127"/>
                </a:rPr>
                <a:t>Thread 0</a:t>
              </a:r>
              <a:endParaRPr lang="en-US" altLang="zh-CN" sz="1600" b="1" dirty="0">
                <a:latin typeface="Lucida Sans Typewriter" panose="020B05090305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336" y="1842"/>
              <a:ext cx="2304" cy="161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void main()</a:t>
              </a:r>
              <a:b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{</a:t>
              </a:r>
              <a:b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 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int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, k, N=1000;</a:t>
              </a:r>
            </a:p>
            <a:p>
              <a:pPr eaLnBrk="1" hangingPunct="1"/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  double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A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[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N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]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, B[N], C[N]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;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/>
              </a:r>
              <a:b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 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lb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= 0;</a:t>
              </a:r>
            </a:p>
            <a:p>
              <a:pPr eaLnBrk="1" hangingPunct="1"/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 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ub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= 250;</a:t>
              </a:r>
            </a:p>
            <a:p>
              <a:pPr eaLnBrk="1" hangingPunct="1"/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  for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sz="1600" dirty="0" err="1">
                  <a:latin typeface="Lucida Sans Typewriter" panose="020B0509030504030204" pitchFamily="49" charset="0"/>
                  <a:ea typeface="宋体" panose="02010600030101010101" pitchFamily="2" charset="-122"/>
                </a:rPr>
                <a:t>i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=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lb</a:t>
              </a:r>
              <a:r>
                <a:rPr lang="en-US" altLang="zh-CN" sz="1600" dirty="0" err="1">
                  <a:latin typeface="Lucida Sans Typewriter" panose="020B0509030504030204" pitchFamily="49" charset="0"/>
                  <a:ea typeface="宋体" panose="02010600030101010101" pitchFamily="2" charset="-122"/>
                </a:rPr>
                <a:t>;i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&lt;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ub</a:t>
              </a:r>
              <a:r>
                <a:rPr lang="en-US" altLang="zh-CN" sz="1600" dirty="0" err="1">
                  <a:latin typeface="Lucida Sans Typewriter" panose="020B0509030504030204" pitchFamily="49" charset="0"/>
                  <a:ea typeface="宋体" panose="02010600030101010101" pitchFamily="2" charset="-122"/>
                </a:rPr>
                <a:t>;i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++) 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{</a:t>
              </a:r>
            </a:p>
            <a:p>
              <a:pPr eaLnBrk="1" hangingPunct="1"/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   A[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] = B[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] + k*C[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];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/>
              </a:r>
              <a:b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  }</a:t>
              </a:r>
              <a:b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bg1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5411347" y="3162299"/>
            <a:ext cx="3657600" cy="2978150"/>
            <a:chOff x="336" y="1580"/>
            <a:chExt cx="2304" cy="1876"/>
          </a:xfrm>
        </p:grpSpPr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1104" y="1580"/>
              <a:ext cx="738" cy="2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600" b="1" dirty="0">
                  <a:latin typeface="Lucida Sans Typewriter" panose="020B0509030504030204" pitchFamily="49" charset="0"/>
                  <a:ea typeface="굴림" pitchFamily="1" charset="-127"/>
                </a:rPr>
                <a:t>Thread 2</a:t>
              </a:r>
              <a:endParaRPr lang="en-US" altLang="zh-CN" sz="1600" b="1" dirty="0">
                <a:latin typeface="Lucida Sans Typewriter" panose="020B05090305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336" y="1842"/>
              <a:ext cx="2304" cy="161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void main()</a:t>
              </a:r>
              <a:b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{</a:t>
              </a:r>
              <a:b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 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int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, k, N=1000;</a:t>
              </a:r>
            </a:p>
            <a:p>
              <a:pPr eaLnBrk="1" hangingPunct="1"/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  double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A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[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N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]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, B[N], C[N]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;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/>
              </a:r>
              <a:b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 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lb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= 500;</a:t>
              </a:r>
            </a:p>
            <a:p>
              <a:pPr eaLnBrk="1" hangingPunct="1"/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 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ub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= 750;</a:t>
              </a:r>
            </a:p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  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for</a:t>
              </a:r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i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=</a:t>
              </a:r>
              <a:r>
                <a:rPr lang="en-US" altLang="ko-KR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lb</a:t>
              </a:r>
              <a:r>
                <a:rPr lang="en-US" altLang="zh-CN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;</a:t>
              </a:r>
              <a:r>
                <a:rPr lang="en-US" altLang="ko-KR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&lt;</a:t>
              </a:r>
              <a:r>
                <a:rPr lang="en-US" altLang="ko-KR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ub</a:t>
              </a:r>
              <a:r>
                <a:rPr lang="en-US" altLang="zh-CN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;i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++) </a:t>
              </a:r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{</a:t>
              </a:r>
            </a:p>
            <a:p>
              <a:pPr eaLnBrk="1" hangingPunct="1"/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    A[</a:t>
              </a:r>
              <a:r>
                <a:rPr lang="en-US" altLang="ko-KR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] = B[</a:t>
              </a:r>
              <a:r>
                <a:rPr lang="en-US" altLang="ko-KR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] + k*C[</a:t>
              </a:r>
              <a:r>
                <a:rPr lang="en-US" altLang="ko-KR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];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/>
              </a:r>
              <a:b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  }</a:t>
              </a:r>
              <a:r>
                <a:rPr lang="en-US" altLang="zh-CN" sz="1600" dirty="0">
                  <a:solidFill>
                    <a:schemeClr val="bg1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/>
              </a:r>
              <a:br>
                <a:rPr lang="en-US" altLang="zh-CN" sz="1600" dirty="0">
                  <a:solidFill>
                    <a:schemeClr val="bg1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bg1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14" name="Group 31"/>
          <p:cNvGrpSpPr>
            <a:grpSpLocks/>
          </p:cNvGrpSpPr>
          <p:nvPr/>
        </p:nvGrpSpPr>
        <p:grpSpPr bwMode="auto">
          <a:xfrm>
            <a:off x="7358769" y="3157762"/>
            <a:ext cx="3581400" cy="2978150"/>
            <a:chOff x="3216" y="2012"/>
            <a:chExt cx="2256" cy="1876"/>
          </a:xfrm>
        </p:grpSpPr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3984" y="2012"/>
              <a:ext cx="738" cy="2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600" b="1" dirty="0">
                  <a:latin typeface="Lucida Sans Typewriter" panose="020B0509030504030204" pitchFamily="49" charset="0"/>
                  <a:ea typeface="굴림" pitchFamily="1" charset="-127"/>
                </a:rPr>
                <a:t>Thread 3</a:t>
              </a:r>
              <a:endParaRPr lang="en-US" altLang="zh-CN" sz="1600" b="1" dirty="0">
                <a:latin typeface="Lucida Sans Typewriter" panose="020B05090305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3216" y="2274"/>
              <a:ext cx="2256" cy="161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void main()</a:t>
              </a:r>
              <a:b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{</a:t>
              </a:r>
              <a:b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 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int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, k, N=1000;</a:t>
              </a:r>
            </a:p>
            <a:p>
              <a:pPr eaLnBrk="1" hangingPunct="1"/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  double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A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[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N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]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, B[N], C[N]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;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/>
              </a:r>
              <a:b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 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lb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= 750;</a:t>
              </a:r>
            </a:p>
            <a:p>
              <a:pPr eaLnBrk="1" hangingPunct="1"/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 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ub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= 1000;</a:t>
              </a:r>
            </a:p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  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for</a:t>
              </a:r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i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=</a:t>
              </a:r>
              <a:r>
                <a:rPr lang="en-US" altLang="ko-KR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lb</a:t>
              </a:r>
              <a:r>
                <a:rPr lang="en-US" altLang="zh-CN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;i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&lt;</a:t>
              </a:r>
              <a:r>
                <a:rPr lang="en-US" altLang="ko-KR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ub</a:t>
              </a:r>
              <a:r>
                <a:rPr lang="en-US" altLang="zh-CN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;i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++) </a:t>
              </a:r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{</a:t>
              </a:r>
            </a:p>
            <a:p>
              <a:pPr eaLnBrk="1" hangingPunct="1"/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    A[</a:t>
              </a:r>
              <a:r>
                <a:rPr lang="en-US" altLang="ko-KR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] = B[</a:t>
              </a:r>
              <a:r>
                <a:rPr lang="en-US" altLang="ko-KR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] + k*C[</a:t>
              </a:r>
              <a:r>
                <a:rPr lang="en-US" altLang="ko-KR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];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/>
              </a:r>
              <a:b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  }</a:t>
              </a:r>
              <a:r>
                <a:rPr lang="en-US" altLang="zh-CN" sz="1600" dirty="0">
                  <a:solidFill>
                    <a:schemeClr val="bg1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/>
              </a:r>
              <a:br>
                <a:rPr lang="en-US" altLang="zh-CN" sz="1600" dirty="0">
                  <a:solidFill>
                    <a:schemeClr val="bg1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bg1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1762912" y="2321912"/>
            <a:ext cx="3657600" cy="2978150"/>
            <a:chOff x="336" y="1580"/>
            <a:chExt cx="2304" cy="1876"/>
          </a:xfrm>
        </p:grpSpPr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1104" y="1580"/>
              <a:ext cx="738" cy="2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600" b="1" dirty="0">
                  <a:latin typeface="Lucida Sans Typewriter" panose="020B0509030504030204" pitchFamily="49" charset="0"/>
                  <a:ea typeface="굴림" pitchFamily="1" charset="-127"/>
                </a:rPr>
                <a:t>Thread 1</a:t>
              </a:r>
              <a:endParaRPr lang="en-US" altLang="zh-CN" sz="1600" b="1" dirty="0">
                <a:latin typeface="Lucida Sans Typewriter" panose="020B05090305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336" y="1842"/>
              <a:ext cx="2304" cy="161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void main()</a:t>
              </a:r>
              <a:b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{</a:t>
              </a:r>
              <a:b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 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int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, k, N=1000;</a:t>
              </a:r>
            </a:p>
            <a:p>
              <a:pPr eaLnBrk="1" hangingPunct="1"/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  double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A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[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N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]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, B[N], C[N]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;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/>
              </a:r>
              <a:br>
                <a:rPr lang="en-US" altLang="zh-CN" sz="1600" dirty="0"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 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lb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= 250;</a:t>
              </a:r>
            </a:p>
            <a:p>
              <a:pPr eaLnBrk="1" hangingPunct="1"/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 </a:t>
              </a:r>
              <a:r>
                <a:rPr lang="en-US" altLang="ko-KR" sz="1600" dirty="0" err="1">
                  <a:latin typeface="Lucida Sans Typewriter" panose="020B0509030504030204" pitchFamily="49" charset="0"/>
                  <a:ea typeface="굴림" pitchFamily="1" charset="-127"/>
                </a:rPr>
                <a:t>ub</a:t>
              </a:r>
              <a:r>
                <a:rPr lang="en-US" altLang="ko-KR" sz="1600" dirty="0">
                  <a:latin typeface="Lucida Sans Typewriter" panose="020B0509030504030204" pitchFamily="49" charset="0"/>
                  <a:ea typeface="굴림" pitchFamily="1" charset="-127"/>
                </a:rPr>
                <a:t> = 500;</a:t>
              </a:r>
            </a:p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  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for</a:t>
              </a:r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 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i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=</a:t>
              </a:r>
              <a:r>
                <a:rPr lang="en-US" altLang="ko-KR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lb</a:t>
              </a:r>
              <a:r>
                <a:rPr lang="en-US" altLang="zh-CN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;i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&lt;</a:t>
              </a:r>
              <a:r>
                <a:rPr lang="en-US" altLang="ko-KR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ub</a:t>
              </a:r>
              <a:r>
                <a:rPr lang="en-US" altLang="zh-CN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;i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++) </a:t>
              </a:r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{</a:t>
              </a:r>
            </a:p>
            <a:p>
              <a:pPr eaLnBrk="1" hangingPunct="1"/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    A[</a:t>
              </a:r>
              <a:r>
                <a:rPr lang="en-US" altLang="ko-KR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] = B[</a:t>
              </a:r>
              <a:r>
                <a:rPr lang="en-US" altLang="ko-KR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] + k*C[</a:t>
              </a:r>
              <a:r>
                <a:rPr lang="en-US" altLang="ko-KR" sz="1600" dirty="0" err="1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i</a:t>
              </a:r>
              <a:r>
                <a:rPr lang="en-US" altLang="ko-KR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굴림" pitchFamily="1" charset="-127"/>
                </a:rPr>
                <a:t>];</a:t>
              </a: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/>
              </a:r>
              <a:b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rgbClr val="FFFF99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  }</a:t>
              </a:r>
              <a:r>
                <a:rPr lang="en-US" altLang="zh-CN" sz="1600" dirty="0">
                  <a:solidFill>
                    <a:schemeClr val="bg1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/>
              </a:r>
              <a:br>
                <a:rPr lang="en-US" altLang="zh-CN" sz="1600" dirty="0">
                  <a:solidFill>
                    <a:schemeClr val="bg1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</a:br>
              <a:r>
                <a:rPr lang="en-US" altLang="zh-CN" sz="1600" dirty="0">
                  <a:solidFill>
                    <a:schemeClr val="bg1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}</a:t>
              </a:r>
            </a:p>
          </p:txBody>
        </p:sp>
      </p:grp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2477074" y="3532188"/>
            <a:ext cx="4114800" cy="25622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99FF33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#include “</a:t>
            </a:r>
            <a:r>
              <a:rPr lang="en-US" altLang="zh-CN" sz="1600" dirty="0" err="1">
                <a:solidFill>
                  <a:srgbClr val="99FF33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omp.h</a:t>
            </a:r>
            <a:r>
              <a:rPr lang="en-US" altLang="zh-CN" sz="1600" dirty="0">
                <a:solidFill>
                  <a:srgbClr val="99FF33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”</a:t>
            </a:r>
            <a:br>
              <a:rPr lang="en-US" altLang="zh-CN" sz="1600" dirty="0">
                <a:solidFill>
                  <a:srgbClr val="99FF33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Sans Typewriter" panose="020B0509030504030204" pitchFamily="49" charset="0"/>
                <a:ea typeface="宋体" panose="02010600030101010101" pitchFamily="2" charset="-122"/>
              </a:rPr>
              <a:t>void main()</a:t>
            </a:r>
            <a:br>
              <a:rPr lang="en-US" altLang="zh-CN" sz="1600" dirty="0">
                <a:latin typeface="Lucida Sans Typewriter" panose="020B05090305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Sans Typewriter" panose="020B0509030504030204" pitchFamily="49" charset="0"/>
                <a:ea typeface="宋体" panose="02010600030101010101" pitchFamily="2" charset="-122"/>
              </a:rPr>
              <a:t>{</a:t>
            </a:r>
            <a:br>
              <a:rPr lang="en-US" altLang="zh-CN" sz="1600" dirty="0">
                <a:latin typeface="Lucida Sans Typewriter" panose="020B0509030504030204" pitchFamily="49" charset="0"/>
                <a:ea typeface="宋体" panose="02010600030101010101" pitchFamily="2" charset="-122"/>
              </a:rPr>
            </a:br>
            <a:r>
              <a:rPr lang="en-US" altLang="ko-KR" sz="1600" dirty="0">
                <a:latin typeface="Lucida Sans Typewriter" panose="020B0509030504030204" pitchFamily="49" charset="0"/>
                <a:ea typeface="굴림" pitchFamily="1" charset="-127"/>
              </a:rPr>
              <a:t>  </a:t>
            </a:r>
            <a:r>
              <a:rPr lang="en-US" altLang="ko-KR" sz="1600" dirty="0" err="1">
                <a:latin typeface="Lucida Sans Typewriter" panose="020B0509030504030204" pitchFamily="49" charset="0"/>
                <a:ea typeface="굴림" pitchFamily="1" charset="-127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  <a:ea typeface="굴림" pitchFamily="1" charset="-127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  <a:ea typeface="굴림" pitchFamily="1" charset="-127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  <a:ea typeface="굴림" pitchFamily="1" charset="-127"/>
              </a:rPr>
              <a:t>, k, N=1000;</a:t>
            </a:r>
          </a:p>
          <a:p>
            <a:pPr eaLnBrk="1" hangingPunct="1"/>
            <a:r>
              <a:rPr lang="en-US" altLang="zh-CN" sz="1600" dirty="0">
                <a:latin typeface="Lucida Sans Typewriter" panose="020B0509030504030204" pitchFamily="49" charset="0"/>
                <a:ea typeface="宋体" panose="02010600030101010101" pitchFamily="2" charset="-122"/>
              </a:rPr>
              <a:t>  double</a:t>
            </a:r>
            <a:r>
              <a:rPr lang="en-US" altLang="ko-KR" sz="1600" dirty="0">
                <a:latin typeface="Lucida Sans Typewriter" panose="020B0509030504030204" pitchFamily="49" charset="0"/>
                <a:ea typeface="굴림" pitchFamily="1" charset="-127"/>
              </a:rPr>
              <a:t> A</a:t>
            </a:r>
            <a:r>
              <a:rPr lang="en-US" altLang="zh-CN" sz="1600" dirty="0">
                <a:latin typeface="Lucida Sans Typewriter" panose="020B0509030504030204" pitchFamily="49" charset="0"/>
                <a:ea typeface="宋体" panose="02010600030101010101" pitchFamily="2" charset="-122"/>
              </a:rPr>
              <a:t>[</a:t>
            </a:r>
            <a:r>
              <a:rPr lang="en-US" altLang="ko-KR" sz="1600" dirty="0">
                <a:latin typeface="Lucida Sans Typewriter" panose="020B0509030504030204" pitchFamily="49" charset="0"/>
                <a:ea typeface="굴림" pitchFamily="1" charset="-127"/>
              </a:rPr>
              <a:t>N</a:t>
            </a:r>
            <a:r>
              <a:rPr lang="en-US" altLang="zh-CN" sz="1600" dirty="0">
                <a:latin typeface="Lucida Sans Typewriter" panose="020B0509030504030204" pitchFamily="49" charset="0"/>
                <a:ea typeface="宋体" panose="02010600030101010101" pitchFamily="2" charset="-122"/>
              </a:rPr>
              <a:t>]</a:t>
            </a:r>
            <a:r>
              <a:rPr lang="en-US" altLang="ko-KR" sz="1600" dirty="0">
                <a:latin typeface="Lucida Sans Typewriter" panose="020B0509030504030204" pitchFamily="49" charset="0"/>
                <a:ea typeface="굴림" pitchFamily="1" charset="-127"/>
              </a:rPr>
              <a:t>, B[N], C[N]</a:t>
            </a:r>
            <a:r>
              <a:rPr lang="en-US" altLang="zh-CN" sz="1600" dirty="0">
                <a:latin typeface="Lucida Sans Typewriter" panose="020B0509030504030204" pitchFamily="49" charset="0"/>
                <a:ea typeface="宋体" panose="02010600030101010101" pitchFamily="2" charset="-122"/>
              </a:rPr>
              <a:t>;</a:t>
            </a:r>
            <a:r>
              <a:rPr lang="en-US" altLang="ko-KR" sz="1600" dirty="0">
                <a:latin typeface="Lucida Sans Typewriter" panose="020B0509030504030204" pitchFamily="49" charset="0"/>
                <a:ea typeface="굴림" pitchFamily="1" charset="-127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/>
            </a:r>
            <a:br>
              <a:rPr lang="en-US" altLang="zh-CN" sz="1600" dirty="0">
                <a:solidFill>
                  <a:schemeClr val="bg1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srgbClr val="99FF33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#pragma </a:t>
            </a:r>
            <a:r>
              <a:rPr lang="en-US" altLang="zh-CN" sz="1600" dirty="0" err="1">
                <a:solidFill>
                  <a:srgbClr val="99FF33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omp</a:t>
            </a:r>
            <a:r>
              <a:rPr lang="en-US" altLang="zh-CN" sz="1600" dirty="0">
                <a:solidFill>
                  <a:srgbClr val="99FF33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 parallel for</a:t>
            </a:r>
            <a:r>
              <a:rPr lang="en-US" altLang="zh-CN" sz="1600" dirty="0">
                <a:solidFill>
                  <a:srgbClr val="FFFF66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/>
            </a:r>
            <a:br>
              <a:rPr lang="en-US" altLang="zh-CN" sz="1600" dirty="0">
                <a:solidFill>
                  <a:srgbClr val="FFFF66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 err="1">
                <a:solidFill>
                  <a:srgbClr val="FFFF99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for</a:t>
            </a:r>
            <a:r>
              <a:rPr lang="en-US" altLang="ko-KR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굴림" pitchFamily="1" charset="-127"/>
              </a:rPr>
              <a:t> </a:t>
            </a:r>
            <a:r>
              <a:rPr lang="en-US" altLang="zh-CN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FFFF99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=0;</a:t>
            </a:r>
            <a:r>
              <a:rPr lang="en-US" altLang="ko-KR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굴림" pitchFamily="1" charset="-127"/>
              </a:rPr>
              <a:t> </a:t>
            </a:r>
            <a:r>
              <a:rPr lang="en-US" altLang="zh-CN" sz="1600" dirty="0" err="1">
                <a:solidFill>
                  <a:srgbClr val="FFFF99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&lt;</a:t>
            </a:r>
            <a:r>
              <a:rPr lang="en-US" altLang="ko-KR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굴림" pitchFamily="1" charset="-127"/>
              </a:rPr>
              <a:t>N</a:t>
            </a:r>
            <a:r>
              <a:rPr lang="en-US" altLang="zh-CN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;</a:t>
            </a:r>
            <a:r>
              <a:rPr lang="en-US" altLang="ko-KR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굴림" pitchFamily="1" charset="-127"/>
              </a:rPr>
              <a:t> </a:t>
            </a:r>
            <a:r>
              <a:rPr lang="en-US" altLang="zh-CN" sz="1600" dirty="0" err="1">
                <a:solidFill>
                  <a:srgbClr val="FFFF99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++) </a:t>
            </a:r>
            <a:r>
              <a:rPr lang="en-US" altLang="ko-KR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굴림" pitchFamily="1" charset="-127"/>
              </a:rPr>
              <a:t>{</a:t>
            </a:r>
          </a:p>
          <a:p>
            <a:pPr eaLnBrk="1" hangingPunct="1"/>
            <a:r>
              <a:rPr lang="en-US" altLang="ko-KR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굴림" pitchFamily="1" charset="-127"/>
              </a:rPr>
              <a:t>    A[</a:t>
            </a:r>
            <a:r>
              <a:rPr lang="en-US" altLang="ko-KR" sz="1600" dirty="0" err="1">
                <a:solidFill>
                  <a:srgbClr val="FFFF99"/>
                </a:solidFill>
                <a:latin typeface="Lucida Sans Typewriter" panose="020B0509030504030204" pitchFamily="49" charset="0"/>
                <a:ea typeface="굴림" pitchFamily="1" charset="-127"/>
              </a:rPr>
              <a:t>i</a:t>
            </a:r>
            <a:r>
              <a:rPr lang="en-US" altLang="ko-KR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굴림" pitchFamily="1" charset="-127"/>
              </a:rPr>
              <a:t>] = B[</a:t>
            </a:r>
            <a:r>
              <a:rPr lang="en-US" altLang="ko-KR" sz="1600" dirty="0" err="1">
                <a:solidFill>
                  <a:srgbClr val="FFFF99"/>
                </a:solidFill>
                <a:latin typeface="Lucida Sans Typewriter" panose="020B0509030504030204" pitchFamily="49" charset="0"/>
                <a:ea typeface="굴림" pitchFamily="1" charset="-127"/>
              </a:rPr>
              <a:t>i</a:t>
            </a:r>
            <a:r>
              <a:rPr lang="en-US" altLang="ko-KR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굴림" pitchFamily="1" charset="-127"/>
              </a:rPr>
              <a:t>] + k*C[</a:t>
            </a:r>
            <a:r>
              <a:rPr lang="en-US" altLang="ko-KR" sz="1600" dirty="0" err="1">
                <a:solidFill>
                  <a:srgbClr val="FFFF99"/>
                </a:solidFill>
                <a:latin typeface="Lucida Sans Typewriter" panose="020B0509030504030204" pitchFamily="49" charset="0"/>
                <a:ea typeface="굴림" pitchFamily="1" charset="-127"/>
              </a:rPr>
              <a:t>i</a:t>
            </a:r>
            <a:r>
              <a:rPr lang="en-US" altLang="ko-KR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굴림" pitchFamily="1" charset="-127"/>
              </a:rPr>
              <a:t>];</a:t>
            </a:r>
            <a:r>
              <a:rPr lang="en-US" altLang="zh-CN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/>
            </a:r>
            <a:br>
              <a:rPr lang="en-US" altLang="zh-CN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srgbClr val="FFFF99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  }</a:t>
            </a:r>
            <a:r>
              <a:rPr lang="en-US" altLang="zh-CN" sz="1600" dirty="0">
                <a:solidFill>
                  <a:schemeClr val="bg1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/>
            </a:r>
            <a:br>
              <a:rPr lang="en-US" altLang="zh-CN" sz="1600" dirty="0">
                <a:solidFill>
                  <a:schemeClr val="bg1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3591712" y="3032124"/>
            <a:ext cx="2159000" cy="338138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600" b="1" dirty="0">
                <a:latin typeface="Lucida Sans Typewriter" panose="020B0509030504030204" pitchFamily="49" charset="0"/>
                <a:ea typeface="굴림" pitchFamily="1" charset="-127"/>
              </a:rPr>
              <a:t>Parallel</a:t>
            </a:r>
            <a:r>
              <a:rPr lang="en-US" altLang="zh-CN" sz="1600" b="1" dirty="0">
                <a:latin typeface="Lucida Sans Typewriter" panose="020B0509030504030204" pitchFamily="49" charset="0"/>
                <a:ea typeface="宋体" panose="02010600030101010101" pitchFamily="2" charset="-122"/>
              </a:rPr>
              <a:t> Program</a:t>
            </a:r>
          </a:p>
        </p:txBody>
      </p:sp>
    </p:spTree>
    <p:extLst>
      <p:ext uri="{BB962C8B-B14F-4D97-AF65-F5344CB8AC3E}">
        <p14:creationId xmlns="" xmlns:p14="http://schemas.microsoft.com/office/powerpoint/2010/main" val="3178309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rPr>
              <a:t>How is </a:t>
            </a:r>
            <a:r>
              <a:rPr lang="en-US" altLang="zh-CN" dirty="0" err="1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rPr>
              <a:t>OpenMP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rPr>
              <a:t> typically used?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49275" y="1172571"/>
            <a:ext cx="4367213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defTabSz="914400">
              <a:lnSpc>
                <a:spcPct val="94000"/>
              </a:lnSpc>
            </a:pPr>
            <a:r>
              <a:rPr lang="en-US" altLang="zh-CN" kern="0" dirty="0" smtClean="0">
                <a:ea typeface="宋体" panose="02010600030101010101" pitchFamily="2" charset="-122"/>
              </a:rPr>
              <a:t>Each thread executes the same code redundantly.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idx="1"/>
          </p:nvPr>
        </p:nvSpPr>
        <p:spPr bwMode="auto">
          <a:xfrm>
            <a:off x="1146079" y="2193598"/>
            <a:ext cx="24558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double A[1000];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055384" y="2787673"/>
            <a:ext cx="311944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dirty="0" err="1">
                <a:ea typeface="宋体" panose="02010600030101010101" pitchFamily="2" charset="-122"/>
              </a:rPr>
              <a:t>omp_set_num_threads</a:t>
            </a:r>
            <a:r>
              <a:rPr lang="en-US" altLang="zh-CN" sz="2000" dirty="0"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1602871" y="3517301"/>
            <a:ext cx="131125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pooh(0,A)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46613" y="3517301"/>
            <a:ext cx="131125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pooh(1,A)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284809" y="3519240"/>
            <a:ext cx="131125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pooh(2,A)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117459" y="3519240"/>
            <a:ext cx="131125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pooh(3,A)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1593443" y="4445366"/>
            <a:ext cx="227786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dirty="0" err="1"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ea typeface="宋体" panose="02010600030101010101" pitchFamily="2" charset="-122"/>
              </a:rPr>
              <a:t>(“all done\n”);</a:t>
            </a: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>
            <a:off x="2373979" y="1909171"/>
            <a:ext cx="0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2372311" y="2594350"/>
            <a:ext cx="0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2370643" y="3215676"/>
            <a:ext cx="0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V="1">
            <a:off x="2370643" y="3296727"/>
            <a:ext cx="5428651" cy="5319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4023098" y="3349920"/>
            <a:ext cx="3336" cy="1673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5911196" y="3323323"/>
            <a:ext cx="3336" cy="1673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7797627" y="3296726"/>
            <a:ext cx="3336" cy="1673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2370643" y="4117315"/>
            <a:ext cx="5428651" cy="5319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2370643" y="3868882"/>
            <a:ext cx="0" cy="5562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4019762" y="3930589"/>
            <a:ext cx="3336" cy="1673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5940437" y="3939336"/>
            <a:ext cx="3336" cy="1673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7773087" y="3950196"/>
            <a:ext cx="3336" cy="1673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63166" y="3987538"/>
            <a:ext cx="1447800" cy="1465263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Arial" charset="0"/>
              </a:rPr>
              <a:t>A single copy of A is shared between all threads.</a:t>
            </a: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V="1">
            <a:off x="1359360" y="3851237"/>
            <a:ext cx="303212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474668" y="4874114"/>
            <a:ext cx="4572000" cy="641350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Arial" charset="0"/>
              </a:rPr>
              <a:t>Threads wait  here  for all threads to finish before proceeding (I.e. a </a:t>
            </a:r>
            <a:r>
              <a:rPr lang="en-US" b="1" i="1" dirty="0">
                <a:latin typeface="Arial" charset="0"/>
              </a:rPr>
              <a:t>barrier</a:t>
            </a:r>
            <a:r>
              <a:rPr lang="en-US" b="1" dirty="0">
                <a:latin typeface="Arial" charset="0"/>
              </a:rPr>
              <a:t>)</a:t>
            </a: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 flipV="1">
            <a:off x="3416441" y="4220909"/>
            <a:ext cx="1371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755342" y="806295"/>
            <a:ext cx="4819460" cy="22357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Courier" pitchFamily="1" charset="0"/>
                <a:ea typeface="宋体" panose="02010600030101010101" pitchFamily="2" charset="-122"/>
              </a:rPr>
              <a:t>	</a:t>
            </a:r>
            <a:r>
              <a:rPr lang="en-US" altLang="zh-CN" sz="1600" dirty="0">
                <a:ea typeface="宋体" panose="02010600030101010101" pitchFamily="2" charset="-122"/>
              </a:rPr>
              <a:t>double A[1000];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 err="1">
                <a:ea typeface="宋体" panose="02010600030101010101" pitchFamily="2" charset="-122"/>
              </a:rPr>
              <a:t>omp_set_num_threads</a:t>
            </a:r>
            <a:r>
              <a:rPr lang="en-US" altLang="zh-CN" sz="1600" dirty="0">
                <a:ea typeface="宋体" panose="02010600030101010101" pitchFamily="2" charset="-122"/>
              </a:rPr>
              <a:t>(4);</a:t>
            </a:r>
          </a:p>
          <a:p>
            <a:pPr>
              <a:spcBef>
                <a:spcPct val="20000"/>
              </a:spcBef>
            </a:pPr>
            <a:r>
              <a:rPr lang="en-US" altLang="zh-CN" sz="1600" dirty="0">
                <a:ea typeface="宋体" panose="02010600030101010101" pitchFamily="2" charset="-122"/>
              </a:rPr>
              <a:t>	#pragma </a:t>
            </a:r>
            <a:r>
              <a:rPr lang="en-US" altLang="zh-CN" sz="1600" dirty="0" err="1">
                <a:ea typeface="宋体" panose="02010600030101010101" pitchFamily="2" charset="-122"/>
              </a:rPr>
              <a:t>omp</a:t>
            </a:r>
            <a:r>
              <a:rPr lang="en-US" altLang="zh-CN" sz="1600" dirty="0">
                <a:ea typeface="宋体" panose="02010600030101010101" pitchFamily="2" charset="-122"/>
              </a:rPr>
              <a:t> parallel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1600" dirty="0">
                <a:ea typeface="宋体" panose="02010600030101010101" pitchFamily="2" charset="-122"/>
              </a:rPr>
              <a:t>         </a:t>
            </a:r>
            <a:r>
              <a:rPr lang="en-US" altLang="zh-CN" sz="1600" dirty="0" err="1"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ea typeface="宋体" panose="02010600030101010101" pitchFamily="2" charset="-122"/>
              </a:rPr>
              <a:t> ID = </a:t>
            </a:r>
            <a:r>
              <a:rPr lang="en-US" altLang="zh-CN" sz="1600" dirty="0" err="1">
                <a:ea typeface="宋体" panose="02010600030101010101" pitchFamily="2" charset="-122"/>
              </a:rPr>
              <a:t>omp_get_thread_num</a:t>
            </a:r>
            <a:r>
              <a:rPr lang="en-US" altLang="zh-CN" sz="1600" dirty="0">
                <a:ea typeface="宋体" panose="02010600030101010101" pitchFamily="2" charset="-122"/>
              </a:rPr>
              <a:t>();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    pooh(ID, A);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en-US" altLang="zh-CN" sz="1600" dirty="0"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ea typeface="宋体" panose="02010600030101010101" pitchFamily="2" charset="-122"/>
              </a:rPr>
              <a:t>printf</a:t>
            </a:r>
            <a:r>
              <a:rPr lang="en-US" altLang="zh-CN" sz="1600" dirty="0">
                <a:ea typeface="宋体" panose="02010600030101010101" pitchFamily="2" charset="-122"/>
              </a:rPr>
              <a:t>(“all done\n”);</a:t>
            </a:r>
          </a:p>
        </p:txBody>
      </p:sp>
    </p:spTree>
    <p:extLst>
      <p:ext uri="{BB962C8B-B14F-4D97-AF65-F5344CB8AC3E}">
        <p14:creationId xmlns="" xmlns:p14="http://schemas.microsoft.com/office/powerpoint/2010/main" val="4971340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1089529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 err="1">
                <a:ea typeface="宋体" panose="02010600030101010101" pitchFamily="2" charset="-122"/>
              </a:rPr>
              <a:t>OpenMP</a:t>
            </a:r>
            <a:r>
              <a:rPr lang="en-US" altLang="zh-CN" dirty="0">
                <a:ea typeface="宋体" panose="02010600030101010101" pitchFamily="2" charset="-122"/>
              </a:rPr>
              <a:t> API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Combined parallel work-share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OpenMP</a:t>
            </a:r>
            <a:r>
              <a:rPr lang="en-US" altLang="zh-CN" dirty="0">
                <a:ea typeface="宋体" panose="02010600030101010101" pitchFamily="2" charset="-122"/>
              </a:rPr>
              <a:t> shortcut: Put the “parallel” and the work-share on the same line</a:t>
            </a:r>
          </a:p>
          <a:p>
            <a:endParaRPr lang="zh-CN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9033" y="2763691"/>
            <a:ext cx="3733800" cy="25828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 err="1">
                <a:latin typeface="Lucida Sans Typewriter" panose="020B0509030504030204" pitchFamily="49" charset="0"/>
                <a:ea typeface="굴림" pitchFamily="1" charset="-127"/>
              </a:rPr>
              <a:t>int</a:t>
            </a: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 </a:t>
            </a:r>
            <a:r>
              <a:rPr lang="en-US" altLang="ko-KR" dirty="0" err="1">
                <a:latin typeface="Lucida Sans Typewriter" panose="020B0509030504030204" pitchFamily="49" charset="0"/>
                <a:ea typeface="굴림" pitchFamily="1" charset="-127"/>
              </a:rPr>
              <a:t>i</a:t>
            </a:r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;</a:t>
            </a:r>
          </a:p>
          <a:p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double  res[MAX];  </a:t>
            </a:r>
            <a:endParaRPr lang="en-US" altLang="ko-KR" dirty="0">
              <a:latin typeface="Lucida Sans Typewriter" panose="020B0509030504030204" pitchFamily="49" charset="0"/>
              <a:ea typeface="굴림" pitchFamily="1" charset="-127"/>
            </a:endParaRPr>
          </a:p>
          <a:p>
            <a:r>
              <a:rPr lang="en-US" altLang="zh-CN" dirty="0">
                <a:solidFill>
                  <a:srgbClr val="FFCCFF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#pragma </a:t>
            </a:r>
            <a:r>
              <a:rPr lang="en-US" altLang="zh-CN" dirty="0" err="1">
                <a:solidFill>
                  <a:srgbClr val="FFCCFF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omp</a:t>
            </a:r>
            <a:r>
              <a:rPr lang="en-US" altLang="zh-CN" dirty="0">
                <a:solidFill>
                  <a:srgbClr val="FFCCFF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 parallel</a:t>
            </a:r>
            <a:r>
              <a:rPr lang="en-US" altLang="zh-CN" dirty="0">
                <a:solidFill>
                  <a:schemeClr val="bg1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 </a:t>
            </a:r>
          </a:p>
          <a:p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{</a:t>
            </a:r>
            <a:r>
              <a:rPr lang="en-US" altLang="zh-CN" dirty="0">
                <a:solidFill>
                  <a:schemeClr val="bg1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	</a:t>
            </a:r>
          </a:p>
          <a:p>
            <a:r>
              <a:rPr lang="en-US" altLang="zh-CN" dirty="0">
                <a:solidFill>
                  <a:schemeClr val="bg1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FFCCFF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#pragma </a:t>
            </a:r>
            <a:r>
              <a:rPr lang="en-US" altLang="zh-CN" dirty="0" err="1">
                <a:solidFill>
                  <a:srgbClr val="FFCCFF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omp</a:t>
            </a:r>
            <a:r>
              <a:rPr lang="en-US" altLang="zh-CN" dirty="0">
                <a:solidFill>
                  <a:srgbClr val="FFCCFF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 for</a:t>
            </a:r>
          </a:p>
          <a:p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  for (</a:t>
            </a:r>
            <a:r>
              <a:rPr lang="en-US" altLang="zh-CN" dirty="0" err="1">
                <a:latin typeface="Lucida Sans Typewriter" panose="020B05090305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=0;i&lt; MAX; </a:t>
            </a:r>
            <a:r>
              <a:rPr lang="en-US" altLang="zh-CN" dirty="0" err="1">
                <a:latin typeface="Lucida Sans Typewriter" panose="020B05090305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++) {</a:t>
            </a:r>
          </a:p>
          <a:p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    res[</a:t>
            </a:r>
            <a:r>
              <a:rPr lang="en-US" altLang="zh-CN" dirty="0" err="1">
                <a:latin typeface="Lucida Sans Typewriter" panose="020B05090305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] = huge();</a:t>
            </a:r>
          </a:p>
          <a:p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  } </a:t>
            </a:r>
          </a:p>
          <a:p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}	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28339" y="3038328"/>
            <a:ext cx="3810000" cy="20335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err="1">
                <a:latin typeface="Lucida Sans Typewriter" panose="020B05090305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Lucida Sans Typewriter" panose="020B05090305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;</a:t>
            </a:r>
          </a:p>
          <a:p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double  res[MAX];</a:t>
            </a:r>
            <a:endParaRPr lang="en-US" altLang="ko-KR" dirty="0">
              <a:latin typeface="Lucida Sans Typewriter" panose="020B0509030504030204" pitchFamily="49" charset="0"/>
              <a:ea typeface="굴림" pitchFamily="1" charset="-127"/>
            </a:endParaRPr>
          </a:p>
          <a:p>
            <a:r>
              <a:rPr lang="en-US" altLang="zh-CN" dirty="0">
                <a:solidFill>
                  <a:srgbClr val="99CCFF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#pragma </a:t>
            </a:r>
            <a:r>
              <a:rPr lang="en-US" altLang="zh-CN" dirty="0" err="1">
                <a:solidFill>
                  <a:srgbClr val="99CCFF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omp</a:t>
            </a:r>
            <a:r>
              <a:rPr lang="en-US" altLang="zh-CN" dirty="0">
                <a:solidFill>
                  <a:srgbClr val="99CCFF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 parallel for</a:t>
            </a:r>
          </a:p>
          <a:p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latin typeface="Lucida Sans Typewriter" panose="020B05090305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=0;i&lt; MAX; </a:t>
            </a:r>
            <a:r>
              <a:rPr lang="en-US" altLang="zh-CN" dirty="0" err="1">
                <a:latin typeface="Lucida Sans Typewriter" panose="020B05090305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++) {</a:t>
            </a:r>
          </a:p>
          <a:p>
            <a:r>
              <a:rPr lang="en-US" altLang="ko-KR" dirty="0">
                <a:latin typeface="Lucida Sans Typewriter" panose="020B0509030504030204" pitchFamily="49" charset="0"/>
                <a:ea typeface="굴림" pitchFamily="1" charset="-127"/>
              </a:rPr>
              <a:t>  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res[</a:t>
            </a:r>
            <a:r>
              <a:rPr lang="en-US" altLang="zh-CN" dirty="0" err="1">
                <a:latin typeface="Lucida Sans Typewriter" panose="020B05090305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] = huge();</a:t>
            </a:r>
          </a:p>
          <a:p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} </a:t>
            </a:r>
          </a:p>
          <a:p>
            <a:r>
              <a:rPr lang="en-US" altLang="zh-CN" dirty="0">
                <a:latin typeface="Lucida Sans Typewriter" panose="020B05090305040302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415118" y="5692775"/>
            <a:ext cx="3147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These are equivalent 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V="1">
            <a:off x="6629400" y="5149850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4724400" y="51816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729117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1" charset="-127"/>
              </a:rPr>
              <a:t>OpenMP</a:t>
            </a:r>
            <a:r>
              <a:rPr lang="en-US" altLang="ko-KR" dirty="0">
                <a:ea typeface="굴림" pitchFamily="1" charset="-127"/>
              </a:rPr>
              <a:t> Fork-and-Join model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9275" y="1547773"/>
            <a:ext cx="376555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 err="1">
                <a:solidFill>
                  <a:srgbClr val="99CCFF"/>
                </a:solidFill>
                <a:latin typeface="Lucida Sans Typewriter" panose="020B0509030504030204" pitchFamily="49" charset="0"/>
                <a:ea typeface="굴림" pitchFamily="1" charset="-127"/>
              </a:rPr>
              <a:t>printf</a:t>
            </a:r>
            <a:r>
              <a:rPr lang="en-US" altLang="ko-KR" dirty="0">
                <a:solidFill>
                  <a:srgbClr val="99CCFF"/>
                </a:solidFill>
                <a:latin typeface="Lucida Sans Typewriter" panose="020B0509030504030204" pitchFamily="49" charset="0"/>
                <a:ea typeface="굴림" pitchFamily="1" charset="-127"/>
              </a:rPr>
              <a:t>(“program begin\n”);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ko-KR" dirty="0">
                <a:solidFill>
                  <a:srgbClr val="99CCFF"/>
                </a:solidFill>
                <a:latin typeface="Lucida Sans Typewriter" panose="020B0509030504030204" pitchFamily="49" charset="0"/>
                <a:ea typeface="굴림" pitchFamily="1" charset="-127"/>
              </a:rPr>
              <a:t>N = 1000;</a:t>
            </a:r>
          </a:p>
          <a:p>
            <a:pPr eaLnBrk="1" hangingPunct="1"/>
            <a:r>
              <a:rPr lang="en-US" altLang="ko-KR" dirty="0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#pragma </a:t>
            </a:r>
            <a:r>
              <a:rPr lang="en-US" altLang="ko-KR" dirty="0" err="1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omp</a:t>
            </a:r>
            <a:r>
              <a:rPr lang="en-US" altLang="ko-KR" dirty="0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 parallel for</a:t>
            </a:r>
          </a:p>
          <a:p>
            <a:pPr eaLnBrk="1" hangingPunct="1"/>
            <a:r>
              <a:rPr lang="en-US" altLang="ko-KR" dirty="0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for (</a:t>
            </a:r>
            <a:r>
              <a:rPr lang="en-US" altLang="ko-KR" dirty="0" err="1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i</a:t>
            </a:r>
            <a:r>
              <a:rPr lang="en-US" altLang="ko-KR" dirty="0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=0; </a:t>
            </a:r>
            <a:r>
              <a:rPr lang="en-US" altLang="ko-KR" dirty="0" err="1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i</a:t>
            </a:r>
            <a:r>
              <a:rPr lang="en-US" altLang="ko-KR" dirty="0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&lt;N; </a:t>
            </a:r>
            <a:r>
              <a:rPr lang="en-US" altLang="ko-KR" dirty="0" err="1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i</a:t>
            </a:r>
            <a:r>
              <a:rPr lang="en-US" altLang="ko-KR" dirty="0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++) </a:t>
            </a:r>
          </a:p>
          <a:p>
            <a:pPr eaLnBrk="1" hangingPunct="1"/>
            <a:r>
              <a:rPr lang="en-US" altLang="ko-KR" dirty="0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    A[</a:t>
            </a:r>
            <a:r>
              <a:rPr lang="en-US" altLang="ko-KR" dirty="0" err="1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i</a:t>
            </a:r>
            <a:r>
              <a:rPr lang="en-US" altLang="ko-KR" dirty="0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] = B[</a:t>
            </a:r>
            <a:r>
              <a:rPr lang="en-US" altLang="ko-KR" dirty="0" err="1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i</a:t>
            </a:r>
            <a:r>
              <a:rPr lang="en-US" altLang="ko-KR" dirty="0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] + C[</a:t>
            </a:r>
            <a:r>
              <a:rPr lang="en-US" altLang="ko-KR" dirty="0" err="1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i</a:t>
            </a:r>
            <a:r>
              <a:rPr lang="en-US" altLang="ko-KR" dirty="0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];</a:t>
            </a:r>
          </a:p>
          <a:p>
            <a:pPr eaLnBrk="1" hangingPunct="1">
              <a:spcBef>
                <a:spcPct val="70000"/>
              </a:spcBef>
              <a:spcAft>
                <a:spcPct val="40000"/>
              </a:spcAft>
            </a:pPr>
            <a:r>
              <a:rPr lang="en-US" altLang="ko-KR" dirty="0">
                <a:solidFill>
                  <a:srgbClr val="99CCFF"/>
                </a:solidFill>
                <a:latin typeface="Lucida Sans Typewriter" panose="020B0509030504030204" pitchFamily="49" charset="0"/>
                <a:ea typeface="굴림" pitchFamily="1" charset="-127"/>
              </a:rPr>
              <a:t>M = 500;</a:t>
            </a:r>
          </a:p>
          <a:p>
            <a:pPr eaLnBrk="1" hangingPunct="1"/>
            <a:r>
              <a:rPr lang="en-US" altLang="ko-KR" dirty="0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#pragma </a:t>
            </a:r>
            <a:r>
              <a:rPr lang="en-US" altLang="ko-KR" dirty="0" err="1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omp</a:t>
            </a:r>
            <a:r>
              <a:rPr lang="en-US" altLang="ko-KR" dirty="0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 parallel for</a:t>
            </a:r>
          </a:p>
          <a:p>
            <a:pPr eaLnBrk="1" hangingPunct="1"/>
            <a:r>
              <a:rPr lang="en-US" altLang="ko-KR" dirty="0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for (j=0; j&lt;M; </a:t>
            </a:r>
            <a:r>
              <a:rPr lang="en-US" altLang="ko-KR" dirty="0" err="1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j++</a:t>
            </a:r>
            <a:r>
              <a:rPr lang="en-US" altLang="ko-KR" dirty="0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) </a:t>
            </a:r>
          </a:p>
          <a:p>
            <a:pPr eaLnBrk="1" hangingPunct="1"/>
            <a:r>
              <a:rPr lang="en-US" altLang="ko-KR" dirty="0">
                <a:solidFill>
                  <a:srgbClr val="FF99CC"/>
                </a:solidFill>
                <a:latin typeface="Lucida Sans Typewriter" panose="020B0509030504030204" pitchFamily="49" charset="0"/>
                <a:ea typeface="굴림" pitchFamily="1" charset="-127"/>
              </a:rPr>
              <a:t>    p[j] = q[j] – r[j];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ko-KR" dirty="0" err="1">
                <a:solidFill>
                  <a:srgbClr val="99CCFF"/>
                </a:solidFill>
                <a:latin typeface="Lucida Sans Typewriter" panose="020B0509030504030204" pitchFamily="49" charset="0"/>
                <a:ea typeface="굴림" pitchFamily="1" charset="-127"/>
              </a:rPr>
              <a:t>printf</a:t>
            </a:r>
            <a:r>
              <a:rPr lang="en-US" altLang="ko-KR" dirty="0">
                <a:solidFill>
                  <a:srgbClr val="99CCFF"/>
                </a:solidFill>
                <a:latin typeface="Lucida Sans Typewriter" panose="020B0509030504030204" pitchFamily="49" charset="0"/>
                <a:ea typeface="굴림" pitchFamily="1" charset="-127"/>
              </a:rPr>
              <a:t>(“program done\n”);</a:t>
            </a:r>
            <a:endParaRPr lang="en-US" altLang="zh-CN" dirty="0">
              <a:solidFill>
                <a:srgbClr val="99CCFF"/>
              </a:solidFill>
              <a:latin typeface="Lucida Sans Typewriter" panose="020B0509030504030204" pitchFamily="49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  <a:latin typeface="Lucida Sans Typewriter" panose="020B0509030504030204" pitchFamily="49" charset="0"/>
              <a:ea typeface="宋体" panose="02010600030101010101" pitchFamily="2" charset="-122"/>
            </a:endParaRPr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4568158" y="1547773"/>
            <a:ext cx="4267200" cy="771525"/>
            <a:chOff x="2592" y="1584"/>
            <a:chExt cx="2688" cy="486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4766" y="1584"/>
              <a:ext cx="0" cy="480"/>
            </a:xfrm>
            <a:prstGeom prst="line">
              <a:avLst/>
            </a:prstGeom>
            <a:noFill/>
            <a:ln w="63500">
              <a:solidFill>
                <a:srgbClr val="99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2"/>
            <p:cNvSpPr>
              <a:spLocks noChangeShapeType="1"/>
            </p:cNvSpPr>
            <p:nvPr/>
          </p:nvSpPr>
          <p:spPr bwMode="auto">
            <a:xfrm>
              <a:off x="2592" y="1584"/>
              <a:ext cx="2688" cy="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73"/>
            <p:cNvSpPr txBox="1">
              <a:spLocks noChangeArrowheads="1"/>
            </p:cNvSpPr>
            <p:nvPr/>
          </p:nvSpPr>
          <p:spPr bwMode="auto">
            <a:xfrm>
              <a:off x="3202" y="1706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99CCFF"/>
                  </a:solidFill>
                  <a:latin typeface="Lucida Console" panose="020B0609040504020204" pitchFamily="49" charset="0"/>
                  <a:ea typeface="굴림" pitchFamily="1" charset="-127"/>
                </a:rPr>
                <a:t>Serial</a:t>
              </a:r>
              <a:endParaRPr lang="en-US" altLang="zh-CN">
                <a:solidFill>
                  <a:srgbClr val="99CCFF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79"/>
            <p:cNvSpPr>
              <a:spLocks noChangeShapeType="1"/>
            </p:cNvSpPr>
            <p:nvPr/>
          </p:nvSpPr>
          <p:spPr bwMode="auto">
            <a:xfrm>
              <a:off x="2592" y="2070"/>
              <a:ext cx="2688" cy="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4564983" y="2342898"/>
            <a:ext cx="4270375" cy="796925"/>
            <a:chOff x="2592" y="2078"/>
            <a:chExt cx="2690" cy="502"/>
          </a:xfrm>
        </p:grpSpPr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4257" y="2078"/>
              <a:ext cx="1025" cy="494"/>
              <a:chOff x="4257" y="2078"/>
              <a:chExt cx="1025" cy="494"/>
            </a:xfrm>
          </p:grpSpPr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4257" y="2078"/>
                <a:ext cx="1025" cy="0"/>
              </a:xfrm>
              <a:prstGeom prst="line">
                <a:avLst/>
              </a:prstGeom>
              <a:noFill/>
              <a:ln w="635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" name="Group 66"/>
              <p:cNvGrpSpPr>
                <a:grpSpLocks/>
              </p:cNvGrpSpPr>
              <p:nvPr/>
            </p:nvGrpSpPr>
            <p:grpSpPr bwMode="auto">
              <a:xfrm>
                <a:off x="4257" y="2079"/>
                <a:ext cx="1025" cy="493"/>
                <a:chOff x="4257" y="2079"/>
                <a:chExt cx="1025" cy="493"/>
              </a:xfrm>
            </p:grpSpPr>
            <p:sp>
              <p:nvSpPr>
                <p:cNvPr id="16" name="Line 14"/>
                <p:cNvSpPr>
                  <a:spLocks noChangeShapeType="1"/>
                </p:cNvSpPr>
                <p:nvPr/>
              </p:nvSpPr>
              <p:spPr bwMode="auto">
                <a:xfrm>
                  <a:off x="4257" y="2572"/>
                  <a:ext cx="1025" cy="0"/>
                </a:xfrm>
                <a:prstGeom prst="line">
                  <a:avLst/>
                </a:prstGeom>
                <a:noFill/>
                <a:ln w="63500">
                  <a:solidFill>
                    <a:srgbClr val="DDDDD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48"/>
                <p:cNvSpPr>
                  <a:spLocks noChangeShapeType="1"/>
                </p:cNvSpPr>
                <p:nvPr/>
              </p:nvSpPr>
              <p:spPr bwMode="auto">
                <a:xfrm>
                  <a:off x="4944" y="2079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49"/>
                <p:cNvSpPr>
                  <a:spLocks noChangeShapeType="1"/>
                </p:cNvSpPr>
                <p:nvPr/>
              </p:nvSpPr>
              <p:spPr bwMode="auto">
                <a:xfrm>
                  <a:off x="5108" y="2080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50"/>
                <p:cNvSpPr>
                  <a:spLocks noChangeShapeType="1"/>
                </p:cNvSpPr>
                <p:nvPr/>
              </p:nvSpPr>
              <p:spPr bwMode="auto">
                <a:xfrm>
                  <a:off x="5272" y="2081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51"/>
                <p:cNvSpPr>
                  <a:spLocks noChangeShapeType="1"/>
                </p:cNvSpPr>
                <p:nvPr/>
              </p:nvSpPr>
              <p:spPr bwMode="auto">
                <a:xfrm>
                  <a:off x="4272" y="2084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52"/>
                <p:cNvSpPr>
                  <a:spLocks noChangeShapeType="1"/>
                </p:cNvSpPr>
                <p:nvPr/>
              </p:nvSpPr>
              <p:spPr bwMode="auto">
                <a:xfrm>
                  <a:off x="4436" y="2085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53"/>
                <p:cNvSpPr>
                  <a:spLocks noChangeShapeType="1"/>
                </p:cNvSpPr>
                <p:nvPr/>
              </p:nvSpPr>
              <p:spPr bwMode="auto">
                <a:xfrm>
                  <a:off x="4600" y="2086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4766" y="2084"/>
                  <a:ext cx="0" cy="480"/>
                </a:xfrm>
                <a:prstGeom prst="line">
                  <a:avLst/>
                </a:prstGeom>
                <a:noFill/>
                <a:ln w="635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" name="Text Box 74"/>
            <p:cNvSpPr txBox="1">
              <a:spLocks noChangeArrowheads="1"/>
            </p:cNvSpPr>
            <p:nvPr/>
          </p:nvSpPr>
          <p:spPr bwMode="auto">
            <a:xfrm>
              <a:off x="3120" y="2217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dirty="0">
                  <a:solidFill>
                    <a:srgbClr val="FF99CC"/>
                  </a:solidFill>
                  <a:latin typeface="Lucida Console" panose="020B0609040504020204" pitchFamily="49" charset="0"/>
                  <a:ea typeface="굴림" pitchFamily="1" charset="-127"/>
                </a:rPr>
                <a:t>Parallel</a:t>
              </a:r>
              <a:endParaRPr lang="en-US" altLang="zh-CN" dirty="0">
                <a:solidFill>
                  <a:srgbClr val="FF99CC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80"/>
            <p:cNvSpPr>
              <a:spLocks noChangeShapeType="1"/>
            </p:cNvSpPr>
            <p:nvPr/>
          </p:nvSpPr>
          <p:spPr bwMode="auto">
            <a:xfrm>
              <a:off x="2592" y="2580"/>
              <a:ext cx="2688" cy="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4564983" y="3098548"/>
            <a:ext cx="4267200" cy="593725"/>
            <a:chOff x="2592" y="2572"/>
            <a:chExt cx="2688" cy="374"/>
          </a:xfrm>
        </p:grpSpPr>
        <p:sp>
          <p:nvSpPr>
            <p:cNvPr id="25" name="Line 63"/>
            <p:cNvSpPr>
              <a:spLocks noChangeShapeType="1"/>
            </p:cNvSpPr>
            <p:nvPr/>
          </p:nvSpPr>
          <p:spPr bwMode="auto">
            <a:xfrm>
              <a:off x="4766" y="2572"/>
              <a:ext cx="0" cy="374"/>
            </a:xfrm>
            <a:prstGeom prst="line">
              <a:avLst/>
            </a:prstGeom>
            <a:noFill/>
            <a:ln w="63500">
              <a:solidFill>
                <a:srgbClr val="99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75"/>
            <p:cNvSpPr txBox="1">
              <a:spLocks noChangeArrowheads="1"/>
            </p:cNvSpPr>
            <p:nvPr/>
          </p:nvSpPr>
          <p:spPr bwMode="auto">
            <a:xfrm>
              <a:off x="3202" y="2640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dirty="0">
                  <a:solidFill>
                    <a:srgbClr val="99CCFF"/>
                  </a:solidFill>
                  <a:latin typeface="Lucida Console" panose="020B0609040504020204" pitchFamily="49" charset="0"/>
                  <a:ea typeface="굴림" pitchFamily="1" charset="-127"/>
                </a:rPr>
                <a:t>Serial</a:t>
              </a:r>
              <a:endParaRPr lang="en-US" altLang="zh-CN" dirty="0">
                <a:solidFill>
                  <a:srgbClr val="99CCFF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81"/>
            <p:cNvSpPr>
              <a:spLocks noChangeShapeType="1"/>
            </p:cNvSpPr>
            <p:nvPr/>
          </p:nvSpPr>
          <p:spPr bwMode="auto">
            <a:xfrm>
              <a:off x="2592" y="2940"/>
              <a:ext cx="2688" cy="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4560220" y="3693860"/>
            <a:ext cx="4271963" cy="795337"/>
            <a:chOff x="2592" y="2949"/>
            <a:chExt cx="2691" cy="501"/>
          </a:xfrm>
        </p:grpSpPr>
        <p:grpSp>
          <p:nvGrpSpPr>
            <p:cNvPr id="30" name="Group 69"/>
            <p:cNvGrpSpPr>
              <a:grpSpLocks/>
            </p:cNvGrpSpPr>
            <p:nvPr/>
          </p:nvGrpSpPr>
          <p:grpSpPr bwMode="auto">
            <a:xfrm>
              <a:off x="4258" y="2949"/>
              <a:ext cx="1025" cy="494"/>
              <a:chOff x="4258" y="2949"/>
              <a:chExt cx="1025" cy="494"/>
            </a:xfrm>
          </p:grpSpPr>
          <p:sp>
            <p:nvSpPr>
              <p:cNvPr id="33" name="Line 54"/>
              <p:cNvSpPr>
                <a:spLocks noChangeShapeType="1"/>
              </p:cNvSpPr>
              <p:nvPr/>
            </p:nvSpPr>
            <p:spPr bwMode="auto">
              <a:xfrm>
                <a:off x="4258" y="2949"/>
                <a:ext cx="1025" cy="0"/>
              </a:xfrm>
              <a:prstGeom prst="line">
                <a:avLst/>
              </a:prstGeom>
              <a:noFill/>
              <a:ln w="635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7"/>
              <p:cNvGrpSpPr>
                <a:grpSpLocks/>
              </p:cNvGrpSpPr>
              <p:nvPr/>
            </p:nvGrpSpPr>
            <p:grpSpPr bwMode="auto">
              <a:xfrm>
                <a:off x="4258" y="2949"/>
                <a:ext cx="1025" cy="494"/>
                <a:chOff x="4258" y="2949"/>
                <a:chExt cx="1025" cy="494"/>
              </a:xfrm>
            </p:grpSpPr>
            <p:sp>
              <p:nvSpPr>
                <p:cNvPr id="35" name="Line 55"/>
                <p:cNvSpPr>
                  <a:spLocks noChangeShapeType="1"/>
                </p:cNvSpPr>
                <p:nvPr/>
              </p:nvSpPr>
              <p:spPr bwMode="auto">
                <a:xfrm>
                  <a:off x="4258" y="3443"/>
                  <a:ext cx="1025" cy="0"/>
                </a:xfrm>
                <a:prstGeom prst="line">
                  <a:avLst/>
                </a:prstGeom>
                <a:noFill/>
                <a:ln w="63500">
                  <a:solidFill>
                    <a:srgbClr val="DDDDD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56"/>
                <p:cNvSpPr>
                  <a:spLocks noChangeShapeType="1"/>
                </p:cNvSpPr>
                <p:nvPr/>
              </p:nvSpPr>
              <p:spPr bwMode="auto">
                <a:xfrm>
                  <a:off x="4945" y="2950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57"/>
                <p:cNvSpPr>
                  <a:spLocks noChangeShapeType="1"/>
                </p:cNvSpPr>
                <p:nvPr/>
              </p:nvSpPr>
              <p:spPr bwMode="auto">
                <a:xfrm>
                  <a:off x="5109" y="2951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58"/>
                <p:cNvSpPr>
                  <a:spLocks noChangeShapeType="1"/>
                </p:cNvSpPr>
                <p:nvPr/>
              </p:nvSpPr>
              <p:spPr bwMode="auto">
                <a:xfrm>
                  <a:off x="5273" y="2952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59"/>
                <p:cNvSpPr>
                  <a:spLocks noChangeShapeType="1"/>
                </p:cNvSpPr>
                <p:nvPr/>
              </p:nvSpPr>
              <p:spPr bwMode="auto">
                <a:xfrm>
                  <a:off x="4273" y="2955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60"/>
                <p:cNvSpPr>
                  <a:spLocks noChangeShapeType="1"/>
                </p:cNvSpPr>
                <p:nvPr/>
              </p:nvSpPr>
              <p:spPr bwMode="auto">
                <a:xfrm>
                  <a:off x="4437" y="2956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61"/>
                <p:cNvSpPr>
                  <a:spLocks noChangeShapeType="1"/>
                </p:cNvSpPr>
                <p:nvPr/>
              </p:nvSpPr>
              <p:spPr bwMode="auto">
                <a:xfrm>
                  <a:off x="4601" y="2957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765" y="2949"/>
                  <a:ext cx="0" cy="480"/>
                </a:xfrm>
                <a:prstGeom prst="line">
                  <a:avLst/>
                </a:prstGeom>
                <a:noFill/>
                <a:ln w="635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" name="Text Box 76"/>
            <p:cNvSpPr txBox="1">
              <a:spLocks noChangeArrowheads="1"/>
            </p:cNvSpPr>
            <p:nvPr/>
          </p:nvSpPr>
          <p:spPr bwMode="auto">
            <a:xfrm>
              <a:off x="3120" y="3063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FF99CC"/>
                  </a:solidFill>
                  <a:latin typeface="Lucida Console" panose="020B0609040504020204" pitchFamily="49" charset="0"/>
                  <a:ea typeface="굴림" pitchFamily="1" charset="-127"/>
                </a:rPr>
                <a:t>Parallel</a:t>
              </a:r>
              <a:endParaRPr lang="en-US" altLang="zh-CN">
                <a:solidFill>
                  <a:srgbClr val="FF99CC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82"/>
            <p:cNvSpPr>
              <a:spLocks noChangeShapeType="1"/>
            </p:cNvSpPr>
            <p:nvPr/>
          </p:nvSpPr>
          <p:spPr bwMode="auto">
            <a:xfrm>
              <a:off x="2592" y="3450"/>
              <a:ext cx="2688" cy="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Group 87"/>
          <p:cNvGrpSpPr>
            <a:grpSpLocks/>
          </p:cNvGrpSpPr>
          <p:nvPr/>
        </p:nvGrpSpPr>
        <p:grpSpPr bwMode="auto">
          <a:xfrm>
            <a:off x="4568158" y="4515012"/>
            <a:ext cx="4267200" cy="609600"/>
            <a:chOff x="2592" y="3456"/>
            <a:chExt cx="2688" cy="384"/>
          </a:xfrm>
        </p:grpSpPr>
        <p:sp>
          <p:nvSpPr>
            <p:cNvPr id="44" name="Line 65"/>
            <p:cNvSpPr>
              <a:spLocks noChangeShapeType="1"/>
            </p:cNvSpPr>
            <p:nvPr/>
          </p:nvSpPr>
          <p:spPr bwMode="auto">
            <a:xfrm>
              <a:off x="4766" y="3456"/>
              <a:ext cx="0" cy="374"/>
            </a:xfrm>
            <a:prstGeom prst="line">
              <a:avLst/>
            </a:prstGeom>
            <a:noFill/>
            <a:ln w="63500">
              <a:solidFill>
                <a:srgbClr val="99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71"/>
            <p:cNvSpPr>
              <a:spLocks noChangeShapeType="1"/>
            </p:cNvSpPr>
            <p:nvPr/>
          </p:nvSpPr>
          <p:spPr bwMode="auto">
            <a:xfrm>
              <a:off x="2592" y="3840"/>
              <a:ext cx="2688" cy="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77"/>
            <p:cNvSpPr txBox="1">
              <a:spLocks noChangeArrowheads="1"/>
            </p:cNvSpPr>
            <p:nvPr/>
          </p:nvSpPr>
          <p:spPr bwMode="auto">
            <a:xfrm>
              <a:off x="3216" y="3531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99CCFF"/>
                  </a:solidFill>
                  <a:latin typeface="Lucida Console" panose="020B0609040504020204" pitchFamily="49" charset="0"/>
                  <a:ea typeface="굴림" pitchFamily="1" charset="-127"/>
                </a:rPr>
                <a:t>Serial</a:t>
              </a:r>
              <a:endParaRPr lang="en-US" altLang="zh-CN">
                <a:solidFill>
                  <a:srgbClr val="99CCFF"/>
                </a:solidFill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1" charset="-127"/>
              </a:rPr>
              <a:t>Shared Memory Model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94929" y="1531937"/>
            <a:ext cx="43434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defTabSz="914400"/>
            <a:r>
              <a:rPr lang="en-US" altLang="ko-KR" sz="1800" kern="0" dirty="0" smtClean="0">
                <a:ea typeface="굴림" pitchFamily="1" charset="-127"/>
              </a:rPr>
              <a:t>Data can be shared or private</a:t>
            </a:r>
          </a:p>
          <a:p>
            <a:pPr defTabSz="914400"/>
            <a:r>
              <a:rPr lang="en-US" altLang="ko-KR" sz="1800" kern="0" dirty="0" smtClean="0">
                <a:ea typeface="굴림" pitchFamily="1" charset="-127"/>
              </a:rPr>
              <a:t>Shared data is accessible by all threads</a:t>
            </a:r>
          </a:p>
          <a:p>
            <a:pPr defTabSz="914400"/>
            <a:r>
              <a:rPr lang="en-US" altLang="ko-KR" sz="1800" kern="0" dirty="0" smtClean="0">
                <a:ea typeface="굴림" pitchFamily="1" charset="-127"/>
              </a:rPr>
              <a:t>Private data can be accessed only by the threads that owns it</a:t>
            </a:r>
          </a:p>
          <a:p>
            <a:pPr defTabSz="914400"/>
            <a:r>
              <a:rPr lang="en-US" altLang="ko-KR" sz="1800" kern="0" dirty="0" smtClean="0">
                <a:ea typeface="굴림" pitchFamily="1" charset="-127"/>
              </a:rPr>
              <a:t>Data transfer is transparent to the programmer</a:t>
            </a:r>
            <a:endParaRPr lang="en-US" altLang="zh-CN" sz="1800" kern="0" dirty="0" smtClean="0">
              <a:ea typeface="宋体" panose="02010600030101010101" pitchFamily="2" charset="-122"/>
            </a:endParaRPr>
          </a:p>
        </p:txBody>
      </p:sp>
      <p:sp>
        <p:nvSpPr>
          <p:cNvPr id="7" name="Cloud"/>
          <p:cNvSpPr>
            <a:spLocks noGrp="1" noChangeAspect="1" noEditPoints="1" noChangeArrowheads="1"/>
          </p:cNvSpPr>
          <p:nvPr>
            <p:ph idx="1"/>
          </p:nvPr>
        </p:nvSpPr>
        <p:spPr bwMode="auto">
          <a:xfrm>
            <a:off x="2205318" y="2750884"/>
            <a:ext cx="2243737" cy="117565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ko-KR" sz="2000" b="1" dirty="0">
                <a:latin typeface="Tw Cen MT" pitchFamily="34" charset="0"/>
                <a:ea typeface="굴림" pitchFamily="1" charset="-127"/>
              </a:rPr>
              <a:t>Shared</a:t>
            </a:r>
          </a:p>
          <a:p>
            <a:pPr algn="ctr">
              <a:defRPr/>
            </a:pPr>
            <a:r>
              <a:rPr lang="en-US" altLang="ko-KR" sz="2000" b="1" dirty="0">
                <a:latin typeface="Tw Cen MT" pitchFamily="34" charset="0"/>
                <a:ea typeface="굴림" pitchFamily="1" charset="-127"/>
              </a:rPr>
              <a:t>Memory</a:t>
            </a:r>
            <a:endParaRPr lang="en-US" sz="2000" b="1" dirty="0">
              <a:latin typeface="Tw Cen MT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1828800" y="2217484"/>
            <a:ext cx="533400" cy="5334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>
            <a:off x="4151939" y="2125276"/>
            <a:ext cx="553250" cy="5334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4215973" y="3926541"/>
            <a:ext cx="609600" cy="4572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310218" y="4040780"/>
            <a:ext cx="76200" cy="7620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1671918" y="3926541"/>
            <a:ext cx="533400" cy="6096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934891" y="1695931"/>
            <a:ext cx="648019" cy="627968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dirty="0">
                <a:ea typeface="굴림" pitchFamily="1" charset="-127"/>
              </a:rPr>
              <a:t>thread1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519518" y="887086"/>
            <a:ext cx="624327" cy="545447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600" dirty="0">
                <a:ea typeface="굴림" pitchFamily="1" charset="-127"/>
              </a:rPr>
              <a:t>private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1582910" y="1531937"/>
            <a:ext cx="89007" cy="220023"/>
          </a:xfrm>
          <a:prstGeom prst="line">
            <a:avLst/>
          </a:prstGeom>
          <a:noFill/>
          <a:ln w="444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5508730" y="741639"/>
            <a:ext cx="598075" cy="666501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600" dirty="0">
                <a:ea typeface="굴림" pitchFamily="1" charset="-127"/>
              </a:rPr>
              <a:t>private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5624711" y="5412500"/>
            <a:ext cx="637775" cy="706992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600" dirty="0">
                <a:ea typeface="굴림" pitchFamily="1" charset="-127"/>
              </a:rPr>
              <a:t>private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45176" y="5598738"/>
            <a:ext cx="535001" cy="565637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600" dirty="0">
                <a:ea typeface="굴림" pitchFamily="1" charset="-127"/>
              </a:rPr>
              <a:t>private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589937" y="5439235"/>
            <a:ext cx="553384" cy="476631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600" dirty="0">
                <a:ea typeface="굴림" pitchFamily="1" charset="-127"/>
              </a:rPr>
              <a:t>private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1098818" y="4498480"/>
            <a:ext cx="674273" cy="588350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>
                <a:ea typeface="굴림" pitchFamily="1" charset="-127"/>
              </a:rPr>
              <a:t>thread5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2958032" y="4792655"/>
            <a:ext cx="738308" cy="619845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>
                <a:ea typeface="굴림" pitchFamily="1" charset="-127"/>
              </a:rPr>
              <a:t>thread4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4881281" y="4372215"/>
            <a:ext cx="745670" cy="622406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dirty="0">
                <a:ea typeface="굴림" pitchFamily="1" charset="-127"/>
              </a:rPr>
              <a:t>thread3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>
            <a:off x="1054314" y="5102577"/>
            <a:ext cx="89007" cy="295332"/>
          </a:xfrm>
          <a:prstGeom prst="line">
            <a:avLst/>
          </a:prstGeom>
          <a:noFill/>
          <a:ln w="444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70639" y="5379663"/>
            <a:ext cx="109538" cy="219075"/>
          </a:xfrm>
          <a:prstGeom prst="line">
            <a:avLst/>
          </a:prstGeom>
          <a:noFill/>
          <a:ln w="444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511051" y="5086830"/>
            <a:ext cx="42862" cy="228600"/>
          </a:xfrm>
          <a:prstGeom prst="line">
            <a:avLst/>
          </a:prstGeom>
          <a:noFill/>
          <a:ln w="444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4649481" y="1541800"/>
            <a:ext cx="653623" cy="617924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dirty="0">
                <a:ea typeface="굴림" pitchFamily="1" charset="-127"/>
              </a:rPr>
              <a:t>thread2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5303104" y="1297191"/>
            <a:ext cx="152400" cy="304800"/>
          </a:xfrm>
          <a:prstGeom prst="line">
            <a:avLst/>
          </a:prstGeom>
          <a:noFill/>
          <a:ln w="444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56960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561976" y="0"/>
            <a:ext cx="9938384" cy="590931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In case the compiler doesn’t support OpenMP</a:t>
            </a:r>
          </a:p>
        </p:txBody>
      </p:sp>
      <p:sp>
        <p:nvSpPr>
          <p:cNvPr id="8" name="Rectangle 7"/>
          <p:cNvSpPr/>
          <p:nvPr/>
        </p:nvSpPr>
        <p:spPr>
          <a:xfrm>
            <a:off x="821056" y="1660208"/>
            <a:ext cx="9677400" cy="36256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# ifdef _OPENMP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   </a:t>
            </a:r>
            <a:r>
              <a:rPr lang="en-US" sz="2800" dirty="0" err="1">
                <a:latin typeface="+mn-lt"/>
              </a:rPr>
              <a:t>int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my_rank</a:t>
            </a:r>
            <a:r>
              <a:rPr lang="en-US" sz="2800" dirty="0">
                <a:latin typeface="+mn-lt"/>
              </a:rPr>
              <a:t> = </a:t>
            </a:r>
            <a:r>
              <a:rPr lang="en-US" sz="2800" dirty="0" err="1">
                <a:latin typeface="+mn-lt"/>
              </a:rPr>
              <a:t>omp_get_thread_num</a:t>
            </a:r>
            <a:r>
              <a:rPr lang="en-US" sz="2800" dirty="0">
                <a:latin typeface="+mn-lt"/>
              </a:rPr>
              <a:t> ( 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   </a:t>
            </a:r>
            <a:r>
              <a:rPr lang="en-US" sz="2800" dirty="0" err="1">
                <a:latin typeface="+mn-lt"/>
              </a:rPr>
              <a:t>int</a:t>
            </a:r>
            <a:r>
              <a:rPr lang="en-US" sz="2800" dirty="0">
                <a:latin typeface="+mn-lt"/>
              </a:rPr>
              <a:t> thread_count = </a:t>
            </a:r>
            <a:r>
              <a:rPr lang="en-US" sz="2800" dirty="0" err="1">
                <a:latin typeface="+mn-lt"/>
              </a:rPr>
              <a:t>omp_get_num_threads</a:t>
            </a:r>
            <a:r>
              <a:rPr lang="en-US" sz="2800" dirty="0">
                <a:latin typeface="+mn-lt"/>
              </a:rPr>
              <a:t> ( 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# e l s 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   </a:t>
            </a:r>
            <a:r>
              <a:rPr lang="en-US" sz="2800" dirty="0" err="1">
                <a:latin typeface="+mn-lt"/>
              </a:rPr>
              <a:t>int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my_rank</a:t>
            </a:r>
            <a:r>
              <a:rPr lang="en-US" sz="2800" dirty="0">
                <a:latin typeface="+mn-lt"/>
              </a:rPr>
              <a:t>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   </a:t>
            </a:r>
            <a:r>
              <a:rPr lang="en-US" sz="2800" dirty="0" err="1">
                <a:latin typeface="+mn-lt"/>
              </a:rPr>
              <a:t>int</a:t>
            </a:r>
            <a:r>
              <a:rPr lang="en-US" sz="2800" dirty="0">
                <a:latin typeface="+mn-lt"/>
              </a:rPr>
              <a:t> thread_count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# endif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Roadmap</a:t>
            </a:r>
            <a:endParaRPr lang="en-AU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Writing programs that use </a:t>
            </a:r>
            <a:r>
              <a:rPr lang="en-US" altLang="zh-CN" sz="2800" dirty="0" err="1" smtClean="0">
                <a:ea typeface="宋体" pitchFamily="2" charset="-122"/>
              </a:rPr>
              <a:t>OpenMP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</a:p>
          <a:p>
            <a:r>
              <a:rPr lang="en-US" altLang="zh-CN" sz="2800" dirty="0" smtClean="0">
                <a:ea typeface="宋体" pitchFamily="2" charset="-122"/>
              </a:rPr>
              <a:t>Using </a:t>
            </a:r>
            <a:r>
              <a:rPr lang="en-US" altLang="zh-CN" sz="2800" dirty="0" err="1" smtClean="0">
                <a:ea typeface="宋体" pitchFamily="2" charset="-122"/>
              </a:rPr>
              <a:t>OpenMP</a:t>
            </a:r>
            <a:r>
              <a:rPr lang="en-US" altLang="zh-CN" sz="2800" dirty="0" smtClean="0">
                <a:ea typeface="宋体" pitchFamily="2" charset="-122"/>
              </a:rPr>
              <a:t> to parallelize many serial for loops with only small changes to the source code.</a:t>
            </a:r>
          </a:p>
          <a:p>
            <a:r>
              <a:rPr lang="en-US" altLang="zh-CN" sz="2800" dirty="0" smtClean="0">
                <a:ea typeface="宋体" pitchFamily="2" charset="-122"/>
              </a:rPr>
              <a:t>Task parallelism.</a:t>
            </a:r>
          </a:p>
          <a:p>
            <a:r>
              <a:rPr lang="en-US" altLang="zh-CN" sz="2800" dirty="0" smtClean="0">
                <a:ea typeface="宋体" pitchFamily="2" charset="-122"/>
              </a:rPr>
              <a:t>Explicit thread synchronization.</a:t>
            </a:r>
          </a:p>
          <a:p>
            <a:r>
              <a:rPr lang="en-US" altLang="zh-CN" sz="2800" dirty="0" smtClean="0">
                <a:ea typeface="宋体" pitchFamily="2" charset="-122"/>
              </a:rPr>
              <a:t>Standard problems in shared-memory programming.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 rot="5400000">
            <a:off x="9737110" y="721162"/>
            <a:ext cx="203132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>
                <a:solidFill>
                  <a:srgbClr val="0066FF"/>
                </a:solidFill>
                <a:latin typeface="Arial" pitchFamily="34" charset="0"/>
                <a:ea typeface="宋体" pitchFamily="2" charset="-122"/>
              </a:rPr>
              <a:t># Chapter Subtitle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OpenMP</a:t>
            </a:r>
            <a:r>
              <a:rPr lang="zh-CN" altLang="en-US" dirty="0"/>
              <a:t>中的任务</a:t>
            </a:r>
            <a:r>
              <a:rPr lang="zh-CN" altLang="en-US" dirty="0" smtClean="0"/>
              <a:t>调度</a:t>
            </a:r>
            <a:r>
              <a:rPr lang="en-US" altLang="zh-CN" dirty="0" smtClean="0"/>
              <a:t>-Schedule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3976" y="1141790"/>
            <a:ext cx="935384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循环并行化的任务调度使用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使用格式：</a:t>
            </a:r>
            <a:r>
              <a:rPr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schedule(</a:t>
            </a:r>
            <a:r>
              <a:rPr lang="en-US" altLang="zh-CN" sz="2400" b="1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type,size</a:t>
            </a:r>
            <a:r>
              <a:rPr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endParaRPr lang="en-US" altLang="zh-CN" sz="24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4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static</a:t>
            </a:r>
          </a:p>
          <a:p>
            <a:endParaRPr lang="zh-CN" alt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1517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静态调度</a:t>
            </a:r>
            <a:r>
              <a:rPr lang="en-US" altLang="zh-CN" b="0" dirty="0"/>
              <a:t>(static)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9677" y="900410"/>
            <a:ext cx="54864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#pragma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omp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 parallel for schedule(static)</a:t>
            </a:r>
          </a:p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    for(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 = 0;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 &lt; 10;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++ )</a:t>
            </a:r>
          </a:p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    {</a:t>
            </a:r>
          </a:p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        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printf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("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=%d,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=%d/n",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omp_get_thread_num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());</a:t>
            </a:r>
          </a:p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}</a:t>
            </a:r>
          </a:p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 </a:t>
            </a:r>
          </a:p>
          <a:p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上面代码执行时打印的结果如下：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=2,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=3,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=4,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=5,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=6,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=7,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=8,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=9,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  <a:endParaRPr lang="en-US" altLang="zh-CN" b="0" i="0" u="none" strike="noStrike" dirty="0">
              <a:solidFill>
                <a:schemeClr val="tx1">
                  <a:lumMod val="95000"/>
                </a:schemeClr>
              </a:solidFill>
              <a:effectLst/>
              <a:latin typeface="&amp;quo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32827" y="900410"/>
            <a:ext cx="54864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&amp;quot"/>
              </a:rPr>
              <a:t>#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pragma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omp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 parallel for schedule(static, 2)</a:t>
            </a:r>
          </a:p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    for(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 = 0;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 &lt; 10;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++ )</a:t>
            </a:r>
          </a:p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    {</a:t>
            </a:r>
          </a:p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        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printf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("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=%d,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=%d/n",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omp_get_thread_num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());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&amp;quot"/>
              </a:rPr>
              <a:t>}</a:t>
            </a:r>
          </a:p>
          <a:p>
            <a:endParaRPr lang="en-US" altLang="zh-CN" dirty="0">
              <a:solidFill>
                <a:schemeClr val="tx1">
                  <a:lumMod val="95000"/>
                </a:schemeClr>
              </a:solidFill>
              <a:latin typeface="&amp;quot"/>
            </a:endParaRPr>
          </a:p>
          <a:p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上面代码执行时打印的结果如下：</a:t>
            </a:r>
          </a:p>
          <a:p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=4,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=5,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=8,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=9,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=2,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=3,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=6,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=7, 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  <a:endParaRPr lang="en-US" altLang="zh-CN" dirty="0">
              <a:solidFill>
                <a:schemeClr val="tx1">
                  <a:lumMod val="95000"/>
                </a:schemeClr>
              </a:solidFill>
              <a:latin typeface="&amp;quo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59936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动态调度</a:t>
            </a:r>
            <a:r>
              <a:rPr lang="en-US" altLang="zh-CN" b="0" dirty="0" smtClean="0"/>
              <a:t>(dynamic)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5889" y="1031224"/>
            <a:ext cx="54864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54545"/>
                </a:solidFill>
                <a:latin typeface="&amp;quot"/>
              </a:rPr>
              <a:t>  </a:t>
            </a:r>
            <a:r>
              <a:rPr lang="en-US" altLang="zh-CN" dirty="0">
                <a:solidFill>
                  <a:srgbClr val="0000FF"/>
                </a:solidFill>
                <a:latin typeface="&amp;quot"/>
              </a:rPr>
              <a:t>#pragma</a:t>
            </a:r>
            <a:r>
              <a:rPr lang="en-US" altLang="zh-CN" dirty="0">
                <a:solidFill>
                  <a:srgbClr val="454545"/>
                </a:solidFill>
                <a:latin typeface="&amp;quot"/>
              </a:rPr>
              <a:t>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omp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 parallel </a:t>
            </a:r>
            <a:r>
              <a:rPr lang="en-US" altLang="zh-CN" dirty="0">
                <a:solidFill>
                  <a:srgbClr val="0000FF"/>
                </a:solidFill>
                <a:latin typeface="&amp;quot"/>
              </a:rPr>
              <a:t>for</a:t>
            </a:r>
            <a:r>
              <a:rPr lang="en-US" altLang="zh-CN" dirty="0">
                <a:solidFill>
                  <a:srgbClr val="454545"/>
                </a:solidFill>
                <a:latin typeface="&amp;quot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schedule(dynamic)</a:t>
            </a:r>
          </a:p>
          <a:p>
            <a:r>
              <a:rPr lang="en-US" altLang="zh-CN" dirty="0">
                <a:solidFill>
                  <a:srgbClr val="454545"/>
                </a:solidFill>
                <a:latin typeface="&amp;quot"/>
              </a:rPr>
              <a:t>         </a:t>
            </a:r>
            <a:r>
              <a:rPr lang="en-US" altLang="zh-CN" dirty="0">
                <a:solidFill>
                  <a:srgbClr val="0000FF"/>
                </a:solidFill>
                <a:latin typeface="&amp;quot"/>
              </a:rPr>
              <a:t>for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 = 0;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 &lt; 10;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++ )</a:t>
            </a:r>
          </a:p>
          <a:p>
            <a:r>
              <a:rPr lang="en-US" altLang="zh-CN" dirty="0">
                <a:solidFill>
                  <a:srgbClr val="454545"/>
                </a:solidFill>
                <a:latin typeface="&amp;quot"/>
              </a:rPr>
              <a:t>        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 {</a:t>
            </a:r>
          </a:p>
          <a:p>
            <a:r>
              <a:rPr lang="en-US" altLang="zh-CN" dirty="0">
                <a:solidFill>
                  <a:srgbClr val="454545"/>
                </a:solidFill>
                <a:latin typeface="&amp;quot"/>
              </a:rPr>
              <a:t>                 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printf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("</a:t>
            </a:r>
            <a:r>
              <a:rPr lang="en-US" altLang="zh-CN" dirty="0" err="1">
                <a:solidFill>
                  <a:srgbClr val="800000"/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rgbClr val="800000"/>
                </a:solidFill>
                <a:latin typeface="&amp;quot"/>
              </a:rPr>
              <a:t>=%d, </a:t>
            </a:r>
            <a:r>
              <a:rPr lang="en-US" altLang="zh-CN" dirty="0" err="1">
                <a:solidFill>
                  <a:srgbClr val="800000"/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rgbClr val="800000"/>
                </a:solidFill>
                <a:latin typeface="&amp;quot"/>
              </a:rPr>
              <a:t>=%d/n"</a:t>
            </a:r>
            <a:r>
              <a:rPr lang="en-US" altLang="zh-CN" dirty="0">
                <a:solidFill>
                  <a:srgbClr val="454545"/>
                </a:solidFill>
                <a:latin typeface="&amp;quot"/>
              </a:rPr>
              <a:t>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omp_get_thread_num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());</a:t>
            </a:r>
          </a:p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         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&amp;quot"/>
              </a:rPr>
              <a:t>}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&amp;quot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&amp;quot"/>
              </a:rPr>
              <a:t>打印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结果如下：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=2,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=3,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=5,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=6,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=7,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=8,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=4,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=9,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  <a:endParaRPr lang="en-US" altLang="zh-CN" b="0" i="0" u="none" strike="noStrike" dirty="0">
              <a:solidFill>
                <a:schemeClr val="tx1">
                  <a:lumMod val="95000"/>
                </a:schemeClr>
              </a:solidFill>
              <a:effectLst/>
              <a:latin typeface="&amp;quo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70817" y="1031224"/>
            <a:ext cx="54864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&amp;quot"/>
              </a:rPr>
              <a:t>#pragma</a:t>
            </a:r>
            <a:r>
              <a:rPr lang="en-US" altLang="zh-CN" dirty="0">
                <a:solidFill>
                  <a:srgbClr val="454545"/>
                </a:solidFill>
                <a:latin typeface="&amp;quot"/>
              </a:rPr>
              <a:t>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omp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 parallel for schedule(dynamic, 2</a:t>
            </a:r>
            <a:r>
              <a:rPr lang="en-US" altLang="zh-CN" dirty="0">
                <a:solidFill>
                  <a:srgbClr val="454545"/>
                </a:solidFill>
                <a:latin typeface="&amp;quot"/>
              </a:rPr>
              <a:t>)</a:t>
            </a:r>
          </a:p>
          <a:p>
            <a:r>
              <a:rPr lang="en-US" altLang="zh-CN" dirty="0">
                <a:solidFill>
                  <a:srgbClr val="454545"/>
                </a:solidFill>
                <a:latin typeface="&amp;quot"/>
              </a:rPr>
              <a:t>         </a:t>
            </a:r>
            <a:r>
              <a:rPr lang="en-US" altLang="zh-CN" dirty="0">
                <a:solidFill>
                  <a:srgbClr val="0000FF"/>
                </a:solidFill>
                <a:latin typeface="&amp;quot"/>
              </a:rPr>
              <a:t>for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 = 0;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 &lt; 10;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++ )</a:t>
            </a:r>
          </a:p>
          <a:p>
            <a:r>
              <a:rPr lang="en-US" altLang="zh-CN" dirty="0">
                <a:solidFill>
                  <a:srgbClr val="454545"/>
                </a:solidFill>
                <a:latin typeface="&amp;quot"/>
              </a:rPr>
              <a:t>        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 {</a:t>
            </a:r>
          </a:p>
          <a:p>
            <a:r>
              <a:rPr lang="en-US" altLang="zh-CN" dirty="0">
                <a:solidFill>
                  <a:srgbClr val="454545"/>
                </a:solidFill>
                <a:latin typeface="&amp;quot"/>
              </a:rPr>
              <a:t>                 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printf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("</a:t>
            </a:r>
            <a:r>
              <a:rPr lang="en-US" altLang="zh-CN" dirty="0" err="1">
                <a:solidFill>
                  <a:srgbClr val="800000"/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rgbClr val="800000"/>
                </a:solidFill>
                <a:latin typeface="&amp;quot"/>
              </a:rPr>
              <a:t>=%d, </a:t>
            </a:r>
            <a:r>
              <a:rPr lang="en-US" altLang="zh-CN" dirty="0" err="1">
                <a:solidFill>
                  <a:srgbClr val="800000"/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rgbClr val="800000"/>
                </a:solidFill>
                <a:latin typeface="&amp;quot"/>
              </a:rPr>
              <a:t>=%d/n"</a:t>
            </a:r>
            <a:r>
              <a:rPr lang="en-US" altLang="zh-CN" dirty="0">
                <a:solidFill>
                  <a:srgbClr val="454545"/>
                </a:solidFill>
                <a:latin typeface="&amp;quot"/>
              </a:rPr>
              <a:t>,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omp_get_thread_num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());</a:t>
            </a:r>
          </a:p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         }</a:t>
            </a:r>
          </a:p>
          <a:p>
            <a:endParaRPr lang="en-US" altLang="zh-CN" dirty="0" smtClean="0">
              <a:solidFill>
                <a:srgbClr val="454545"/>
              </a:solidFill>
              <a:latin typeface="&amp;quot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&amp;quot"/>
              </a:rPr>
              <a:t>打印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结果如下：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=4,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=2,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=5,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=3,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=6,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=8,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=7,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=0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=9, </a:t>
            </a: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&amp;quot"/>
              </a:rPr>
              <a:t>thread_id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&amp;quot"/>
              </a:rPr>
              <a:t>=1</a:t>
            </a:r>
            <a:endParaRPr lang="en-US" altLang="zh-CN" b="0" i="0" u="none" strike="noStrike" dirty="0">
              <a:solidFill>
                <a:schemeClr val="tx1">
                  <a:lumMod val="95000"/>
                </a:schemeClr>
              </a:solidFill>
              <a:effectLst/>
              <a:latin typeface="&amp;quo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1521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 descr="academic,cartoons,children,classes,courses,education,females,geometric shapes,geometry,girls,kids,mathematics,people,persons,schools,students,trapezoid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9161" y="1854518"/>
            <a:ext cx="371475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3966210"/>
            <a:ext cx="9326880" cy="64633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Trapezoidal Rule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733426" y="98584"/>
            <a:ext cx="9938384" cy="590931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The trapezoidal rule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0" y="1660208"/>
            <a:ext cx="9839326" cy="251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Serial algorithm</a:t>
            </a:r>
          </a:p>
        </p:txBody>
      </p:sp>
      <p:sp>
        <p:nvSpPr>
          <p:cNvPr id="2" name="矩形 1"/>
          <p:cNvSpPr/>
          <p:nvPr/>
        </p:nvSpPr>
        <p:spPr>
          <a:xfrm>
            <a:off x="4267200" y="247650"/>
            <a:ext cx="54864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//积分函数</a:t>
            </a:r>
          </a:p>
          <a:p>
            <a:r>
              <a:rPr lang="zh-CN" altLang="en-US" sz="1600" dirty="0"/>
              <a:t>double blog4::Trap(double a, double b, int n)</a:t>
            </a:r>
          </a:p>
          <a:p>
            <a:r>
              <a:rPr lang="zh-CN" altLang="en-US" sz="1600" dirty="0"/>
              <a:t>{</a:t>
            </a:r>
          </a:p>
          <a:p>
            <a:r>
              <a:rPr lang="zh-CN" altLang="en-US" sz="1600" dirty="0"/>
              <a:t>    double h, x, my_result;</a:t>
            </a:r>
          </a:p>
          <a:p>
            <a:r>
              <a:rPr lang="zh-CN" altLang="en-US" sz="1600" dirty="0"/>
              <a:t>    double local_a, local_b;</a:t>
            </a:r>
          </a:p>
          <a:p>
            <a:r>
              <a:rPr lang="zh-CN" altLang="en-US" sz="1600" dirty="0"/>
              <a:t>    int i, local_n;</a:t>
            </a:r>
          </a:p>
          <a:p>
            <a:r>
              <a:rPr lang="zh-CN" altLang="en-US" sz="1600" dirty="0"/>
              <a:t>    int my_rank = omp_get_thread_num();</a:t>
            </a:r>
          </a:p>
          <a:p>
            <a:r>
              <a:rPr lang="zh-CN" altLang="en-US" sz="1600" dirty="0"/>
              <a:t>    int thread_count = omp_get_num_threads();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h = (b - a) / n;</a:t>
            </a:r>
          </a:p>
          <a:p>
            <a:r>
              <a:rPr lang="zh-CN" altLang="en-US" sz="1600" dirty="0"/>
              <a:t>    local_n = n / thread_count;</a:t>
            </a:r>
          </a:p>
          <a:p>
            <a:r>
              <a:rPr lang="zh-CN" altLang="en-US" sz="1600" dirty="0"/>
              <a:t>    local_a = a + my_rank*local_n*h;</a:t>
            </a:r>
          </a:p>
          <a:p>
            <a:r>
              <a:rPr lang="zh-CN" altLang="en-US" sz="1600" dirty="0"/>
              <a:t>    local_b = local_a + local_n*h;</a:t>
            </a:r>
          </a:p>
          <a:p>
            <a:r>
              <a:rPr lang="zh-CN" altLang="en-US" sz="1600" dirty="0"/>
              <a:t>    my_result = (f(local_a) + f(local_b)) / 2.0;</a:t>
            </a:r>
          </a:p>
          <a:p>
            <a:r>
              <a:rPr lang="zh-CN" altLang="en-US" sz="1600" dirty="0"/>
              <a:t>    for (i = 1; i &lt;= local_n - 1; i++)</a:t>
            </a:r>
          </a:p>
          <a:p>
            <a:r>
              <a:rPr lang="zh-CN" altLang="en-US" sz="1600" dirty="0"/>
              <a:t>    {</a:t>
            </a:r>
          </a:p>
          <a:p>
            <a:r>
              <a:rPr lang="zh-CN" altLang="en-US" sz="1600" dirty="0"/>
              <a:t>        x = local_a + i*h;</a:t>
            </a:r>
          </a:p>
          <a:p>
            <a:r>
              <a:rPr lang="zh-CN" altLang="en-US" sz="1600" dirty="0"/>
              <a:t>        my_result += f(x);</a:t>
            </a:r>
          </a:p>
          <a:p>
            <a:r>
              <a:rPr lang="zh-CN" altLang="en-US" sz="1600" dirty="0"/>
              <a:t>    }</a:t>
            </a:r>
          </a:p>
          <a:p>
            <a:r>
              <a:rPr lang="zh-CN" altLang="en-US" sz="1600" dirty="0"/>
              <a:t>    my_result = my_result*h;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return my_result;</a:t>
            </a:r>
          </a:p>
          <a:p>
            <a:r>
              <a:rPr lang="zh-CN" altLang="en-US" sz="1600" dirty="0"/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733426" y="98584"/>
            <a:ext cx="9938384" cy="590931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 First OpenMP Version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1) We identified two types of tasks:</a:t>
            </a:r>
          </a:p>
          <a:p>
            <a:pPr marL="971550" lvl="1" indent="-514350"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a) computation of the areas of individual trapezoids, and</a:t>
            </a:r>
          </a:p>
          <a:p>
            <a:pPr marL="971550" lvl="1" indent="-514350"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b) adding the areas of trapezoids.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2) There is no communication among the tasks in the first collection, but each task in the first collection communicates with task 1b.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3) We assumed that there would be many more trapezoids than cores. 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So we aggregated tasks by assigning a contiguous block of trapezoids to each thread (and a single thread to each core).</a:t>
            </a:r>
          </a:p>
          <a:p>
            <a:pPr marL="514350" indent="-514350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733426" y="154305"/>
            <a:ext cx="9938384" cy="590931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Assignment of trapezoids to threads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1586" y="947262"/>
            <a:ext cx="7846694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6" y="234315"/>
            <a:ext cx="10018394" cy="5259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1" y="300038"/>
            <a:ext cx="10443210" cy="498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733426" y="98584"/>
            <a:ext cx="9938384" cy="590931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OpenMP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Open </a:t>
            </a:r>
            <a:r>
              <a:rPr lang="en-US" altLang="zh-CN" dirty="0" err="1" smtClean="0">
                <a:ea typeface="宋体" pitchFamily="2" charset="-122"/>
              </a:rPr>
              <a:t>Specfication</a:t>
            </a:r>
            <a:r>
              <a:rPr lang="en-US" altLang="zh-CN" dirty="0" smtClean="0">
                <a:ea typeface="宋体" pitchFamily="2" charset="-122"/>
              </a:rPr>
              <a:t> for Multi-processing</a:t>
            </a:r>
          </a:p>
          <a:p>
            <a:r>
              <a:rPr lang="en-US" altLang="zh-CN" dirty="0" smtClean="0">
                <a:ea typeface="宋体" pitchFamily="2" charset="-122"/>
              </a:rPr>
              <a:t>Standard API for defining multi-threaded shared-memory programs.</a:t>
            </a:r>
          </a:p>
          <a:p>
            <a:r>
              <a:rPr lang="en-US" altLang="zh-CN" dirty="0" smtClean="0">
                <a:ea typeface="宋体" pitchFamily="2" charset="-122"/>
              </a:rPr>
              <a:t>An API for shared-memory parallel programming.</a:t>
            </a:r>
          </a:p>
          <a:p>
            <a:r>
              <a:rPr lang="en-US" altLang="zh-CN" dirty="0" smtClean="0">
                <a:ea typeface="宋体" pitchFamily="2" charset="-122"/>
              </a:rPr>
              <a:t>MP = multiprocessing</a:t>
            </a:r>
          </a:p>
          <a:p>
            <a:r>
              <a:rPr lang="en-US" altLang="zh-CN" dirty="0" smtClean="0">
                <a:ea typeface="宋体" pitchFamily="2" charset="-122"/>
              </a:rPr>
              <a:t>Designed for systems in which each thread or process can potentially have access to all available memory.</a:t>
            </a:r>
          </a:p>
          <a:p>
            <a:r>
              <a:rPr lang="en-US" altLang="zh-CN" dirty="0" smtClean="0">
                <a:ea typeface="宋体" pitchFamily="2" charset="-122"/>
              </a:rPr>
              <a:t>System is viewed as a collection of cores or CPU’s, all of which have access to main memory.</a:t>
            </a:r>
          </a:p>
          <a:p>
            <a:r>
              <a:rPr lang="en-US" altLang="zh-CN" dirty="0" smtClean="0">
                <a:ea typeface="宋体" pitchFamily="2" charset="-122"/>
                <a:hlinkClick r:id="rId2"/>
              </a:rPr>
              <a:t>www.openmp.org</a:t>
            </a:r>
            <a:r>
              <a:rPr lang="en-US" altLang="zh-CN" dirty="0" smtClean="0">
                <a:ea typeface="宋体" pitchFamily="2" charset="-122"/>
              </a:rPr>
              <a:t> for examples, talks, forums etc.</a:t>
            </a: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3966210"/>
            <a:ext cx="9326880" cy="64633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Scope of Variables</a:t>
            </a:r>
            <a:endParaRPr lang="en-US" dirty="0"/>
          </a:p>
        </p:txBody>
      </p:sp>
      <p:pic>
        <p:nvPicPr>
          <p:cNvPr id="44035" name="Picture 2" descr="optical viewing devices,science,scopes,technology,telescopes,tripod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1" y="947262"/>
            <a:ext cx="371475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Scope</a:t>
            </a:r>
          </a:p>
        </p:txBody>
      </p:sp>
      <p:sp>
        <p:nvSpPr>
          <p:cNvPr id="4505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In serial programming, the scope of a variable consists of those parts of a program in which the variable can be used.</a:t>
            </a:r>
          </a:p>
          <a:p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In OpenMP, the scope of a variable refers to the set of threads that can access the variable in a parallel block.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 descr="optical viewing devices,science,scopes,technology,telescopes,tripod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6211" y="3280410"/>
            <a:ext cx="3196590" cy="23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Scope in OpenMP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 variable that can be accessed by all the threads in the team has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shared</a:t>
            </a:r>
            <a:r>
              <a:rPr lang="en-US" altLang="zh-CN" dirty="0" smtClean="0">
                <a:ea typeface="宋体" pitchFamily="2" charset="-122"/>
              </a:rPr>
              <a:t> scope.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A variable that can only be accessed by a single thread has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private</a:t>
            </a:r>
            <a:r>
              <a:rPr lang="en-US" altLang="zh-CN" dirty="0" smtClean="0">
                <a:ea typeface="宋体" pitchFamily="2" charset="-122"/>
              </a:rPr>
              <a:t> scope.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The default scope for variables 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declared before a parallel block 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is </a:t>
            </a:r>
            <a:r>
              <a:rPr lang="en-US" altLang="zh-CN" dirty="0" smtClean="0">
                <a:solidFill>
                  <a:srgbClr val="0066FF"/>
                </a:solidFill>
                <a:ea typeface="宋体" pitchFamily="2" charset="-122"/>
              </a:rPr>
              <a:t>shared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Reduction operators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 </a:t>
            </a:r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reduction operator </a:t>
            </a:r>
            <a:r>
              <a:rPr lang="en-US" altLang="zh-CN" smtClean="0">
                <a:ea typeface="宋体" pitchFamily="2" charset="-122"/>
              </a:rPr>
              <a:t>is a binary operation (such as addition or multiplication).</a:t>
            </a:r>
          </a:p>
          <a:p>
            <a:r>
              <a:rPr lang="en-US" altLang="zh-CN" smtClean="0">
                <a:ea typeface="宋体" pitchFamily="2" charset="-122"/>
              </a:rPr>
              <a:t>A </a:t>
            </a:r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reduction</a:t>
            </a:r>
            <a:r>
              <a:rPr lang="en-US" altLang="zh-CN" smtClean="0">
                <a:ea typeface="宋体" pitchFamily="2" charset="-122"/>
              </a:rPr>
              <a:t> is a computation that repeatedly applies the same reduction operator to a sequence of operands in order to get a single result. </a:t>
            </a:r>
          </a:p>
          <a:p>
            <a:r>
              <a:rPr lang="en-US" altLang="zh-CN" smtClean="0">
                <a:ea typeface="宋体" pitchFamily="2" charset="-122"/>
              </a:rPr>
              <a:t>All of the intermediate results of the operation should be stored in the same variable: the reduction variable.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2506" y="1012984"/>
            <a:ext cx="8208644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 reduction clause can be added to a parallel directive.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" y="3669030"/>
            <a:ext cx="10239376" cy="129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9216" y="1984535"/>
            <a:ext cx="7183754" cy="4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400676" y="2761774"/>
            <a:ext cx="3323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+, *, -, &amp;, |, ˆ, &amp;&amp;, ||</a:t>
            </a:r>
          </a:p>
        </p:txBody>
      </p:sp>
      <p:sp>
        <p:nvSpPr>
          <p:cNvPr id="53254" name="Freeform 9"/>
          <p:cNvSpPr>
            <a:spLocks noChangeArrowheads="1"/>
          </p:cNvSpPr>
          <p:nvPr/>
        </p:nvSpPr>
        <p:spPr bwMode="auto">
          <a:xfrm>
            <a:off x="4029076" y="2390299"/>
            <a:ext cx="1179194" cy="369332"/>
          </a:xfrm>
          <a:custGeom>
            <a:avLst/>
            <a:gdLst>
              <a:gd name="T0" fmla="*/ 140305 w 982133"/>
              <a:gd name="T1" fmla="*/ 0 h 849087"/>
              <a:gd name="T2" fmla="*/ 140305 w 982133"/>
              <a:gd name="T3" fmla="*/ 725715 h 849087"/>
              <a:gd name="T4" fmla="*/ 982133 w 982133"/>
              <a:gd name="T5" fmla="*/ 740229 h 849087"/>
              <a:gd name="T6" fmla="*/ 0 60000 65536"/>
              <a:gd name="T7" fmla="*/ 0 60000 65536"/>
              <a:gd name="T8" fmla="*/ 0 60000 65536"/>
              <a:gd name="T9" fmla="*/ 0 w 982133"/>
              <a:gd name="T10" fmla="*/ 0 h 849087"/>
              <a:gd name="T11" fmla="*/ 982133 w 982133"/>
              <a:gd name="T12" fmla="*/ 849087 h 8490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2133" h="849087">
                <a:moveTo>
                  <a:pt x="140305" y="0"/>
                </a:moveTo>
                <a:cubicBezTo>
                  <a:pt x="70152" y="301172"/>
                  <a:pt x="0" y="602344"/>
                  <a:pt x="140305" y="725715"/>
                </a:cubicBezTo>
                <a:cubicBezTo>
                  <a:pt x="280610" y="849087"/>
                  <a:pt x="631371" y="794658"/>
                  <a:pt x="982133" y="740229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3966210"/>
            <a:ext cx="9326880" cy="64633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“Parallel For” Directive</a:t>
            </a:r>
            <a:endParaRPr lang="en-US" dirty="0"/>
          </a:p>
        </p:txBody>
      </p:sp>
      <p:pic>
        <p:nvPicPr>
          <p:cNvPr id="54275" name="Picture 2" descr="cartoons,competitions,gymnastics,handstands,leisure,parallel bars,people,recreation,spor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1586" y="882968"/>
            <a:ext cx="371475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Parallel for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Forks a team of threads to execute the following structured block. </a:t>
            </a:r>
          </a:p>
          <a:p>
            <a:r>
              <a:rPr lang="en-US" altLang="zh-CN" smtClean="0">
                <a:ea typeface="宋体" pitchFamily="2" charset="-122"/>
              </a:rPr>
              <a:t>However, the structured block following the parallel for directive must be a for loop. </a:t>
            </a:r>
          </a:p>
          <a:p>
            <a:r>
              <a:rPr lang="en-US" altLang="zh-CN" smtClean="0">
                <a:ea typeface="宋体" pitchFamily="2" charset="-122"/>
              </a:rPr>
              <a:t>Furthermore, with the parallel for directive the system parallelizes the for loop by dividing the iterations of the loop among the threads.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1586" y="1207294"/>
            <a:ext cx="4046220" cy="126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5536" y="3344704"/>
            <a:ext cx="7679054" cy="161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324" name="Straight Arrow Connector 5"/>
          <p:cNvCxnSpPr>
            <a:cxnSpLocks noChangeShapeType="1"/>
          </p:cNvCxnSpPr>
          <p:nvPr/>
        </p:nvCxnSpPr>
        <p:spPr bwMode="auto">
          <a:xfrm rot="16200000" flipH="1">
            <a:off x="3314700" y="2427447"/>
            <a:ext cx="748665" cy="828674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8" name="Trapezoid 7"/>
          <p:cNvSpPr/>
          <p:nvPr/>
        </p:nvSpPr>
        <p:spPr bwMode="auto">
          <a:xfrm>
            <a:off x="6351270" y="2178844"/>
            <a:ext cx="1295400" cy="387191"/>
          </a:xfrm>
          <a:prstGeom prst="trapezoid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733426" y="0"/>
            <a:ext cx="9938384" cy="590931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Limitation for parallelizable for statements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12321" y="1020536"/>
            <a:ext cx="10133785" cy="5151664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AutoNum type="arabicPeriod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宋体" pitchFamily="2" charset="-122"/>
                <a:cs typeface="+mn-cs"/>
              </a:rPr>
              <a:t>Could not parallel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宋体" pitchFamily="2" charset="-122"/>
                <a:cs typeface="+mn-cs"/>
              </a:rPr>
              <a:t>Whil</a:t>
            </a:r>
            <a:r>
              <a:rPr lang="en-US" altLang="zh-CN" sz="2800" b="1" kern="0" dirty="0" smtClean="0">
                <a:latin typeface="Trebuchet MS" pitchFamily="34" charset="0"/>
                <a:ea typeface="宋体" pitchFamily="2" charset="-122"/>
              </a:rPr>
              <a:t>e or do – while loop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宋体" pitchFamily="2" charset="-122"/>
                <a:cs typeface="+mn-cs"/>
              </a:rPr>
              <a:t>.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AutoNum type="arabicPeriod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宋体" pitchFamily="2" charset="-122"/>
                <a:cs typeface="+mn-cs"/>
              </a:rPr>
              <a:t>Infinit</a:t>
            </a:r>
            <a:r>
              <a:rPr lang="en-US" altLang="zh-CN" sz="2800" b="1" kern="0" baseline="0" dirty="0" smtClean="0">
                <a:latin typeface="Trebuchet MS" pitchFamily="34" charset="0"/>
                <a:ea typeface="宋体" pitchFamily="2" charset="-122"/>
              </a:rPr>
              <a:t>e</a:t>
            </a:r>
            <a:r>
              <a:rPr lang="en-US" altLang="zh-CN" sz="2800" b="1" kern="0" dirty="0" smtClean="0">
                <a:latin typeface="Trebuchet MS" pitchFamily="34" charset="0"/>
                <a:ea typeface="宋体" pitchFamily="2" charset="-122"/>
              </a:rPr>
              <a:t> loop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altLang="zh-CN" sz="2800" b="1" kern="0" dirty="0" smtClean="0">
                <a:latin typeface="Trebuchet MS" pitchFamily="34" charset="0"/>
                <a:ea typeface="宋体" pitchFamily="2" charset="-122"/>
              </a:rPr>
              <a:t>     ex: for( ; ;){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altLang="zh-CN" sz="2800" b="1" kern="0" dirty="0" smtClean="0">
                <a:latin typeface="Trebuchet MS" pitchFamily="34" charset="0"/>
                <a:ea typeface="宋体" pitchFamily="2" charset="-122"/>
              </a:rPr>
              <a:t>           …..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altLang="zh-CN" sz="2800" b="1" kern="0" dirty="0" smtClean="0">
                <a:latin typeface="Trebuchet MS" pitchFamily="34" charset="0"/>
                <a:ea typeface="宋体" pitchFamily="2" charset="-122"/>
              </a:rPr>
              <a:t>           }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altLang="zh-CN" sz="2800" b="1" kern="0" dirty="0" smtClean="0">
                <a:latin typeface="Trebuchet MS" pitchFamily="34" charset="0"/>
                <a:ea typeface="宋体" pitchFamily="2" charset="-122"/>
              </a:rPr>
              <a:t>3. Only one exit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altLang="zh-CN" sz="2800" b="1" kern="0" dirty="0" smtClean="0">
                <a:latin typeface="Trebuchet MS" pitchFamily="34" charset="0"/>
                <a:ea typeface="宋体" pitchFamily="2" charset="-122"/>
              </a:rPr>
              <a:t>     ex: for(</a:t>
            </a:r>
            <a:r>
              <a:rPr lang="en-US" altLang="zh-CN" sz="2800" b="1" kern="0" dirty="0" err="1" smtClean="0">
                <a:latin typeface="Trebuchet MS" pitchFamily="34" charset="0"/>
                <a:ea typeface="宋体" pitchFamily="2" charset="-122"/>
              </a:rPr>
              <a:t>i</a:t>
            </a:r>
            <a:r>
              <a:rPr lang="en-US" altLang="zh-CN" sz="2800" b="1" kern="0" dirty="0" smtClean="0">
                <a:latin typeface="Trebuchet MS" pitchFamily="34" charset="0"/>
                <a:ea typeface="宋体" pitchFamily="2" charset="-122"/>
              </a:rPr>
              <a:t>=0; </a:t>
            </a:r>
            <a:r>
              <a:rPr lang="en-US" altLang="zh-CN" sz="2800" b="1" kern="0" dirty="0" err="1" smtClean="0">
                <a:latin typeface="Trebuchet MS" pitchFamily="34" charset="0"/>
                <a:ea typeface="宋体" pitchFamily="2" charset="-122"/>
              </a:rPr>
              <a:t>i</a:t>
            </a:r>
            <a:r>
              <a:rPr lang="en-US" altLang="zh-CN" sz="2800" b="1" kern="0" dirty="0" smtClean="0">
                <a:latin typeface="Trebuchet MS" pitchFamily="34" charset="0"/>
                <a:ea typeface="宋体" pitchFamily="2" charset="-122"/>
              </a:rPr>
              <a:t>&lt;n; </a:t>
            </a:r>
            <a:r>
              <a:rPr lang="en-US" altLang="zh-CN" sz="2800" b="1" kern="0" dirty="0" err="1" smtClean="0">
                <a:latin typeface="Trebuchet MS" pitchFamily="34" charset="0"/>
                <a:ea typeface="宋体" pitchFamily="2" charset="-122"/>
              </a:rPr>
              <a:t>i</a:t>
            </a:r>
            <a:r>
              <a:rPr lang="en-US" altLang="zh-CN" sz="2800" b="1" kern="0" dirty="0" smtClean="0">
                <a:latin typeface="Trebuchet MS" pitchFamily="34" charset="0"/>
                <a:ea typeface="宋体" pitchFamily="2" charset="-122"/>
              </a:rPr>
              <a:t>++){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altLang="zh-CN" sz="2800" b="1" kern="0" dirty="0" smtClean="0">
                <a:latin typeface="Trebuchet MS" pitchFamily="34" charset="0"/>
                <a:ea typeface="宋体" pitchFamily="2" charset="-122"/>
              </a:rPr>
              <a:t>            if(…) break;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altLang="zh-CN" sz="2800" b="1" kern="0" dirty="0" smtClean="0">
                <a:latin typeface="Trebuchet MS" pitchFamily="34" charset="0"/>
                <a:ea typeface="宋体" pitchFamily="2" charset="-122"/>
              </a:rPr>
              <a:t>            …..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altLang="zh-CN" sz="2800" b="1" kern="0" dirty="0" smtClean="0">
                <a:latin typeface="Trebuchet MS" pitchFamily="34" charset="0"/>
                <a:ea typeface="宋体" pitchFamily="2" charset="-122"/>
              </a:rPr>
              <a:t>            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Data dependencies</a:t>
            </a:r>
          </a:p>
        </p:txBody>
      </p:sp>
      <p:cxnSp>
        <p:nvCxnSpPr>
          <p:cNvPr id="60419" name="Straight Arrow Connector 6"/>
          <p:cNvCxnSpPr>
            <a:cxnSpLocks noChangeShapeType="1"/>
          </p:cNvCxnSpPr>
          <p:nvPr/>
        </p:nvCxnSpPr>
        <p:spPr bwMode="auto">
          <a:xfrm rot="5400000">
            <a:off x="4297204" y="2244567"/>
            <a:ext cx="648653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9" name="Rectangle 8"/>
          <p:cNvSpPr/>
          <p:nvPr/>
        </p:nvSpPr>
        <p:spPr>
          <a:xfrm>
            <a:off x="821056" y="4576287"/>
            <a:ext cx="432054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1 1 2 3 5 8 13 21 34 55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00676" y="5030629"/>
            <a:ext cx="2640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1 1 2 3 5 8 0 0 0 0</a:t>
            </a:r>
          </a:p>
        </p:txBody>
      </p:sp>
      <p:cxnSp>
        <p:nvCxnSpPr>
          <p:cNvPr id="60422" name="Straight Arrow Connector 10"/>
          <p:cNvCxnSpPr>
            <a:cxnSpLocks noChangeShapeType="1"/>
          </p:cNvCxnSpPr>
          <p:nvPr/>
        </p:nvCxnSpPr>
        <p:spPr bwMode="auto">
          <a:xfrm rot="5400000">
            <a:off x="2916079" y="4253389"/>
            <a:ext cx="648653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60423" name="Straight Arrow Connector 11"/>
          <p:cNvCxnSpPr>
            <a:cxnSpLocks noChangeShapeType="1"/>
          </p:cNvCxnSpPr>
          <p:nvPr/>
        </p:nvCxnSpPr>
        <p:spPr bwMode="auto">
          <a:xfrm rot="5400000">
            <a:off x="6318647" y="4479846"/>
            <a:ext cx="1101567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5" name="TextBox 14"/>
          <p:cNvSpPr txBox="1"/>
          <p:nvPr/>
        </p:nvSpPr>
        <p:spPr>
          <a:xfrm>
            <a:off x="2116456" y="4964907"/>
            <a:ext cx="17652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this is correct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4236" y="4123373"/>
            <a:ext cx="187102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but sometimes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r>
              <a:rPr lang="en-US" sz="2000" dirty="0">
                <a:solidFill>
                  <a:srgbClr val="C00000"/>
                </a:solidFill>
                <a:latin typeface="+mn-lt"/>
              </a:rPr>
              <a:t>we get this</a:t>
            </a:r>
          </a:p>
        </p:txBody>
      </p:sp>
      <p:sp>
        <p:nvSpPr>
          <p:cNvPr id="60426" name="TextBox 12"/>
          <p:cNvSpPr txBox="1">
            <a:spLocks noChangeArrowheads="1"/>
          </p:cNvSpPr>
          <p:nvPr/>
        </p:nvSpPr>
        <p:spPr bwMode="auto">
          <a:xfrm>
            <a:off x="2202180" y="882968"/>
            <a:ext cx="4668266" cy="119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100">
                <a:latin typeface="Bodoni MT" pitchFamily="18" charset="0"/>
                <a:ea typeface="宋体" pitchFamily="2" charset="-122"/>
              </a:rPr>
              <a:t>fibo[ 0 ]  =  fibo[ 1 ]  = 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100" b="1">
                <a:latin typeface="Bodoni MT" pitchFamily="18" charset="0"/>
                <a:ea typeface="宋体" pitchFamily="2" charset="-122"/>
              </a:rPr>
              <a:t>for</a:t>
            </a:r>
            <a:r>
              <a:rPr lang="en-US" altLang="zh-CN" sz="2100">
                <a:latin typeface="Bodoni MT" pitchFamily="18" charset="0"/>
                <a:ea typeface="宋体" pitchFamily="2" charset="-122"/>
              </a:rPr>
              <a:t>  (i  =  2;  i  &lt;  n;  i++)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100">
                <a:latin typeface="Bodoni MT" pitchFamily="18" charset="0"/>
                <a:ea typeface="宋体" pitchFamily="2" charset="-122"/>
              </a:rPr>
              <a:t>     fibo[ i ]  =  fibo[ i – 1 ] + fibo[ i – 2 ]; </a:t>
            </a:r>
          </a:p>
        </p:txBody>
      </p:sp>
      <p:sp>
        <p:nvSpPr>
          <p:cNvPr id="60427" name="TextBox 13"/>
          <p:cNvSpPr txBox="1">
            <a:spLocks noChangeArrowheads="1"/>
          </p:cNvSpPr>
          <p:nvPr/>
        </p:nvSpPr>
        <p:spPr bwMode="auto">
          <a:xfrm>
            <a:off x="1771651" y="2503170"/>
            <a:ext cx="5388013" cy="157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100">
                <a:latin typeface="Bodoni MT" pitchFamily="18" charset="0"/>
                <a:ea typeface="宋体" pitchFamily="2" charset="-122"/>
              </a:rPr>
              <a:t>     fibo[ 0 ]  =  fibo[ 1 ]  = 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100">
                <a:latin typeface="Bodoni MT" pitchFamily="18" charset="0"/>
                <a:ea typeface="宋体" pitchFamily="2" charset="-122"/>
              </a:rPr>
              <a:t>#   </a:t>
            </a:r>
            <a:r>
              <a:rPr lang="en-US" altLang="zh-CN" sz="2100" b="1">
                <a:latin typeface="Bodoni MT" pitchFamily="18" charset="0"/>
                <a:ea typeface="宋体" pitchFamily="2" charset="-122"/>
              </a:rPr>
              <a:t>pragma</a:t>
            </a:r>
            <a:r>
              <a:rPr lang="en-US" altLang="zh-CN" sz="2100">
                <a:latin typeface="Bodoni MT" pitchFamily="18" charset="0"/>
                <a:ea typeface="宋体" pitchFamily="2" charset="-122"/>
              </a:rPr>
              <a:t>  omp  parallel  </a:t>
            </a:r>
            <a:r>
              <a:rPr lang="en-US" altLang="zh-CN" sz="2100" b="1">
                <a:latin typeface="Bodoni MT" pitchFamily="18" charset="0"/>
                <a:ea typeface="宋体" pitchFamily="2" charset="-122"/>
              </a:rPr>
              <a:t>for</a:t>
            </a:r>
            <a:r>
              <a:rPr lang="en-US" altLang="zh-CN" sz="2100">
                <a:latin typeface="Bodoni MT" pitchFamily="18" charset="0"/>
                <a:ea typeface="宋体" pitchFamily="2" charset="-122"/>
              </a:rPr>
              <a:t>  num_threads(2)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100" b="1">
                <a:latin typeface="Bodoni MT" pitchFamily="18" charset="0"/>
                <a:ea typeface="宋体" pitchFamily="2" charset="-122"/>
              </a:rPr>
              <a:t>     for</a:t>
            </a:r>
            <a:r>
              <a:rPr lang="en-US" altLang="zh-CN" sz="2100">
                <a:latin typeface="Bodoni MT" pitchFamily="18" charset="0"/>
                <a:ea typeface="宋体" pitchFamily="2" charset="-122"/>
              </a:rPr>
              <a:t>  (i  =  2;  i  &lt;  n;  i++)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100">
                <a:latin typeface="Bodoni MT" pitchFamily="18" charset="0"/>
                <a:ea typeface="宋体" pitchFamily="2" charset="-122"/>
              </a:rPr>
              <a:t>          fibo[ i ]  =  fibo[ i – 1 ] + fibo[ i – 2 ]; </a:t>
            </a:r>
          </a:p>
        </p:txBody>
      </p:sp>
      <p:cxnSp>
        <p:nvCxnSpPr>
          <p:cNvPr id="60428" name="Straight Arrow Connector 16"/>
          <p:cNvCxnSpPr>
            <a:cxnSpLocks noChangeShapeType="1"/>
          </p:cNvCxnSpPr>
          <p:nvPr/>
        </p:nvCxnSpPr>
        <p:spPr bwMode="auto">
          <a:xfrm rot="5400000">
            <a:off x="8045053" y="2189560"/>
            <a:ext cx="584359" cy="691514"/>
          </a:xfrm>
          <a:prstGeom prst="straightConnector1">
            <a:avLst/>
          </a:prstGeom>
          <a:noFill/>
          <a:ln w="38100" algn="ctr">
            <a:solidFill>
              <a:srgbClr val="0066FF"/>
            </a:solidFill>
            <a:round/>
            <a:headEnd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8250556" y="1854518"/>
            <a:ext cx="152477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0066FF"/>
                </a:solidFill>
                <a:latin typeface="+mn-lt"/>
              </a:rPr>
              <a:t>note 2 threads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733426" y="98584"/>
            <a:ext cx="9938384" cy="590931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 shared memory system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271588"/>
            <a:ext cx="9547860" cy="3387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What happened?</a:t>
            </a:r>
          </a:p>
        </p:txBody>
      </p:sp>
      <p:sp>
        <p:nvSpPr>
          <p:cNvPr id="61442" name="Content Placeholder 4"/>
          <p:cNvSpPr>
            <a:spLocks noGrp="1"/>
          </p:cNvSpPr>
          <p:nvPr>
            <p:ph idx="1"/>
          </p:nvPr>
        </p:nvSpPr>
        <p:spPr>
          <a:xfrm>
            <a:off x="4535806" y="1012984"/>
            <a:ext cx="6210300" cy="4600575"/>
          </a:xfrm>
        </p:spPr>
        <p:txBody>
          <a:bodyPr/>
          <a:lstStyle/>
          <a:p>
            <a:pPr marL="514350" indent="-514350">
              <a:buSzPct val="100000"/>
              <a:buFont typeface="Arial" pitchFamily="34" charset="0"/>
              <a:buAutoNum type="arabicPeriod"/>
            </a:pPr>
            <a:r>
              <a:rPr lang="en-US" altLang="zh-CN" sz="2800" dirty="0" err="1" smtClean="0">
                <a:ea typeface="宋体" pitchFamily="2" charset="-122"/>
              </a:rPr>
              <a:t>OpenMP</a:t>
            </a:r>
            <a:r>
              <a:rPr lang="en-US" altLang="zh-CN" sz="2800" dirty="0" smtClean="0">
                <a:ea typeface="宋体" pitchFamily="2" charset="-122"/>
              </a:rPr>
              <a:t> compilers don’t check for dependences among iterations in a loop that’s being parallelized with a parallel for directive.</a:t>
            </a:r>
          </a:p>
          <a:p>
            <a:pPr marL="514350" indent="-514350">
              <a:buSzPct val="100000"/>
              <a:buFont typeface="Arial" pitchFamily="34" charset="0"/>
              <a:buAutoNum type="arabicPeriod"/>
            </a:pPr>
            <a:r>
              <a:rPr lang="en-US" altLang="zh-CN" sz="2800" dirty="0" smtClean="0">
                <a:ea typeface="宋体" pitchFamily="2" charset="-122"/>
              </a:rPr>
              <a:t>A loop in which the results of one or more iterations depend on other iterations cannot, in general, be correctly parallelized by </a:t>
            </a:r>
            <a:r>
              <a:rPr lang="en-US" altLang="zh-CN" sz="2800" dirty="0" err="1" smtClean="0">
                <a:ea typeface="宋体" pitchFamily="2" charset="-122"/>
              </a:rPr>
              <a:t>OpenMP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</a:p>
        </p:txBody>
      </p:sp>
      <p:pic>
        <p:nvPicPr>
          <p:cNvPr id="61444" name="Picture 2" descr="bewilderment,businesses,businessmen,confused,confusion,emotions,men,metaphors,persons,vanishing,vanishing into thin air,wond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6" y="2114550"/>
            <a:ext cx="371475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733426" y="98584"/>
            <a:ext cx="9938384" cy="590931"/>
          </a:xfrm>
        </p:spPr>
        <p:txBody>
          <a:bodyPr/>
          <a:lstStyle/>
          <a:p>
            <a:r>
              <a:rPr lang="en-US" altLang="zh-CN" smtClean="0">
                <a:latin typeface="NimbusRomNo9L-Medi"/>
                <a:ea typeface="宋体" pitchFamily="2" charset="-122"/>
              </a:rPr>
              <a:t>Estimating </a:t>
            </a:r>
            <a:r>
              <a:rPr lang="el-GR" smtClean="0">
                <a:cs typeface="Arial" pitchFamily="34" charset="0"/>
              </a:rPr>
              <a:t>π</a:t>
            </a:r>
            <a:endParaRPr lang="en-US" altLang="zh-CN" smtClean="0">
              <a:ea typeface="宋体" pitchFamily="2" charset="-122"/>
            </a:endParaRP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50" y="1077278"/>
            <a:ext cx="7338060" cy="117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1260" y="2308860"/>
            <a:ext cx="6149340" cy="276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OpenMP solution #1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486" y="1791653"/>
            <a:ext cx="10067924" cy="25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2" name="Freeform 4"/>
          <p:cNvSpPr>
            <a:spLocks noChangeArrowheads="1"/>
          </p:cNvSpPr>
          <p:nvPr/>
        </p:nvSpPr>
        <p:spPr bwMode="auto">
          <a:xfrm>
            <a:off x="192406" y="1363028"/>
            <a:ext cx="5065394" cy="369332"/>
          </a:xfrm>
          <a:custGeom>
            <a:avLst/>
            <a:gdLst>
              <a:gd name="T0" fmla="*/ 1611087 w 4221238"/>
              <a:gd name="T1" fmla="*/ 2607735 h 3002039"/>
              <a:gd name="T2" fmla="*/ 493486 w 4221238"/>
              <a:gd name="T3" fmla="*/ 2636763 h 3002039"/>
              <a:gd name="T4" fmla="*/ 551543 w 4221238"/>
              <a:gd name="T5" fmla="*/ 416077 h 3002039"/>
              <a:gd name="T6" fmla="*/ 3802743 w 4221238"/>
              <a:gd name="T7" fmla="*/ 285448 h 3002039"/>
              <a:gd name="T8" fmla="*/ 3062515 w 4221238"/>
              <a:gd name="T9" fmla="*/ 2128763 h 30020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1238"/>
              <a:gd name="T16" fmla="*/ 0 h 3002039"/>
              <a:gd name="T17" fmla="*/ 4221238 w 4221238"/>
              <a:gd name="T18" fmla="*/ 3002039 h 30020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1238" h="3002039">
                <a:moveTo>
                  <a:pt x="1611086" y="2607734"/>
                </a:moveTo>
                <a:cubicBezTo>
                  <a:pt x="1140581" y="2804886"/>
                  <a:pt x="670076" y="3002039"/>
                  <a:pt x="493486" y="2636763"/>
                </a:cubicBezTo>
                <a:cubicBezTo>
                  <a:pt x="316896" y="2271487"/>
                  <a:pt x="0" y="807963"/>
                  <a:pt x="551543" y="416077"/>
                </a:cubicBezTo>
                <a:cubicBezTo>
                  <a:pt x="1103086" y="24191"/>
                  <a:pt x="3384248" y="0"/>
                  <a:pt x="3802743" y="285448"/>
                </a:cubicBezTo>
                <a:cubicBezTo>
                  <a:pt x="4221238" y="570896"/>
                  <a:pt x="3641876" y="1349829"/>
                  <a:pt x="3062514" y="2128763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053966" y="1335882"/>
            <a:ext cx="21339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loop dependency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346" y="1141572"/>
            <a:ext cx="10182224" cy="276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OpenMP solution #2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8511" y="2631758"/>
            <a:ext cx="228620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Insures factor has 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r>
              <a:rPr lang="en-US" sz="2000" dirty="0">
                <a:solidFill>
                  <a:srgbClr val="C00000"/>
                </a:solidFill>
                <a:latin typeface="+mn-lt"/>
              </a:rPr>
              <a:t>private scope.</a:t>
            </a:r>
          </a:p>
        </p:txBody>
      </p:sp>
      <p:sp>
        <p:nvSpPr>
          <p:cNvPr id="64517" name="Freeform 7"/>
          <p:cNvSpPr>
            <a:spLocks noChangeArrowheads="1"/>
          </p:cNvSpPr>
          <p:nvPr/>
        </p:nvSpPr>
        <p:spPr bwMode="auto">
          <a:xfrm>
            <a:off x="6122670" y="2024539"/>
            <a:ext cx="1790700" cy="369332"/>
          </a:xfrm>
          <a:custGeom>
            <a:avLst/>
            <a:gdLst>
              <a:gd name="T0" fmla="*/ 50799 w 1492551"/>
              <a:gd name="T1" fmla="*/ 0 h 682172"/>
              <a:gd name="T2" fmla="*/ 210457 w 1492551"/>
              <a:gd name="T3" fmla="*/ 391886 h 682172"/>
              <a:gd name="T4" fmla="*/ 1313542 w 1492551"/>
              <a:gd name="T5" fmla="*/ 246743 h 682172"/>
              <a:gd name="T6" fmla="*/ 1284514 w 1492551"/>
              <a:gd name="T7" fmla="*/ 682172 h 682172"/>
              <a:gd name="T8" fmla="*/ 0 60000 65536"/>
              <a:gd name="T9" fmla="*/ 0 60000 65536"/>
              <a:gd name="T10" fmla="*/ 0 60000 65536"/>
              <a:gd name="T11" fmla="*/ 0 60000 65536"/>
              <a:gd name="T12" fmla="*/ 0 w 1492551"/>
              <a:gd name="T13" fmla="*/ 0 h 682172"/>
              <a:gd name="T14" fmla="*/ 1492551 w 1492551"/>
              <a:gd name="T15" fmla="*/ 682172 h 6821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2551" h="682172">
                <a:moveTo>
                  <a:pt x="50799" y="0"/>
                </a:moveTo>
                <a:cubicBezTo>
                  <a:pt x="25399" y="175381"/>
                  <a:pt x="0" y="350762"/>
                  <a:pt x="210457" y="391886"/>
                </a:cubicBezTo>
                <a:cubicBezTo>
                  <a:pt x="420914" y="433010"/>
                  <a:pt x="1134533" y="198362"/>
                  <a:pt x="1313542" y="246743"/>
                </a:cubicBezTo>
                <a:cubicBezTo>
                  <a:pt x="1492551" y="295124"/>
                  <a:pt x="1388532" y="488648"/>
                  <a:pt x="1284514" y="682172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3966210"/>
            <a:ext cx="9326880" cy="119157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More About Loops in OpenMP: Sorting</a:t>
            </a:r>
            <a:endParaRPr lang="en-US" dirty="0"/>
          </a:p>
        </p:txBody>
      </p:sp>
      <p:pic>
        <p:nvPicPr>
          <p:cNvPr id="67587" name="Picture 2" descr="coils,connections,curling,electronics,loops,networks,reflections,Veer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1" y="947262"/>
            <a:ext cx="371475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733426" y="98584"/>
            <a:ext cx="9938384" cy="590931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Bubble Sort</a:t>
            </a:r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056" y="1141572"/>
            <a:ext cx="9404984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4" descr="backgrounds,bubbles,clear,colorful,fizz,floating,Fotolia,transparent,wallpapers,wat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1271" y="2437448"/>
            <a:ext cx="371475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733426" y="154305"/>
            <a:ext cx="9938384" cy="590931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Serial Odd-Even Transposition Sort</a:t>
            </a:r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6" y="1077278"/>
            <a:ext cx="9761220" cy="2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733426" y="154305"/>
            <a:ext cx="9938384" cy="590931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Serial Odd-Even Transposition Sort</a:t>
            </a:r>
            <a:endParaRPr lang="en-US" altLang="zh-CN" smtClean="0">
              <a:ea typeface="宋体" pitchFamily="2" charset="-122"/>
            </a:endParaRP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0731" y="1335882"/>
            <a:ext cx="5452110" cy="3176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535531"/>
          </a:xfrm>
        </p:spPr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First OpenMP Odd-Even Sort</a:t>
            </a: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6" y="785608"/>
            <a:ext cx="8418194" cy="486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733426" y="210027"/>
            <a:ext cx="9938384" cy="535531"/>
          </a:xfrm>
        </p:spPr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Second OpenMP Odd-Even Sort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056" y="752952"/>
            <a:ext cx="7713344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1089529"/>
          </a:xfrm>
        </p:spPr>
        <p:txBody>
          <a:bodyPr/>
          <a:lstStyle/>
          <a:p>
            <a:r>
              <a:rPr lang="en-US" altLang="ko-KR" dirty="0">
                <a:ea typeface="굴림" pitchFamily="1" charset="-127"/>
              </a:rPr>
              <a:t>Shared Memory Parallel Programming in the Multi-Core Era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29982" y="1524774"/>
            <a:ext cx="9758723" cy="362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2400" b="1" dirty="0">
                <a:latin typeface="Trebuchet MS" pitchFamily="34" charset="0"/>
                <a:ea typeface="宋体" pitchFamily="2" charset="-122"/>
              </a:rPr>
              <a:t>Desktop and Laptop</a:t>
            </a:r>
          </a:p>
          <a:p>
            <a:pPr marL="0" lvl="1" eaLnBrk="1" hangingPunct="1">
              <a:spcBef>
                <a:spcPct val="20000"/>
              </a:spcBef>
              <a:buSzPct val="100000"/>
            </a:pPr>
            <a:r>
              <a:rPr lang="en-US" altLang="ko-KR" sz="2400" b="1" dirty="0" smtClean="0">
                <a:latin typeface="Trebuchet MS" pitchFamily="34" charset="0"/>
                <a:ea typeface="宋体" pitchFamily="2" charset="-122"/>
              </a:rPr>
              <a:t>     </a:t>
            </a:r>
            <a:r>
              <a:rPr lang="en-US" altLang="zh-CN" sz="2400" b="1" dirty="0" smtClean="0">
                <a:latin typeface="Trebuchet MS" pitchFamily="34" charset="0"/>
                <a:ea typeface="宋体" pitchFamily="2" charset="-122"/>
              </a:rPr>
              <a:t>- </a:t>
            </a:r>
            <a:r>
              <a:rPr lang="en-US" altLang="ko-KR" sz="2400" b="1" dirty="0" smtClean="0">
                <a:latin typeface="Trebuchet MS" pitchFamily="34" charset="0"/>
                <a:ea typeface="宋体" pitchFamily="2" charset="-122"/>
              </a:rPr>
              <a:t>2</a:t>
            </a:r>
            <a:r>
              <a:rPr lang="en-US" altLang="ko-KR" sz="2400" b="1" dirty="0">
                <a:latin typeface="Trebuchet MS" pitchFamily="34" charset="0"/>
                <a:ea typeface="宋体" pitchFamily="2" charset="-122"/>
              </a:rPr>
              <a:t>, 4, 8 cores and … ?</a:t>
            </a:r>
          </a:p>
          <a:p>
            <a:pPr marL="342900" indent="-342900" eaLnBrk="1" hangingPunct="1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2400" b="1" dirty="0">
                <a:latin typeface="Trebuchet MS" pitchFamily="34" charset="0"/>
                <a:ea typeface="宋体" pitchFamily="2" charset="-122"/>
              </a:rPr>
              <a:t>A single node in distributed memory clusters</a:t>
            </a:r>
          </a:p>
          <a:p>
            <a:pPr marL="0" lvl="1" eaLnBrk="1" hangingPunct="1">
              <a:spcBef>
                <a:spcPct val="20000"/>
              </a:spcBef>
              <a:buSzPct val="100000"/>
            </a:pPr>
            <a:r>
              <a:rPr lang="en-US" altLang="ko-KR" sz="2400" b="1" dirty="0" smtClean="0">
                <a:latin typeface="Trebuchet MS" pitchFamily="34" charset="0"/>
                <a:ea typeface="宋体" pitchFamily="2" charset="-122"/>
              </a:rPr>
              <a:t>     </a:t>
            </a:r>
            <a:r>
              <a:rPr lang="en-US" altLang="zh-CN" sz="2400" b="1" dirty="0" smtClean="0">
                <a:latin typeface="Trebuchet MS" pitchFamily="34" charset="0"/>
                <a:ea typeface="宋体" pitchFamily="2" charset="-122"/>
              </a:rPr>
              <a:t>- </a:t>
            </a:r>
            <a:r>
              <a:rPr lang="en-US" altLang="ko-KR" sz="2400" b="1" dirty="0" smtClean="0">
                <a:latin typeface="Trebuchet MS" pitchFamily="34" charset="0"/>
                <a:ea typeface="宋体" pitchFamily="2" charset="-122"/>
              </a:rPr>
              <a:t>Steele </a:t>
            </a:r>
            <a:r>
              <a:rPr lang="en-US" altLang="ko-KR" sz="2400" b="1" dirty="0">
                <a:latin typeface="Trebuchet MS" pitchFamily="34" charset="0"/>
                <a:ea typeface="宋体" pitchFamily="2" charset="-122"/>
              </a:rPr>
              <a:t>cluster node: 2 </a:t>
            </a:r>
            <a:r>
              <a:rPr lang="en-US" altLang="ko-KR" sz="2400" b="1" dirty="0">
                <a:latin typeface="Trebuchet MS" pitchFamily="34" charset="0"/>
                <a:ea typeface="宋体" pitchFamily="2" charset="-122"/>
                <a:sym typeface="Wingdings" panose="05000000000000000000" pitchFamily="2" charset="2"/>
              </a:rPr>
              <a:t></a:t>
            </a:r>
            <a:r>
              <a:rPr lang="en-US" altLang="ko-KR" sz="2400" b="1" dirty="0">
                <a:latin typeface="Trebuchet MS" pitchFamily="34" charset="0"/>
                <a:ea typeface="宋体" pitchFamily="2" charset="-122"/>
              </a:rPr>
              <a:t> 8 </a:t>
            </a:r>
            <a:r>
              <a:rPr lang="en-US" altLang="ko-KR" sz="2400" b="1" dirty="0">
                <a:latin typeface="Trebuchet MS" pitchFamily="34" charset="0"/>
                <a:ea typeface="宋体" pitchFamily="2" charset="-122"/>
                <a:sym typeface="Wingdings" panose="05000000000000000000" pitchFamily="2" charset="2"/>
              </a:rPr>
              <a:t> (16) cores</a:t>
            </a:r>
          </a:p>
          <a:p>
            <a:pPr marL="0" lvl="1" eaLnBrk="1" hangingPunct="1">
              <a:spcBef>
                <a:spcPct val="20000"/>
              </a:spcBef>
              <a:buSzPct val="100000"/>
            </a:pPr>
            <a:r>
              <a:rPr lang="en-US" altLang="ko-KR" sz="2400" b="1" dirty="0" smtClean="0">
                <a:latin typeface="Trebuchet MS" pitchFamily="34" charset="0"/>
                <a:ea typeface="宋体" pitchFamily="2" charset="-122"/>
                <a:sym typeface="Wingdings" panose="05000000000000000000" pitchFamily="2" charset="2"/>
              </a:rPr>
              <a:t>     </a:t>
            </a:r>
            <a:r>
              <a:rPr lang="en-US" altLang="zh-CN" sz="2400" b="1" dirty="0" smtClean="0">
                <a:latin typeface="Trebuchet MS" pitchFamily="34" charset="0"/>
                <a:ea typeface="宋体" pitchFamily="2" charset="-122"/>
                <a:sym typeface="Wingdings" panose="05000000000000000000" pitchFamily="2" charset="2"/>
              </a:rPr>
              <a:t>- </a:t>
            </a:r>
            <a:r>
              <a:rPr lang="en-US" altLang="ko-KR" sz="2400" b="1" dirty="0" smtClean="0">
                <a:latin typeface="Trebuchet MS" pitchFamily="34" charset="0"/>
                <a:ea typeface="宋体" pitchFamily="2" charset="-122"/>
                <a:sym typeface="Wingdings" panose="05000000000000000000" pitchFamily="2" charset="2"/>
              </a:rPr>
              <a:t>/</a:t>
            </a:r>
            <a:r>
              <a:rPr lang="en-US" altLang="ko-KR" sz="2400" b="1" dirty="0">
                <a:latin typeface="Trebuchet MS" pitchFamily="34" charset="0"/>
                <a:ea typeface="宋体" pitchFamily="2" charset="-122"/>
                <a:sym typeface="Wingdings" panose="05000000000000000000" pitchFamily="2" charset="2"/>
              </a:rPr>
              <a:t>proc/</a:t>
            </a:r>
            <a:r>
              <a:rPr lang="en-US" altLang="ko-KR" sz="2400" b="1" dirty="0" err="1">
                <a:latin typeface="Trebuchet MS" pitchFamily="34" charset="0"/>
                <a:ea typeface="宋体" pitchFamily="2" charset="-122"/>
                <a:sym typeface="Wingdings" panose="05000000000000000000" pitchFamily="2" charset="2"/>
              </a:rPr>
              <a:t>cpuinfo</a:t>
            </a:r>
            <a:endParaRPr lang="en-US" altLang="ko-KR" sz="2400" b="1" dirty="0">
              <a:latin typeface="Trebuchet MS" pitchFamily="34" charset="0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altLang="ko-KR" sz="2400" b="1" dirty="0">
                <a:latin typeface="Trebuchet MS" pitchFamily="34" charset="0"/>
                <a:ea typeface="宋体" pitchFamily="2" charset="-122"/>
              </a:rPr>
              <a:t>Shared memory hardware Accelerators </a:t>
            </a:r>
          </a:p>
          <a:p>
            <a:pPr marL="0" lvl="2" eaLnBrk="1" hangingPunct="1">
              <a:spcBef>
                <a:spcPct val="20000"/>
              </a:spcBef>
              <a:buSzPct val="100000"/>
            </a:pPr>
            <a:r>
              <a:rPr lang="en-US" altLang="ko-KR" sz="2400" b="1" dirty="0" smtClean="0">
                <a:latin typeface="Trebuchet MS" pitchFamily="34" charset="0"/>
                <a:ea typeface="宋体" pitchFamily="2" charset="-122"/>
              </a:rPr>
              <a:t>     </a:t>
            </a:r>
            <a:r>
              <a:rPr lang="en-US" altLang="zh-CN" sz="2400" b="1" dirty="0" smtClean="0">
                <a:latin typeface="Trebuchet MS" pitchFamily="34" charset="0"/>
                <a:ea typeface="宋体" pitchFamily="2" charset="-122"/>
              </a:rPr>
              <a:t>- </a:t>
            </a:r>
            <a:r>
              <a:rPr lang="en-US" altLang="ko-KR" sz="2400" b="1" dirty="0" smtClean="0">
                <a:latin typeface="Trebuchet MS" pitchFamily="34" charset="0"/>
                <a:ea typeface="宋体" pitchFamily="2" charset="-122"/>
              </a:rPr>
              <a:t>Cell </a:t>
            </a:r>
            <a:r>
              <a:rPr lang="en-US" altLang="ko-KR" sz="2400" b="1" dirty="0">
                <a:latin typeface="Trebuchet MS" pitchFamily="34" charset="0"/>
                <a:ea typeface="宋体" pitchFamily="2" charset="-122"/>
              </a:rPr>
              <a:t>processors: 1 PPE and 8 SPEs</a:t>
            </a:r>
          </a:p>
          <a:p>
            <a:pPr marL="0" lvl="2" eaLnBrk="1" hangingPunct="1">
              <a:spcBef>
                <a:spcPct val="20000"/>
              </a:spcBef>
              <a:buSzPct val="100000"/>
            </a:pPr>
            <a:r>
              <a:rPr lang="en-US" altLang="ko-KR" sz="2400" b="1" dirty="0" smtClean="0">
                <a:latin typeface="Trebuchet MS" pitchFamily="34" charset="0"/>
                <a:ea typeface="宋体" pitchFamily="2" charset="-122"/>
              </a:rPr>
              <a:t>     </a:t>
            </a:r>
            <a:r>
              <a:rPr lang="en-US" altLang="zh-CN" sz="2400" b="1" dirty="0" smtClean="0">
                <a:latin typeface="Trebuchet MS" pitchFamily="34" charset="0"/>
                <a:ea typeface="宋体" pitchFamily="2" charset="-122"/>
              </a:rPr>
              <a:t>- </a:t>
            </a:r>
            <a:r>
              <a:rPr lang="en-US" altLang="ko-KR" sz="2400" b="1" dirty="0" err="1" smtClean="0">
                <a:latin typeface="Trebuchet MS" pitchFamily="34" charset="0"/>
                <a:ea typeface="宋体" pitchFamily="2" charset="-122"/>
              </a:rPr>
              <a:t>Nvidia</a:t>
            </a:r>
            <a:r>
              <a:rPr lang="en-US" altLang="ko-KR" sz="2400" b="1" dirty="0" smtClean="0">
                <a:latin typeface="Trebuchet MS" pitchFamily="34" charset="0"/>
                <a:ea typeface="宋体" pitchFamily="2" charset="-122"/>
              </a:rPr>
              <a:t> GPUs</a:t>
            </a:r>
            <a:r>
              <a:rPr lang="en-US" altLang="ko-KR" sz="2400" b="1" dirty="0">
                <a:latin typeface="Trebuchet MS" pitchFamily="34" charset="0"/>
                <a:ea typeface="宋体" pitchFamily="2" charset="-122"/>
              </a:rPr>
              <a:t>: </a:t>
            </a:r>
            <a:r>
              <a:rPr lang="en-US" altLang="zh-CN" sz="2400" b="1" dirty="0" smtClean="0">
                <a:latin typeface="Trebuchet MS" pitchFamily="34" charset="0"/>
                <a:ea typeface="宋体" pitchFamily="2" charset="-122"/>
              </a:rPr>
              <a:t>at least </a:t>
            </a:r>
            <a:r>
              <a:rPr lang="en-US" altLang="ko-KR" sz="2400" b="1" dirty="0" smtClean="0">
                <a:latin typeface="Trebuchet MS" pitchFamily="34" charset="0"/>
                <a:ea typeface="宋体" pitchFamily="2" charset="-122"/>
              </a:rPr>
              <a:t>128 </a:t>
            </a:r>
            <a:r>
              <a:rPr lang="en-US" altLang="ko-KR" sz="2400" b="1" dirty="0">
                <a:latin typeface="Trebuchet MS" pitchFamily="34" charset="0"/>
                <a:ea typeface="宋体" pitchFamily="2" charset="-122"/>
              </a:rPr>
              <a:t>processing units</a:t>
            </a:r>
            <a:endParaRPr lang="en-US" altLang="zh-CN" sz="2400" b="1" dirty="0">
              <a:latin typeface="Trebuchet MS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62980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3920" y="3150394"/>
            <a:ext cx="246888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06781" y="1012984"/>
            <a:ext cx="823655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Odd-even sort with two parallel for directives and two for directives. 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(Times are in seconds.)</a:t>
            </a:r>
          </a:p>
        </p:txBody>
      </p:sp>
      <p:pic>
        <p:nvPicPr>
          <p:cNvPr id="7373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136" y="2178844"/>
            <a:ext cx="8410574" cy="113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1357" y="2011136"/>
            <a:ext cx="5034643" cy="2086725"/>
          </a:xfrm>
        </p:spPr>
        <p:txBody>
          <a:bodyPr/>
          <a:lstStyle/>
          <a:p>
            <a:r>
              <a:rPr lang="en-US" altLang="zh-CN" sz="7200" dirty="0" smtClean="0"/>
              <a:t>Thanks !</a:t>
            </a:r>
            <a:r>
              <a:rPr lang="zh-CN" altLang="en-US" sz="7200" dirty="0" smtClean="0"/>
              <a:t/>
            </a:r>
            <a:br>
              <a:rPr lang="zh-CN" altLang="en-US" sz="7200" dirty="0" smtClean="0"/>
            </a:br>
            <a:endParaRPr lang="zh-CN" altLang="en-US" sz="7200" dirty="0"/>
          </a:p>
        </p:txBody>
      </p:sp>
      <p:pic>
        <p:nvPicPr>
          <p:cNvPr id="4" name="Picture 6" descr="C:\Documents and Settings\liszka\Local Settings\Temporary Internet Files\Content.IE5\Q7HGDQRM\MP900442237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6471" y="542925"/>
            <a:ext cx="3535363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561976" y="0"/>
            <a:ext cx="9938384" cy="590931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In case the compiler doesn’t support OpenMP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8296" y="1724502"/>
            <a:ext cx="3153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# include &lt;omp.h&gt;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1920" y="2956085"/>
            <a:ext cx="5486400" cy="15573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#ifdef _OPENMP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# include &lt;omp.h&gt;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#endif</a:t>
            </a:r>
          </a:p>
        </p:txBody>
      </p:sp>
      <p:cxnSp>
        <p:nvCxnSpPr>
          <p:cNvPr id="31749" name="Straight Arrow Connector 6"/>
          <p:cNvCxnSpPr>
            <a:cxnSpLocks noChangeShapeType="1"/>
          </p:cNvCxnSpPr>
          <p:nvPr/>
        </p:nvCxnSpPr>
        <p:spPr bwMode="auto">
          <a:xfrm>
            <a:off x="3758566" y="2243138"/>
            <a:ext cx="1209674" cy="584359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733426" y="98584"/>
            <a:ext cx="9938384" cy="590931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Pragmas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21056" y="1012985"/>
            <a:ext cx="9925050" cy="4604044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Most of the constructs in </a:t>
            </a:r>
            <a:r>
              <a:rPr lang="en-US" altLang="zh-CN" dirty="0" err="1">
                <a:ea typeface="宋体" pitchFamily="2" charset="-122"/>
              </a:rPr>
              <a:t>OpenMP</a:t>
            </a:r>
            <a:r>
              <a:rPr lang="en-US" altLang="zh-CN" dirty="0">
                <a:ea typeface="宋体" pitchFamily="2" charset="-122"/>
              </a:rPr>
              <a:t> are compiler</a:t>
            </a:r>
            <a:r>
              <a:rPr lang="en-US" altLang="ko-KR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directives or pragmas.</a:t>
            </a:r>
          </a:p>
          <a:p>
            <a:pPr lvl="1">
              <a:buFontTx/>
              <a:buChar char="–"/>
            </a:pPr>
            <a:r>
              <a:rPr lang="en-US" altLang="zh-CN" sz="2400" dirty="0">
                <a:ea typeface="宋体" pitchFamily="2" charset="-122"/>
                <a:cs typeface="+mn-cs"/>
              </a:rPr>
              <a:t>For C and C++, the pragmas take the form:</a:t>
            </a:r>
          </a:p>
          <a:p>
            <a:pPr lvl="2"/>
            <a:r>
              <a:rPr lang="en-US" altLang="zh-CN" sz="2400" dirty="0">
                <a:ea typeface="宋体" pitchFamily="2" charset="-122"/>
                <a:cs typeface="+mn-cs"/>
              </a:rPr>
              <a:t>#pragma </a:t>
            </a:r>
            <a:r>
              <a:rPr lang="en-US" altLang="zh-CN" sz="2400" dirty="0" err="1">
                <a:ea typeface="宋体" pitchFamily="2" charset="-122"/>
                <a:cs typeface="+mn-cs"/>
              </a:rPr>
              <a:t>omp</a:t>
            </a:r>
            <a:r>
              <a:rPr lang="en-US" altLang="zh-CN" sz="2400" dirty="0">
                <a:ea typeface="宋体" pitchFamily="2" charset="-122"/>
                <a:cs typeface="+mn-cs"/>
              </a:rPr>
              <a:t> construct [clause [clause]…]</a:t>
            </a:r>
          </a:p>
          <a:p>
            <a:pPr lvl="1">
              <a:buFontTx/>
              <a:buChar char="–"/>
            </a:pPr>
            <a:r>
              <a:rPr lang="en-US" altLang="zh-CN" sz="2400" dirty="0">
                <a:ea typeface="宋体" pitchFamily="2" charset="-122"/>
                <a:cs typeface="+mn-cs"/>
              </a:rPr>
              <a:t>For Fortran, the directives take one of the forms:</a:t>
            </a:r>
          </a:p>
          <a:p>
            <a:pPr lvl="2"/>
            <a:r>
              <a:rPr lang="en-US" altLang="zh-CN" sz="2400" dirty="0">
                <a:ea typeface="宋体" pitchFamily="2" charset="-122"/>
                <a:cs typeface="+mn-cs"/>
              </a:rPr>
              <a:t>C$OMP construct [clause [clause]…] </a:t>
            </a:r>
          </a:p>
          <a:p>
            <a:pPr lvl="2"/>
            <a:r>
              <a:rPr lang="en-US" altLang="zh-CN" sz="2400" dirty="0">
                <a:ea typeface="宋体" pitchFamily="2" charset="-122"/>
                <a:cs typeface="+mn-cs"/>
              </a:rPr>
              <a:t>!$OMP construct [clause [clause]…]</a:t>
            </a:r>
          </a:p>
          <a:p>
            <a:pPr lvl="2"/>
            <a:r>
              <a:rPr lang="en-US" altLang="zh-CN" sz="2400" dirty="0">
                <a:ea typeface="宋体" pitchFamily="2" charset="-122"/>
                <a:cs typeface="+mn-cs"/>
              </a:rPr>
              <a:t>*$OMP construct [clause [clause]…]</a:t>
            </a:r>
          </a:p>
          <a:p>
            <a:pPr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Include files</a:t>
            </a:r>
          </a:p>
          <a:p>
            <a:pPr lvl="2"/>
            <a:r>
              <a:rPr lang="en-US" altLang="zh-CN" sz="2400" dirty="0">
                <a:ea typeface="宋体" pitchFamily="2" charset="-122"/>
                <a:cs typeface="+mn-cs"/>
              </a:rPr>
              <a:t>#include “</a:t>
            </a:r>
            <a:r>
              <a:rPr lang="en-US" altLang="zh-CN" sz="2400" dirty="0" err="1">
                <a:ea typeface="宋体" pitchFamily="2" charset="-122"/>
                <a:cs typeface="+mn-cs"/>
              </a:rPr>
              <a:t>omp.h</a:t>
            </a:r>
            <a:r>
              <a:rPr lang="en-US" altLang="zh-CN" sz="2400" dirty="0">
                <a:ea typeface="宋体" pitchFamily="2" charset="-122"/>
                <a:cs typeface="+mn-cs"/>
              </a:rPr>
              <a:t>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8683983" y="5422587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#pragma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OpenMp pragmas</a:t>
            </a:r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>
          <a:xfrm>
            <a:off x="821056" y="1012985"/>
            <a:ext cx="5783956" cy="2185214"/>
          </a:xfr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  <a:ea typeface="宋体" pitchFamily="2" charset="-122"/>
              </a:rPr>
              <a:t># pragma omp parallel</a:t>
            </a:r>
            <a:r>
              <a:rPr lang="en-US" altLang="zh-CN" smtClean="0">
                <a:ea typeface="宋体" pitchFamily="2" charset="-122"/>
              </a:rPr>
              <a:t/>
            </a:r>
            <a:br>
              <a:rPr lang="en-US" altLang="zh-CN" smtClean="0">
                <a:ea typeface="宋体" pitchFamily="2" charset="-122"/>
              </a:rPr>
            </a:br>
            <a:endParaRPr lang="en-US" altLang="zh-CN" smtClean="0">
              <a:ea typeface="宋体" pitchFamily="2" charset="-122"/>
            </a:endParaRPr>
          </a:p>
          <a:p>
            <a:pPr lvl="1"/>
            <a:r>
              <a:rPr lang="en-US" altLang="zh-CN" smtClean="0">
                <a:ea typeface="宋体" pitchFamily="2" charset="-122"/>
              </a:rPr>
              <a:t>Most basic parallel directive.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The number of threads that run 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the following structured block of code 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is determined by the run-time system.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OpenMP</a:t>
            </a:r>
            <a:r>
              <a:rPr lang="en-US" altLang="ko-KR" dirty="0">
                <a:ea typeface="굴림" pitchFamily="1" charset="-127"/>
              </a:rPr>
              <a:t> Constructs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zh-CN" sz="2800" dirty="0" err="1">
                <a:ea typeface="宋体" panose="02010600030101010101" pitchFamily="2" charset="-122"/>
              </a:rPr>
              <a:t>OpenMP’s</a:t>
            </a:r>
            <a:r>
              <a:rPr lang="en-US" altLang="zh-CN" sz="2800" dirty="0">
                <a:ea typeface="宋体" panose="02010600030101010101" pitchFamily="2" charset="-122"/>
              </a:rPr>
              <a:t> constructs: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400" dirty="0">
                <a:solidFill>
                  <a:srgbClr val="FFFF99"/>
                </a:solidFill>
                <a:ea typeface="宋体" panose="02010600030101010101" pitchFamily="2" charset="-122"/>
              </a:rPr>
              <a:t>Parallel Regions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400" dirty="0" err="1">
                <a:solidFill>
                  <a:srgbClr val="FFFF99"/>
                </a:solidFill>
                <a:ea typeface="宋体" panose="02010600030101010101" pitchFamily="2" charset="-122"/>
              </a:rPr>
              <a:t>Worksharing</a:t>
            </a:r>
            <a:r>
              <a:rPr lang="en-US" altLang="ko-KR" sz="2400" dirty="0">
                <a:ea typeface="굴림" pitchFamily="1" charset="-127"/>
              </a:rPr>
              <a:t> (for/DO, sections, …)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zh-CN" sz="2400" dirty="0">
                <a:solidFill>
                  <a:srgbClr val="FFFF99"/>
                </a:solidFill>
                <a:ea typeface="宋体" panose="02010600030101010101" pitchFamily="2" charset="-122"/>
              </a:rPr>
              <a:t>Data Environment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ko-KR" sz="2400" dirty="0">
                <a:ea typeface="굴림" pitchFamily="1" charset="-127"/>
              </a:rPr>
              <a:t> (shared, private, …)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zh-CN" sz="2400" dirty="0">
                <a:solidFill>
                  <a:srgbClr val="FFFF99"/>
                </a:solidFill>
                <a:ea typeface="宋体" panose="02010600030101010101" pitchFamily="2" charset="-122"/>
              </a:rPr>
              <a:t>Synchronization</a:t>
            </a:r>
            <a:r>
              <a:rPr lang="en-US" altLang="ko-KR" sz="2400" dirty="0">
                <a:ea typeface="굴림" pitchFamily="1" charset="-127"/>
              </a:rPr>
              <a:t> (barrier, flush, …)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zh-CN" sz="2400" dirty="0">
                <a:solidFill>
                  <a:srgbClr val="FFFF99"/>
                </a:solidFill>
                <a:ea typeface="宋体" panose="02010600030101010101" pitchFamily="2" charset="-122"/>
              </a:rPr>
              <a:t>Runtime functions/environment variables</a:t>
            </a:r>
            <a:r>
              <a:rPr lang="en-US" altLang="ko-KR" sz="2400" dirty="0">
                <a:ea typeface="굴림" pitchFamily="1" charset="-127"/>
              </a:rPr>
              <a:t> (</a:t>
            </a:r>
            <a:r>
              <a:rPr lang="en-US" altLang="ko-KR" sz="2400" dirty="0" err="1">
                <a:ea typeface="굴림" pitchFamily="1" charset="-127"/>
              </a:rPr>
              <a:t>omp_get_num_threads</a:t>
            </a:r>
            <a:r>
              <a:rPr lang="en-US" altLang="ko-KR" sz="2400" dirty="0">
                <a:ea typeface="굴림" pitchFamily="1" charset="-127"/>
              </a:rPr>
              <a:t>(), …)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42552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PPT_Temp_Corp_16x9_BLK_2007">
  <a:themeElements>
    <a:clrScheme name="Custom 4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88E22E-2A4B-4FB1-9848-BF16E7DBE74B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32901</TotalTime>
  <Words>1694</Words>
  <Application>Microsoft Office PowerPoint</Application>
  <PresentationFormat>自定义</PresentationFormat>
  <Paragraphs>367</Paragraphs>
  <Slides>51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10_PPT_Temp_Corp_16x9_BLK_2007</vt:lpstr>
      <vt:lpstr>GPU与人工智能  Shared Memory Programming with OpenMP </vt:lpstr>
      <vt:lpstr>Roadmap</vt:lpstr>
      <vt:lpstr>OpenMP</vt:lpstr>
      <vt:lpstr>A shared memory system</vt:lpstr>
      <vt:lpstr>Shared Memory Parallel Programming in the Multi-Core Era</vt:lpstr>
      <vt:lpstr>In case the compiler doesn’t support OpenMP</vt:lpstr>
      <vt:lpstr>Pragmas</vt:lpstr>
      <vt:lpstr>OpenMp pragmas</vt:lpstr>
      <vt:lpstr>OpenMP Constructs</vt:lpstr>
      <vt:lpstr>幻灯片 10</vt:lpstr>
      <vt:lpstr>幻灯片 11</vt:lpstr>
      <vt:lpstr>A process forking and joining two threads</vt:lpstr>
      <vt:lpstr>How is OpenMP typically used?</vt:lpstr>
      <vt:lpstr>How is OpenMP typically used?</vt:lpstr>
      <vt:lpstr>How is OpenMP typically used?</vt:lpstr>
      <vt:lpstr>The OpenMP API Combined parallel work-share</vt:lpstr>
      <vt:lpstr>OpenMP Fork-and-Join model</vt:lpstr>
      <vt:lpstr>Shared Memory Model</vt:lpstr>
      <vt:lpstr>In case the compiler doesn’t support OpenMP</vt:lpstr>
      <vt:lpstr>OpenMP中的任务调度-Schedule</vt:lpstr>
      <vt:lpstr>静态调度(static)</vt:lpstr>
      <vt:lpstr>动态调度(dynamic)</vt:lpstr>
      <vt:lpstr>The Trapezoidal Rule</vt:lpstr>
      <vt:lpstr>The trapezoidal rule</vt:lpstr>
      <vt:lpstr>Serial algorithm</vt:lpstr>
      <vt:lpstr>A First OpenMP Version</vt:lpstr>
      <vt:lpstr>Assignment of trapezoids to threads</vt:lpstr>
      <vt:lpstr>幻灯片 28</vt:lpstr>
      <vt:lpstr>幻灯片 29</vt:lpstr>
      <vt:lpstr>Scope of Variables</vt:lpstr>
      <vt:lpstr>Scope</vt:lpstr>
      <vt:lpstr>Scope in OpenMP</vt:lpstr>
      <vt:lpstr>Reduction operators</vt:lpstr>
      <vt:lpstr>幻灯片 34</vt:lpstr>
      <vt:lpstr>The “Parallel For” Directive</vt:lpstr>
      <vt:lpstr>Parallel for</vt:lpstr>
      <vt:lpstr>幻灯片 37</vt:lpstr>
      <vt:lpstr>Limitation for parallelizable for statements</vt:lpstr>
      <vt:lpstr>Data dependencies</vt:lpstr>
      <vt:lpstr>What happened?</vt:lpstr>
      <vt:lpstr>Estimating π</vt:lpstr>
      <vt:lpstr>OpenMP solution #1</vt:lpstr>
      <vt:lpstr>OpenMP solution #2</vt:lpstr>
      <vt:lpstr>More About Loops in OpenMP: Sorting</vt:lpstr>
      <vt:lpstr>Bubble Sort</vt:lpstr>
      <vt:lpstr>Serial Odd-Even Transposition Sort</vt:lpstr>
      <vt:lpstr>Serial Odd-Even Transposition Sort</vt:lpstr>
      <vt:lpstr>First OpenMP Odd-Even Sort</vt:lpstr>
      <vt:lpstr>Second OpenMP Odd-Even Sort</vt:lpstr>
      <vt:lpstr>幻灯片 50</vt:lpstr>
      <vt:lpstr>Thanks 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ThinkPad</cp:lastModifiedBy>
  <cp:revision>1892</cp:revision>
  <dcterms:created xsi:type="dcterms:W3CDTF">2008-01-24T03:11:41Z</dcterms:created>
  <dcterms:modified xsi:type="dcterms:W3CDTF">2022-03-21T06:12:01Z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_NewReviewCycle">
    <vt:lpwstr/>
  </property>
</Properties>
</file>