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264" r:id="rId3"/>
    <p:sldId id="265" r:id="rId4"/>
    <p:sldId id="266" r:id="rId5"/>
    <p:sldId id="267" r:id="rId6"/>
    <p:sldId id="268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65F"/>
    <a:srgbClr val="811EAD"/>
    <a:srgbClr val="C10BB8"/>
    <a:srgbClr val="990992"/>
    <a:srgbClr val="9900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6BB8-AD05-4BAD-B18C-65F586F3648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11528-33BF-4C25-A4EC-27718B4A2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91A5-3E2E-49A6-80D2-F9D9098B0883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4FC2-144A-4C66-AC2D-729324261F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 userDrawn="1"/>
        </p:nvPicPr>
        <p:blipFill>
          <a:blip r:embed="rId2"/>
          <a:srcRect r="5903"/>
          <a:stretch>
            <a:fillRect/>
          </a:stretch>
        </p:blipFill>
        <p:spPr>
          <a:xfrm>
            <a:off x="5519420" y="3183890"/>
            <a:ext cx="6680200" cy="3683000"/>
          </a:xfrm>
          <a:prstGeom prst="rect">
            <a:avLst/>
          </a:prstGeom>
        </p:spPr>
      </p:pic>
      <p:sp>
        <p:nvSpPr>
          <p:cNvPr id="70" name="矩形 69"/>
          <p:cNvSpPr/>
          <p:nvPr userDrawn="1"/>
        </p:nvSpPr>
        <p:spPr>
          <a:xfrm>
            <a:off x="5519420" y="3192780"/>
            <a:ext cx="6746240" cy="367411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4" y="335915"/>
            <a:ext cx="2000259" cy="636107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92794" y="1930603"/>
            <a:ext cx="4926013" cy="42959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南京大学</a:t>
            </a:r>
            <a:r>
              <a:rPr lang="en-US" altLang="zh-CN" dirty="0"/>
              <a:t>20XX</a:t>
            </a:r>
            <a:r>
              <a:rPr lang="zh-CN" altLang="en-US" dirty="0"/>
              <a:t>级 </a:t>
            </a:r>
            <a:r>
              <a:rPr lang="en-US" altLang="zh-CN" dirty="0"/>
              <a:t>XX</a:t>
            </a:r>
            <a:r>
              <a:rPr lang="zh-CN" altLang="en-US" dirty="0"/>
              <a:t>专业 </a:t>
            </a:r>
            <a:r>
              <a:rPr lang="en-US" altLang="zh-CN" dirty="0"/>
              <a:t>X</a:t>
            </a:r>
            <a:r>
              <a:rPr lang="zh-CN" altLang="en-US" dirty="0"/>
              <a:t>班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592794" y="4364726"/>
            <a:ext cx="2514600" cy="4462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答辩人：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592794" y="3583347"/>
            <a:ext cx="606563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内容占位符 23"/>
          <p:cNvSpPr>
            <a:spLocks noGrp="1"/>
          </p:cNvSpPr>
          <p:nvPr>
            <p:ph sz="quarter" idx="16" hasCustomPrompt="1"/>
          </p:nvPr>
        </p:nvSpPr>
        <p:spPr>
          <a:xfrm>
            <a:off x="10324804" y="6097588"/>
            <a:ext cx="1524000" cy="446087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202X/XX/XX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2794" y="2758345"/>
            <a:ext cx="6393873" cy="924705"/>
          </a:xfrm>
        </p:spPr>
        <p:txBody>
          <a:bodyPr anchor="b"/>
          <a:lstStyle>
            <a:lvl1pPr algn="l">
              <a:defRPr sz="6000"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南京大学答辩模板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2794" y="3822750"/>
            <a:ext cx="6065633" cy="3589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384175" y="2950210"/>
            <a:ext cx="6403975" cy="3598545"/>
            <a:chOff x="3590" y="3115"/>
            <a:chExt cx="10085" cy="5667"/>
          </a:xfrm>
        </p:grpSpPr>
        <p:sp>
          <p:nvSpPr>
            <p:cNvPr id="2" name="等腰三角形 1"/>
            <p:cNvSpPr/>
            <p:nvPr/>
          </p:nvSpPr>
          <p:spPr>
            <a:xfrm rot="1440000">
              <a:off x="3667" y="3674"/>
              <a:ext cx="982" cy="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49" y="3115"/>
              <a:ext cx="3617" cy="5667"/>
            </a:xfrm>
            <a:prstGeom prst="rect">
              <a:avLst/>
            </a:prstGeom>
            <a:solidFill>
              <a:srgbClr val="630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57" y="7555"/>
              <a:ext cx="3036" cy="466"/>
              <a:chOff x="4013" y="7166"/>
              <a:chExt cx="3036" cy="46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" name="矩形 10"/>
            <p:cNvSpPr/>
            <p:nvPr/>
          </p:nvSpPr>
          <p:spPr>
            <a:xfrm>
              <a:off x="10553" y="5950"/>
              <a:ext cx="3123" cy="2833"/>
            </a:xfrm>
            <a:prstGeom prst="rect">
              <a:avLst/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0703" y="5171"/>
              <a:ext cx="2973" cy="779"/>
            </a:xfrm>
            <a:prstGeom prst="rtTriangle">
              <a:avLst/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>
              <a:off x="5750" y="5170"/>
              <a:ext cx="5915" cy="3612"/>
            </a:xfrm>
            <a:prstGeom prst="triangle">
              <a:avLst>
                <a:gd name="adj" fmla="val 16328"/>
              </a:avLst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68" y="3741"/>
              <a:ext cx="3036" cy="466"/>
              <a:chOff x="4013" y="7166"/>
              <a:chExt cx="3036" cy="4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4168" y="4593"/>
              <a:ext cx="3036" cy="466"/>
              <a:chOff x="4013" y="7166"/>
              <a:chExt cx="3036" cy="46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4168" y="6717"/>
              <a:ext cx="3036" cy="466"/>
              <a:chOff x="4013" y="7166"/>
              <a:chExt cx="3036" cy="466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7" name="平行四边形 56"/>
            <p:cNvSpPr/>
            <p:nvPr/>
          </p:nvSpPr>
          <p:spPr>
            <a:xfrm rot="16200000">
              <a:off x="4090" y="3550"/>
              <a:ext cx="3133" cy="4132"/>
            </a:xfrm>
            <a:prstGeom prst="parallelogram">
              <a:avLst/>
            </a:prstGeom>
            <a:solidFill>
              <a:srgbClr val="C4C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543775">
            <a:off x="240084" y="306518"/>
            <a:ext cx="1385236" cy="1254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71525" y="695325"/>
            <a:ext cx="70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74930" y="2478405"/>
            <a:ext cx="7117080" cy="434784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355067" y="695325"/>
            <a:ext cx="70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18" y="346785"/>
            <a:ext cx="1633105" cy="519347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/>
        </p:nvCxnSpPr>
        <p:spPr>
          <a:xfrm>
            <a:off x="3067396" y="606458"/>
            <a:ext cx="69112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3"/>
          <p:cNvSpPr>
            <a:spLocks noGrp="1"/>
          </p:cNvSpPr>
          <p:nvPr>
            <p:ph sz="quarter" idx="13" hasCustomPrompt="1"/>
          </p:nvPr>
        </p:nvSpPr>
        <p:spPr>
          <a:xfrm>
            <a:off x="3754120" y="1465162"/>
            <a:ext cx="704850" cy="465138"/>
          </a:xfrm>
        </p:spPr>
        <p:txBody>
          <a:bodyPr/>
          <a:lstStyle>
            <a:lvl1pPr marL="0" indent="0">
              <a:buNone/>
              <a:defRPr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 </a:t>
            </a:r>
            <a:endParaRPr lang="zh-CN" altLang="en-US" dirty="0"/>
          </a:p>
        </p:txBody>
      </p:sp>
      <p:sp>
        <p:nvSpPr>
          <p:cNvPr id="26" name="内容占位符 25"/>
          <p:cNvSpPr>
            <a:spLocks noGrp="1"/>
          </p:cNvSpPr>
          <p:nvPr>
            <p:ph sz="quarter" idx="14" hasCustomPrompt="1"/>
          </p:nvPr>
        </p:nvSpPr>
        <p:spPr>
          <a:xfrm>
            <a:off x="4470462" y="1465162"/>
            <a:ext cx="3251200" cy="46513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选题背景及意义</a:t>
            </a:r>
          </a:p>
        </p:txBody>
      </p:sp>
      <p:sp>
        <p:nvSpPr>
          <p:cNvPr id="27" name="内容占位符 23"/>
          <p:cNvSpPr>
            <a:spLocks noGrp="1"/>
          </p:cNvSpPr>
          <p:nvPr>
            <p:ph sz="quarter" idx="15" hasCustomPrompt="1"/>
          </p:nvPr>
        </p:nvSpPr>
        <p:spPr>
          <a:xfrm>
            <a:off x="3754120" y="2349546"/>
            <a:ext cx="704850" cy="465138"/>
          </a:xfrm>
        </p:spPr>
        <p:txBody>
          <a:bodyPr/>
          <a:lstStyle>
            <a:lvl1pPr marL="0" indent="0">
              <a:buNone/>
              <a:defRPr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02 </a:t>
            </a:r>
            <a:endParaRPr lang="zh-CN" altLang="en-US" dirty="0"/>
          </a:p>
        </p:txBody>
      </p:sp>
      <p:sp>
        <p:nvSpPr>
          <p:cNvPr id="28" name="内容占位符 23"/>
          <p:cNvSpPr>
            <a:spLocks noGrp="1"/>
          </p:cNvSpPr>
          <p:nvPr>
            <p:ph sz="quarter" idx="16" hasCustomPrompt="1"/>
          </p:nvPr>
        </p:nvSpPr>
        <p:spPr>
          <a:xfrm>
            <a:off x="3754120" y="3238009"/>
            <a:ext cx="704850" cy="465138"/>
          </a:xfrm>
        </p:spPr>
        <p:txBody>
          <a:bodyPr/>
          <a:lstStyle>
            <a:lvl1pPr marL="0" indent="0">
              <a:buNone/>
              <a:defRPr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03 </a:t>
            </a:r>
            <a:endParaRPr lang="zh-CN" altLang="en-US" dirty="0"/>
          </a:p>
        </p:txBody>
      </p:sp>
      <p:sp>
        <p:nvSpPr>
          <p:cNvPr id="29" name="内容占位符 23"/>
          <p:cNvSpPr>
            <a:spLocks noGrp="1"/>
          </p:cNvSpPr>
          <p:nvPr>
            <p:ph sz="quarter" idx="17" hasCustomPrompt="1"/>
          </p:nvPr>
        </p:nvSpPr>
        <p:spPr>
          <a:xfrm>
            <a:off x="3754120" y="4122521"/>
            <a:ext cx="704850" cy="465138"/>
          </a:xfrm>
        </p:spPr>
        <p:txBody>
          <a:bodyPr/>
          <a:lstStyle>
            <a:lvl1pPr marL="0" indent="0">
              <a:buNone/>
              <a:defRPr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04 </a:t>
            </a:r>
            <a:endParaRPr lang="zh-CN" altLang="en-US" dirty="0"/>
          </a:p>
        </p:txBody>
      </p:sp>
      <p:sp>
        <p:nvSpPr>
          <p:cNvPr id="30" name="内容占位符 25"/>
          <p:cNvSpPr>
            <a:spLocks noGrp="1"/>
          </p:cNvSpPr>
          <p:nvPr>
            <p:ph sz="quarter" idx="18" hasCustomPrompt="1"/>
          </p:nvPr>
        </p:nvSpPr>
        <p:spPr>
          <a:xfrm>
            <a:off x="4470462" y="2349546"/>
            <a:ext cx="3251200" cy="46513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研究现状</a:t>
            </a:r>
          </a:p>
        </p:txBody>
      </p:sp>
      <p:sp>
        <p:nvSpPr>
          <p:cNvPr id="31" name="内容占位符 25"/>
          <p:cNvSpPr>
            <a:spLocks noGrp="1"/>
          </p:cNvSpPr>
          <p:nvPr>
            <p:ph sz="quarter" idx="19" hasCustomPrompt="1"/>
          </p:nvPr>
        </p:nvSpPr>
        <p:spPr>
          <a:xfrm>
            <a:off x="4458972" y="3231695"/>
            <a:ext cx="3251200" cy="46513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论文综述</a:t>
            </a:r>
          </a:p>
        </p:txBody>
      </p:sp>
      <p:sp>
        <p:nvSpPr>
          <p:cNvPr id="32" name="内容占位符 25"/>
          <p:cNvSpPr>
            <a:spLocks noGrp="1"/>
          </p:cNvSpPr>
          <p:nvPr>
            <p:ph sz="quarter" idx="20" hasCustomPrompt="1"/>
          </p:nvPr>
        </p:nvSpPr>
        <p:spPr>
          <a:xfrm>
            <a:off x="4470462" y="4125046"/>
            <a:ext cx="3251200" cy="46513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总结与展望</a:t>
            </a:r>
          </a:p>
        </p:txBody>
      </p:sp>
      <p:sp>
        <p:nvSpPr>
          <p:cNvPr id="33" name="内容占位符 23"/>
          <p:cNvSpPr>
            <a:spLocks noGrp="1"/>
          </p:cNvSpPr>
          <p:nvPr>
            <p:ph sz="quarter" idx="21" hasCustomPrompt="1"/>
          </p:nvPr>
        </p:nvSpPr>
        <p:spPr>
          <a:xfrm>
            <a:off x="3765612" y="4968251"/>
            <a:ext cx="704850" cy="465138"/>
          </a:xfrm>
        </p:spPr>
        <p:txBody>
          <a:bodyPr/>
          <a:lstStyle>
            <a:lvl1pPr marL="0" indent="0">
              <a:buNone/>
              <a:defRPr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05 </a:t>
            </a:r>
            <a:endParaRPr lang="zh-CN" altLang="en-US" dirty="0"/>
          </a:p>
        </p:txBody>
      </p:sp>
      <p:sp>
        <p:nvSpPr>
          <p:cNvPr id="34" name="内容占位符 25"/>
          <p:cNvSpPr>
            <a:spLocks noGrp="1"/>
          </p:cNvSpPr>
          <p:nvPr>
            <p:ph sz="quarter" idx="22" hasCustomPrompt="1"/>
          </p:nvPr>
        </p:nvSpPr>
        <p:spPr>
          <a:xfrm>
            <a:off x="4470462" y="4968251"/>
            <a:ext cx="3251200" cy="465138"/>
          </a:xfr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9250" y="6365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6928997-F1CE-45DD-B7C5-32A51C5CFC9A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37" name="直接连接符 36"/>
          <p:cNvCxnSpPr/>
          <p:nvPr userDrawn="1"/>
        </p:nvCxnSpPr>
        <p:spPr>
          <a:xfrm>
            <a:off x="545805" y="6549655"/>
            <a:ext cx="106325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 userDrawn="1"/>
        </p:nvPicPr>
        <p:blipFill>
          <a:blip r:embed="rId2"/>
          <a:srcRect r="5903"/>
          <a:stretch>
            <a:fillRect/>
          </a:stretch>
        </p:blipFill>
        <p:spPr>
          <a:xfrm>
            <a:off x="5519420" y="3183890"/>
            <a:ext cx="6680200" cy="368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72477" y="3658280"/>
            <a:ext cx="6923295" cy="989236"/>
          </a:xfrm>
        </p:spPr>
        <p:txBody>
          <a:bodyPr anchor="b">
            <a:normAutofit/>
          </a:bodyPr>
          <a:lstStyle>
            <a:lvl1pPr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9250" y="6365875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36928997-F1CE-45DD-B7C5-32A51C5CFC9A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98677" y="2834131"/>
            <a:ext cx="2911897" cy="263753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462248" y="3502778"/>
            <a:ext cx="1433053" cy="1144738"/>
          </a:xfrm>
        </p:spPr>
        <p:txBody>
          <a:bodyPr>
            <a:noAutofit/>
          </a:bodyPr>
          <a:lstStyle>
            <a:lvl1pPr marL="0" indent="0">
              <a:buNone/>
              <a:defRPr sz="8800" b="1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73" y="346785"/>
            <a:ext cx="1633105" cy="51934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869315" y="606425"/>
            <a:ext cx="91097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 userDrawn="1"/>
        </p:nvSpPr>
        <p:spPr>
          <a:xfrm>
            <a:off x="5519420" y="3183890"/>
            <a:ext cx="6680200" cy="367411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46100" y="6549390"/>
            <a:ext cx="5419090" cy="5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29" y="543748"/>
            <a:ext cx="3417916" cy="52220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1.X </a:t>
            </a:r>
            <a:r>
              <a:rPr lang="zh-CN" altLang="en-US" dirty="0"/>
              <a:t>选题背景及意义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28" y="1429795"/>
            <a:ext cx="10110739" cy="47471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66415" y="6344234"/>
            <a:ext cx="2743200" cy="365125"/>
          </a:xfrm>
          <a:prstGeom prst="rect">
            <a:avLst/>
          </a:prstGeom>
        </p:spPr>
        <p:txBody>
          <a:bodyPr/>
          <a:lstStyle/>
          <a:p>
            <a:fld id="{5BAC8A70-98D4-4148-A132-2992A31F5BB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5647116" y="299498"/>
            <a:ext cx="1576646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选题背景及意义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7223762" y="299315"/>
            <a:ext cx="950421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研究现状</a:t>
            </a:r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8194965" y="298918"/>
            <a:ext cx="94764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论文综述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9163396" y="298919"/>
            <a:ext cx="1227515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总结与展望</a:t>
            </a:r>
          </a:p>
        </p:txBody>
      </p:sp>
      <p:sp>
        <p:nvSpPr>
          <p:cNvPr id="12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10390911" y="298890"/>
            <a:ext cx="96288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128" y="1436914"/>
            <a:ext cx="5327072" cy="47400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6" y="1436914"/>
            <a:ext cx="5096933" cy="47400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66415" y="6344234"/>
            <a:ext cx="2743200" cy="365125"/>
          </a:xfrm>
          <a:prstGeom prst="rect">
            <a:avLst/>
          </a:prstGeom>
        </p:spPr>
        <p:txBody>
          <a:bodyPr/>
          <a:lstStyle/>
          <a:p>
            <a:fld id="{5BAC8A70-98D4-4148-A132-2992A31F5B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5647116" y="299498"/>
            <a:ext cx="1576646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选题背景及意义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7223762" y="299315"/>
            <a:ext cx="950421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研究现状</a:t>
            </a:r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8194965" y="298918"/>
            <a:ext cx="94764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论文综述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9163396" y="298919"/>
            <a:ext cx="1227515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总结与展望</a:t>
            </a:r>
          </a:p>
        </p:txBody>
      </p:sp>
      <p:sp>
        <p:nvSpPr>
          <p:cNvPr id="12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10390911" y="298890"/>
            <a:ext cx="96288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内容页 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66415" y="6344234"/>
            <a:ext cx="2743200" cy="365125"/>
          </a:xfrm>
          <a:prstGeom prst="rect">
            <a:avLst/>
          </a:prstGeom>
        </p:spPr>
        <p:txBody>
          <a:bodyPr/>
          <a:lstStyle/>
          <a:p>
            <a:fld id="{5BAC8A70-98D4-4148-A132-2992A31F5B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5647116" y="299498"/>
            <a:ext cx="1576646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 u="none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选题背景及意义</a:t>
            </a:r>
          </a:p>
        </p:txBody>
      </p:sp>
      <p:sp>
        <p:nvSpPr>
          <p:cNvPr id="7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7223762" y="299315"/>
            <a:ext cx="950421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研究现状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8194965" y="298918"/>
            <a:ext cx="94764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论文综述</a:t>
            </a:r>
          </a:p>
        </p:txBody>
      </p:sp>
      <p:sp>
        <p:nvSpPr>
          <p:cNvPr id="9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9163396" y="298919"/>
            <a:ext cx="1227515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总结与展望</a:t>
            </a:r>
          </a:p>
        </p:txBody>
      </p:sp>
      <p:sp>
        <p:nvSpPr>
          <p:cNvPr id="10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10390911" y="298890"/>
            <a:ext cx="962889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参考文献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2785110" y="2641600"/>
            <a:ext cx="6403975" cy="3598545"/>
            <a:chOff x="3590" y="3115"/>
            <a:chExt cx="10085" cy="5667"/>
          </a:xfrm>
        </p:grpSpPr>
        <p:sp>
          <p:nvSpPr>
            <p:cNvPr id="2" name="等腰三角形 1"/>
            <p:cNvSpPr/>
            <p:nvPr/>
          </p:nvSpPr>
          <p:spPr>
            <a:xfrm rot="1440000">
              <a:off x="3667" y="3674"/>
              <a:ext cx="982" cy="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849" y="3115"/>
              <a:ext cx="3617" cy="5667"/>
            </a:xfrm>
            <a:prstGeom prst="rect">
              <a:avLst/>
            </a:prstGeom>
            <a:solidFill>
              <a:srgbClr val="6306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157" y="7555"/>
              <a:ext cx="3036" cy="466"/>
              <a:chOff x="4013" y="7166"/>
              <a:chExt cx="3036" cy="46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10553" y="5950"/>
              <a:ext cx="3123" cy="2833"/>
            </a:xfrm>
            <a:prstGeom prst="rect">
              <a:avLst/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10703" y="5171"/>
              <a:ext cx="2973" cy="779"/>
            </a:xfrm>
            <a:prstGeom prst="rtTriangle">
              <a:avLst/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>
              <a:off x="5750" y="5170"/>
              <a:ext cx="5915" cy="3612"/>
            </a:xfrm>
            <a:prstGeom prst="triangle">
              <a:avLst>
                <a:gd name="adj" fmla="val 16328"/>
              </a:avLst>
            </a:prstGeom>
            <a:solidFill>
              <a:srgbClr val="63065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68" y="3741"/>
              <a:ext cx="3036" cy="466"/>
              <a:chOff x="4013" y="7166"/>
              <a:chExt cx="3036" cy="4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4168" y="4593"/>
              <a:ext cx="3036" cy="466"/>
              <a:chOff x="4013" y="7166"/>
              <a:chExt cx="3036" cy="466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4168" y="6717"/>
              <a:ext cx="3036" cy="466"/>
              <a:chOff x="4013" y="7166"/>
              <a:chExt cx="3036" cy="466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6089" y="7166"/>
                <a:ext cx="961" cy="466"/>
                <a:chOff x="8192" y="4792"/>
                <a:chExt cx="961" cy="466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013" y="7166"/>
                <a:ext cx="1635" cy="466"/>
                <a:chOff x="8192" y="4792"/>
                <a:chExt cx="1635" cy="466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539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8865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8192" y="4792"/>
                  <a:ext cx="288" cy="4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7" name="平行四边形 56"/>
            <p:cNvSpPr/>
            <p:nvPr/>
          </p:nvSpPr>
          <p:spPr>
            <a:xfrm rot="16200000">
              <a:off x="4090" y="3550"/>
              <a:ext cx="3133" cy="4132"/>
            </a:xfrm>
            <a:prstGeom prst="parallelogram">
              <a:avLst/>
            </a:prstGeom>
            <a:solidFill>
              <a:srgbClr val="C4C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内容占位符 8"/>
          <p:cNvSpPr>
            <a:spLocks noGrp="1"/>
          </p:cNvSpPr>
          <p:nvPr>
            <p:ph sz="quarter" idx="10" hasCustomPrompt="1"/>
          </p:nvPr>
        </p:nvSpPr>
        <p:spPr>
          <a:xfrm>
            <a:off x="5418931" y="723198"/>
            <a:ext cx="1354137" cy="584606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63065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致谢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1"/>
          </p:nvPr>
        </p:nvSpPr>
        <p:spPr>
          <a:xfrm>
            <a:off x="885713" y="1605516"/>
            <a:ext cx="10420572" cy="4635131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8" name="矩形 57"/>
          <p:cNvSpPr/>
          <p:nvPr userDrawn="1"/>
        </p:nvSpPr>
        <p:spPr>
          <a:xfrm>
            <a:off x="2475865" y="2056130"/>
            <a:ext cx="7117080" cy="434784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997-F1CE-45DD-B7C5-32A51C5CFC9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8997-F1CE-45DD-B7C5-32A51C5CFC9A}" type="slidenum">
              <a:rPr lang="zh-CN" altLang="en-US" smtClean="0"/>
              <a:t>‹#›</a:t>
            </a:fld>
            <a:r>
              <a:rPr lang="en-US" altLang="zh-CN" dirty="0"/>
              <a:t>/n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 userDrawn="1"/>
        </p:nvCxnSpPr>
        <p:spPr>
          <a:xfrm>
            <a:off x="1886988" y="1162064"/>
            <a:ext cx="9840884" cy="171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28" y="543748"/>
            <a:ext cx="5196839" cy="522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X.X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28" y="1429795"/>
            <a:ext cx="10889672" cy="4747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0" y="6316116"/>
            <a:ext cx="1445379" cy="45964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886988" y="6545941"/>
            <a:ext cx="9335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39250" y="6365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928997-F1CE-45DD-B7C5-32A51C5CFC9A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464128" y="1163782"/>
            <a:ext cx="2478577" cy="0"/>
          </a:xfrm>
          <a:prstGeom prst="line">
            <a:avLst/>
          </a:prstGeom>
          <a:ln w="28575">
            <a:solidFill>
              <a:srgbClr val="6306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 rot="10800000">
            <a:off x="10829015" y="2760902"/>
            <a:ext cx="2188335" cy="1686647"/>
            <a:chOff x="-1543923" y="1885078"/>
            <a:chExt cx="4006317" cy="3087846"/>
          </a:xfrm>
        </p:grpSpPr>
        <p:sp>
          <p:nvSpPr>
            <p:cNvPr id="12" name="矩形 11"/>
            <p:cNvSpPr/>
            <p:nvPr userDrawn="1"/>
          </p:nvSpPr>
          <p:spPr>
            <a:xfrm rot="2660578">
              <a:off x="1522588" y="2959094"/>
              <a:ext cx="939806" cy="939806"/>
            </a:xfrm>
            <a:prstGeom prst="rect">
              <a:avLst/>
            </a:prstGeom>
            <a:solidFill>
              <a:srgbClr val="9909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811EAD"/>
                </a:solidFill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660578">
              <a:off x="-1543923" y="1885078"/>
              <a:ext cx="3087846" cy="3087846"/>
            </a:xfrm>
            <a:prstGeom prst="rect">
              <a:avLst/>
            </a:prstGeom>
            <a:solidFill>
              <a:srgbClr val="63065F"/>
            </a:solidFill>
            <a:ln>
              <a:solidFill>
                <a:srgbClr val="630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ilibili.com/video/BV1Bp411o7mR/?spm_id_from=333.337.search-card.all.cli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桌面立体画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997-F1CE-45DD-B7C5-32A51C5CFC9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5" name="Content Placeholder 3" descr="WeChat_1447650948.jpeg">
            <a:extLst>
              <a:ext uri="{FF2B5EF4-FFF2-40B4-BE49-F238E27FC236}">
                <a16:creationId xmlns:a16="http://schemas.microsoft.com/office/drawing/2014/main" id="{8FFAF67D-C65E-4688-AA69-7015D3C25D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r="-212"/>
          <a:stretch>
            <a:fillRect/>
          </a:stretch>
        </p:blipFill>
        <p:spPr>
          <a:xfrm>
            <a:off x="2240461" y="740590"/>
            <a:ext cx="3545344" cy="2520500"/>
          </a:xfrm>
          <a:prstGeom prst="rect">
            <a:avLst/>
          </a:prstGeom>
        </p:spPr>
      </p:pic>
      <p:pic>
        <p:nvPicPr>
          <p:cNvPr id="6" name="Content Placeholder 3" descr="WeChat_1447650945.jpeg">
            <a:extLst>
              <a:ext uri="{FF2B5EF4-FFF2-40B4-BE49-F238E27FC236}">
                <a16:creationId xmlns:a16="http://schemas.microsoft.com/office/drawing/2014/main" id="{A26143A2-C868-49CC-9298-E3DDB7546C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" b="218"/>
          <a:stretch>
            <a:fillRect/>
          </a:stretch>
        </p:blipFill>
        <p:spPr>
          <a:xfrm>
            <a:off x="5785805" y="740590"/>
            <a:ext cx="3657600" cy="252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6C38BC-D766-B440-5906-BAF2507DCEEB}"/>
              </a:ext>
            </a:extLst>
          </p:cNvPr>
          <p:cNvSpPr txBox="1"/>
          <p:nvPr/>
        </p:nvSpPr>
        <p:spPr>
          <a:xfrm>
            <a:off x="2636053" y="4606351"/>
            <a:ext cx="629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Amazing Anamorphic Illusions II_</a:t>
            </a:r>
            <a:r>
              <a:rPr lang="zh-CN" altLang="en-US" dirty="0">
                <a:hlinkClick r:id="rId4"/>
              </a:rPr>
              <a:t>哔哩哔哩</a:t>
            </a:r>
            <a:r>
              <a:rPr lang="en-US" altLang="zh-CN" dirty="0">
                <a:hlinkClick r:id="rId4"/>
              </a:rPr>
              <a:t>_</a:t>
            </a:r>
            <a:r>
              <a:rPr lang="en-US" altLang="zh-CN" dirty="0" err="1">
                <a:hlinkClick r:id="rId4"/>
              </a:rPr>
              <a:t>bilibili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4128" y="543748"/>
            <a:ext cx="4018859" cy="52220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问题描述</a:t>
            </a:r>
            <a:r>
              <a:rPr lang="en-US" altLang="zh-CN" dirty="0"/>
              <a:t>&amp;</a:t>
            </a:r>
            <a:r>
              <a:rPr lang="zh-CN" altLang="en-US" dirty="0"/>
              <a:t>优秀作业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4128" y="1429795"/>
            <a:ext cx="9926783" cy="4747168"/>
          </a:xfrm>
        </p:spPr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固定相机，拍摄一桌面上的物体，编程实现将拍摄到的图像对桌面平面进行重新投影，打印后放回原处拍摄，力求获得逼真的立体效果。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8997-F1CE-45DD-B7C5-32A51C5CFC9A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026" name="图片 3" descr="C:\Users\Ting\Documents\QQ\892388707\FileRecv\MobileFile\IMG_2275.JPG">
            <a:extLst>
              <a:ext uri="{FF2B5EF4-FFF2-40B4-BE49-F238E27FC236}">
                <a16:creationId xmlns:a16="http://schemas.microsoft.com/office/drawing/2014/main" id="{2E9B211D-7481-4D9D-A2D1-A787E8F3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63" y="2942292"/>
            <a:ext cx="2552425" cy="340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图片 33" descr="C:\Users\Ting\Documents\QQ\892388707\Image\C2C\7AEFC92E56930C7FFE95B89C40B0EEEA.png">
            <a:extLst>
              <a:ext uri="{FF2B5EF4-FFF2-40B4-BE49-F238E27FC236}">
                <a16:creationId xmlns:a16="http://schemas.microsoft.com/office/drawing/2014/main" id="{F12AEAC8-728C-497F-95DE-8B431133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60" y="2942291"/>
            <a:ext cx="4538915" cy="340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问题描述</a:t>
            </a:r>
            <a:r>
              <a:rPr lang="en-US" altLang="zh-CN" dirty="0"/>
              <a:t>&amp;</a:t>
            </a:r>
            <a:r>
              <a:rPr lang="zh-CN" altLang="en-US" dirty="0"/>
              <a:t>优秀作业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" name="图片 3">
            <a:extLst>
              <a:ext uri="{FF2B5EF4-FFF2-40B4-BE49-F238E27FC236}">
                <a16:creationId xmlns:a16="http://schemas.microsoft.com/office/drawing/2014/main" id="{42653E2C-DE1F-4F4A-B787-B7CA6FD78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55" y="1321711"/>
            <a:ext cx="3612717" cy="2032153"/>
          </a:xfrm>
          <a:prstGeom prst="rect">
            <a:avLst/>
          </a:prstGeom>
        </p:spPr>
      </p:pic>
      <p:pic>
        <p:nvPicPr>
          <p:cNvPr id="21" name="图片 5">
            <a:extLst>
              <a:ext uri="{FF2B5EF4-FFF2-40B4-BE49-F238E27FC236}">
                <a16:creationId xmlns:a16="http://schemas.microsoft.com/office/drawing/2014/main" id="{16D8BFFA-9B80-403A-888F-2171567625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26" y="1321710"/>
            <a:ext cx="3612718" cy="2032154"/>
          </a:xfrm>
          <a:prstGeom prst="rect">
            <a:avLst/>
          </a:prstGeom>
        </p:spPr>
      </p:pic>
      <p:pic>
        <p:nvPicPr>
          <p:cNvPr id="22" name="图片 4">
            <a:extLst>
              <a:ext uri="{FF2B5EF4-FFF2-40B4-BE49-F238E27FC236}">
                <a16:creationId xmlns:a16="http://schemas.microsoft.com/office/drawing/2014/main" id="{1F5E3CBA-B50D-4852-B0AD-E873161903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32" y="3429000"/>
            <a:ext cx="5182636" cy="2915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02F9F-18AF-46B0-87C8-AFD4C256E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07796"/>
              </p:ext>
            </p:extLst>
          </p:nvPr>
        </p:nvGraphicFramePr>
        <p:xfrm>
          <a:off x="938414" y="1577422"/>
          <a:ext cx="1335448" cy="1463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3862">
                  <a:extLst>
                    <a:ext uri="{9D8B030D-6E8A-4147-A177-3AD203B41FA5}">
                      <a16:colId xmlns:a16="http://schemas.microsoft.com/office/drawing/2014/main" val="3490102653"/>
                    </a:ext>
                  </a:extLst>
                </a:gridCol>
                <a:gridCol w="333862">
                  <a:extLst>
                    <a:ext uri="{9D8B030D-6E8A-4147-A177-3AD203B41FA5}">
                      <a16:colId xmlns:a16="http://schemas.microsoft.com/office/drawing/2014/main" val="4177586322"/>
                    </a:ext>
                  </a:extLst>
                </a:gridCol>
                <a:gridCol w="333862">
                  <a:extLst>
                    <a:ext uri="{9D8B030D-6E8A-4147-A177-3AD203B41FA5}">
                      <a16:colId xmlns:a16="http://schemas.microsoft.com/office/drawing/2014/main" val="165915322"/>
                    </a:ext>
                  </a:extLst>
                </a:gridCol>
                <a:gridCol w="333862">
                  <a:extLst>
                    <a:ext uri="{9D8B030D-6E8A-4147-A177-3AD203B41FA5}">
                      <a16:colId xmlns:a16="http://schemas.microsoft.com/office/drawing/2014/main" val="1610629092"/>
                    </a:ext>
                  </a:extLst>
                </a:gridCol>
              </a:tblGrid>
              <a:tr h="290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40810"/>
                  </a:ext>
                </a:extLst>
              </a:tr>
              <a:tr h="2907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48871"/>
                  </a:ext>
                </a:extLst>
              </a:tr>
              <a:tr h="2907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68778"/>
                  </a:ext>
                </a:extLst>
              </a:tr>
              <a:tr h="2907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36685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0309F09-6D6C-46F1-9035-4FC22BCD67D7}"/>
              </a:ext>
            </a:extLst>
          </p:cNvPr>
          <p:cNvSpPr/>
          <p:nvPr/>
        </p:nvSpPr>
        <p:spPr>
          <a:xfrm>
            <a:off x="2654188" y="2128205"/>
            <a:ext cx="882031" cy="40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7767D-AA29-4137-A2ED-DD27737512A6}"/>
              </a:ext>
            </a:extLst>
          </p:cNvPr>
          <p:cNvSpPr txBox="1"/>
          <p:nvPr/>
        </p:nvSpPr>
        <p:spPr>
          <a:xfrm>
            <a:off x="938414" y="3204446"/>
            <a:ext cx="133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像素坐标系</a:t>
            </a:r>
          </a:p>
        </p:txBody>
      </p:sp>
      <p:pic>
        <p:nvPicPr>
          <p:cNvPr id="2050" name="图片 47" descr="C:\Users\Ting\Desktop\check\check1IMG_2045.JPG">
            <a:extLst>
              <a:ext uri="{FF2B5EF4-FFF2-40B4-BE49-F238E27FC236}">
                <a16:creationId xmlns:a16="http://schemas.microsoft.com/office/drawing/2014/main" id="{80C655E3-82C1-4432-A346-D1B06D2B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42" y="1294727"/>
            <a:ext cx="2846275" cy="213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C6551-7B9C-44EC-B2AC-525CD958270C}"/>
              </a:ext>
            </a:extLst>
          </p:cNvPr>
          <p:cNvCxnSpPr/>
          <p:nvPr/>
        </p:nvCxnSpPr>
        <p:spPr>
          <a:xfrm>
            <a:off x="5000878" y="2346690"/>
            <a:ext cx="15051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6B45D5-6FAF-4F16-A2D1-7668D1467DA9}"/>
              </a:ext>
            </a:extLst>
          </p:cNvPr>
          <p:cNvCxnSpPr/>
          <p:nvPr/>
        </p:nvCxnSpPr>
        <p:spPr>
          <a:xfrm flipH="1">
            <a:off x="4661012" y="2346690"/>
            <a:ext cx="339866" cy="108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219C39-2E9C-46D8-B636-6045F2F57CDB}"/>
              </a:ext>
            </a:extLst>
          </p:cNvPr>
          <p:cNvSpPr txBox="1"/>
          <p:nvPr/>
        </p:nvSpPr>
        <p:spPr>
          <a:xfrm>
            <a:off x="6028566" y="2071561"/>
            <a:ext cx="2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711A7-CD2C-4572-98B3-C7901064C60B}"/>
              </a:ext>
            </a:extLst>
          </p:cNvPr>
          <p:cNvSpPr txBox="1"/>
          <p:nvPr/>
        </p:nvSpPr>
        <p:spPr>
          <a:xfrm>
            <a:off x="4337331" y="2969777"/>
            <a:ext cx="33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D58AE-A7C6-4EE5-A039-6372740D1670}"/>
              </a:ext>
            </a:extLst>
          </p:cNvPr>
          <p:cNvSpPr txBox="1"/>
          <p:nvPr/>
        </p:nvSpPr>
        <p:spPr>
          <a:xfrm>
            <a:off x="4677197" y="3573778"/>
            <a:ext cx="209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桌面坐标系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62EDA-A180-4B8D-B593-729806740811}"/>
              </a:ext>
            </a:extLst>
          </p:cNvPr>
          <p:cNvSpPr txBox="1"/>
          <p:nvPr/>
        </p:nvSpPr>
        <p:spPr>
          <a:xfrm>
            <a:off x="2492058" y="1733146"/>
            <a:ext cx="11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单应变换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4B2E2-5985-48B6-B5F6-5E2982480570}"/>
              </a:ext>
            </a:extLst>
          </p:cNvPr>
          <p:cNvSpPr txBox="1"/>
          <p:nvPr/>
        </p:nvSpPr>
        <p:spPr>
          <a:xfrm>
            <a:off x="809204" y="4345423"/>
            <a:ext cx="31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结合针孔相机模型：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B15406-35E7-4CDD-B936-E8E20205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4" y="4853078"/>
            <a:ext cx="4983319" cy="10923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91A984-9F17-45FF-B3E1-24CE2111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22" y="4762945"/>
            <a:ext cx="1140410" cy="1272632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BBE560C-20B6-4F8A-AFFE-64B46A0D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8778"/>
              </p:ext>
            </p:extLst>
          </p:nvPr>
        </p:nvGraphicFramePr>
        <p:xfrm>
          <a:off x="59436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7E6EEAA-D2BD-4E27-9E8F-7134F67C6C1A}"/>
              </a:ext>
            </a:extLst>
          </p:cNvPr>
          <p:cNvSpPr txBox="1"/>
          <p:nvPr/>
        </p:nvSpPr>
        <p:spPr>
          <a:xfrm>
            <a:off x="7859691" y="1577422"/>
            <a:ext cx="2441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因为是投影到桌面平面，因此：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D98C712-C7AB-434A-B881-61DFC79C7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05517"/>
              </p:ext>
            </p:extLst>
          </p:nvPr>
        </p:nvGraphicFramePr>
        <p:xfrm>
          <a:off x="7924303" y="3479800"/>
          <a:ext cx="1765687" cy="96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4303" y="3479800"/>
                        <a:ext cx="1765687" cy="963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28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26F5F-3836-4027-97AF-E3AE9AFE757B}"/>
              </a:ext>
            </a:extLst>
          </p:cNvPr>
          <p:cNvSpPr txBox="1"/>
          <p:nvPr/>
        </p:nvSpPr>
        <p:spPr>
          <a:xfrm>
            <a:off x="548438" y="1513211"/>
            <a:ext cx="311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结合针孔相机模型：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F151-FA66-4063-A6F3-FBD6B3DC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8" y="2020866"/>
            <a:ext cx="4983319" cy="1092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011E3-5F60-4A07-BABD-7B7807CEB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6" y="1930733"/>
            <a:ext cx="1140410" cy="127263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D5A6B1B-693F-458C-8F89-B3506BB8F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07228"/>
              </p:ext>
            </p:extLst>
          </p:nvPr>
        </p:nvGraphicFramePr>
        <p:xfrm>
          <a:off x="7091542" y="1697877"/>
          <a:ext cx="1382333" cy="1859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939600" progId="Equation.DSMT4">
                  <p:embed/>
                </p:oleObj>
              </mc:Choice>
              <mc:Fallback>
                <p:oleObj name="Equation" r:id="rId4" imgW="698400" imgH="939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95AE6883-0B88-46F1-B2F9-6FEA06886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1542" y="1697877"/>
                        <a:ext cx="1382333" cy="1859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D0EAB-7363-419E-A8B3-33DFDEAF7F25}"/>
              </a:ext>
            </a:extLst>
          </p:cNvPr>
          <p:cNvSpPr txBox="1"/>
          <p:nvPr/>
        </p:nvSpPr>
        <p:spPr>
          <a:xfrm>
            <a:off x="8664749" y="1513211"/>
            <a:ext cx="257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因为是投影到桌面平面，因此：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77E75EF-6A7F-49F2-AE97-23F448BE3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47354"/>
              </p:ext>
            </p:extLst>
          </p:nvPr>
        </p:nvGraphicFramePr>
        <p:xfrm>
          <a:off x="8879087" y="2338449"/>
          <a:ext cx="1765687" cy="96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7D98C712-C7AB-434A-B881-61DFC79C70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79087" y="2338449"/>
                        <a:ext cx="1765687" cy="963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CE1606-6369-497F-A662-3595DB5B4714}"/>
              </a:ext>
            </a:extLst>
          </p:cNvPr>
          <p:cNvSpPr txBox="1"/>
          <p:nvPr/>
        </p:nvSpPr>
        <p:spPr>
          <a:xfrm>
            <a:off x="677647" y="3722336"/>
            <a:ext cx="32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原来的</a:t>
            </a:r>
            <a:r>
              <a:rPr lang="en-US" altLang="zh-CN" dirty="0"/>
              <a:t>3D-2D </a:t>
            </a:r>
            <a:r>
              <a:rPr lang="zh-CN" altLang="en-US" dirty="0"/>
              <a:t>公式变为</a:t>
            </a:r>
            <a:r>
              <a:rPr lang="en-US" altLang="zh-CN" dirty="0"/>
              <a:t>2D-2D</a:t>
            </a:r>
            <a:endParaRPr lang="zh-CN" alt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BA53601-932F-4958-A433-7E83F384F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20684"/>
              </p:ext>
            </p:extLst>
          </p:nvPr>
        </p:nvGraphicFramePr>
        <p:xfrm>
          <a:off x="1284499" y="4345172"/>
          <a:ext cx="3342540" cy="158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711000" progId="Equation.DSMT4">
                  <p:embed/>
                </p:oleObj>
              </mc:Choice>
              <mc:Fallback>
                <p:oleObj name="Equation" r:id="rId8" imgW="1498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4499" y="4345172"/>
                        <a:ext cx="3342540" cy="158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91F904-03F3-482C-AF6C-144C8DDF42A7}"/>
              </a:ext>
            </a:extLst>
          </p:cNvPr>
          <p:cNvSpPr txBox="1"/>
          <p:nvPr/>
        </p:nvSpPr>
        <p:spPr>
          <a:xfrm>
            <a:off x="4980343" y="3841584"/>
            <a:ext cx="260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AEEF311-139F-48F5-900D-2C72E73E7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91914"/>
              </p:ext>
            </p:extLst>
          </p:nvPr>
        </p:nvGraphicFramePr>
        <p:xfrm>
          <a:off x="5520644" y="3792449"/>
          <a:ext cx="3141796" cy="5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203040" progId="Equation.DSMT4">
                  <p:embed/>
                </p:oleObj>
              </mc:Choice>
              <mc:Fallback>
                <p:oleObj name="Equation" r:id="rId10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0644" y="3792449"/>
                        <a:ext cx="3141796" cy="5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B96BA0C-A1B7-4544-92B0-6E320F89A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7555"/>
              </p:ext>
            </p:extLst>
          </p:nvPr>
        </p:nvGraphicFramePr>
        <p:xfrm>
          <a:off x="7264792" y="4507868"/>
          <a:ext cx="2615277" cy="1808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520" imgH="711000" progId="Equation.DSMT4">
                  <p:embed/>
                </p:oleObj>
              </mc:Choice>
              <mc:Fallback>
                <p:oleObj name="Equation" r:id="rId12" imgW="10285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64792" y="4507868"/>
                        <a:ext cx="2615277" cy="1808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0E122B2-ABD1-4B6D-A256-DBA9EC054E8D}"/>
              </a:ext>
            </a:extLst>
          </p:cNvPr>
          <p:cNvSpPr txBox="1"/>
          <p:nvPr/>
        </p:nvSpPr>
        <p:spPr>
          <a:xfrm>
            <a:off x="5475921" y="5190650"/>
            <a:ext cx="170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求出桌面坐标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F7B1202-9DAC-F003-C6D3-22AE3D2D551B}"/>
              </a:ext>
            </a:extLst>
          </p:cNvPr>
          <p:cNvSpPr/>
          <p:nvPr/>
        </p:nvSpPr>
        <p:spPr>
          <a:xfrm>
            <a:off x="5267382" y="4345172"/>
            <a:ext cx="5010036" cy="2170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00FA-54D5-4A96-B9C4-77B53C7C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原理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CDAF4D-8498-44BF-85A0-DDC97FC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507AE-C9CC-403D-8C78-D99861AA2E6F}"/>
              </a:ext>
            </a:extLst>
          </p:cNvPr>
          <p:cNvSpPr txBox="1"/>
          <p:nvPr/>
        </p:nvSpPr>
        <p:spPr>
          <a:xfrm>
            <a:off x="574535" y="1351370"/>
            <a:ext cx="856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问题：</a:t>
            </a:r>
            <a:r>
              <a:rPr lang="zh-CN" altLang="en-US" sz="2800" dirty="0"/>
              <a:t>如果不标定相机能否完成桌面立体画？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A39458-A89B-4DA7-A50E-0E314A12AC58}"/>
                  </a:ext>
                </a:extLst>
              </p:cNvPr>
              <p:cNvSpPr/>
              <p:nvPr/>
            </p:nvSpPr>
            <p:spPr>
              <a:xfrm>
                <a:off x="3913171" y="2764227"/>
                <a:ext cx="2241233" cy="810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A39458-A89B-4DA7-A50E-0E314A12A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171" y="2764227"/>
                <a:ext cx="2241233" cy="810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40BE45-3619-4E32-AD9A-1874850F945E}"/>
              </a:ext>
            </a:extLst>
          </p:cNvPr>
          <p:cNvSpPr txBox="1"/>
          <p:nvPr/>
        </p:nvSpPr>
        <p:spPr>
          <a:xfrm>
            <a:off x="574535" y="1844984"/>
            <a:ext cx="986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由之前的推导已知：单应矩阵</a:t>
            </a:r>
            <a:r>
              <a:rPr lang="en-US" altLang="zh-CN" sz="2400" dirty="0"/>
              <a:t>H</a:t>
            </a:r>
            <a:r>
              <a:rPr lang="zh-CN" altLang="en-US" sz="2400" dirty="0"/>
              <a:t>是</a:t>
            </a:r>
            <a:r>
              <a:rPr lang="en-US" altLang="zh-CN" sz="2400" dirty="0"/>
              <a:t>3*3</a:t>
            </a:r>
            <a:r>
              <a:rPr lang="zh-CN" altLang="en-US" sz="2400" dirty="0"/>
              <a:t>的矩阵，由于是齐次坐标，</a:t>
            </a:r>
            <a:r>
              <a:rPr lang="en-US" altLang="zh-CN" sz="2400" dirty="0"/>
              <a:t>H</a:t>
            </a:r>
            <a:r>
              <a:rPr lang="zh-CN" altLang="en-US" sz="2400" dirty="0"/>
              <a:t>有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个自由度</a:t>
            </a:r>
            <a:r>
              <a:rPr lang="zh-CN" altLang="en-US" sz="2400" dirty="0"/>
              <a:t>，则根据方程：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E731D-DDB7-440F-99E8-D3EF53BC1270}"/>
              </a:ext>
            </a:extLst>
          </p:cNvPr>
          <p:cNvSpPr txBox="1"/>
          <p:nvPr/>
        </p:nvSpPr>
        <p:spPr>
          <a:xfrm>
            <a:off x="574534" y="4037925"/>
            <a:ext cx="96645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选取棋盘格角点，</a:t>
            </a:r>
            <a:r>
              <a:rPr lang="en-US" altLang="zh-CN" sz="2400" dirty="0"/>
              <a:t>4</a:t>
            </a:r>
            <a:r>
              <a:rPr lang="zh-CN" altLang="en-US" sz="2400" dirty="0"/>
              <a:t>个以上，把像素坐标和桌面上的坐标代入方程，最小二乘法解得</a:t>
            </a:r>
            <a:r>
              <a:rPr lang="en-US" altLang="zh-CN" sz="2400" dirty="0"/>
              <a:t>H</a:t>
            </a:r>
            <a:r>
              <a:rPr lang="zh-CN" altLang="en-US" sz="2400" dirty="0"/>
              <a:t>的</a:t>
            </a:r>
            <a:r>
              <a:rPr lang="en-US" altLang="zh-CN" sz="2400" dirty="0"/>
              <a:t>8</a:t>
            </a:r>
            <a:r>
              <a:rPr lang="zh-CN" altLang="en-US" sz="2400" dirty="0"/>
              <a:t>个未知数。得到</a:t>
            </a:r>
            <a:r>
              <a:rPr lang="en-US" altLang="zh-CN" sz="2400" dirty="0"/>
              <a:t>H</a:t>
            </a:r>
            <a:r>
              <a:rPr lang="zh-CN" altLang="en-US" sz="2400" dirty="0"/>
              <a:t>之后也能做单映变换将图片重投影到桌面。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/>
              <a:t>结论：</a:t>
            </a:r>
            <a:r>
              <a:rPr lang="zh-CN" altLang="en-US" sz="2400" dirty="0"/>
              <a:t>标定的结果相当于直接给出了</a:t>
            </a:r>
            <a:r>
              <a:rPr lang="en-US" altLang="zh-CN" sz="2400" dirty="0"/>
              <a:t>H</a:t>
            </a:r>
            <a:r>
              <a:rPr lang="zh-CN" altLang="en-US" sz="2400" dirty="0"/>
              <a:t>，理论上可以完成单应。</a:t>
            </a:r>
          </a:p>
        </p:txBody>
      </p:sp>
    </p:spTree>
    <p:extLst>
      <p:ext uri="{BB962C8B-B14F-4D97-AF65-F5344CB8AC3E}">
        <p14:creationId xmlns:p14="http://schemas.microsoft.com/office/powerpoint/2010/main" val="84091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00FA-54D5-4A96-B9C4-77B53C7C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原理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CDAF4D-8498-44BF-85A0-DDC97FC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8FBBF-2D56-4B10-A3C4-726E1ED1460F}"/>
              </a:ext>
            </a:extLst>
          </p:cNvPr>
          <p:cNvSpPr txBox="1"/>
          <p:nvPr/>
        </p:nvSpPr>
        <p:spPr>
          <a:xfrm>
            <a:off x="638157" y="1384901"/>
            <a:ext cx="92067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Matlab</a:t>
            </a:r>
            <a:r>
              <a:rPr lang="zh-CN" altLang="en-US" sz="2400" dirty="0"/>
              <a:t>中的一些</a:t>
            </a:r>
            <a:r>
              <a:rPr lang="en-US" altLang="zh-CN" sz="2400" dirty="0" err="1"/>
              <a:t>thrick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由于得到的内外参矩阵和常用的推导模型不一样，因此需要提前做一些转置。</a:t>
            </a:r>
            <a:endParaRPr lang="en-US" altLang="zh-CN" sz="2400" dirty="0"/>
          </a:p>
          <a:p>
            <a:r>
              <a:rPr lang="en-US" altLang="zh-CN" sz="1600" dirty="0"/>
              <a:t>K = </a:t>
            </a:r>
            <a:r>
              <a:rPr lang="en-US" altLang="zh-CN" sz="1600" dirty="0" err="1"/>
              <a:t>params.IntrinsicMatrix</a:t>
            </a:r>
            <a:r>
              <a:rPr lang="en-US" altLang="zh-CN" sz="1600" dirty="0"/>
              <a:t>.';</a:t>
            </a:r>
          </a:p>
          <a:p>
            <a:r>
              <a:rPr lang="en-US" altLang="zh-CN" sz="1600" dirty="0"/>
              <a:t>R = </a:t>
            </a:r>
            <a:r>
              <a:rPr lang="en-US" altLang="zh-CN" sz="1600" dirty="0" err="1"/>
              <a:t>params.RotationMatrices</a:t>
            </a:r>
            <a:r>
              <a:rPr lang="en-US" altLang="zh-CN" sz="1600" dirty="0"/>
              <a:t>(:,:,4).';</a:t>
            </a:r>
          </a:p>
          <a:p>
            <a:r>
              <a:rPr lang="en-US" altLang="zh-CN" sz="1600" dirty="0"/>
              <a:t>t = </a:t>
            </a:r>
            <a:r>
              <a:rPr lang="en-US" altLang="zh-CN" sz="1600" dirty="0" err="1"/>
              <a:t>params.TranslationVectors</a:t>
            </a:r>
            <a:r>
              <a:rPr lang="en-US" altLang="zh-CN" sz="1600" dirty="0"/>
              <a:t>(4,:).’;</a:t>
            </a: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、实验证实直接用公式的</a:t>
            </a:r>
            <a:r>
              <a:rPr lang="en-US" altLang="zh-CN" sz="2400" dirty="0"/>
              <a:t>X’</a:t>
            </a:r>
            <a:r>
              <a:rPr lang="zh-CN" altLang="en-US" sz="2400" dirty="0"/>
              <a:t>左除</a:t>
            </a:r>
            <a:r>
              <a:rPr lang="en-US" altLang="zh-CN" sz="2400" dirty="0"/>
              <a:t>M</a:t>
            </a:r>
            <a:r>
              <a:rPr lang="zh-CN" altLang="en-US" sz="2400" dirty="0"/>
              <a:t>，也就是利用</a:t>
            </a:r>
            <a:r>
              <a:rPr lang="en-US" altLang="zh-CN" sz="2400" dirty="0"/>
              <a:t>3*4</a:t>
            </a:r>
            <a:r>
              <a:rPr lang="zh-CN" altLang="en-US" sz="2400" dirty="0"/>
              <a:t>矩阵的伪逆，也可以得到一样的结果，所有的</a:t>
            </a:r>
            <a:r>
              <a:rPr lang="en-US" altLang="zh-CN" sz="2400" dirty="0" err="1"/>
              <a:t>Zw</a:t>
            </a:r>
            <a:r>
              <a:rPr lang="zh-CN" altLang="en-US" sz="2400" dirty="0"/>
              <a:t>求出来都为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ACFAE0-295B-4485-A4F0-48A37668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26" y="2405945"/>
            <a:ext cx="5481157" cy="1284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50DCE2-8496-4B69-874C-C384270893D8}"/>
              </a:ext>
            </a:extLst>
          </p:cNvPr>
          <p:cNvSpPr txBox="1"/>
          <p:nvPr/>
        </p:nvSpPr>
        <p:spPr>
          <a:xfrm>
            <a:off x="638157" y="4802607"/>
            <a:ext cx="8889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、得到每个像素在桌面的坐标之后，需要较好的采样策略，得到质量更高的图片。</a:t>
            </a:r>
          </a:p>
        </p:txBody>
      </p:sp>
    </p:spTree>
    <p:extLst>
      <p:ext uri="{BB962C8B-B14F-4D97-AF65-F5344CB8AC3E}">
        <p14:creationId xmlns:p14="http://schemas.microsoft.com/office/powerpoint/2010/main" val="160926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一组实验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8A70-98D4-4148-A132-2992A31F5BB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AE331-F1A4-436E-B902-7F827A0C4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1" y="1909721"/>
            <a:ext cx="4866011" cy="3649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DC1A8-7DC0-4EC8-915C-CBB97D4AD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8978" y="569272"/>
            <a:ext cx="2840305" cy="57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362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自定义设计方案</vt:lpstr>
      <vt:lpstr>Equation</vt:lpstr>
      <vt:lpstr>桌面立体画</vt:lpstr>
      <vt:lpstr>1.问题描述&amp;优秀作业</vt:lpstr>
      <vt:lpstr>1.问题描述&amp;优秀作业</vt:lpstr>
      <vt:lpstr>2.原理</vt:lpstr>
      <vt:lpstr>2.原理</vt:lpstr>
      <vt:lpstr>2.原理</vt:lpstr>
      <vt:lpstr>2.原理</vt:lpstr>
      <vt:lpstr>3.一组实验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采薇</dc:creator>
  <cp:lastModifiedBy>谢 子恩</cp:lastModifiedBy>
  <cp:revision>40</cp:revision>
  <dcterms:created xsi:type="dcterms:W3CDTF">2021-11-05T00:29:00Z</dcterms:created>
  <dcterms:modified xsi:type="dcterms:W3CDTF">2022-11-15T10:39:19Z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