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0"/>
  </p:notesMasterIdLst>
  <p:sldIdLst>
    <p:sldId id="256" r:id="rId2"/>
    <p:sldId id="258" r:id="rId3"/>
    <p:sldId id="279" r:id="rId4"/>
    <p:sldId id="277" r:id="rId5"/>
    <p:sldId id="280" r:id="rId6"/>
    <p:sldId id="281" r:id="rId7"/>
    <p:sldId id="282" r:id="rId8"/>
    <p:sldId id="276" r:id="rId9"/>
    <p:sldId id="283" r:id="rId10"/>
    <p:sldId id="284" r:id="rId11"/>
    <p:sldId id="285" r:id="rId12"/>
    <p:sldId id="286" r:id="rId13"/>
    <p:sldId id="287" r:id="rId14"/>
    <p:sldId id="278" r:id="rId15"/>
    <p:sldId id="275" r:id="rId16"/>
    <p:sldId id="272" r:id="rId17"/>
    <p:sldId id="259" r:id="rId18"/>
    <p:sldId id="260" r:id="rId19"/>
    <p:sldId id="261" r:id="rId20"/>
    <p:sldId id="262" r:id="rId21"/>
    <p:sldId id="263" r:id="rId22"/>
    <p:sldId id="264" r:id="rId23"/>
    <p:sldId id="265" r:id="rId24"/>
    <p:sldId id="271" r:id="rId25"/>
    <p:sldId id="266" r:id="rId26"/>
    <p:sldId id="267" r:id="rId27"/>
    <p:sldId id="268" r:id="rId28"/>
    <p:sldId id="269" r:id="rId29"/>
  </p:sldIdLst>
  <p:sldSz cx="9144000" cy="6858000" type="screen4x3"/>
  <p:notesSz cx="7099300" cy="10234613"/>
  <p:defaultTextStyle>
    <a:defPPr>
      <a:defRPr lang="en-US"/>
    </a:defPPr>
    <a:lvl1pPr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99FF"/>
    <a:srgbClr val="965A1E"/>
    <a:srgbClr val="6666FF"/>
    <a:srgbClr val="FFCC00"/>
    <a:srgbClr val="FF0000"/>
    <a:srgbClr val="99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FD3D85C-A28E-446D-8F67-232DFA803D05}"/>
              </a:ext>
            </a:extLst>
          </p:cNvPr>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l" defTabSz="966788" eaLnBrk="1" hangingPunct="1">
              <a:buFont typeface="Arial" panose="020B0604020202020204" pitchFamily="34" charset="0"/>
              <a:buNone/>
              <a:defRPr sz="1300">
                <a:solidFill>
                  <a:schemeClr val="tx1"/>
                </a:solidFill>
                <a:latin typeface="Times New Roman" pitchFamily="18" charset="0"/>
              </a:defRPr>
            </a:lvl1pPr>
          </a:lstStyle>
          <a:p>
            <a:pPr>
              <a:defRPr/>
            </a:pPr>
            <a:endParaRPr lang="hu-HU" altLang="en-US"/>
          </a:p>
        </p:txBody>
      </p:sp>
      <p:sp>
        <p:nvSpPr>
          <p:cNvPr id="3075" name="Rectangle 3">
            <a:extLst>
              <a:ext uri="{FF2B5EF4-FFF2-40B4-BE49-F238E27FC236}">
                <a16:creationId xmlns:a16="http://schemas.microsoft.com/office/drawing/2014/main" id="{3E6AC7C7-07B2-485E-8ABB-9D5BA2FCDE7B}"/>
              </a:ext>
            </a:extLst>
          </p:cNvPr>
          <p:cNvSpPr>
            <a:spLocks noGrp="1" noChangeArrowheads="1"/>
          </p:cNvSpPr>
          <p:nvPr>
            <p:ph type="dt" idx="1"/>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solidFill>
                  <a:schemeClr val="tx1"/>
                </a:solidFill>
                <a:latin typeface="Times New Roman" pitchFamily="18" charset="0"/>
              </a:defRPr>
            </a:lvl1pPr>
          </a:lstStyle>
          <a:p>
            <a:pPr>
              <a:defRPr/>
            </a:pPr>
            <a:endParaRPr lang="hu-HU" altLang="en-US"/>
          </a:p>
        </p:txBody>
      </p:sp>
      <p:sp>
        <p:nvSpPr>
          <p:cNvPr id="3076" name="Rectangle 4">
            <a:extLst>
              <a:ext uri="{FF2B5EF4-FFF2-40B4-BE49-F238E27FC236}">
                <a16:creationId xmlns:a16="http://schemas.microsoft.com/office/drawing/2014/main" id="{F123A70F-E6EB-438F-88E5-7D7EB8C605D8}"/>
              </a:ext>
            </a:extLst>
          </p:cNvPr>
          <p:cNvSpPr>
            <a:spLocks noGrp="1" noRot="1" noChangeAspect="1" noChangeArrowheads="1"/>
          </p:cNvSpPr>
          <p:nvPr>
            <p:ph type="sldImg" idx="2"/>
          </p:nvPr>
        </p:nvSpPr>
        <p:spPr bwMode="auto">
          <a:xfrm>
            <a:off x="990600" y="768350"/>
            <a:ext cx="51181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A4C9B675-6795-4F81-8E75-70131B6F16C4}"/>
              </a:ext>
            </a:extLst>
          </p:cNvPr>
          <p:cNvSpPr>
            <a:spLocks noGrp="1" noChangeArrowheads="1"/>
          </p:cNvSpPr>
          <p:nvPr>
            <p:ph type="body" sz="quarter" idx="3"/>
          </p:nvPr>
        </p:nvSpPr>
        <p:spPr bwMode="auto">
          <a:xfrm>
            <a:off x="946150" y="4862513"/>
            <a:ext cx="52070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hu-HU" altLang="en-US" noProof="0"/>
              <a:t>Click to edit Master text styles</a:t>
            </a:r>
          </a:p>
          <a:p>
            <a:pPr lvl="1"/>
            <a:r>
              <a:rPr lang="hu-HU" altLang="en-US" noProof="0"/>
              <a:t>Second level</a:t>
            </a:r>
          </a:p>
          <a:p>
            <a:pPr lvl="2"/>
            <a:r>
              <a:rPr lang="hu-HU" altLang="en-US" noProof="0"/>
              <a:t>Third level</a:t>
            </a:r>
          </a:p>
          <a:p>
            <a:pPr lvl="3"/>
            <a:r>
              <a:rPr lang="hu-HU" altLang="en-US" noProof="0"/>
              <a:t>Fourth level</a:t>
            </a:r>
          </a:p>
          <a:p>
            <a:pPr lvl="4"/>
            <a:r>
              <a:rPr lang="hu-HU" altLang="en-US" noProof="0"/>
              <a:t>Fifth level</a:t>
            </a:r>
          </a:p>
        </p:txBody>
      </p:sp>
      <p:sp>
        <p:nvSpPr>
          <p:cNvPr id="3078" name="Rectangle 6">
            <a:extLst>
              <a:ext uri="{FF2B5EF4-FFF2-40B4-BE49-F238E27FC236}">
                <a16:creationId xmlns:a16="http://schemas.microsoft.com/office/drawing/2014/main" id="{5D3C5B63-634D-42B4-A6FF-BAF038F96557}"/>
              </a:ext>
            </a:extLst>
          </p:cNvPr>
          <p:cNvSpPr>
            <a:spLocks noGrp="1" noChangeArrowheads="1"/>
          </p:cNvSpPr>
          <p:nvPr>
            <p:ph type="ftr" sz="quarter" idx="4"/>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l" defTabSz="966788" eaLnBrk="1" hangingPunct="1">
              <a:buFont typeface="Arial" panose="020B0604020202020204" pitchFamily="34" charset="0"/>
              <a:buNone/>
              <a:defRPr sz="1300">
                <a:solidFill>
                  <a:schemeClr val="tx1"/>
                </a:solidFill>
                <a:latin typeface="Times New Roman" pitchFamily="18" charset="0"/>
              </a:defRPr>
            </a:lvl1pPr>
          </a:lstStyle>
          <a:p>
            <a:pPr>
              <a:defRPr/>
            </a:pPr>
            <a:endParaRPr lang="hu-HU" altLang="en-US"/>
          </a:p>
        </p:txBody>
      </p:sp>
      <p:sp>
        <p:nvSpPr>
          <p:cNvPr id="3079" name="Rectangle 7">
            <a:extLst>
              <a:ext uri="{FF2B5EF4-FFF2-40B4-BE49-F238E27FC236}">
                <a16:creationId xmlns:a16="http://schemas.microsoft.com/office/drawing/2014/main" id="{6D0823D6-BCD1-4CC8-B896-2230E5E49378}"/>
              </a:ext>
            </a:extLst>
          </p:cNvPr>
          <p:cNvSpPr>
            <a:spLocks noGrp="1" noChangeArrowheads="1"/>
          </p:cNvSpPr>
          <p:nvPr>
            <p:ph type="sldNum" sz="quarter" idx="5"/>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eaLnBrk="1" hangingPunct="1">
              <a:buFont typeface="Arial" panose="020B0604020202020204" pitchFamily="34" charset="0"/>
              <a:buNone/>
              <a:defRPr sz="1300">
                <a:solidFill>
                  <a:schemeClr val="tx1"/>
                </a:solidFill>
                <a:latin typeface="Times New Roman" panose="02020603050405020304" pitchFamily="18" charset="0"/>
              </a:defRPr>
            </a:lvl1pPr>
          </a:lstStyle>
          <a:p>
            <a:pPr>
              <a:defRPr/>
            </a:pPr>
            <a:fld id="{C52F3768-83D8-4B07-A147-D6F9A20FD7EC}" type="slidenum">
              <a:rPr lang="hu-HU" altLang="en-US"/>
              <a:pPr>
                <a:defRPr/>
              </a:pPr>
              <a:t>‹#›</a:t>
            </a:fld>
            <a:endParaRPr lang="hu-H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907">
            <a:extLst>
              <a:ext uri="{FF2B5EF4-FFF2-40B4-BE49-F238E27FC236}">
                <a16:creationId xmlns:a16="http://schemas.microsoft.com/office/drawing/2014/main" id="{39E297C5-56CE-4C27-8028-E2A78861383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08">
            <a:extLst>
              <a:ext uri="{FF2B5EF4-FFF2-40B4-BE49-F238E27FC236}">
                <a16:creationId xmlns:a16="http://schemas.microsoft.com/office/drawing/2014/main" id="{7C00922B-BF3F-4646-8541-E739382732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09">
            <a:extLst>
              <a:ext uri="{FF2B5EF4-FFF2-40B4-BE49-F238E27FC236}">
                <a16:creationId xmlns:a16="http://schemas.microsoft.com/office/drawing/2014/main" id="{EEFAF293-5514-42D3-A044-435494FF379A}"/>
              </a:ext>
            </a:extLst>
          </p:cNvPr>
          <p:cNvSpPr>
            <a:spLocks noGrp="1" noChangeArrowheads="1"/>
          </p:cNvSpPr>
          <p:nvPr>
            <p:ph type="sldNum" sz="quarter" idx="12"/>
          </p:nvPr>
        </p:nvSpPr>
        <p:spPr>
          <a:ln/>
        </p:spPr>
        <p:txBody>
          <a:bodyPr/>
          <a:lstStyle>
            <a:lvl1pPr>
              <a:defRPr/>
            </a:lvl1pPr>
          </a:lstStyle>
          <a:p>
            <a:pPr>
              <a:defRPr/>
            </a:pPr>
            <a:fld id="{1F4ABFEC-E699-46AC-B728-983CDC430AB4}" type="slidenum">
              <a:rPr lang="en-US" altLang="zh-CN"/>
              <a:pPr>
                <a:defRPr/>
              </a:pPr>
              <a:t>‹#›</a:t>
            </a:fld>
            <a:endParaRPr lang="en-US" altLang="zh-CN"/>
          </a:p>
        </p:txBody>
      </p:sp>
    </p:spTree>
    <p:extLst>
      <p:ext uri="{BB962C8B-B14F-4D97-AF65-F5344CB8AC3E}">
        <p14:creationId xmlns:p14="http://schemas.microsoft.com/office/powerpoint/2010/main" val="248082389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07">
            <a:extLst>
              <a:ext uri="{FF2B5EF4-FFF2-40B4-BE49-F238E27FC236}">
                <a16:creationId xmlns:a16="http://schemas.microsoft.com/office/drawing/2014/main" id="{033BAB89-D888-4B7F-B62B-6D56A1E9CB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08">
            <a:extLst>
              <a:ext uri="{FF2B5EF4-FFF2-40B4-BE49-F238E27FC236}">
                <a16:creationId xmlns:a16="http://schemas.microsoft.com/office/drawing/2014/main" id="{DC15F966-2EED-409E-83FE-79B5A4971D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09">
            <a:extLst>
              <a:ext uri="{FF2B5EF4-FFF2-40B4-BE49-F238E27FC236}">
                <a16:creationId xmlns:a16="http://schemas.microsoft.com/office/drawing/2014/main" id="{1D278B41-9AB8-4288-BFA5-48A13944436E}"/>
              </a:ext>
            </a:extLst>
          </p:cNvPr>
          <p:cNvSpPr>
            <a:spLocks noGrp="1" noChangeArrowheads="1"/>
          </p:cNvSpPr>
          <p:nvPr>
            <p:ph type="sldNum" sz="quarter" idx="12"/>
          </p:nvPr>
        </p:nvSpPr>
        <p:spPr>
          <a:ln/>
        </p:spPr>
        <p:txBody>
          <a:bodyPr/>
          <a:lstStyle>
            <a:lvl1pPr>
              <a:defRPr/>
            </a:lvl1pPr>
          </a:lstStyle>
          <a:p>
            <a:pPr>
              <a:defRPr/>
            </a:pPr>
            <a:fld id="{7F4FA13F-7A3E-4E79-B70E-054C24B6B677}" type="slidenum">
              <a:rPr lang="en-US" altLang="zh-CN"/>
              <a:pPr>
                <a:defRPr/>
              </a:pPr>
              <a:t>‹#›</a:t>
            </a:fld>
            <a:endParaRPr lang="en-US" altLang="zh-CN"/>
          </a:p>
        </p:txBody>
      </p:sp>
    </p:spTree>
    <p:extLst>
      <p:ext uri="{BB962C8B-B14F-4D97-AF65-F5344CB8AC3E}">
        <p14:creationId xmlns:p14="http://schemas.microsoft.com/office/powerpoint/2010/main" val="37117362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775" y="76200"/>
            <a:ext cx="1963738" cy="60198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066800" y="76200"/>
            <a:ext cx="5743575" cy="60198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07">
            <a:extLst>
              <a:ext uri="{FF2B5EF4-FFF2-40B4-BE49-F238E27FC236}">
                <a16:creationId xmlns:a16="http://schemas.microsoft.com/office/drawing/2014/main" id="{AA549BD5-65E5-406C-8942-5ED3AE15408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08">
            <a:extLst>
              <a:ext uri="{FF2B5EF4-FFF2-40B4-BE49-F238E27FC236}">
                <a16:creationId xmlns:a16="http://schemas.microsoft.com/office/drawing/2014/main" id="{F241CBA5-8937-4596-8C1A-9CC9AB4095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09">
            <a:extLst>
              <a:ext uri="{FF2B5EF4-FFF2-40B4-BE49-F238E27FC236}">
                <a16:creationId xmlns:a16="http://schemas.microsoft.com/office/drawing/2014/main" id="{C6FC75A1-8A58-4D7B-830D-3289F11B4511}"/>
              </a:ext>
            </a:extLst>
          </p:cNvPr>
          <p:cNvSpPr>
            <a:spLocks noGrp="1" noChangeArrowheads="1"/>
          </p:cNvSpPr>
          <p:nvPr>
            <p:ph type="sldNum" sz="quarter" idx="12"/>
          </p:nvPr>
        </p:nvSpPr>
        <p:spPr>
          <a:ln/>
        </p:spPr>
        <p:txBody>
          <a:bodyPr/>
          <a:lstStyle>
            <a:lvl1pPr>
              <a:defRPr/>
            </a:lvl1pPr>
          </a:lstStyle>
          <a:p>
            <a:pPr>
              <a:defRPr/>
            </a:pPr>
            <a:fld id="{19C0CF57-74FF-46AC-8195-6999274B5CA4}" type="slidenum">
              <a:rPr lang="en-US" altLang="zh-CN"/>
              <a:pPr>
                <a:defRPr/>
              </a:pPr>
              <a:t>‹#›</a:t>
            </a:fld>
            <a:endParaRPr lang="en-US" altLang="zh-CN"/>
          </a:p>
        </p:txBody>
      </p:sp>
    </p:spTree>
    <p:extLst>
      <p:ext uri="{BB962C8B-B14F-4D97-AF65-F5344CB8AC3E}">
        <p14:creationId xmlns:p14="http://schemas.microsoft.com/office/powerpoint/2010/main" val="14004126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07">
            <a:extLst>
              <a:ext uri="{FF2B5EF4-FFF2-40B4-BE49-F238E27FC236}">
                <a16:creationId xmlns:a16="http://schemas.microsoft.com/office/drawing/2014/main" id="{E1AC4514-F158-47BD-AAD8-17317532BF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08">
            <a:extLst>
              <a:ext uri="{FF2B5EF4-FFF2-40B4-BE49-F238E27FC236}">
                <a16:creationId xmlns:a16="http://schemas.microsoft.com/office/drawing/2014/main" id="{A23FEED9-D438-4EC9-933E-CA40366EF9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09">
            <a:extLst>
              <a:ext uri="{FF2B5EF4-FFF2-40B4-BE49-F238E27FC236}">
                <a16:creationId xmlns:a16="http://schemas.microsoft.com/office/drawing/2014/main" id="{D5CF57C7-B2EE-4809-8BAE-7AF9484267D0}"/>
              </a:ext>
            </a:extLst>
          </p:cNvPr>
          <p:cNvSpPr>
            <a:spLocks noGrp="1" noChangeArrowheads="1"/>
          </p:cNvSpPr>
          <p:nvPr>
            <p:ph type="sldNum" sz="quarter" idx="12"/>
          </p:nvPr>
        </p:nvSpPr>
        <p:spPr>
          <a:ln/>
        </p:spPr>
        <p:txBody>
          <a:bodyPr/>
          <a:lstStyle>
            <a:lvl1pPr>
              <a:defRPr/>
            </a:lvl1pPr>
          </a:lstStyle>
          <a:p>
            <a:pPr>
              <a:defRPr/>
            </a:pPr>
            <a:fld id="{A2D76E64-FA7B-45C4-983E-C57CB4C71DF8}" type="slidenum">
              <a:rPr lang="en-US" altLang="zh-CN"/>
              <a:pPr>
                <a:defRPr/>
              </a:pPr>
              <a:t>‹#›</a:t>
            </a:fld>
            <a:endParaRPr lang="en-US" altLang="zh-CN"/>
          </a:p>
        </p:txBody>
      </p:sp>
    </p:spTree>
    <p:extLst>
      <p:ext uri="{BB962C8B-B14F-4D97-AF65-F5344CB8AC3E}">
        <p14:creationId xmlns:p14="http://schemas.microsoft.com/office/powerpoint/2010/main" val="349913468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907">
            <a:extLst>
              <a:ext uri="{FF2B5EF4-FFF2-40B4-BE49-F238E27FC236}">
                <a16:creationId xmlns:a16="http://schemas.microsoft.com/office/drawing/2014/main" id="{13C5A8FC-F6C3-413F-ADD4-67F6A9E0B4C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08">
            <a:extLst>
              <a:ext uri="{FF2B5EF4-FFF2-40B4-BE49-F238E27FC236}">
                <a16:creationId xmlns:a16="http://schemas.microsoft.com/office/drawing/2014/main" id="{38F4853E-434E-4C0D-BA0B-C7F25B4E817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09">
            <a:extLst>
              <a:ext uri="{FF2B5EF4-FFF2-40B4-BE49-F238E27FC236}">
                <a16:creationId xmlns:a16="http://schemas.microsoft.com/office/drawing/2014/main" id="{64D75440-8521-46D8-930C-835C03CA4F44}"/>
              </a:ext>
            </a:extLst>
          </p:cNvPr>
          <p:cNvSpPr>
            <a:spLocks noGrp="1" noChangeArrowheads="1"/>
          </p:cNvSpPr>
          <p:nvPr>
            <p:ph type="sldNum" sz="quarter" idx="12"/>
          </p:nvPr>
        </p:nvSpPr>
        <p:spPr>
          <a:ln/>
        </p:spPr>
        <p:txBody>
          <a:bodyPr/>
          <a:lstStyle>
            <a:lvl1pPr>
              <a:defRPr/>
            </a:lvl1pPr>
          </a:lstStyle>
          <a:p>
            <a:pPr>
              <a:defRPr/>
            </a:pPr>
            <a:fld id="{239455FC-C645-4316-8AF0-9D22839192B1}" type="slidenum">
              <a:rPr lang="en-US" altLang="zh-CN"/>
              <a:pPr>
                <a:defRPr/>
              </a:pPr>
              <a:t>‹#›</a:t>
            </a:fld>
            <a:endParaRPr lang="en-US" altLang="zh-CN"/>
          </a:p>
        </p:txBody>
      </p:sp>
    </p:spTree>
    <p:extLst>
      <p:ext uri="{BB962C8B-B14F-4D97-AF65-F5344CB8AC3E}">
        <p14:creationId xmlns:p14="http://schemas.microsoft.com/office/powerpoint/2010/main" val="15331013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066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907">
            <a:extLst>
              <a:ext uri="{FF2B5EF4-FFF2-40B4-BE49-F238E27FC236}">
                <a16:creationId xmlns:a16="http://schemas.microsoft.com/office/drawing/2014/main" id="{3B21A72B-459F-41CA-98A1-DC606F9FBC1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08">
            <a:extLst>
              <a:ext uri="{FF2B5EF4-FFF2-40B4-BE49-F238E27FC236}">
                <a16:creationId xmlns:a16="http://schemas.microsoft.com/office/drawing/2014/main" id="{9F0F8654-04AF-4850-8BD2-89A5F07437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09">
            <a:extLst>
              <a:ext uri="{FF2B5EF4-FFF2-40B4-BE49-F238E27FC236}">
                <a16:creationId xmlns:a16="http://schemas.microsoft.com/office/drawing/2014/main" id="{01391BD2-CE4E-4376-97D9-3C44021570F8}"/>
              </a:ext>
            </a:extLst>
          </p:cNvPr>
          <p:cNvSpPr>
            <a:spLocks noGrp="1" noChangeArrowheads="1"/>
          </p:cNvSpPr>
          <p:nvPr>
            <p:ph type="sldNum" sz="quarter" idx="12"/>
          </p:nvPr>
        </p:nvSpPr>
        <p:spPr>
          <a:ln/>
        </p:spPr>
        <p:txBody>
          <a:bodyPr/>
          <a:lstStyle>
            <a:lvl1pPr>
              <a:defRPr/>
            </a:lvl1pPr>
          </a:lstStyle>
          <a:p>
            <a:pPr>
              <a:defRPr/>
            </a:pPr>
            <a:fld id="{35B9E3C8-30CA-4AE8-99AD-E54A8987F7D5}" type="slidenum">
              <a:rPr lang="en-US" altLang="zh-CN"/>
              <a:pPr>
                <a:defRPr/>
              </a:pPr>
              <a:t>‹#›</a:t>
            </a:fld>
            <a:endParaRPr lang="en-US" altLang="zh-CN"/>
          </a:p>
        </p:txBody>
      </p:sp>
    </p:spTree>
    <p:extLst>
      <p:ext uri="{BB962C8B-B14F-4D97-AF65-F5344CB8AC3E}">
        <p14:creationId xmlns:p14="http://schemas.microsoft.com/office/powerpoint/2010/main" val="303947516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907">
            <a:extLst>
              <a:ext uri="{FF2B5EF4-FFF2-40B4-BE49-F238E27FC236}">
                <a16:creationId xmlns:a16="http://schemas.microsoft.com/office/drawing/2014/main" id="{D42A0FA4-8E24-419D-BAC8-0DD405851A6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08">
            <a:extLst>
              <a:ext uri="{FF2B5EF4-FFF2-40B4-BE49-F238E27FC236}">
                <a16:creationId xmlns:a16="http://schemas.microsoft.com/office/drawing/2014/main" id="{DFBC22B9-0E82-4FE2-ADD5-20CA4B95A34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909">
            <a:extLst>
              <a:ext uri="{FF2B5EF4-FFF2-40B4-BE49-F238E27FC236}">
                <a16:creationId xmlns:a16="http://schemas.microsoft.com/office/drawing/2014/main" id="{7DF65F1F-7CF5-4AC8-8DBE-7C46349AD18E}"/>
              </a:ext>
            </a:extLst>
          </p:cNvPr>
          <p:cNvSpPr>
            <a:spLocks noGrp="1" noChangeArrowheads="1"/>
          </p:cNvSpPr>
          <p:nvPr>
            <p:ph type="sldNum" sz="quarter" idx="12"/>
          </p:nvPr>
        </p:nvSpPr>
        <p:spPr>
          <a:ln/>
        </p:spPr>
        <p:txBody>
          <a:bodyPr/>
          <a:lstStyle>
            <a:lvl1pPr>
              <a:defRPr/>
            </a:lvl1pPr>
          </a:lstStyle>
          <a:p>
            <a:pPr>
              <a:defRPr/>
            </a:pPr>
            <a:fld id="{B1C66AF7-F429-4A36-8E56-B755F5736D24}" type="slidenum">
              <a:rPr lang="en-US" altLang="zh-CN"/>
              <a:pPr>
                <a:defRPr/>
              </a:pPr>
              <a:t>‹#›</a:t>
            </a:fld>
            <a:endParaRPr lang="en-US" altLang="zh-CN"/>
          </a:p>
        </p:txBody>
      </p:sp>
    </p:spTree>
    <p:extLst>
      <p:ext uri="{BB962C8B-B14F-4D97-AF65-F5344CB8AC3E}">
        <p14:creationId xmlns:p14="http://schemas.microsoft.com/office/powerpoint/2010/main" val="27563773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907">
            <a:extLst>
              <a:ext uri="{FF2B5EF4-FFF2-40B4-BE49-F238E27FC236}">
                <a16:creationId xmlns:a16="http://schemas.microsoft.com/office/drawing/2014/main" id="{017D4EA3-FC59-432E-855C-512E7B36E7A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08">
            <a:extLst>
              <a:ext uri="{FF2B5EF4-FFF2-40B4-BE49-F238E27FC236}">
                <a16:creationId xmlns:a16="http://schemas.microsoft.com/office/drawing/2014/main" id="{FA41E173-7A65-4CA4-809B-6EB3FA81B0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909">
            <a:extLst>
              <a:ext uri="{FF2B5EF4-FFF2-40B4-BE49-F238E27FC236}">
                <a16:creationId xmlns:a16="http://schemas.microsoft.com/office/drawing/2014/main" id="{A23EBB6C-D09E-47EB-984C-28DC04531BAD}"/>
              </a:ext>
            </a:extLst>
          </p:cNvPr>
          <p:cNvSpPr>
            <a:spLocks noGrp="1" noChangeArrowheads="1"/>
          </p:cNvSpPr>
          <p:nvPr>
            <p:ph type="sldNum" sz="quarter" idx="12"/>
          </p:nvPr>
        </p:nvSpPr>
        <p:spPr>
          <a:ln/>
        </p:spPr>
        <p:txBody>
          <a:bodyPr/>
          <a:lstStyle>
            <a:lvl1pPr>
              <a:defRPr/>
            </a:lvl1pPr>
          </a:lstStyle>
          <a:p>
            <a:pPr>
              <a:defRPr/>
            </a:pPr>
            <a:fld id="{3A99E59F-2BB2-4F61-A137-95C3C5E53035}" type="slidenum">
              <a:rPr lang="en-US" altLang="zh-CN"/>
              <a:pPr>
                <a:defRPr/>
              </a:pPr>
              <a:t>‹#›</a:t>
            </a:fld>
            <a:endParaRPr lang="en-US" altLang="zh-CN"/>
          </a:p>
        </p:txBody>
      </p:sp>
    </p:spTree>
    <p:extLst>
      <p:ext uri="{BB962C8B-B14F-4D97-AF65-F5344CB8AC3E}">
        <p14:creationId xmlns:p14="http://schemas.microsoft.com/office/powerpoint/2010/main" val="38435315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07">
            <a:extLst>
              <a:ext uri="{FF2B5EF4-FFF2-40B4-BE49-F238E27FC236}">
                <a16:creationId xmlns:a16="http://schemas.microsoft.com/office/drawing/2014/main" id="{48B7D30C-AEC6-4335-B506-08A836809F7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08">
            <a:extLst>
              <a:ext uri="{FF2B5EF4-FFF2-40B4-BE49-F238E27FC236}">
                <a16:creationId xmlns:a16="http://schemas.microsoft.com/office/drawing/2014/main" id="{1E9CCBED-2E3B-4C70-8B68-B9821CCD35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909">
            <a:extLst>
              <a:ext uri="{FF2B5EF4-FFF2-40B4-BE49-F238E27FC236}">
                <a16:creationId xmlns:a16="http://schemas.microsoft.com/office/drawing/2014/main" id="{3D581D51-A902-4C19-8C72-3230D0F584DB}"/>
              </a:ext>
            </a:extLst>
          </p:cNvPr>
          <p:cNvSpPr>
            <a:spLocks noGrp="1" noChangeArrowheads="1"/>
          </p:cNvSpPr>
          <p:nvPr>
            <p:ph type="sldNum" sz="quarter" idx="12"/>
          </p:nvPr>
        </p:nvSpPr>
        <p:spPr>
          <a:ln/>
        </p:spPr>
        <p:txBody>
          <a:bodyPr/>
          <a:lstStyle>
            <a:lvl1pPr>
              <a:defRPr/>
            </a:lvl1pPr>
          </a:lstStyle>
          <a:p>
            <a:pPr>
              <a:defRPr/>
            </a:pPr>
            <a:fld id="{22B6B36E-B0CF-4D2C-862F-668130E9F871}" type="slidenum">
              <a:rPr lang="en-US" altLang="zh-CN"/>
              <a:pPr>
                <a:defRPr/>
              </a:pPr>
              <a:t>‹#›</a:t>
            </a:fld>
            <a:endParaRPr lang="en-US" altLang="zh-CN"/>
          </a:p>
        </p:txBody>
      </p:sp>
    </p:spTree>
    <p:extLst>
      <p:ext uri="{BB962C8B-B14F-4D97-AF65-F5344CB8AC3E}">
        <p14:creationId xmlns:p14="http://schemas.microsoft.com/office/powerpoint/2010/main" val="25213818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07">
            <a:extLst>
              <a:ext uri="{FF2B5EF4-FFF2-40B4-BE49-F238E27FC236}">
                <a16:creationId xmlns:a16="http://schemas.microsoft.com/office/drawing/2014/main" id="{C3814A8A-1C0E-4080-A580-75248E1B5A4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08">
            <a:extLst>
              <a:ext uri="{FF2B5EF4-FFF2-40B4-BE49-F238E27FC236}">
                <a16:creationId xmlns:a16="http://schemas.microsoft.com/office/drawing/2014/main" id="{A45D1145-FD0E-4201-88EA-351B6A821A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09">
            <a:extLst>
              <a:ext uri="{FF2B5EF4-FFF2-40B4-BE49-F238E27FC236}">
                <a16:creationId xmlns:a16="http://schemas.microsoft.com/office/drawing/2014/main" id="{61D37F1C-8F37-472C-9232-B8B4941D898D}"/>
              </a:ext>
            </a:extLst>
          </p:cNvPr>
          <p:cNvSpPr>
            <a:spLocks noGrp="1" noChangeArrowheads="1"/>
          </p:cNvSpPr>
          <p:nvPr>
            <p:ph type="sldNum" sz="quarter" idx="12"/>
          </p:nvPr>
        </p:nvSpPr>
        <p:spPr>
          <a:ln/>
        </p:spPr>
        <p:txBody>
          <a:bodyPr/>
          <a:lstStyle>
            <a:lvl1pPr>
              <a:defRPr/>
            </a:lvl1pPr>
          </a:lstStyle>
          <a:p>
            <a:pPr>
              <a:defRPr/>
            </a:pPr>
            <a:fld id="{B777A974-A03D-4DD4-9FCC-86C93DC781C3}" type="slidenum">
              <a:rPr lang="en-US" altLang="zh-CN"/>
              <a:pPr>
                <a:defRPr/>
              </a:pPr>
              <a:t>‹#›</a:t>
            </a:fld>
            <a:endParaRPr lang="en-US" altLang="zh-CN"/>
          </a:p>
        </p:txBody>
      </p:sp>
    </p:spTree>
    <p:extLst>
      <p:ext uri="{BB962C8B-B14F-4D97-AF65-F5344CB8AC3E}">
        <p14:creationId xmlns:p14="http://schemas.microsoft.com/office/powerpoint/2010/main" val="8012046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07">
            <a:extLst>
              <a:ext uri="{FF2B5EF4-FFF2-40B4-BE49-F238E27FC236}">
                <a16:creationId xmlns:a16="http://schemas.microsoft.com/office/drawing/2014/main" id="{4655F631-5B19-47CF-9A86-4AC4E6EC810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08">
            <a:extLst>
              <a:ext uri="{FF2B5EF4-FFF2-40B4-BE49-F238E27FC236}">
                <a16:creationId xmlns:a16="http://schemas.microsoft.com/office/drawing/2014/main" id="{2356CEE7-754B-421C-994A-B72DF98949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09">
            <a:extLst>
              <a:ext uri="{FF2B5EF4-FFF2-40B4-BE49-F238E27FC236}">
                <a16:creationId xmlns:a16="http://schemas.microsoft.com/office/drawing/2014/main" id="{4CE13DE9-65A8-449D-9331-320FC36F803F}"/>
              </a:ext>
            </a:extLst>
          </p:cNvPr>
          <p:cNvSpPr>
            <a:spLocks noGrp="1" noChangeArrowheads="1"/>
          </p:cNvSpPr>
          <p:nvPr>
            <p:ph type="sldNum" sz="quarter" idx="12"/>
          </p:nvPr>
        </p:nvSpPr>
        <p:spPr>
          <a:ln/>
        </p:spPr>
        <p:txBody>
          <a:bodyPr/>
          <a:lstStyle>
            <a:lvl1pPr>
              <a:defRPr/>
            </a:lvl1pPr>
          </a:lstStyle>
          <a:p>
            <a:pPr>
              <a:defRPr/>
            </a:pPr>
            <a:fld id="{CBAF08D8-6D4C-4728-88C4-F64773BABF87}" type="slidenum">
              <a:rPr lang="en-US" altLang="zh-CN"/>
              <a:pPr>
                <a:defRPr/>
              </a:pPr>
              <a:t>‹#›</a:t>
            </a:fld>
            <a:endParaRPr lang="en-US" altLang="zh-CN"/>
          </a:p>
        </p:txBody>
      </p:sp>
    </p:spTree>
    <p:extLst>
      <p:ext uri="{BB962C8B-B14F-4D97-AF65-F5344CB8AC3E}">
        <p14:creationId xmlns:p14="http://schemas.microsoft.com/office/powerpoint/2010/main" val="22739601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B6CBB1E6-093F-4FE4-AD6A-932C4EED6BD6}"/>
              </a:ext>
            </a:extLst>
          </p:cNvPr>
          <p:cNvSpPr>
            <a:spLocks noChangeArrowheads="1"/>
          </p:cNvSpPr>
          <p:nvPr/>
        </p:nvSpPr>
        <p:spPr bwMode="auto">
          <a:xfrm>
            <a:off x="0" y="0"/>
            <a:ext cx="12192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FFFFFF"/>
                </a:outerShdw>
              </a:effectLst>
              <a:latin typeface="Times New Roman" pitchFamily="18" charset="0"/>
            </a:endParaRPr>
          </a:p>
        </p:txBody>
      </p:sp>
      <p:sp>
        <p:nvSpPr>
          <p:cNvPr id="1027" name="Rectangle 904">
            <a:extLst>
              <a:ext uri="{FF2B5EF4-FFF2-40B4-BE49-F238E27FC236}">
                <a16:creationId xmlns:a16="http://schemas.microsoft.com/office/drawing/2014/main" id="{8CDF556B-2CE0-4163-A683-A4E2F68A7978}"/>
              </a:ext>
            </a:extLst>
          </p:cNvPr>
          <p:cNvSpPr>
            <a:spLocks noChangeArrowheads="1"/>
          </p:cNvSpPr>
          <p:nvPr/>
        </p:nvSpPr>
        <p:spPr bwMode="auto">
          <a:xfrm>
            <a:off x="258763" y="0"/>
            <a:ext cx="1112837" cy="6858000"/>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FFFFFF"/>
                </a:outerShdw>
              </a:effectLst>
              <a:latin typeface="Times New Roman" pitchFamily="18" charset="0"/>
            </a:endParaRPr>
          </a:p>
        </p:txBody>
      </p:sp>
      <p:sp>
        <p:nvSpPr>
          <p:cNvPr id="1028" name="Rectangle 905">
            <a:extLst>
              <a:ext uri="{FF2B5EF4-FFF2-40B4-BE49-F238E27FC236}">
                <a16:creationId xmlns:a16="http://schemas.microsoft.com/office/drawing/2014/main" id="{3DD4847A-78CB-4070-AFCF-FCCA9B012489}"/>
              </a:ext>
            </a:extLst>
          </p:cNvPr>
          <p:cNvSpPr>
            <a:spLocks noGrp="1" noChangeArrowheads="1"/>
          </p:cNvSpPr>
          <p:nvPr>
            <p:ph type="title"/>
          </p:nvPr>
        </p:nvSpPr>
        <p:spPr bwMode="auto">
          <a:xfrm>
            <a:off x="1154113"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906">
            <a:extLst>
              <a:ext uri="{FF2B5EF4-FFF2-40B4-BE49-F238E27FC236}">
                <a16:creationId xmlns:a16="http://schemas.microsoft.com/office/drawing/2014/main" id="{A9733092-21C7-4543-AA0B-F1D8714C9C16}"/>
              </a:ext>
            </a:extLst>
          </p:cNvPr>
          <p:cNvSpPr>
            <a:spLocks noGrp="1" noChangeArrowheads="1"/>
          </p:cNvSpPr>
          <p:nvPr>
            <p:ph type="body" idx="1"/>
          </p:nvPr>
        </p:nvSpPr>
        <p:spPr bwMode="auto">
          <a:xfrm>
            <a:off x="1066800" y="1295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907">
            <a:extLst>
              <a:ext uri="{FF2B5EF4-FFF2-40B4-BE49-F238E27FC236}">
                <a16:creationId xmlns:a16="http://schemas.microsoft.com/office/drawing/2014/main" id="{D095C61B-B862-4518-897B-615FD998DE2C}"/>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buFont typeface="Arial" panose="020B0604020202020204" pitchFamily="34" charset="0"/>
              <a:buNone/>
              <a:defRPr sz="1400">
                <a:solidFill>
                  <a:schemeClr val="tx1"/>
                </a:solidFill>
                <a:latin typeface="+mn-lt"/>
              </a:defRPr>
            </a:lvl1pPr>
          </a:lstStyle>
          <a:p>
            <a:pPr>
              <a:defRPr/>
            </a:pPr>
            <a:endParaRPr lang="en-US"/>
          </a:p>
        </p:txBody>
      </p:sp>
      <p:sp>
        <p:nvSpPr>
          <p:cNvPr id="1031" name="Rectangle 908">
            <a:extLst>
              <a:ext uri="{FF2B5EF4-FFF2-40B4-BE49-F238E27FC236}">
                <a16:creationId xmlns:a16="http://schemas.microsoft.com/office/drawing/2014/main" id="{BD4B2B04-B888-4F4C-8FB5-C669BE470BB2}"/>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mn-lt"/>
              </a:defRPr>
            </a:lvl1pPr>
          </a:lstStyle>
          <a:p>
            <a:pPr>
              <a:defRPr/>
            </a:pPr>
            <a:endParaRPr lang="en-US"/>
          </a:p>
        </p:txBody>
      </p:sp>
      <p:sp>
        <p:nvSpPr>
          <p:cNvPr id="1032" name="Rectangle 909">
            <a:extLst>
              <a:ext uri="{FF2B5EF4-FFF2-40B4-BE49-F238E27FC236}">
                <a16:creationId xmlns:a16="http://schemas.microsoft.com/office/drawing/2014/main" id="{B25A1ABB-3D12-44C5-B6FB-119AA2444FA4}"/>
              </a:ext>
            </a:extLst>
          </p:cNvPr>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solidFill>
                  <a:schemeClr val="tx1"/>
                </a:solidFill>
                <a:latin typeface="Arial Narrow" panose="020B0606020202030204" pitchFamily="34" charset="0"/>
              </a:defRPr>
            </a:lvl1pPr>
          </a:lstStyle>
          <a:p>
            <a:pPr>
              <a:defRPr/>
            </a:pPr>
            <a:fld id="{663EDA24-1356-4107-8F6A-C833713C75CB}" type="slidenum">
              <a:rPr lang="en-US" altLang="zh-CN"/>
              <a:pPr>
                <a:defRPr/>
              </a:pPr>
              <a:t>‹#›</a:t>
            </a:fld>
            <a:endParaRPr lang="en-US" altLang="zh-CN"/>
          </a:p>
        </p:txBody>
      </p:sp>
      <p:sp>
        <p:nvSpPr>
          <p:cNvPr id="1033" name="Rectangle 2">
            <a:extLst>
              <a:ext uri="{FF2B5EF4-FFF2-40B4-BE49-F238E27FC236}">
                <a16:creationId xmlns:a16="http://schemas.microsoft.com/office/drawing/2014/main" id="{28369F75-9AEF-4FEE-BF73-5C5614A4FED2}"/>
              </a:ext>
            </a:extLst>
          </p:cNvPr>
          <p:cNvSpPr>
            <a:spLocks noChangeArrowheads="1"/>
          </p:cNvSpPr>
          <p:nvPr/>
        </p:nvSpPr>
        <p:spPr bwMode="auto">
          <a:xfrm>
            <a:off x="838200" y="736600"/>
            <a:ext cx="8305800" cy="39688"/>
          </a:xfrm>
          <a:prstGeom prst="rect">
            <a:avLst/>
          </a:prstGeom>
          <a:gradFill rotWithShape="0">
            <a:gsLst>
              <a:gs pos="0">
                <a:schemeClr val="accent2"/>
              </a:gs>
              <a:gs pos="100000">
                <a:srgbClr val="F4ECB2"/>
              </a:gs>
            </a:gsLst>
            <a:lin ang="0" scaled="1"/>
          </a:gradFill>
          <a:ln w="3175" cmpd="sng">
            <a:solidFill>
              <a:srgbClr val="FFCC99"/>
            </a:solidFill>
            <a:miter lim="800000"/>
            <a:headEnd/>
            <a:tailEnd/>
          </a:ln>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FFFFFF"/>
                </a:outerShdw>
              </a:effectLst>
              <a:latin typeface="Times New Roman" pitchFamily="18" charset="0"/>
            </a:endParaRPr>
          </a:p>
        </p:txBody>
      </p:sp>
      <p:sp>
        <p:nvSpPr>
          <p:cNvPr id="1034" name="Line 1021">
            <a:extLst>
              <a:ext uri="{FF2B5EF4-FFF2-40B4-BE49-F238E27FC236}">
                <a16:creationId xmlns:a16="http://schemas.microsoft.com/office/drawing/2014/main" id="{4E87D3FA-B228-4C55-BF71-D3BF8EFBCC6F}"/>
              </a:ext>
            </a:extLst>
          </p:cNvPr>
          <p:cNvSpPr>
            <a:spLocks noChangeShapeType="1"/>
          </p:cNvSpPr>
          <p:nvPr userDrawn="1"/>
        </p:nvSpPr>
        <p:spPr bwMode="auto">
          <a:xfrm>
            <a:off x="914400" y="0"/>
            <a:ext cx="0" cy="6858000"/>
          </a:xfrm>
          <a:prstGeom prst="line">
            <a:avLst/>
          </a:prstGeom>
          <a:noFill/>
          <a:ln w="9525">
            <a:solidFill>
              <a:srgbClr val="F0E1A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5" name="Line 1022">
            <a:extLst>
              <a:ext uri="{FF2B5EF4-FFF2-40B4-BE49-F238E27FC236}">
                <a16:creationId xmlns:a16="http://schemas.microsoft.com/office/drawing/2014/main" id="{0EB43D31-FAFC-4FA4-92DF-65508D730C19}"/>
              </a:ext>
            </a:extLst>
          </p:cNvPr>
          <p:cNvSpPr>
            <a:spLocks noChangeShapeType="1"/>
          </p:cNvSpPr>
          <p:nvPr userDrawn="1"/>
        </p:nvSpPr>
        <p:spPr bwMode="auto">
          <a:xfrm>
            <a:off x="152400" y="0"/>
            <a:ext cx="0" cy="6858000"/>
          </a:xfrm>
          <a:prstGeom prst="line">
            <a:avLst/>
          </a:prstGeom>
          <a:noFill/>
          <a:ln w="9525">
            <a:solidFill>
              <a:srgbClr val="F0E1A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1036" name="Picture 14" descr="C:\Documents and Settings\Administrator\桌面\111.jpg">
            <a:extLst>
              <a:ext uri="{FF2B5EF4-FFF2-40B4-BE49-F238E27FC236}">
                <a16:creationId xmlns:a16="http://schemas.microsoft.com/office/drawing/2014/main" id="{3A824964-3B45-43A4-9544-E03DF1D528B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133475"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4" descr="E:\vilablogo.jpg">
            <a:extLst>
              <a:ext uri="{FF2B5EF4-FFF2-40B4-BE49-F238E27FC236}">
                <a16:creationId xmlns:a16="http://schemas.microsoft.com/office/drawing/2014/main" id="{4A23897F-5237-4849-ADA8-EF9AAFB3D81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72313" y="357188"/>
            <a:ext cx="17399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Narrow" pitchFamily="34" charset="0"/>
        </a:defRPr>
      </a:lvl2pPr>
      <a:lvl3pPr algn="ctr" rtl="0" eaLnBrk="0" fontAlgn="base" hangingPunct="0">
        <a:spcBef>
          <a:spcPct val="0"/>
        </a:spcBef>
        <a:spcAft>
          <a:spcPct val="0"/>
        </a:spcAft>
        <a:defRPr sz="4000">
          <a:solidFill>
            <a:schemeClr val="tx2"/>
          </a:solidFill>
          <a:latin typeface="Arial Narrow" pitchFamily="34" charset="0"/>
        </a:defRPr>
      </a:lvl3pPr>
      <a:lvl4pPr algn="ctr" rtl="0" eaLnBrk="0" fontAlgn="base" hangingPunct="0">
        <a:spcBef>
          <a:spcPct val="0"/>
        </a:spcBef>
        <a:spcAft>
          <a:spcPct val="0"/>
        </a:spcAft>
        <a:defRPr sz="4000">
          <a:solidFill>
            <a:schemeClr val="tx2"/>
          </a:solidFill>
          <a:latin typeface="Arial Narrow" pitchFamily="34" charset="0"/>
        </a:defRPr>
      </a:lvl4pPr>
      <a:lvl5pPr algn="ctr" rtl="0" eaLnBrk="0" fontAlgn="base" hangingPunct="0">
        <a:spcBef>
          <a:spcPct val="0"/>
        </a:spcBef>
        <a:spcAft>
          <a:spcPct val="0"/>
        </a:spcAft>
        <a:defRPr sz="4000">
          <a:solidFill>
            <a:schemeClr val="tx2"/>
          </a:solidFill>
          <a:latin typeface="Arial Narrow" pitchFamily="34" charset="0"/>
        </a:defRPr>
      </a:lvl5pPr>
      <a:lvl6pPr marL="457200" algn="ctr" rtl="0" eaLnBrk="0" fontAlgn="base" hangingPunct="0">
        <a:spcBef>
          <a:spcPct val="0"/>
        </a:spcBef>
        <a:spcAft>
          <a:spcPct val="0"/>
        </a:spcAft>
        <a:defRPr sz="4000">
          <a:solidFill>
            <a:schemeClr val="tx2"/>
          </a:solidFill>
          <a:latin typeface="Arial Narrow" pitchFamily="34" charset="0"/>
        </a:defRPr>
      </a:lvl6pPr>
      <a:lvl7pPr marL="914400" algn="ctr" rtl="0" eaLnBrk="0" fontAlgn="base" hangingPunct="0">
        <a:spcBef>
          <a:spcPct val="0"/>
        </a:spcBef>
        <a:spcAft>
          <a:spcPct val="0"/>
        </a:spcAft>
        <a:defRPr sz="4000">
          <a:solidFill>
            <a:schemeClr val="tx2"/>
          </a:solidFill>
          <a:latin typeface="Arial Narrow" pitchFamily="34" charset="0"/>
        </a:defRPr>
      </a:lvl7pPr>
      <a:lvl8pPr marL="1371600" algn="ctr" rtl="0" eaLnBrk="0" fontAlgn="base" hangingPunct="0">
        <a:spcBef>
          <a:spcPct val="0"/>
        </a:spcBef>
        <a:spcAft>
          <a:spcPct val="0"/>
        </a:spcAft>
        <a:defRPr sz="4000">
          <a:solidFill>
            <a:schemeClr val="tx2"/>
          </a:solidFill>
          <a:latin typeface="Arial Narrow" pitchFamily="34" charset="0"/>
        </a:defRPr>
      </a:lvl8pPr>
      <a:lvl9pPr marL="1828800" algn="ctr" rtl="0" eaLnBrk="0" fontAlgn="base" hangingPunct="0">
        <a:spcBef>
          <a:spcPct val="0"/>
        </a:spcBef>
        <a:spcAft>
          <a:spcPct val="0"/>
        </a:spcAft>
        <a:defRPr sz="4000">
          <a:solidFill>
            <a:schemeClr val="tx2"/>
          </a:solidFill>
          <a:latin typeface="Arial Narrow" pitchFamily="34" charset="0"/>
        </a:defRPr>
      </a:lvl9pPr>
    </p:titleStyle>
    <p:bodyStyle>
      <a:lvl1pPr marL="342900" indent="-342900" algn="l" rtl="0" eaLnBrk="0" fontAlgn="base" hangingPunct="0">
        <a:spcBef>
          <a:spcPct val="20000"/>
        </a:spcBef>
        <a:spcAft>
          <a:spcPct val="0"/>
        </a:spcAft>
        <a:buSzPct val="85000"/>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etaFace6Open/index" TargetMode="External"/><Relationship Id="rId2" Type="http://schemas.openxmlformats.org/officeDocument/2006/relationships/hyperlink" Target="https://github.com/ShiqiYu/libfacedete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2">
            <a:extLst>
              <a:ext uri="{FF2B5EF4-FFF2-40B4-BE49-F238E27FC236}">
                <a16:creationId xmlns:a16="http://schemas.microsoft.com/office/drawing/2014/main" id="{7AE3EF3C-909C-4505-B14F-56EB0DCD99EE}"/>
              </a:ext>
            </a:extLst>
          </p:cNvPr>
          <p:cNvSpPr>
            <a:spLocks noChangeShapeType="1"/>
          </p:cNvSpPr>
          <p:nvPr/>
        </p:nvSpPr>
        <p:spPr bwMode="auto">
          <a:xfrm flipV="1">
            <a:off x="1676400" y="3505200"/>
            <a:ext cx="7467600" cy="0"/>
          </a:xfrm>
          <a:prstGeom prst="line">
            <a:avLst/>
          </a:prstGeom>
          <a:noFill/>
          <a:ln w="9525">
            <a:solidFill>
              <a:srgbClr val="F0E1A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9" name="Rectangle 11">
            <a:extLst>
              <a:ext uri="{FF2B5EF4-FFF2-40B4-BE49-F238E27FC236}">
                <a16:creationId xmlns:a16="http://schemas.microsoft.com/office/drawing/2014/main" id="{52A9D666-6580-4BF9-9884-0C04D039FD46}"/>
              </a:ext>
            </a:extLst>
          </p:cNvPr>
          <p:cNvSpPr>
            <a:spLocks noChangeArrowheads="1"/>
          </p:cNvSpPr>
          <p:nvPr/>
        </p:nvSpPr>
        <p:spPr bwMode="auto">
          <a:xfrm>
            <a:off x="1776413" y="2286000"/>
            <a:ext cx="73675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C0C0C0"/>
                </a:outerShdw>
              </a:effectLst>
              <a:latin typeface="Times New Roman" pitchFamily="18" charset="0"/>
            </a:endParaRPr>
          </a:p>
        </p:txBody>
      </p:sp>
      <p:sp>
        <p:nvSpPr>
          <p:cNvPr id="4100" name="Rectangle 2">
            <a:extLst>
              <a:ext uri="{FF2B5EF4-FFF2-40B4-BE49-F238E27FC236}">
                <a16:creationId xmlns:a16="http://schemas.microsoft.com/office/drawing/2014/main" id="{F23FE93C-9645-4BD3-B7FF-74902FFDCE3A}"/>
              </a:ext>
            </a:extLst>
          </p:cNvPr>
          <p:cNvSpPr>
            <a:spLocks noGrp="1" noChangeArrowheads="1"/>
          </p:cNvSpPr>
          <p:nvPr>
            <p:ph type="ctrTitle" idx="4294967295"/>
          </p:nvPr>
        </p:nvSpPr>
        <p:spPr>
          <a:xfrm>
            <a:off x="971550" y="1628775"/>
            <a:ext cx="7429500" cy="1600200"/>
          </a:xfrm>
          <a:effectLst>
            <a:outerShdw dist="35921" dir="2700000" algn="ctr" rotWithShape="0">
              <a:schemeClr val="accent1"/>
            </a:outerShdw>
          </a:effectLst>
        </p:spPr>
        <p:txBody>
          <a:bodyPr/>
          <a:lstStyle/>
          <a:p>
            <a:pPr eaLnBrk="1" hangingPunct="1">
              <a:defRPr/>
            </a:pPr>
            <a:r>
              <a:rPr lang="zh-CN" altLang="en-US" sz="3600" b="1" dirty="0">
                <a:solidFill>
                  <a:srgbClr val="C00000"/>
                </a:solidFill>
                <a:ea typeface="宋体" pitchFamily="2" charset="-122"/>
              </a:rPr>
              <a:t>数字媒体技术选修实验</a:t>
            </a:r>
            <a:br>
              <a:rPr lang="en-US" altLang="zh-CN" sz="3600" b="1" dirty="0">
                <a:solidFill>
                  <a:srgbClr val="C00000"/>
                </a:solidFill>
                <a:ea typeface="宋体" pitchFamily="2" charset="-122"/>
              </a:rPr>
            </a:br>
            <a:r>
              <a:rPr lang="zh-CN" altLang="en-US" sz="3600" b="1" dirty="0">
                <a:solidFill>
                  <a:srgbClr val="C00000"/>
                </a:solidFill>
                <a:ea typeface="宋体" pitchFamily="2" charset="-122"/>
              </a:rPr>
              <a:t>（一共两个必选实验</a:t>
            </a:r>
            <a:r>
              <a:rPr lang="en-US" altLang="zh-CN" sz="3600" b="1" dirty="0">
                <a:solidFill>
                  <a:srgbClr val="C00000"/>
                </a:solidFill>
                <a:ea typeface="宋体" pitchFamily="2" charset="-122"/>
              </a:rPr>
              <a:t>+</a:t>
            </a:r>
            <a:r>
              <a:rPr lang="zh-CN" altLang="en-US" sz="3600" b="1" dirty="0">
                <a:solidFill>
                  <a:srgbClr val="C00000"/>
                </a:solidFill>
                <a:ea typeface="宋体" pitchFamily="2" charset="-122"/>
              </a:rPr>
              <a:t>一个大项目实践）</a:t>
            </a:r>
            <a:endParaRPr lang="hu-HU" altLang="en-US" sz="3600" b="1" dirty="0">
              <a:solidFill>
                <a:srgbClr val="C00000"/>
              </a:solidFill>
              <a:effectLst>
                <a:outerShdw blurRad="38100" dist="38100" dir="2700000" algn="tl">
                  <a:srgbClr val="C0C0C0"/>
                </a:outerShdw>
              </a:effectLst>
              <a:latin typeface="Arial" pitchFamily="34" charset="0"/>
              <a:ea typeface="宋体" pitchFamily="2" charset="-122"/>
            </a:endParaRPr>
          </a:p>
        </p:txBody>
      </p:sp>
      <p:sp>
        <p:nvSpPr>
          <p:cNvPr id="4101" name="TextBox 6">
            <a:extLst>
              <a:ext uri="{FF2B5EF4-FFF2-40B4-BE49-F238E27FC236}">
                <a16:creationId xmlns:a16="http://schemas.microsoft.com/office/drawing/2014/main" id="{A7D4F76D-3751-40D8-864B-1C3B8F25D409}"/>
              </a:ext>
            </a:extLst>
          </p:cNvPr>
          <p:cNvSpPr txBox="1">
            <a:spLocks noChangeArrowheads="1"/>
          </p:cNvSpPr>
          <p:nvPr/>
        </p:nvSpPr>
        <p:spPr bwMode="auto">
          <a:xfrm>
            <a:off x="2843213" y="3543300"/>
            <a:ext cx="38179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ctr" eaLnBrk="1" hangingPunct="1">
              <a:spcBef>
                <a:spcPct val="0"/>
              </a:spcBef>
              <a:buSzTx/>
              <a:buFontTx/>
              <a:buNone/>
              <a:defRPr/>
            </a:pPr>
            <a:r>
              <a:rPr lang="zh-CN" altLang="en-US" sz="2400" b="1" dirty="0">
                <a:solidFill>
                  <a:srgbClr val="C00000"/>
                </a:solidFill>
                <a:effectLst>
                  <a:outerShdw blurRad="38100" dist="38100" dir="2700000" algn="tl">
                    <a:srgbClr val="C0C0C0"/>
                  </a:outerShdw>
                </a:effectLst>
                <a:latin typeface="Times New Roman" panose="02020603050405020304" pitchFamily="18" charset="0"/>
              </a:rPr>
              <a:t>刘绍辉</a:t>
            </a:r>
          </a:p>
          <a:p>
            <a:pPr algn="ctr" eaLnBrk="1" hangingPunct="1">
              <a:spcBef>
                <a:spcPct val="0"/>
              </a:spcBef>
              <a:buSzTx/>
              <a:buFontTx/>
              <a:buNone/>
              <a:defRPr/>
            </a:pPr>
            <a:r>
              <a:rPr lang="en-US" altLang="zh-CN" sz="2400" b="1" dirty="0">
                <a:solidFill>
                  <a:srgbClr val="C00000"/>
                </a:solidFill>
                <a:effectLst>
                  <a:outerShdw blurRad="38100" dist="38100" dir="2700000" algn="tl">
                    <a:srgbClr val="C0C0C0"/>
                  </a:outerShdw>
                </a:effectLst>
                <a:latin typeface="Times New Roman" panose="02020603050405020304" pitchFamily="18" charset="0"/>
              </a:rPr>
              <a:t>shliu@hit.edu.cn</a:t>
            </a:r>
          </a:p>
        </p:txBody>
      </p:sp>
      <p:sp>
        <p:nvSpPr>
          <p:cNvPr id="4102" name="TextBox 6">
            <a:extLst>
              <a:ext uri="{FF2B5EF4-FFF2-40B4-BE49-F238E27FC236}">
                <a16:creationId xmlns:a16="http://schemas.microsoft.com/office/drawing/2014/main" id="{7E30E68F-BB3D-49C9-8A46-39250AA00139}"/>
              </a:ext>
            </a:extLst>
          </p:cNvPr>
          <p:cNvSpPr txBox="1">
            <a:spLocks noChangeArrowheads="1"/>
          </p:cNvSpPr>
          <p:nvPr/>
        </p:nvSpPr>
        <p:spPr bwMode="auto">
          <a:xfrm>
            <a:off x="3995738" y="5635625"/>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0"/>
              </a:spcBef>
              <a:buSzTx/>
              <a:buFontTx/>
              <a:buNone/>
              <a:defRPr/>
            </a:pPr>
            <a:r>
              <a:rPr lang="en-US" altLang="zh-CN" sz="2400" b="1" dirty="0">
                <a:solidFill>
                  <a:srgbClr val="C00000"/>
                </a:solidFill>
                <a:effectLst>
                  <a:outerShdw blurRad="38100" dist="38100" dir="2700000" algn="tl">
                    <a:srgbClr val="C0C0C0"/>
                  </a:outerShdw>
                </a:effectLst>
                <a:latin typeface="Times New Roman" panose="02020603050405020304" pitchFamily="18" charset="0"/>
              </a:rPr>
              <a:t>2023</a:t>
            </a:r>
            <a:r>
              <a:rPr lang="zh-CN" altLang="en-US" sz="2400" b="1" dirty="0">
                <a:solidFill>
                  <a:srgbClr val="C00000"/>
                </a:solidFill>
                <a:effectLst>
                  <a:outerShdw blurRad="38100" dist="38100" dir="2700000" algn="tl">
                    <a:srgbClr val="C0C0C0"/>
                  </a:outerShdw>
                </a:effectLst>
                <a:latin typeface="Times New Roman" panose="02020603050405020304" pitchFamily="18" charset="0"/>
              </a:rPr>
              <a:t>春</a:t>
            </a:r>
          </a:p>
        </p:txBody>
      </p:sp>
      <p:sp>
        <p:nvSpPr>
          <p:cNvPr id="4103" name="Text Box 8">
            <a:extLst>
              <a:ext uri="{FF2B5EF4-FFF2-40B4-BE49-F238E27FC236}">
                <a16:creationId xmlns:a16="http://schemas.microsoft.com/office/drawing/2014/main" id="{5F7A0EC0-FFEE-4F94-93DA-24E976022B16}"/>
              </a:ext>
            </a:extLst>
          </p:cNvPr>
          <p:cNvSpPr txBox="1">
            <a:spLocks noChangeArrowheads="1"/>
          </p:cNvSpPr>
          <p:nvPr/>
        </p:nvSpPr>
        <p:spPr bwMode="auto">
          <a:xfrm>
            <a:off x="2051050" y="5132388"/>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50000"/>
              </a:spcBef>
              <a:buSzTx/>
              <a:buFontTx/>
              <a:buNone/>
              <a:defRPr/>
            </a:pPr>
            <a:r>
              <a:rPr lang="zh-CN" altLang="en-US" sz="2400" b="1">
                <a:solidFill>
                  <a:srgbClr val="C00000"/>
                </a:solidFill>
                <a:effectLst>
                  <a:outerShdw blurRad="38100" dist="38100" dir="2700000" algn="tl">
                    <a:srgbClr val="C0C0C0"/>
                  </a:outerShdw>
                </a:effectLst>
                <a:latin typeface="Times New Roman" panose="02020603050405020304" pitchFamily="18" charset="0"/>
              </a:rPr>
              <a:t>哈尔滨工业大学计算机科学与技术学院</a:t>
            </a:r>
          </a:p>
        </p:txBody>
      </p:sp>
      <p:pic>
        <p:nvPicPr>
          <p:cNvPr id="4104" name="Picture 10">
            <a:extLst>
              <a:ext uri="{FF2B5EF4-FFF2-40B4-BE49-F238E27FC236}">
                <a16:creationId xmlns:a16="http://schemas.microsoft.com/office/drawing/2014/main" id="{BC6E846C-F825-44AC-B4FF-88D7D57F3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5888"/>
            <a:ext cx="26924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AF3A2-D022-43C4-9F5A-E2C55295C00B}"/>
              </a:ext>
            </a:extLst>
          </p:cNvPr>
          <p:cNvSpPr>
            <a:spLocks noGrp="1"/>
          </p:cNvSpPr>
          <p:nvPr>
            <p:ph type="title"/>
          </p:nvPr>
        </p:nvSpPr>
        <p:spPr/>
        <p:txBody>
          <a:bodyPr/>
          <a:lstStyle/>
          <a:p>
            <a:r>
              <a:rPr lang="en-US" altLang="zh-CN" dirty="0"/>
              <a:t>CLIP</a:t>
            </a:r>
            <a:r>
              <a:rPr lang="zh-CN" altLang="en-US" dirty="0"/>
              <a:t>模型用于图像质量评价</a:t>
            </a:r>
          </a:p>
        </p:txBody>
      </p:sp>
      <p:sp>
        <p:nvSpPr>
          <p:cNvPr id="3" name="内容占位符 2">
            <a:extLst>
              <a:ext uri="{FF2B5EF4-FFF2-40B4-BE49-F238E27FC236}">
                <a16:creationId xmlns:a16="http://schemas.microsoft.com/office/drawing/2014/main" id="{D440FD1A-9D1D-4733-92BB-B2C625F5F249}"/>
              </a:ext>
            </a:extLst>
          </p:cNvPr>
          <p:cNvSpPr>
            <a:spLocks noGrp="1"/>
          </p:cNvSpPr>
          <p:nvPr>
            <p:ph idx="1"/>
          </p:nvPr>
        </p:nvSpPr>
        <p:spPr/>
        <p:txBody>
          <a:bodyPr/>
          <a:lstStyle/>
          <a:p>
            <a:r>
              <a:rPr lang="en-US" altLang="zh-CN" sz="2400" b="1" dirty="0"/>
              <a:t>Exploring CLIP for Assessing the Look and Feel of Images (AAAI 2023)</a:t>
            </a:r>
          </a:p>
          <a:p>
            <a:pPr lvl="1"/>
            <a:r>
              <a:rPr lang="zh-CN" altLang="zh-CN" sz="2000" dirty="0"/>
              <a:t>提到了了</a:t>
            </a:r>
            <a:r>
              <a:rPr lang="en-US" altLang="zh-CN" sz="2000" dirty="0"/>
              <a:t>CLIP</a:t>
            </a:r>
            <a:r>
              <a:rPr lang="zh-CN" altLang="zh-CN" sz="2000" dirty="0"/>
              <a:t>模型不光对于图像分类和动作识别等明显的语义特征非常敏感，同时它也能对一些感知方面的特征有着很良好的感知，例如对于图像的色彩程度，含雾程度，低光程度等等，</a:t>
            </a:r>
            <a:r>
              <a:rPr lang="en-US" altLang="zh-CN" sz="2000" dirty="0"/>
              <a:t>CLIP</a:t>
            </a:r>
            <a:r>
              <a:rPr lang="zh-CN" altLang="zh-CN" sz="2000" dirty="0"/>
              <a:t>也能轻松的感知图像的特征</a:t>
            </a:r>
            <a:endParaRPr lang="en-US" altLang="zh-CN" sz="2000" b="1" dirty="0"/>
          </a:p>
          <a:p>
            <a:endParaRPr lang="zh-CN" altLang="en-US" sz="2400" dirty="0"/>
          </a:p>
        </p:txBody>
      </p:sp>
      <p:pic>
        <p:nvPicPr>
          <p:cNvPr id="4" name="图片 3">
            <a:extLst>
              <a:ext uri="{FF2B5EF4-FFF2-40B4-BE49-F238E27FC236}">
                <a16:creationId xmlns:a16="http://schemas.microsoft.com/office/drawing/2014/main" id="{35227718-1B7F-4778-89F7-E31D28EA4465}"/>
              </a:ext>
            </a:extLst>
          </p:cNvPr>
          <p:cNvPicPr/>
          <p:nvPr/>
        </p:nvPicPr>
        <p:blipFill>
          <a:blip r:embed="rId2"/>
          <a:stretch>
            <a:fillRect/>
          </a:stretch>
        </p:blipFill>
        <p:spPr>
          <a:xfrm>
            <a:off x="1979712" y="3573016"/>
            <a:ext cx="6264696" cy="2849982"/>
          </a:xfrm>
          <a:prstGeom prst="rect">
            <a:avLst/>
          </a:prstGeom>
          <a:noFill/>
          <a:ln>
            <a:noFill/>
          </a:ln>
        </p:spPr>
      </p:pic>
      <p:sp>
        <p:nvSpPr>
          <p:cNvPr id="5" name="矩形 4">
            <a:extLst>
              <a:ext uri="{FF2B5EF4-FFF2-40B4-BE49-F238E27FC236}">
                <a16:creationId xmlns:a16="http://schemas.microsoft.com/office/drawing/2014/main" id="{D0108CD4-C170-49E0-931E-890B36F98ADC}"/>
              </a:ext>
            </a:extLst>
          </p:cNvPr>
          <p:cNvSpPr/>
          <p:nvPr/>
        </p:nvSpPr>
        <p:spPr>
          <a:xfrm>
            <a:off x="1496543" y="6258580"/>
            <a:ext cx="7429970" cy="523220"/>
          </a:xfrm>
          <a:prstGeom prst="rect">
            <a:avLst/>
          </a:prstGeom>
        </p:spPr>
        <p:txBody>
          <a:bodyPr wrap="square">
            <a:spAutoFit/>
          </a:bodyPr>
          <a:lstStyle/>
          <a:p>
            <a:r>
              <a:rPr lang="zh-CN" altLang="en-US" dirty="0">
                <a:solidFill>
                  <a:srgbClr val="002060"/>
                </a:solidFill>
              </a:rPr>
              <a:t>https://github.com/IceClear/CLIP-IQA</a:t>
            </a:r>
          </a:p>
        </p:txBody>
      </p:sp>
    </p:spTree>
    <p:extLst>
      <p:ext uri="{BB962C8B-B14F-4D97-AF65-F5344CB8AC3E}">
        <p14:creationId xmlns:p14="http://schemas.microsoft.com/office/powerpoint/2010/main" val="132254718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051F0-C857-470D-9FA4-EEBBB22B69B3}"/>
              </a:ext>
            </a:extLst>
          </p:cNvPr>
          <p:cNvSpPr>
            <a:spLocks noGrp="1"/>
          </p:cNvSpPr>
          <p:nvPr>
            <p:ph type="title"/>
          </p:nvPr>
        </p:nvSpPr>
        <p:spPr/>
        <p:txBody>
          <a:bodyPr/>
          <a:lstStyle/>
          <a:p>
            <a:r>
              <a:rPr lang="en-US" altLang="zh-CN" dirty="0"/>
              <a:t>CLIP</a:t>
            </a:r>
            <a:r>
              <a:rPr lang="zh-CN" altLang="en-US" dirty="0"/>
              <a:t>模型用于图像质量评价</a:t>
            </a:r>
          </a:p>
        </p:txBody>
      </p:sp>
      <p:sp>
        <p:nvSpPr>
          <p:cNvPr id="3" name="内容占位符 2">
            <a:extLst>
              <a:ext uri="{FF2B5EF4-FFF2-40B4-BE49-F238E27FC236}">
                <a16:creationId xmlns:a16="http://schemas.microsoft.com/office/drawing/2014/main" id="{D24C68A8-545F-41F8-8772-164AB44AAD47}"/>
              </a:ext>
            </a:extLst>
          </p:cNvPr>
          <p:cNvSpPr>
            <a:spLocks noGrp="1"/>
          </p:cNvSpPr>
          <p:nvPr>
            <p:ph idx="1"/>
          </p:nvPr>
        </p:nvSpPr>
        <p:spPr/>
        <p:txBody>
          <a:bodyPr/>
          <a:lstStyle/>
          <a:p>
            <a:r>
              <a:rPr lang="zh-CN" altLang="zh-CN" sz="1600" dirty="0"/>
              <a:t>通过简单的非线性回归操作或者</a:t>
            </a:r>
            <a:r>
              <a:rPr lang="en-US" altLang="zh-CN" sz="1600" dirty="0"/>
              <a:t>MLP</a:t>
            </a:r>
            <a:r>
              <a:rPr lang="zh-CN" altLang="zh-CN" sz="1600" dirty="0"/>
              <a:t>来进行回归，</a:t>
            </a:r>
            <a:r>
              <a:rPr lang="en-US" altLang="zh-CN" sz="1600" dirty="0"/>
              <a:t>zero-shot</a:t>
            </a:r>
            <a:r>
              <a:rPr lang="zh-CN" altLang="zh-CN" sz="1600" dirty="0"/>
              <a:t>的</a:t>
            </a:r>
            <a:r>
              <a:rPr lang="en-US" altLang="zh-CN" sz="1600" dirty="0"/>
              <a:t>CLIP</a:t>
            </a:r>
            <a:r>
              <a:rPr lang="zh-CN" altLang="zh-CN" sz="1600" dirty="0"/>
              <a:t>模型就能在图像质量评价方面达到很良好的效果，非常令人吃惊。</a:t>
            </a:r>
          </a:p>
          <a:p>
            <a:r>
              <a:rPr lang="zh-CN" altLang="zh-CN" sz="1600" dirty="0"/>
              <a:t>简单的试验代码如下：</a:t>
            </a:r>
          </a:p>
          <a:p>
            <a:r>
              <a:rPr lang="en-US" altLang="zh-CN" sz="1600" dirty="0"/>
              <a:t>import clip</a:t>
            </a:r>
            <a:endParaRPr lang="zh-CN" altLang="zh-CN" sz="1600" dirty="0"/>
          </a:p>
          <a:p>
            <a:r>
              <a:rPr lang="en-US" altLang="zh-CN" sz="1600" dirty="0"/>
              <a:t>import </a:t>
            </a:r>
            <a:r>
              <a:rPr lang="en-US" altLang="zh-CN" sz="1600" dirty="0" err="1"/>
              <a:t>plotly.graph_objects</a:t>
            </a:r>
            <a:r>
              <a:rPr lang="en-US" altLang="zh-CN" sz="1600" dirty="0"/>
              <a:t> as go</a:t>
            </a:r>
            <a:endParaRPr lang="zh-CN" altLang="zh-CN" sz="1600" dirty="0"/>
          </a:p>
          <a:p>
            <a:r>
              <a:rPr lang="en-US" altLang="zh-CN" sz="1600" dirty="0"/>
              <a:t>import </a:t>
            </a:r>
            <a:r>
              <a:rPr lang="en-US" altLang="zh-CN" sz="1600" dirty="0" err="1"/>
              <a:t>plotly.offline</a:t>
            </a:r>
            <a:r>
              <a:rPr lang="en-US" altLang="zh-CN" sz="1600" dirty="0"/>
              <a:t> as </a:t>
            </a:r>
            <a:r>
              <a:rPr lang="en-US" altLang="zh-CN" sz="1600" dirty="0" err="1"/>
              <a:t>pyo</a:t>
            </a:r>
            <a:endParaRPr lang="zh-CN" altLang="zh-CN" sz="1600" dirty="0"/>
          </a:p>
          <a:p>
            <a:r>
              <a:rPr lang="en-US" altLang="zh-CN" sz="1600" dirty="0"/>
              <a:t>from PIL import Image</a:t>
            </a:r>
            <a:endParaRPr lang="zh-CN" altLang="zh-CN" sz="1600" dirty="0"/>
          </a:p>
          <a:p>
            <a:r>
              <a:rPr lang="en-US" altLang="zh-CN" sz="1600" dirty="0"/>
              <a:t> </a:t>
            </a:r>
            <a:endParaRPr lang="zh-CN" altLang="zh-CN" sz="1600" dirty="0"/>
          </a:p>
          <a:p>
            <a:r>
              <a:rPr lang="en-US" altLang="zh-CN" sz="1600" dirty="0"/>
              <a:t>device = "</a:t>
            </a:r>
            <a:r>
              <a:rPr lang="en-US" altLang="zh-CN" sz="1600" dirty="0" err="1"/>
              <a:t>cpu</a:t>
            </a:r>
            <a:r>
              <a:rPr lang="en-US" altLang="zh-CN" sz="1600" dirty="0"/>
              <a:t>"</a:t>
            </a:r>
            <a:endParaRPr lang="zh-CN" altLang="zh-CN" sz="1600" dirty="0"/>
          </a:p>
          <a:p>
            <a:r>
              <a:rPr lang="en-US" altLang="zh-CN" sz="1600" dirty="0"/>
              <a:t>model, preprocess = </a:t>
            </a:r>
            <a:r>
              <a:rPr lang="en-US" altLang="zh-CN" sz="1600" dirty="0" err="1"/>
              <a:t>clip.load</a:t>
            </a:r>
            <a:r>
              <a:rPr lang="en-US" altLang="zh-CN" sz="1600" dirty="0"/>
              <a:t>("</a:t>
            </a:r>
            <a:r>
              <a:rPr lang="en-US" altLang="zh-CN" sz="1600" dirty="0" err="1"/>
              <a:t>ViT</a:t>
            </a:r>
            <a:r>
              <a:rPr lang="en-US" altLang="zh-CN" sz="1600" dirty="0"/>
              <a:t>-B/32", device=device)</a:t>
            </a:r>
            <a:endParaRPr lang="zh-CN" altLang="zh-CN" sz="1600" dirty="0"/>
          </a:p>
          <a:p>
            <a:r>
              <a:rPr lang="en-US" altLang="zh-CN" sz="1600" dirty="0"/>
              <a:t>file = open("./mos_with_names.txt")</a:t>
            </a:r>
            <a:endParaRPr lang="zh-CN" altLang="zh-CN" sz="1600" dirty="0"/>
          </a:p>
          <a:p>
            <a:r>
              <a:rPr lang="en-US" altLang="zh-CN" sz="1600" dirty="0" err="1"/>
              <a:t>text_list</a:t>
            </a:r>
            <a:r>
              <a:rPr lang="en-US" altLang="zh-CN" sz="1600" dirty="0"/>
              <a:t> = ["good photo.", "bad photo.", "noisy photo.", "hazy photo.", "dark photo.", "bright photo.",</a:t>
            </a:r>
            <a:endParaRPr lang="zh-CN" altLang="zh-CN" sz="1600" dirty="0"/>
          </a:p>
          <a:p>
            <a:r>
              <a:rPr lang="en-US" altLang="zh-CN" sz="1600" dirty="0"/>
              <a:t>         "blurry photo", "over exposure photo.", "sharp photo.", 'Colorful photo.', 'Dull photo.', 'High '</a:t>
            </a:r>
            <a:endParaRPr lang="zh-CN" altLang="zh-CN" sz="1600" dirty="0"/>
          </a:p>
          <a:p>
            <a:r>
              <a:rPr lang="en-US" altLang="zh-CN" sz="1600" dirty="0"/>
              <a:t>                                                                                                   'contrast '</a:t>
            </a:r>
            <a:endParaRPr lang="zh-CN" altLang="zh-CN" sz="1600" dirty="0"/>
          </a:p>
          <a:p>
            <a:r>
              <a:rPr lang="en-US" altLang="zh-CN" sz="1600" dirty="0"/>
              <a:t>                                                                                                   'photo.',</a:t>
            </a:r>
            <a:endParaRPr lang="zh-CN" altLang="zh-CN" sz="1600" dirty="0"/>
          </a:p>
          <a:p>
            <a:r>
              <a:rPr lang="en-US" altLang="zh-CN" sz="1600" dirty="0"/>
              <a:t>         'Low contrast photo.']</a:t>
            </a:r>
            <a:endParaRPr lang="zh-CN" altLang="zh-CN" sz="1600" dirty="0"/>
          </a:p>
          <a:p>
            <a:r>
              <a:rPr lang="en-US" altLang="zh-CN" sz="1600" dirty="0" err="1"/>
              <a:t>img</a:t>
            </a:r>
            <a:r>
              <a:rPr lang="en-US" altLang="zh-CN" sz="1600" dirty="0"/>
              <a:t> = </a:t>
            </a:r>
            <a:r>
              <a:rPr lang="en-US" altLang="zh-CN" sz="1600" dirty="0" err="1"/>
              <a:t>Image.open</a:t>
            </a:r>
            <a:r>
              <a:rPr lang="en-US" altLang="zh-CN" sz="1600" dirty="0"/>
              <a:t>('C:/Users/86156/</a:t>
            </a:r>
            <a:r>
              <a:rPr lang="en-US" altLang="zh-CN" sz="1600" dirty="0" err="1"/>
              <a:t>PycharmProjects</a:t>
            </a:r>
            <a:r>
              <a:rPr lang="en-US" altLang="zh-CN" sz="1600" dirty="0"/>
              <a:t>/</a:t>
            </a:r>
            <a:r>
              <a:rPr lang="en-US" altLang="zh-CN" sz="1600" dirty="0" err="1"/>
              <a:t>vqa</a:t>
            </a:r>
            <a:r>
              <a:rPr lang="en-US" altLang="zh-CN" sz="1600" dirty="0"/>
              <a:t>/ccc.jpg')</a:t>
            </a:r>
            <a:endParaRPr lang="zh-CN" altLang="zh-CN" sz="1600" dirty="0"/>
          </a:p>
          <a:p>
            <a:r>
              <a:rPr lang="en-US" altLang="zh-CN" sz="1600" dirty="0"/>
              <a:t>text = </a:t>
            </a:r>
            <a:r>
              <a:rPr lang="en-US" altLang="zh-CN" sz="1600" dirty="0" err="1"/>
              <a:t>clip.tokenize</a:t>
            </a:r>
            <a:r>
              <a:rPr lang="en-US" altLang="zh-CN" sz="1600" dirty="0"/>
              <a:t>(</a:t>
            </a:r>
            <a:r>
              <a:rPr lang="en-US" altLang="zh-CN" sz="1600" dirty="0" err="1"/>
              <a:t>text_list</a:t>
            </a:r>
            <a:r>
              <a:rPr lang="en-US" altLang="zh-CN" sz="1600" dirty="0"/>
              <a:t>).to(device)</a:t>
            </a:r>
            <a:endParaRPr lang="zh-CN" altLang="zh-CN" sz="1600" dirty="0"/>
          </a:p>
          <a:p>
            <a:r>
              <a:rPr lang="en-US" altLang="zh-CN" sz="1600" dirty="0" err="1"/>
              <a:t>img</a:t>
            </a:r>
            <a:r>
              <a:rPr lang="en-US" altLang="zh-CN" sz="1600" dirty="0"/>
              <a:t> = preprocess(</a:t>
            </a:r>
            <a:r>
              <a:rPr lang="en-US" altLang="zh-CN" sz="1600" dirty="0" err="1"/>
              <a:t>img</a:t>
            </a:r>
            <a:r>
              <a:rPr lang="en-US" altLang="zh-CN" sz="1600" dirty="0"/>
              <a:t>).</a:t>
            </a:r>
            <a:r>
              <a:rPr lang="en-US" altLang="zh-CN" sz="1600" dirty="0" err="1"/>
              <a:t>unsqueeze</a:t>
            </a:r>
            <a:r>
              <a:rPr lang="en-US" altLang="zh-CN" sz="1600" dirty="0"/>
              <a:t>(0).to(device)</a:t>
            </a:r>
            <a:endParaRPr lang="zh-CN" altLang="zh-CN" sz="1600" dirty="0"/>
          </a:p>
          <a:p>
            <a:r>
              <a:rPr lang="en-US" altLang="zh-CN" sz="1600" dirty="0" err="1"/>
              <a:t>logits_per_image</a:t>
            </a:r>
            <a:r>
              <a:rPr lang="en-US" altLang="zh-CN" sz="1600" dirty="0"/>
              <a:t>, </a:t>
            </a:r>
            <a:r>
              <a:rPr lang="en-US" altLang="zh-CN" sz="1600" dirty="0" err="1"/>
              <a:t>logits_per_text</a:t>
            </a:r>
            <a:r>
              <a:rPr lang="en-US" altLang="zh-CN" sz="1600" dirty="0"/>
              <a:t> = model(</a:t>
            </a:r>
            <a:r>
              <a:rPr lang="en-US" altLang="zh-CN" sz="1600" dirty="0" err="1"/>
              <a:t>img</a:t>
            </a:r>
            <a:r>
              <a:rPr lang="en-US" altLang="zh-CN" sz="1600" dirty="0"/>
              <a:t>, text)</a:t>
            </a:r>
            <a:endParaRPr lang="zh-CN" altLang="zh-CN" sz="1600" dirty="0"/>
          </a:p>
          <a:p>
            <a:r>
              <a:rPr lang="en-US" altLang="zh-CN" sz="1600" dirty="0"/>
              <a:t>attributes = </a:t>
            </a:r>
            <a:r>
              <a:rPr lang="en-US" altLang="zh-CN" sz="1600" dirty="0" err="1"/>
              <a:t>logits_per_image.softmax</a:t>
            </a:r>
            <a:r>
              <a:rPr lang="en-US" altLang="zh-CN" sz="1600" dirty="0"/>
              <a:t>(dim=-1).</a:t>
            </a:r>
            <a:r>
              <a:rPr lang="en-US" altLang="zh-CN" sz="1600" dirty="0" err="1"/>
              <a:t>cpu</a:t>
            </a:r>
            <a:r>
              <a:rPr lang="en-US" altLang="zh-CN" sz="1600" dirty="0"/>
              <a:t>().detach().</a:t>
            </a:r>
            <a:r>
              <a:rPr lang="en-US" altLang="zh-CN" sz="1600" dirty="0" err="1"/>
              <a:t>numpy</a:t>
            </a:r>
            <a:r>
              <a:rPr lang="en-US" altLang="zh-CN" sz="1600" dirty="0"/>
              <a:t>()</a:t>
            </a:r>
            <a:endParaRPr lang="zh-CN" altLang="zh-CN" sz="1600" dirty="0"/>
          </a:p>
          <a:p>
            <a:r>
              <a:rPr lang="en-US" altLang="zh-CN" sz="1600" dirty="0"/>
              <a:t>print(attributes[0])</a:t>
            </a:r>
            <a:endParaRPr lang="zh-CN" altLang="zh-CN" sz="1600" dirty="0"/>
          </a:p>
          <a:p>
            <a:r>
              <a:rPr lang="en-US" altLang="zh-CN" sz="1600" dirty="0"/>
              <a:t> </a:t>
            </a:r>
            <a:endParaRPr lang="zh-CN" altLang="zh-CN" sz="1600" dirty="0"/>
          </a:p>
          <a:p>
            <a:r>
              <a:rPr lang="en-US" altLang="zh-CN" sz="1600" dirty="0"/>
              <a:t>fig = </a:t>
            </a:r>
            <a:r>
              <a:rPr lang="en-US" altLang="zh-CN" sz="1600" dirty="0" err="1"/>
              <a:t>go.Figure</a:t>
            </a:r>
            <a:r>
              <a:rPr lang="en-US" altLang="zh-CN" sz="1600" dirty="0"/>
              <a:t>(</a:t>
            </a:r>
            <a:endParaRPr lang="zh-CN" altLang="zh-CN" sz="1600" dirty="0"/>
          </a:p>
          <a:p>
            <a:r>
              <a:rPr lang="en-US" altLang="zh-CN" sz="1600" dirty="0"/>
              <a:t>        data=[</a:t>
            </a:r>
            <a:endParaRPr lang="zh-CN" altLang="zh-CN" sz="1600" dirty="0"/>
          </a:p>
          <a:p>
            <a:r>
              <a:rPr lang="en-US" altLang="zh-CN" sz="1600" dirty="0"/>
              <a:t>            </a:t>
            </a:r>
            <a:r>
              <a:rPr lang="en-US" altLang="zh-CN" sz="1600" dirty="0" err="1"/>
              <a:t>go.Scatterpolar</a:t>
            </a:r>
            <a:r>
              <a:rPr lang="en-US" altLang="zh-CN" sz="1600" dirty="0"/>
              <a:t>(r=attributes[0], theta=</a:t>
            </a:r>
            <a:r>
              <a:rPr lang="en-US" altLang="zh-CN" sz="1600" dirty="0" err="1"/>
              <a:t>text_list</a:t>
            </a:r>
            <a:r>
              <a:rPr lang="en-US" altLang="zh-CN" sz="1600" dirty="0"/>
              <a:t>, fill='</a:t>
            </a:r>
            <a:r>
              <a:rPr lang="en-US" altLang="zh-CN" sz="1600" dirty="0" err="1"/>
              <a:t>toself</a:t>
            </a:r>
            <a:r>
              <a:rPr lang="en-US" altLang="zh-CN" sz="1600" dirty="0"/>
              <a:t>'),</a:t>
            </a:r>
            <a:endParaRPr lang="zh-CN" altLang="zh-CN" sz="1600" dirty="0"/>
          </a:p>
          <a:p>
            <a:r>
              <a:rPr lang="en-US" altLang="zh-CN" sz="1600" dirty="0"/>
              <a:t>        ],</a:t>
            </a:r>
            <a:endParaRPr lang="zh-CN" altLang="zh-CN" sz="1600" dirty="0"/>
          </a:p>
          <a:p>
            <a:r>
              <a:rPr lang="en-US" altLang="zh-CN" sz="1600" dirty="0"/>
              <a:t>        layout=</a:t>
            </a:r>
            <a:r>
              <a:rPr lang="en-US" altLang="zh-CN" sz="1600" dirty="0" err="1"/>
              <a:t>go.Layout</a:t>
            </a:r>
            <a:r>
              <a:rPr lang="en-US" altLang="zh-CN" sz="1600" dirty="0"/>
              <a:t>(</a:t>
            </a:r>
            <a:endParaRPr lang="zh-CN" altLang="zh-CN" sz="1600" dirty="0"/>
          </a:p>
          <a:p>
            <a:r>
              <a:rPr lang="en-US" altLang="zh-CN" sz="1600" dirty="0"/>
              <a:t>            title=</a:t>
            </a:r>
            <a:r>
              <a:rPr lang="en-US" altLang="zh-CN" sz="1600" dirty="0" err="1"/>
              <a:t>go.layout.Title</a:t>
            </a:r>
            <a:r>
              <a:rPr lang="en-US" altLang="zh-CN" sz="1600" dirty="0"/>
              <a:t>(text='Attributes'),</a:t>
            </a:r>
            <a:endParaRPr lang="zh-CN" altLang="zh-CN" sz="1600" dirty="0"/>
          </a:p>
          <a:p>
            <a:r>
              <a:rPr lang="en-US" altLang="zh-CN" sz="1600" dirty="0"/>
              <a:t>            polar={'</a:t>
            </a:r>
            <a:r>
              <a:rPr lang="en-US" altLang="zh-CN" sz="1600" dirty="0" err="1"/>
              <a:t>radialaxis</a:t>
            </a:r>
            <a:r>
              <a:rPr lang="en-US" altLang="zh-CN" sz="1600" dirty="0"/>
              <a:t>': {'visible': True}},</a:t>
            </a:r>
            <a:endParaRPr lang="zh-CN" altLang="zh-CN" sz="1600" dirty="0"/>
          </a:p>
          <a:p>
            <a:r>
              <a:rPr lang="en-US" altLang="zh-CN" sz="1600" dirty="0"/>
              <a:t>            </a:t>
            </a:r>
            <a:r>
              <a:rPr lang="en-US" altLang="zh-CN" sz="1600" dirty="0" err="1"/>
              <a:t>showlegend</a:t>
            </a:r>
            <a:r>
              <a:rPr lang="en-US" altLang="zh-CN" sz="1600" dirty="0"/>
              <a:t>=False,</a:t>
            </a:r>
            <a:endParaRPr lang="zh-CN" altLang="zh-CN" sz="1600" dirty="0"/>
          </a:p>
          <a:p>
            <a:r>
              <a:rPr lang="en-US" altLang="zh-CN" sz="1600" dirty="0"/>
              <a:t>        )</a:t>
            </a:r>
            <a:endParaRPr lang="zh-CN" altLang="zh-CN" sz="1600" dirty="0"/>
          </a:p>
          <a:p>
            <a:r>
              <a:rPr lang="en-US" altLang="zh-CN" sz="1600" dirty="0"/>
              <a:t>    )</a:t>
            </a:r>
            <a:endParaRPr lang="zh-CN" altLang="zh-CN" sz="1600" dirty="0"/>
          </a:p>
          <a:p>
            <a:r>
              <a:rPr lang="en-US" altLang="zh-CN" sz="1600" dirty="0"/>
              <a:t> </a:t>
            </a:r>
            <a:endParaRPr lang="zh-CN" altLang="zh-CN" sz="1600" dirty="0"/>
          </a:p>
          <a:p>
            <a:r>
              <a:rPr lang="en-US" altLang="zh-CN" sz="1600" dirty="0" err="1"/>
              <a:t>fig.update_xaxes</a:t>
            </a:r>
            <a:r>
              <a:rPr lang="en-US" altLang="zh-CN" sz="1600" dirty="0"/>
              <a:t>(</a:t>
            </a:r>
            <a:r>
              <a:rPr lang="en-US" altLang="zh-CN" sz="1600" dirty="0" err="1"/>
              <a:t>tickfont_family</a:t>
            </a:r>
            <a:r>
              <a:rPr lang="en-US" altLang="zh-CN" sz="1600" dirty="0"/>
              <a:t>="Arial Black")</a:t>
            </a:r>
            <a:endParaRPr lang="zh-CN" altLang="zh-CN" sz="1600" dirty="0"/>
          </a:p>
          <a:p>
            <a:r>
              <a:rPr lang="en-US" altLang="zh-CN" sz="1600" dirty="0"/>
              <a:t> </a:t>
            </a:r>
            <a:endParaRPr lang="zh-CN" altLang="zh-CN" sz="1600" dirty="0"/>
          </a:p>
          <a:p>
            <a:r>
              <a:rPr lang="en-US" altLang="zh-CN" sz="1600" dirty="0" err="1"/>
              <a:t>fig.write_image</a:t>
            </a:r>
            <a:r>
              <a:rPr lang="en-US" altLang="zh-CN" sz="1600" dirty="0"/>
              <a:t>('./</a:t>
            </a:r>
            <a:r>
              <a:rPr lang="en-US" altLang="zh-CN" sz="1600" dirty="0" err="1"/>
              <a:t>test.svg</a:t>
            </a:r>
            <a:r>
              <a:rPr lang="en-US" altLang="zh-CN" sz="1600" dirty="0"/>
              <a:t>', engine="</a:t>
            </a:r>
            <a:r>
              <a:rPr lang="en-US" altLang="zh-CN" sz="1600" dirty="0" err="1"/>
              <a:t>kaleido</a:t>
            </a:r>
            <a:r>
              <a:rPr lang="en-US" altLang="zh-CN" sz="1600" dirty="0"/>
              <a:t>")</a:t>
            </a:r>
            <a:endParaRPr lang="zh-CN" altLang="en-US" sz="1600" dirty="0"/>
          </a:p>
        </p:txBody>
      </p:sp>
    </p:spTree>
    <p:extLst>
      <p:ext uri="{BB962C8B-B14F-4D97-AF65-F5344CB8AC3E}">
        <p14:creationId xmlns:p14="http://schemas.microsoft.com/office/powerpoint/2010/main" val="25246046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4E61C-FA42-4D53-9A0F-B5A4EB57B4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F4AC4B-3770-476C-9D76-10C2F5B11D2B}"/>
              </a:ext>
            </a:extLst>
          </p:cNvPr>
          <p:cNvSpPr>
            <a:spLocks noGrp="1"/>
          </p:cNvSpPr>
          <p:nvPr>
            <p:ph idx="1"/>
          </p:nvPr>
        </p:nvSpPr>
        <p:spPr/>
        <p:txBody>
          <a:bodyPr/>
          <a:lstStyle/>
          <a:p>
            <a:r>
              <a:rPr lang="en-US" altLang="zh-CN" dirty="0"/>
              <a:t>CVPR2023</a:t>
            </a:r>
            <a:r>
              <a:rPr lang="zh-CN" altLang="zh-CN" dirty="0"/>
              <a:t>最新放出的文章《</a:t>
            </a:r>
            <a:r>
              <a:rPr lang="en-US" altLang="zh-CN" dirty="0"/>
              <a:t>Blind Image Quality Assessment via Vision-Language Correspondence: A Multitask Learning Perspective</a:t>
            </a:r>
            <a:r>
              <a:rPr lang="zh-CN" altLang="zh-CN" dirty="0"/>
              <a:t>》也利用</a:t>
            </a:r>
            <a:r>
              <a:rPr lang="en-US" altLang="zh-CN" dirty="0"/>
              <a:t>CLIP</a:t>
            </a:r>
            <a:r>
              <a:rPr lang="zh-CN" altLang="zh-CN" dirty="0"/>
              <a:t>模型进行了相关的</a:t>
            </a:r>
            <a:r>
              <a:rPr lang="en-US" altLang="zh-CN" dirty="0"/>
              <a:t>BIQA</a:t>
            </a:r>
            <a:r>
              <a:rPr lang="zh-CN" altLang="zh-CN" dirty="0"/>
              <a:t>的操作，通过</a:t>
            </a:r>
            <a:r>
              <a:rPr lang="en-US" altLang="zh-CN" dirty="0"/>
              <a:t>CLIP</a:t>
            </a:r>
            <a:r>
              <a:rPr lang="zh-CN" altLang="zh-CN" dirty="0"/>
              <a:t>对设定好的失真类型的感知和对图像中的场景分类的感知进行多任务学习，取得了较好的效果。论文代码地址：</a:t>
            </a:r>
            <a:r>
              <a:rPr lang="en-US" altLang="zh-CN" dirty="0"/>
              <a:t>https://github.com/zwx8981/LIQE</a:t>
            </a:r>
            <a:endParaRPr lang="zh-CN" altLang="zh-CN" dirty="0"/>
          </a:p>
          <a:p>
            <a:endParaRPr lang="zh-CN" altLang="en-US" dirty="0"/>
          </a:p>
        </p:txBody>
      </p:sp>
    </p:spTree>
    <p:extLst>
      <p:ext uri="{BB962C8B-B14F-4D97-AF65-F5344CB8AC3E}">
        <p14:creationId xmlns:p14="http://schemas.microsoft.com/office/powerpoint/2010/main" val="38894562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4D2C8-3C04-4452-B8A1-1AAD987D2B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248ECB5-081E-4AC3-9348-FBB3F8269025}"/>
              </a:ext>
            </a:extLst>
          </p:cNvPr>
          <p:cNvSpPr>
            <a:spLocks noGrp="1"/>
          </p:cNvSpPr>
          <p:nvPr>
            <p:ph idx="1"/>
          </p:nvPr>
        </p:nvSpPr>
        <p:spPr/>
        <p:txBody>
          <a:bodyPr/>
          <a:lstStyle/>
          <a:p>
            <a:r>
              <a:rPr lang="zh-CN" altLang="en-US" dirty="0"/>
              <a:t>大家可以继续思考，利用</a:t>
            </a:r>
            <a:r>
              <a:rPr lang="en-US" altLang="zh-CN" dirty="0"/>
              <a:t>CLIP</a:t>
            </a:r>
            <a:r>
              <a:rPr lang="zh-CN" altLang="en-US" dirty="0"/>
              <a:t>这种深度先验知识，还能做哪些应用？</a:t>
            </a:r>
          </a:p>
        </p:txBody>
      </p:sp>
    </p:spTree>
    <p:extLst>
      <p:ext uri="{BB962C8B-B14F-4D97-AF65-F5344CB8AC3E}">
        <p14:creationId xmlns:p14="http://schemas.microsoft.com/office/powerpoint/2010/main" val="14382154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3D54C-F860-42C2-B7D5-E35324CEC931}"/>
              </a:ext>
            </a:extLst>
          </p:cNvPr>
          <p:cNvSpPr>
            <a:spLocks noGrp="1"/>
          </p:cNvSpPr>
          <p:nvPr>
            <p:ph type="title"/>
          </p:nvPr>
        </p:nvSpPr>
        <p:spPr/>
        <p:txBody>
          <a:bodyPr/>
          <a:lstStyle/>
          <a:p>
            <a:r>
              <a:rPr lang="zh-CN" altLang="en-US" dirty="0"/>
              <a:t>大项目实践</a:t>
            </a:r>
          </a:p>
        </p:txBody>
      </p:sp>
      <p:sp>
        <p:nvSpPr>
          <p:cNvPr id="3" name="内容占位符 2">
            <a:extLst>
              <a:ext uri="{FF2B5EF4-FFF2-40B4-BE49-F238E27FC236}">
                <a16:creationId xmlns:a16="http://schemas.microsoft.com/office/drawing/2014/main" id="{CC8DA7E8-79B7-48DA-8D05-39DAAC8A0757}"/>
              </a:ext>
            </a:extLst>
          </p:cNvPr>
          <p:cNvSpPr>
            <a:spLocks noGrp="1"/>
          </p:cNvSpPr>
          <p:nvPr>
            <p:ph idx="1"/>
          </p:nvPr>
        </p:nvSpPr>
        <p:spPr/>
        <p:txBody>
          <a:bodyPr/>
          <a:lstStyle/>
          <a:p>
            <a:r>
              <a:rPr lang="zh-CN" altLang="en-US" dirty="0"/>
              <a:t>选修课的同学可以按照</a:t>
            </a:r>
            <a:r>
              <a:rPr lang="en-US" altLang="zh-CN" dirty="0"/>
              <a:t>3-4</a:t>
            </a:r>
            <a:r>
              <a:rPr lang="zh-CN" altLang="en-US" dirty="0"/>
              <a:t>人分组，然后每组讨论确定大项目题目，做开题</a:t>
            </a:r>
            <a:r>
              <a:rPr lang="en-US" altLang="zh-CN" dirty="0"/>
              <a:t>PPT</a:t>
            </a:r>
            <a:r>
              <a:rPr lang="zh-CN" altLang="en-US" dirty="0"/>
              <a:t>和结题答辩的</a:t>
            </a:r>
            <a:r>
              <a:rPr lang="en-US" altLang="zh-CN" dirty="0"/>
              <a:t>PPT</a:t>
            </a:r>
            <a:r>
              <a:rPr lang="zh-CN" altLang="en-US" dirty="0"/>
              <a:t>，并提交源代码和项目设计总结</a:t>
            </a:r>
            <a:endParaRPr lang="en-US" altLang="zh-CN" dirty="0"/>
          </a:p>
          <a:p>
            <a:pPr lvl="1"/>
            <a:r>
              <a:rPr lang="zh-CN" altLang="en-US" dirty="0"/>
              <a:t>可以参考第一次课的推荐题目，也可以自己选题，也可以跟老师商量</a:t>
            </a:r>
            <a:endParaRPr lang="en-US" altLang="zh-CN" dirty="0"/>
          </a:p>
          <a:p>
            <a:pPr lvl="1"/>
            <a:r>
              <a:rPr lang="zh-CN" altLang="en-US" dirty="0"/>
              <a:t>结课之前提交</a:t>
            </a:r>
          </a:p>
        </p:txBody>
      </p:sp>
    </p:spTree>
    <p:extLst>
      <p:ext uri="{BB962C8B-B14F-4D97-AF65-F5344CB8AC3E}">
        <p14:creationId xmlns:p14="http://schemas.microsoft.com/office/powerpoint/2010/main" val="33348043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43CBF-ADBB-4C0E-B12A-A88012BD164C}"/>
              </a:ext>
            </a:extLst>
          </p:cNvPr>
          <p:cNvSpPr>
            <a:spLocks noGrp="1"/>
          </p:cNvSpPr>
          <p:nvPr>
            <p:ph type="title"/>
          </p:nvPr>
        </p:nvSpPr>
        <p:spPr/>
        <p:txBody>
          <a:bodyPr/>
          <a:lstStyle/>
          <a:p>
            <a:r>
              <a:rPr lang="zh-CN" altLang="en-US" dirty="0"/>
              <a:t>要求</a:t>
            </a:r>
          </a:p>
        </p:txBody>
      </p:sp>
      <p:sp>
        <p:nvSpPr>
          <p:cNvPr id="3" name="内容占位符 2">
            <a:extLst>
              <a:ext uri="{FF2B5EF4-FFF2-40B4-BE49-F238E27FC236}">
                <a16:creationId xmlns:a16="http://schemas.microsoft.com/office/drawing/2014/main" id="{2EE7ED6E-9637-4FAA-A116-0D5C0C171B5E}"/>
              </a:ext>
            </a:extLst>
          </p:cNvPr>
          <p:cNvSpPr>
            <a:spLocks noGrp="1"/>
          </p:cNvSpPr>
          <p:nvPr>
            <p:ph idx="1"/>
          </p:nvPr>
        </p:nvSpPr>
        <p:spPr/>
        <p:txBody>
          <a:bodyPr/>
          <a:lstStyle/>
          <a:p>
            <a:r>
              <a:rPr lang="zh-CN" altLang="en-US" dirty="0"/>
              <a:t>除</a:t>
            </a:r>
            <a:r>
              <a:rPr lang="en-US" altLang="zh-CN" dirty="0"/>
              <a:t>BMP</a:t>
            </a:r>
            <a:r>
              <a:rPr lang="zh-CN" altLang="en-US" dirty="0"/>
              <a:t>图像的编解码外，所有项目都可以调用库和开源代码、工具来实现</a:t>
            </a:r>
            <a:endParaRPr lang="en-US" altLang="zh-CN" dirty="0"/>
          </a:p>
          <a:p>
            <a:r>
              <a:rPr lang="zh-CN" altLang="en-US" dirty="0"/>
              <a:t>最后提交实验报告（包括原理介绍、论文阅读、测试数据集和测试结果等）和源代码以及可执行程序</a:t>
            </a:r>
            <a:endParaRPr lang="en-US" altLang="zh-CN" dirty="0"/>
          </a:p>
          <a:p>
            <a:r>
              <a:rPr lang="zh-CN" altLang="en-US" dirty="0"/>
              <a:t>具体参见模板。</a:t>
            </a:r>
          </a:p>
        </p:txBody>
      </p:sp>
    </p:spTree>
    <p:extLst>
      <p:ext uri="{BB962C8B-B14F-4D97-AF65-F5344CB8AC3E}">
        <p14:creationId xmlns:p14="http://schemas.microsoft.com/office/powerpoint/2010/main" val="14368526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E59B11-F939-44DC-AF69-94D32E56CD96}"/>
              </a:ext>
            </a:extLst>
          </p:cNvPr>
          <p:cNvSpPr>
            <a:spLocks noGrp="1" noChangeArrowheads="1"/>
          </p:cNvSpPr>
          <p:nvPr>
            <p:ph type="title"/>
          </p:nvPr>
        </p:nvSpPr>
        <p:spPr/>
        <p:txBody>
          <a:bodyPr/>
          <a:lstStyle/>
          <a:p>
            <a:r>
              <a:rPr lang="zh-CN" altLang="en-US">
                <a:ea typeface="宋体" panose="02010600030101010101" pitchFamily="2" charset="-122"/>
              </a:rPr>
              <a:t>位图格式</a:t>
            </a:r>
          </a:p>
        </p:txBody>
      </p:sp>
      <p:sp>
        <p:nvSpPr>
          <p:cNvPr id="6147" name="内容占位符 2">
            <a:extLst>
              <a:ext uri="{FF2B5EF4-FFF2-40B4-BE49-F238E27FC236}">
                <a16:creationId xmlns:a16="http://schemas.microsoft.com/office/drawing/2014/main" id="{EDD004BA-BF79-4F6C-BC54-50AE17050423}"/>
              </a:ext>
            </a:extLst>
          </p:cNvPr>
          <p:cNvSpPr>
            <a:spLocks noGrp="1" noChangeArrowheads="1"/>
          </p:cNvSpPr>
          <p:nvPr>
            <p:ph idx="1"/>
          </p:nvPr>
        </p:nvSpPr>
        <p:spPr/>
        <p:txBody>
          <a:bodyPr/>
          <a:lstStyle/>
          <a:p>
            <a:r>
              <a:rPr lang="zh-CN" altLang="en-US">
                <a:ea typeface="宋体" panose="02010600030101010101" pitchFamily="2" charset="-122"/>
              </a:rPr>
              <a:t>位图格式</a:t>
            </a:r>
            <a:endParaRPr lang="en-US" altLang="zh-CN">
              <a:ea typeface="宋体" panose="02010600030101010101" pitchFamily="2" charset="-122"/>
            </a:endParaRPr>
          </a:p>
          <a:p>
            <a:pPr lvl="1"/>
            <a:r>
              <a:rPr lang="zh-CN" altLang="en-US">
                <a:ea typeface="宋体" panose="02010600030101010101" pitchFamily="2" charset="-122"/>
              </a:rPr>
              <a:t>每行字节数必须是</a:t>
            </a:r>
            <a:r>
              <a:rPr lang="en-US" altLang="zh-CN">
                <a:ea typeface="宋体" panose="02010600030101010101" pitchFamily="2" charset="-122"/>
              </a:rPr>
              <a:t>4</a:t>
            </a:r>
            <a:r>
              <a:rPr lang="zh-CN" altLang="en-US">
                <a:ea typeface="宋体" panose="02010600030101010101" pitchFamily="2" charset="-122"/>
              </a:rPr>
              <a:t>的整数倍</a:t>
            </a:r>
            <a:endParaRPr lang="en-US" altLang="zh-CN">
              <a:ea typeface="宋体" panose="02010600030101010101" pitchFamily="2" charset="-122"/>
            </a:endParaRPr>
          </a:p>
          <a:p>
            <a:pPr lvl="1"/>
            <a:r>
              <a:rPr lang="en-US" altLang="zh-CN">
                <a:ea typeface="宋体" panose="02010600030101010101" pitchFamily="2" charset="-122"/>
              </a:rPr>
              <a:t>8</a:t>
            </a:r>
            <a:r>
              <a:rPr lang="zh-CN" altLang="en-US">
                <a:ea typeface="宋体" panose="02010600030101010101" pitchFamily="2" charset="-122"/>
              </a:rPr>
              <a:t>比特及其以下图像都带有调色板，采用调色板的索引值来表示图像的像素值，因此可以是彩色的，例如</a:t>
            </a:r>
            <a:r>
              <a:rPr lang="en-US" altLang="zh-CN">
                <a:ea typeface="宋体" panose="02010600030101010101" pitchFamily="2" charset="-122"/>
              </a:rPr>
              <a:t>GIF</a:t>
            </a:r>
            <a:r>
              <a:rPr lang="zh-CN" altLang="en-US">
                <a:ea typeface="宋体" panose="02010600030101010101" pitchFamily="2" charset="-122"/>
              </a:rPr>
              <a:t>是</a:t>
            </a:r>
            <a:r>
              <a:rPr lang="en-US" altLang="zh-CN">
                <a:ea typeface="宋体" panose="02010600030101010101" pitchFamily="2" charset="-122"/>
              </a:rPr>
              <a:t>8</a:t>
            </a:r>
            <a:r>
              <a:rPr lang="zh-CN" altLang="en-US">
                <a:ea typeface="宋体" panose="02010600030101010101" pitchFamily="2" charset="-122"/>
              </a:rPr>
              <a:t>比特图像</a:t>
            </a:r>
            <a:endParaRPr lang="en-US" altLang="zh-CN">
              <a:ea typeface="宋体" panose="02010600030101010101" pitchFamily="2" charset="-122"/>
            </a:endParaRPr>
          </a:p>
          <a:p>
            <a:pPr lvl="1"/>
            <a:r>
              <a:rPr lang="en-US" altLang="zh-CN">
                <a:ea typeface="宋体" panose="02010600030101010101" pitchFamily="2" charset="-122"/>
              </a:rPr>
              <a:t>8</a:t>
            </a:r>
            <a:r>
              <a:rPr lang="zh-CN" altLang="en-US">
                <a:ea typeface="宋体" panose="02010600030101010101" pitchFamily="2" charset="-122"/>
              </a:rPr>
              <a:t>比特以上的图像一般没有调色板，直接将图像的</a:t>
            </a:r>
            <a:r>
              <a:rPr lang="en-US" altLang="zh-CN">
                <a:ea typeface="宋体" panose="02010600030101010101" pitchFamily="2" charset="-122"/>
              </a:rPr>
              <a:t>RGB</a:t>
            </a:r>
            <a:r>
              <a:rPr lang="zh-CN" altLang="en-US">
                <a:ea typeface="宋体" panose="02010600030101010101" pitchFamily="2" charset="-122"/>
              </a:rPr>
              <a:t>值放在相应的位置上</a:t>
            </a:r>
            <a:endParaRPr lang="en-US" altLang="zh-CN">
              <a:ea typeface="宋体" panose="02010600030101010101" pitchFamily="2" charset="-122"/>
            </a:endParaRPr>
          </a:p>
          <a:p>
            <a:pPr lvl="1"/>
            <a:r>
              <a:rPr lang="zh-CN" altLang="en-US">
                <a:ea typeface="宋体" panose="02010600030101010101" pitchFamily="2" charset="-122"/>
              </a:rPr>
              <a:t>位图文件：</a:t>
            </a:r>
            <a:r>
              <a:rPr lang="en-US" altLang="zh-CN">
                <a:ea typeface="宋体" panose="02010600030101010101" pitchFamily="2" charset="-122"/>
              </a:rPr>
              <a:t>14</a:t>
            </a:r>
            <a:r>
              <a:rPr lang="zh-CN" altLang="en-US">
                <a:ea typeface="宋体" panose="02010600030101010101" pitchFamily="2" charset="-122"/>
              </a:rPr>
              <a:t>字节的文件头</a:t>
            </a:r>
            <a:r>
              <a:rPr lang="en-US" altLang="zh-CN">
                <a:ea typeface="宋体" panose="02010600030101010101" pitchFamily="2" charset="-122"/>
              </a:rPr>
              <a:t>+40</a:t>
            </a:r>
            <a:r>
              <a:rPr lang="zh-CN" altLang="en-US">
                <a:ea typeface="宋体" panose="02010600030101010101" pitchFamily="2" charset="-122"/>
              </a:rPr>
              <a:t>字节的信息头</a:t>
            </a:r>
            <a:r>
              <a:rPr lang="en-US" altLang="zh-CN">
                <a:ea typeface="宋体" panose="02010600030101010101" pitchFamily="2" charset="-122"/>
              </a:rPr>
              <a:t>+[</a:t>
            </a:r>
            <a:r>
              <a:rPr lang="zh-CN" altLang="en-US">
                <a:ea typeface="宋体" panose="02010600030101010101" pitchFamily="2" charset="-122"/>
              </a:rPr>
              <a:t>调色板</a:t>
            </a:r>
            <a:r>
              <a:rPr lang="en-US" altLang="zh-CN">
                <a:ea typeface="宋体" panose="02010600030101010101" pitchFamily="2" charset="-122"/>
              </a:rPr>
              <a:t>]+</a:t>
            </a:r>
            <a:r>
              <a:rPr lang="zh-CN" altLang="en-US">
                <a:ea typeface="宋体" panose="02010600030101010101" pitchFamily="2" charset="-122"/>
              </a:rPr>
              <a:t>像素数值</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BD896FD-04AE-4E84-B856-A520CEB1D8BC}"/>
              </a:ext>
            </a:extLst>
          </p:cNvPr>
          <p:cNvSpPr>
            <a:spLocks noGrp="1" noChangeArrowheads="1"/>
          </p:cNvSpPr>
          <p:nvPr>
            <p:ph type="title" idx="4294967295"/>
          </p:nvPr>
        </p:nvSpPr>
        <p:spPr/>
        <p:txBody>
          <a:bodyPr/>
          <a:lstStyle/>
          <a:p>
            <a:r>
              <a:rPr lang="zh-CN" altLang="en-US">
                <a:ea typeface="宋体" panose="02010600030101010101" pitchFamily="2" charset="-122"/>
              </a:rPr>
              <a:t>BMP图像结构</a:t>
            </a:r>
          </a:p>
        </p:txBody>
      </p:sp>
      <p:sp>
        <p:nvSpPr>
          <p:cNvPr id="7171" name="Rectangle 3">
            <a:extLst>
              <a:ext uri="{FF2B5EF4-FFF2-40B4-BE49-F238E27FC236}">
                <a16:creationId xmlns:a16="http://schemas.microsoft.com/office/drawing/2014/main" id="{FA720016-D980-4037-93C6-AFA4E2DE680F}"/>
              </a:ext>
            </a:extLst>
          </p:cNvPr>
          <p:cNvSpPr>
            <a:spLocks noGrp="1" noChangeArrowheads="1"/>
          </p:cNvSpPr>
          <p:nvPr>
            <p:ph type="body" idx="4294967295"/>
          </p:nvPr>
        </p:nvSpPr>
        <p:spPr/>
        <p:txBody>
          <a:bodyPr/>
          <a:lstStyle/>
          <a:p>
            <a:r>
              <a:rPr lang="en-US" altLang="zh-CN" sz="2800" b="1">
                <a:ea typeface="宋体" panose="02010600030101010101" pitchFamily="2" charset="-122"/>
              </a:rPr>
              <a:t>BITMAPFILEHEADER(14 bytes)</a:t>
            </a:r>
            <a:r>
              <a:rPr lang="en-US" altLang="zh-CN" sz="2800">
                <a:ea typeface="宋体" panose="02010600030101010101" pitchFamily="2" charset="-122"/>
              </a:rPr>
              <a:t> </a:t>
            </a:r>
          </a:p>
          <a:p>
            <a:pPr>
              <a:buFontTx/>
              <a:buNone/>
            </a:pPr>
            <a:r>
              <a:rPr lang="en-US" altLang="zh-CN" sz="2800">
                <a:ea typeface="宋体" panose="02010600030101010101" pitchFamily="2" charset="-122"/>
              </a:rPr>
              <a:t>typedef struct tagBITMAPFILEHEADER { 	</a:t>
            </a:r>
          </a:p>
          <a:p>
            <a:pPr>
              <a:buFontTx/>
              <a:buNone/>
            </a:pPr>
            <a:r>
              <a:rPr lang="en-US" altLang="zh-CN" sz="2800">
                <a:ea typeface="宋体" panose="02010600030101010101" pitchFamily="2" charset="-122"/>
              </a:rPr>
              <a:t>		WORD bfType;</a:t>
            </a:r>
          </a:p>
          <a:p>
            <a:pPr>
              <a:buFontTx/>
              <a:buNone/>
            </a:pPr>
            <a:r>
              <a:rPr lang="en-US" altLang="zh-CN" sz="2800">
                <a:ea typeface="宋体" panose="02010600030101010101" pitchFamily="2" charset="-122"/>
              </a:rPr>
              <a:t>	 	DWORD bfSize; </a:t>
            </a:r>
          </a:p>
          <a:p>
            <a:pPr>
              <a:buFontTx/>
              <a:buNone/>
            </a:pPr>
            <a:r>
              <a:rPr lang="en-US" altLang="zh-CN" sz="2800">
                <a:ea typeface="宋体" panose="02010600030101010101" pitchFamily="2" charset="-122"/>
              </a:rPr>
              <a:t>		WORD bfReserved1; </a:t>
            </a:r>
          </a:p>
          <a:p>
            <a:pPr>
              <a:buFontTx/>
              <a:buNone/>
            </a:pPr>
            <a:r>
              <a:rPr lang="en-US" altLang="zh-CN" sz="2800">
                <a:ea typeface="宋体" panose="02010600030101010101" pitchFamily="2" charset="-122"/>
              </a:rPr>
              <a:t>		WORD bfReserved2; </a:t>
            </a:r>
          </a:p>
          <a:p>
            <a:pPr>
              <a:buFontTx/>
              <a:buNone/>
            </a:pPr>
            <a:r>
              <a:rPr lang="en-US" altLang="zh-CN" sz="2800">
                <a:ea typeface="宋体" panose="02010600030101010101" pitchFamily="2" charset="-122"/>
              </a:rPr>
              <a:t>		DWORD bfOffBits;</a:t>
            </a:r>
          </a:p>
          <a:p>
            <a:pPr>
              <a:buFontTx/>
              <a:buNone/>
            </a:pPr>
            <a:r>
              <a:rPr lang="en-US" altLang="zh-CN" sz="2800">
                <a:ea typeface="宋体" panose="02010600030101010101" pitchFamily="2" charset="-122"/>
              </a:rPr>
              <a:t> } BITMAPFILEHEADER, *PBITMAPFILEHEADER;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681F377-6D12-442E-BD92-5F6A4020D2FD}"/>
              </a:ext>
            </a:extLst>
          </p:cNvPr>
          <p:cNvSpPr>
            <a:spLocks noGrp="1" noChangeArrowheads="1"/>
          </p:cNvSpPr>
          <p:nvPr>
            <p:ph type="title" idx="4294967295"/>
          </p:nvPr>
        </p:nvSpPr>
        <p:spPr/>
        <p:txBody>
          <a:bodyPr/>
          <a:lstStyle/>
          <a:p>
            <a:r>
              <a:rPr lang="zh-CN" altLang="en-US">
                <a:ea typeface="宋体" panose="02010600030101010101" pitchFamily="2" charset="-122"/>
              </a:rPr>
              <a:t>BITMAP图像结构</a:t>
            </a:r>
          </a:p>
        </p:txBody>
      </p:sp>
      <p:sp>
        <p:nvSpPr>
          <p:cNvPr id="8195" name="Rectangle 3">
            <a:extLst>
              <a:ext uri="{FF2B5EF4-FFF2-40B4-BE49-F238E27FC236}">
                <a16:creationId xmlns:a16="http://schemas.microsoft.com/office/drawing/2014/main" id="{A0DF0503-9245-453E-B884-FB4ED2C2847F}"/>
              </a:ext>
            </a:extLst>
          </p:cNvPr>
          <p:cNvSpPr>
            <a:spLocks noGrp="1" noChangeArrowheads="1"/>
          </p:cNvSpPr>
          <p:nvPr>
            <p:ph type="body" idx="4294967295"/>
          </p:nvPr>
        </p:nvSpPr>
        <p:spPr/>
        <p:txBody>
          <a:bodyPr/>
          <a:lstStyle/>
          <a:p>
            <a:r>
              <a:rPr lang="en-US" altLang="zh-CN" b="1">
                <a:ea typeface="宋体" panose="02010600030101010101" pitchFamily="2" charset="-122"/>
              </a:rPr>
              <a:t>BITMAPINFO</a:t>
            </a:r>
            <a:r>
              <a:rPr lang="en-US" altLang="zh-CN">
                <a:ea typeface="宋体" panose="02010600030101010101" pitchFamily="2" charset="-122"/>
              </a:rPr>
              <a:t> </a:t>
            </a:r>
          </a:p>
          <a:p>
            <a:pPr>
              <a:buFontTx/>
              <a:buNone/>
            </a:pPr>
            <a:r>
              <a:rPr lang="en-US" altLang="zh-CN">
                <a:ea typeface="宋体" panose="02010600030101010101" pitchFamily="2" charset="-122"/>
              </a:rPr>
              <a:t>typedef struct tagBITMAPINFO { </a:t>
            </a:r>
          </a:p>
          <a:p>
            <a:pPr>
              <a:buFontTx/>
              <a:buNone/>
            </a:pPr>
            <a:r>
              <a:rPr lang="en-US" altLang="zh-CN">
                <a:ea typeface="宋体" panose="02010600030101010101" pitchFamily="2" charset="-122"/>
              </a:rPr>
              <a:t>		BITMAPINFOHEADER bmiHeader; 	RGBQUAD bmiColors[1]; </a:t>
            </a:r>
          </a:p>
          <a:p>
            <a:pPr>
              <a:buFontTx/>
              <a:buNone/>
            </a:pPr>
            <a:r>
              <a:rPr lang="en-US" altLang="zh-CN">
                <a:ea typeface="宋体" panose="02010600030101010101" pitchFamily="2" charset="-122"/>
              </a:rPr>
              <a:t>} BITMAPINFO, *PBITMAPINFO;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F1296DD-E3ED-4AFF-9508-1768DDC3CD2E}"/>
              </a:ext>
            </a:extLst>
          </p:cNvPr>
          <p:cNvSpPr>
            <a:spLocks noGrp="1" noChangeArrowheads="1"/>
          </p:cNvSpPr>
          <p:nvPr>
            <p:ph type="title" idx="4294967295"/>
          </p:nvPr>
        </p:nvSpPr>
        <p:spPr>
          <a:xfrm>
            <a:off x="457200" y="115888"/>
            <a:ext cx="8229600" cy="633412"/>
          </a:xfrm>
        </p:spPr>
        <p:txBody>
          <a:bodyPr/>
          <a:lstStyle/>
          <a:p>
            <a:r>
              <a:rPr lang="zh-CN" altLang="en-US" sz="3600">
                <a:ea typeface="宋体" panose="02010600030101010101" pitchFamily="2" charset="-122"/>
              </a:rPr>
              <a:t>BITMAP图像结构</a:t>
            </a:r>
          </a:p>
        </p:txBody>
      </p:sp>
      <p:sp>
        <p:nvSpPr>
          <p:cNvPr id="9219" name="Rectangle 3">
            <a:extLst>
              <a:ext uri="{FF2B5EF4-FFF2-40B4-BE49-F238E27FC236}">
                <a16:creationId xmlns:a16="http://schemas.microsoft.com/office/drawing/2014/main" id="{29F9E110-07AA-4E56-A77E-20FA40A22C4B}"/>
              </a:ext>
            </a:extLst>
          </p:cNvPr>
          <p:cNvSpPr>
            <a:spLocks noGrp="1" noChangeArrowheads="1"/>
          </p:cNvSpPr>
          <p:nvPr>
            <p:ph type="body" idx="4294967295"/>
          </p:nvPr>
        </p:nvSpPr>
        <p:spPr>
          <a:xfrm>
            <a:off x="457200" y="765175"/>
            <a:ext cx="8229600" cy="6092825"/>
          </a:xfrm>
        </p:spPr>
        <p:txBody>
          <a:bodyPr/>
          <a:lstStyle/>
          <a:p>
            <a:pPr>
              <a:lnSpc>
                <a:spcPct val="90000"/>
              </a:lnSpc>
            </a:pPr>
            <a:r>
              <a:rPr lang="en-US" altLang="zh-CN" sz="2400" b="1">
                <a:ea typeface="宋体" panose="02010600030101010101" pitchFamily="2" charset="-122"/>
              </a:rPr>
              <a:t>BITMAPINFOHEADER(40 Bytes)</a:t>
            </a:r>
          </a:p>
          <a:p>
            <a:pPr>
              <a:lnSpc>
                <a:spcPct val="90000"/>
              </a:lnSpc>
              <a:buFontTx/>
              <a:buNone/>
            </a:pPr>
            <a:r>
              <a:rPr lang="en-US" altLang="zh-CN" sz="2400">
                <a:ea typeface="宋体" panose="02010600030101010101" pitchFamily="2" charset="-122"/>
              </a:rPr>
              <a:t>typedef struct tagBITMAPINFOHEADER{</a:t>
            </a:r>
          </a:p>
          <a:p>
            <a:pPr>
              <a:lnSpc>
                <a:spcPct val="90000"/>
              </a:lnSpc>
              <a:buFontTx/>
              <a:buNone/>
            </a:pPr>
            <a:r>
              <a:rPr lang="en-US" altLang="zh-CN" sz="2400">
                <a:ea typeface="宋体" panose="02010600030101010101" pitchFamily="2" charset="-122"/>
              </a:rPr>
              <a:t>		DWORD biSize;</a:t>
            </a:r>
          </a:p>
          <a:p>
            <a:pPr>
              <a:lnSpc>
                <a:spcPct val="90000"/>
              </a:lnSpc>
              <a:buFontTx/>
              <a:buNone/>
            </a:pPr>
            <a:r>
              <a:rPr lang="en-US" altLang="zh-CN" sz="2400">
                <a:ea typeface="宋体" panose="02010600030101010101" pitchFamily="2" charset="-122"/>
              </a:rPr>
              <a:t>		LONG biWidth;</a:t>
            </a:r>
          </a:p>
          <a:p>
            <a:pPr>
              <a:lnSpc>
                <a:spcPct val="90000"/>
              </a:lnSpc>
              <a:buFontTx/>
              <a:buNone/>
            </a:pPr>
            <a:r>
              <a:rPr lang="en-US" altLang="zh-CN" sz="2400">
                <a:ea typeface="宋体" panose="02010600030101010101" pitchFamily="2" charset="-122"/>
              </a:rPr>
              <a:t>		LONG biHeight;</a:t>
            </a:r>
          </a:p>
          <a:p>
            <a:pPr>
              <a:lnSpc>
                <a:spcPct val="90000"/>
              </a:lnSpc>
              <a:buFontTx/>
              <a:buNone/>
            </a:pPr>
            <a:r>
              <a:rPr lang="en-US" altLang="zh-CN" sz="2400">
                <a:ea typeface="宋体" panose="02010600030101010101" pitchFamily="2" charset="-122"/>
              </a:rPr>
              <a:t>		WORD biPlanes;(1)</a:t>
            </a:r>
          </a:p>
          <a:p>
            <a:pPr>
              <a:lnSpc>
                <a:spcPct val="90000"/>
              </a:lnSpc>
              <a:buFontTx/>
              <a:buNone/>
            </a:pPr>
            <a:r>
              <a:rPr lang="en-US" altLang="zh-CN" sz="2400">
                <a:ea typeface="宋体" panose="02010600030101010101" pitchFamily="2" charset="-122"/>
              </a:rPr>
              <a:t>		WORD biBitCount; </a:t>
            </a:r>
          </a:p>
          <a:p>
            <a:pPr>
              <a:lnSpc>
                <a:spcPct val="90000"/>
              </a:lnSpc>
              <a:buFontTx/>
              <a:buNone/>
            </a:pPr>
            <a:r>
              <a:rPr lang="en-US" altLang="zh-CN" sz="2400">
                <a:ea typeface="宋体" panose="02010600030101010101" pitchFamily="2" charset="-122"/>
              </a:rPr>
              <a:t>		DWORD biCompression;</a:t>
            </a:r>
          </a:p>
          <a:p>
            <a:pPr>
              <a:lnSpc>
                <a:spcPct val="90000"/>
              </a:lnSpc>
              <a:buFontTx/>
              <a:buNone/>
            </a:pPr>
            <a:r>
              <a:rPr lang="en-US" altLang="zh-CN" sz="2400">
                <a:ea typeface="宋体" panose="02010600030101010101" pitchFamily="2" charset="-122"/>
              </a:rPr>
              <a:t>		DWORD biSizeImage;</a:t>
            </a:r>
          </a:p>
          <a:p>
            <a:pPr>
              <a:lnSpc>
                <a:spcPct val="90000"/>
              </a:lnSpc>
              <a:buFontTx/>
              <a:buNone/>
            </a:pPr>
            <a:r>
              <a:rPr lang="en-US" altLang="zh-CN" sz="2400">
                <a:ea typeface="宋体" panose="02010600030101010101" pitchFamily="2" charset="-122"/>
              </a:rPr>
              <a:t>		LONG biXPelsPerMeter;</a:t>
            </a:r>
          </a:p>
          <a:p>
            <a:pPr>
              <a:lnSpc>
                <a:spcPct val="90000"/>
              </a:lnSpc>
              <a:buFontTx/>
              <a:buNone/>
            </a:pPr>
            <a:r>
              <a:rPr lang="en-US" altLang="zh-CN" sz="2400">
                <a:ea typeface="宋体" panose="02010600030101010101" pitchFamily="2" charset="-122"/>
              </a:rPr>
              <a:t>		LONG biYPelsPerMeter; </a:t>
            </a:r>
          </a:p>
          <a:p>
            <a:pPr>
              <a:lnSpc>
                <a:spcPct val="90000"/>
              </a:lnSpc>
              <a:buFontTx/>
              <a:buNone/>
            </a:pPr>
            <a:r>
              <a:rPr lang="en-US" altLang="zh-CN" sz="2400">
                <a:ea typeface="宋体" panose="02010600030101010101" pitchFamily="2" charset="-122"/>
              </a:rPr>
              <a:t>		DWORD biClrUsed; 	</a:t>
            </a:r>
          </a:p>
          <a:p>
            <a:pPr>
              <a:lnSpc>
                <a:spcPct val="90000"/>
              </a:lnSpc>
              <a:buFontTx/>
              <a:buNone/>
            </a:pPr>
            <a:r>
              <a:rPr lang="en-US" altLang="zh-CN" sz="2400">
                <a:ea typeface="宋体" panose="02010600030101010101" pitchFamily="2" charset="-122"/>
              </a:rPr>
              <a:t>		DWORD biClrImportant;</a:t>
            </a:r>
          </a:p>
          <a:p>
            <a:pPr>
              <a:lnSpc>
                <a:spcPct val="90000"/>
              </a:lnSpc>
              <a:buFontTx/>
              <a:buNone/>
            </a:pPr>
            <a:r>
              <a:rPr lang="en-US" altLang="zh-CN" sz="2400">
                <a:ea typeface="宋体" panose="02010600030101010101" pitchFamily="2" charset="-122"/>
              </a:rPr>
              <a:t> } BITMAPINFOHEADER, *PBITMAPINFOHEADER;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0860AD9-B00A-42B7-8200-7381D8A626B7}"/>
              </a:ext>
            </a:extLst>
          </p:cNvPr>
          <p:cNvSpPr>
            <a:spLocks noGrp="1" noChangeArrowheads="1"/>
          </p:cNvSpPr>
          <p:nvPr>
            <p:ph type="title" idx="4294967295"/>
          </p:nvPr>
        </p:nvSpPr>
        <p:spPr/>
        <p:txBody>
          <a:bodyPr/>
          <a:lstStyle/>
          <a:p>
            <a:r>
              <a:rPr lang="zh-CN" altLang="en-US" dirty="0">
                <a:ea typeface="宋体" panose="02010600030101010101" pitchFamily="2" charset="-122"/>
              </a:rPr>
              <a:t>实验一</a:t>
            </a:r>
          </a:p>
        </p:txBody>
      </p:sp>
      <p:sp>
        <p:nvSpPr>
          <p:cNvPr id="5123" name="Rectangle 3">
            <a:extLst>
              <a:ext uri="{FF2B5EF4-FFF2-40B4-BE49-F238E27FC236}">
                <a16:creationId xmlns:a16="http://schemas.microsoft.com/office/drawing/2014/main" id="{2A055FEE-B2C1-4804-B983-CE418E57E8E4}"/>
              </a:ext>
            </a:extLst>
          </p:cNvPr>
          <p:cNvSpPr>
            <a:spLocks noGrp="1" noChangeArrowheads="1"/>
          </p:cNvSpPr>
          <p:nvPr>
            <p:ph type="body" idx="4294967295"/>
          </p:nvPr>
        </p:nvSpPr>
        <p:spPr>
          <a:xfrm>
            <a:off x="900113" y="1295400"/>
            <a:ext cx="7939087" cy="5157788"/>
          </a:xfrm>
        </p:spPr>
        <p:txBody>
          <a:bodyPr/>
          <a:lstStyle/>
          <a:p>
            <a:r>
              <a:rPr lang="zh-CN" altLang="en-US" sz="2800" dirty="0">
                <a:ea typeface="宋体" panose="02010600030101010101" pitchFamily="2" charset="-122"/>
              </a:rPr>
              <a:t>实验一</a:t>
            </a:r>
          </a:p>
          <a:p>
            <a:pPr lvl="1">
              <a:lnSpc>
                <a:spcPct val="90000"/>
              </a:lnSpc>
            </a:pPr>
            <a:r>
              <a:rPr lang="zh-CN" altLang="en-US" sz="2400" dirty="0">
                <a:ea typeface="宋体" panose="02010600030101010101" pitchFamily="2" charset="-122"/>
              </a:rPr>
              <a:t>熟悉编程环境</a:t>
            </a:r>
          </a:p>
          <a:p>
            <a:pPr lvl="1">
              <a:lnSpc>
                <a:spcPct val="90000"/>
              </a:lnSpc>
            </a:pPr>
            <a:r>
              <a:rPr lang="zh-CN" altLang="en-US" sz="2400" dirty="0">
                <a:ea typeface="宋体" panose="02010600030101010101" pitchFamily="2" charset="-122"/>
              </a:rPr>
              <a:t>熟悉BMP图像的结构，编程实现BMP图像的阅读和显示</a:t>
            </a:r>
          </a:p>
          <a:p>
            <a:pPr lvl="2"/>
            <a:r>
              <a:rPr lang="zh-CN" altLang="en-US" sz="1800" dirty="0">
                <a:ea typeface="宋体" panose="02010600030101010101" pitchFamily="2" charset="-122"/>
              </a:rPr>
              <a:t>能获取图像任意一点的像素值，计算图像的直方图，计算图像的信息熵</a:t>
            </a:r>
            <a:endParaRPr lang="en-US" altLang="zh-CN" sz="1800" dirty="0">
              <a:ea typeface="宋体" panose="02010600030101010101" pitchFamily="2" charset="-122"/>
            </a:endParaRPr>
          </a:p>
          <a:p>
            <a:pPr lvl="1"/>
            <a:r>
              <a:rPr lang="zh-CN" altLang="en-US" sz="2400" dirty="0">
                <a:ea typeface="宋体" panose="02010600030101010101" pitchFamily="2" charset="-122"/>
              </a:rPr>
              <a:t>实现图像按照指定块划分，并</a:t>
            </a:r>
            <a:r>
              <a:rPr lang="zh-CN" altLang="en-US" sz="2400" dirty="0">
                <a:solidFill>
                  <a:srgbClr val="FF0000"/>
                </a:solidFill>
                <a:ea typeface="宋体" panose="02010600030101010101" pitchFamily="2" charset="-122"/>
              </a:rPr>
              <a:t>置乱块</a:t>
            </a:r>
            <a:r>
              <a:rPr lang="zh-CN" altLang="en-US" sz="2400" dirty="0">
                <a:ea typeface="宋体" panose="02010600030101010101" pitchFamily="2" charset="-122"/>
              </a:rPr>
              <a:t>的位置显示图像，然后尝试恢复置乱后的图像</a:t>
            </a:r>
            <a:endParaRPr lang="en-US" altLang="zh-CN" sz="2400" dirty="0">
              <a:ea typeface="宋体" panose="02010600030101010101" pitchFamily="2" charset="-122"/>
            </a:endParaRPr>
          </a:p>
          <a:p>
            <a:pPr lvl="2"/>
            <a:r>
              <a:rPr lang="zh-CN" altLang="en-US" sz="1800" dirty="0">
                <a:ea typeface="宋体" panose="02010600030101010101" pitchFamily="2" charset="-122"/>
              </a:rPr>
              <a:t>能将图像分成任意块大小，</a:t>
            </a:r>
            <a:r>
              <a:rPr lang="en-US" altLang="zh-CN" sz="1800" dirty="0" err="1">
                <a:ea typeface="宋体" panose="02010600030101010101" pitchFamily="2" charset="-122"/>
              </a:rPr>
              <a:t>PermutationFun</a:t>
            </a:r>
            <a:r>
              <a:rPr lang="en-US" altLang="zh-CN" sz="1800" dirty="0">
                <a:ea typeface="宋体" panose="02010600030101010101" pitchFamily="2" charset="-122"/>
              </a:rPr>
              <a:t>(</a:t>
            </a:r>
            <a:r>
              <a:rPr lang="en-US" altLang="zh-CN" sz="1800" dirty="0" err="1">
                <a:ea typeface="宋体" panose="02010600030101010101" pitchFamily="2" charset="-122"/>
              </a:rPr>
              <a:t>inputImage</a:t>
            </a:r>
            <a:r>
              <a:rPr lang="en-US" altLang="zh-CN" sz="1800" dirty="0">
                <a:ea typeface="宋体" panose="02010600030101010101" pitchFamily="2" charset="-122"/>
              </a:rPr>
              <a:t>, </a:t>
            </a:r>
            <a:r>
              <a:rPr lang="en-US" altLang="zh-CN" sz="1800" dirty="0" err="1">
                <a:ea typeface="宋体" panose="02010600030101010101" pitchFamily="2" charset="-122"/>
              </a:rPr>
              <a:t>blockwidth</a:t>
            </a:r>
            <a:r>
              <a:rPr lang="en-US" altLang="zh-CN" sz="1800" dirty="0">
                <a:ea typeface="宋体" panose="02010600030101010101" pitchFamily="2" charset="-122"/>
              </a:rPr>
              <a:t>, </a:t>
            </a:r>
            <a:r>
              <a:rPr lang="en-US" altLang="zh-CN" sz="1800" dirty="0" err="1">
                <a:ea typeface="宋体" panose="02010600030101010101" pitchFamily="2" charset="-122"/>
              </a:rPr>
              <a:t>blockheight,seed</a:t>
            </a:r>
            <a:r>
              <a:rPr lang="en-US" altLang="zh-CN" sz="1800" dirty="0">
                <a:ea typeface="宋体" panose="02010600030101010101" pitchFamily="2" charset="-122"/>
              </a:rPr>
              <a:t>),</a:t>
            </a:r>
            <a:r>
              <a:rPr lang="zh-CN" altLang="en-US" sz="1800" dirty="0">
                <a:ea typeface="宋体" panose="02010600030101010101" pitchFamily="2" charset="-122"/>
              </a:rPr>
              <a:t>例如</a:t>
            </a:r>
            <a:r>
              <a:rPr lang="en-US" altLang="zh-CN" sz="1800" dirty="0">
                <a:ea typeface="宋体" panose="02010600030101010101" pitchFamily="2" charset="-122"/>
              </a:rPr>
              <a:t>4*4,8*8,16*16,32*32,64*64</a:t>
            </a:r>
            <a:r>
              <a:rPr lang="zh-CN" altLang="en-US" sz="1800" dirty="0">
                <a:ea typeface="宋体" panose="02010600030101010101" pitchFamily="2" charset="-122"/>
              </a:rPr>
              <a:t>，并置乱块的位置并显示（类似马赛克效果）；能指定区域内的图像分块并置乱块的顺序再显示（本条可以调用软件或库的读图接口）</a:t>
            </a:r>
            <a:endParaRPr lang="en-US" altLang="zh-CN" sz="1800" dirty="0">
              <a:ea typeface="宋体" panose="02010600030101010101" pitchFamily="2" charset="-122"/>
            </a:endParaRPr>
          </a:p>
          <a:p>
            <a:pPr lvl="2"/>
            <a:r>
              <a:rPr lang="zh-CN" altLang="en-US" sz="1800" dirty="0">
                <a:ea typeface="宋体" panose="02010600030101010101" pitchFamily="2" charset="-122"/>
              </a:rPr>
              <a:t>对置乱后的图像尝试</a:t>
            </a:r>
            <a:r>
              <a:rPr lang="zh-CN" altLang="en-US" sz="1800" dirty="0">
                <a:solidFill>
                  <a:srgbClr val="FF0000"/>
                </a:solidFill>
                <a:ea typeface="宋体" panose="02010600030101010101" pitchFamily="2" charset="-122"/>
              </a:rPr>
              <a:t>恢复</a:t>
            </a:r>
            <a:r>
              <a:rPr lang="zh-CN" altLang="en-US" sz="1800" dirty="0">
                <a:ea typeface="宋体" panose="02010600030101010101" pitchFamily="2" charset="-122"/>
              </a:rPr>
              <a:t>（类似拼图游戏）</a:t>
            </a:r>
            <a:endParaRPr lang="en-US" altLang="zh-CN" sz="1800" dirty="0">
              <a:ea typeface="宋体" panose="02010600030101010101" pitchFamily="2" charset="-122"/>
            </a:endParaRPr>
          </a:p>
          <a:p>
            <a:pPr lvl="1"/>
            <a:r>
              <a:rPr lang="zh-CN" altLang="en-US" sz="2400" dirty="0">
                <a:ea typeface="宋体" panose="02010600030101010101" pitchFamily="2" charset="-122"/>
              </a:rPr>
              <a:t>能阅读</a:t>
            </a:r>
            <a:r>
              <a:rPr lang="en-US" altLang="zh-CN" sz="2400" dirty="0">
                <a:ea typeface="宋体" panose="02010600030101010101" pitchFamily="2" charset="-122"/>
              </a:rPr>
              <a:t>wav</a:t>
            </a:r>
            <a:r>
              <a:rPr lang="zh-CN" altLang="en-US" sz="2400" dirty="0">
                <a:ea typeface="宋体" panose="02010600030101010101" pitchFamily="2" charset="-122"/>
              </a:rPr>
              <a:t>音频文件，并将</a:t>
            </a:r>
            <a:r>
              <a:rPr lang="zh-CN" altLang="en-US" sz="2400" b="1" dirty="0">
                <a:solidFill>
                  <a:srgbClr val="FF0000"/>
                </a:solidFill>
                <a:ea typeface="宋体" panose="02010600030101010101" pitchFamily="2" charset="-122"/>
              </a:rPr>
              <a:t>原始的</a:t>
            </a:r>
            <a:r>
              <a:rPr lang="en-US" altLang="zh-CN" sz="2400" b="1" dirty="0">
                <a:solidFill>
                  <a:srgbClr val="FF0000"/>
                </a:solidFill>
                <a:ea typeface="宋体" panose="02010600030101010101" pitchFamily="2" charset="-122"/>
              </a:rPr>
              <a:t>PCM</a:t>
            </a:r>
            <a:r>
              <a:rPr lang="zh-CN" altLang="en-US" sz="2400" b="1" dirty="0">
                <a:solidFill>
                  <a:srgbClr val="FF0000"/>
                </a:solidFill>
                <a:ea typeface="宋体" panose="02010600030101010101" pitchFamily="2" charset="-122"/>
              </a:rPr>
              <a:t>音频数据显示</a:t>
            </a:r>
            <a:r>
              <a:rPr lang="zh-CN" altLang="en-US" sz="2400" dirty="0">
                <a:ea typeface="宋体" panose="02010600030101010101" pitchFamily="2" charset="-122"/>
              </a:rPr>
              <a:t>出来，并画出其大小示意图（画出波形图）</a:t>
            </a:r>
            <a:endParaRPr lang="en-US" altLang="zh-CN" sz="2400" dirty="0">
              <a:ea typeface="宋体" panose="02010600030101010101" pitchFamily="2" charset="-122"/>
            </a:endParaRPr>
          </a:p>
          <a:p>
            <a:pPr lvl="1"/>
            <a:endParaRPr lang="zh-CN" altLang="en-US" sz="2000" dirty="0">
              <a:solidFill>
                <a:srgbClr val="FF0000"/>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FE3F334-5BFB-45F9-9473-4079100935EF}"/>
              </a:ext>
            </a:extLst>
          </p:cNvPr>
          <p:cNvSpPr>
            <a:spLocks noGrp="1" noChangeArrowheads="1"/>
          </p:cNvSpPr>
          <p:nvPr>
            <p:ph type="title" idx="4294967295"/>
          </p:nvPr>
        </p:nvSpPr>
        <p:spPr/>
        <p:txBody>
          <a:bodyPr/>
          <a:lstStyle/>
          <a:p>
            <a:r>
              <a:rPr lang="zh-CN" altLang="en-US">
                <a:ea typeface="宋体" panose="02010600030101010101" pitchFamily="2" charset="-122"/>
              </a:rPr>
              <a:t>BITMAP图像结构</a:t>
            </a:r>
          </a:p>
        </p:txBody>
      </p:sp>
      <p:sp>
        <p:nvSpPr>
          <p:cNvPr id="10243" name="Rectangle 3">
            <a:extLst>
              <a:ext uri="{FF2B5EF4-FFF2-40B4-BE49-F238E27FC236}">
                <a16:creationId xmlns:a16="http://schemas.microsoft.com/office/drawing/2014/main" id="{4AD5D2DD-5EBE-4914-9397-B7CAD2E812D0}"/>
              </a:ext>
            </a:extLst>
          </p:cNvPr>
          <p:cNvSpPr>
            <a:spLocks noGrp="1" noChangeArrowheads="1"/>
          </p:cNvSpPr>
          <p:nvPr>
            <p:ph type="body" idx="4294967295"/>
          </p:nvPr>
        </p:nvSpPr>
        <p:spPr/>
        <p:txBody>
          <a:bodyPr/>
          <a:lstStyle/>
          <a:p>
            <a:r>
              <a:rPr lang="en-US" altLang="zh-CN" b="1">
                <a:ea typeface="宋体" panose="02010600030101010101" pitchFamily="2" charset="-122"/>
              </a:rPr>
              <a:t>RGBQUAD</a:t>
            </a:r>
          </a:p>
          <a:p>
            <a:pPr>
              <a:buFontTx/>
              <a:buNone/>
            </a:pPr>
            <a:r>
              <a:rPr lang="en-US" altLang="zh-CN">
                <a:ea typeface="宋体" panose="02010600030101010101" pitchFamily="2" charset="-122"/>
              </a:rPr>
              <a:t>typedef struct tagRGBQUAD { </a:t>
            </a:r>
          </a:p>
          <a:p>
            <a:pPr>
              <a:buFontTx/>
              <a:buNone/>
            </a:pPr>
            <a:r>
              <a:rPr lang="en-US" altLang="zh-CN">
                <a:ea typeface="宋体" panose="02010600030101010101" pitchFamily="2" charset="-122"/>
              </a:rPr>
              <a:t>		BYTE rgbBlue;</a:t>
            </a:r>
          </a:p>
          <a:p>
            <a:pPr>
              <a:buFontTx/>
              <a:buNone/>
            </a:pPr>
            <a:r>
              <a:rPr lang="en-US" altLang="zh-CN">
                <a:ea typeface="宋体" panose="02010600030101010101" pitchFamily="2" charset="-122"/>
              </a:rPr>
              <a:t>		BYTE rgbGreen;</a:t>
            </a:r>
          </a:p>
          <a:p>
            <a:pPr>
              <a:buFontTx/>
              <a:buNone/>
            </a:pPr>
            <a:r>
              <a:rPr lang="en-US" altLang="zh-CN">
                <a:ea typeface="宋体" panose="02010600030101010101" pitchFamily="2" charset="-122"/>
              </a:rPr>
              <a:t>		BYTE rgbRed;</a:t>
            </a:r>
          </a:p>
          <a:p>
            <a:pPr>
              <a:buFontTx/>
              <a:buNone/>
            </a:pPr>
            <a:r>
              <a:rPr lang="en-US" altLang="zh-CN">
                <a:ea typeface="宋体" panose="02010600030101010101" pitchFamily="2" charset="-122"/>
              </a:rPr>
              <a:t>		BYTE rgbReserved;</a:t>
            </a:r>
          </a:p>
          <a:p>
            <a:pPr>
              <a:buFontTx/>
              <a:buNone/>
            </a:pPr>
            <a:r>
              <a:rPr lang="en-US" altLang="zh-CN">
                <a:ea typeface="宋体" panose="02010600030101010101" pitchFamily="2" charset="-122"/>
              </a:rPr>
              <a:t> } RGBQUAD;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F147206-8193-4087-BB9B-EE4CB6C52986}"/>
              </a:ext>
            </a:extLst>
          </p:cNvPr>
          <p:cNvSpPr>
            <a:spLocks noGrp="1" noChangeArrowheads="1"/>
          </p:cNvSpPr>
          <p:nvPr>
            <p:ph type="title" idx="4294967295"/>
          </p:nvPr>
        </p:nvSpPr>
        <p:spPr/>
        <p:txBody>
          <a:bodyPr/>
          <a:lstStyle/>
          <a:p>
            <a:r>
              <a:rPr lang="zh-CN" altLang="en-US">
                <a:ea typeface="宋体" panose="02010600030101010101" pitchFamily="2" charset="-122"/>
              </a:rPr>
              <a:t>颜色表的起始位置</a:t>
            </a:r>
          </a:p>
        </p:txBody>
      </p:sp>
      <p:sp>
        <p:nvSpPr>
          <p:cNvPr id="11267" name="Rectangle 3">
            <a:extLst>
              <a:ext uri="{FF2B5EF4-FFF2-40B4-BE49-F238E27FC236}">
                <a16:creationId xmlns:a16="http://schemas.microsoft.com/office/drawing/2014/main" id="{F92F4753-7493-4BE0-B68C-1B1BD1859F02}"/>
              </a:ext>
            </a:extLst>
          </p:cNvPr>
          <p:cNvSpPr>
            <a:spLocks noGrp="1" noChangeArrowheads="1"/>
          </p:cNvSpPr>
          <p:nvPr>
            <p:ph type="body" idx="4294967295"/>
          </p:nvPr>
        </p:nvSpPr>
        <p:spPr/>
        <p:txBody>
          <a:bodyPr/>
          <a:lstStyle/>
          <a:p>
            <a:r>
              <a:rPr lang="en-US" altLang="zh-CN">
                <a:ea typeface="宋体" panose="02010600030101010101" pitchFamily="2" charset="-122"/>
              </a:rPr>
              <a:t>pColor = ((LPSTR)pBitmapInfo + (WORD)(pBitmapInfo-&gt;bmiHeader.biSize));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5DE5C3D-9B89-425A-8197-8112720E6518}"/>
              </a:ext>
            </a:extLst>
          </p:cNvPr>
          <p:cNvSpPr>
            <a:spLocks noGrp="1" noChangeArrowheads="1"/>
          </p:cNvSpPr>
          <p:nvPr>
            <p:ph type="title" idx="4294967295"/>
          </p:nvPr>
        </p:nvSpPr>
        <p:spPr/>
        <p:txBody>
          <a:bodyPr/>
          <a:lstStyle/>
          <a:p>
            <a:r>
              <a:rPr lang="zh-CN" altLang="en-US">
                <a:ea typeface="宋体" panose="02010600030101010101" pitchFamily="2" charset="-122"/>
              </a:rPr>
              <a:t>位图字节的起始值和长度</a:t>
            </a:r>
          </a:p>
        </p:txBody>
      </p:sp>
      <p:sp>
        <p:nvSpPr>
          <p:cNvPr id="12291" name="Rectangle 3">
            <a:extLst>
              <a:ext uri="{FF2B5EF4-FFF2-40B4-BE49-F238E27FC236}">
                <a16:creationId xmlns:a16="http://schemas.microsoft.com/office/drawing/2014/main" id="{232F6FED-6A61-4C86-A422-5FCF744AE356}"/>
              </a:ext>
            </a:extLst>
          </p:cNvPr>
          <p:cNvSpPr>
            <a:spLocks noGrp="1" noChangeArrowheads="1"/>
          </p:cNvSpPr>
          <p:nvPr>
            <p:ph type="body" idx="4294967295"/>
          </p:nvPr>
        </p:nvSpPr>
        <p:spPr/>
        <p:txBody>
          <a:bodyPr/>
          <a:lstStyle/>
          <a:p>
            <a:r>
              <a:rPr lang="zh-CN" altLang="en-US">
                <a:ea typeface="宋体" panose="02010600030101010101" pitchFamily="2" charset="-122"/>
              </a:rPr>
              <a:t>起始位置：</a:t>
            </a:r>
          </a:p>
          <a:p>
            <a:pPr lvl="1"/>
            <a:r>
              <a:rPr lang="en-US" altLang="zh-CN">
                <a:ea typeface="宋体" panose="02010600030101010101" pitchFamily="2" charset="-122"/>
              </a:rPr>
              <a:t>PBITMAPFILEHEADER.bfOffBits;</a:t>
            </a:r>
          </a:p>
          <a:p>
            <a:endParaRPr lang="en-US" altLang="zh-CN">
              <a:ea typeface="宋体" panose="02010600030101010101" pitchFamily="2" charset="-122"/>
            </a:endParaRPr>
          </a:p>
          <a:p>
            <a:r>
              <a:rPr lang="zh-CN" altLang="en-US">
                <a:ea typeface="宋体" panose="02010600030101010101" pitchFamily="2" charset="-122"/>
              </a:rPr>
              <a:t>长度：</a:t>
            </a:r>
          </a:p>
          <a:p>
            <a:pPr lvl="1"/>
            <a:r>
              <a:rPr lang="zh-CN" altLang="en-US">
                <a:ea typeface="宋体" panose="02010600030101010101" pitchFamily="2" charset="-122"/>
              </a:rPr>
              <a:t>PBITMAPFILEHEADER.bfSize - PBITMAPFILEHEADER.bfOffBits;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F31951C-7451-4B13-8C07-248170C2F5FE}"/>
              </a:ext>
            </a:extLst>
          </p:cNvPr>
          <p:cNvSpPr>
            <a:spLocks noGrp="1" noChangeArrowheads="1"/>
          </p:cNvSpPr>
          <p:nvPr>
            <p:ph type="title" idx="4294967295"/>
          </p:nvPr>
        </p:nvSpPr>
        <p:spPr/>
        <p:txBody>
          <a:bodyPr/>
          <a:lstStyle/>
          <a:p>
            <a:r>
              <a:rPr lang="zh-CN" altLang="en-US">
                <a:ea typeface="宋体" panose="02010600030101010101" pitchFamily="2" charset="-122"/>
              </a:rPr>
              <a:t>位图显示</a:t>
            </a:r>
          </a:p>
        </p:txBody>
      </p:sp>
      <p:sp>
        <p:nvSpPr>
          <p:cNvPr id="13315" name="Rectangle 3">
            <a:extLst>
              <a:ext uri="{FF2B5EF4-FFF2-40B4-BE49-F238E27FC236}">
                <a16:creationId xmlns:a16="http://schemas.microsoft.com/office/drawing/2014/main" id="{624FBCBD-649F-4985-A632-18CF570B10BB}"/>
              </a:ext>
            </a:extLst>
          </p:cNvPr>
          <p:cNvSpPr>
            <a:spLocks noGrp="1" noChangeArrowheads="1"/>
          </p:cNvSpPr>
          <p:nvPr>
            <p:ph type="body" idx="4294967295"/>
          </p:nvPr>
        </p:nvSpPr>
        <p:spPr/>
        <p:txBody>
          <a:bodyPr/>
          <a:lstStyle/>
          <a:p>
            <a:pPr>
              <a:lnSpc>
                <a:spcPct val="90000"/>
              </a:lnSpc>
            </a:pPr>
            <a:r>
              <a:rPr lang="en-US" altLang="zh-CN" sz="2400" b="1">
                <a:ea typeface="宋体" panose="02010600030101010101" pitchFamily="2" charset="-122"/>
              </a:rPr>
              <a:t>BOOL StretchBlt( HDC</a:t>
            </a:r>
            <a:r>
              <a:rPr lang="en-US" altLang="zh-CN" sz="2400" i="1">
                <a:ea typeface="宋体" panose="02010600030101010101" pitchFamily="2" charset="-122"/>
              </a:rPr>
              <a:t> hdcDest</a:t>
            </a:r>
            <a:r>
              <a:rPr lang="en-US" altLang="zh-CN" sz="2400" b="1">
                <a:ea typeface="宋体" panose="02010600030101010101" pitchFamily="2" charset="-122"/>
              </a:rPr>
              <a:t>, </a:t>
            </a:r>
            <a:r>
              <a:rPr lang="en-US" altLang="zh-CN" sz="2400">
                <a:ea typeface="宋体" panose="02010600030101010101" pitchFamily="2" charset="-122"/>
              </a:rPr>
              <a:t>// handle to destination DC </a:t>
            </a:r>
            <a:r>
              <a:rPr lang="en-US" altLang="zh-CN" sz="2400" b="1">
                <a:ea typeface="宋体" panose="02010600030101010101" pitchFamily="2" charset="-122"/>
              </a:rPr>
              <a:t>int</a:t>
            </a:r>
            <a:r>
              <a:rPr lang="en-US" altLang="zh-CN" sz="2400" i="1">
                <a:ea typeface="宋体" panose="02010600030101010101" pitchFamily="2" charset="-122"/>
              </a:rPr>
              <a:t> nXOriginDest</a:t>
            </a:r>
            <a:r>
              <a:rPr lang="en-US" altLang="zh-CN" sz="2400" b="1">
                <a:ea typeface="宋体" panose="02010600030101010101" pitchFamily="2" charset="-122"/>
              </a:rPr>
              <a:t>, </a:t>
            </a:r>
            <a:r>
              <a:rPr lang="en-US" altLang="zh-CN" sz="2400">
                <a:ea typeface="宋体" panose="02010600030101010101" pitchFamily="2" charset="-122"/>
              </a:rPr>
              <a:t>// x-coord of destination upper-left corner </a:t>
            </a:r>
            <a:r>
              <a:rPr lang="en-US" altLang="zh-CN" sz="2400" b="1">
                <a:ea typeface="宋体" panose="02010600030101010101" pitchFamily="2" charset="-122"/>
              </a:rPr>
              <a:t>int</a:t>
            </a:r>
            <a:r>
              <a:rPr lang="en-US" altLang="zh-CN" sz="2400" i="1">
                <a:ea typeface="宋体" panose="02010600030101010101" pitchFamily="2" charset="-122"/>
              </a:rPr>
              <a:t> nYOriginDest</a:t>
            </a:r>
            <a:r>
              <a:rPr lang="en-US" altLang="zh-CN" sz="2400" b="1">
                <a:ea typeface="宋体" panose="02010600030101010101" pitchFamily="2" charset="-122"/>
              </a:rPr>
              <a:t>, </a:t>
            </a:r>
            <a:r>
              <a:rPr lang="en-US" altLang="zh-CN" sz="2400">
                <a:ea typeface="宋体" panose="02010600030101010101" pitchFamily="2" charset="-122"/>
              </a:rPr>
              <a:t>// y-coord of destination upper-left corner </a:t>
            </a:r>
            <a:r>
              <a:rPr lang="en-US" altLang="zh-CN" sz="2400" b="1">
                <a:ea typeface="宋体" panose="02010600030101010101" pitchFamily="2" charset="-122"/>
              </a:rPr>
              <a:t>int</a:t>
            </a:r>
            <a:r>
              <a:rPr lang="en-US" altLang="zh-CN" sz="2400" i="1">
                <a:ea typeface="宋体" panose="02010600030101010101" pitchFamily="2" charset="-122"/>
              </a:rPr>
              <a:t> nWidthDest</a:t>
            </a:r>
            <a:r>
              <a:rPr lang="en-US" altLang="zh-CN" sz="2400" b="1">
                <a:ea typeface="宋体" panose="02010600030101010101" pitchFamily="2" charset="-122"/>
              </a:rPr>
              <a:t>, </a:t>
            </a:r>
            <a:r>
              <a:rPr lang="en-US" altLang="zh-CN" sz="2400">
                <a:ea typeface="宋体" panose="02010600030101010101" pitchFamily="2" charset="-122"/>
              </a:rPr>
              <a:t>// width of destination rectangle </a:t>
            </a:r>
            <a:r>
              <a:rPr lang="en-US" altLang="zh-CN" sz="2400" b="1">
                <a:ea typeface="宋体" panose="02010600030101010101" pitchFamily="2" charset="-122"/>
              </a:rPr>
              <a:t>int</a:t>
            </a:r>
            <a:r>
              <a:rPr lang="en-US" altLang="zh-CN" sz="2400" i="1">
                <a:ea typeface="宋体" panose="02010600030101010101" pitchFamily="2" charset="-122"/>
              </a:rPr>
              <a:t> nHeightDest</a:t>
            </a:r>
            <a:r>
              <a:rPr lang="en-US" altLang="zh-CN" sz="2400" b="1">
                <a:ea typeface="宋体" panose="02010600030101010101" pitchFamily="2" charset="-122"/>
              </a:rPr>
              <a:t>, </a:t>
            </a:r>
            <a:r>
              <a:rPr lang="en-US" altLang="zh-CN" sz="2400">
                <a:ea typeface="宋体" panose="02010600030101010101" pitchFamily="2" charset="-122"/>
              </a:rPr>
              <a:t>// height of destination rectangle </a:t>
            </a:r>
            <a:r>
              <a:rPr lang="en-US" altLang="zh-CN" sz="2400" b="1">
                <a:ea typeface="宋体" panose="02010600030101010101" pitchFamily="2" charset="-122"/>
              </a:rPr>
              <a:t>HDC</a:t>
            </a:r>
            <a:r>
              <a:rPr lang="en-US" altLang="zh-CN" sz="2400" i="1">
                <a:ea typeface="宋体" panose="02010600030101010101" pitchFamily="2" charset="-122"/>
              </a:rPr>
              <a:t> hdcSrc</a:t>
            </a:r>
            <a:r>
              <a:rPr lang="en-US" altLang="zh-CN" sz="2400" b="1">
                <a:ea typeface="宋体" panose="02010600030101010101" pitchFamily="2" charset="-122"/>
              </a:rPr>
              <a:t>, </a:t>
            </a:r>
            <a:r>
              <a:rPr lang="en-US" altLang="zh-CN" sz="2400">
                <a:ea typeface="宋体" panose="02010600030101010101" pitchFamily="2" charset="-122"/>
              </a:rPr>
              <a:t>// handle to source DC </a:t>
            </a:r>
            <a:r>
              <a:rPr lang="en-US" altLang="zh-CN" sz="2400" b="1">
                <a:ea typeface="宋体" panose="02010600030101010101" pitchFamily="2" charset="-122"/>
              </a:rPr>
              <a:t>int</a:t>
            </a:r>
            <a:r>
              <a:rPr lang="en-US" altLang="zh-CN" sz="2400" i="1">
                <a:ea typeface="宋体" panose="02010600030101010101" pitchFamily="2" charset="-122"/>
              </a:rPr>
              <a:t> nXOriginSrc</a:t>
            </a:r>
            <a:r>
              <a:rPr lang="en-US" altLang="zh-CN" sz="2400" b="1">
                <a:ea typeface="宋体" panose="02010600030101010101" pitchFamily="2" charset="-122"/>
              </a:rPr>
              <a:t>, </a:t>
            </a:r>
            <a:r>
              <a:rPr lang="en-US" altLang="zh-CN" sz="2400">
                <a:ea typeface="宋体" panose="02010600030101010101" pitchFamily="2" charset="-122"/>
              </a:rPr>
              <a:t>// x-coord of source upper-left corner </a:t>
            </a:r>
            <a:r>
              <a:rPr lang="en-US" altLang="zh-CN" sz="2400" b="1">
                <a:ea typeface="宋体" panose="02010600030101010101" pitchFamily="2" charset="-122"/>
              </a:rPr>
              <a:t>int</a:t>
            </a:r>
            <a:r>
              <a:rPr lang="en-US" altLang="zh-CN" sz="2400" i="1">
                <a:ea typeface="宋体" panose="02010600030101010101" pitchFamily="2" charset="-122"/>
              </a:rPr>
              <a:t> nYOriginSrc</a:t>
            </a:r>
            <a:r>
              <a:rPr lang="en-US" altLang="zh-CN" sz="2400" b="1">
                <a:ea typeface="宋体" panose="02010600030101010101" pitchFamily="2" charset="-122"/>
              </a:rPr>
              <a:t>, </a:t>
            </a:r>
            <a:r>
              <a:rPr lang="en-US" altLang="zh-CN" sz="2400">
                <a:ea typeface="宋体" panose="02010600030101010101" pitchFamily="2" charset="-122"/>
              </a:rPr>
              <a:t>// y-coord of source upper-left corner </a:t>
            </a:r>
            <a:r>
              <a:rPr lang="en-US" altLang="zh-CN" sz="2400" b="1">
                <a:ea typeface="宋体" panose="02010600030101010101" pitchFamily="2" charset="-122"/>
              </a:rPr>
              <a:t>int</a:t>
            </a:r>
            <a:r>
              <a:rPr lang="en-US" altLang="zh-CN" sz="2400" i="1">
                <a:ea typeface="宋体" panose="02010600030101010101" pitchFamily="2" charset="-122"/>
              </a:rPr>
              <a:t> nWidthSrc</a:t>
            </a:r>
            <a:r>
              <a:rPr lang="en-US" altLang="zh-CN" sz="2400" b="1">
                <a:ea typeface="宋体" panose="02010600030101010101" pitchFamily="2" charset="-122"/>
              </a:rPr>
              <a:t>, </a:t>
            </a:r>
            <a:r>
              <a:rPr lang="en-US" altLang="zh-CN" sz="2400">
                <a:ea typeface="宋体" panose="02010600030101010101" pitchFamily="2" charset="-122"/>
              </a:rPr>
              <a:t>// width of source rectangle </a:t>
            </a:r>
            <a:r>
              <a:rPr lang="en-US" altLang="zh-CN" sz="2400" b="1">
                <a:ea typeface="宋体" panose="02010600030101010101" pitchFamily="2" charset="-122"/>
              </a:rPr>
              <a:t>int</a:t>
            </a:r>
            <a:r>
              <a:rPr lang="en-US" altLang="zh-CN" sz="2400" i="1">
                <a:ea typeface="宋体" panose="02010600030101010101" pitchFamily="2" charset="-122"/>
              </a:rPr>
              <a:t> nHeightSrc</a:t>
            </a:r>
            <a:r>
              <a:rPr lang="en-US" altLang="zh-CN" sz="2400" b="1">
                <a:ea typeface="宋体" panose="02010600030101010101" pitchFamily="2" charset="-122"/>
              </a:rPr>
              <a:t>, </a:t>
            </a:r>
            <a:r>
              <a:rPr lang="en-US" altLang="zh-CN" sz="2400">
                <a:ea typeface="宋体" panose="02010600030101010101" pitchFamily="2" charset="-122"/>
              </a:rPr>
              <a:t>// height of source rectangle </a:t>
            </a:r>
            <a:r>
              <a:rPr lang="en-US" altLang="zh-CN" sz="2400" b="1">
                <a:ea typeface="宋体" panose="02010600030101010101" pitchFamily="2" charset="-122"/>
              </a:rPr>
              <a:t>DWORD</a:t>
            </a:r>
            <a:r>
              <a:rPr lang="en-US" altLang="zh-CN" sz="2400" i="1">
                <a:ea typeface="宋体" panose="02010600030101010101" pitchFamily="2" charset="-122"/>
              </a:rPr>
              <a:t> dwRop</a:t>
            </a:r>
            <a:r>
              <a:rPr lang="en-US" altLang="zh-CN" sz="2400">
                <a:ea typeface="宋体" panose="02010600030101010101" pitchFamily="2" charset="-122"/>
              </a:rPr>
              <a:t> // raster operation code </a:t>
            </a:r>
            <a:r>
              <a:rPr lang="en-US" altLang="zh-CN" sz="2400" b="1">
                <a:ea typeface="宋体" panose="02010600030101010101" pitchFamily="2"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
            <a:extLst>
              <a:ext uri="{FF2B5EF4-FFF2-40B4-BE49-F238E27FC236}">
                <a16:creationId xmlns:a16="http://schemas.microsoft.com/office/drawing/2014/main" id="{5F52DC94-C6B2-46A1-9348-A2E604937C3A}"/>
              </a:ext>
            </a:extLst>
          </p:cNvPr>
          <p:cNvSpPr txBox="1">
            <a:spLocks noChangeArrowheads="1"/>
          </p:cNvSpPr>
          <p:nvPr/>
        </p:nvSpPr>
        <p:spPr bwMode="auto">
          <a:xfrm>
            <a:off x="1908175" y="2349500"/>
            <a:ext cx="54721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SzTx/>
              <a:buFontTx/>
              <a:buNone/>
            </a:pPr>
            <a:r>
              <a:rPr lang="zh-CN" altLang="en-US" sz="2800">
                <a:solidFill>
                  <a:srgbClr val="FF0000"/>
                </a:solidFill>
                <a:latin typeface="宋体" panose="02010600030101010101" pitchFamily="2" charset="-122"/>
              </a:rPr>
              <a:t>附录：</a:t>
            </a:r>
            <a:r>
              <a:rPr lang="en-US" altLang="zh-CN" sz="2800">
                <a:solidFill>
                  <a:srgbClr val="FF0000"/>
                </a:solidFill>
                <a:latin typeface="宋体" panose="02010600030101010101" pitchFamily="2" charset="-122"/>
              </a:rPr>
              <a:t>JPEG</a:t>
            </a:r>
            <a:r>
              <a:rPr lang="zh-CN" altLang="en-US" sz="2800">
                <a:solidFill>
                  <a:srgbClr val="FF0000"/>
                </a:solidFill>
                <a:latin typeface="宋体" panose="02010600030101010101" pitchFamily="2" charset="-122"/>
              </a:rPr>
              <a:t>压缩流程</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C274366-B1CC-48D4-8DE6-696C168165AC}"/>
              </a:ext>
            </a:extLst>
          </p:cNvPr>
          <p:cNvSpPr>
            <a:spLocks noGrp="1" noChangeArrowheads="1"/>
          </p:cNvSpPr>
          <p:nvPr>
            <p:ph type="title" idx="4294967295"/>
          </p:nvPr>
        </p:nvSpPr>
        <p:spPr/>
        <p:txBody>
          <a:bodyPr/>
          <a:lstStyle/>
          <a:p>
            <a:r>
              <a:rPr lang="zh-CN" altLang="en-US">
                <a:ea typeface="宋体" panose="02010600030101010101" pitchFamily="2" charset="-122"/>
              </a:rPr>
              <a:t>JPEG图像压缩的基本流程</a:t>
            </a:r>
          </a:p>
        </p:txBody>
      </p:sp>
      <p:sp>
        <p:nvSpPr>
          <p:cNvPr id="15363" name="Rectangle 3">
            <a:extLst>
              <a:ext uri="{FF2B5EF4-FFF2-40B4-BE49-F238E27FC236}">
                <a16:creationId xmlns:a16="http://schemas.microsoft.com/office/drawing/2014/main" id="{4453F502-3B27-40AC-8457-B2C94D2E68FD}"/>
              </a:ext>
            </a:extLst>
          </p:cNvPr>
          <p:cNvSpPr>
            <a:spLocks noGrp="1" noChangeArrowheads="1"/>
          </p:cNvSpPr>
          <p:nvPr>
            <p:ph type="body" idx="4294967295"/>
          </p:nvPr>
        </p:nvSpPr>
        <p:spPr/>
        <p:txBody>
          <a:bodyPr/>
          <a:lstStyle/>
          <a:p>
            <a:r>
              <a:rPr lang="zh-CN" altLang="en-US" sz="2800">
                <a:ea typeface="宋体" panose="02010600030101010101" pitchFamily="2" charset="-122"/>
              </a:rPr>
              <a:t>RGB-&gt;YCbCr</a:t>
            </a:r>
          </a:p>
          <a:p>
            <a:pPr lvl="1"/>
            <a:r>
              <a:rPr lang="zh-CN" altLang="en-US" sz="2400">
                <a:ea typeface="宋体" panose="02010600030101010101" pitchFamily="2" charset="-122"/>
              </a:rPr>
              <a:t>注意</a:t>
            </a:r>
            <a:r>
              <a:rPr lang="en-US" altLang="zh-CN" sz="2400">
                <a:ea typeface="宋体" panose="02010600030101010101" pitchFamily="2" charset="-122"/>
              </a:rPr>
              <a:t>Cb+128,Cr+128</a:t>
            </a:r>
          </a:p>
          <a:p>
            <a:r>
              <a:rPr lang="en-US" altLang="zh-CN" sz="2800">
                <a:ea typeface="宋体" panose="02010600030101010101" pitchFamily="2" charset="-122"/>
              </a:rPr>
              <a:t>Y-128</a:t>
            </a:r>
          </a:p>
          <a:p>
            <a:r>
              <a:rPr lang="zh-CN" altLang="en-US" sz="2800">
                <a:ea typeface="宋体" panose="02010600030101010101" pitchFamily="2" charset="-122"/>
              </a:rPr>
              <a:t>亮度和色度分量分别分块做DCT变换</a:t>
            </a:r>
          </a:p>
          <a:p>
            <a:r>
              <a:rPr lang="zh-CN" altLang="en-US" sz="2800">
                <a:ea typeface="宋体" panose="02010600030101010101" pitchFamily="2" charset="-122"/>
              </a:rPr>
              <a:t>亮度和色度分量分别用不同的量化矩阵进行量化</a:t>
            </a:r>
          </a:p>
          <a:p>
            <a:pPr lvl="1"/>
            <a:r>
              <a:rPr lang="zh-CN" altLang="en-US" sz="2400">
                <a:ea typeface="宋体" panose="02010600030101010101" pitchFamily="2" charset="-122"/>
              </a:rPr>
              <a:t>注意量化矩阵的计算公式</a:t>
            </a:r>
          </a:p>
          <a:p>
            <a:r>
              <a:rPr lang="zh-CN" altLang="en-US" sz="2800">
                <a:ea typeface="宋体" panose="02010600030101010101" pitchFamily="2" charset="-122"/>
              </a:rPr>
              <a:t>DC系数进行处理，ZigZag扫描</a:t>
            </a:r>
          </a:p>
          <a:p>
            <a:r>
              <a:rPr lang="zh-CN" altLang="en-US" sz="2800">
                <a:ea typeface="宋体" panose="02010600030101010101" pitchFamily="2" charset="-122"/>
              </a:rPr>
              <a:t>熵编码</a:t>
            </a:r>
          </a:p>
          <a:p>
            <a:endParaRPr lang="zh-CN" altLang="en-US" sz="2800">
              <a:ea typeface="宋体" panose="02010600030101010101" pitchFamily="2" charset="-122"/>
            </a:endParaRPr>
          </a:p>
          <a:p>
            <a:endParaRPr lang="zh-CN" altLang="en-US" sz="28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1EEEEEE-C8C1-4D8D-8581-093C705FBCDD}"/>
              </a:ext>
            </a:extLst>
          </p:cNvPr>
          <p:cNvSpPr>
            <a:spLocks noChangeArrowheads="1"/>
          </p:cNvSpPr>
          <p:nvPr/>
        </p:nvSpPr>
        <p:spPr bwMode="auto">
          <a:xfrm>
            <a:off x="0" y="1476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just" eaLnBrk="1" hangingPunct="1">
              <a:spcBef>
                <a:spcPct val="0"/>
              </a:spcBef>
              <a:buSzTx/>
              <a:buFontTx/>
              <a:buNone/>
            </a:pPr>
            <a:endParaRPr lang="zh-CN" altLang="en-US" sz="2800">
              <a:solidFill>
                <a:schemeClr val="bg1"/>
              </a:solidFill>
              <a:latin typeface="宋体" panose="02010600030101010101" pitchFamily="2" charset="-122"/>
            </a:endParaRPr>
          </a:p>
        </p:txBody>
      </p:sp>
      <p:graphicFrame>
        <p:nvGraphicFramePr>
          <p:cNvPr id="16387" name="Object 3">
            <a:extLst>
              <a:ext uri="{FF2B5EF4-FFF2-40B4-BE49-F238E27FC236}">
                <a16:creationId xmlns:a16="http://schemas.microsoft.com/office/drawing/2014/main" id="{B723DCAC-3D9B-4655-9DC1-C86823F2165B}"/>
              </a:ext>
            </a:extLst>
          </p:cNvPr>
          <p:cNvGraphicFramePr>
            <a:graphicFrameLocks noChangeAspect="1"/>
          </p:cNvGraphicFramePr>
          <p:nvPr/>
        </p:nvGraphicFramePr>
        <p:xfrm>
          <a:off x="539750" y="260350"/>
          <a:ext cx="8066088" cy="5980113"/>
        </p:xfrm>
        <a:graphic>
          <a:graphicData uri="http://schemas.openxmlformats.org/presentationml/2006/ole">
            <mc:AlternateContent xmlns:mc="http://schemas.openxmlformats.org/markup-compatibility/2006">
              <mc:Choice xmlns:v="urn:schemas-microsoft-com:vml" Requires="v">
                <p:oleObj spid="_x0000_s16413" r:id="rId4" imgW="7088400" imgH="5210640" progId="Visio.Drawing.11">
                  <p:embed/>
                </p:oleObj>
              </mc:Choice>
              <mc:Fallback>
                <p:oleObj r:id="rId4" imgW="7088400" imgH="521064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60350"/>
                        <a:ext cx="8066088" cy="59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CC187AC-F442-4512-93BE-7582DE0EBD95}"/>
              </a:ext>
            </a:extLst>
          </p:cNvPr>
          <p:cNvSpPr>
            <a:spLocks noGrp="1" noChangeArrowheads="1"/>
          </p:cNvSpPr>
          <p:nvPr>
            <p:ph type="title" idx="4294967295"/>
          </p:nvPr>
        </p:nvSpPr>
        <p:spPr/>
        <p:txBody>
          <a:bodyPr/>
          <a:lstStyle/>
          <a:p>
            <a:r>
              <a:rPr lang="zh-CN" altLang="en-US">
                <a:ea typeface="宋体" panose="02010600030101010101" pitchFamily="2" charset="-122"/>
              </a:rPr>
              <a:t>标准量化表和量化因子</a:t>
            </a:r>
          </a:p>
        </p:txBody>
      </p:sp>
      <p:sp>
        <p:nvSpPr>
          <p:cNvPr id="17411" name="Rectangle 3">
            <a:extLst>
              <a:ext uri="{FF2B5EF4-FFF2-40B4-BE49-F238E27FC236}">
                <a16:creationId xmlns:a16="http://schemas.microsoft.com/office/drawing/2014/main" id="{362982D2-184C-480B-B818-5F0B42A99D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just" eaLnBrk="1" hangingPunct="1">
              <a:spcBef>
                <a:spcPct val="0"/>
              </a:spcBef>
              <a:buSzTx/>
              <a:buFontTx/>
              <a:buNone/>
            </a:pPr>
            <a:endParaRPr lang="zh-CN" altLang="en-US" sz="2800">
              <a:solidFill>
                <a:schemeClr val="bg1"/>
              </a:solidFill>
              <a:latin typeface="宋体" panose="02010600030101010101" pitchFamily="2" charset="-122"/>
            </a:endParaRPr>
          </a:p>
        </p:txBody>
      </p:sp>
      <p:graphicFrame>
        <p:nvGraphicFramePr>
          <p:cNvPr id="17412" name="Object 4">
            <a:extLst>
              <a:ext uri="{FF2B5EF4-FFF2-40B4-BE49-F238E27FC236}">
                <a16:creationId xmlns:a16="http://schemas.microsoft.com/office/drawing/2014/main" id="{E3175A09-80DD-483D-8546-7EF50A13CA3F}"/>
              </a:ext>
            </a:extLst>
          </p:cNvPr>
          <p:cNvGraphicFramePr>
            <a:graphicFrameLocks noChangeAspect="1"/>
          </p:cNvGraphicFramePr>
          <p:nvPr/>
        </p:nvGraphicFramePr>
        <p:xfrm>
          <a:off x="0" y="1539875"/>
          <a:ext cx="9144000" cy="809625"/>
        </p:xfrm>
        <a:graphic>
          <a:graphicData uri="http://schemas.openxmlformats.org/presentationml/2006/ole">
            <mc:AlternateContent xmlns:mc="http://schemas.openxmlformats.org/markup-compatibility/2006">
              <mc:Choice xmlns:v="urn:schemas-microsoft-com:vml" Requires="v">
                <p:oleObj spid="_x0000_s17466" r:id="rId4" imgW="5295900" imgH="457200" progId="Equation.3">
                  <p:embed/>
                </p:oleObj>
              </mc:Choice>
              <mc:Fallback>
                <p:oleObj r:id="rId4" imgW="52959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39875"/>
                        <a:ext cx="91440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3" name="Rectangle 5">
            <a:extLst>
              <a:ext uri="{FF2B5EF4-FFF2-40B4-BE49-F238E27FC236}">
                <a16:creationId xmlns:a16="http://schemas.microsoft.com/office/drawing/2014/main" id="{05224564-748F-4A15-826F-4481357E22F6}"/>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just" eaLnBrk="1" hangingPunct="1">
              <a:spcBef>
                <a:spcPct val="0"/>
              </a:spcBef>
              <a:buSzTx/>
              <a:buFontTx/>
              <a:buNone/>
            </a:pPr>
            <a:endParaRPr lang="zh-CN" altLang="en-US" sz="2800">
              <a:solidFill>
                <a:schemeClr val="bg1"/>
              </a:solidFill>
              <a:latin typeface="宋体" panose="02010600030101010101" pitchFamily="2" charset="-122"/>
            </a:endParaRPr>
          </a:p>
        </p:txBody>
      </p:sp>
      <p:graphicFrame>
        <p:nvGraphicFramePr>
          <p:cNvPr id="17414" name="Object 6">
            <a:extLst>
              <a:ext uri="{FF2B5EF4-FFF2-40B4-BE49-F238E27FC236}">
                <a16:creationId xmlns:a16="http://schemas.microsoft.com/office/drawing/2014/main" id="{76A32FAB-7A51-400C-8EA6-9E36EEED02B6}"/>
              </a:ext>
            </a:extLst>
          </p:cNvPr>
          <p:cNvGraphicFramePr>
            <a:graphicFrameLocks noChangeAspect="1"/>
          </p:cNvGraphicFramePr>
          <p:nvPr/>
        </p:nvGraphicFramePr>
        <p:xfrm>
          <a:off x="250825" y="2708275"/>
          <a:ext cx="8497888" cy="3787775"/>
        </p:xfrm>
        <a:graphic>
          <a:graphicData uri="http://schemas.openxmlformats.org/presentationml/2006/ole">
            <mc:AlternateContent xmlns:mc="http://schemas.openxmlformats.org/markup-compatibility/2006">
              <mc:Choice xmlns:v="urn:schemas-microsoft-com:vml" Requires="v">
                <p:oleObj spid="_x0000_s17467" r:id="rId6" imgW="3683000" imgH="1828800" progId="Equation.3">
                  <p:embed/>
                </p:oleObj>
              </mc:Choice>
              <mc:Fallback>
                <p:oleObj r:id="rId6" imgW="3683000" imgH="1828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708275"/>
                        <a:ext cx="8497888"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 Box 7">
            <a:extLst>
              <a:ext uri="{FF2B5EF4-FFF2-40B4-BE49-F238E27FC236}">
                <a16:creationId xmlns:a16="http://schemas.microsoft.com/office/drawing/2014/main" id="{15F99807-0A47-449A-B01B-80E11DCF0251}"/>
              </a:ext>
            </a:extLst>
          </p:cNvPr>
          <p:cNvSpPr txBox="1">
            <a:spLocks noChangeArrowheads="1"/>
          </p:cNvSpPr>
          <p:nvPr/>
        </p:nvSpPr>
        <p:spPr bwMode="auto">
          <a:xfrm>
            <a:off x="323850" y="3213100"/>
            <a:ext cx="172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ctr" eaLnBrk="1" hangingPunct="1">
              <a:spcBef>
                <a:spcPct val="50000"/>
              </a:spcBef>
              <a:buSzTx/>
              <a:buFontTx/>
              <a:buNone/>
            </a:pPr>
            <a:r>
              <a:rPr lang="en-US" altLang="zh-CN" sz="1800">
                <a:latin typeface="Arial" panose="020B0604020202020204" pitchFamily="34" charset="0"/>
              </a:rPr>
              <a:t>JPEG</a:t>
            </a:r>
            <a:r>
              <a:rPr lang="zh-CN" altLang="en-US" sz="1800">
                <a:latin typeface="Arial" panose="020B0604020202020204" pitchFamily="34" charset="0"/>
              </a:rPr>
              <a:t>推荐的标准亮度量化表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E57DA2F-4940-4462-B64C-85E989DFC69F}"/>
              </a:ext>
            </a:extLst>
          </p:cNvPr>
          <p:cNvSpPr>
            <a:spLocks noGrp="1" noChangeArrowheads="1"/>
          </p:cNvSpPr>
          <p:nvPr>
            <p:ph type="title" idx="4294967295"/>
          </p:nvPr>
        </p:nvSpPr>
        <p:spPr/>
        <p:txBody>
          <a:bodyPr/>
          <a:lstStyle/>
          <a:p>
            <a:r>
              <a:rPr lang="zh-CN" altLang="en-US" sz="3600">
                <a:ea typeface="宋体" panose="02010600030101010101" pitchFamily="2" charset="-122"/>
              </a:rPr>
              <a:t>附加</a:t>
            </a:r>
          </a:p>
        </p:txBody>
      </p:sp>
      <p:sp>
        <p:nvSpPr>
          <p:cNvPr id="18435" name="Rectangle 3">
            <a:extLst>
              <a:ext uri="{FF2B5EF4-FFF2-40B4-BE49-F238E27FC236}">
                <a16:creationId xmlns:a16="http://schemas.microsoft.com/office/drawing/2014/main" id="{D8386D87-CDC1-44F8-817A-40BBFD65B2CC}"/>
              </a:ext>
            </a:extLst>
          </p:cNvPr>
          <p:cNvSpPr>
            <a:spLocks noGrp="1" noChangeArrowheads="1"/>
          </p:cNvSpPr>
          <p:nvPr>
            <p:ph type="body" idx="4294967295"/>
          </p:nvPr>
        </p:nvSpPr>
        <p:spPr/>
        <p:txBody>
          <a:bodyPr/>
          <a:lstStyle/>
          <a:p>
            <a:r>
              <a:rPr lang="zh-CN" altLang="en-US" sz="2800">
                <a:ea typeface="宋体" panose="02010600030101010101" pitchFamily="2" charset="-122"/>
              </a:rPr>
              <a:t>如何设计去除块效应的后处理算法</a:t>
            </a:r>
            <a:endParaRPr lang="en-US" altLang="zh-CN" sz="2800">
              <a:ea typeface="宋体" panose="02010600030101010101" pitchFamily="2" charset="-122"/>
            </a:endParaRPr>
          </a:p>
          <a:p>
            <a:pPr lvl="1"/>
            <a:r>
              <a:rPr lang="zh-CN" altLang="en-US" sz="2400">
                <a:ea typeface="宋体" panose="02010600030101010101" pitchFamily="2" charset="-122"/>
              </a:rPr>
              <a:t>JPEG压缩图像随着压缩因子的增大，其块效应愈发明显，主要是由于量化造成边缘区域的失真明显不连续造成的</a:t>
            </a:r>
          </a:p>
          <a:p>
            <a:r>
              <a:rPr lang="zh-CN" altLang="en-US" sz="2800">
                <a:ea typeface="宋体" panose="02010600030101010101" pitchFamily="2" charset="-122"/>
              </a:rPr>
              <a:t>去除块效应算法可以从以下几个方面考虑：</a:t>
            </a:r>
          </a:p>
          <a:p>
            <a:pPr lvl="1"/>
            <a:r>
              <a:rPr lang="zh-CN" altLang="en-US" sz="2400">
                <a:ea typeface="宋体" panose="02010600030101010101" pitchFamily="2" charset="-122"/>
              </a:rPr>
              <a:t>对块的边界处进行平滑处理，可以参考视频编码标准中的环路滤波(de-blocking) 利用JPEG压缩码流中的某些信息来进行补偿，从而减少失真</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8842477-13CF-4EFA-8D1D-10723B12D2A9}"/>
              </a:ext>
            </a:extLst>
          </p:cNvPr>
          <p:cNvSpPr>
            <a:spLocks noGrp="1"/>
          </p:cNvSpPr>
          <p:nvPr>
            <p:ph type="title"/>
          </p:nvPr>
        </p:nvSpPr>
        <p:spPr/>
        <p:txBody>
          <a:bodyPr/>
          <a:lstStyle/>
          <a:p>
            <a:r>
              <a:rPr lang="zh-CN" altLang="en-US" dirty="0"/>
              <a:t>实验一</a:t>
            </a:r>
          </a:p>
        </p:txBody>
      </p:sp>
      <p:sp>
        <p:nvSpPr>
          <p:cNvPr id="4" name="内容占位符 3">
            <a:extLst>
              <a:ext uri="{FF2B5EF4-FFF2-40B4-BE49-F238E27FC236}">
                <a16:creationId xmlns:a16="http://schemas.microsoft.com/office/drawing/2014/main" id="{45D99753-4A6D-4550-AFF6-CC4A5C3C31A3}"/>
              </a:ext>
            </a:extLst>
          </p:cNvPr>
          <p:cNvSpPr>
            <a:spLocks noGrp="1"/>
          </p:cNvSpPr>
          <p:nvPr>
            <p:ph idx="1"/>
          </p:nvPr>
        </p:nvSpPr>
        <p:spPr>
          <a:xfrm>
            <a:off x="1066800" y="1295400"/>
            <a:ext cx="7772400" cy="5301952"/>
          </a:xfrm>
        </p:spPr>
        <p:txBody>
          <a:bodyPr/>
          <a:lstStyle/>
          <a:p>
            <a:pPr fontAlgn="auto">
              <a:spcAft>
                <a:spcPts val="0"/>
              </a:spcAft>
            </a:pPr>
            <a:r>
              <a:rPr lang="zh-CN" altLang="en-US" sz="2400" dirty="0">
                <a:latin typeface="宋体" panose="02010600030101010101" pitchFamily="2" charset="-122"/>
                <a:ea typeface="宋体" panose="02010600030101010101" pitchFamily="2" charset="-122"/>
              </a:rPr>
              <a:t>调用已有库并实现人脸检测与跟踪</a:t>
            </a:r>
            <a:endParaRPr lang="en-US" altLang="zh-CN" sz="2400" dirty="0">
              <a:latin typeface="宋体" panose="02010600030101010101" pitchFamily="2" charset="-122"/>
              <a:ea typeface="宋体" panose="02010600030101010101" pitchFamily="2" charset="-122"/>
            </a:endParaRPr>
          </a:p>
          <a:p>
            <a:pPr lvl="1" fontAlgn="auto">
              <a:spcAft>
                <a:spcPts val="0"/>
              </a:spcAft>
            </a:pPr>
            <a:r>
              <a:rPr lang="zh-CN" altLang="en-US" sz="2400" dirty="0">
                <a:latin typeface="宋体" panose="02010600030101010101" pitchFamily="2" charset="-122"/>
                <a:ea typeface="宋体" panose="02010600030101010101" pitchFamily="2" charset="-122"/>
              </a:rPr>
              <a:t>将人脸检测、对齐和识别都集成到一个小软件里面</a:t>
            </a:r>
            <a:endParaRPr lang="en-US" altLang="zh-CN" sz="2400" dirty="0">
              <a:latin typeface="宋体" panose="02010600030101010101" pitchFamily="2" charset="-122"/>
              <a:ea typeface="宋体" panose="02010600030101010101" pitchFamily="2" charset="-122"/>
            </a:endParaRPr>
          </a:p>
          <a:p>
            <a:pPr lvl="1" fontAlgn="auto">
              <a:spcAft>
                <a:spcPts val="0"/>
              </a:spcAft>
            </a:pPr>
            <a:r>
              <a:rPr lang="zh-CN" altLang="en-US" sz="2400" dirty="0">
                <a:latin typeface="宋体" panose="02010600030101010101" pitchFamily="2" charset="-122"/>
                <a:ea typeface="宋体" panose="02010600030101010101" pitchFamily="2" charset="-122"/>
              </a:rPr>
              <a:t>人脸检测建议可以使用</a:t>
            </a:r>
            <a:r>
              <a:rPr lang="en-US" altLang="zh-CN" sz="2400" dirty="0">
                <a:latin typeface="宋体" panose="02010600030101010101" pitchFamily="2" charset="-122"/>
                <a:ea typeface="宋体" panose="02010600030101010101" pitchFamily="2" charset="-122"/>
                <a:hlinkClick r:id="rId2">
                  <a:extLst>
                    <a:ext uri="{A12FA001-AC4F-418D-AE19-62706E023703}">
                      <ahyp:hlinkClr xmlns:ahyp="http://schemas.microsoft.com/office/drawing/2018/hyperlinkcolor" val="tx"/>
                    </a:ext>
                  </a:extLst>
                </a:hlinkClick>
              </a:rPr>
              <a:t>https://github.com/ShiqiYu/libfacedetection</a:t>
            </a:r>
            <a:r>
              <a:rPr lang="zh-CN" altLang="en-US" sz="2400" dirty="0">
                <a:latin typeface="宋体" panose="02010600030101010101" pitchFamily="2" charset="-122"/>
                <a:ea typeface="宋体" panose="02010600030101010101" pitchFamily="2" charset="-122"/>
              </a:rPr>
              <a:t>这个开源的库，是南科大于老师的，经过优化，参数量很少，效果也不错，但是只有检测</a:t>
            </a:r>
            <a:endParaRPr lang="en-US" altLang="zh-CN" sz="2400" dirty="0">
              <a:latin typeface="宋体" panose="02010600030101010101" pitchFamily="2" charset="-122"/>
              <a:ea typeface="宋体" panose="02010600030101010101" pitchFamily="2" charset="-122"/>
            </a:endParaRPr>
          </a:p>
          <a:p>
            <a:pPr lvl="1" fontAlgn="auto">
              <a:spcAft>
                <a:spcPts val="0"/>
              </a:spcAft>
            </a:pPr>
            <a:r>
              <a:rPr lang="zh-CN" altLang="en-US" sz="2400" dirty="0">
                <a:latin typeface="宋体" panose="02010600030101010101" pitchFamily="2" charset="-122"/>
                <a:ea typeface="宋体" panose="02010600030101010101" pitchFamily="2" charset="-122"/>
              </a:rPr>
              <a:t>另外一个库就是中科院山世光老师组的</a:t>
            </a:r>
            <a:r>
              <a:rPr lang="en-US" altLang="zh-CN" sz="2400" dirty="0" err="1">
                <a:latin typeface="宋体" panose="02010600030101010101" pitchFamily="2" charset="-122"/>
                <a:ea typeface="宋体" panose="02010600030101010101" pitchFamily="2" charset="-122"/>
              </a:rPr>
              <a:t>seetaface</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里面检测、对其和识别都有，各种接口都是齐全的，</a:t>
            </a:r>
            <a:r>
              <a:rPr lang="en-US" altLang="zh-CN" sz="2400" dirty="0" err="1">
                <a:latin typeface="宋体" panose="02010600030101010101" pitchFamily="2" charset="-122"/>
                <a:ea typeface="宋体" panose="02010600030101010101" pitchFamily="2" charset="-122"/>
              </a:rPr>
              <a:t>c,c</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python,java</a:t>
            </a:r>
            <a:r>
              <a:rPr lang="zh-CN" altLang="en-US" sz="2400" dirty="0">
                <a:latin typeface="宋体" panose="02010600030101010101" pitchFamily="2" charset="-122"/>
                <a:ea typeface="宋体" panose="02010600030101010101" pitchFamily="2" charset="-122"/>
              </a:rPr>
              <a:t>都可以调用，网址在这：</a:t>
            </a:r>
            <a:endParaRPr lang="en-US" altLang="zh-CN" sz="2400" dirty="0">
              <a:latin typeface="宋体" panose="02010600030101010101" pitchFamily="2" charset="-122"/>
              <a:ea typeface="宋体" panose="02010600030101010101" pitchFamily="2" charset="-122"/>
            </a:endParaRPr>
          </a:p>
          <a:p>
            <a:pPr lvl="1" fontAlgn="auto">
              <a:spcAft>
                <a:spcPts val="0"/>
              </a:spcAft>
            </a:pPr>
            <a:r>
              <a:rPr lang="en-US" altLang="zh-CN" sz="2400" dirty="0">
                <a:latin typeface="宋体" panose="02010600030101010101" pitchFamily="2" charset="-122"/>
                <a:ea typeface="宋体" panose="02010600030101010101" pitchFamily="2" charset="-122"/>
                <a:hlinkClick r:id="rId3">
                  <a:extLst>
                    <a:ext uri="{A12FA001-AC4F-418D-AE19-62706E023703}">
                      <ahyp:hlinkClr xmlns:ahyp="http://schemas.microsoft.com/office/drawing/2018/hyperlinkcolor" val="tx"/>
                    </a:ext>
                  </a:extLst>
                </a:hlinkClick>
              </a:rPr>
              <a:t>https://github.com/SeetaFace6Open/index</a:t>
            </a:r>
            <a:r>
              <a:rPr lang="en-US" altLang="zh-CN" sz="2400" dirty="0">
                <a:latin typeface="宋体" panose="02010600030101010101" pitchFamily="2" charset="-122"/>
                <a:ea typeface="宋体" panose="02010600030101010101" pitchFamily="2" charset="-122"/>
              </a:rPr>
              <a:t> </a:t>
            </a:r>
          </a:p>
          <a:p>
            <a:pPr lvl="1" fontAlgn="auto">
              <a:spcAft>
                <a:spcPts val="0"/>
              </a:spcAft>
            </a:pPr>
            <a:r>
              <a:rPr lang="zh-CN" altLang="en-US" sz="2400" dirty="0">
                <a:latin typeface="宋体" panose="02010600030101010101" pitchFamily="2" charset="-122"/>
                <a:ea typeface="宋体" panose="02010600030101010101" pitchFamily="2" charset="-122"/>
              </a:rPr>
              <a:t>目标跟踪建议开始使用</a:t>
            </a:r>
            <a:r>
              <a:rPr lang="en-US" altLang="zh-CN" sz="2400" dirty="0">
                <a:latin typeface="宋体" panose="02010600030101010101" pitchFamily="2" charset="-122"/>
                <a:ea typeface="宋体" panose="02010600030101010101" pitchFamily="2" charset="-122"/>
              </a:rPr>
              <a:t>KCF</a:t>
            </a:r>
            <a:r>
              <a:rPr lang="zh-CN" altLang="en-US" sz="2400" dirty="0">
                <a:latin typeface="宋体" panose="02010600030101010101" pitchFamily="2" charset="-122"/>
                <a:ea typeface="宋体" panose="02010600030101010101" pitchFamily="2" charset="-122"/>
              </a:rPr>
              <a:t>即可，</a:t>
            </a:r>
            <a:r>
              <a:rPr lang="en-US" altLang="zh-CN" sz="2400" dirty="0">
                <a:latin typeface="宋体" panose="02010600030101010101" pitchFamily="2" charset="-122"/>
                <a:ea typeface="宋体" panose="02010600030101010101" pitchFamily="2" charset="-122"/>
              </a:rPr>
              <a:t>OPENCV</a:t>
            </a:r>
            <a:r>
              <a:rPr lang="zh-CN" altLang="en-US" sz="2400" dirty="0">
                <a:latin typeface="宋体" panose="02010600030101010101" pitchFamily="2" charset="-122"/>
                <a:ea typeface="宋体" panose="02010600030101010101" pitchFamily="2" charset="-122"/>
              </a:rPr>
              <a:t>里面应该有现成的函数</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1235873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0860AD9-B00A-42B7-8200-7381D8A626B7}"/>
              </a:ext>
            </a:extLst>
          </p:cNvPr>
          <p:cNvSpPr>
            <a:spLocks noGrp="1" noChangeArrowheads="1"/>
          </p:cNvSpPr>
          <p:nvPr>
            <p:ph type="title" idx="4294967295"/>
          </p:nvPr>
        </p:nvSpPr>
        <p:spPr/>
        <p:txBody>
          <a:bodyPr/>
          <a:lstStyle/>
          <a:p>
            <a:r>
              <a:rPr lang="zh-CN" altLang="en-US" dirty="0">
                <a:ea typeface="宋体" panose="02010600030101010101" pitchFamily="2" charset="-122"/>
              </a:rPr>
              <a:t>实验一</a:t>
            </a:r>
          </a:p>
        </p:txBody>
      </p:sp>
      <p:sp>
        <p:nvSpPr>
          <p:cNvPr id="5123" name="Rectangle 3">
            <a:extLst>
              <a:ext uri="{FF2B5EF4-FFF2-40B4-BE49-F238E27FC236}">
                <a16:creationId xmlns:a16="http://schemas.microsoft.com/office/drawing/2014/main" id="{2A055FEE-B2C1-4804-B983-CE418E57E8E4}"/>
              </a:ext>
            </a:extLst>
          </p:cNvPr>
          <p:cNvSpPr>
            <a:spLocks noGrp="1" noChangeArrowheads="1"/>
          </p:cNvSpPr>
          <p:nvPr>
            <p:ph type="body" idx="4294967295"/>
          </p:nvPr>
        </p:nvSpPr>
        <p:spPr>
          <a:xfrm>
            <a:off x="900113" y="1295400"/>
            <a:ext cx="7939087" cy="5157788"/>
          </a:xfrm>
        </p:spPr>
        <p:txBody>
          <a:bodyPr/>
          <a:lstStyle/>
          <a:p>
            <a:r>
              <a:rPr lang="zh-CN" altLang="en-US" sz="2800" dirty="0">
                <a:ea typeface="宋体" panose="02010600030101010101" pitchFamily="2" charset="-122"/>
              </a:rPr>
              <a:t>实验一</a:t>
            </a:r>
          </a:p>
          <a:p>
            <a:pPr lvl="1"/>
            <a:r>
              <a:rPr lang="zh-CN" altLang="en-US" sz="2400" dirty="0">
                <a:ea typeface="宋体" panose="02010600030101010101" pitchFamily="2" charset="-122"/>
              </a:rPr>
              <a:t>能调用</a:t>
            </a:r>
            <a:r>
              <a:rPr lang="en-US" altLang="zh-CN" sz="2400" dirty="0">
                <a:ea typeface="宋体" panose="02010600030101010101" pitchFamily="2" charset="-122"/>
              </a:rPr>
              <a:t>DFT</a:t>
            </a:r>
            <a:r>
              <a:rPr lang="zh-CN" altLang="en-US" sz="2400" dirty="0">
                <a:ea typeface="宋体" panose="02010600030101010101" pitchFamily="2" charset="-122"/>
              </a:rPr>
              <a:t>，</a:t>
            </a:r>
            <a:r>
              <a:rPr lang="en-US" altLang="zh-CN" sz="2400" dirty="0">
                <a:ea typeface="宋体" panose="02010600030101010101" pitchFamily="2" charset="-122"/>
              </a:rPr>
              <a:t>DCT</a:t>
            </a:r>
            <a:r>
              <a:rPr lang="zh-CN" altLang="en-US" sz="2400" dirty="0">
                <a:ea typeface="宋体" panose="02010600030101010101" pitchFamily="2" charset="-122"/>
              </a:rPr>
              <a:t>对图像和音频进行变换处理</a:t>
            </a:r>
            <a:endParaRPr lang="en-US" altLang="zh-CN" sz="2400" dirty="0">
              <a:ea typeface="宋体" panose="02010600030101010101" pitchFamily="2" charset="-122"/>
            </a:endParaRPr>
          </a:p>
          <a:p>
            <a:pPr lvl="2"/>
            <a:r>
              <a:rPr lang="zh-CN" altLang="en-US" sz="1800" dirty="0">
                <a:ea typeface="宋体" panose="02010600030101010101" pitchFamily="2" charset="-122"/>
              </a:rPr>
              <a:t>对</a:t>
            </a:r>
            <a:r>
              <a:rPr lang="zh-CN" altLang="en-US" sz="1800" b="1" dirty="0">
                <a:solidFill>
                  <a:srgbClr val="FF0000"/>
                </a:solidFill>
                <a:ea typeface="宋体" panose="02010600030101010101" pitchFamily="2" charset="-122"/>
              </a:rPr>
              <a:t>图像进行二维</a:t>
            </a:r>
            <a:r>
              <a:rPr lang="en-US" altLang="zh-CN" sz="1800" b="1" dirty="0">
                <a:solidFill>
                  <a:srgbClr val="FF0000"/>
                </a:solidFill>
                <a:ea typeface="宋体" panose="02010600030101010101" pitchFamily="2" charset="-122"/>
              </a:rPr>
              <a:t>DCT</a:t>
            </a:r>
            <a:r>
              <a:rPr lang="zh-CN" altLang="en-US" sz="1800" b="1" dirty="0">
                <a:solidFill>
                  <a:srgbClr val="FF0000"/>
                </a:solidFill>
                <a:ea typeface="宋体" panose="02010600030101010101" pitchFamily="2" charset="-122"/>
              </a:rPr>
              <a:t>和</a:t>
            </a:r>
            <a:r>
              <a:rPr lang="en-US" altLang="zh-CN" sz="1800" b="1" dirty="0">
                <a:solidFill>
                  <a:srgbClr val="FF0000"/>
                </a:solidFill>
                <a:ea typeface="宋体" panose="02010600030101010101" pitchFamily="2" charset="-122"/>
              </a:rPr>
              <a:t>DFT</a:t>
            </a:r>
            <a:r>
              <a:rPr lang="zh-CN" altLang="en-US" sz="1800" b="1" dirty="0">
                <a:solidFill>
                  <a:srgbClr val="FF0000"/>
                </a:solidFill>
                <a:ea typeface="宋体" panose="02010600030101010101" pitchFamily="2" charset="-122"/>
              </a:rPr>
              <a:t>正变换和反变换</a:t>
            </a:r>
            <a:r>
              <a:rPr lang="zh-CN" altLang="en-US" sz="1800" dirty="0">
                <a:ea typeface="宋体" panose="02010600030101010101" pitchFamily="2" charset="-122"/>
              </a:rPr>
              <a:t>，并显示正变换后的图像，注意如何才能获得</a:t>
            </a:r>
            <a:r>
              <a:rPr lang="zh-CN" altLang="en-US" sz="1800" b="1" dirty="0">
                <a:solidFill>
                  <a:srgbClr val="FF0000"/>
                </a:solidFill>
                <a:ea typeface="宋体" panose="02010600030101010101" pitchFamily="2" charset="-122"/>
              </a:rPr>
              <a:t>更好的显示</a:t>
            </a:r>
            <a:r>
              <a:rPr lang="zh-CN" altLang="en-US" sz="1800" dirty="0">
                <a:ea typeface="宋体" panose="02010600030101010101" pitchFamily="2" charset="-122"/>
              </a:rPr>
              <a:t>效果</a:t>
            </a:r>
            <a:endParaRPr lang="en-US" altLang="zh-CN" sz="1800" dirty="0">
              <a:ea typeface="宋体" panose="02010600030101010101" pitchFamily="2" charset="-122"/>
            </a:endParaRPr>
          </a:p>
          <a:p>
            <a:pPr lvl="2"/>
            <a:r>
              <a:rPr lang="zh-CN" altLang="en-US" sz="1800" dirty="0">
                <a:ea typeface="宋体" panose="02010600030101010101" pitchFamily="2" charset="-122"/>
              </a:rPr>
              <a:t>对图像进行</a:t>
            </a:r>
            <a:r>
              <a:rPr lang="zh-CN" altLang="en-US" sz="1800" b="1" dirty="0">
                <a:solidFill>
                  <a:srgbClr val="FF0000"/>
                </a:solidFill>
                <a:ea typeface="宋体" panose="02010600030101010101" pitchFamily="2" charset="-122"/>
              </a:rPr>
              <a:t>分块</a:t>
            </a:r>
            <a:r>
              <a:rPr lang="en-US" altLang="zh-CN" sz="1800" b="1" dirty="0">
                <a:solidFill>
                  <a:srgbClr val="FF0000"/>
                </a:solidFill>
                <a:ea typeface="宋体" panose="02010600030101010101" pitchFamily="2" charset="-122"/>
              </a:rPr>
              <a:t>8*8DCT</a:t>
            </a:r>
            <a:r>
              <a:rPr lang="zh-CN" altLang="en-US" sz="1800" b="1" dirty="0">
                <a:solidFill>
                  <a:srgbClr val="FF0000"/>
                </a:solidFill>
                <a:ea typeface="宋体" panose="02010600030101010101" pitchFamily="2" charset="-122"/>
              </a:rPr>
              <a:t>变换</a:t>
            </a:r>
            <a:r>
              <a:rPr lang="zh-CN" altLang="en-US" sz="1800" dirty="0">
                <a:ea typeface="宋体" panose="02010600030101010101" pitchFamily="2" charset="-122"/>
              </a:rPr>
              <a:t>后，将其中的</a:t>
            </a:r>
            <a:r>
              <a:rPr lang="en-US" altLang="zh-CN" sz="1800" dirty="0">
                <a:ea typeface="宋体" panose="02010600030101010101" pitchFamily="2" charset="-122"/>
              </a:rPr>
              <a:t>64</a:t>
            </a:r>
            <a:r>
              <a:rPr lang="zh-CN" altLang="en-US" sz="1800" dirty="0">
                <a:ea typeface="宋体" panose="02010600030101010101" pitchFamily="2" charset="-122"/>
              </a:rPr>
              <a:t>个</a:t>
            </a:r>
            <a:r>
              <a:rPr lang="en-US" altLang="zh-CN" sz="1800" dirty="0">
                <a:ea typeface="宋体" panose="02010600030101010101" pitchFamily="2" charset="-122"/>
              </a:rPr>
              <a:t>DCT</a:t>
            </a:r>
            <a:r>
              <a:rPr lang="zh-CN" altLang="en-US" sz="1800" dirty="0">
                <a:ea typeface="宋体" panose="02010600030101010101" pitchFamily="2" charset="-122"/>
              </a:rPr>
              <a:t>系数按照</a:t>
            </a:r>
            <a:r>
              <a:rPr lang="en-US" altLang="zh-CN" sz="1800" b="1" dirty="0">
                <a:solidFill>
                  <a:srgbClr val="FF0000"/>
                </a:solidFill>
                <a:ea typeface="宋体" panose="02010600030101010101" pitchFamily="2" charset="-122"/>
              </a:rPr>
              <a:t>Zigzag</a:t>
            </a:r>
            <a:r>
              <a:rPr lang="zh-CN" altLang="en-US" sz="1800" b="1" dirty="0">
                <a:solidFill>
                  <a:srgbClr val="FF0000"/>
                </a:solidFill>
                <a:ea typeface="宋体" panose="02010600030101010101" pitchFamily="2" charset="-122"/>
              </a:rPr>
              <a:t>扫描排序</a:t>
            </a:r>
            <a:r>
              <a:rPr lang="zh-CN" altLang="en-US" sz="1800" dirty="0">
                <a:ea typeface="宋体" panose="02010600030101010101" pitchFamily="2" charset="-122"/>
              </a:rPr>
              <a:t>，</a:t>
            </a:r>
            <a:r>
              <a:rPr lang="zh-CN" altLang="en-US" sz="1800" b="1" dirty="0">
                <a:ea typeface="宋体" panose="02010600030101010101" pitchFamily="2" charset="-122"/>
              </a:rPr>
              <a:t>设定保留的</a:t>
            </a:r>
            <a:r>
              <a:rPr lang="en-US" altLang="zh-CN" sz="1800" b="1" dirty="0">
                <a:ea typeface="宋体" panose="02010600030101010101" pitchFamily="2" charset="-122"/>
              </a:rPr>
              <a:t>DCT</a:t>
            </a:r>
            <a:r>
              <a:rPr lang="zh-CN" altLang="en-US" sz="1800" b="1" dirty="0">
                <a:ea typeface="宋体" panose="02010600030101010101" pitchFamily="2" charset="-122"/>
              </a:rPr>
              <a:t>系数作为函数参数，然后逆变换</a:t>
            </a:r>
            <a:r>
              <a:rPr lang="zh-CN" altLang="en-US" sz="1800" dirty="0">
                <a:ea typeface="宋体" panose="02010600030101010101" pitchFamily="2" charset="-122"/>
              </a:rPr>
              <a:t>，并显示逆变换后的图像，比较原始图像和该图像的</a:t>
            </a:r>
            <a:r>
              <a:rPr lang="en-US" altLang="zh-CN" sz="1800" b="1" dirty="0">
                <a:solidFill>
                  <a:srgbClr val="FF0000"/>
                </a:solidFill>
                <a:ea typeface="宋体" panose="02010600030101010101" pitchFamily="2" charset="-122"/>
              </a:rPr>
              <a:t>PSNR</a:t>
            </a:r>
            <a:r>
              <a:rPr lang="zh-CN" altLang="en-US" sz="1800" b="1" dirty="0">
                <a:solidFill>
                  <a:srgbClr val="FF0000"/>
                </a:solidFill>
                <a:ea typeface="宋体" panose="02010600030101010101" pitchFamily="2" charset="-122"/>
              </a:rPr>
              <a:t>值和</a:t>
            </a:r>
            <a:r>
              <a:rPr lang="en-US" altLang="zh-CN" sz="1800" b="1" dirty="0">
                <a:solidFill>
                  <a:srgbClr val="FF0000"/>
                </a:solidFill>
                <a:ea typeface="宋体" panose="02010600030101010101" pitchFamily="2" charset="-122"/>
              </a:rPr>
              <a:t>SSIM</a:t>
            </a:r>
            <a:r>
              <a:rPr lang="zh-CN" altLang="en-US" sz="1800" b="1" dirty="0">
                <a:solidFill>
                  <a:srgbClr val="FF0000"/>
                </a:solidFill>
                <a:ea typeface="宋体" panose="02010600030101010101" pitchFamily="2" charset="-122"/>
              </a:rPr>
              <a:t>值</a:t>
            </a:r>
            <a:r>
              <a:rPr lang="zh-CN" altLang="en-US" sz="1800" dirty="0">
                <a:ea typeface="宋体" panose="02010600030101010101" pitchFamily="2" charset="-122"/>
              </a:rPr>
              <a:t>。</a:t>
            </a:r>
            <a:endParaRPr lang="en-US" altLang="zh-CN" sz="1800" dirty="0">
              <a:ea typeface="宋体" panose="02010600030101010101" pitchFamily="2" charset="-122"/>
            </a:endParaRPr>
          </a:p>
          <a:p>
            <a:pPr lvl="1"/>
            <a:r>
              <a:rPr lang="zh-CN" altLang="en-US" sz="2400" dirty="0">
                <a:ea typeface="宋体" panose="02010600030101010101" pitchFamily="2" charset="-122"/>
              </a:rPr>
              <a:t>能调用</a:t>
            </a:r>
            <a:r>
              <a:rPr lang="en-US" altLang="zh-CN" sz="2400" dirty="0">
                <a:ea typeface="宋体" panose="02010600030101010101" pitchFamily="2" charset="-122"/>
              </a:rPr>
              <a:t>JBIG</a:t>
            </a:r>
            <a:r>
              <a:rPr lang="zh-CN" altLang="en-US" sz="2400" dirty="0">
                <a:ea typeface="宋体" panose="02010600030101010101" pitchFamily="2" charset="-122"/>
              </a:rPr>
              <a:t>的编码器和解码器，对二值图像进行编码压缩和解码，并在界面上进行显示。</a:t>
            </a:r>
            <a:r>
              <a:rPr lang="zh-CN" altLang="en-US" sz="2400" dirty="0">
                <a:solidFill>
                  <a:srgbClr val="FF0000"/>
                </a:solidFill>
                <a:ea typeface="宋体" panose="02010600030101010101" pitchFamily="2" charset="-122"/>
              </a:rPr>
              <a:t>（可选）</a:t>
            </a:r>
          </a:p>
          <a:p>
            <a:pPr lvl="1"/>
            <a:r>
              <a:rPr lang="zh-CN" altLang="en-US" sz="2400" dirty="0">
                <a:ea typeface="宋体" panose="02010600030101010101" pitchFamily="2" charset="-122"/>
              </a:rPr>
              <a:t>有以上知识的同学尝试下列任务</a:t>
            </a:r>
            <a:r>
              <a:rPr lang="zh-CN" altLang="en-US" sz="2400" dirty="0">
                <a:solidFill>
                  <a:srgbClr val="FF0000"/>
                </a:solidFill>
                <a:ea typeface="宋体" panose="02010600030101010101" pitchFamily="2" charset="-122"/>
              </a:rPr>
              <a:t>（可选）</a:t>
            </a:r>
          </a:p>
          <a:p>
            <a:pPr lvl="2"/>
            <a:r>
              <a:rPr lang="zh-CN" altLang="en-US" sz="2000" dirty="0">
                <a:solidFill>
                  <a:srgbClr val="FF0000"/>
                </a:solidFill>
                <a:ea typeface="宋体" panose="02010600030101010101" pitchFamily="2" charset="-122"/>
              </a:rPr>
              <a:t>熟悉JPEG压缩的流程，对上述</a:t>
            </a:r>
            <a:r>
              <a:rPr lang="en-US" altLang="zh-CN" sz="2000" dirty="0">
                <a:solidFill>
                  <a:srgbClr val="FF0000"/>
                </a:solidFill>
                <a:ea typeface="宋体" panose="02010600030101010101" pitchFamily="2" charset="-122"/>
              </a:rPr>
              <a:t>BMP</a:t>
            </a:r>
            <a:r>
              <a:rPr lang="zh-CN" altLang="en-US" sz="2000" dirty="0">
                <a:solidFill>
                  <a:srgbClr val="FF0000"/>
                </a:solidFill>
                <a:ea typeface="宋体" panose="02010600030101010101" pitchFamily="2" charset="-122"/>
              </a:rPr>
              <a:t>图像按照</a:t>
            </a:r>
            <a:r>
              <a:rPr lang="en-US" altLang="zh-CN" sz="2000" dirty="0">
                <a:solidFill>
                  <a:srgbClr val="FF0000"/>
                </a:solidFill>
                <a:ea typeface="宋体" panose="02010600030101010101" pitchFamily="2" charset="-122"/>
              </a:rPr>
              <a:t>8</a:t>
            </a:r>
            <a:r>
              <a:rPr lang="zh-CN" altLang="en-US" sz="2000" dirty="0">
                <a:solidFill>
                  <a:srgbClr val="FF0000"/>
                </a:solidFill>
                <a:ea typeface="宋体" panose="02010600030101010101" pitchFamily="2" charset="-122"/>
              </a:rPr>
              <a:t>*</a:t>
            </a:r>
            <a:r>
              <a:rPr lang="en-US" altLang="zh-CN" sz="2000" dirty="0">
                <a:solidFill>
                  <a:srgbClr val="FF0000"/>
                </a:solidFill>
                <a:ea typeface="宋体" panose="02010600030101010101" pitchFamily="2" charset="-122"/>
              </a:rPr>
              <a:t>8</a:t>
            </a:r>
            <a:r>
              <a:rPr lang="zh-CN" altLang="en-US" sz="2000" dirty="0">
                <a:solidFill>
                  <a:srgbClr val="FF0000"/>
                </a:solidFill>
                <a:ea typeface="宋体" panose="02010600030101010101" pitchFamily="2" charset="-122"/>
              </a:rPr>
              <a:t>块分块后进行压缩</a:t>
            </a:r>
            <a:endParaRPr lang="en-US" altLang="zh-CN" sz="2000" dirty="0">
              <a:solidFill>
                <a:srgbClr val="FF0000"/>
              </a:solidFill>
              <a:ea typeface="宋体" panose="02010600030101010101" pitchFamily="2" charset="-122"/>
            </a:endParaRPr>
          </a:p>
          <a:p>
            <a:pPr lvl="2"/>
            <a:r>
              <a:rPr lang="zh-CN" altLang="en-US" sz="2000" dirty="0">
                <a:solidFill>
                  <a:srgbClr val="FF0000"/>
                </a:solidFill>
                <a:ea typeface="宋体" panose="02010600030101010101" pitchFamily="2" charset="-122"/>
              </a:rPr>
              <a:t>对</a:t>
            </a:r>
            <a:r>
              <a:rPr lang="en-US" altLang="zh-CN" sz="2000" dirty="0">
                <a:solidFill>
                  <a:srgbClr val="FF0000"/>
                </a:solidFill>
                <a:ea typeface="宋体" panose="02010600030101010101" pitchFamily="2" charset="-122"/>
              </a:rPr>
              <a:t>JPEG</a:t>
            </a:r>
            <a:r>
              <a:rPr lang="zh-CN" altLang="en-US" sz="2000" dirty="0">
                <a:solidFill>
                  <a:srgbClr val="FF0000"/>
                </a:solidFill>
                <a:ea typeface="宋体" panose="02010600030101010101" pitchFamily="2" charset="-122"/>
              </a:rPr>
              <a:t>图像进行加密处理</a:t>
            </a:r>
            <a:endParaRPr lang="en-US" altLang="zh-CN" sz="2000" dirty="0">
              <a:solidFill>
                <a:srgbClr val="FF0000"/>
              </a:solidFill>
              <a:ea typeface="宋体" panose="02010600030101010101" pitchFamily="2" charset="-122"/>
            </a:endParaRPr>
          </a:p>
          <a:p>
            <a:pPr lvl="1"/>
            <a:endParaRPr lang="zh-CN" altLang="en-US" sz="2000" dirty="0">
              <a:solidFill>
                <a:srgbClr val="FF0000"/>
              </a:solidFill>
              <a:ea typeface="宋体" panose="02010600030101010101" pitchFamily="2" charset="-122"/>
            </a:endParaRPr>
          </a:p>
        </p:txBody>
      </p:sp>
    </p:spTree>
    <p:extLst>
      <p:ext uri="{BB962C8B-B14F-4D97-AF65-F5344CB8AC3E}">
        <p14:creationId xmlns:p14="http://schemas.microsoft.com/office/powerpoint/2010/main" val="57908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5BE96-F3E0-47FD-9DB7-48EC1DF029A2}"/>
              </a:ext>
            </a:extLst>
          </p:cNvPr>
          <p:cNvSpPr>
            <a:spLocks noGrp="1"/>
          </p:cNvSpPr>
          <p:nvPr>
            <p:ph type="title"/>
          </p:nvPr>
        </p:nvSpPr>
        <p:spPr/>
        <p:txBody>
          <a:bodyPr/>
          <a:lstStyle/>
          <a:p>
            <a:r>
              <a:rPr lang="zh-CN" altLang="en-US" dirty="0">
                <a:ea typeface="宋体" panose="02010600030101010101" pitchFamily="2" charset="-122"/>
              </a:rPr>
              <a:t>实验一</a:t>
            </a:r>
            <a:endParaRPr lang="zh-CN" altLang="en-US" dirty="0"/>
          </a:p>
        </p:txBody>
      </p:sp>
      <p:sp>
        <p:nvSpPr>
          <p:cNvPr id="3" name="内容占位符 2">
            <a:extLst>
              <a:ext uri="{FF2B5EF4-FFF2-40B4-BE49-F238E27FC236}">
                <a16:creationId xmlns:a16="http://schemas.microsoft.com/office/drawing/2014/main" id="{4D158074-FE68-4187-80CC-DC859E7CDA01}"/>
              </a:ext>
            </a:extLst>
          </p:cNvPr>
          <p:cNvSpPr>
            <a:spLocks noGrp="1"/>
          </p:cNvSpPr>
          <p:nvPr>
            <p:ph idx="1"/>
          </p:nvPr>
        </p:nvSpPr>
        <p:spPr/>
        <p:txBody>
          <a:bodyPr/>
          <a:lstStyle/>
          <a:p>
            <a:pPr lvl="1" fontAlgn="auto">
              <a:spcAft>
                <a:spcPts val="0"/>
              </a:spcAft>
            </a:pPr>
            <a:r>
              <a:rPr lang="en-US" altLang="zh-CN" sz="2400" dirty="0">
                <a:ea typeface="宋体" panose="02010600030101010101" pitchFamily="2" charset="-122"/>
              </a:rPr>
              <a:t>https://panchuangai.blog.csdn.net/article/details/95274845?spm=1001.2101.3001.6650.1&amp;utm_medium=distribute.pc_relevant.none-task-blog-2%7Edefault%7ECTRLIST%7ERate-1-95274845-blog-82385580.pc_relevant_aa&amp;depth_1-utm_source=distribute.pc_relevant.none-task-blog-2%7Edefault%7ECTRLIST%7ERate-1-95274845-blog-82385580.pc_relevant_aa&amp;utm_relevant_index=2</a:t>
            </a:r>
            <a:r>
              <a:rPr lang="zh-CN" altLang="en-US" sz="2400" dirty="0">
                <a:ea typeface="宋体" panose="02010600030101010101" pitchFamily="2" charset="-122"/>
              </a:rPr>
              <a:t>，这个链接有十大标注工具的介绍，大家可以自己上百度上搜最新的，从中选一个作为自己的界面基准就行</a:t>
            </a:r>
            <a:endParaRPr lang="en-US" altLang="zh-CN" sz="2400" dirty="0">
              <a:ea typeface="宋体" panose="02010600030101010101" pitchFamily="2" charset="-122"/>
            </a:endParaRPr>
          </a:p>
          <a:p>
            <a:pPr lvl="1" fontAlgn="auto">
              <a:spcAft>
                <a:spcPts val="0"/>
              </a:spcAft>
            </a:pPr>
            <a:r>
              <a:rPr lang="zh-CN" altLang="en-US" sz="2400" dirty="0">
                <a:ea typeface="宋体" panose="02010600030101010101" pitchFamily="2" charset="-122"/>
              </a:rPr>
              <a:t>然后可以将</a:t>
            </a:r>
            <a:r>
              <a:rPr lang="en-US" altLang="zh-CN" sz="2400" dirty="0" err="1">
                <a:ea typeface="宋体" panose="02010600030101010101" pitchFamily="2" charset="-122"/>
              </a:rPr>
              <a:t>opencv</a:t>
            </a:r>
            <a:r>
              <a:rPr lang="zh-CN" altLang="en-US" sz="2400" dirty="0">
                <a:ea typeface="宋体" panose="02010600030101010101" pitchFamily="2" charset="-122"/>
              </a:rPr>
              <a:t>接入到这个工具里面，直接调用</a:t>
            </a:r>
            <a:r>
              <a:rPr lang="en-US" altLang="zh-CN" sz="2400" dirty="0" err="1">
                <a:ea typeface="宋体" panose="02010600030101010101" pitchFamily="2" charset="-122"/>
              </a:rPr>
              <a:t>opencv</a:t>
            </a:r>
            <a:r>
              <a:rPr lang="zh-CN" altLang="en-US" sz="2400" dirty="0">
                <a:ea typeface="宋体" panose="02010600030101010101" pitchFamily="2" charset="-122"/>
              </a:rPr>
              <a:t>的库来完成上述的任务</a:t>
            </a:r>
            <a:endParaRPr lang="en-US" altLang="zh-CN" sz="2400" dirty="0">
              <a:ea typeface="宋体" panose="02010600030101010101" pitchFamily="2" charset="-122"/>
            </a:endParaRPr>
          </a:p>
          <a:p>
            <a:pPr lvl="2" fontAlgn="auto">
              <a:spcAft>
                <a:spcPts val="0"/>
              </a:spcAft>
            </a:pPr>
            <a:r>
              <a:rPr lang="zh-CN" altLang="en-US" sz="2000" dirty="0">
                <a:ea typeface="宋体" panose="02010600030101010101" pitchFamily="2" charset="-122"/>
              </a:rPr>
              <a:t>需要自己安装</a:t>
            </a:r>
            <a:r>
              <a:rPr lang="en-US" altLang="zh-CN" sz="2000" dirty="0" err="1">
                <a:ea typeface="宋体" panose="02010600030101010101" pitchFamily="2" charset="-122"/>
              </a:rPr>
              <a:t>opencv</a:t>
            </a:r>
            <a:r>
              <a:rPr lang="en-US" altLang="zh-CN" sz="2000" dirty="0">
                <a:ea typeface="宋体" panose="02010600030101010101" pitchFamily="2" charset="-122"/>
              </a:rPr>
              <a:t>,</a:t>
            </a:r>
            <a:r>
              <a:rPr lang="zh-CN" altLang="en-US" sz="2000" dirty="0">
                <a:ea typeface="宋体" panose="02010600030101010101" pitchFamily="2" charset="-122"/>
              </a:rPr>
              <a:t>如果可以，可以尝试自己编译一下</a:t>
            </a:r>
            <a:r>
              <a:rPr lang="en-US" altLang="zh-CN" sz="2000" dirty="0" err="1">
                <a:ea typeface="宋体" panose="02010600030101010101" pitchFamily="2" charset="-122"/>
              </a:rPr>
              <a:t>opencv</a:t>
            </a:r>
            <a:r>
              <a:rPr lang="en-US" altLang="zh-CN" sz="2000" dirty="0">
                <a:ea typeface="宋体" panose="02010600030101010101" pitchFamily="2" charset="-122"/>
              </a:rPr>
              <a:t>,</a:t>
            </a:r>
            <a:r>
              <a:rPr lang="zh-CN" altLang="en-US" sz="2000" dirty="0">
                <a:ea typeface="宋体" panose="02010600030101010101" pitchFamily="2" charset="-122"/>
              </a:rPr>
              <a:t>如果暂时不行，那就直接用</a:t>
            </a:r>
            <a:r>
              <a:rPr lang="en-US" altLang="zh-CN" sz="2000" dirty="0" err="1">
                <a:ea typeface="宋体" panose="02010600030101010101" pitchFamily="2" charset="-122"/>
              </a:rPr>
              <a:t>opencv</a:t>
            </a:r>
            <a:r>
              <a:rPr lang="zh-CN" altLang="en-US" sz="2000" dirty="0">
                <a:ea typeface="宋体" panose="02010600030101010101" pitchFamily="2" charset="-122"/>
              </a:rPr>
              <a:t>已经编译好的库，</a:t>
            </a:r>
            <a:r>
              <a:rPr lang="en-US" altLang="zh-CN" sz="2000" dirty="0">
                <a:ea typeface="宋体" panose="02010600030101010101" pitchFamily="2" charset="-122"/>
              </a:rPr>
              <a:t>C++,Python</a:t>
            </a:r>
            <a:r>
              <a:rPr lang="zh-CN" altLang="en-US" sz="2000" dirty="0">
                <a:ea typeface="宋体" panose="02010600030101010101" pitchFamily="2" charset="-122"/>
              </a:rPr>
              <a:t>，</a:t>
            </a:r>
            <a:r>
              <a:rPr lang="en-US" altLang="zh-CN" sz="2000" dirty="0">
                <a:ea typeface="宋体" panose="02010600030101010101" pitchFamily="2" charset="-122"/>
              </a:rPr>
              <a:t>JAVA</a:t>
            </a:r>
            <a:r>
              <a:rPr lang="zh-CN" altLang="en-US" sz="2000" dirty="0">
                <a:ea typeface="宋体" panose="02010600030101010101" pitchFamily="2" charset="-122"/>
              </a:rPr>
              <a:t>都可以调用</a:t>
            </a:r>
            <a:r>
              <a:rPr lang="en-US" altLang="zh-CN" sz="2000" dirty="0" err="1">
                <a:ea typeface="宋体" panose="02010600030101010101" pitchFamily="2" charset="-122"/>
              </a:rPr>
              <a:t>opencv</a:t>
            </a:r>
            <a:r>
              <a:rPr lang="zh-CN" altLang="en-US" sz="2000" dirty="0">
                <a:ea typeface="宋体" panose="02010600030101010101" pitchFamily="2" charset="-122"/>
              </a:rPr>
              <a:t>的库的</a:t>
            </a:r>
            <a:endParaRPr lang="en-US" altLang="zh-CN" sz="2000" dirty="0">
              <a:ea typeface="宋体" panose="02010600030101010101" pitchFamily="2" charset="-122"/>
            </a:endParaRPr>
          </a:p>
          <a:p>
            <a:endParaRPr lang="zh-CN" altLang="en-US" sz="2800" dirty="0"/>
          </a:p>
        </p:txBody>
      </p:sp>
    </p:spTree>
    <p:extLst>
      <p:ext uri="{BB962C8B-B14F-4D97-AF65-F5344CB8AC3E}">
        <p14:creationId xmlns:p14="http://schemas.microsoft.com/office/powerpoint/2010/main" val="5839116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7A7C4-FDEA-4AF0-8741-31A46089F3D6}"/>
              </a:ext>
            </a:extLst>
          </p:cNvPr>
          <p:cNvSpPr>
            <a:spLocks noGrp="1"/>
          </p:cNvSpPr>
          <p:nvPr>
            <p:ph type="title"/>
          </p:nvPr>
        </p:nvSpPr>
        <p:spPr/>
        <p:txBody>
          <a:bodyPr/>
          <a:lstStyle/>
          <a:p>
            <a:r>
              <a:rPr lang="zh-CN" altLang="en-US" dirty="0"/>
              <a:t>实验一</a:t>
            </a:r>
          </a:p>
        </p:txBody>
      </p:sp>
      <p:sp>
        <p:nvSpPr>
          <p:cNvPr id="3" name="内容占位符 2">
            <a:extLst>
              <a:ext uri="{FF2B5EF4-FFF2-40B4-BE49-F238E27FC236}">
                <a16:creationId xmlns:a16="http://schemas.microsoft.com/office/drawing/2014/main" id="{B3593D44-E47C-4D67-8044-555C47710E8A}"/>
              </a:ext>
            </a:extLst>
          </p:cNvPr>
          <p:cNvSpPr>
            <a:spLocks noGrp="1"/>
          </p:cNvSpPr>
          <p:nvPr>
            <p:ph idx="1"/>
          </p:nvPr>
        </p:nvSpPr>
        <p:spPr/>
        <p:txBody>
          <a:bodyPr/>
          <a:lstStyle/>
          <a:p>
            <a:r>
              <a:rPr lang="en-US" altLang="zh-CN" dirty="0"/>
              <a:t>Seam carving(</a:t>
            </a:r>
            <a:r>
              <a:rPr lang="zh-CN" altLang="en-US" dirty="0"/>
              <a:t>图像缩放）</a:t>
            </a:r>
          </a:p>
        </p:txBody>
      </p:sp>
      <p:pic>
        <p:nvPicPr>
          <p:cNvPr id="6" name="图片 5">
            <a:extLst>
              <a:ext uri="{FF2B5EF4-FFF2-40B4-BE49-F238E27FC236}">
                <a16:creationId xmlns:a16="http://schemas.microsoft.com/office/drawing/2014/main" id="{03EF619B-2C6C-4705-8DE8-E63F59B372E4}"/>
              </a:ext>
            </a:extLst>
          </p:cNvPr>
          <p:cNvPicPr>
            <a:picLocks noChangeAspect="1"/>
          </p:cNvPicPr>
          <p:nvPr/>
        </p:nvPicPr>
        <p:blipFill>
          <a:blip r:embed="rId2"/>
          <a:stretch>
            <a:fillRect/>
          </a:stretch>
        </p:blipFill>
        <p:spPr>
          <a:xfrm>
            <a:off x="304800" y="1924050"/>
            <a:ext cx="3990975" cy="2838450"/>
          </a:xfrm>
          <a:prstGeom prst="rect">
            <a:avLst/>
          </a:prstGeom>
        </p:spPr>
      </p:pic>
      <p:pic>
        <p:nvPicPr>
          <p:cNvPr id="8" name="图片 7">
            <a:extLst>
              <a:ext uri="{FF2B5EF4-FFF2-40B4-BE49-F238E27FC236}">
                <a16:creationId xmlns:a16="http://schemas.microsoft.com/office/drawing/2014/main" id="{629C482D-7BF3-4B02-B2D1-989DBE654592}"/>
              </a:ext>
            </a:extLst>
          </p:cNvPr>
          <p:cNvPicPr>
            <a:picLocks noChangeAspect="1"/>
          </p:cNvPicPr>
          <p:nvPr/>
        </p:nvPicPr>
        <p:blipFill>
          <a:blip r:embed="rId3"/>
          <a:stretch>
            <a:fillRect/>
          </a:stretch>
        </p:blipFill>
        <p:spPr>
          <a:xfrm>
            <a:off x="5724128" y="2095500"/>
            <a:ext cx="2743200" cy="2667000"/>
          </a:xfrm>
          <a:prstGeom prst="rect">
            <a:avLst/>
          </a:prstGeom>
        </p:spPr>
      </p:pic>
      <p:sp>
        <p:nvSpPr>
          <p:cNvPr id="9" name="箭头: 右 8">
            <a:extLst>
              <a:ext uri="{FF2B5EF4-FFF2-40B4-BE49-F238E27FC236}">
                <a16:creationId xmlns:a16="http://schemas.microsoft.com/office/drawing/2014/main" id="{252EFE40-B849-400A-B7A1-7C51C683B81B}"/>
              </a:ext>
            </a:extLst>
          </p:cNvPr>
          <p:cNvSpPr/>
          <p:nvPr/>
        </p:nvSpPr>
        <p:spPr bwMode="auto">
          <a:xfrm>
            <a:off x="4462663" y="2996952"/>
            <a:ext cx="771128" cy="432048"/>
          </a:xfrm>
          <a:prstGeom prst="rightArrow">
            <a:avLst/>
          </a:prstGeom>
          <a:solidFill>
            <a:srgbClr val="9933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800" b="0" i="0" u="none" strike="noStrike" cap="none" normalizeH="0" baseline="0">
              <a:ln>
                <a:noFill/>
              </a:ln>
              <a:solidFill>
                <a:schemeClr val="bg1"/>
              </a:solidFill>
              <a:effectLst/>
              <a:latin typeface="宋体" pitchFamily="2" charset="-122"/>
              <a:ea typeface="宋体" pitchFamily="2" charset="-122"/>
            </a:endParaRPr>
          </a:p>
        </p:txBody>
      </p:sp>
      <p:sp>
        <p:nvSpPr>
          <p:cNvPr id="10" name="矩形 9">
            <a:extLst>
              <a:ext uri="{FF2B5EF4-FFF2-40B4-BE49-F238E27FC236}">
                <a16:creationId xmlns:a16="http://schemas.microsoft.com/office/drawing/2014/main" id="{CFDE9738-CFAA-4C21-963C-5A72586AA949}"/>
              </a:ext>
            </a:extLst>
          </p:cNvPr>
          <p:cNvSpPr/>
          <p:nvPr/>
        </p:nvSpPr>
        <p:spPr>
          <a:xfrm>
            <a:off x="1274467" y="5777293"/>
            <a:ext cx="7147520" cy="523220"/>
          </a:xfrm>
          <a:prstGeom prst="rect">
            <a:avLst/>
          </a:prstGeom>
        </p:spPr>
        <p:txBody>
          <a:bodyPr wrap="square">
            <a:spAutoFit/>
          </a:bodyPr>
          <a:lstStyle/>
          <a:p>
            <a:r>
              <a:rPr lang="zh-CN" altLang="en-US" dirty="0">
                <a:solidFill>
                  <a:srgbClr val="FF0000"/>
                </a:solidFill>
              </a:rPr>
              <a:t>https://www.jianshu.com/p/71272fe81ace</a:t>
            </a:r>
          </a:p>
        </p:txBody>
      </p:sp>
    </p:spTree>
    <p:extLst>
      <p:ext uri="{BB962C8B-B14F-4D97-AF65-F5344CB8AC3E}">
        <p14:creationId xmlns:p14="http://schemas.microsoft.com/office/powerpoint/2010/main" val="2280719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5A6F9-CAD2-4E9C-87B8-E615BEB7993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3971A07-D5E9-4FBC-BBBA-A0CD9AE08B0D}"/>
              </a:ext>
            </a:extLst>
          </p:cNvPr>
          <p:cNvSpPr>
            <a:spLocks noGrp="1"/>
          </p:cNvSpPr>
          <p:nvPr>
            <p:ph idx="1"/>
          </p:nvPr>
        </p:nvSpPr>
        <p:spPr/>
        <p:txBody>
          <a:bodyPr/>
          <a:lstStyle/>
          <a:p>
            <a:r>
              <a:rPr lang="zh-CN" altLang="en-US" dirty="0"/>
              <a:t>放大</a:t>
            </a:r>
          </a:p>
        </p:txBody>
      </p:sp>
      <p:pic>
        <p:nvPicPr>
          <p:cNvPr id="4" name="图片 3">
            <a:extLst>
              <a:ext uri="{FF2B5EF4-FFF2-40B4-BE49-F238E27FC236}">
                <a16:creationId xmlns:a16="http://schemas.microsoft.com/office/drawing/2014/main" id="{EBB42476-B444-48BE-992B-1DD78A879537}"/>
              </a:ext>
            </a:extLst>
          </p:cNvPr>
          <p:cNvPicPr>
            <a:picLocks noChangeAspect="1"/>
          </p:cNvPicPr>
          <p:nvPr/>
        </p:nvPicPr>
        <p:blipFill>
          <a:blip r:embed="rId2"/>
          <a:stretch>
            <a:fillRect/>
          </a:stretch>
        </p:blipFill>
        <p:spPr>
          <a:xfrm>
            <a:off x="190500" y="2075288"/>
            <a:ext cx="4762500" cy="3467100"/>
          </a:xfrm>
          <a:prstGeom prst="rect">
            <a:avLst/>
          </a:prstGeom>
        </p:spPr>
      </p:pic>
      <p:pic>
        <p:nvPicPr>
          <p:cNvPr id="5" name="图片 4">
            <a:extLst>
              <a:ext uri="{FF2B5EF4-FFF2-40B4-BE49-F238E27FC236}">
                <a16:creationId xmlns:a16="http://schemas.microsoft.com/office/drawing/2014/main" id="{FAFF13AD-D084-43A6-BB32-6EBF44BBF5DB}"/>
              </a:ext>
            </a:extLst>
          </p:cNvPr>
          <p:cNvPicPr>
            <a:picLocks noChangeAspect="1"/>
          </p:cNvPicPr>
          <p:nvPr/>
        </p:nvPicPr>
        <p:blipFill>
          <a:blip r:embed="rId3"/>
          <a:stretch>
            <a:fillRect/>
          </a:stretch>
        </p:blipFill>
        <p:spPr>
          <a:xfrm>
            <a:off x="4631091" y="1562100"/>
            <a:ext cx="4591050" cy="4267200"/>
          </a:xfrm>
          <a:prstGeom prst="rect">
            <a:avLst/>
          </a:prstGeom>
        </p:spPr>
      </p:pic>
    </p:spTree>
    <p:extLst>
      <p:ext uri="{BB962C8B-B14F-4D97-AF65-F5344CB8AC3E}">
        <p14:creationId xmlns:p14="http://schemas.microsoft.com/office/powerpoint/2010/main" val="270104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3EFCA-D403-45DC-8DEE-57AD20FCD1AD}"/>
              </a:ext>
            </a:extLst>
          </p:cNvPr>
          <p:cNvSpPr>
            <a:spLocks noGrp="1"/>
          </p:cNvSpPr>
          <p:nvPr>
            <p:ph type="title"/>
          </p:nvPr>
        </p:nvSpPr>
        <p:spPr/>
        <p:txBody>
          <a:bodyPr/>
          <a:lstStyle/>
          <a:p>
            <a:r>
              <a:rPr lang="zh-CN" altLang="en-US" dirty="0"/>
              <a:t>实验二</a:t>
            </a:r>
          </a:p>
        </p:txBody>
      </p:sp>
      <p:sp>
        <p:nvSpPr>
          <p:cNvPr id="3" name="内容占位符 2">
            <a:extLst>
              <a:ext uri="{FF2B5EF4-FFF2-40B4-BE49-F238E27FC236}">
                <a16:creationId xmlns:a16="http://schemas.microsoft.com/office/drawing/2014/main" id="{4D1A5371-0F95-4E0F-88E3-EFEDB1A9E90F}"/>
              </a:ext>
            </a:extLst>
          </p:cNvPr>
          <p:cNvSpPr>
            <a:spLocks noGrp="1"/>
          </p:cNvSpPr>
          <p:nvPr>
            <p:ph idx="1"/>
          </p:nvPr>
        </p:nvSpPr>
        <p:spPr/>
        <p:txBody>
          <a:bodyPr/>
          <a:lstStyle/>
          <a:p>
            <a:r>
              <a:rPr lang="zh-CN" altLang="en-US" dirty="0"/>
              <a:t>跨媒体的检索与分析</a:t>
            </a:r>
            <a:endParaRPr lang="en-US" altLang="zh-CN" dirty="0"/>
          </a:p>
          <a:p>
            <a:pPr lvl="1"/>
            <a:r>
              <a:rPr lang="zh-CN" altLang="en-US" dirty="0"/>
              <a:t>根据图像、视频、音频，分别提取其特征，根据某种媒体的特征来检索别的模态的内容</a:t>
            </a:r>
            <a:endParaRPr lang="en-US" altLang="zh-CN" dirty="0"/>
          </a:p>
          <a:p>
            <a:pPr lvl="1"/>
            <a:r>
              <a:rPr lang="zh-CN" altLang="en-US" dirty="0"/>
              <a:t>情感属性可以换为：正能量性，积极性等，并进一步给出定量分数。</a:t>
            </a:r>
            <a:endParaRPr lang="en-US" altLang="zh-CN" dirty="0"/>
          </a:p>
          <a:p>
            <a:pPr lvl="1"/>
            <a:r>
              <a:rPr lang="zh-CN" altLang="en-US" dirty="0"/>
              <a:t>可以使用</a:t>
            </a:r>
            <a:r>
              <a:rPr lang="en-US" altLang="zh-CN" dirty="0"/>
              <a:t>CLIP</a:t>
            </a:r>
            <a:r>
              <a:rPr lang="zh-CN" altLang="en-US" dirty="0"/>
              <a:t>模型，</a:t>
            </a:r>
            <a:r>
              <a:rPr lang="en-US" altLang="zh-CN" dirty="0"/>
              <a:t>CLIP4CLIP</a:t>
            </a:r>
            <a:r>
              <a:rPr lang="zh-CN" altLang="en-US" dirty="0"/>
              <a:t>模型等已有的模型</a:t>
            </a:r>
            <a:endParaRPr lang="en-US" altLang="zh-CN" dirty="0"/>
          </a:p>
          <a:p>
            <a:pPr lvl="1"/>
            <a:r>
              <a:rPr lang="zh-CN" altLang="en-US" dirty="0"/>
              <a:t>处理的任务包括但不限于：</a:t>
            </a:r>
            <a:endParaRPr lang="en-US" altLang="zh-CN" dirty="0"/>
          </a:p>
          <a:p>
            <a:pPr lvl="1"/>
            <a:r>
              <a:rPr lang="zh-CN" altLang="en-US" dirty="0"/>
              <a:t>如：枪支、六合彩、管制刀具、赌博、喝酒、吸毒、纹身、不文明手势等</a:t>
            </a:r>
          </a:p>
        </p:txBody>
      </p:sp>
      <p:sp>
        <p:nvSpPr>
          <p:cNvPr id="4" name="矩形 3">
            <a:extLst>
              <a:ext uri="{FF2B5EF4-FFF2-40B4-BE49-F238E27FC236}">
                <a16:creationId xmlns:a16="http://schemas.microsoft.com/office/drawing/2014/main" id="{3708A45E-3A2C-4804-A526-6B4B15E56B71}"/>
              </a:ext>
            </a:extLst>
          </p:cNvPr>
          <p:cNvSpPr/>
          <p:nvPr/>
        </p:nvSpPr>
        <p:spPr>
          <a:xfrm>
            <a:off x="1403648" y="6096000"/>
            <a:ext cx="6912768" cy="523220"/>
          </a:xfrm>
          <a:prstGeom prst="rect">
            <a:avLst/>
          </a:prstGeom>
        </p:spPr>
        <p:txBody>
          <a:bodyPr wrap="square">
            <a:spAutoFit/>
          </a:bodyPr>
          <a:lstStyle/>
          <a:p>
            <a:r>
              <a:rPr lang="zh-CN" altLang="en-US" dirty="0">
                <a:solidFill>
                  <a:srgbClr val="002060"/>
                </a:solidFill>
              </a:rPr>
              <a:t>https://github.com/ArrowLuo/CLIP4Clip</a:t>
            </a:r>
          </a:p>
        </p:txBody>
      </p:sp>
    </p:spTree>
    <p:extLst>
      <p:ext uri="{BB962C8B-B14F-4D97-AF65-F5344CB8AC3E}">
        <p14:creationId xmlns:p14="http://schemas.microsoft.com/office/powerpoint/2010/main" val="31443940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FE9C2-392B-4732-8444-91E52AF80E92}"/>
              </a:ext>
            </a:extLst>
          </p:cNvPr>
          <p:cNvSpPr>
            <a:spLocks noGrp="1"/>
          </p:cNvSpPr>
          <p:nvPr>
            <p:ph type="title"/>
          </p:nvPr>
        </p:nvSpPr>
        <p:spPr/>
        <p:txBody>
          <a:bodyPr/>
          <a:lstStyle/>
          <a:p>
            <a:r>
              <a:rPr lang="zh-CN" altLang="en-US" dirty="0"/>
              <a:t>跨媒体的检索与分析</a:t>
            </a:r>
          </a:p>
        </p:txBody>
      </p:sp>
      <p:sp>
        <p:nvSpPr>
          <p:cNvPr id="3" name="内容占位符 2">
            <a:extLst>
              <a:ext uri="{FF2B5EF4-FFF2-40B4-BE49-F238E27FC236}">
                <a16:creationId xmlns:a16="http://schemas.microsoft.com/office/drawing/2014/main" id="{D3EDDB89-A29C-4E1B-95D3-042BC9A21F90}"/>
              </a:ext>
            </a:extLst>
          </p:cNvPr>
          <p:cNvSpPr>
            <a:spLocks noGrp="1"/>
          </p:cNvSpPr>
          <p:nvPr>
            <p:ph idx="1"/>
          </p:nvPr>
        </p:nvSpPr>
        <p:spPr/>
        <p:txBody>
          <a:bodyPr/>
          <a:lstStyle/>
          <a:p>
            <a:pPr eaLnBrk="1" fontAlgn="ctr" hangingPunct="1"/>
            <a:r>
              <a:rPr lang="zh-CN" altLang="zh-CN" dirty="0"/>
              <a:t>暴恐识别模块</a:t>
            </a:r>
          </a:p>
          <a:p>
            <a:pPr eaLnBrk="1" fontAlgn="ctr" hangingPunct="1"/>
            <a:r>
              <a:rPr lang="zh-CN" altLang="zh-CN" dirty="0"/>
              <a:t>色情识别模块</a:t>
            </a:r>
          </a:p>
          <a:p>
            <a:pPr eaLnBrk="1" fontAlgn="ctr" hangingPunct="1"/>
            <a:r>
              <a:rPr lang="zh-CN" altLang="zh-CN" dirty="0"/>
              <a:t>违禁违规识别模块</a:t>
            </a:r>
          </a:p>
          <a:p>
            <a:pPr eaLnBrk="1" fontAlgn="ctr" hangingPunct="1"/>
            <a:r>
              <a:rPr lang="zh-CN" altLang="zh-CN" dirty="0"/>
              <a:t>辱骂识别模块</a:t>
            </a:r>
          </a:p>
          <a:p>
            <a:pPr eaLnBrk="1" fontAlgn="ctr" hangingPunct="1"/>
            <a:r>
              <a:rPr lang="zh-CN" altLang="zh-CN" dirty="0"/>
              <a:t>未成年人识别模块</a:t>
            </a:r>
            <a:endParaRPr lang="en-US" altLang="zh-CN" dirty="0"/>
          </a:p>
          <a:p>
            <a:pPr eaLnBrk="1" fontAlgn="ctr" hangingPunct="1"/>
            <a:r>
              <a:rPr lang="zh-CN" altLang="en-US" dirty="0"/>
              <a:t>等都可以，可以先从网上爬取数据，然后进行分析</a:t>
            </a:r>
            <a:endParaRPr lang="zh-CN" altLang="zh-CN" dirty="0"/>
          </a:p>
          <a:p>
            <a:endParaRPr lang="zh-CN" altLang="en-US" dirty="0"/>
          </a:p>
        </p:txBody>
      </p:sp>
    </p:spTree>
    <p:extLst>
      <p:ext uri="{BB962C8B-B14F-4D97-AF65-F5344CB8AC3E}">
        <p14:creationId xmlns:p14="http://schemas.microsoft.com/office/powerpoint/2010/main" val="161402797"/>
      </p:ext>
    </p:extLst>
  </p:cSld>
  <p:clrMapOvr>
    <a:masterClrMapping/>
  </p:clrMapOvr>
  <p:transition/>
</p:sld>
</file>

<file path=ppt/theme/theme1.xml><?xml version="1.0" encoding="utf-8"?>
<a:theme xmlns:a="http://schemas.openxmlformats.org/drawingml/2006/main" name="Cactus">
  <a:themeElements>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fontScheme name="Cactu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ct val="0"/>
          </a:spcBef>
          <a:spcAft>
            <a:spcPct val="0"/>
          </a:spcAft>
          <a:buClrTx/>
          <a:buSzTx/>
          <a:buFont typeface="Arial" pitchFamily="34" charset="0"/>
          <a:buNone/>
          <a:tabLst/>
          <a:defRPr kumimoji="0" lang="en-US" sz="2800" b="0" i="0" u="none" strike="noStrike" cap="none" normalizeH="0" baseline="0" smtClean="0">
            <a:ln>
              <a:noFill/>
            </a:ln>
            <a:solidFill>
              <a:schemeClr val="bg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rgbClr val="9933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ct val="0"/>
          </a:spcBef>
          <a:spcAft>
            <a:spcPct val="0"/>
          </a:spcAft>
          <a:buClrTx/>
          <a:buSzTx/>
          <a:buFont typeface="Arial" pitchFamily="34" charset="0"/>
          <a:buNone/>
          <a:tabLst/>
          <a:defRPr kumimoji="0" lang="en-US" sz="2800" b="0" i="0" u="none" strike="noStrike" cap="none" normalizeH="0" baseline="0" smtClean="0">
            <a:ln>
              <a:noFill/>
            </a:ln>
            <a:solidFill>
              <a:schemeClr val="bg1"/>
            </a:solidFill>
            <a:effectLst/>
            <a:latin typeface="宋体" pitchFamily="2" charset="-122"/>
            <a:ea typeface="宋体" pitchFamily="2" charset="-122"/>
          </a:defRPr>
        </a:defPPr>
      </a:lstStyle>
    </a:lnDef>
  </a:objectDefaults>
  <a:extraClrSchemeLst>
    <a:extraClrScheme>
      <a:clrScheme name="Cactus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Cactus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Cactus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Cactus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Cactus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1597</Words>
  <Application>Microsoft Office PowerPoint</Application>
  <PresentationFormat>全屏显示(4:3)</PresentationFormat>
  <Paragraphs>174</Paragraphs>
  <Slides>28</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35" baseType="lpstr">
      <vt:lpstr>宋体</vt:lpstr>
      <vt:lpstr>Arial</vt:lpstr>
      <vt:lpstr>Arial Narrow</vt:lpstr>
      <vt:lpstr>Times New Roman</vt:lpstr>
      <vt:lpstr>Cactus</vt:lpstr>
      <vt:lpstr>Microsoft Visio 2003-2010 Drawing</vt:lpstr>
      <vt:lpstr>Equation.3</vt:lpstr>
      <vt:lpstr>数字媒体技术选修实验 （一共两个必选实验+一个大项目实践）</vt:lpstr>
      <vt:lpstr>实验一</vt:lpstr>
      <vt:lpstr>实验一</vt:lpstr>
      <vt:lpstr>实验一</vt:lpstr>
      <vt:lpstr>实验一</vt:lpstr>
      <vt:lpstr>实验一</vt:lpstr>
      <vt:lpstr>PowerPoint 演示文稿</vt:lpstr>
      <vt:lpstr>实验二</vt:lpstr>
      <vt:lpstr>跨媒体的检索与分析</vt:lpstr>
      <vt:lpstr>CLIP模型用于图像质量评价</vt:lpstr>
      <vt:lpstr>CLIP模型用于图像质量评价</vt:lpstr>
      <vt:lpstr>PowerPoint 演示文稿</vt:lpstr>
      <vt:lpstr>PowerPoint 演示文稿</vt:lpstr>
      <vt:lpstr>大项目实践</vt:lpstr>
      <vt:lpstr>要求</vt:lpstr>
      <vt:lpstr>位图格式</vt:lpstr>
      <vt:lpstr>BMP图像结构</vt:lpstr>
      <vt:lpstr>BITMAP图像结构</vt:lpstr>
      <vt:lpstr>BITMAP图像结构</vt:lpstr>
      <vt:lpstr>BITMAP图像结构</vt:lpstr>
      <vt:lpstr>颜色表的起始位置</vt:lpstr>
      <vt:lpstr>位图字节的起始值和长度</vt:lpstr>
      <vt:lpstr>位图显示</vt:lpstr>
      <vt:lpstr>PowerPoint 演示文稿</vt:lpstr>
      <vt:lpstr>JPEG图像压缩的基本流程</vt:lpstr>
      <vt:lpstr>PowerPoint 演示文稿</vt:lpstr>
      <vt:lpstr>标准量化表和量化因子</vt:lpstr>
      <vt:lpstr>附加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数字图像处理实验一</dc:title>
  <dc:creator>Shaohui Liu</dc:creator>
  <cp:lastModifiedBy>刘绍辉</cp:lastModifiedBy>
  <cp:revision>37</cp:revision>
  <dcterms:modified xsi:type="dcterms:W3CDTF">2023-04-03T13:17:17Z</dcterms:modified>
</cp:coreProperties>
</file>