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80" r:id="rId5"/>
    <p:sldId id="283" r:id="rId6"/>
    <p:sldId id="259" r:id="rId7"/>
    <p:sldId id="273" r:id="rId8"/>
    <p:sldId id="274" r:id="rId9"/>
    <p:sldId id="276" r:id="rId10"/>
    <p:sldId id="278" r:id="rId11"/>
    <p:sldId id="279" r:id="rId12"/>
    <p:sldId id="260" r:id="rId13"/>
    <p:sldId id="261" r:id="rId14"/>
    <p:sldId id="263" r:id="rId15"/>
    <p:sldId id="265" r:id="rId16"/>
    <p:sldId id="266" r:id="rId17"/>
    <p:sldId id="267" r:id="rId18"/>
    <p:sldId id="268" r:id="rId19"/>
    <p:sldId id="269" r:id="rId20"/>
    <p:sldId id="271" r:id="rId21"/>
    <p:sldId id="262" r:id="rId22"/>
    <p:sldId id="281" r:id="rId23"/>
    <p:sldId id="282" r:id="rId24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952625"/>
          </a:xfrm>
        </p:spPr>
        <p:txBody>
          <a:bodyPr/>
          <a:lstStyle/>
          <a:p>
            <a:r>
              <a:rPr lang="en-US" altLang="zh-CN"/>
              <a:t>2023</a:t>
            </a:r>
            <a:r>
              <a:rPr lang="zh-CN" altLang="en-US"/>
              <a:t>操作系统实验报告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4160" y="3428683"/>
            <a:ext cx="9144000" cy="1655762"/>
          </a:xfrm>
        </p:spPr>
        <p:txBody>
          <a:bodyPr/>
          <a:lstStyle/>
          <a:p>
            <a:r>
              <a:rPr lang="zh-CN" altLang="en-US" b="1" dirty="0"/>
              <a:t>实验名</a:t>
            </a:r>
            <a:r>
              <a:rPr lang="zh-CN" altLang="en-US" dirty="0"/>
              <a:t>：</a:t>
            </a:r>
            <a:r>
              <a:rPr lang="zh-CN" altLang="en-US"/>
              <a:t>系统调用</a:t>
            </a:r>
            <a:endParaRPr lang="zh-CN" altLang="en-US" dirty="0">
              <a:highlight>
                <a:srgbClr val="FFFF00"/>
              </a:highlight>
            </a:endParaRPr>
          </a:p>
          <a:p>
            <a:r>
              <a:rPr lang="zh-CN" altLang="en-US" b="1" dirty="0"/>
              <a:t>姓名</a:t>
            </a:r>
            <a:r>
              <a:rPr lang="zh-CN" altLang="en-US" dirty="0"/>
              <a:t>：李世轩</a:t>
            </a:r>
          </a:p>
          <a:p>
            <a:r>
              <a:rPr lang="zh-CN" altLang="en-US" b="1" dirty="0"/>
              <a:t>学号</a:t>
            </a:r>
            <a:r>
              <a:rPr lang="zh-CN" altLang="en-US" dirty="0"/>
              <a:t>：</a:t>
            </a:r>
            <a:r>
              <a:rPr lang="en-US" altLang="zh-CN" dirty="0"/>
              <a:t>120L022109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8CFFF66-5B1C-FA8A-76AB-4061DBE6D9B5}"/>
              </a:ext>
            </a:extLst>
          </p:cNvPr>
          <p:cNvSpPr txBox="1"/>
          <p:nvPr/>
        </p:nvSpPr>
        <p:spPr>
          <a:xfrm>
            <a:off x="675331" y="787637"/>
            <a:ext cx="60971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+mj-ea"/>
                <a:ea typeface="+mj-ea"/>
              </a:rPr>
              <a:t>编译和运行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F56230-9E3B-E66B-04B1-823EA8489F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136" b="45691"/>
          <a:stretch/>
        </p:blipFill>
        <p:spPr>
          <a:xfrm>
            <a:off x="877756" y="1742523"/>
            <a:ext cx="4106074" cy="16864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5481A79-3892-A163-E6F5-E0F307FC3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691" y="1727197"/>
            <a:ext cx="5524784" cy="364508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FD4244-EB03-F007-AAB6-6952AA494351}"/>
              </a:ext>
            </a:extLst>
          </p:cNvPr>
          <p:cNvSpPr txBox="1"/>
          <p:nvPr/>
        </p:nvSpPr>
        <p:spPr>
          <a:xfrm>
            <a:off x="675331" y="1357865"/>
            <a:ext cx="351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+mj-ea"/>
                <a:ea typeface="+mj-ea"/>
              </a:rPr>
              <a:t>hb</a:t>
            </a:r>
            <a:r>
              <a:rPr lang="en-US" altLang="zh-CN" dirty="0">
                <a:latin typeface="+mj-ea"/>
                <a:ea typeface="+mj-ea"/>
              </a:rPr>
              <a:t> set </a:t>
            </a:r>
            <a:r>
              <a:rPr lang="zh-CN" altLang="en-US" dirty="0">
                <a:latin typeface="+mj-ea"/>
                <a:ea typeface="+mj-ea"/>
              </a:rPr>
              <a:t>选择</a:t>
            </a:r>
            <a:r>
              <a:rPr lang="en-US" altLang="zh-CN" dirty="0" err="1">
                <a:latin typeface="+mj-ea"/>
                <a:ea typeface="+mj-ea"/>
              </a:rPr>
              <a:t>qemu_arm_min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AF5028-EE25-4BD9-AE97-A3BBB126E6D4}"/>
              </a:ext>
            </a:extLst>
          </p:cNvPr>
          <p:cNvSpPr txBox="1"/>
          <p:nvPr/>
        </p:nvSpPr>
        <p:spPr>
          <a:xfrm>
            <a:off x="5987485" y="1357865"/>
            <a:ext cx="429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+mj-ea"/>
                <a:ea typeface="+mj-ea"/>
              </a:rPr>
              <a:t>hb</a:t>
            </a:r>
            <a:r>
              <a:rPr lang="en-US" altLang="zh-CN" dirty="0">
                <a:latin typeface="+mj-ea"/>
                <a:ea typeface="+mj-ea"/>
              </a:rPr>
              <a:t> build </a:t>
            </a:r>
            <a:r>
              <a:rPr lang="zh-CN" altLang="en-US" dirty="0">
                <a:latin typeface="+mj-ea"/>
                <a:ea typeface="+mj-ea"/>
              </a:rPr>
              <a:t>编译</a:t>
            </a:r>
          </a:p>
        </p:txBody>
      </p:sp>
    </p:spTree>
    <p:extLst>
      <p:ext uri="{BB962C8B-B14F-4D97-AF65-F5344CB8AC3E}">
        <p14:creationId xmlns:p14="http://schemas.microsoft.com/office/powerpoint/2010/main" val="3607893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1B9BC7A-55F7-548E-2688-FA0AB126A9D6}"/>
              </a:ext>
            </a:extLst>
          </p:cNvPr>
          <p:cNvSpPr txBox="1"/>
          <p:nvPr/>
        </p:nvSpPr>
        <p:spPr>
          <a:xfrm>
            <a:off x="942321" y="907420"/>
            <a:ext cx="535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ea"/>
                <a:ea typeface="+mj-ea"/>
              </a:rPr>
              <a:t>./</a:t>
            </a:r>
            <a:r>
              <a:rPr lang="en-US" altLang="zh-CN" dirty="0" err="1">
                <a:latin typeface="+mj-ea"/>
                <a:ea typeface="+mj-ea"/>
              </a:rPr>
              <a:t>qemu</a:t>
            </a:r>
            <a:r>
              <a:rPr lang="en-US" altLang="zh-CN" dirty="0">
                <a:latin typeface="+mj-ea"/>
                <a:ea typeface="+mj-ea"/>
              </a:rPr>
              <a:t>-run</a:t>
            </a:r>
            <a:r>
              <a:rPr lang="zh-CN" altLang="en-US" dirty="0">
                <a:latin typeface="+mj-ea"/>
                <a:ea typeface="+mj-ea"/>
              </a:rPr>
              <a:t>，输入 </a:t>
            </a:r>
            <a:r>
              <a:rPr lang="en-US" altLang="zh-CN" dirty="0">
                <a:latin typeface="+mj-ea"/>
                <a:ea typeface="+mj-ea"/>
              </a:rPr>
              <a:t>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ea"/>
                <a:ea typeface="+mj-ea"/>
              </a:rPr>
              <a:t>./bin/</a:t>
            </a:r>
            <a:r>
              <a:rPr lang="en-US" altLang="zh-CN" dirty="0" err="1">
                <a:latin typeface="+mj-ea"/>
                <a:ea typeface="+mj-ea"/>
              </a:rPr>
              <a:t>helloworld</a:t>
            </a:r>
            <a:r>
              <a:rPr lang="zh-CN" altLang="en-US" dirty="0">
                <a:latin typeface="+mj-ea"/>
                <a:ea typeface="+mj-ea"/>
              </a:rPr>
              <a:t>运行前面写好的</a:t>
            </a:r>
            <a:r>
              <a:rPr lang="en-US" altLang="zh-CN" dirty="0" err="1">
                <a:latin typeface="+mj-ea"/>
                <a:ea typeface="+mj-ea"/>
              </a:rPr>
              <a:t>helloworld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E15572-78E2-4E36-67E4-31AC742D2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70" y="1737793"/>
            <a:ext cx="4718292" cy="368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28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3CA7B-E196-BE9A-0B12-72C6CE3C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实验结果及分析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A82938D-8086-85A0-3439-73424260CC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331" r="10550"/>
          <a:stretch/>
        </p:blipFill>
        <p:spPr>
          <a:xfrm>
            <a:off x="285740" y="4620724"/>
            <a:ext cx="5904459" cy="14797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057A72-1D95-6546-6527-580E4C90E7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418" r="30832" b="4300"/>
          <a:stretch/>
        </p:blipFill>
        <p:spPr>
          <a:xfrm>
            <a:off x="285740" y="1558774"/>
            <a:ext cx="5926150" cy="228251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146A6FB-6F68-0C07-B6B0-B394E06E1737}"/>
              </a:ext>
            </a:extLst>
          </p:cNvPr>
          <p:cNvSpPr txBox="1"/>
          <p:nvPr/>
        </p:nvSpPr>
        <p:spPr>
          <a:xfrm>
            <a:off x="6365731" y="4483456"/>
            <a:ext cx="47376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根据</a:t>
            </a:r>
            <a:r>
              <a:rPr lang="en-US" altLang="zh-CN" dirty="0" err="1"/>
              <a:t>helloworld</a:t>
            </a:r>
            <a:r>
              <a:rPr lang="zh-CN" altLang="en-US" dirty="0"/>
              <a:t>中的内容分析结果：</a:t>
            </a:r>
            <a:endParaRPr lang="en-US" altLang="zh-CN" dirty="0"/>
          </a:p>
          <a:p>
            <a:r>
              <a:rPr lang="zh-CN" altLang="en-US" dirty="0"/>
              <a:t>第一种情况：全部正常</a:t>
            </a:r>
            <a:endParaRPr lang="en-US" altLang="zh-CN" dirty="0"/>
          </a:p>
          <a:p>
            <a:r>
              <a:rPr lang="zh-CN" altLang="en-US" dirty="0"/>
              <a:t>第二章情况：全部正常</a:t>
            </a:r>
            <a:endParaRPr lang="en-US" altLang="zh-CN" dirty="0"/>
          </a:p>
          <a:p>
            <a:r>
              <a:rPr lang="zh-CN" altLang="en-US" dirty="0"/>
              <a:t>第三种情况：输入的字符串长度大于</a:t>
            </a:r>
            <a:r>
              <a:rPr lang="en-US" altLang="zh-CN" dirty="0"/>
              <a:t>23</a:t>
            </a:r>
          </a:p>
          <a:p>
            <a:r>
              <a:rPr lang="zh-CN" altLang="en-US" dirty="0"/>
              <a:t>第四种情况：全部正常</a:t>
            </a:r>
            <a:endParaRPr lang="en-US" altLang="zh-CN" dirty="0"/>
          </a:p>
          <a:p>
            <a:r>
              <a:rPr lang="zh-CN" altLang="en-US" dirty="0"/>
              <a:t>第五种情况：指定的目标用户空间长度不足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37BA7F-F55D-8542-71E1-ED46EAFDB546}"/>
              </a:ext>
            </a:extLst>
          </p:cNvPr>
          <p:cNvSpPr txBox="1"/>
          <p:nvPr/>
        </p:nvSpPr>
        <p:spPr>
          <a:xfrm>
            <a:off x="6365731" y="1488891"/>
            <a:ext cx="5390422" cy="2972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int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iam</a:t>
            </a:r>
            <a:r>
              <a:rPr lang="en-US" altLang="zh-CN" dirty="0">
                <a:solidFill>
                  <a:srgbClr val="00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(const char * name);</a:t>
            </a:r>
            <a:endParaRPr lang="en-US" altLang="zh-CN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将字符串参数</a:t>
            </a:r>
            <a:r>
              <a:rPr lang="en-US" altLang="zh-CN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name</a:t>
            </a:r>
            <a:r>
              <a:rPr lang="zh-CN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的内容拷贝到内核中保存下来。要求</a:t>
            </a:r>
            <a:r>
              <a:rPr lang="en-US" altLang="zh-CN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name</a:t>
            </a:r>
            <a:r>
              <a:rPr lang="zh-CN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的长度不能超过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23</a:t>
            </a:r>
            <a:r>
              <a:rPr lang="zh-CN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个字符。返回值是拷贝的字符数。如果</a:t>
            </a:r>
            <a:r>
              <a:rPr lang="en-US" altLang="zh-CN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name</a:t>
            </a:r>
            <a:r>
              <a:rPr lang="zh-CN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的字符个数超过了</a:t>
            </a:r>
            <a:r>
              <a:rPr lang="en-US" altLang="zh-CN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23</a:t>
            </a:r>
            <a:r>
              <a:rPr lang="zh-CN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，则返回“</a:t>
            </a:r>
            <a:r>
              <a:rPr lang="en-US" altLang="zh-CN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-1”</a:t>
            </a:r>
            <a:r>
              <a:rPr lang="zh-CN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，并置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errno</a:t>
            </a:r>
            <a:r>
              <a:rPr lang="zh-CN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为</a:t>
            </a:r>
            <a:r>
              <a:rPr lang="en-US" altLang="zh-CN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EINVAL</a:t>
            </a:r>
            <a:r>
              <a:rPr lang="zh-CN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。</a:t>
            </a:r>
            <a:endParaRPr lang="en-US" altLang="zh-CN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int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whoami</a:t>
            </a:r>
            <a:r>
              <a:rPr lang="en-US" altLang="zh-CN" dirty="0">
                <a:solidFill>
                  <a:srgbClr val="00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(char* name, unsigned int size);</a:t>
            </a:r>
            <a:endParaRPr lang="en-US" altLang="zh-CN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它将内核中由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iam</a:t>
            </a:r>
            <a:r>
              <a:rPr lang="en-US" altLang="zh-CN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()</a:t>
            </a:r>
            <a:r>
              <a:rPr lang="zh-CN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保存的名字拷贝到</a:t>
            </a:r>
            <a:r>
              <a:rPr lang="en-US" altLang="zh-CN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name</a:t>
            </a:r>
            <a:r>
              <a:rPr lang="zh-CN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指向的用户地址空间中，同时确保不会对</a:t>
            </a:r>
            <a:r>
              <a:rPr lang="en-US" altLang="zh-CN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name</a:t>
            </a:r>
            <a:r>
              <a:rPr lang="zh-CN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越界访存（</a:t>
            </a:r>
            <a:r>
              <a:rPr lang="en-US" altLang="zh-CN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name</a:t>
            </a:r>
            <a:r>
              <a:rPr lang="zh-CN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的大小由</a:t>
            </a:r>
            <a:r>
              <a:rPr lang="en-US" altLang="zh-CN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size</a:t>
            </a:r>
            <a:r>
              <a:rPr lang="zh-CN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说明）。返回值是拷贝的字符数。如果</a:t>
            </a:r>
            <a:r>
              <a:rPr lang="en-US" altLang="zh-CN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size</a:t>
            </a:r>
            <a:r>
              <a:rPr lang="zh-CN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小于需要的空间，则返回“</a:t>
            </a:r>
            <a:r>
              <a:rPr lang="en-US" altLang="zh-CN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-1”</a:t>
            </a:r>
            <a:r>
              <a:rPr lang="zh-CN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，并置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errno</a:t>
            </a:r>
            <a:r>
              <a:rPr lang="zh-CN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为</a:t>
            </a:r>
            <a:r>
              <a:rPr lang="en-US" altLang="zh-CN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EINVAL</a:t>
            </a:r>
            <a:r>
              <a:rPr lang="zh-CN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。</a:t>
            </a:r>
            <a:endParaRPr lang="en-US" altLang="zh-CN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54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1C50A-4246-ADF7-7226-C019FA71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源代码截图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DCC54E-1941-97A1-740B-2B3A013AF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610" y="22050"/>
            <a:ext cx="6559887" cy="681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30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DE357CB-D2BA-9D74-F7C8-42F19F0ED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770" y="717410"/>
            <a:ext cx="6026460" cy="542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55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7020335-6598-4D93-7B5D-7A7D6C26A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486" y="1625507"/>
            <a:ext cx="6363027" cy="360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79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83EF3C8-8280-274E-B6E5-4D3F479B2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174" y="1514376"/>
            <a:ext cx="6845652" cy="382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81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BB940C4-BD9B-9BE7-FC54-ECD0F49D7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101" y="1838243"/>
            <a:ext cx="6775798" cy="31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50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F38EF97-7B54-F353-7009-54FB4FE19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499" y="1622332"/>
            <a:ext cx="5855001" cy="36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87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F106762-EA5F-C063-FE68-782BCE8A6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858" y="545952"/>
            <a:ext cx="8452284" cy="576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4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实验原理说明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运用学过的知识对实验核心原理进行说明</a:t>
            </a:r>
          </a:p>
          <a:p>
            <a:r>
              <a:rPr lang="zh-CN" altLang="en-US" b="1" dirty="0"/>
              <a:t>实验过程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写明详细的实现过程</a:t>
            </a:r>
            <a:endParaRPr lang="zh-CN" altLang="en-US" dirty="0"/>
          </a:p>
          <a:p>
            <a:r>
              <a:rPr lang="zh-CN" altLang="en-US" b="1" dirty="0"/>
              <a:t>实验结果及分析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通过截图进行阐述分析</a:t>
            </a:r>
          </a:p>
          <a:p>
            <a:pPr algn="l">
              <a:buClrTx/>
              <a:buSzTx/>
            </a:pPr>
            <a:r>
              <a:rPr lang="zh-CN" altLang="en-US" b="1" dirty="0"/>
              <a:t>源代码截图</a:t>
            </a:r>
            <a:r>
              <a:rPr lang="en-US" altLang="zh-CN" b="1" dirty="0"/>
              <a:t>——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对部分关键源代码进行截图展示</a:t>
            </a:r>
          </a:p>
          <a:p>
            <a:pPr algn="l">
              <a:buClrTx/>
              <a:buSzTx/>
            </a:pPr>
            <a:r>
              <a:rPr lang="zh-CN" altLang="en-US" b="1" dirty="0"/>
              <a:t>实验体会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——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通过实验个人学习到的内容</a:t>
            </a:r>
          </a:p>
          <a:p>
            <a:endParaRPr lang="zh-CN" altLang="en-US" b="1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32DEB57-D571-BB80-69FA-D251FCCF0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124" y="0"/>
            <a:ext cx="8567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62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DFCC9-A4CF-7D75-3F34-02301BC1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实验体会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FB8625-4AF6-3B74-CDDE-1252F39EA6C3}"/>
              </a:ext>
            </a:extLst>
          </p:cNvPr>
          <p:cNvSpPr txBox="1"/>
          <p:nvPr/>
        </p:nvSpPr>
        <p:spPr>
          <a:xfrm>
            <a:off x="838200" y="1495702"/>
            <a:ext cx="10295965" cy="5029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b="0" i="0" dirty="0">
                <a:effectLst/>
                <a:latin typeface="+mn-ea"/>
              </a:rPr>
              <a:t>本次实验旨在深入了解系统调用接口，掌握系统调用的基本过程，并能够全面地控制系统调用。通过在</a:t>
            </a:r>
            <a:r>
              <a:rPr lang="en-US" altLang="zh-CN" b="0" i="0" dirty="0" err="1">
                <a:effectLst/>
                <a:latin typeface="+mn-ea"/>
              </a:rPr>
              <a:t>LiteOS_a</a:t>
            </a:r>
            <a:r>
              <a:rPr lang="zh-CN" altLang="en-US" b="0" i="0" dirty="0">
                <a:effectLst/>
                <a:latin typeface="+mn-ea"/>
              </a:rPr>
              <a:t>上添加两个系统调用，并编写两个简单的应用程序测试它们，我们对系统调用的实现机制有了更深入的了解。</a:t>
            </a:r>
          </a:p>
          <a:p>
            <a:pPr indent="457200" algn="just">
              <a:lnSpc>
                <a:spcPct val="150000"/>
              </a:lnSpc>
            </a:pPr>
            <a:r>
              <a:rPr lang="zh-CN" altLang="en-US" b="0" i="0" dirty="0">
                <a:effectLst/>
                <a:latin typeface="+mn-ea"/>
              </a:rPr>
              <a:t>在实验过程中，我们首先学习了系统调用的基本概念和实现原理。然后，我们在</a:t>
            </a:r>
            <a:r>
              <a:rPr lang="en-US" altLang="zh-CN" b="0" i="0" dirty="0" err="1">
                <a:effectLst/>
                <a:latin typeface="+mn-ea"/>
              </a:rPr>
              <a:t>LiteOS_a</a:t>
            </a:r>
            <a:r>
              <a:rPr lang="zh-CN" altLang="en-US" b="0" i="0" dirty="0">
                <a:effectLst/>
                <a:latin typeface="+mn-ea"/>
              </a:rPr>
              <a:t>的源代码中找到系统调用表，并在其中添加了两个新的系统调用，并分配了唯一的系统调用号。接着，我们在</a:t>
            </a:r>
            <a:r>
              <a:rPr lang="en-US" altLang="zh-CN" b="0" i="0" dirty="0" err="1">
                <a:effectLst/>
                <a:latin typeface="+mn-ea"/>
              </a:rPr>
              <a:t>LiteOS_a</a:t>
            </a:r>
            <a:r>
              <a:rPr lang="zh-CN" altLang="en-US" b="0" i="0" dirty="0">
                <a:effectLst/>
                <a:latin typeface="+mn-ea"/>
              </a:rPr>
              <a:t>的内核代码中编写了两个系统调用的实现函数，并在用户空间程序中调用这些系统调用，并通过</a:t>
            </a:r>
            <a:r>
              <a:rPr lang="en-US" altLang="zh-CN" b="0" i="0" dirty="0">
                <a:effectLst/>
                <a:latin typeface="+mn-ea"/>
              </a:rPr>
              <a:t>C</a:t>
            </a:r>
            <a:r>
              <a:rPr lang="zh-CN" altLang="en-US" b="0" i="0" dirty="0">
                <a:effectLst/>
                <a:latin typeface="+mn-ea"/>
              </a:rPr>
              <a:t>语言的库函数</a:t>
            </a:r>
            <a:r>
              <a:rPr lang="en-US" altLang="zh-CN" b="0" i="0" dirty="0" err="1">
                <a:effectLst/>
                <a:latin typeface="+mn-ea"/>
              </a:rPr>
              <a:t>syscall</a:t>
            </a:r>
            <a:r>
              <a:rPr lang="en-US" altLang="zh-CN" b="0" i="0" dirty="0">
                <a:effectLst/>
                <a:latin typeface="+mn-ea"/>
              </a:rPr>
              <a:t>()</a:t>
            </a:r>
            <a:r>
              <a:rPr lang="zh-CN" altLang="en-US" b="0" i="0" dirty="0">
                <a:effectLst/>
                <a:latin typeface="+mn-ea"/>
              </a:rPr>
              <a:t>来实现。</a:t>
            </a:r>
          </a:p>
          <a:p>
            <a:pPr indent="457200" algn="just">
              <a:lnSpc>
                <a:spcPct val="150000"/>
              </a:lnSpc>
            </a:pPr>
            <a:r>
              <a:rPr lang="zh-CN" altLang="en-US" b="0" i="0" dirty="0">
                <a:effectLst/>
                <a:latin typeface="+mn-ea"/>
              </a:rPr>
              <a:t>在测试过程中，我们编写了两个应用程序，分别测试了添加的两个系统调用的功能。通过测试，我们发现系统调用的实现可以很好地完成各种操作，如文件读写、进程管理等。</a:t>
            </a:r>
          </a:p>
          <a:p>
            <a:pPr indent="457200" algn="just">
              <a:lnSpc>
                <a:spcPct val="150000"/>
              </a:lnSpc>
            </a:pPr>
            <a:r>
              <a:rPr lang="zh-CN" altLang="en-US" b="0" i="0" dirty="0">
                <a:effectLst/>
                <a:latin typeface="+mn-ea"/>
              </a:rPr>
              <a:t>通过本次实验，我们不仅深入了解了系统调用的实现机制和基本过程，还学会了如何在</a:t>
            </a:r>
            <a:r>
              <a:rPr lang="en-US" altLang="zh-CN" b="0" i="0" dirty="0" err="1">
                <a:effectLst/>
                <a:latin typeface="+mn-ea"/>
              </a:rPr>
              <a:t>LiteOS_a</a:t>
            </a:r>
            <a:r>
              <a:rPr lang="zh-CN" altLang="en-US" b="0" i="0" dirty="0">
                <a:effectLst/>
                <a:latin typeface="+mn-ea"/>
              </a:rPr>
              <a:t>上添加新的系统调用，并编写应用程序测试它们。这对我们后续的操作系统实验和开发工作都有很大的帮助。</a:t>
            </a:r>
          </a:p>
        </p:txBody>
      </p:sp>
    </p:spTree>
    <p:extLst>
      <p:ext uri="{BB962C8B-B14F-4D97-AF65-F5344CB8AC3E}">
        <p14:creationId xmlns:p14="http://schemas.microsoft.com/office/powerpoint/2010/main" val="768327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D6BFEF-0201-9FD9-D11D-EE3E33EE7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404" y="869330"/>
            <a:ext cx="9741384" cy="1659839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他的系统调用最多能传递</a:t>
            </a:r>
            <a:r>
              <a:rPr lang="en-US" altLang="zh-CN" sz="18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1800" dirty="0">
                <a:effectLst/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个参数</a:t>
            </a:r>
            <a:endParaRPr lang="en-US" altLang="zh-CN" sz="18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1800" dirty="0"/>
              <a:t>查看这两个文件，可以看到其对函数参数数量的定义最大到</a:t>
            </a:r>
            <a:r>
              <a:rPr lang="en-US" altLang="zh-CN" sz="1800" dirty="0"/>
              <a:t>7</a:t>
            </a:r>
            <a:r>
              <a:rPr lang="zh-CN" altLang="en-US" sz="1800" dirty="0"/>
              <a:t>，而处理系统调用的函数也最多只会处理</a:t>
            </a:r>
            <a:r>
              <a:rPr lang="en-US" altLang="zh-CN" sz="1800" dirty="0"/>
              <a:t>7</a:t>
            </a:r>
            <a:r>
              <a:rPr lang="zh-CN" altLang="en-US" sz="1800" dirty="0"/>
              <a:t>个参数</a:t>
            </a:r>
            <a:endParaRPr lang="en-US" altLang="zh-CN" sz="1800" dirty="0"/>
          </a:p>
          <a:p>
            <a:r>
              <a:rPr lang="zh-CN" altLang="en-US" sz="1800" dirty="0"/>
              <a:t>如果要扩大这个限制，应该要通过修改两个文件中的内容。不过这种方式的参数只在寄存器中，如果机器中没有这么多寄存器，也许会需要将参数存到函数栈中。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A22B2F-ADDC-BB4E-D78D-FFB0B884F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8368"/>
            <a:ext cx="7417181" cy="34609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31ACBE9-CCE9-9597-E126-E84BF3616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26" y="2442539"/>
            <a:ext cx="5947075" cy="427520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0283894-FBF7-A2B4-EF97-A215909C02CA}"/>
              </a:ext>
            </a:extLst>
          </p:cNvPr>
          <p:cNvSpPr txBox="1"/>
          <p:nvPr/>
        </p:nvSpPr>
        <p:spPr>
          <a:xfrm>
            <a:off x="284440" y="243311"/>
            <a:ext cx="11156030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54305" lvl="0" indent="-3429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Times New Roman" panose="02020603050405020304" pitchFamily="18" charset="0"/>
              <a:buAutoNum type="arabicPeriod"/>
            </a:pPr>
            <a:r>
              <a:rPr lang="zh-CN" altLang="en-US" sz="2000" b="1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从</a:t>
            </a:r>
            <a:r>
              <a:rPr lang="en-US" altLang="zh-CN" sz="2000" b="1" dirty="0" err="1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LiteOS_a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现在的机制看，它的系统调用最多能传递几个参数？你能想出办法来扩大这个限制吗？</a:t>
            </a:r>
            <a:endParaRPr lang="en-US" altLang="zh-CN" sz="2000" b="1" dirty="0">
              <a:solidFill>
                <a:srgbClr val="000000"/>
              </a:solidFill>
              <a:effectLst/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584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658DBF5-6E61-5A2A-21B2-D7B67762F162}"/>
              </a:ext>
            </a:extLst>
          </p:cNvPr>
          <p:cNvSpPr txBox="1"/>
          <p:nvPr/>
        </p:nvSpPr>
        <p:spPr>
          <a:xfrm>
            <a:off x="1443148" y="1365042"/>
            <a:ext cx="6097162" cy="2736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54305" lvl="0" indent="-3429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effectLst/>
                <a:latin typeface="-apple-system"/>
              </a:rPr>
              <a:t>编写</a:t>
            </a:r>
            <a:r>
              <a:rPr lang="en-US" altLang="zh-CN" sz="2000" b="0" i="0" dirty="0">
                <a:effectLst/>
                <a:latin typeface="-apple-system"/>
              </a:rPr>
              <a:t>foo()</a:t>
            </a:r>
            <a:r>
              <a:rPr lang="zh-CN" altLang="en-US" sz="2000" b="0" i="0" dirty="0">
                <a:effectLst/>
                <a:latin typeface="-apple-system"/>
              </a:rPr>
              <a:t>系统调用的实现函数</a:t>
            </a:r>
            <a:endParaRPr lang="en-US" altLang="zh-CN" sz="2000" b="0" i="0" dirty="0">
              <a:effectLst/>
              <a:latin typeface="-apple-system"/>
            </a:endParaRPr>
          </a:p>
          <a:p>
            <a:pPr marL="342900" marR="154305" lvl="0" indent="-3429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在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系统内核中注册这个系统调用，</a:t>
            </a:r>
            <a:r>
              <a:rPr lang="zh-CN" altLang="en-US" sz="2000" b="0" i="0" dirty="0">
                <a:effectLst/>
                <a:latin typeface="-apple-system"/>
              </a:rPr>
              <a:t>分配一个唯一的系统调用号。</a:t>
            </a:r>
            <a:endParaRPr lang="en-US" altLang="zh-CN" sz="2000" dirty="0">
              <a:solidFill>
                <a:srgbClr val="000000"/>
              </a:solidFill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marL="342900" marR="154305" lvl="0" indent="-3429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编写向用户暴露的接口</a:t>
            </a:r>
            <a:endParaRPr lang="en-US" altLang="zh-CN" sz="2000" dirty="0">
              <a:solidFill>
                <a:srgbClr val="000000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marL="342900" marR="154305" lvl="0" indent="-3429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effectLst/>
                <a:latin typeface="-apple-system"/>
              </a:rPr>
              <a:t>在</a:t>
            </a:r>
            <a:r>
              <a:rPr lang="en-US" altLang="zh-CN" sz="2000" b="0" i="0" dirty="0" err="1">
                <a:effectLst/>
                <a:latin typeface="-apple-system"/>
              </a:rPr>
              <a:t>LiteOS_a</a:t>
            </a:r>
            <a:r>
              <a:rPr lang="zh-CN" altLang="en-US" sz="2000" b="0" i="0" dirty="0">
                <a:effectLst/>
                <a:latin typeface="-apple-system"/>
              </a:rPr>
              <a:t>的用户空间程序中，通过接口调用</a:t>
            </a:r>
            <a:endParaRPr lang="zh-CN" altLang="en-US" sz="20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AA87AE-B9C0-8C3B-7E43-562F05FFE571}"/>
              </a:ext>
            </a:extLst>
          </p:cNvPr>
          <p:cNvSpPr txBox="1"/>
          <p:nvPr/>
        </p:nvSpPr>
        <p:spPr>
          <a:xfrm>
            <a:off x="787012" y="566059"/>
            <a:ext cx="7540309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154305" indent="-4572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2"/>
            </a:pPr>
            <a:r>
              <a:rPr lang="zh-CN" altLang="en-US" sz="2000" b="1" dirty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用文字简要描述向</a:t>
            </a:r>
            <a:r>
              <a:rPr lang="en-US" altLang="zh-CN" sz="2000" b="1" dirty="0" err="1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LiteOS_a</a:t>
            </a:r>
            <a:r>
              <a:rPr lang="zh-CN" altLang="en-US" sz="2000" b="1" dirty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添加一个系统调用</a:t>
            </a:r>
            <a:r>
              <a:rPr lang="en-US" altLang="zh-CN" sz="2000" b="1" dirty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foo()</a:t>
            </a:r>
            <a:r>
              <a:rPr lang="zh-CN" altLang="en-US" sz="2000" b="1" dirty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的步骤。</a:t>
            </a:r>
            <a:endParaRPr lang="en-US" altLang="zh-CN" sz="2000" b="1" dirty="0">
              <a:solidFill>
                <a:srgbClr val="00000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50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实验原理说明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D7CB9C-90EF-9B2A-6B1A-38962B67B805}"/>
              </a:ext>
            </a:extLst>
          </p:cNvPr>
          <p:cNvSpPr txBox="1"/>
          <p:nvPr/>
        </p:nvSpPr>
        <p:spPr>
          <a:xfrm>
            <a:off x="1471069" y="1690688"/>
            <a:ext cx="8028920" cy="3787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系统调用是操作系统提供给用户程序的一种服务，用户程序通过系统调用来与操作系统核心进行交互，获取操作系统提供的各种服务和资源。系统调用通常由操作系统提供一组特定的指令，可以通过编程语言的库函数或者系统调用接口来调用。</a:t>
            </a:r>
          </a:p>
          <a:p>
            <a:pPr indent="457200">
              <a:lnSpc>
                <a:spcPct val="150000"/>
              </a:lnSpc>
            </a:pPr>
            <a:r>
              <a:rPr lang="zh-CN" altLang="en-US" dirty="0"/>
              <a:t>系统调用提供了用户程序访问操作系统核心所需的接口，包括文件操作、进程管理、网络通信、设备管理等方面的功能。用户程序通过系统调用向操作系统发出请求，操作系统则根据请求提供相应的服务和资源。</a:t>
            </a:r>
          </a:p>
          <a:p>
            <a:pPr indent="457200">
              <a:lnSpc>
                <a:spcPct val="150000"/>
              </a:lnSpc>
            </a:pPr>
            <a:r>
              <a:rPr lang="zh-CN" altLang="en-US" dirty="0"/>
              <a:t>系统调用通常是操作系统提供的一些函数接口，可以通过操作系统提供的开发工具或者编程语言的库函数来使用。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B9122EC-3386-30C5-BB0D-D456D00691ED}"/>
              </a:ext>
            </a:extLst>
          </p:cNvPr>
          <p:cNvSpPr txBox="1"/>
          <p:nvPr/>
        </p:nvSpPr>
        <p:spPr>
          <a:xfrm>
            <a:off x="954535" y="775954"/>
            <a:ext cx="8999162" cy="5034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0" i="0" dirty="0">
                <a:effectLst/>
                <a:latin typeface="-apple-system"/>
              </a:rPr>
              <a:t>添加自定义系统调用的步骤：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编写系统调用处理函数：首先需要编写处理系统调用的函数，这个函数会在内核中被调用。这个函数通常需要进行权限检查、参数校验和执行相应的操作等。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在系统调用表中注册系统调用：将上一步编写的系统调用处理函数注册到系统调用表中。系统调用表是一个数组，用于存储所有支持的系统调用的地址。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在系统调用头文件中添加系统调用号：每个系统调用在系统调用表中都有一个唯一的系统调用号，这个号码需要在系统调用头文件中定义。这个头文件需要包含在所有使用该系统调用的程序中。</a:t>
            </a:r>
            <a:endParaRPr lang="en-US" altLang="zh-CN" b="0" i="0" dirty="0">
              <a:effectLst/>
              <a:latin typeface="-apple-system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编译内核并加载：在编译内核时需要包含新添加的系统调用，然后重新编译内核并将其加载到系统中。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在用户空间编写程序并调用系统调用：在用户空间编写使用新添加系统调用的程序，并在程序中使用系统调用号来调用这个系统调用。</a:t>
            </a:r>
          </a:p>
        </p:txBody>
      </p:sp>
    </p:spTree>
    <p:extLst>
      <p:ext uri="{BB962C8B-B14F-4D97-AF65-F5344CB8AC3E}">
        <p14:creationId xmlns:p14="http://schemas.microsoft.com/office/powerpoint/2010/main" val="299068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DE55BA0-AEF8-67F3-96D7-0DAE3A9B2065}"/>
              </a:ext>
            </a:extLst>
          </p:cNvPr>
          <p:cNvSpPr txBox="1"/>
          <p:nvPr/>
        </p:nvSpPr>
        <p:spPr>
          <a:xfrm>
            <a:off x="1228164" y="1072260"/>
            <a:ext cx="9090211" cy="4198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0" i="0" dirty="0">
                <a:effectLst/>
                <a:latin typeface="+mn-ea"/>
              </a:rPr>
              <a:t>实验核心原理可以总结为如下几点：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 dirty="0">
                <a:effectLst/>
                <a:latin typeface="+mn-ea"/>
              </a:rPr>
              <a:t>应用程序调用库函数（</a:t>
            </a:r>
            <a:r>
              <a:rPr lang="en-US" altLang="zh-CN" b="0" i="0" dirty="0">
                <a:effectLst/>
                <a:latin typeface="+mn-ea"/>
              </a:rPr>
              <a:t>API</a:t>
            </a:r>
            <a:r>
              <a:rPr lang="zh-CN" altLang="en-US" b="0" i="0" dirty="0">
                <a:effectLst/>
                <a:latin typeface="+mn-ea"/>
              </a:rPr>
              <a:t>）。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b="0" i="0" dirty="0">
                <a:effectLst/>
                <a:latin typeface="+mn-ea"/>
              </a:rPr>
              <a:t>API</a:t>
            </a:r>
            <a:r>
              <a:rPr lang="zh-CN" altLang="en-US" b="0" i="0" dirty="0">
                <a:effectLst/>
                <a:latin typeface="+mn-ea"/>
              </a:rPr>
              <a:t>将系统调用号存入</a:t>
            </a:r>
            <a:r>
              <a:rPr lang="en-US" altLang="zh-CN" b="0" i="0" dirty="0">
                <a:effectLst/>
                <a:latin typeface="+mn-ea"/>
              </a:rPr>
              <a:t>EAX</a:t>
            </a:r>
            <a:r>
              <a:rPr lang="zh-CN" altLang="en-US" b="0" i="0" dirty="0">
                <a:effectLst/>
                <a:latin typeface="+mn-ea"/>
              </a:rPr>
              <a:t>，然后通过中断调用使系统进入内核态。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 dirty="0">
                <a:effectLst/>
                <a:latin typeface="+mn-ea"/>
              </a:rPr>
              <a:t>内核中的中断处理函数根据系统调用号，调用对应的内核函数（系统调用）。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 dirty="0">
                <a:effectLst/>
                <a:latin typeface="+mn-ea"/>
              </a:rPr>
              <a:t>系统调用完成相应功能，将返回值存入</a:t>
            </a:r>
            <a:r>
              <a:rPr lang="en-US" altLang="zh-CN" b="0" i="0" dirty="0">
                <a:effectLst/>
                <a:latin typeface="+mn-ea"/>
              </a:rPr>
              <a:t>EAX</a:t>
            </a:r>
            <a:r>
              <a:rPr lang="zh-CN" altLang="en-US" b="0" i="0" dirty="0">
                <a:effectLst/>
                <a:latin typeface="+mn-ea"/>
              </a:rPr>
              <a:t>，返回到中断处理函数。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 dirty="0">
                <a:effectLst/>
                <a:latin typeface="+mn-ea"/>
              </a:rPr>
              <a:t>中断处理函数返回到</a:t>
            </a:r>
            <a:r>
              <a:rPr lang="en-US" altLang="zh-CN" b="0" i="0" dirty="0">
                <a:effectLst/>
                <a:latin typeface="+mn-ea"/>
              </a:rPr>
              <a:t>API</a:t>
            </a:r>
            <a:r>
              <a:rPr lang="zh-CN" altLang="en-US" b="0" i="0" dirty="0">
                <a:effectLst/>
                <a:latin typeface="+mn-ea"/>
              </a:rPr>
              <a:t>中。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b="0" i="0" dirty="0">
                <a:effectLst/>
                <a:latin typeface="+mn-ea"/>
              </a:rPr>
              <a:t>API</a:t>
            </a:r>
            <a:r>
              <a:rPr lang="zh-CN" altLang="en-US" b="0" i="0" dirty="0">
                <a:effectLst/>
                <a:latin typeface="+mn-ea"/>
              </a:rPr>
              <a:t>将</a:t>
            </a:r>
            <a:r>
              <a:rPr lang="en-US" altLang="zh-CN" b="0" i="0" dirty="0">
                <a:effectLst/>
                <a:latin typeface="+mn-ea"/>
              </a:rPr>
              <a:t>EAX</a:t>
            </a:r>
            <a:r>
              <a:rPr lang="zh-CN" altLang="en-US" b="0" i="0" dirty="0">
                <a:effectLst/>
                <a:latin typeface="+mn-ea"/>
              </a:rPr>
              <a:t>返回给应用程序。</a:t>
            </a:r>
          </a:p>
          <a:p>
            <a:pPr algn="just">
              <a:lnSpc>
                <a:spcPct val="150000"/>
              </a:lnSpc>
            </a:pPr>
            <a:r>
              <a:rPr lang="zh-CN" altLang="en-US" b="0" i="0" dirty="0">
                <a:effectLst/>
                <a:latin typeface="+mn-ea"/>
              </a:rPr>
              <a:t>此外，应用程序调用系统调用的过程要通过</a:t>
            </a:r>
            <a:r>
              <a:rPr lang="en-US" altLang="zh-CN" b="0" i="0" dirty="0">
                <a:effectLst/>
                <a:latin typeface="+mn-ea"/>
              </a:rPr>
              <a:t>API</a:t>
            </a:r>
            <a:r>
              <a:rPr lang="zh-CN" altLang="en-US" b="0" i="0" dirty="0">
                <a:effectLst/>
                <a:latin typeface="+mn-ea"/>
              </a:rPr>
              <a:t>来实现，</a:t>
            </a:r>
            <a:r>
              <a:rPr lang="en-US" altLang="zh-CN" b="0" i="0" dirty="0">
                <a:effectLst/>
                <a:latin typeface="+mn-ea"/>
              </a:rPr>
              <a:t>API</a:t>
            </a:r>
            <a:r>
              <a:rPr lang="zh-CN" altLang="en-US" b="0" i="0" dirty="0">
                <a:effectLst/>
                <a:latin typeface="+mn-ea"/>
              </a:rPr>
              <a:t>并不能完成系统调用的真正功能，它要做的是去调用真正的系统调用。在调用系统调用时，需要将系统调用的编号存入</a:t>
            </a:r>
            <a:r>
              <a:rPr lang="en-US" altLang="zh-CN" b="0" i="0" dirty="0">
                <a:effectLst/>
                <a:latin typeface="+mn-ea"/>
              </a:rPr>
              <a:t>EAX</a:t>
            </a:r>
            <a:r>
              <a:rPr lang="zh-CN" altLang="en-US" b="0" i="0" dirty="0">
                <a:effectLst/>
                <a:latin typeface="+mn-ea"/>
              </a:rPr>
              <a:t>，将函数参数存入其他通用寄存器，然后触发</a:t>
            </a:r>
            <a:r>
              <a:rPr lang="en-US" altLang="zh-CN" b="0" i="0" dirty="0">
                <a:effectLst/>
                <a:latin typeface="+mn-ea"/>
              </a:rPr>
              <a:t>0x80</a:t>
            </a:r>
            <a:r>
              <a:rPr lang="zh-CN" altLang="en-US" b="0" i="0" dirty="0">
                <a:effectLst/>
                <a:latin typeface="+mn-ea"/>
              </a:rPr>
              <a:t>号中断（</a:t>
            </a:r>
            <a:r>
              <a:rPr lang="en-US" altLang="zh-CN" b="0" i="0" dirty="0">
                <a:effectLst/>
                <a:latin typeface="+mn-ea"/>
              </a:rPr>
              <a:t>int 0x80</a:t>
            </a:r>
            <a:r>
              <a:rPr lang="zh-CN" altLang="en-US" b="0" i="0" dirty="0">
                <a:effectLst/>
                <a:latin typeface="+mn-ea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109796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40056-DD9F-BFA5-4749-C8CEC2D6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100628-EA84-FE3B-A146-9BF49273F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12860" cy="2934839"/>
          </a:xfrm>
        </p:spPr>
        <p:txBody>
          <a:bodyPr/>
          <a:lstStyle/>
          <a:p>
            <a:r>
              <a:rPr lang="zh-CN" altLang="en-US" sz="1800" dirty="0">
                <a:solidFill>
                  <a:srgbClr val="000000"/>
                </a:solidFill>
                <a:latin typeface="方正书宋简体"/>
              </a:rPr>
              <a:t>首先编写这两个系统调用的代码实现</a:t>
            </a:r>
            <a:endParaRPr lang="en-US" altLang="zh-CN" sz="1800" dirty="0">
              <a:solidFill>
                <a:srgbClr val="000000"/>
              </a:solidFill>
              <a:latin typeface="方正书宋简体"/>
            </a:endParaRPr>
          </a:p>
          <a:p>
            <a:r>
              <a:rPr lang="zh-CN" altLang="en-US" sz="1800" dirty="0">
                <a:solidFill>
                  <a:srgbClr val="000000"/>
                </a:solidFill>
                <a:latin typeface="方正书宋简体"/>
              </a:rPr>
              <a:t>在路径</a:t>
            </a:r>
            <a:r>
              <a:rPr lang="en-US" altLang="zh-CN" sz="1800" dirty="0">
                <a:solidFill>
                  <a:srgbClr val="000000"/>
                </a:solidFill>
                <a:latin typeface="方正书宋简体"/>
              </a:rPr>
              <a:t>kernel\</a:t>
            </a:r>
            <a:r>
              <a:rPr lang="en-US" altLang="zh-CN" sz="1800" dirty="0" err="1">
                <a:solidFill>
                  <a:srgbClr val="000000"/>
                </a:solidFill>
                <a:latin typeface="方正书宋简体"/>
              </a:rPr>
              <a:t>liteos_a</a:t>
            </a:r>
            <a:r>
              <a:rPr lang="en-US" altLang="zh-CN" sz="1800" dirty="0">
                <a:solidFill>
                  <a:srgbClr val="000000"/>
                </a:solidFill>
                <a:latin typeface="方正书宋简体"/>
              </a:rPr>
              <a:t>\</a:t>
            </a:r>
            <a:r>
              <a:rPr lang="en-US" altLang="zh-CN" sz="1800" dirty="0" err="1">
                <a:solidFill>
                  <a:srgbClr val="000000"/>
                </a:solidFill>
                <a:latin typeface="方正书宋简体"/>
              </a:rPr>
              <a:t>syscall</a:t>
            </a:r>
            <a:r>
              <a:rPr lang="en-US" altLang="zh-CN" sz="1800" dirty="0">
                <a:solidFill>
                  <a:srgbClr val="000000"/>
                </a:solidFill>
                <a:latin typeface="方正书宋简体"/>
              </a:rPr>
              <a:t>\</a:t>
            </a:r>
            <a:r>
              <a:rPr lang="zh-CN" altLang="en-US" sz="1800" dirty="0">
                <a:solidFill>
                  <a:srgbClr val="000000"/>
                </a:solidFill>
                <a:latin typeface="方正书宋简体"/>
              </a:rPr>
              <a:t>下新建文件</a:t>
            </a:r>
            <a:r>
              <a:rPr lang="en-US" altLang="zh-CN" sz="1800" dirty="0" err="1">
                <a:solidFill>
                  <a:srgbClr val="000000"/>
                </a:solidFill>
                <a:latin typeface="方正书宋简体"/>
              </a:rPr>
              <a:t>who.c</a:t>
            </a:r>
            <a:r>
              <a:rPr lang="zh-CN" altLang="en-US" sz="1800" dirty="0">
                <a:solidFill>
                  <a:srgbClr val="000000"/>
                </a:solidFill>
                <a:latin typeface="方正书宋简体"/>
              </a:rPr>
              <a:t>并在其中实现逻辑。</a:t>
            </a:r>
            <a:endParaRPr lang="en-US" altLang="zh-CN" sz="1800" dirty="0">
              <a:solidFill>
                <a:srgbClr val="000000"/>
              </a:solidFill>
              <a:latin typeface="方正书宋简体"/>
            </a:endParaRPr>
          </a:p>
          <a:p>
            <a:r>
              <a:rPr lang="zh-CN" altLang="en-US" sz="1800" dirty="0">
                <a:solidFill>
                  <a:srgbClr val="000000"/>
                </a:solidFill>
                <a:latin typeface="方正书宋简体"/>
              </a:rPr>
              <a:t>打开</a:t>
            </a:r>
            <a:r>
              <a:rPr lang="en-US" altLang="zh-CN" sz="1800" dirty="0">
                <a:solidFill>
                  <a:srgbClr val="000000"/>
                </a:solidFill>
                <a:latin typeface="方正书宋简体"/>
              </a:rPr>
              <a:t>kernel\liteos_a\syscall\BUILD.gn</a:t>
            </a:r>
            <a:r>
              <a:rPr lang="zh-CN" altLang="en-US" sz="1800" dirty="0">
                <a:solidFill>
                  <a:srgbClr val="000000"/>
                </a:solidFill>
                <a:latin typeface="方正书宋简体"/>
              </a:rPr>
              <a:t>在其中</a:t>
            </a:r>
            <a:r>
              <a:rPr lang="en-US" altLang="zh-CN" sz="1800" dirty="0">
                <a:solidFill>
                  <a:srgbClr val="000000"/>
                </a:solidFill>
                <a:latin typeface="方正书宋简体"/>
              </a:rPr>
              <a:t>sources</a:t>
            </a:r>
            <a:r>
              <a:rPr lang="zh-CN" altLang="en-US" sz="1800" dirty="0">
                <a:solidFill>
                  <a:srgbClr val="000000"/>
                </a:solidFill>
                <a:latin typeface="方正书宋简体"/>
              </a:rPr>
              <a:t>里添加</a:t>
            </a:r>
            <a:r>
              <a:rPr lang="en-US" altLang="zh-CN" sz="1800" dirty="0" err="1">
                <a:solidFill>
                  <a:srgbClr val="000000"/>
                </a:solidFill>
                <a:latin typeface="方正书宋简体"/>
              </a:rPr>
              <a:t>who.c</a:t>
            </a:r>
            <a:r>
              <a:rPr lang="zh-CN" altLang="en-US" sz="1800" dirty="0">
                <a:solidFill>
                  <a:srgbClr val="000000"/>
                </a:solidFill>
                <a:latin typeface="方正书宋简体"/>
              </a:rPr>
              <a:t>，使其在编译时可以找到新添加的文件。</a:t>
            </a:r>
            <a:endParaRPr lang="en-US" altLang="zh-CN" sz="1800" dirty="0">
              <a:solidFill>
                <a:srgbClr val="000000"/>
              </a:solidFill>
              <a:latin typeface="方正书宋简体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C32B22-C09C-D931-26B6-12DE0E27FA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265" r="37182" b="28152"/>
          <a:stretch/>
        </p:blipFill>
        <p:spPr>
          <a:xfrm>
            <a:off x="906373" y="4641801"/>
            <a:ext cx="3785700" cy="20382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A78B45-7F96-C147-02CD-627E7A68D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579" y="1447337"/>
            <a:ext cx="6375728" cy="523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1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BB72FB-18C2-5E82-2D59-857927140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962" y="2963389"/>
            <a:ext cx="4117708" cy="158069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+mn-ea"/>
              </a:rPr>
              <a:t>打开</a:t>
            </a:r>
            <a:r>
              <a:rPr lang="en-US" altLang="zh-CN" sz="1800" dirty="0" err="1">
                <a:solidFill>
                  <a:srgbClr val="000000"/>
                </a:solidFill>
                <a:latin typeface="+mn-ea"/>
              </a:rPr>
              <a:t>third_party</a:t>
            </a:r>
            <a:r>
              <a:rPr lang="en-US" altLang="zh-CN" sz="1800" dirty="0">
                <a:solidFill>
                  <a:srgbClr val="000000"/>
                </a:solidFill>
                <a:latin typeface="+mn-ea"/>
              </a:rPr>
              <a:t>/</a:t>
            </a:r>
            <a:r>
              <a:rPr lang="en-US" altLang="zh-CN" sz="1800" dirty="0" err="1">
                <a:solidFill>
                  <a:srgbClr val="000000"/>
                </a:solidFill>
                <a:latin typeface="+mn-ea"/>
              </a:rPr>
              <a:t>musl</a:t>
            </a:r>
            <a:r>
              <a:rPr lang="en-US" altLang="zh-CN" sz="1800" dirty="0">
                <a:solidFill>
                  <a:srgbClr val="000000"/>
                </a:solidFill>
                <a:latin typeface="+mn-ea"/>
              </a:rPr>
              <a:t>/porting/</a:t>
            </a:r>
            <a:r>
              <a:rPr lang="en-US" altLang="zh-CN" sz="1800" dirty="0" err="1">
                <a:solidFill>
                  <a:srgbClr val="000000"/>
                </a:solidFill>
                <a:latin typeface="+mn-ea"/>
              </a:rPr>
              <a:t>liteos_a</a:t>
            </a:r>
            <a:r>
              <a:rPr lang="en-US" altLang="zh-CN" sz="1800" dirty="0">
                <a:solidFill>
                  <a:srgbClr val="000000"/>
                </a:solidFill>
                <a:latin typeface="+mn-ea"/>
              </a:rPr>
              <a:t>/kernel/include/bits/</a:t>
            </a:r>
            <a:r>
              <a:rPr lang="en-US" altLang="zh-CN" sz="1800" dirty="0" err="1">
                <a:solidFill>
                  <a:srgbClr val="000000"/>
                </a:solidFill>
                <a:latin typeface="+mn-ea"/>
              </a:rPr>
              <a:t>syscall.h</a:t>
            </a:r>
            <a:r>
              <a:rPr lang="zh-CN" altLang="en-US" sz="1800" dirty="0">
                <a:solidFill>
                  <a:srgbClr val="000000"/>
                </a:solidFill>
                <a:latin typeface="+mn-ea"/>
              </a:rPr>
              <a:t>，在被定义为 </a:t>
            </a:r>
            <a:r>
              <a:rPr lang="en-US" altLang="zh-CN" sz="1800" dirty="0">
                <a:solidFill>
                  <a:srgbClr val="000000"/>
                </a:solidFill>
                <a:latin typeface="+mn-ea"/>
              </a:rPr>
              <a:t>435 </a:t>
            </a:r>
            <a:r>
              <a:rPr lang="zh-CN" altLang="en-US" sz="1800" dirty="0">
                <a:solidFill>
                  <a:srgbClr val="000000"/>
                </a:solidFill>
                <a:latin typeface="+mn-ea"/>
              </a:rPr>
              <a:t>的调用号后面添加两个系统调用号。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53ABB7-5365-1A9C-9C22-1C3D8E5CF1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789" r="3415"/>
          <a:stretch/>
        </p:blipFill>
        <p:spPr>
          <a:xfrm>
            <a:off x="1145326" y="1139510"/>
            <a:ext cx="6145752" cy="1414348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5FA0806-7C70-E1EE-E56C-B6331747C345}"/>
              </a:ext>
            </a:extLst>
          </p:cNvPr>
          <p:cNvSpPr txBox="1">
            <a:spLocks/>
          </p:cNvSpPr>
          <p:nvPr/>
        </p:nvSpPr>
        <p:spPr>
          <a:xfrm>
            <a:off x="864957" y="749518"/>
            <a:ext cx="7642686" cy="561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rgbClr val="000000"/>
                </a:solidFill>
                <a:latin typeface="+mn-ea"/>
              </a:rPr>
              <a:t>打开</a:t>
            </a:r>
            <a:r>
              <a:rPr lang="en-US" altLang="zh-CN" sz="1800" dirty="0">
                <a:solidFill>
                  <a:srgbClr val="000000"/>
                </a:solidFill>
                <a:latin typeface="+mn-ea"/>
              </a:rPr>
              <a:t>kernel/</a:t>
            </a:r>
            <a:r>
              <a:rPr lang="en-US" altLang="zh-CN" sz="1800" dirty="0" err="1">
                <a:solidFill>
                  <a:srgbClr val="000000"/>
                </a:solidFill>
                <a:latin typeface="+mn-ea"/>
              </a:rPr>
              <a:t>liteos_a</a:t>
            </a:r>
            <a:r>
              <a:rPr lang="en-US" altLang="zh-CN" sz="1800" dirty="0">
                <a:solidFill>
                  <a:srgbClr val="000000"/>
                </a:solidFill>
                <a:latin typeface="+mn-ea"/>
              </a:rPr>
              <a:t>/</a:t>
            </a:r>
            <a:r>
              <a:rPr lang="en-US" altLang="zh-CN" sz="1800" dirty="0" err="1">
                <a:solidFill>
                  <a:srgbClr val="000000"/>
                </a:solidFill>
                <a:latin typeface="+mn-ea"/>
              </a:rPr>
              <a:t>syscall</a:t>
            </a:r>
            <a:r>
              <a:rPr lang="en-US" altLang="zh-CN" sz="1800" dirty="0">
                <a:solidFill>
                  <a:srgbClr val="000000"/>
                </a:solidFill>
                <a:latin typeface="+mn-ea"/>
              </a:rPr>
              <a:t>/</a:t>
            </a:r>
            <a:r>
              <a:rPr lang="en-US" altLang="zh-CN" sz="1800" dirty="0" err="1">
                <a:solidFill>
                  <a:srgbClr val="000000"/>
                </a:solidFill>
                <a:latin typeface="+mn-ea"/>
              </a:rPr>
              <a:t>los_syscall.h</a:t>
            </a:r>
            <a:r>
              <a:rPr lang="zh-CN" altLang="en-US" sz="1800" dirty="0">
                <a:solidFill>
                  <a:srgbClr val="000000"/>
                </a:solidFill>
                <a:latin typeface="+mn-ea"/>
              </a:rPr>
              <a:t>，添加系统调用函数的声明</a:t>
            </a:r>
            <a:endParaRPr lang="zh-CN" altLang="en-US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6E8A33-6742-2B75-6FEF-FDFAF3FFD2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089" r="46465"/>
          <a:stretch/>
        </p:blipFill>
        <p:spPr>
          <a:xfrm>
            <a:off x="5165088" y="3043909"/>
            <a:ext cx="3664805" cy="12602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F7655B5-9347-386E-29D7-B7C4696D37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670" r="22735"/>
          <a:stretch/>
        </p:blipFill>
        <p:spPr>
          <a:xfrm>
            <a:off x="5116227" y="4920829"/>
            <a:ext cx="5235313" cy="118765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ABBEB44-10D2-A323-6B9A-8355EBE7346C}"/>
              </a:ext>
            </a:extLst>
          </p:cNvPr>
          <p:cNvSpPr txBox="1"/>
          <p:nvPr/>
        </p:nvSpPr>
        <p:spPr>
          <a:xfrm>
            <a:off x="921962" y="4719035"/>
            <a:ext cx="370704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打开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third_party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/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musl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/porting/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liteos_a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/user/arch/arm/bits/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syscall.in.h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，在被定义为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435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的调用号后面添加两个系统调用号。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36061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6A05E28-3BE3-06EB-3105-57F9BBB9467F}"/>
              </a:ext>
            </a:extLst>
          </p:cNvPr>
          <p:cNvSpPr txBox="1"/>
          <p:nvPr/>
        </p:nvSpPr>
        <p:spPr>
          <a:xfrm>
            <a:off x="787012" y="1303712"/>
            <a:ext cx="30730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打开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kernel/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liteos_a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/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syscall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/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syscall_lookup.h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，在文件结尾给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添加的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系统调用添加注册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6AF980-C16A-4CBE-DEA2-ACA11728BC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668"/>
          <a:stretch/>
        </p:blipFill>
        <p:spPr>
          <a:xfrm>
            <a:off x="4194580" y="1370802"/>
            <a:ext cx="5855001" cy="192707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6253470-E619-6E3D-D576-14DFD5F828B0}"/>
              </a:ext>
            </a:extLst>
          </p:cNvPr>
          <p:cNvSpPr txBox="1"/>
          <p:nvPr/>
        </p:nvSpPr>
        <p:spPr>
          <a:xfrm>
            <a:off x="787012" y="3716865"/>
            <a:ext cx="33312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打开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third_party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/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musl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/porting/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liteos_a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/user/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src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/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aio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/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aio.c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，在文件添加我们系统调用的用户接口函数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647FF24-5FA7-AB9E-62D5-FE2132B255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701" r="26409"/>
          <a:stretch/>
        </p:blipFill>
        <p:spPr>
          <a:xfrm>
            <a:off x="4194580" y="3429000"/>
            <a:ext cx="6220139" cy="284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7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FA9F95C-299D-F77C-3844-3FBA63A0B5C9}"/>
              </a:ext>
            </a:extLst>
          </p:cNvPr>
          <p:cNvSpPr txBox="1"/>
          <p:nvPr/>
        </p:nvSpPr>
        <p:spPr>
          <a:xfrm>
            <a:off x="807953" y="648033"/>
            <a:ext cx="60971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effectLst/>
                <a:latin typeface="+mj-ea"/>
                <a:ea typeface="+mj-ea"/>
              </a:rPr>
              <a:t>添加测试代码 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6948EA-26BE-A534-25AC-7C67D077CE2B}"/>
              </a:ext>
            </a:extLst>
          </p:cNvPr>
          <p:cNvSpPr txBox="1"/>
          <p:nvPr/>
        </p:nvSpPr>
        <p:spPr>
          <a:xfrm>
            <a:off x="1024337" y="1138535"/>
            <a:ext cx="40921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利用已有的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helloworld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即可，打开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vendor/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ohemu_industrial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/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qemu_arm_min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/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hellowo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rld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/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helloworld.c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，添加如下的测试代码来测试我们的实现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95BD261-8F65-312A-B4D4-9A719E83F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68" r="19069" b="5852"/>
          <a:stretch/>
        </p:blipFill>
        <p:spPr>
          <a:xfrm>
            <a:off x="5116452" y="382163"/>
            <a:ext cx="6934008" cy="619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843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WRlYThkMGE4ZDk1OTBjYTZlZWYxNWI1NTc4NTNmODkifQ=="/>
  <p:tag name="KSO_WPP_MARK_KEY" val="bf5e7699-a1a4-49f4-aca3-db8a39d9e1d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1504</Words>
  <Application>Microsoft Office PowerPoint</Application>
  <PresentationFormat>宽屏</PresentationFormat>
  <Paragraphs>71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-apple-system</vt:lpstr>
      <vt:lpstr>方正书宋简体</vt:lpstr>
      <vt:lpstr>微软雅黑</vt:lpstr>
      <vt:lpstr>Arial</vt:lpstr>
      <vt:lpstr>Calibri</vt:lpstr>
      <vt:lpstr>Tahoma</vt:lpstr>
      <vt:lpstr>Times New Roman</vt:lpstr>
      <vt:lpstr>Office 主题</vt:lpstr>
      <vt:lpstr>2023操作系统实验报告</vt:lpstr>
      <vt:lpstr>大纲</vt:lpstr>
      <vt:lpstr>实验原理说明</vt:lpstr>
      <vt:lpstr>PowerPoint 演示文稿</vt:lpstr>
      <vt:lpstr>PowerPoint 演示文稿</vt:lpstr>
      <vt:lpstr>实验过程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实验结果及分析</vt:lpstr>
      <vt:lpstr>源代码截图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实验体会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2023操作系统实验报告</dc:title>
  <dc:creator>曲名</dc:creator>
  <cp:lastModifiedBy>李 世轩</cp:lastModifiedBy>
  <cp:revision>28</cp:revision>
  <dcterms:created xsi:type="dcterms:W3CDTF">2023-05-07T00:02:00Z</dcterms:created>
  <dcterms:modified xsi:type="dcterms:W3CDTF">2023-06-25T05:18:41Z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E28D6136A26C4F9D94D0A578137B298B_12</vt:lpwstr>
  </property>
  <property fmtid="{D5CDD505-2E9C-101B-9397-08002B2CF9AE}" pid="3" name="KSOProductBuildVer">
    <vt:lpwstr>2052-11.1.0.14309</vt:lpwstr>
  </property>
</Properties>
</file>