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72" r:id="rId10"/>
    <p:sldId id="273" r:id="rId11"/>
    <p:sldId id="274" r:id="rId12"/>
    <p:sldId id="270" r:id="rId13"/>
    <p:sldId id="271" r:id="rId14"/>
    <p:sldId id="260" r:id="rId15"/>
    <p:sldId id="261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62" r:id="rId24"/>
    <p:sldId id="279" r:id="rId25"/>
    <p:sldId id="280" r:id="rId26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952625"/>
          </a:xfrm>
        </p:spPr>
        <p:txBody>
          <a:bodyPr/>
          <a:lstStyle/>
          <a:p>
            <a:r>
              <a:rPr lang="en-US" altLang="zh-CN"/>
              <a:t>2023</a:t>
            </a:r>
            <a:r>
              <a:rPr lang="zh-CN" altLang="en-US"/>
              <a:t>操作系统实验报告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4160" y="3428683"/>
            <a:ext cx="9144000" cy="1655762"/>
          </a:xfrm>
        </p:spPr>
        <p:txBody>
          <a:bodyPr/>
          <a:lstStyle/>
          <a:p>
            <a:r>
              <a:rPr lang="zh-CN" altLang="en-US" b="1" dirty="0"/>
              <a:t>实验名</a:t>
            </a:r>
            <a:r>
              <a:rPr lang="zh-CN" altLang="en-US" dirty="0"/>
              <a:t>：</a:t>
            </a:r>
            <a:r>
              <a:rPr lang="zh-CN" altLang="en-US"/>
              <a:t>调度优化</a:t>
            </a:r>
            <a:endParaRPr lang="zh-CN" altLang="en-US" dirty="0">
              <a:highlight>
                <a:srgbClr val="FFFF00"/>
              </a:highlight>
            </a:endParaRPr>
          </a:p>
          <a:p>
            <a:r>
              <a:rPr lang="zh-CN" altLang="en-US" b="1" dirty="0"/>
              <a:t>姓名</a:t>
            </a:r>
            <a:r>
              <a:rPr lang="zh-CN" altLang="en-US" dirty="0"/>
              <a:t>：李世轩</a:t>
            </a:r>
          </a:p>
          <a:p>
            <a:r>
              <a:rPr lang="zh-CN" altLang="en-US" b="1" dirty="0"/>
              <a:t>学号</a:t>
            </a:r>
            <a:r>
              <a:rPr lang="zh-CN" altLang="en-US" dirty="0"/>
              <a:t>：</a:t>
            </a:r>
            <a:r>
              <a:rPr lang="en-US" altLang="zh-CN" dirty="0"/>
              <a:t>120L022109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557991D-B4E6-0646-167D-A216B18DFEB6}"/>
              </a:ext>
            </a:extLst>
          </p:cNvPr>
          <p:cNvSpPr txBox="1"/>
          <p:nvPr/>
        </p:nvSpPr>
        <p:spPr>
          <a:xfrm>
            <a:off x="7763508" y="602063"/>
            <a:ext cx="38478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kernel/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liteos_a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/base/core/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los_task.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中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：</a:t>
            </a:r>
            <a:endParaRPr lang="en-US" altLang="zh-CN" sz="1800" dirty="0">
              <a:solidFill>
                <a:srgbClr val="000000"/>
              </a:solidFill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修改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n-ea"/>
              </a:rPr>
              <a:t>OsResourceFreeTaskCreate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函数里的内容，创建三个进程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简体"/>
              </a:rPr>
              <a:t>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543E6B-C73A-DEB2-E982-A59CAAB4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" y="0"/>
            <a:ext cx="7582290" cy="58931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B15973-BA92-2D7B-F0D4-E682C264A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13" y="2812896"/>
            <a:ext cx="6693244" cy="39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4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676A0C-6D5D-CA57-D472-762F5C1BF926}"/>
              </a:ext>
            </a:extLst>
          </p:cNvPr>
          <p:cNvSpPr txBox="1"/>
          <p:nvPr/>
        </p:nvSpPr>
        <p:spPr>
          <a:xfrm>
            <a:off x="884735" y="656442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修改</a:t>
            </a:r>
            <a:r>
              <a:rPr lang="zh-CN" altLang="en-US" dirty="0">
                <a:latin typeface="+mn-ea"/>
              </a:rPr>
              <a:t>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kernel/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liteos_a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/base/sched/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los_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deadline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中初始化任务的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LosTaskCB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对象的代码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7843F1-BBD9-DDFD-69FB-88888C8A9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15" r="29440"/>
          <a:stretch/>
        </p:blipFill>
        <p:spPr>
          <a:xfrm>
            <a:off x="1226763" y="1340650"/>
            <a:ext cx="6639870" cy="431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2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AB162F-715B-69AD-306D-696FD521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11" y="1853217"/>
            <a:ext cx="6433371" cy="15654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E7F035-02BC-2E47-730B-479085CE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111" y="3717237"/>
            <a:ext cx="4949320" cy="16659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D6DE9D-2628-7A3D-EFC6-5302D4E09F8B}"/>
              </a:ext>
            </a:extLst>
          </p:cNvPr>
          <p:cNvSpPr txBox="1"/>
          <p:nvPr/>
        </p:nvSpPr>
        <p:spPr>
          <a:xfrm>
            <a:off x="1493753" y="1105484"/>
            <a:ext cx="471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n-ea"/>
              </a:rPr>
              <a:t>hb</a:t>
            </a:r>
            <a:r>
              <a:rPr lang="en-US" altLang="zh-CN" dirty="0">
                <a:latin typeface="+mn-ea"/>
              </a:rPr>
              <a:t> build –f </a:t>
            </a:r>
            <a:r>
              <a:rPr lang="zh-CN" altLang="en-US" dirty="0">
                <a:latin typeface="+mn-ea"/>
              </a:rPr>
              <a:t>编译</a:t>
            </a:r>
          </a:p>
        </p:txBody>
      </p:sp>
    </p:spTree>
    <p:extLst>
      <p:ext uri="{BB962C8B-B14F-4D97-AF65-F5344CB8AC3E}">
        <p14:creationId xmlns:p14="http://schemas.microsoft.com/office/powerpoint/2010/main" val="62973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4586A0-B693-33E4-2887-6036C2A3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14" y="486122"/>
            <a:ext cx="5531134" cy="22543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8371DC-131D-3096-0168-E103A1DC37D3}"/>
              </a:ext>
            </a:extLst>
          </p:cNvPr>
          <p:cNvSpPr txBox="1"/>
          <p:nvPr/>
        </p:nvSpPr>
        <p:spPr>
          <a:xfrm>
            <a:off x="7594406" y="1422611"/>
            <a:ext cx="351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./</a:t>
            </a:r>
            <a:r>
              <a:rPr lang="en-US" altLang="zh-CN" dirty="0" err="1">
                <a:latin typeface="+mn-ea"/>
              </a:rPr>
              <a:t>qemu</a:t>
            </a:r>
            <a:r>
              <a:rPr lang="en-US" altLang="zh-CN" dirty="0">
                <a:latin typeface="+mn-ea"/>
              </a:rPr>
              <a:t>-run –f </a:t>
            </a:r>
            <a:r>
              <a:rPr lang="zh-CN" altLang="en-US" dirty="0">
                <a:latin typeface="+mn-ea"/>
              </a:rPr>
              <a:t>运行虚拟机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D4ABDA-5F20-F3B9-810C-00A942218A94}"/>
              </a:ext>
            </a:extLst>
          </p:cNvPr>
          <p:cNvSpPr txBox="1"/>
          <p:nvPr/>
        </p:nvSpPr>
        <p:spPr>
          <a:xfrm>
            <a:off x="7594406" y="2031224"/>
            <a:ext cx="400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在虚拟机中执行 </a:t>
            </a:r>
            <a:r>
              <a:rPr lang="en-US" altLang="zh-CN" dirty="0">
                <a:latin typeface="+mn-ea"/>
              </a:rPr>
              <a:t>cat /proc/process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99FCC5-C534-AE91-EC15-6B68897C3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14" y="2916836"/>
            <a:ext cx="7645793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3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3CA7B-E196-BE9A-0B12-72C6CE3C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实验结果及分析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AF3B8F-2669-34D7-5C11-50DB70DE25A9}"/>
              </a:ext>
            </a:extLst>
          </p:cNvPr>
          <p:cNvSpPr txBox="1"/>
          <p:nvPr/>
        </p:nvSpPr>
        <p:spPr>
          <a:xfrm>
            <a:off x="593313" y="5181097"/>
            <a:ext cx="112287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对结果分析：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US" altLang="zh-CN" sz="1800" dirty="0">
              <a:solidFill>
                <a:srgbClr val="000000"/>
              </a:solidFill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+mn-ea"/>
              </a:rPr>
              <a:t>TheLowPriorityTask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和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n-ea"/>
              </a:rPr>
              <a:t>TheHighPriorityTask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的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CPU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占用率不相上下； </a:t>
            </a:r>
            <a:endParaRPr lang="zh-CN" altLang="en-US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+mn-ea"/>
              </a:rPr>
              <a:t>TheEarlyDeadlineTask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的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CPU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占用率大约为以上两者的两倍； </a:t>
            </a:r>
            <a:endParaRPr lang="zh-CN" altLang="en-US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系统面临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n-ea"/>
              </a:rPr>
              <a:t>TheLowPriorityTask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和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n-ea"/>
              </a:rPr>
              <a:t>TheHighPriorityTask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之间的选择时，总是选择优先级更高的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n-ea"/>
              </a:rPr>
              <a:t>TheHighPriorityTask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。</a:t>
            </a:r>
            <a:endParaRPr lang="en-US" altLang="zh-CN" sz="180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可知，成功实现了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NEDF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算法</a:t>
            </a:r>
            <a:endParaRPr lang="zh-CN" altLang="en-US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F876DC-B5B0-728B-5D2A-BBCF1CCC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103" y="1644558"/>
            <a:ext cx="7645793" cy="35688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057C13-0CB8-16B1-9665-66EE1928E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863" y="914992"/>
            <a:ext cx="5581937" cy="13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5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1C50A-4246-ADF7-7226-C019FA71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源代码截图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CD53AA-5D20-59B6-2C0E-F70246DF9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21" y="1680427"/>
            <a:ext cx="7058243" cy="47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3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DB714A8-2A74-E46B-78F2-DF901C546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53" y="720586"/>
            <a:ext cx="6686894" cy="54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5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8439908-3B52-4D71-D2CB-81A718A4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" y="0"/>
            <a:ext cx="7582290" cy="58931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E8FF2F3-59EB-CEE9-1FE5-01F729B8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13" y="2812896"/>
            <a:ext cx="6693244" cy="39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85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E169BC-5EFF-AEC6-60B8-097AB7830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39" y="638031"/>
            <a:ext cx="7220321" cy="55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31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58B49E-C44D-63C0-3219-8319BF82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23" y="1142854"/>
            <a:ext cx="8446522" cy="45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1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实验原理说明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运用学过的知识对实验核心原理进行说明</a:t>
            </a:r>
          </a:p>
          <a:p>
            <a:r>
              <a:rPr lang="zh-CN" altLang="en-US" b="1" dirty="0"/>
              <a:t>实验过程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写明详细的实现过程</a:t>
            </a:r>
            <a:endParaRPr lang="zh-CN" altLang="en-US" dirty="0"/>
          </a:p>
          <a:p>
            <a:r>
              <a:rPr lang="zh-CN" altLang="en-US" b="1" dirty="0"/>
              <a:t>实验结果及分析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通过截图进行阐述分析</a:t>
            </a:r>
          </a:p>
          <a:p>
            <a:pPr algn="l">
              <a:buClrTx/>
              <a:buSzTx/>
            </a:pPr>
            <a:r>
              <a:rPr lang="zh-CN" altLang="en-US" b="1" dirty="0"/>
              <a:t>源代码截图</a:t>
            </a:r>
            <a:r>
              <a:rPr lang="en-US" altLang="zh-CN" b="1" dirty="0"/>
              <a:t>——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对部分关键源代码进行截图展示</a:t>
            </a:r>
          </a:p>
          <a:p>
            <a:pPr algn="l">
              <a:buClrTx/>
              <a:buSzTx/>
            </a:pPr>
            <a:r>
              <a:rPr lang="zh-CN" altLang="en-US" b="1" dirty="0"/>
              <a:t>实验体会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通过实验个人学习到的内容</a:t>
            </a:r>
          </a:p>
          <a:p>
            <a:endParaRPr lang="zh-CN" altLang="en-US" b="1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B013927-17B1-4CDA-415D-7E6B1529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94" y="2406597"/>
            <a:ext cx="9970012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7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438FF1F-AA32-49B4-A874-51B80A8C7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8"/>
          <a:stretch/>
        </p:blipFill>
        <p:spPr>
          <a:xfrm>
            <a:off x="97722" y="79003"/>
            <a:ext cx="6464632" cy="52433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BD1BF3-E2F2-BA27-D644-84D22D97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442" y="3244664"/>
            <a:ext cx="7931558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67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A8DAFF-4404-E660-BE28-748D4FE6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97" y="1277923"/>
            <a:ext cx="7530211" cy="445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97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DFCC9-A4CF-7D75-3F34-02301BC1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实验体会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27D4DF-F172-054C-3413-6F0B731BB8BC}"/>
              </a:ext>
            </a:extLst>
          </p:cNvPr>
          <p:cNvSpPr txBox="1"/>
          <p:nvPr/>
        </p:nvSpPr>
        <p:spPr>
          <a:xfrm>
            <a:off x="717175" y="1320151"/>
            <a:ext cx="10318378" cy="502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本次实验旨在深入了解系统调度算法，掌握调度算法的基本过程，并能够改造现有的调度算法。通过在</a:t>
            </a:r>
            <a:r>
              <a:rPr lang="en-US" altLang="zh-CN" b="0" i="0" dirty="0" err="1">
                <a:effectLst/>
                <a:latin typeface="+mn-ea"/>
              </a:rPr>
              <a:t>LiteOS_a</a:t>
            </a:r>
            <a:r>
              <a:rPr lang="zh-CN" altLang="en-US" b="0" i="0" dirty="0">
                <a:effectLst/>
                <a:latin typeface="+mn-ea"/>
              </a:rPr>
              <a:t>上对现有的</a:t>
            </a:r>
            <a:r>
              <a:rPr lang="en-US" altLang="zh-CN" b="0" i="0" dirty="0">
                <a:effectLst/>
                <a:latin typeface="+mn-ea"/>
              </a:rPr>
              <a:t>EDF</a:t>
            </a:r>
            <a:r>
              <a:rPr lang="zh-CN" altLang="en-US" b="0" i="0" dirty="0">
                <a:effectLst/>
                <a:latin typeface="+mn-ea"/>
              </a:rPr>
              <a:t>调度算法进行优化，并编写两个简单的任务，以</a:t>
            </a:r>
            <a:r>
              <a:rPr lang="en-US" altLang="zh-CN" b="0" i="0" dirty="0">
                <a:effectLst/>
                <a:latin typeface="+mn-ea"/>
              </a:rPr>
              <a:t>EDF</a:t>
            </a:r>
            <a:r>
              <a:rPr lang="zh-CN" altLang="en-US" b="0" i="0" dirty="0">
                <a:effectLst/>
                <a:latin typeface="+mn-ea"/>
              </a:rPr>
              <a:t>调度算法为任务调度策略，使调度任务正常运行，我们对调度算法的实现机制有了更深入的了解。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在实验过程中，我们首先学习了调度算法的基本概念和实现原理，特别是</a:t>
            </a:r>
            <a:r>
              <a:rPr lang="en-US" altLang="zh-CN" b="0" i="0" dirty="0">
                <a:effectLst/>
                <a:latin typeface="+mn-ea"/>
              </a:rPr>
              <a:t>EDF</a:t>
            </a:r>
            <a:r>
              <a:rPr lang="zh-CN" altLang="en-US" b="0" i="0" dirty="0">
                <a:effectLst/>
                <a:latin typeface="+mn-ea"/>
              </a:rPr>
              <a:t>调度算法的实现原理。然后，我们在</a:t>
            </a:r>
            <a:r>
              <a:rPr lang="en-US" altLang="zh-CN" b="0" i="0" dirty="0" err="1">
                <a:effectLst/>
                <a:latin typeface="+mn-ea"/>
              </a:rPr>
              <a:t>LiteOS_a</a:t>
            </a:r>
            <a:r>
              <a:rPr lang="zh-CN" altLang="en-US" b="0" i="0" dirty="0">
                <a:effectLst/>
                <a:latin typeface="+mn-ea"/>
              </a:rPr>
              <a:t>的源代码中找到了现有的</a:t>
            </a:r>
            <a:r>
              <a:rPr lang="en-US" altLang="zh-CN" b="0" i="0" dirty="0">
                <a:effectLst/>
                <a:latin typeface="+mn-ea"/>
              </a:rPr>
              <a:t>EDF</a:t>
            </a:r>
            <a:r>
              <a:rPr lang="zh-CN" altLang="en-US" b="0" i="0" dirty="0">
                <a:effectLst/>
                <a:latin typeface="+mn-ea"/>
              </a:rPr>
              <a:t>调度算法的实现函数，并在其中进行了优化。接着，我们编写了两个简单的任务，以</a:t>
            </a:r>
            <a:r>
              <a:rPr lang="en-US" altLang="zh-CN" b="0" i="0" dirty="0">
                <a:effectLst/>
                <a:latin typeface="+mn-ea"/>
              </a:rPr>
              <a:t>EDF</a:t>
            </a:r>
            <a:r>
              <a:rPr lang="zh-CN" altLang="en-US" b="0" i="0" dirty="0">
                <a:effectLst/>
                <a:latin typeface="+mn-ea"/>
              </a:rPr>
              <a:t>调度算法为任务调度策略，使调度任务正常运行。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在测试过程中，我们测试了优化后的</a:t>
            </a:r>
            <a:r>
              <a:rPr lang="en-US" altLang="zh-CN" b="0" i="0" dirty="0">
                <a:effectLst/>
                <a:latin typeface="+mn-ea"/>
              </a:rPr>
              <a:t>EDF</a:t>
            </a:r>
            <a:r>
              <a:rPr lang="zh-CN" altLang="en-US" b="0" i="0" dirty="0">
                <a:effectLst/>
                <a:latin typeface="+mn-ea"/>
              </a:rPr>
              <a:t>调度算法的性能，并验证了编写的两个任务在</a:t>
            </a:r>
            <a:r>
              <a:rPr lang="en-US" altLang="zh-CN" b="0" i="0" dirty="0">
                <a:effectLst/>
                <a:latin typeface="+mn-ea"/>
              </a:rPr>
              <a:t>EDF</a:t>
            </a:r>
            <a:r>
              <a:rPr lang="zh-CN" altLang="en-US" b="0" i="0" dirty="0">
                <a:effectLst/>
                <a:latin typeface="+mn-ea"/>
              </a:rPr>
              <a:t>调度算法下的正常运行。通过测试，我们发现优化后的</a:t>
            </a:r>
            <a:r>
              <a:rPr lang="en-US" altLang="zh-CN" b="0" i="0" dirty="0">
                <a:effectLst/>
                <a:latin typeface="+mn-ea"/>
              </a:rPr>
              <a:t>EDF</a:t>
            </a:r>
            <a:r>
              <a:rPr lang="zh-CN" altLang="en-US" b="0" i="0" dirty="0">
                <a:effectLst/>
                <a:latin typeface="+mn-ea"/>
              </a:rPr>
              <a:t>调度算法在任务调度方面的性能有了较大的提升，可以更好地满足实际应用的需求。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b="0" i="0" dirty="0">
                <a:effectLst/>
                <a:latin typeface="+mn-ea"/>
              </a:rPr>
              <a:t>通过本次实验，我们不仅深入了解了调度算法的实现机制和基本过程，还学会了如何对现有的调度算法进行优化，并编写应用程序测试它们。这对我们后续的操作系统实验和开发工作都有很大的帮助。</a:t>
            </a:r>
          </a:p>
        </p:txBody>
      </p:sp>
    </p:spTree>
    <p:extLst>
      <p:ext uri="{BB962C8B-B14F-4D97-AF65-F5344CB8AC3E}">
        <p14:creationId xmlns:p14="http://schemas.microsoft.com/office/powerpoint/2010/main" val="768327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3499A39-D7CF-EAE2-9A75-595C34D74B57}"/>
              </a:ext>
            </a:extLst>
          </p:cNvPr>
          <p:cNvSpPr txBox="1"/>
          <p:nvPr/>
        </p:nvSpPr>
        <p:spPr>
          <a:xfrm>
            <a:off x="451965" y="729360"/>
            <a:ext cx="9383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54305" lvl="0" indent="-342900">
              <a:lnSpc>
                <a:spcPts val="18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从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LiteOS_a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现在的机制看，现有的运行环境运行的是单核，如果是在多核的条件下目前的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EDF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算法是如何判断任务在哪个核上实现的？找到相应的代码用文字简要描述。</a:t>
            </a:r>
            <a:endParaRPr lang="zh-CN" altLang="en-US" sz="16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845D3A-0720-DDCF-8035-6F1718FAC17A}"/>
              </a:ext>
            </a:extLst>
          </p:cNvPr>
          <p:cNvSpPr txBox="1"/>
          <p:nvPr/>
        </p:nvSpPr>
        <p:spPr>
          <a:xfrm>
            <a:off x="870775" y="3952926"/>
            <a:ext cx="80219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effectLst/>
                <a:latin typeface="-apple-system"/>
              </a:rPr>
              <a:t>根据</a:t>
            </a:r>
            <a:r>
              <a:rPr lang="en-US" altLang="zh-CN" b="0" i="0" dirty="0" err="1">
                <a:effectLst/>
                <a:latin typeface="-apple-system"/>
              </a:rPr>
              <a:t>LiteOS_a</a:t>
            </a:r>
            <a:r>
              <a:rPr lang="zh-CN" altLang="en-US" b="0" i="0" dirty="0">
                <a:effectLst/>
                <a:latin typeface="-apple-system"/>
              </a:rPr>
              <a:t>现有的机制，目前的运行环境是单核的，因此</a:t>
            </a:r>
            <a:r>
              <a:rPr lang="en-US" altLang="zh-CN" b="0" i="0" dirty="0">
                <a:effectLst/>
                <a:latin typeface="-apple-system"/>
              </a:rPr>
              <a:t>EDF</a:t>
            </a:r>
            <a:r>
              <a:rPr lang="zh-CN" altLang="en-US" b="0" i="0" dirty="0">
                <a:effectLst/>
                <a:latin typeface="-apple-system"/>
              </a:rPr>
              <a:t>算法没有考虑任务在多核环境下的调度。因此，在当前的</a:t>
            </a:r>
            <a:r>
              <a:rPr lang="en-US" altLang="zh-CN" b="0" i="0" dirty="0" err="1">
                <a:effectLst/>
                <a:latin typeface="-apple-system"/>
              </a:rPr>
              <a:t>LiteOS_a</a:t>
            </a:r>
            <a:r>
              <a:rPr lang="zh-CN" altLang="en-US" b="0" i="0" dirty="0">
                <a:effectLst/>
                <a:latin typeface="-apple-system"/>
              </a:rPr>
              <a:t>版本中，</a:t>
            </a:r>
            <a:r>
              <a:rPr lang="en-US" altLang="zh-CN" b="0" i="0" dirty="0">
                <a:effectLst/>
                <a:latin typeface="-apple-system"/>
              </a:rPr>
              <a:t>EDF</a:t>
            </a:r>
            <a:r>
              <a:rPr lang="zh-CN" altLang="en-US" b="0" i="0" dirty="0">
                <a:effectLst/>
                <a:latin typeface="-apple-system"/>
              </a:rPr>
              <a:t>算法不会判断任务在哪个核上实现。</a:t>
            </a:r>
          </a:p>
          <a:p>
            <a:pPr algn="just"/>
            <a:r>
              <a:rPr lang="zh-CN" altLang="en-US" b="0" i="0" dirty="0">
                <a:effectLst/>
                <a:latin typeface="-apple-system"/>
              </a:rPr>
              <a:t>在</a:t>
            </a:r>
            <a:r>
              <a:rPr lang="en-US" altLang="zh-CN" b="0" i="0" dirty="0" err="1">
                <a:effectLst/>
                <a:latin typeface="-apple-system"/>
              </a:rPr>
              <a:t>EDFRunqueueTopTaskGet</a:t>
            </a:r>
            <a:r>
              <a:rPr lang="zh-CN" altLang="en-US" b="0" i="0" dirty="0">
                <a:effectLst/>
                <a:latin typeface="-apple-system"/>
              </a:rPr>
              <a:t>函数中，函数首先获取任务队列的根节点</a:t>
            </a:r>
            <a:r>
              <a:rPr lang="en-US" altLang="zh-CN" b="0" i="0" dirty="0">
                <a:effectLst/>
                <a:latin typeface="-apple-system"/>
              </a:rPr>
              <a:t>root</a:t>
            </a:r>
            <a:r>
              <a:rPr lang="zh-CN" altLang="en-US" b="0" i="0" dirty="0">
                <a:effectLst/>
                <a:latin typeface="-apple-system"/>
              </a:rPr>
              <a:t>，然后判断队列是否为空。如果队列为空，则返回</a:t>
            </a:r>
            <a:r>
              <a:rPr lang="en-US" altLang="zh-CN" b="0" i="0" dirty="0">
                <a:effectLst/>
                <a:latin typeface="-apple-system"/>
              </a:rPr>
              <a:t>NULL</a:t>
            </a:r>
            <a:r>
              <a:rPr lang="zh-CN" altLang="en-US" b="0" i="0" dirty="0">
                <a:effectLst/>
                <a:latin typeface="-apple-system"/>
              </a:rPr>
              <a:t>表示没有可运行的任务。否则，使用</a:t>
            </a:r>
            <a:r>
              <a:rPr lang="en-US" altLang="zh-CN" b="0" i="0" dirty="0">
                <a:effectLst/>
                <a:latin typeface="-apple-system"/>
              </a:rPr>
              <a:t>LOS_DL_LIST_FIRST</a:t>
            </a:r>
            <a:r>
              <a:rPr lang="zh-CN" altLang="en-US" b="0" i="0" dirty="0">
                <a:effectLst/>
                <a:latin typeface="-apple-system"/>
              </a:rPr>
              <a:t>获取队列中第一个任务的指针，然后使用</a:t>
            </a:r>
            <a:r>
              <a:rPr lang="en-US" altLang="zh-CN" b="0" i="0" dirty="0">
                <a:effectLst/>
                <a:latin typeface="-apple-system"/>
              </a:rPr>
              <a:t>LOS_DL_LIST_ENTRY</a:t>
            </a:r>
            <a:r>
              <a:rPr lang="zh-CN" altLang="en-US" b="0" i="0" dirty="0">
                <a:effectLst/>
                <a:latin typeface="-apple-system"/>
              </a:rPr>
              <a:t>将指针转换为</a:t>
            </a:r>
            <a:r>
              <a:rPr lang="en-US" altLang="zh-CN" b="0" i="0" dirty="0" err="1">
                <a:effectLst/>
                <a:latin typeface="-apple-system"/>
              </a:rPr>
              <a:t>LosTaskCB</a:t>
            </a:r>
            <a:r>
              <a:rPr lang="zh-CN" altLang="en-US" b="0" i="0" dirty="0">
                <a:effectLst/>
                <a:latin typeface="-apple-system"/>
              </a:rPr>
              <a:t>类型的指针，最后将该指针返回。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F9EF1C-09C2-DFAB-5F4F-E6BCA3B3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01" y="1553052"/>
            <a:ext cx="6420180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5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D1137B-0C8B-EAB7-686A-D811371D6E6C}"/>
              </a:ext>
            </a:extLst>
          </p:cNvPr>
          <p:cNvSpPr txBox="1"/>
          <p:nvPr/>
        </p:nvSpPr>
        <p:spPr>
          <a:xfrm>
            <a:off x="682309" y="543169"/>
            <a:ext cx="82453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54305" lvl="0" indent="-342900">
              <a:lnSpc>
                <a:spcPts val="18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2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结合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LOS_Schedule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函数用文字简要描述一下调度算法的实现过程。</a:t>
            </a:r>
            <a:endParaRPr lang="zh-CN" altLang="en-US" sz="16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61C42E-6378-DFCA-E0B1-AD9F5DDAD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7" y="1190118"/>
            <a:ext cx="6915505" cy="51247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5C5B73-71D4-E5CA-1F62-3A284F035B7A}"/>
              </a:ext>
            </a:extLst>
          </p:cNvPr>
          <p:cNvSpPr txBox="1"/>
          <p:nvPr/>
        </p:nvSpPr>
        <p:spPr>
          <a:xfrm>
            <a:off x="7425137" y="1107228"/>
            <a:ext cx="413399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effectLst/>
                <a:latin typeface="-apple-system"/>
              </a:rPr>
              <a:t>该函数的作用是进行任务调度，它会根据一定的算法从任务队列中选择一个任务执行，并且更新任务的状态信息。</a:t>
            </a:r>
          </a:p>
          <a:p>
            <a:pPr algn="just"/>
            <a:r>
              <a:rPr lang="zh-CN" altLang="en-US" b="0" i="0" dirty="0">
                <a:effectLst/>
                <a:latin typeface="-apple-system"/>
              </a:rPr>
              <a:t>首先，该函数调用了</a:t>
            </a:r>
            <a:r>
              <a:rPr lang="en-US" altLang="zh-CN" b="0" i="0" dirty="0" err="1">
                <a:effectLst/>
                <a:latin typeface="-apple-system"/>
              </a:rPr>
              <a:t>OsCurrTaskGet</a:t>
            </a:r>
            <a:r>
              <a:rPr lang="zh-CN" altLang="en-US" b="0" i="0" dirty="0">
                <a:effectLst/>
                <a:latin typeface="-apple-system"/>
              </a:rPr>
              <a:t>函数获取当前正在运行的任务的指针</a:t>
            </a:r>
            <a:r>
              <a:rPr lang="en-US" altLang="zh-CN" b="0" i="0" dirty="0" err="1">
                <a:effectLst/>
                <a:latin typeface="-apple-system"/>
              </a:rPr>
              <a:t>runTask</a:t>
            </a:r>
            <a:r>
              <a:rPr lang="zh-CN" altLang="en-US" b="0" i="0" dirty="0">
                <a:effectLst/>
                <a:latin typeface="-apple-system"/>
              </a:rPr>
              <a:t>和任务队列的指针</a:t>
            </a:r>
            <a:r>
              <a:rPr lang="en-US" altLang="zh-CN" b="0" i="0" dirty="0" err="1">
                <a:effectLst/>
                <a:latin typeface="-apple-system"/>
              </a:rPr>
              <a:t>rq</a:t>
            </a:r>
            <a:r>
              <a:rPr lang="zh-CN" altLang="en-US" b="0" i="0" dirty="0">
                <a:effectLst/>
                <a:latin typeface="-apple-system"/>
              </a:rPr>
              <a:t>。如果当前处于中断上下文中，则设置任务队列的挂起标志并立即返回。</a:t>
            </a:r>
          </a:p>
          <a:p>
            <a:pPr algn="just"/>
            <a:r>
              <a:rPr lang="zh-CN" altLang="en-US" b="0" i="0" dirty="0">
                <a:effectLst/>
                <a:latin typeface="-apple-system"/>
              </a:rPr>
              <a:t>接着，该函数判断当前任务是否可抢占，如果不可抢占，则直接返回。如果可以抢占，则会先获取调度器锁，以防止多个线程同时进行任务调度。然后，该函数会调用当前任务的</a:t>
            </a:r>
            <a:r>
              <a:rPr lang="en-US" altLang="zh-CN" b="0" i="0" dirty="0" err="1">
                <a:effectLst/>
                <a:latin typeface="-apple-system"/>
              </a:rPr>
              <a:t>timeSliceUpdate</a:t>
            </a:r>
            <a:r>
              <a:rPr lang="zh-CN" altLang="en-US" b="0" i="0" dirty="0">
                <a:effectLst/>
                <a:latin typeface="-apple-system"/>
              </a:rPr>
              <a:t>函数更新当前任务的时间片信息，然后将当前任务重新加入到就绪队列中。最后，该函数会调用</a:t>
            </a:r>
            <a:r>
              <a:rPr lang="en-US" altLang="zh-CN" b="0" i="0" dirty="0" err="1">
                <a:effectLst/>
                <a:latin typeface="-apple-system"/>
              </a:rPr>
              <a:t>OsSchedResched</a:t>
            </a:r>
            <a:r>
              <a:rPr lang="zh-CN" altLang="en-US" b="0" i="0" dirty="0">
                <a:effectLst/>
                <a:latin typeface="-apple-system"/>
              </a:rPr>
              <a:t>函数进行任务调度，并且释放调度器锁。</a:t>
            </a:r>
          </a:p>
        </p:txBody>
      </p:sp>
    </p:spTree>
    <p:extLst>
      <p:ext uri="{BB962C8B-B14F-4D97-AF65-F5344CB8AC3E}">
        <p14:creationId xmlns:p14="http://schemas.microsoft.com/office/powerpoint/2010/main" val="332109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实验原理说明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A6E62D-EF2C-CCC5-9E23-C1F9C2E3F278}"/>
              </a:ext>
            </a:extLst>
          </p:cNvPr>
          <p:cNvSpPr txBox="1"/>
          <p:nvPr/>
        </p:nvSpPr>
        <p:spPr>
          <a:xfrm>
            <a:off x="1268643" y="1811121"/>
            <a:ext cx="6097162" cy="263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操作系统实现任务调度的基本过程是：</a:t>
            </a:r>
            <a:endParaRPr lang="zh-CN" altLang="en-US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marR="154305" lvl="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时间片的更新</a:t>
            </a:r>
            <a:endParaRPr lang="zh-CN" altLang="en-US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marR="154305" lvl="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调度任务插入调度队列中</a:t>
            </a:r>
            <a:endParaRPr lang="zh-CN" altLang="en-US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marR="154305" lvl="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根据调度策略获取调度队列中任务</a:t>
            </a:r>
            <a:endParaRPr lang="zh-CN" altLang="en-US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marR="154305" lvl="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  <a:cs typeface="Arial" panose="020B0604020202020204" pitchFamily="34" charset="0"/>
              </a:rPr>
              <a:t>上下文切换执行调度任务</a:t>
            </a:r>
            <a:endParaRPr lang="zh-CN" altLang="en-US" sz="16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24DD43-A0DD-B511-1BC4-722395F1CB6A}"/>
              </a:ext>
            </a:extLst>
          </p:cNvPr>
          <p:cNvSpPr txBox="1"/>
          <p:nvPr/>
        </p:nvSpPr>
        <p:spPr>
          <a:xfrm>
            <a:off x="1268643" y="4766775"/>
            <a:ext cx="8144298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该实验实现</a:t>
            </a:r>
            <a:r>
              <a:rPr lang="en-US" altLang="zh-CN" sz="2000" dirty="0">
                <a:latin typeface="+mn-ea"/>
              </a:rPr>
              <a:t>NEDF</a:t>
            </a:r>
            <a:r>
              <a:rPr lang="zh-CN" altLang="en-US" sz="2000" dirty="0">
                <a:latin typeface="+mn-ea"/>
              </a:rPr>
              <a:t>调度算法，在测试时创建至少两个</a:t>
            </a:r>
            <a:r>
              <a:rPr lang="en-US" altLang="zh-CN" sz="2000" dirty="0">
                <a:latin typeface="+mn-ea"/>
              </a:rPr>
              <a:t>EDF</a:t>
            </a:r>
            <a:r>
              <a:rPr lang="zh-CN" altLang="en-US" sz="2000" dirty="0">
                <a:latin typeface="+mn-ea"/>
              </a:rPr>
              <a:t>任务，设置优先级不同的调度任务，查看运行结果，执行结果是否与设置的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使用率一致。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40056-DD9F-BFA5-4749-C8CEC2D6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3C7D19-4510-C5F2-BC99-B4526C118BC1}"/>
              </a:ext>
            </a:extLst>
          </p:cNvPr>
          <p:cNvSpPr txBox="1"/>
          <p:nvPr/>
        </p:nvSpPr>
        <p:spPr>
          <a:xfrm>
            <a:off x="7588623" y="1951672"/>
            <a:ext cx="3765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根据指导书（第</a:t>
            </a:r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页）在</a:t>
            </a:r>
            <a:r>
              <a:rPr lang="it-IT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kernel/liteos_a/kernel/base/include/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los_sched_pri.h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中，给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EDF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调度策略的调度参数结构体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SchedEDF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加上优先级成员变量。 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58B14C-C232-43E0-D078-CC6A641B7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08" r="18367"/>
          <a:stretch/>
        </p:blipFill>
        <p:spPr>
          <a:xfrm>
            <a:off x="747989" y="3429000"/>
            <a:ext cx="6575730" cy="31243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A8F952-B310-87B3-3F84-4725DF0DD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23" y="1344862"/>
            <a:ext cx="7188569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E9EEFC-4BBA-AC80-287E-7B91C3605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4" y="1277603"/>
            <a:ext cx="7683895" cy="4159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36F94C-9CFF-3703-A3A7-7ED03EA91D7B}"/>
              </a:ext>
            </a:extLst>
          </p:cNvPr>
          <p:cNvSpPr txBox="1"/>
          <p:nvPr/>
        </p:nvSpPr>
        <p:spPr>
          <a:xfrm>
            <a:off x="612508" y="655879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kernel/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liteos_a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/base/sched/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los_deadline.c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中改变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DeadlineQueueInsert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函数的插入策略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62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1F4D1A-E64C-2FC0-A8C4-037977BC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51" y="3195354"/>
            <a:ext cx="9970012" cy="20448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752F05-ABBD-3627-FAB5-72310EB064D0}"/>
              </a:ext>
            </a:extLst>
          </p:cNvPr>
          <p:cNvSpPr txBox="1"/>
          <p:nvPr/>
        </p:nvSpPr>
        <p:spPr>
          <a:xfrm>
            <a:off x="1110994" y="1240913"/>
            <a:ext cx="9888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1800" dirty="0">
                <a:solidFill>
                  <a:srgbClr val="000000"/>
                </a:solidFill>
                <a:effectLst/>
                <a:latin typeface="FiraCode-Regular"/>
              </a:rPr>
              <a:t>为实现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iraCode-Regular"/>
              </a:rPr>
              <a:t>NEDF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简体"/>
              </a:rPr>
              <a:t>算法，</a:t>
            </a:r>
            <a:r>
              <a:rPr lang="zh-CN" altLang="en-US" dirty="0">
                <a:latin typeface="+mn-ea"/>
              </a:rPr>
              <a:t>先准备一些工具宏（在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kernel/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liteos_a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/base/include/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los_sched_pri.h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中</a:t>
            </a:r>
            <a:r>
              <a:rPr lang="zh-CN" altLang="en-US" dirty="0">
                <a:latin typeface="+mn-ea"/>
              </a:rPr>
              <a:t>）。定义在</a:t>
            </a:r>
            <a:r>
              <a:rPr lang="en-US" altLang="zh-CN" dirty="0" err="1">
                <a:latin typeface="+mn-ea"/>
              </a:rPr>
              <a:t>LosTaskCB</a:t>
            </a:r>
            <a:r>
              <a:rPr lang="zh-CN" altLang="en-US" dirty="0">
                <a:latin typeface="+mn-ea"/>
              </a:rPr>
              <a:t>的定义后，从上到下依次为：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获取绝对值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获取</a:t>
            </a:r>
            <a:r>
              <a:rPr lang="en-US" altLang="zh-CN" dirty="0" err="1">
                <a:latin typeface="+mn-ea"/>
              </a:rPr>
              <a:t>LosTaskCB</a:t>
            </a:r>
            <a:r>
              <a:rPr lang="zh-CN" altLang="en-US" dirty="0">
                <a:latin typeface="+mn-ea"/>
              </a:rPr>
              <a:t>中的</a:t>
            </a:r>
            <a:r>
              <a:rPr lang="en-US" altLang="zh-CN" dirty="0" err="1">
                <a:latin typeface="+mn-ea"/>
              </a:rPr>
              <a:t>taskName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获取</a:t>
            </a:r>
            <a:r>
              <a:rPr lang="en-US" altLang="zh-CN" dirty="0" err="1">
                <a:latin typeface="+mn-ea"/>
              </a:rPr>
              <a:t>LosTaskCB</a:t>
            </a:r>
            <a:r>
              <a:rPr lang="zh-CN" altLang="en-US" dirty="0">
                <a:latin typeface="+mn-ea"/>
              </a:rPr>
              <a:t>中</a:t>
            </a:r>
            <a:r>
              <a:rPr lang="en-US" altLang="zh-CN" dirty="0" err="1">
                <a:latin typeface="+mn-ea"/>
              </a:rPr>
              <a:t>sp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调度策略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中的</a:t>
            </a:r>
            <a:r>
              <a:rPr lang="en-US" altLang="zh-CN" dirty="0">
                <a:latin typeface="+mn-ea"/>
              </a:rPr>
              <a:t>priority(</a:t>
            </a:r>
            <a:r>
              <a:rPr lang="zh-CN" altLang="en-US" dirty="0">
                <a:latin typeface="+mn-ea"/>
              </a:rPr>
              <a:t>优先级</a:t>
            </a:r>
            <a:r>
              <a:rPr lang="en-US" altLang="zh-CN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获取</a:t>
            </a:r>
            <a:r>
              <a:rPr lang="en-US" altLang="zh-CN" dirty="0" err="1">
                <a:latin typeface="+mn-ea"/>
              </a:rPr>
              <a:t>LosTaskCB</a:t>
            </a:r>
            <a:r>
              <a:rPr lang="zh-CN" altLang="en-US" dirty="0">
                <a:latin typeface="+mn-ea"/>
              </a:rPr>
              <a:t>中</a:t>
            </a:r>
            <a:r>
              <a:rPr lang="en-US" altLang="zh-CN" dirty="0" err="1">
                <a:latin typeface="+mn-ea"/>
              </a:rPr>
              <a:t>sp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调度策略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中的</a:t>
            </a:r>
            <a:r>
              <a:rPr lang="en-US" altLang="zh-CN" dirty="0" err="1">
                <a:latin typeface="+mn-ea"/>
              </a:rPr>
              <a:t>finishTime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结束时间</a:t>
            </a:r>
            <a:r>
              <a:rPr lang="en-US" altLang="zh-CN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782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969C07B-9629-46FD-5FA1-C964586FE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8"/>
          <a:stretch/>
        </p:blipFill>
        <p:spPr>
          <a:xfrm>
            <a:off x="97722" y="79003"/>
            <a:ext cx="6464632" cy="52433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AA5F6B-9B5B-A437-95EF-90C9FAA56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442" y="3244664"/>
            <a:ext cx="7931558" cy="36133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215989B-83E6-FD9A-011C-979FD4FFBD8C}"/>
              </a:ext>
            </a:extLst>
          </p:cNvPr>
          <p:cNvSpPr txBox="1"/>
          <p:nvPr/>
        </p:nvSpPr>
        <p:spPr>
          <a:xfrm>
            <a:off x="6803074" y="202693"/>
            <a:ext cx="5044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根据指导书（第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页）的算法说明，实现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NEDF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算法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D52EC1-8054-B8A2-B041-2EFBF3211F63}"/>
              </a:ext>
            </a:extLst>
          </p:cNvPr>
          <p:cNvSpPr txBox="1"/>
          <p:nvPr/>
        </p:nvSpPr>
        <p:spPr>
          <a:xfrm>
            <a:off x="6933037" y="765897"/>
            <a:ext cx="5044905" cy="2275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spcAft>
                <a:spcPts val="1000"/>
              </a:spcAft>
            </a:pPr>
            <a:r>
              <a:rPr lang="zh-CN" altLang="en-US" sz="1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先假定任务的优先级均不相同，则在某个调度时刻 </a:t>
            </a:r>
            <a:r>
              <a:rPr lang="en-US" altLang="zh-CN" sz="1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t</a:t>
            </a:r>
            <a:r>
              <a:rPr lang="zh-CN" altLang="en-US" sz="1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NEDF</a:t>
            </a:r>
            <a:r>
              <a:rPr lang="zh-CN" altLang="en-US" sz="1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算法先查找距截止期限最近的任务。这时，可能有多个任务的截止期限相等或较为接近。如果截止期限相等，则选择高优先级的任务运行。如果截止期限均不相等，且最小截止期限比次小截止期限小许多，则选择最小截止期限的任务运行。若最小截止期限与次小截止期限的差值在一定的</a:t>
            </a:r>
            <a:r>
              <a:rPr lang="en-US" altLang="zh-CN" sz="1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IM </a:t>
            </a:r>
            <a:r>
              <a:rPr lang="zh-CN" altLang="en-US" sz="1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值范围内，则选择高优先级的任务运行。截止期限 </a:t>
            </a:r>
            <a:r>
              <a:rPr lang="en-US" altLang="zh-CN" sz="1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IM </a:t>
            </a:r>
            <a:r>
              <a:rPr lang="zh-CN" altLang="en-US" sz="1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值的设定应保证最高优先级任务能够如期完成，一般可取最小相对截止期限的值，以确保在最小相对截止期限的周期范围内，最高优先级任务能够优先运行。</a:t>
            </a:r>
          </a:p>
        </p:txBody>
      </p:sp>
    </p:spTree>
    <p:extLst>
      <p:ext uri="{BB962C8B-B14F-4D97-AF65-F5344CB8AC3E}">
        <p14:creationId xmlns:p14="http://schemas.microsoft.com/office/powerpoint/2010/main" val="171762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A543A0-F517-6ABB-4B2E-863217D56349}"/>
              </a:ext>
            </a:extLst>
          </p:cNvPr>
          <p:cNvSpPr txBox="1"/>
          <p:nvPr/>
        </p:nvSpPr>
        <p:spPr>
          <a:xfrm>
            <a:off x="1345424" y="1370626"/>
            <a:ext cx="8614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kernel/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liteos_a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/base/sched/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los_sched.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中，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进入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n-ea"/>
              </a:rPr>
              <a:t>TopTaskGet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函数，把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EDF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调度所使用的任务选取函数改成实现的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n-ea"/>
              </a:rPr>
              <a:t>NEDFRunqueueTaskGet</a:t>
            </a:r>
            <a:endParaRPr lang="zh-CN" altLang="en-US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78EC4B-7DDF-E4B6-4C3B-2BA19348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24" y="2243894"/>
            <a:ext cx="5962956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7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73B675-135C-56FA-96C4-0A5F6CE4D78F}"/>
              </a:ext>
            </a:extLst>
          </p:cNvPr>
          <p:cNvSpPr txBox="1"/>
          <p:nvPr/>
        </p:nvSpPr>
        <p:spPr>
          <a:xfrm>
            <a:off x="6443501" y="900714"/>
            <a:ext cx="4592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kernel/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liteos_a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/base/core/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los_task.</a:t>
            </a:r>
            <a:r>
              <a:rPr lang="en-US" altLang="zh-CN" dirty="0" err="1">
                <a:solidFill>
                  <a:srgbClr val="000000"/>
                </a:solidFill>
                <a:latin typeface="+mj-ea"/>
                <a:ea typeface="+mj-ea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中</a:t>
            </a: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准备三个函数，作为实验用到的进行执行的程序。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方正书宋简体"/>
              </a:rPr>
              <a:t>其中第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iraCode-Regular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简体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iraCode-Regular"/>
              </a:rPr>
              <a:t>2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简体"/>
              </a:rPr>
              <a:t>个任务的优先级不同而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iraCode-Regular"/>
              </a:rPr>
              <a:t>deadline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简体"/>
              </a:rPr>
              <a:t>相同，第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iraCode-Regular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简体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iraCode-Regular"/>
              </a:rPr>
              <a:t>3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简体"/>
              </a:rPr>
              <a:t>个任务的优先级相同（均为高优先级）而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FiraCode-Regular"/>
              </a:rPr>
              <a:t>deadline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简体"/>
              </a:rPr>
              <a:t>不同。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D99BBC-CFF3-6F2A-0002-A53AC319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06" y="514694"/>
            <a:ext cx="4592119" cy="61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45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RlYThkMGE4ZDk1OTBjYTZlZWYxNWI1NTc4NTNmODkifQ=="/>
  <p:tag name="KSO_WPP_MARK_KEY" val="bf5e7699-a1a4-49f4-aca3-db8a39d9e1d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1332</Words>
  <Application>Microsoft Office PowerPoint</Application>
  <PresentationFormat>宽屏</PresentationFormat>
  <Paragraphs>57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-apple-system</vt:lpstr>
      <vt:lpstr>FiraCode-Regular</vt:lpstr>
      <vt:lpstr>方正书宋简体</vt:lpstr>
      <vt:lpstr>宋体</vt:lpstr>
      <vt:lpstr>微软雅黑</vt:lpstr>
      <vt:lpstr>Arial</vt:lpstr>
      <vt:lpstr>Calibri</vt:lpstr>
      <vt:lpstr>Georgia</vt:lpstr>
      <vt:lpstr>Tahoma</vt:lpstr>
      <vt:lpstr>Times New Roman</vt:lpstr>
      <vt:lpstr>Office 主题</vt:lpstr>
      <vt:lpstr>2023操作系统实验报告</vt:lpstr>
      <vt:lpstr>大纲</vt:lpstr>
      <vt:lpstr>实验原理说明</vt:lpstr>
      <vt:lpstr>实验过程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实验结果及分析</vt:lpstr>
      <vt:lpstr>源代码截图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实验体会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2023操作系统实验报告</dc:title>
  <dc:creator>曲名</dc:creator>
  <cp:lastModifiedBy>李 世轩</cp:lastModifiedBy>
  <cp:revision>25</cp:revision>
  <dcterms:created xsi:type="dcterms:W3CDTF">2023-05-07T00:02:00Z</dcterms:created>
  <dcterms:modified xsi:type="dcterms:W3CDTF">2023-06-25T05:24:08Z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E28D6136A26C4F9D94D0A578137B298B_12</vt:lpwstr>
  </property>
  <property fmtid="{D5CDD505-2E9C-101B-9397-08002B2CF9AE}" pid="3" name="KSOProductBuildVer">
    <vt:lpwstr>2052-11.1.0.14309</vt:lpwstr>
  </property>
</Properties>
</file>