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4" r:id="rId7"/>
    <p:sldId id="265" r:id="rId8"/>
    <p:sldId id="266" r:id="rId9"/>
    <p:sldId id="273" r:id="rId10"/>
    <p:sldId id="275" r:id="rId11"/>
    <p:sldId id="274" r:id="rId12"/>
    <p:sldId id="267" r:id="rId13"/>
    <p:sldId id="268" r:id="rId14"/>
    <p:sldId id="276" r:id="rId15"/>
    <p:sldId id="269" r:id="rId16"/>
    <p:sldId id="270" r:id="rId17"/>
    <p:sldId id="271" r:id="rId18"/>
    <p:sldId id="272" r:id="rId19"/>
    <p:sldId id="260" r:id="rId20"/>
    <p:sldId id="296" r:id="rId21"/>
    <p:sldId id="277" r:id="rId22"/>
    <p:sldId id="295" r:id="rId23"/>
    <p:sldId id="261" r:id="rId24"/>
    <p:sldId id="279" r:id="rId25"/>
    <p:sldId id="281" r:id="rId26"/>
    <p:sldId id="282" r:id="rId27"/>
    <p:sldId id="284" r:id="rId28"/>
    <p:sldId id="285" r:id="rId29"/>
    <p:sldId id="286" r:id="rId30"/>
    <p:sldId id="287" r:id="rId31"/>
    <p:sldId id="289" r:id="rId32"/>
    <p:sldId id="290" r:id="rId33"/>
    <p:sldId id="292" r:id="rId34"/>
    <p:sldId id="297" r:id="rId35"/>
    <p:sldId id="293" r:id="rId36"/>
    <p:sldId id="294" r:id="rId37"/>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4"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680"/>
            <a:ext cx="9144000" cy="1952625"/>
          </a:xfrm>
        </p:spPr>
        <p:txBody>
          <a:bodyPr/>
          <a:lstStyle/>
          <a:p>
            <a:r>
              <a:rPr lang="en-US" altLang="zh-CN"/>
              <a:t>2023</a:t>
            </a:r>
            <a:r>
              <a:rPr lang="zh-CN" altLang="en-US"/>
              <a:t>操作系统实验报告</a:t>
            </a:r>
          </a:p>
        </p:txBody>
      </p:sp>
      <p:sp>
        <p:nvSpPr>
          <p:cNvPr id="3" name="副标题 2"/>
          <p:cNvSpPr>
            <a:spLocks noGrp="1"/>
          </p:cNvSpPr>
          <p:nvPr>
            <p:ph type="subTitle" idx="1"/>
          </p:nvPr>
        </p:nvSpPr>
        <p:spPr>
          <a:xfrm>
            <a:off x="1534160" y="3428683"/>
            <a:ext cx="9144000" cy="1655762"/>
          </a:xfrm>
        </p:spPr>
        <p:txBody>
          <a:bodyPr/>
          <a:lstStyle/>
          <a:p>
            <a:r>
              <a:rPr lang="zh-CN" altLang="en-US" b="1" dirty="0"/>
              <a:t>实验名</a:t>
            </a:r>
            <a:r>
              <a:rPr lang="zh-CN" altLang="en-US" dirty="0"/>
              <a:t>：资源监控</a:t>
            </a:r>
            <a:endParaRPr lang="zh-CN" altLang="en-US" dirty="0">
              <a:highlight>
                <a:srgbClr val="FFFF00"/>
              </a:highlight>
            </a:endParaRPr>
          </a:p>
          <a:p>
            <a:r>
              <a:rPr lang="zh-CN" altLang="en-US" b="1" dirty="0"/>
              <a:t>姓名</a:t>
            </a:r>
            <a:r>
              <a:rPr lang="zh-CN" altLang="en-US" dirty="0"/>
              <a:t>：李世轩</a:t>
            </a:r>
          </a:p>
          <a:p>
            <a:r>
              <a:rPr lang="zh-CN" altLang="en-US" b="1" dirty="0"/>
              <a:t>学号</a:t>
            </a:r>
            <a:r>
              <a:rPr lang="zh-CN" altLang="en-US" dirty="0"/>
              <a:t>：</a:t>
            </a:r>
            <a:r>
              <a:rPr lang="en-US" altLang="zh-CN" dirty="0"/>
              <a:t>120L022109</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5E30C6-5C1A-1BF8-4737-1C15931D270B}"/>
              </a:ext>
            </a:extLst>
          </p:cNvPr>
          <p:cNvPicPr>
            <a:picLocks noChangeAspect="1"/>
          </p:cNvPicPr>
          <p:nvPr/>
        </p:nvPicPr>
        <p:blipFill>
          <a:blip r:embed="rId2"/>
          <a:stretch>
            <a:fillRect/>
          </a:stretch>
        </p:blipFill>
        <p:spPr>
          <a:xfrm>
            <a:off x="217974" y="345925"/>
            <a:ext cx="6502734" cy="5861351"/>
          </a:xfrm>
          <a:prstGeom prst="rect">
            <a:avLst/>
          </a:prstGeom>
        </p:spPr>
      </p:pic>
      <p:pic>
        <p:nvPicPr>
          <p:cNvPr id="3" name="图片 2">
            <a:extLst>
              <a:ext uri="{FF2B5EF4-FFF2-40B4-BE49-F238E27FC236}">
                <a16:creationId xmlns:a16="http://schemas.microsoft.com/office/drawing/2014/main" id="{84360C09-78C4-2B7D-F465-87CC2BD72D48}"/>
              </a:ext>
            </a:extLst>
          </p:cNvPr>
          <p:cNvPicPr>
            <a:picLocks noChangeAspect="1"/>
          </p:cNvPicPr>
          <p:nvPr/>
        </p:nvPicPr>
        <p:blipFill>
          <a:blip r:embed="rId3"/>
          <a:stretch>
            <a:fillRect/>
          </a:stretch>
        </p:blipFill>
        <p:spPr>
          <a:xfrm>
            <a:off x="5610092" y="3174811"/>
            <a:ext cx="6223320" cy="3683189"/>
          </a:xfrm>
          <a:prstGeom prst="rect">
            <a:avLst/>
          </a:prstGeom>
        </p:spPr>
      </p:pic>
      <p:sp>
        <p:nvSpPr>
          <p:cNvPr id="4" name="文本框 3">
            <a:extLst>
              <a:ext uri="{FF2B5EF4-FFF2-40B4-BE49-F238E27FC236}">
                <a16:creationId xmlns:a16="http://schemas.microsoft.com/office/drawing/2014/main" id="{B7DD7205-FF15-F361-276A-FA24CF510905}"/>
              </a:ext>
            </a:extLst>
          </p:cNvPr>
          <p:cNvSpPr txBox="1"/>
          <p:nvPr/>
        </p:nvSpPr>
        <p:spPr>
          <a:xfrm>
            <a:off x="6852107" y="345925"/>
            <a:ext cx="4849906"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a:t>
            </a:r>
            <a:r>
              <a:rPr lang="en-US" altLang="zh-CN" dirty="0"/>
              <a:t>kernel/</a:t>
            </a:r>
            <a:r>
              <a:rPr lang="en-US" altLang="zh-CN" dirty="0" err="1"/>
              <a:t>liteos_a</a:t>
            </a:r>
            <a:r>
              <a:rPr lang="en-US" altLang="zh-CN" dirty="0"/>
              <a:t>/fs/proc/</a:t>
            </a:r>
            <a:r>
              <a:rPr lang="en-US" altLang="zh-CN" dirty="0" err="1"/>
              <a:t>os_adapt</a:t>
            </a:r>
            <a:r>
              <a:rPr lang="zh-CN" altLang="en-US" dirty="0"/>
              <a:t>目录中新建文件</a:t>
            </a:r>
            <a:r>
              <a:rPr lang="en-US" altLang="zh-CN" dirty="0" err="1"/>
              <a:t>trac_proc.c</a:t>
            </a:r>
            <a:r>
              <a:rPr lang="zh-CN" altLang="en-US" dirty="0"/>
              <a:t>，并在其中编写对虚拟文件操作的函数：</a:t>
            </a:r>
            <a:endParaRPr lang="en-US" altLang="zh-CN" dirty="0"/>
          </a:p>
          <a:p>
            <a:pPr marL="800100" lvl="1" indent="-342900">
              <a:buFont typeface="+mj-lt"/>
              <a:buAutoNum type="arabicPeriod"/>
            </a:pPr>
            <a:r>
              <a:rPr lang="zh-CN" altLang="en-US" dirty="0"/>
              <a:t>在</a:t>
            </a:r>
            <a:r>
              <a:rPr lang="en-US" altLang="zh-CN" dirty="0" err="1"/>
              <a:t>ProcTracInit</a:t>
            </a:r>
            <a:r>
              <a:rPr lang="en-US" altLang="zh-CN" dirty="0"/>
              <a:t>()</a:t>
            </a:r>
            <a:r>
              <a:rPr lang="zh-CN" altLang="en-US" dirty="0"/>
              <a:t>函数中创建虚拟文件，并使用</a:t>
            </a:r>
            <a:r>
              <a:rPr lang="en-US" altLang="zh-CN" dirty="0"/>
              <a:t>PROCESS_PROC_FOPS</a:t>
            </a:r>
            <a:r>
              <a:rPr lang="zh-CN" altLang="en-US" dirty="0"/>
              <a:t>挂载填充函数</a:t>
            </a:r>
            <a:r>
              <a:rPr lang="en-US" altLang="zh-CN" dirty="0" err="1"/>
              <a:t>TracProcFill</a:t>
            </a:r>
            <a:r>
              <a:rPr lang="en-US" altLang="zh-CN" dirty="0"/>
              <a:t>()</a:t>
            </a:r>
          </a:p>
          <a:p>
            <a:pPr marL="800100" lvl="1" indent="-342900">
              <a:buFont typeface="+mj-lt"/>
              <a:buAutoNum type="arabicPeriod"/>
            </a:pPr>
            <a:r>
              <a:rPr lang="en-US" altLang="zh-CN" dirty="0" err="1"/>
              <a:t>TracProcFill</a:t>
            </a:r>
            <a:r>
              <a:rPr lang="en-US" altLang="zh-CN" dirty="0"/>
              <a:t>() </a:t>
            </a:r>
            <a:r>
              <a:rPr lang="zh-CN" altLang="en-US" dirty="0"/>
              <a:t>函数中将进程记录信息打印到文件中</a:t>
            </a:r>
            <a:endParaRPr lang="en-US" altLang="zh-CN" dirty="0"/>
          </a:p>
          <a:p>
            <a:endParaRPr lang="zh-CN" altLang="en-US" dirty="0"/>
          </a:p>
        </p:txBody>
      </p:sp>
    </p:spTree>
    <p:extLst>
      <p:ext uri="{BB962C8B-B14F-4D97-AF65-F5344CB8AC3E}">
        <p14:creationId xmlns:p14="http://schemas.microsoft.com/office/powerpoint/2010/main" val="415753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1242F0-A900-16C7-ED38-A9CBF4CC310F}"/>
              </a:ext>
            </a:extLst>
          </p:cNvPr>
          <p:cNvPicPr>
            <a:picLocks noChangeAspect="1"/>
          </p:cNvPicPr>
          <p:nvPr/>
        </p:nvPicPr>
        <p:blipFill>
          <a:blip r:embed="rId2"/>
          <a:stretch>
            <a:fillRect/>
          </a:stretch>
        </p:blipFill>
        <p:spPr>
          <a:xfrm>
            <a:off x="1425388" y="893158"/>
            <a:ext cx="5308873" cy="5340624"/>
          </a:xfrm>
          <a:prstGeom prst="rect">
            <a:avLst/>
          </a:prstGeom>
        </p:spPr>
      </p:pic>
      <p:sp>
        <p:nvSpPr>
          <p:cNvPr id="3" name="文本框 2">
            <a:extLst>
              <a:ext uri="{FF2B5EF4-FFF2-40B4-BE49-F238E27FC236}">
                <a16:creationId xmlns:a16="http://schemas.microsoft.com/office/drawing/2014/main" id="{FFF22CBD-978B-E8F1-2ACF-D54B614DA632}"/>
              </a:ext>
            </a:extLst>
          </p:cNvPr>
          <p:cNvSpPr txBox="1"/>
          <p:nvPr/>
        </p:nvSpPr>
        <p:spPr>
          <a:xfrm>
            <a:off x="6920752" y="1120588"/>
            <a:ext cx="4105835"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在</a:t>
            </a:r>
            <a:r>
              <a:rPr lang="en-US" altLang="zh-CN" sz="2400" dirty="0"/>
              <a:t>kernel/liteos_a/fs/proc/BUILD.gn</a:t>
            </a:r>
            <a:r>
              <a:rPr lang="zh-CN" altLang="en-US" sz="2400" dirty="0"/>
              <a:t>中将</a:t>
            </a:r>
            <a:r>
              <a:rPr lang="en-US" altLang="zh-CN" sz="2400" dirty="0" err="1"/>
              <a:t>trac_proc.c</a:t>
            </a:r>
            <a:r>
              <a:rPr lang="zh-CN" altLang="en-US" sz="2400" dirty="0"/>
              <a:t>加入</a:t>
            </a:r>
            <a:r>
              <a:rPr lang="en-US" altLang="zh-CN" sz="2400" dirty="0"/>
              <a:t>sources</a:t>
            </a:r>
            <a:r>
              <a:rPr lang="zh-CN" altLang="en-US" sz="2400" dirty="0"/>
              <a:t>，使编译器能发现加入的新文件</a:t>
            </a:r>
          </a:p>
        </p:txBody>
      </p:sp>
    </p:spTree>
    <p:extLst>
      <p:ext uri="{BB962C8B-B14F-4D97-AF65-F5344CB8AC3E}">
        <p14:creationId xmlns:p14="http://schemas.microsoft.com/office/powerpoint/2010/main" val="102957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166667-BED4-A89E-06C3-BBC7DB132925}"/>
              </a:ext>
            </a:extLst>
          </p:cNvPr>
          <p:cNvPicPr>
            <a:picLocks noChangeAspect="1"/>
          </p:cNvPicPr>
          <p:nvPr/>
        </p:nvPicPr>
        <p:blipFill>
          <a:blip r:embed="rId2"/>
          <a:stretch>
            <a:fillRect/>
          </a:stretch>
        </p:blipFill>
        <p:spPr>
          <a:xfrm>
            <a:off x="526451" y="4278349"/>
            <a:ext cx="4813547" cy="2209914"/>
          </a:xfrm>
          <a:prstGeom prst="rect">
            <a:avLst/>
          </a:prstGeom>
        </p:spPr>
      </p:pic>
      <p:pic>
        <p:nvPicPr>
          <p:cNvPr id="5" name="图片 4">
            <a:extLst>
              <a:ext uri="{FF2B5EF4-FFF2-40B4-BE49-F238E27FC236}">
                <a16:creationId xmlns:a16="http://schemas.microsoft.com/office/drawing/2014/main" id="{B9E2D190-3EFC-BDB1-7207-9C0C50C8B0EE}"/>
              </a:ext>
            </a:extLst>
          </p:cNvPr>
          <p:cNvPicPr>
            <a:picLocks noChangeAspect="1"/>
          </p:cNvPicPr>
          <p:nvPr/>
        </p:nvPicPr>
        <p:blipFill>
          <a:blip r:embed="rId3"/>
          <a:stretch>
            <a:fillRect/>
          </a:stretch>
        </p:blipFill>
        <p:spPr>
          <a:xfrm>
            <a:off x="5339998" y="369737"/>
            <a:ext cx="6852002" cy="6394779"/>
          </a:xfrm>
          <a:prstGeom prst="rect">
            <a:avLst/>
          </a:prstGeom>
        </p:spPr>
      </p:pic>
      <p:sp>
        <p:nvSpPr>
          <p:cNvPr id="6" name="文本框 5">
            <a:extLst>
              <a:ext uri="{FF2B5EF4-FFF2-40B4-BE49-F238E27FC236}">
                <a16:creationId xmlns:a16="http://schemas.microsoft.com/office/drawing/2014/main" id="{818306C0-C7C8-B800-FB28-EB388653B534}"/>
              </a:ext>
            </a:extLst>
          </p:cNvPr>
          <p:cNvSpPr txBox="1"/>
          <p:nvPr/>
        </p:nvSpPr>
        <p:spPr>
          <a:xfrm>
            <a:off x="300830" y="1169881"/>
            <a:ext cx="4920323"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mn-ea"/>
              </a:rPr>
              <a:t>在</a:t>
            </a:r>
            <a:r>
              <a:rPr lang="en-US" altLang="zh-CN" dirty="0">
                <a:latin typeface="+mn-ea"/>
              </a:rPr>
              <a:t>kernel/</a:t>
            </a:r>
            <a:r>
              <a:rPr lang="en-US" altLang="zh-CN" dirty="0" err="1">
                <a:latin typeface="+mn-ea"/>
              </a:rPr>
              <a:t>liteos_a</a:t>
            </a:r>
            <a:r>
              <a:rPr lang="en-US" altLang="zh-CN" dirty="0">
                <a:latin typeface="+mn-ea"/>
              </a:rPr>
              <a:t>/fs/proc/include/</a:t>
            </a:r>
            <a:r>
              <a:rPr lang="en-US" altLang="zh-CN" dirty="0" err="1">
                <a:latin typeface="+mn-ea"/>
              </a:rPr>
              <a:t>internal.h</a:t>
            </a:r>
            <a:r>
              <a:rPr lang="zh-CN" altLang="en-US" dirty="0">
                <a:latin typeface="+mn-ea"/>
              </a:rPr>
              <a:t>中增加</a:t>
            </a:r>
            <a:r>
              <a:rPr lang="en-US" altLang="zh-CN" dirty="0" err="1">
                <a:latin typeface="+mn-ea"/>
              </a:rPr>
              <a:t>ProcTracInit</a:t>
            </a:r>
            <a:r>
              <a:rPr lang="en-US" altLang="zh-CN" dirty="0">
                <a:latin typeface="+mn-ea"/>
              </a:rPr>
              <a:t>()</a:t>
            </a:r>
            <a:r>
              <a:rPr lang="zh-CN" altLang="en-US" dirty="0">
                <a:latin typeface="+mn-ea"/>
              </a:rPr>
              <a:t>函数的声明，方面后面使用。</a:t>
            </a:r>
            <a:endParaRPr lang="en-US" altLang="zh-CN" dirty="0">
              <a:latin typeface="+mn-ea"/>
            </a:endParaRPr>
          </a:p>
          <a:p>
            <a:pPr marL="285750" indent="-285750">
              <a:buFont typeface="Arial" panose="020B0604020202020204" pitchFamily="34" charset="0"/>
              <a:buChar char="•"/>
            </a:pPr>
            <a:r>
              <a:rPr lang="zh-CN" altLang="en-US" dirty="0">
                <a:latin typeface="+mn-ea"/>
              </a:rPr>
              <a:t>在</a:t>
            </a:r>
            <a:r>
              <a:rPr lang="en-US" altLang="zh-CN" dirty="0">
                <a:latin typeface="+mn-ea"/>
              </a:rPr>
              <a:t>kernel/</a:t>
            </a:r>
            <a:r>
              <a:rPr lang="en-US" altLang="zh-CN" dirty="0" err="1">
                <a:latin typeface="+mn-ea"/>
              </a:rPr>
              <a:t>liteos_a</a:t>
            </a:r>
            <a:r>
              <a:rPr lang="en-US" altLang="zh-CN" dirty="0">
                <a:latin typeface="+mn-ea"/>
              </a:rPr>
              <a:t>/fs/proc/</a:t>
            </a:r>
            <a:r>
              <a:rPr lang="en-US" altLang="zh-CN" dirty="0" err="1">
                <a:latin typeface="+mn-ea"/>
              </a:rPr>
              <a:t>os_adapt</a:t>
            </a:r>
            <a:r>
              <a:rPr lang="en-US" altLang="zh-CN" dirty="0">
                <a:latin typeface="+mn-ea"/>
              </a:rPr>
              <a:t>/</a:t>
            </a:r>
            <a:r>
              <a:rPr lang="en-US" altLang="zh-CN" dirty="0" err="1">
                <a:latin typeface="+mn-ea"/>
              </a:rPr>
              <a:t>proc_init.c</a:t>
            </a:r>
            <a:r>
              <a:rPr lang="zh-CN" altLang="en-US" dirty="0">
                <a:latin typeface="+mn-ea"/>
              </a:rPr>
              <a:t>的</a:t>
            </a:r>
            <a:r>
              <a:rPr lang="en-US" altLang="zh-CN" dirty="0" err="1">
                <a:latin typeface="+mn-ea"/>
              </a:rPr>
              <a:t>ProcFsInit</a:t>
            </a:r>
            <a:r>
              <a:rPr lang="en-US" altLang="zh-CN" dirty="0">
                <a:latin typeface="+mn-ea"/>
              </a:rPr>
              <a:t>()</a:t>
            </a:r>
            <a:r>
              <a:rPr lang="zh-CN" altLang="en-US" dirty="0">
                <a:latin typeface="+mn-ea"/>
              </a:rPr>
              <a:t>函数中调用</a:t>
            </a:r>
            <a:r>
              <a:rPr lang="en-US" altLang="zh-CN" dirty="0" err="1">
                <a:latin typeface="+mn-ea"/>
              </a:rPr>
              <a:t>ProcTracInit</a:t>
            </a:r>
            <a:r>
              <a:rPr lang="en-US" altLang="zh-CN" dirty="0">
                <a:latin typeface="+mn-ea"/>
              </a:rPr>
              <a:t>()</a:t>
            </a:r>
            <a:endParaRPr lang="zh-CN" altLang="en-US" dirty="0">
              <a:latin typeface="+mn-ea"/>
            </a:endParaRPr>
          </a:p>
        </p:txBody>
      </p:sp>
    </p:spTree>
    <p:extLst>
      <p:ext uri="{BB962C8B-B14F-4D97-AF65-F5344CB8AC3E}">
        <p14:creationId xmlns:p14="http://schemas.microsoft.com/office/powerpoint/2010/main" val="34590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D9CAD67-94A7-188E-AC10-4416941AAA89}"/>
              </a:ext>
            </a:extLst>
          </p:cNvPr>
          <p:cNvPicPr>
            <a:picLocks noChangeAspect="1"/>
          </p:cNvPicPr>
          <p:nvPr/>
        </p:nvPicPr>
        <p:blipFill>
          <a:blip r:embed="rId2"/>
          <a:stretch>
            <a:fillRect/>
          </a:stretch>
        </p:blipFill>
        <p:spPr>
          <a:xfrm>
            <a:off x="795324" y="2404679"/>
            <a:ext cx="5658141" cy="4038808"/>
          </a:xfrm>
          <a:prstGeom prst="rect">
            <a:avLst/>
          </a:prstGeom>
        </p:spPr>
      </p:pic>
      <p:pic>
        <p:nvPicPr>
          <p:cNvPr id="7" name="图片 6">
            <a:extLst>
              <a:ext uri="{FF2B5EF4-FFF2-40B4-BE49-F238E27FC236}">
                <a16:creationId xmlns:a16="http://schemas.microsoft.com/office/drawing/2014/main" id="{146E66A8-4C5D-2C98-A75E-56C261D07637}"/>
              </a:ext>
            </a:extLst>
          </p:cNvPr>
          <p:cNvPicPr>
            <a:picLocks noChangeAspect="1"/>
          </p:cNvPicPr>
          <p:nvPr/>
        </p:nvPicPr>
        <p:blipFill>
          <a:blip r:embed="rId3"/>
          <a:stretch>
            <a:fillRect/>
          </a:stretch>
        </p:blipFill>
        <p:spPr>
          <a:xfrm>
            <a:off x="805712" y="688468"/>
            <a:ext cx="5386654" cy="1745450"/>
          </a:xfrm>
          <a:prstGeom prst="rect">
            <a:avLst/>
          </a:prstGeom>
        </p:spPr>
      </p:pic>
      <p:sp>
        <p:nvSpPr>
          <p:cNvPr id="2" name="文本框 1">
            <a:extLst>
              <a:ext uri="{FF2B5EF4-FFF2-40B4-BE49-F238E27FC236}">
                <a16:creationId xmlns:a16="http://schemas.microsoft.com/office/drawing/2014/main" id="{0109B25D-AE98-68E4-EDE1-3B62B3AA246F}"/>
              </a:ext>
            </a:extLst>
          </p:cNvPr>
          <p:cNvSpPr txBox="1"/>
          <p:nvPr/>
        </p:nvSpPr>
        <p:spPr>
          <a:xfrm>
            <a:off x="6714565" y="1167687"/>
            <a:ext cx="440167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根据指导书（第</a:t>
            </a:r>
            <a:r>
              <a:rPr lang="en-US" altLang="zh-CN" dirty="0"/>
              <a:t>6</a:t>
            </a:r>
            <a:r>
              <a:rPr lang="zh-CN" altLang="en-US" dirty="0"/>
              <a:t>页），在</a:t>
            </a:r>
            <a:r>
              <a:rPr lang="en-US" altLang="zh-CN" sz="1800" dirty="0">
                <a:solidFill>
                  <a:srgbClr val="000000"/>
                </a:solidFill>
                <a:effectLst/>
                <a:latin typeface="+mj-ea"/>
                <a:ea typeface="+mj-ea"/>
              </a:rPr>
              <a:t> kernel/</a:t>
            </a:r>
            <a:r>
              <a:rPr lang="en-US" altLang="zh-CN" sz="1800" dirty="0" err="1">
                <a:solidFill>
                  <a:srgbClr val="000000"/>
                </a:solidFill>
                <a:effectLst/>
                <a:latin typeface="+mj-ea"/>
                <a:ea typeface="+mj-ea"/>
              </a:rPr>
              <a:t>liteos_a</a:t>
            </a:r>
            <a:r>
              <a:rPr lang="en-US" altLang="zh-CN" sz="1800" dirty="0">
                <a:solidFill>
                  <a:srgbClr val="000000"/>
                </a:solidFill>
                <a:effectLst/>
                <a:latin typeface="+mj-ea"/>
                <a:ea typeface="+mj-ea"/>
              </a:rPr>
              <a:t>/base/core/</a:t>
            </a:r>
            <a:r>
              <a:rPr lang="en-US" altLang="zh-CN" sz="1800" dirty="0" err="1">
                <a:solidFill>
                  <a:srgbClr val="000000"/>
                </a:solidFill>
                <a:effectLst/>
                <a:latin typeface="+mj-ea"/>
                <a:ea typeface="+mj-ea"/>
              </a:rPr>
              <a:t>los_task.</a:t>
            </a:r>
            <a:r>
              <a:rPr lang="en-US" altLang="zh-CN" dirty="0" err="1">
                <a:solidFill>
                  <a:srgbClr val="000000"/>
                </a:solidFill>
                <a:latin typeface="+mj-ea"/>
                <a:ea typeface="+mj-ea"/>
              </a:rPr>
              <a:t>c</a:t>
            </a:r>
            <a:r>
              <a:rPr lang="zh-CN" altLang="en-US" sz="1800" dirty="0">
                <a:solidFill>
                  <a:srgbClr val="000000"/>
                </a:solidFill>
                <a:effectLst/>
                <a:latin typeface="+mj-ea"/>
                <a:ea typeface="+mj-ea"/>
              </a:rPr>
              <a:t>中的</a:t>
            </a:r>
            <a:r>
              <a:rPr lang="en-US" altLang="zh-CN" sz="1800" dirty="0" err="1">
                <a:solidFill>
                  <a:srgbClr val="000000"/>
                </a:solidFill>
                <a:effectLst/>
                <a:latin typeface="+mj-ea"/>
                <a:ea typeface="+mj-ea"/>
              </a:rPr>
              <a:t>LOS_TaskCreateOnly</a:t>
            </a:r>
            <a:r>
              <a:rPr lang="en-US" altLang="zh-CN" sz="1800" dirty="0">
                <a:solidFill>
                  <a:srgbClr val="000000"/>
                </a:solidFill>
                <a:effectLst/>
                <a:latin typeface="+mj-ea"/>
                <a:ea typeface="+mj-ea"/>
              </a:rPr>
              <a:t>()</a:t>
            </a:r>
            <a:r>
              <a:rPr lang="zh-CN" altLang="en-US" sz="1800" dirty="0">
                <a:solidFill>
                  <a:srgbClr val="000000"/>
                </a:solidFill>
                <a:effectLst/>
                <a:latin typeface="+mj-ea"/>
                <a:ea typeface="+mj-ea"/>
              </a:rPr>
              <a:t>函数中，调用前面封装的函数</a:t>
            </a:r>
            <a:r>
              <a:rPr lang="en-US" altLang="zh-CN" sz="1800" dirty="0" err="1">
                <a:solidFill>
                  <a:srgbClr val="000000"/>
                </a:solidFill>
                <a:effectLst/>
                <a:latin typeface="+mj-ea"/>
                <a:ea typeface="+mj-ea"/>
              </a:rPr>
              <a:t>OsAddSchedTrace</a:t>
            </a:r>
            <a:r>
              <a:rPr lang="en-US" altLang="zh-CN" sz="1800" dirty="0">
                <a:solidFill>
                  <a:srgbClr val="000000"/>
                </a:solidFill>
                <a:effectLst/>
                <a:latin typeface="+mj-ea"/>
                <a:ea typeface="+mj-ea"/>
              </a:rPr>
              <a:t>()</a:t>
            </a:r>
            <a:r>
              <a:rPr lang="zh-CN" altLang="en-US" sz="1800" dirty="0">
                <a:solidFill>
                  <a:srgbClr val="000000"/>
                </a:solidFill>
                <a:effectLst/>
                <a:latin typeface="+mj-ea"/>
                <a:ea typeface="+mj-ea"/>
              </a:rPr>
              <a:t>写入记录信息</a:t>
            </a:r>
            <a:endParaRPr lang="en-US" altLang="zh-CN" dirty="0"/>
          </a:p>
          <a:p>
            <a:endParaRPr lang="zh-CN" altLang="en-US" dirty="0"/>
          </a:p>
        </p:txBody>
      </p:sp>
    </p:spTree>
    <p:extLst>
      <p:ext uri="{BB962C8B-B14F-4D97-AF65-F5344CB8AC3E}">
        <p14:creationId xmlns:p14="http://schemas.microsoft.com/office/powerpoint/2010/main" val="343140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36CC569-6A9C-539E-328B-12247453AAEC}"/>
              </a:ext>
            </a:extLst>
          </p:cNvPr>
          <p:cNvPicPr>
            <a:picLocks noChangeAspect="1"/>
          </p:cNvPicPr>
          <p:nvPr/>
        </p:nvPicPr>
        <p:blipFill>
          <a:blip r:embed="rId2"/>
          <a:stretch>
            <a:fillRect/>
          </a:stretch>
        </p:blipFill>
        <p:spPr>
          <a:xfrm>
            <a:off x="1049662" y="2200822"/>
            <a:ext cx="5835950" cy="4407126"/>
          </a:xfrm>
          <a:prstGeom prst="rect">
            <a:avLst/>
          </a:prstGeom>
        </p:spPr>
      </p:pic>
      <p:pic>
        <p:nvPicPr>
          <p:cNvPr id="3" name="图片 2">
            <a:extLst>
              <a:ext uri="{FF2B5EF4-FFF2-40B4-BE49-F238E27FC236}">
                <a16:creationId xmlns:a16="http://schemas.microsoft.com/office/drawing/2014/main" id="{7D4DDDE7-51A0-3D06-09EC-8EF04EEE687C}"/>
              </a:ext>
            </a:extLst>
          </p:cNvPr>
          <p:cNvPicPr>
            <a:picLocks noChangeAspect="1"/>
          </p:cNvPicPr>
          <p:nvPr/>
        </p:nvPicPr>
        <p:blipFill>
          <a:blip r:embed="rId3"/>
          <a:stretch>
            <a:fillRect/>
          </a:stretch>
        </p:blipFill>
        <p:spPr>
          <a:xfrm>
            <a:off x="1220708" y="788598"/>
            <a:ext cx="5897490" cy="1412224"/>
          </a:xfrm>
          <a:prstGeom prst="rect">
            <a:avLst/>
          </a:prstGeom>
        </p:spPr>
      </p:pic>
      <p:sp>
        <p:nvSpPr>
          <p:cNvPr id="4" name="文本框 3">
            <a:extLst>
              <a:ext uri="{FF2B5EF4-FFF2-40B4-BE49-F238E27FC236}">
                <a16:creationId xmlns:a16="http://schemas.microsoft.com/office/drawing/2014/main" id="{2D83093D-62FB-4CB1-05A1-34F01451791F}"/>
              </a:ext>
            </a:extLst>
          </p:cNvPr>
          <p:cNvSpPr txBox="1"/>
          <p:nvPr/>
        </p:nvSpPr>
        <p:spPr>
          <a:xfrm>
            <a:off x="6714565" y="1167687"/>
            <a:ext cx="440167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根据指导书（第</a:t>
            </a:r>
            <a:r>
              <a:rPr lang="en-US" altLang="zh-CN" dirty="0"/>
              <a:t>7</a:t>
            </a:r>
            <a:r>
              <a:rPr lang="zh-CN" altLang="en-US" dirty="0"/>
              <a:t>页），在</a:t>
            </a:r>
            <a:r>
              <a:rPr lang="en-US" altLang="zh-CN" sz="1800" dirty="0">
                <a:solidFill>
                  <a:srgbClr val="000000"/>
                </a:solidFill>
                <a:effectLst/>
                <a:latin typeface="+mj-ea"/>
                <a:ea typeface="+mj-ea"/>
              </a:rPr>
              <a:t> kernel/</a:t>
            </a:r>
            <a:r>
              <a:rPr lang="en-US" altLang="zh-CN" sz="1800" dirty="0" err="1">
                <a:solidFill>
                  <a:srgbClr val="000000"/>
                </a:solidFill>
                <a:effectLst/>
                <a:latin typeface="+mj-ea"/>
                <a:ea typeface="+mj-ea"/>
              </a:rPr>
              <a:t>liteos_a</a:t>
            </a:r>
            <a:r>
              <a:rPr lang="en-US" altLang="zh-CN" sz="1800" dirty="0">
                <a:solidFill>
                  <a:srgbClr val="000000"/>
                </a:solidFill>
                <a:effectLst/>
                <a:latin typeface="+mj-ea"/>
                <a:ea typeface="+mj-ea"/>
              </a:rPr>
              <a:t>/base/sched/</a:t>
            </a:r>
            <a:r>
              <a:rPr lang="en-US" altLang="zh-CN" sz="1800" dirty="0" err="1">
                <a:solidFill>
                  <a:srgbClr val="000000"/>
                </a:solidFill>
                <a:effectLst/>
                <a:latin typeface="+mj-ea"/>
                <a:ea typeface="+mj-ea"/>
              </a:rPr>
              <a:t>los_sched.</a:t>
            </a:r>
            <a:r>
              <a:rPr lang="en-US" altLang="zh-CN" dirty="0" err="1">
                <a:solidFill>
                  <a:srgbClr val="000000"/>
                </a:solidFill>
                <a:latin typeface="+mj-ea"/>
                <a:ea typeface="+mj-ea"/>
              </a:rPr>
              <a:t>c</a:t>
            </a:r>
            <a:r>
              <a:rPr lang="zh-CN" altLang="en-US" sz="1800" dirty="0">
                <a:solidFill>
                  <a:srgbClr val="000000"/>
                </a:solidFill>
                <a:effectLst/>
                <a:latin typeface="+mj-ea"/>
                <a:ea typeface="+mj-ea"/>
              </a:rPr>
              <a:t>中</a:t>
            </a:r>
            <a:r>
              <a:rPr lang="en-US" altLang="zh-CN" sz="1800" dirty="0" err="1">
                <a:solidFill>
                  <a:srgbClr val="000000"/>
                </a:solidFill>
                <a:effectLst/>
                <a:latin typeface="+mj-ea"/>
                <a:ea typeface="+mj-ea"/>
              </a:rPr>
              <a:t>OsSchedResched</a:t>
            </a:r>
            <a:r>
              <a:rPr lang="en-US" altLang="zh-CN" sz="1800" dirty="0">
                <a:solidFill>
                  <a:srgbClr val="000000"/>
                </a:solidFill>
                <a:effectLst/>
                <a:latin typeface="+mj-ea"/>
                <a:ea typeface="+mj-ea"/>
              </a:rPr>
              <a:t>()</a:t>
            </a:r>
            <a:r>
              <a:rPr lang="zh-CN" altLang="en-US" sz="1800" dirty="0">
                <a:solidFill>
                  <a:srgbClr val="000000"/>
                </a:solidFill>
                <a:effectLst/>
                <a:latin typeface="+mj-ea"/>
                <a:ea typeface="+mj-ea"/>
              </a:rPr>
              <a:t>函数中，调用前面封装的函数</a:t>
            </a:r>
            <a:r>
              <a:rPr lang="en-US" altLang="zh-CN" sz="1800" dirty="0" err="1">
                <a:solidFill>
                  <a:srgbClr val="000000"/>
                </a:solidFill>
                <a:effectLst/>
                <a:latin typeface="+mj-ea"/>
                <a:ea typeface="+mj-ea"/>
              </a:rPr>
              <a:t>OsAddSchedTrace</a:t>
            </a:r>
            <a:r>
              <a:rPr lang="en-US" altLang="zh-CN" sz="1800" dirty="0">
                <a:solidFill>
                  <a:srgbClr val="000000"/>
                </a:solidFill>
                <a:effectLst/>
                <a:latin typeface="+mj-ea"/>
                <a:ea typeface="+mj-ea"/>
              </a:rPr>
              <a:t>()</a:t>
            </a:r>
            <a:r>
              <a:rPr lang="zh-CN" altLang="en-US" sz="1800" dirty="0">
                <a:solidFill>
                  <a:srgbClr val="000000"/>
                </a:solidFill>
                <a:effectLst/>
                <a:latin typeface="+mj-ea"/>
                <a:ea typeface="+mj-ea"/>
              </a:rPr>
              <a:t>写入记录信息</a:t>
            </a:r>
            <a:endParaRPr lang="en-US" altLang="zh-CN" dirty="0"/>
          </a:p>
          <a:p>
            <a:endParaRPr lang="zh-CN" altLang="en-US" dirty="0"/>
          </a:p>
        </p:txBody>
      </p:sp>
    </p:spTree>
    <p:extLst>
      <p:ext uri="{BB962C8B-B14F-4D97-AF65-F5344CB8AC3E}">
        <p14:creationId xmlns:p14="http://schemas.microsoft.com/office/powerpoint/2010/main" val="37972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31D2A1-C2A3-F747-AC44-98CC859BB949}"/>
              </a:ext>
            </a:extLst>
          </p:cNvPr>
          <p:cNvPicPr>
            <a:picLocks noChangeAspect="1"/>
          </p:cNvPicPr>
          <p:nvPr/>
        </p:nvPicPr>
        <p:blipFill>
          <a:blip r:embed="rId2"/>
          <a:stretch>
            <a:fillRect/>
          </a:stretch>
        </p:blipFill>
        <p:spPr>
          <a:xfrm>
            <a:off x="4777506" y="653147"/>
            <a:ext cx="7271124" cy="5982007"/>
          </a:xfrm>
          <a:prstGeom prst="rect">
            <a:avLst/>
          </a:prstGeom>
        </p:spPr>
      </p:pic>
      <p:pic>
        <p:nvPicPr>
          <p:cNvPr id="5" name="图片 4">
            <a:extLst>
              <a:ext uri="{FF2B5EF4-FFF2-40B4-BE49-F238E27FC236}">
                <a16:creationId xmlns:a16="http://schemas.microsoft.com/office/drawing/2014/main" id="{364E4147-2553-C741-D2A1-23879537472A}"/>
              </a:ext>
            </a:extLst>
          </p:cNvPr>
          <p:cNvPicPr>
            <a:picLocks noChangeAspect="1"/>
          </p:cNvPicPr>
          <p:nvPr/>
        </p:nvPicPr>
        <p:blipFill>
          <a:blip r:embed="rId3"/>
          <a:stretch>
            <a:fillRect/>
          </a:stretch>
        </p:blipFill>
        <p:spPr>
          <a:xfrm>
            <a:off x="143370" y="1943002"/>
            <a:ext cx="5238298" cy="4678705"/>
          </a:xfrm>
          <a:prstGeom prst="rect">
            <a:avLst/>
          </a:prstGeom>
        </p:spPr>
      </p:pic>
      <p:sp>
        <p:nvSpPr>
          <p:cNvPr id="2" name="文本框 1">
            <a:extLst>
              <a:ext uri="{FF2B5EF4-FFF2-40B4-BE49-F238E27FC236}">
                <a16:creationId xmlns:a16="http://schemas.microsoft.com/office/drawing/2014/main" id="{B9E4298E-C197-7F68-D454-186E662EEF72}"/>
              </a:ext>
            </a:extLst>
          </p:cNvPr>
          <p:cNvSpPr txBox="1"/>
          <p:nvPr/>
        </p:nvSpPr>
        <p:spPr>
          <a:xfrm>
            <a:off x="375835" y="420912"/>
            <a:ext cx="440167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根据指导书（第</a:t>
            </a:r>
            <a:r>
              <a:rPr lang="en-US" altLang="zh-CN" dirty="0"/>
              <a:t>8</a:t>
            </a:r>
            <a:r>
              <a:rPr lang="zh-CN" altLang="en-US" dirty="0"/>
              <a:t>页），在</a:t>
            </a:r>
            <a:r>
              <a:rPr lang="en-US" altLang="zh-CN" sz="1800" dirty="0">
                <a:solidFill>
                  <a:srgbClr val="000000"/>
                </a:solidFill>
                <a:effectLst/>
                <a:latin typeface="+mj-ea"/>
                <a:ea typeface="+mj-ea"/>
              </a:rPr>
              <a:t> kernel/</a:t>
            </a:r>
            <a:r>
              <a:rPr lang="en-US" altLang="zh-CN" sz="1800" dirty="0" err="1">
                <a:solidFill>
                  <a:srgbClr val="000000"/>
                </a:solidFill>
                <a:effectLst/>
                <a:latin typeface="+mj-ea"/>
                <a:ea typeface="+mj-ea"/>
              </a:rPr>
              <a:t>liteos_a</a:t>
            </a:r>
            <a:r>
              <a:rPr lang="en-US" altLang="zh-CN" sz="1800" dirty="0">
                <a:solidFill>
                  <a:srgbClr val="000000"/>
                </a:solidFill>
                <a:effectLst/>
                <a:latin typeface="+mj-ea"/>
                <a:ea typeface="+mj-ea"/>
              </a:rPr>
              <a:t>/base/sched/</a:t>
            </a:r>
            <a:r>
              <a:rPr lang="en-US" altLang="zh-CN" sz="1800" dirty="0" err="1">
                <a:solidFill>
                  <a:srgbClr val="000000"/>
                </a:solidFill>
                <a:effectLst/>
                <a:latin typeface="+mj-ea"/>
                <a:ea typeface="+mj-ea"/>
              </a:rPr>
              <a:t>los_priority.</a:t>
            </a:r>
            <a:r>
              <a:rPr lang="en-US" altLang="zh-CN" dirty="0" err="1">
                <a:solidFill>
                  <a:srgbClr val="000000"/>
                </a:solidFill>
                <a:latin typeface="+mj-ea"/>
                <a:ea typeface="+mj-ea"/>
              </a:rPr>
              <a:t>c</a:t>
            </a:r>
            <a:r>
              <a:rPr lang="zh-CN" altLang="en-US" sz="1800" dirty="0">
                <a:solidFill>
                  <a:srgbClr val="000000"/>
                </a:solidFill>
                <a:effectLst/>
                <a:latin typeface="+mj-ea"/>
                <a:ea typeface="+mj-ea"/>
              </a:rPr>
              <a:t>中</a:t>
            </a:r>
            <a:r>
              <a:rPr lang="en-US" altLang="zh-CN" sz="1800" dirty="0">
                <a:solidFill>
                  <a:srgbClr val="000000"/>
                </a:solidFill>
                <a:effectLst/>
                <a:latin typeface="+mj-ea"/>
                <a:ea typeface="+mj-ea"/>
              </a:rPr>
              <a:t> </a:t>
            </a:r>
            <a:r>
              <a:rPr lang="en-US" altLang="zh-CN" sz="1800" dirty="0" err="1">
                <a:solidFill>
                  <a:srgbClr val="000000"/>
                </a:solidFill>
                <a:effectLst/>
                <a:latin typeface="+mj-ea"/>
                <a:ea typeface="+mj-ea"/>
              </a:rPr>
              <a:t>PriQueInsert</a:t>
            </a:r>
            <a:r>
              <a:rPr lang="en-US" altLang="zh-CN" sz="1800" dirty="0">
                <a:solidFill>
                  <a:srgbClr val="000000"/>
                </a:solidFill>
                <a:effectLst/>
                <a:latin typeface="+mj-ea"/>
                <a:ea typeface="+mj-ea"/>
              </a:rPr>
              <a:t>()</a:t>
            </a:r>
            <a:r>
              <a:rPr lang="zh-CN" altLang="en-US" sz="1800" dirty="0">
                <a:solidFill>
                  <a:srgbClr val="000000"/>
                </a:solidFill>
                <a:effectLst/>
                <a:latin typeface="+mj-ea"/>
                <a:ea typeface="+mj-ea"/>
              </a:rPr>
              <a:t>函数中，调用前面封装的函数</a:t>
            </a:r>
            <a:r>
              <a:rPr lang="en-US" altLang="zh-CN" sz="1800" dirty="0" err="1">
                <a:solidFill>
                  <a:srgbClr val="000000"/>
                </a:solidFill>
                <a:effectLst/>
                <a:latin typeface="+mj-ea"/>
                <a:ea typeface="+mj-ea"/>
              </a:rPr>
              <a:t>OsAddSchedTrace</a:t>
            </a:r>
            <a:r>
              <a:rPr lang="en-US" altLang="zh-CN" sz="1800" dirty="0">
                <a:solidFill>
                  <a:srgbClr val="000000"/>
                </a:solidFill>
                <a:effectLst/>
                <a:latin typeface="+mj-ea"/>
                <a:ea typeface="+mj-ea"/>
              </a:rPr>
              <a:t>()</a:t>
            </a:r>
            <a:r>
              <a:rPr lang="zh-CN" altLang="en-US" sz="1800" dirty="0">
                <a:solidFill>
                  <a:srgbClr val="000000"/>
                </a:solidFill>
                <a:effectLst/>
                <a:latin typeface="+mj-ea"/>
                <a:ea typeface="+mj-ea"/>
              </a:rPr>
              <a:t>写入记录信息</a:t>
            </a:r>
            <a:endParaRPr lang="en-US" altLang="zh-CN" dirty="0"/>
          </a:p>
          <a:p>
            <a:endParaRPr lang="zh-CN" altLang="en-US" dirty="0"/>
          </a:p>
        </p:txBody>
      </p:sp>
    </p:spTree>
    <p:extLst>
      <p:ext uri="{BB962C8B-B14F-4D97-AF65-F5344CB8AC3E}">
        <p14:creationId xmlns:p14="http://schemas.microsoft.com/office/powerpoint/2010/main" val="239816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02A9E1-D992-1EB5-453F-9CB69512C9EF}"/>
              </a:ext>
            </a:extLst>
          </p:cNvPr>
          <p:cNvPicPr>
            <a:picLocks noChangeAspect="1"/>
          </p:cNvPicPr>
          <p:nvPr/>
        </p:nvPicPr>
        <p:blipFill>
          <a:blip r:embed="rId2"/>
          <a:stretch>
            <a:fillRect/>
          </a:stretch>
        </p:blipFill>
        <p:spPr>
          <a:xfrm>
            <a:off x="609601" y="2803702"/>
            <a:ext cx="4502381" cy="2235315"/>
          </a:xfrm>
          <a:prstGeom prst="rect">
            <a:avLst/>
          </a:prstGeom>
        </p:spPr>
      </p:pic>
      <p:pic>
        <p:nvPicPr>
          <p:cNvPr id="5" name="图片 4">
            <a:extLst>
              <a:ext uri="{FF2B5EF4-FFF2-40B4-BE49-F238E27FC236}">
                <a16:creationId xmlns:a16="http://schemas.microsoft.com/office/drawing/2014/main" id="{9EC52D33-815E-F21E-F331-760FEAD1235E}"/>
              </a:ext>
            </a:extLst>
          </p:cNvPr>
          <p:cNvPicPr>
            <a:picLocks noChangeAspect="1"/>
          </p:cNvPicPr>
          <p:nvPr/>
        </p:nvPicPr>
        <p:blipFill>
          <a:blip r:embed="rId3"/>
          <a:stretch>
            <a:fillRect/>
          </a:stretch>
        </p:blipFill>
        <p:spPr>
          <a:xfrm>
            <a:off x="645037" y="4474324"/>
            <a:ext cx="3911801" cy="2076557"/>
          </a:xfrm>
          <a:prstGeom prst="rect">
            <a:avLst/>
          </a:prstGeom>
        </p:spPr>
      </p:pic>
      <p:pic>
        <p:nvPicPr>
          <p:cNvPr id="7" name="图片 6">
            <a:extLst>
              <a:ext uri="{FF2B5EF4-FFF2-40B4-BE49-F238E27FC236}">
                <a16:creationId xmlns:a16="http://schemas.microsoft.com/office/drawing/2014/main" id="{D931161C-ABC9-F982-3974-AA3C2E5DE561}"/>
              </a:ext>
            </a:extLst>
          </p:cNvPr>
          <p:cNvPicPr>
            <a:picLocks noChangeAspect="1"/>
          </p:cNvPicPr>
          <p:nvPr/>
        </p:nvPicPr>
        <p:blipFill rotWithShape="1">
          <a:blip r:embed="rId4"/>
          <a:srcRect r="10929" b="8280"/>
          <a:stretch/>
        </p:blipFill>
        <p:spPr>
          <a:xfrm>
            <a:off x="5876201" y="2618774"/>
            <a:ext cx="4502381" cy="4071325"/>
          </a:xfrm>
          <a:prstGeom prst="rect">
            <a:avLst/>
          </a:prstGeom>
        </p:spPr>
      </p:pic>
      <p:pic>
        <p:nvPicPr>
          <p:cNvPr id="11" name="图片 10">
            <a:extLst>
              <a:ext uri="{FF2B5EF4-FFF2-40B4-BE49-F238E27FC236}">
                <a16:creationId xmlns:a16="http://schemas.microsoft.com/office/drawing/2014/main" id="{B6A9E5D2-4022-B722-53E3-3032B9BB0E2C}"/>
              </a:ext>
            </a:extLst>
          </p:cNvPr>
          <p:cNvPicPr>
            <a:picLocks noChangeAspect="1"/>
          </p:cNvPicPr>
          <p:nvPr/>
        </p:nvPicPr>
        <p:blipFill>
          <a:blip r:embed="rId5"/>
          <a:stretch>
            <a:fillRect/>
          </a:stretch>
        </p:blipFill>
        <p:spPr>
          <a:xfrm>
            <a:off x="5784456" y="167901"/>
            <a:ext cx="5517593" cy="2350086"/>
          </a:xfrm>
          <a:prstGeom prst="rect">
            <a:avLst/>
          </a:prstGeom>
        </p:spPr>
      </p:pic>
      <p:sp>
        <p:nvSpPr>
          <p:cNvPr id="2" name="文本框 1">
            <a:extLst>
              <a:ext uri="{FF2B5EF4-FFF2-40B4-BE49-F238E27FC236}">
                <a16:creationId xmlns:a16="http://schemas.microsoft.com/office/drawing/2014/main" id="{56D2AA5C-C818-1852-8D1D-DE5851D68B09}"/>
              </a:ext>
            </a:extLst>
          </p:cNvPr>
          <p:cNvSpPr txBox="1"/>
          <p:nvPr/>
        </p:nvSpPr>
        <p:spPr>
          <a:xfrm>
            <a:off x="418032" y="486662"/>
            <a:ext cx="5256626"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根据指导书第</a:t>
            </a:r>
            <a:r>
              <a:rPr lang="en-US" altLang="zh-CN" dirty="0"/>
              <a:t>3</a:t>
            </a:r>
            <a:r>
              <a:rPr lang="zh-CN" altLang="en-US" dirty="0"/>
              <a:t>页，创建多个进程，仿照</a:t>
            </a:r>
            <a:r>
              <a:rPr lang="en-US" altLang="zh-CN" dirty="0" err="1"/>
              <a:t>helloworld</a:t>
            </a:r>
            <a:r>
              <a:rPr lang="zh-CN" altLang="en-US" dirty="0"/>
              <a:t>新建一个应用：</a:t>
            </a:r>
            <a:endParaRPr lang="en-US" altLang="zh-CN" dirty="0"/>
          </a:p>
          <a:p>
            <a:pPr marL="800100" lvl="1" indent="-342900">
              <a:buFont typeface="+mj-lt"/>
              <a:buAutoNum type="arabicPeriod"/>
            </a:pPr>
            <a:r>
              <a:rPr lang="zh-CN" altLang="en-US" dirty="0"/>
              <a:t>在</a:t>
            </a:r>
            <a:r>
              <a:rPr lang="en-US" altLang="zh-CN" dirty="0"/>
              <a:t>vender/</a:t>
            </a:r>
            <a:r>
              <a:rPr lang="en-US" altLang="zh-CN" dirty="0" err="1"/>
              <a:t>ohemu_industrial</a:t>
            </a:r>
            <a:r>
              <a:rPr lang="en-US" altLang="zh-CN" dirty="0"/>
              <a:t>/</a:t>
            </a:r>
            <a:r>
              <a:rPr lang="en-US" altLang="zh-CN" dirty="0" err="1"/>
              <a:t>qemu_arm_min</a:t>
            </a:r>
            <a:r>
              <a:rPr lang="zh-CN" altLang="en-US" dirty="0"/>
              <a:t>目录下新建</a:t>
            </a:r>
            <a:r>
              <a:rPr lang="en-US" altLang="zh-CN" dirty="0" err="1"/>
              <a:t>multiprocess</a:t>
            </a:r>
            <a:r>
              <a:rPr lang="zh-CN" altLang="en-US" dirty="0"/>
              <a:t>目录</a:t>
            </a:r>
            <a:endParaRPr lang="en-US" altLang="zh-CN" dirty="0"/>
          </a:p>
          <a:p>
            <a:pPr marL="800100" lvl="1" indent="-342900">
              <a:buFont typeface="+mj-lt"/>
              <a:buAutoNum type="arabicPeriod"/>
            </a:pPr>
            <a:r>
              <a:rPr lang="zh-CN" altLang="en-US" dirty="0"/>
              <a:t>编写</a:t>
            </a:r>
            <a:r>
              <a:rPr lang="en-US" altLang="zh-CN" dirty="0" err="1"/>
              <a:t>multiprocess.c</a:t>
            </a:r>
            <a:r>
              <a:rPr lang="zh-CN" altLang="en-US" dirty="0"/>
              <a:t>，在其中使用</a:t>
            </a:r>
            <a:r>
              <a:rPr lang="en-US" altLang="zh-CN" dirty="0"/>
              <a:t>clone</a:t>
            </a:r>
            <a:r>
              <a:rPr lang="zh-CN" altLang="en-US" dirty="0"/>
              <a:t>创建多个进程</a:t>
            </a:r>
            <a:endParaRPr lang="en-US" altLang="zh-CN" dirty="0"/>
          </a:p>
          <a:p>
            <a:pPr marL="800100" lvl="1" indent="-342900">
              <a:buFont typeface="+mj-lt"/>
              <a:buAutoNum type="arabicPeriod"/>
            </a:pPr>
            <a:r>
              <a:rPr lang="zh-CN" altLang="en-US" dirty="0"/>
              <a:t>修改</a:t>
            </a:r>
            <a:r>
              <a:rPr lang="en-US" altLang="zh-CN" dirty="0"/>
              <a:t>BUILD.gn</a:t>
            </a:r>
            <a:r>
              <a:rPr lang="zh-CN" altLang="en-US" dirty="0"/>
              <a:t>使编译器发现新增的文件</a:t>
            </a:r>
          </a:p>
        </p:txBody>
      </p:sp>
    </p:spTree>
    <p:extLst>
      <p:ext uri="{BB962C8B-B14F-4D97-AF65-F5344CB8AC3E}">
        <p14:creationId xmlns:p14="http://schemas.microsoft.com/office/powerpoint/2010/main" val="360054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038E279-0628-6287-E0A7-6FEA886CD6D1}"/>
              </a:ext>
            </a:extLst>
          </p:cNvPr>
          <p:cNvPicPr>
            <a:picLocks noChangeAspect="1"/>
          </p:cNvPicPr>
          <p:nvPr/>
        </p:nvPicPr>
        <p:blipFill>
          <a:blip r:embed="rId2"/>
          <a:stretch>
            <a:fillRect/>
          </a:stretch>
        </p:blipFill>
        <p:spPr>
          <a:xfrm>
            <a:off x="640033" y="2980616"/>
            <a:ext cx="5010407" cy="2895749"/>
          </a:xfrm>
          <a:prstGeom prst="rect">
            <a:avLst/>
          </a:prstGeom>
        </p:spPr>
      </p:pic>
      <p:pic>
        <p:nvPicPr>
          <p:cNvPr id="5" name="图片 4">
            <a:extLst>
              <a:ext uri="{FF2B5EF4-FFF2-40B4-BE49-F238E27FC236}">
                <a16:creationId xmlns:a16="http://schemas.microsoft.com/office/drawing/2014/main" id="{C5C28542-5E3C-AF5E-B76A-AC93A2474D0B}"/>
              </a:ext>
            </a:extLst>
          </p:cNvPr>
          <p:cNvPicPr>
            <a:picLocks noChangeAspect="1"/>
          </p:cNvPicPr>
          <p:nvPr/>
        </p:nvPicPr>
        <p:blipFill>
          <a:blip r:embed="rId3"/>
          <a:stretch>
            <a:fillRect/>
          </a:stretch>
        </p:blipFill>
        <p:spPr>
          <a:xfrm>
            <a:off x="5834647" y="1444892"/>
            <a:ext cx="5157527" cy="4503376"/>
          </a:xfrm>
          <a:prstGeom prst="rect">
            <a:avLst/>
          </a:prstGeom>
        </p:spPr>
      </p:pic>
      <p:sp>
        <p:nvSpPr>
          <p:cNvPr id="2" name="文本框 1">
            <a:extLst>
              <a:ext uri="{FF2B5EF4-FFF2-40B4-BE49-F238E27FC236}">
                <a16:creationId xmlns:a16="http://schemas.microsoft.com/office/drawing/2014/main" id="{D1A851B4-6000-6AEC-4A8B-CBBAD3F177D1}"/>
              </a:ext>
            </a:extLst>
          </p:cNvPr>
          <p:cNvSpPr txBox="1"/>
          <p:nvPr/>
        </p:nvSpPr>
        <p:spPr>
          <a:xfrm>
            <a:off x="796483" y="1444892"/>
            <a:ext cx="4367187"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hb</a:t>
            </a:r>
            <a:r>
              <a:rPr lang="en-US" altLang="zh-CN" dirty="0"/>
              <a:t> build –f &amp;&amp; ./</a:t>
            </a:r>
            <a:r>
              <a:rPr lang="en-US" altLang="zh-CN" dirty="0" err="1"/>
              <a:t>qemu</a:t>
            </a:r>
            <a:r>
              <a:rPr lang="en-US" altLang="zh-CN" dirty="0"/>
              <a:t>-run -f</a:t>
            </a:r>
            <a:r>
              <a:rPr lang="zh-CN" altLang="en-US" dirty="0"/>
              <a:t>编译并运行虚拟机</a:t>
            </a:r>
            <a:endParaRPr lang="en-US" altLang="zh-CN" dirty="0"/>
          </a:p>
          <a:p>
            <a:pPr marL="285750" indent="-285750">
              <a:buFont typeface="Arial" panose="020B0604020202020204" pitchFamily="34" charset="0"/>
              <a:buChar char="•"/>
            </a:pPr>
            <a:r>
              <a:rPr lang="zh-CN" altLang="en-US" dirty="0"/>
              <a:t>运行虚拟机中的</a:t>
            </a:r>
            <a:r>
              <a:rPr lang="en-US" altLang="zh-CN" dirty="0"/>
              <a:t>./bin/</a:t>
            </a:r>
            <a:r>
              <a:rPr lang="en-US" altLang="zh-CN" dirty="0" err="1"/>
              <a:t>multiprocess</a:t>
            </a:r>
            <a:endParaRPr lang="en-US" altLang="zh-CN" dirty="0"/>
          </a:p>
          <a:p>
            <a:pPr marL="285750" indent="-285750">
              <a:buFont typeface="Arial" panose="020B0604020202020204" pitchFamily="34" charset="0"/>
              <a:buChar char="•"/>
            </a:pPr>
            <a:r>
              <a:rPr lang="en-US" altLang="zh-CN" dirty="0"/>
              <a:t>cat /proc/trac</a:t>
            </a:r>
            <a:r>
              <a:rPr lang="zh-CN" altLang="en-US" dirty="0"/>
              <a:t>输出进程调度信息</a:t>
            </a:r>
          </a:p>
        </p:txBody>
      </p:sp>
    </p:spTree>
    <p:extLst>
      <p:ext uri="{BB962C8B-B14F-4D97-AF65-F5344CB8AC3E}">
        <p14:creationId xmlns:p14="http://schemas.microsoft.com/office/powerpoint/2010/main" val="106158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8C50663-7E82-634B-A24D-EDAE848D02DB}"/>
              </a:ext>
            </a:extLst>
          </p:cNvPr>
          <p:cNvPicPr>
            <a:picLocks noChangeAspect="1"/>
          </p:cNvPicPr>
          <p:nvPr/>
        </p:nvPicPr>
        <p:blipFill>
          <a:blip r:embed="rId2"/>
          <a:stretch>
            <a:fillRect/>
          </a:stretch>
        </p:blipFill>
        <p:spPr>
          <a:xfrm>
            <a:off x="1555549" y="3745262"/>
            <a:ext cx="8090316" cy="2267067"/>
          </a:xfrm>
          <a:prstGeom prst="rect">
            <a:avLst/>
          </a:prstGeom>
        </p:spPr>
      </p:pic>
      <p:pic>
        <p:nvPicPr>
          <p:cNvPr id="5" name="图片 4">
            <a:extLst>
              <a:ext uri="{FF2B5EF4-FFF2-40B4-BE49-F238E27FC236}">
                <a16:creationId xmlns:a16="http://schemas.microsoft.com/office/drawing/2014/main" id="{95E40646-C24B-68F2-68E0-9FBD7D50659B}"/>
              </a:ext>
            </a:extLst>
          </p:cNvPr>
          <p:cNvPicPr>
            <a:picLocks noChangeAspect="1"/>
          </p:cNvPicPr>
          <p:nvPr/>
        </p:nvPicPr>
        <p:blipFill>
          <a:blip r:embed="rId3"/>
          <a:stretch>
            <a:fillRect/>
          </a:stretch>
        </p:blipFill>
        <p:spPr>
          <a:xfrm>
            <a:off x="1555549" y="2418358"/>
            <a:ext cx="7861704" cy="2254366"/>
          </a:xfrm>
          <a:prstGeom prst="rect">
            <a:avLst/>
          </a:prstGeom>
        </p:spPr>
      </p:pic>
      <p:pic>
        <p:nvPicPr>
          <p:cNvPr id="3" name="图片 2">
            <a:extLst>
              <a:ext uri="{FF2B5EF4-FFF2-40B4-BE49-F238E27FC236}">
                <a16:creationId xmlns:a16="http://schemas.microsoft.com/office/drawing/2014/main" id="{1202B109-5385-2239-B327-731D79D3A4A7}"/>
              </a:ext>
            </a:extLst>
          </p:cNvPr>
          <p:cNvPicPr>
            <a:picLocks noChangeAspect="1"/>
          </p:cNvPicPr>
          <p:nvPr/>
        </p:nvPicPr>
        <p:blipFill>
          <a:blip r:embed="rId4"/>
          <a:stretch>
            <a:fillRect/>
          </a:stretch>
        </p:blipFill>
        <p:spPr>
          <a:xfrm>
            <a:off x="1555549" y="1473145"/>
            <a:ext cx="8026813" cy="2317869"/>
          </a:xfrm>
          <a:prstGeom prst="rect">
            <a:avLst/>
          </a:prstGeom>
        </p:spPr>
      </p:pic>
      <p:sp>
        <p:nvSpPr>
          <p:cNvPr id="2" name="文本框 1">
            <a:extLst>
              <a:ext uri="{FF2B5EF4-FFF2-40B4-BE49-F238E27FC236}">
                <a16:creationId xmlns:a16="http://schemas.microsoft.com/office/drawing/2014/main" id="{4491BC6F-D962-7DE9-E736-AE35E9DC86E4}"/>
              </a:ext>
            </a:extLst>
          </p:cNvPr>
          <p:cNvSpPr txBox="1"/>
          <p:nvPr/>
        </p:nvSpPr>
        <p:spPr>
          <a:xfrm>
            <a:off x="1223683" y="617088"/>
            <a:ext cx="8525435"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修改</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在</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 kernel/</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liteos_a</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/base/sched/</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los_</a:t>
            </a:r>
            <a:r>
              <a:rPr lang="en-US" altLang="zh-CN" dirty="0" err="1">
                <a:solidFill>
                  <a:srgbClr val="000000"/>
                </a:solidFill>
                <a:latin typeface="微软雅黑" panose="020B0503020204020204" pitchFamily="34" charset="-122"/>
                <a:ea typeface="微软雅黑" panose="020B0503020204020204" pitchFamily="34" charset="-122"/>
              </a:rPr>
              <a:t>priority</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.c</a:t>
            </a:r>
            <a:r>
              <a:rPr lang="zh-CN" altLang="zh-CN" sz="1800" kern="1200" dirty="0">
                <a:solidFill>
                  <a:srgbClr val="000000"/>
                </a:solidFill>
                <a:effectLst/>
                <a:latin typeface="微软雅黑" panose="020B0503020204020204" pitchFamily="34" charset="-122"/>
                <a:ea typeface="微软雅黑" panose="020B0503020204020204" pitchFamily="34" charset="-122"/>
                <a:cs typeface="+mn-cs"/>
              </a:rPr>
              <a:t>中</a:t>
            </a:r>
            <a:r>
              <a:rPr lang="zh-CN" altLang="en-US" sz="1800" kern="1200" dirty="0">
                <a:solidFill>
                  <a:srgbClr val="000000"/>
                </a:solidFill>
                <a:effectLst/>
                <a:latin typeface="微软雅黑" panose="020B0503020204020204" pitchFamily="34" charset="-122"/>
                <a:ea typeface="微软雅黑" panose="020B0503020204020204" pitchFamily="34" charset="-122"/>
                <a:cs typeface="+mn-cs"/>
              </a:rPr>
              <a:t>的</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OS_TIME_SLICE_MIN</a:t>
            </a:r>
            <a:r>
              <a:rPr lang="zh-CN" altLang="en-US" sz="1800" kern="1200" dirty="0">
                <a:solidFill>
                  <a:srgbClr val="000000"/>
                </a:solidFill>
                <a:effectLst/>
                <a:latin typeface="微软雅黑" panose="020B0503020204020204" pitchFamily="34" charset="-122"/>
                <a:ea typeface="微软雅黑" panose="020B0503020204020204" pitchFamily="34" charset="-122"/>
                <a:cs typeface="+mn-cs"/>
              </a:rPr>
              <a:t>修改</a:t>
            </a:r>
            <a:r>
              <a:rPr lang="zh-CN" altLang="en-US" dirty="0">
                <a:solidFill>
                  <a:srgbClr val="000000"/>
                </a:solidFill>
                <a:latin typeface="微软雅黑" panose="020B0503020204020204" pitchFamily="34" charset="-122"/>
                <a:ea typeface="微软雅黑" panose="020B0503020204020204" pitchFamily="34" charset="-122"/>
              </a:rPr>
              <a:t>时间片的大小</a:t>
            </a:r>
            <a:endParaRPr lang="zh-CN" altLang="zh-CN" dirty="0">
              <a:effectLst/>
            </a:endParaRPr>
          </a:p>
          <a:p>
            <a:endParaRPr lang="zh-CN" altLang="en-US" dirty="0"/>
          </a:p>
        </p:txBody>
      </p:sp>
    </p:spTree>
    <p:extLst>
      <p:ext uri="{BB962C8B-B14F-4D97-AF65-F5344CB8AC3E}">
        <p14:creationId xmlns:p14="http://schemas.microsoft.com/office/powerpoint/2010/main" val="49829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CA7B-E196-BE9A-0B12-72C6CE3CEB1A}"/>
              </a:ext>
            </a:extLst>
          </p:cNvPr>
          <p:cNvSpPr>
            <a:spLocks noGrp="1"/>
          </p:cNvSpPr>
          <p:nvPr>
            <p:ph type="title"/>
          </p:nvPr>
        </p:nvSpPr>
        <p:spPr/>
        <p:txBody>
          <a:bodyPr/>
          <a:lstStyle/>
          <a:p>
            <a:r>
              <a:rPr lang="zh-CN" altLang="en-US" b="1" dirty="0"/>
              <a:t>实验结果及分析</a:t>
            </a:r>
            <a:endParaRPr lang="zh-CN" altLang="en-US" dirty="0"/>
          </a:p>
        </p:txBody>
      </p:sp>
      <p:pic>
        <p:nvPicPr>
          <p:cNvPr id="8" name="图片 7">
            <a:extLst>
              <a:ext uri="{FF2B5EF4-FFF2-40B4-BE49-F238E27FC236}">
                <a16:creationId xmlns:a16="http://schemas.microsoft.com/office/drawing/2014/main" id="{CD602787-238D-2AE4-4E1C-19E5CF68C489}"/>
              </a:ext>
            </a:extLst>
          </p:cNvPr>
          <p:cNvPicPr>
            <a:picLocks noChangeAspect="1"/>
          </p:cNvPicPr>
          <p:nvPr/>
        </p:nvPicPr>
        <p:blipFill>
          <a:blip r:embed="rId2"/>
          <a:stretch>
            <a:fillRect/>
          </a:stretch>
        </p:blipFill>
        <p:spPr>
          <a:xfrm>
            <a:off x="1117036" y="1477246"/>
            <a:ext cx="7429882" cy="2451226"/>
          </a:xfrm>
          <a:prstGeom prst="rect">
            <a:avLst/>
          </a:prstGeom>
        </p:spPr>
      </p:pic>
      <p:pic>
        <p:nvPicPr>
          <p:cNvPr id="10" name="图片 9">
            <a:extLst>
              <a:ext uri="{FF2B5EF4-FFF2-40B4-BE49-F238E27FC236}">
                <a16:creationId xmlns:a16="http://schemas.microsoft.com/office/drawing/2014/main" id="{BFF35255-F4CC-3F36-543E-1C182134FD8F}"/>
              </a:ext>
            </a:extLst>
          </p:cNvPr>
          <p:cNvPicPr>
            <a:picLocks noChangeAspect="1"/>
          </p:cNvPicPr>
          <p:nvPr/>
        </p:nvPicPr>
        <p:blipFill>
          <a:blip r:embed="rId3"/>
          <a:stretch>
            <a:fillRect/>
          </a:stretch>
        </p:blipFill>
        <p:spPr>
          <a:xfrm>
            <a:off x="1766981" y="2802809"/>
            <a:ext cx="7448933" cy="2800494"/>
          </a:xfrm>
          <a:prstGeom prst="rect">
            <a:avLst/>
          </a:prstGeom>
        </p:spPr>
      </p:pic>
      <p:pic>
        <p:nvPicPr>
          <p:cNvPr id="12" name="图片 11">
            <a:extLst>
              <a:ext uri="{FF2B5EF4-FFF2-40B4-BE49-F238E27FC236}">
                <a16:creationId xmlns:a16="http://schemas.microsoft.com/office/drawing/2014/main" id="{786EDA5C-3B41-6570-2C95-B0DD7A6414C8}"/>
              </a:ext>
            </a:extLst>
          </p:cNvPr>
          <p:cNvPicPr>
            <a:picLocks noChangeAspect="1"/>
          </p:cNvPicPr>
          <p:nvPr/>
        </p:nvPicPr>
        <p:blipFill>
          <a:blip r:embed="rId4"/>
          <a:stretch>
            <a:fillRect/>
          </a:stretch>
        </p:blipFill>
        <p:spPr>
          <a:xfrm>
            <a:off x="2753098" y="4346465"/>
            <a:ext cx="7277474" cy="2146410"/>
          </a:xfrm>
          <a:prstGeom prst="rect">
            <a:avLst/>
          </a:prstGeom>
        </p:spPr>
      </p:pic>
      <p:sp>
        <p:nvSpPr>
          <p:cNvPr id="13" name="文本框 12">
            <a:extLst>
              <a:ext uri="{FF2B5EF4-FFF2-40B4-BE49-F238E27FC236}">
                <a16:creationId xmlns:a16="http://schemas.microsoft.com/office/drawing/2014/main" id="{2C988371-CE79-6A38-1598-E0C501B0D00F}"/>
              </a:ext>
            </a:extLst>
          </p:cNvPr>
          <p:cNvSpPr txBox="1"/>
          <p:nvPr/>
        </p:nvSpPr>
        <p:spPr>
          <a:xfrm>
            <a:off x="5692588" y="1027906"/>
            <a:ext cx="5456943" cy="369332"/>
          </a:xfrm>
          <a:prstGeom prst="rect">
            <a:avLst/>
          </a:prstGeom>
          <a:noFill/>
        </p:spPr>
        <p:txBody>
          <a:bodyPr wrap="none" rtlCol="0">
            <a:spAutoFit/>
          </a:bodyPr>
          <a:lstStyle/>
          <a:p>
            <a:r>
              <a:rPr lang="zh-CN" altLang="en-US" dirty="0"/>
              <a:t>通过对时间片的修改，多次编译并获取任务调度信息</a:t>
            </a:r>
          </a:p>
        </p:txBody>
      </p:sp>
    </p:spTree>
    <p:extLst>
      <p:ext uri="{BB962C8B-B14F-4D97-AF65-F5344CB8AC3E}">
        <p14:creationId xmlns:p14="http://schemas.microsoft.com/office/powerpoint/2010/main" val="215775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大纲</a:t>
            </a:r>
          </a:p>
        </p:txBody>
      </p:sp>
      <p:sp>
        <p:nvSpPr>
          <p:cNvPr id="3" name="内容占位符 2"/>
          <p:cNvSpPr>
            <a:spLocks noGrp="1"/>
          </p:cNvSpPr>
          <p:nvPr>
            <p:ph idx="1"/>
          </p:nvPr>
        </p:nvSpPr>
        <p:spPr/>
        <p:txBody>
          <a:bodyPr/>
          <a:lstStyle/>
          <a:p>
            <a:r>
              <a:rPr lang="zh-CN" altLang="en-US" b="1" dirty="0"/>
              <a:t>实验原理说明</a:t>
            </a:r>
            <a:r>
              <a:rPr lang="en-US" altLang="zh-CN" dirty="0"/>
              <a:t>——</a:t>
            </a:r>
            <a:r>
              <a:rPr lang="zh-CN" altLang="en-US" dirty="0">
                <a:solidFill>
                  <a:schemeClr val="accent1"/>
                </a:solidFill>
                <a:effectLst>
                  <a:outerShdw blurRad="38100" dist="25400" dir="5400000" algn="ctr" rotWithShape="0">
                    <a:srgbClr val="6E747A">
                      <a:alpha val="43000"/>
                    </a:srgbClr>
                  </a:outerShdw>
                </a:effectLst>
              </a:rPr>
              <a:t>运用学过的知识对实验核心原理进行说明</a:t>
            </a:r>
          </a:p>
          <a:p>
            <a:r>
              <a:rPr lang="zh-CN" altLang="en-US" b="1" dirty="0"/>
              <a:t>实验过程</a:t>
            </a:r>
            <a:r>
              <a:rPr lang="en-US" altLang="zh-CN" dirty="0"/>
              <a:t>——</a:t>
            </a:r>
            <a:r>
              <a:rPr lang="zh-CN" altLang="en-US" dirty="0">
                <a:solidFill>
                  <a:schemeClr val="accent1"/>
                </a:solidFill>
                <a:effectLst>
                  <a:outerShdw blurRad="38100" dist="25400" dir="5400000" algn="ctr" rotWithShape="0">
                    <a:srgbClr val="6E747A">
                      <a:alpha val="43000"/>
                    </a:srgbClr>
                  </a:outerShdw>
                </a:effectLst>
              </a:rPr>
              <a:t>写明详细的实现过程</a:t>
            </a:r>
            <a:endParaRPr lang="zh-CN" altLang="en-US" dirty="0"/>
          </a:p>
          <a:p>
            <a:r>
              <a:rPr lang="zh-CN" altLang="en-US" b="1" dirty="0"/>
              <a:t>实验结果及分析</a:t>
            </a:r>
            <a:r>
              <a:rPr lang="en-US" altLang="zh-CN" dirty="0"/>
              <a:t>——</a:t>
            </a:r>
            <a:r>
              <a:rPr lang="zh-CN" altLang="en-US" dirty="0">
                <a:solidFill>
                  <a:schemeClr val="accent1"/>
                </a:solidFill>
                <a:effectLst>
                  <a:outerShdw blurRad="38100" dist="25400" dir="5400000" algn="ctr" rotWithShape="0">
                    <a:srgbClr val="6E747A">
                      <a:alpha val="43000"/>
                    </a:srgbClr>
                  </a:outerShdw>
                </a:effectLst>
              </a:rPr>
              <a:t>通过截图进行阐述分析</a:t>
            </a:r>
          </a:p>
          <a:p>
            <a:pPr algn="l">
              <a:buClrTx/>
              <a:buSzTx/>
            </a:pPr>
            <a:r>
              <a:rPr lang="zh-CN" altLang="en-US" b="1" dirty="0"/>
              <a:t>源代码截图</a:t>
            </a:r>
            <a:r>
              <a:rPr lang="en-US" altLang="zh-CN" b="1" dirty="0"/>
              <a:t>——</a:t>
            </a:r>
            <a:r>
              <a:rPr lang="zh-CN" altLang="en-US" dirty="0">
                <a:solidFill>
                  <a:schemeClr val="accent1"/>
                </a:solidFill>
                <a:effectLst>
                  <a:outerShdw blurRad="38100" dist="25400" dir="5400000" algn="ctr" rotWithShape="0">
                    <a:srgbClr val="6E747A">
                      <a:alpha val="43000"/>
                    </a:srgbClr>
                  </a:outerShdw>
                </a:effectLst>
              </a:rPr>
              <a:t>对部分关键源代码进行截图展示</a:t>
            </a:r>
          </a:p>
          <a:p>
            <a:pPr algn="l">
              <a:buClrTx/>
              <a:buSzTx/>
            </a:pPr>
            <a:r>
              <a:rPr lang="zh-CN" altLang="en-US" b="1" dirty="0"/>
              <a:t>实验体会</a:t>
            </a:r>
            <a:r>
              <a:rPr lang="en-US" altLang="zh-CN" dirty="0">
                <a:solidFill>
                  <a:schemeClr val="accent1"/>
                </a:solidFill>
                <a:effectLst>
                  <a:outerShdw blurRad="38100" dist="25400" dir="5400000" algn="ctr" rotWithShape="0">
                    <a:srgbClr val="6E747A">
                      <a:alpha val="43000"/>
                    </a:srgbClr>
                  </a:outerShdw>
                </a:effectLst>
              </a:rPr>
              <a:t>——</a:t>
            </a:r>
            <a:r>
              <a:rPr lang="zh-CN" altLang="en-US" dirty="0">
                <a:solidFill>
                  <a:schemeClr val="accent1"/>
                </a:solidFill>
                <a:effectLst>
                  <a:outerShdw blurRad="38100" dist="25400" dir="5400000" algn="ctr" rotWithShape="0">
                    <a:srgbClr val="6E747A">
                      <a:alpha val="43000"/>
                    </a:srgbClr>
                  </a:outerShdw>
                </a:effectLst>
              </a:rPr>
              <a:t>通过实验个人学习到的内容</a:t>
            </a:r>
          </a:p>
          <a:p>
            <a:endParaRPr lang="zh-CN" altLang="en-US" b="1" dirty="0"/>
          </a:p>
          <a:p>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65E69B1-78A2-CDA0-2608-C2B814DDE6BC}"/>
              </a:ext>
            </a:extLst>
          </p:cNvPr>
          <p:cNvPicPr>
            <a:picLocks noChangeAspect="1"/>
          </p:cNvPicPr>
          <p:nvPr/>
        </p:nvPicPr>
        <p:blipFill>
          <a:blip r:embed="rId2"/>
          <a:stretch>
            <a:fillRect/>
          </a:stretch>
        </p:blipFill>
        <p:spPr>
          <a:xfrm>
            <a:off x="1424128" y="2632599"/>
            <a:ext cx="6540836" cy="1085906"/>
          </a:xfrm>
          <a:prstGeom prst="rect">
            <a:avLst/>
          </a:prstGeom>
        </p:spPr>
      </p:pic>
      <p:pic>
        <p:nvPicPr>
          <p:cNvPr id="7" name="图片 6">
            <a:extLst>
              <a:ext uri="{FF2B5EF4-FFF2-40B4-BE49-F238E27FC236}">
                <a16:creationId xmlns:a16="http://schemas.microsoft.com/office/drawing/2014/main" id="{829E3F22-AA7A-02D2-DDEA-7FB2D45EB316}"/>
              </a:ext>
            </a:extLst>
          </p:cNvPr>
          <p:cNvPicPr>
            <a:picLocks noChangeAspect="1"/>
          </p:cNvPicPr>
          <p:nvPr/>
        </p:nvPicPr>
        <p:blipFill rotWithShape="1">
          <a:blip r:embed="rId3"/>
          <a:srcRect t="37682"/>
          <a:stretch/>
        </p:blipFill>
        <p:spPr>
          <a:xfrm>
            <a:off x="2471299" y="3718505"/>
            <a:ext cx="6191568" cy="1428622"/>
          </a:xfrm>
          <a:prstGeom prst="rect">
            <a:avLst/>
          </a:prstGeom>
        </p:spPr>
      </p:pic>
      <p:pic>
        <p:nvPicPr>
          <p:cNvPr id="9" name="图片 8">
            <a:extLst>
              <a:ext uri="{FF2B5EF4-FFF2-40B4-BE49-F238E27FC236}">
                <a16:creationId xmlns:a16="http://schemas.microsoft.com/office/drawing/2014/main" id="{34661364-81E5-A01C-0DC6-A5847CF606A2}"/>
              </a:ext>
            </a:extLst>
          </p:cNvPr>
          <p:cNvPicPr>
            <a:picLocks noChangeAspect="1"/>
          </p:cNvPicPr>
          <p:nvPr/>
        </p:nvPicPr>
        <p:blipFill rotWithShape="1">
          <a:blip r:embed="rId4"/>
          <a:srcRect t="29666"/>
          <a:stretch/>
        </p:blipFill>
        <p:spPr>
          <a:xfrm>
            <a:off x="3309842" y="4946898"/>
            <a:ext cx="6769448" cy="1348864"/>
          </a:xfrm>
          <a:prstGeom prst="rect">
            <a:avLst/>
          </a:prstGeom>
        </p:spPr>
      </p:pic>
      <p:sp>
        <p:nvSpPr>
          <p:cNvPr id="10" name="文本框 9">
            <a:extLst>
              <a:ext uri="{FF2B5EF4-FFF2-40B4-BE49-F238E27FC236}">
                <a16:creationId xmlns:a16="http://schemas.microsoft.com/office/drawing/2014/main" id="{122703D5-2662-9115-25A2-6B4B6F34110D}"/>
              </a:ext>
            </a:extLst>
          </p:cNvPr>
          <p:cNvSpPr txBox="1"/>
          <p:nvPr/>
        </p:nvSpPr>
        <p:spPr>
          <a:xfrm>
            <a:off x="1257664" y="1177360"/>
            <a:ext cx="7817224" cy="646331"/>
          </a:xfrm>
          <a:prstGeom prst="rect">
            <a:avLst/>
          </a:prstGeom>
          <a:noFill/>
        </p:spPr>
        <p:txBody>
          <a:bodyPr wrap="square" rtlCol="0">
            <a:spAutoFit/>
          </a:bodyPr>
          <a:lstStyle/>
          <a:p>
            <a:r>
              <a:rPr lang="zh-CN" altLang="en-US" dirty="0"/>
              <a:t>首先，当时间片大小不同是，可以明显看到，调度信息得到数量不同，时间片最小为</a:t>
            </a:r>
            <a:r>
              <a:rPr lang="en-US" altLang="zh-CN" dirty="0"/>
              <a:t>50us</a:t>
            </a:r>
            <a:r>
              <a:rPr lang="zh-CN" altLang="en-US" dirty="0"/>
              <a:t>时调度信息有</a:t>
            </a:r>
            <a:r>
              <a:rPr lang="en-US" altLang="zh-CN" dirty="0"/>
              <a:t>141</a:t>
            </a:r>
            <a:r>
              <a:rPr lang="zh-CN" altLang="en-US" dirty="0"/>
              <a:t>条，而为</a:t>
            </a:r>
            <a:r>
              <a:rPr lang="en-US" altLang="zh-CN" dirty="0"/>
              <a:t>1us</a:t>
            </a:r>
            <a:r>
              <a:rPr lang="zh-CN" altLang="en-US" dirty="0"/>
              <a:t>时有</a:t>
            </a:r>
            <a:r>
              <a:rPr lang="en-US" altLang="zh-CN" dirty="0"/>
              <a:t>110</a:t>
            </a:r>
            <a:r>
              <a:rPr lang="zh-CN" altLang="en-US" dirty="0"/>
              <a:t>条，为</a:t>
            </a:r>
            <a:r>
              <a:rPr lang="en-US" altLang="zh-CN" dirty="0"/>
              <a:t>5000us</a:t>
            </a:r>
            <a:r>
              <a:rPr lang="zh-CN" altLang="en-US" dirty="0"/>
              <a:t>时有</a:t>
            </a:r>
            <a:r>
              <a:rPr lang="en-US" altLang="zh-CN" dirty="0"/>
              <a:t>231</a:t>
            </a:r>
            <a:r>
              <a:rPr lang="zh-CN" altLang="en-US" dirty="0"/>
              <a:t>条。</a:t>
            </a:r>
            <a:endParaRPr lang="en-US" altLang="zh-CN" dirty="0"/>
          </a:p>
        </p:txBody>
      </p:sp>
      <p:sp>
        <p:nvSpPr>
          <p:cNvPr id="12" name="文本框 11">
            <a:extLst>
              <a:ext uri="{FF2B5EF4-FFF2-40B4-BE49-F238E27FC236}">
                <a16:creationId xmlns:a16="http://schemas.microsoft.com/office/drawing/2014/main" id="{0C1F3C5D-BD99-CF8C-4736-2F4067834FD0}"/>
              </a:ext>
            </a:extLst>
          </p:cNvPr>
          <p:cNvSpPr txBox="1"/>
          <p:nvPr/>
        </p:nvSpPr>
        <p:spPr>
          <a:xfrm>
            <a:off x="1257664" y="2043479"/>
            <a:ext cx="9141394" cy="369332"/>
          </a:xfrm>
          <a:prstGeom prst="rect">
            <a:avLst/>
          </a:prstGeom>
          <a:noFill/>
        </p:spPr>
        <p:txBody>
          <a:bodyPr wrap="square">
            <a:spAutoFit/>
          </a:bodyPr>
          <a:lstStyle/>
          <a:p>
            <a:r>
              <a:rPr lang="zh-CN" altLang="en-US" b="0" i="0" dirty="0">
                <a:effectLst/>
                <a:latin typeface="-apple-system"/>
              </a:rPr>
              <a:t>具体原因在之后分析。</a:t>
            </a:r>
            <a:endParaRPr lang="zh-CN" altLang="en-US" dirty="0"/>
          </a:p>
        </p:txBody>
      </p:sp>
    </p:spTree>
    <p:extLst>
      <p:ext uri="{BB962C8B-B14F-4D97-AF65-F5344CB8AC3E}">
        <p14:creationId xmlns:p14="http://schemas.microsoft.com/office/powerpoint/2010/main" val="391975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6843AAE-97EC-3DD3-13B9-496CA46E6F85}"/>
              </a:ext>
            </a:extLst>
          </p:cNvPr>
          <p:cNvPicPr>
            <a:picLocks noChangeAspect="1"/>
          </p:cNvPicPr>
          <p:nvPr/>
        </p:nvPicPr>
        <p:blipFill>
          <a:blip r:embed="rId2"/>
          <a:stretch>
            <a:fillRect/>
          </a:stretch>
        </p:blipFill>
        <p:spPr>
          <a:xfrm>
            <a:off x="1494849" y="2029109"/>
            <a:ext cx="7893456" cy="3499030"/>
          </a:xfrm>
          <a:prstGeom prst="rect">
            <a:avLst/>
          </a:prstGeom>
        </p:spPr>
      </p:pic>
      <p:sp>
        <p:nvSpPr>
          <p:cNvPr id="5" name="文本框 4">
            <a:extLst>
              <a:ext uri="{FF2B5EF4-FFF2-40B4-BE49-F238E27FC236}">
                <a16:creationId xmlns:a16="http://schemas.microsoft.com/office/drawing/2014/main" id="{970B43DE-7277-3017-B6CF-C9248926D599}"/>
              </a:ext>
            </a:extLst>
          </p:cNvPr>
          <p:cNvSpPr txBox="1"/>
          <p:nvPr/>
        </p:nvSpPr>
        <p:spPr>
          <a:xfrm>
            <a:off x="923363" y="833720"/>
            <a:ext cx="887506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根据指导书</a:t>
            </a:r>
            <a:r>
              <a:rPr lang="en-US" altLang="zh-CN" dirty="0"/>
              <a:t>8</a:t>
            </a:r>
            <a:r>
              <a:rPr lang="zh-CN" altLang="en-US" dirty="0"/>
              <a:t>、</a:t>
            </a:r>
            <a:r>
              <a:rPr lang="en-US" altLang="zh-CN" dirty="0"/>
              <a:t>9</a:t>
            </a:r>
            <a:r>
              <a:rPr lang="zh-CN" altLang="en-US" dirty="0"/>
              <a:t>页的内容，我们知道对时间片的调整会对</a:t>
            </a:r>
            <a:r>
              <a:rPr lang="en-US" altLang="zh-CN" sz="1800" dirty="0" err="1">
                <a:solidFill>
                  <a:srgbClr val="000000"/>
                </a:solidFill>
                <a:effectLst/>
                <a:latin typeface="+mj-ea"/>
                <a:ea typeface="+mj-ea"/>
              </a:rPr>
              <a:t>PriQueInsert</a:t>
            </a:r>
            <a:r>
              <a:rPr lang="en-US" altLang="zh-CN" dirty="0">
                <a:solidFill>
                  <a:srgbClr val="000000"/>
                </a:solidFill>
                <a:latin typeface="+mj-ea"/>
                <a:ea typeface="+mj-ea"/>
              </a:rPr>
              <a:t>()</a:t>
            </a:r>
            <a:r>
              <a:rPr lang="zh-CN" altLang="en-US" dirty="0">
                <a:solidFill>
                  <a:srgbClr val="000000"/>
                </a:solidFill>
                <a:latin typeface="+mj-ea"/>
                <a:ea typeface="+mj-ea"/>
              </a:rPr>
              <a:t>有较大影响，所以对这个位置记录的信息进行分析</a:t>
            </a:r>
            <a:endParaRPr lang="zh-CN" altLang="en-US" dirty="0"/>
          </a:p>
        </p:txBody>
      </p:sp>
    </p:spTree>
    <p:extLst>
      <p:ext uri="{BB962C8B-B14F-4D97-AF65-F5344CB8AC3E}">
        <p14:creationId xmlns:p14="http://schemas.microsoft.com/office/powerpoint/2010/main" val="2674747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C64280-2A4E-B475-032B-82C48F4E82C2}"/>
              </a:ext>
            </a:extLst>
          </p:cNvPr>
          <p:cNvSpPr txBox="1"/>
          <p:nvPr/>
        </p:nvSpPr>
        <p:spPr>
          <a:xfrm>
            <a:off x="5692588" y="1355102"/>
            <a:ext cx="5602941" cy="5078313"/>
          </a:xfrm>
          <a:prstGeom prst="rect">
            <a:avLst/>
          </a:prstGeom>
          <a:noFill/>
        </p:spPr>
        <p:txBody>
          <a:bodyPr wrap="square">
            <a:spAutoFit/>
          </a:bodyPr>
          <a:lstStyle/>
          <a:p>
            <a:pPr indent="457200" algn="just"/>
            <a:r>
              <a:rPr lang="en-US" altLang="zh-CN" b="0" i="0" dirty="0" err="1">
                <a:effectLst/>
                <a:latin typeface="-apple-system"/>
              </a:rPr>
              <a:t>PriQueInsert</a:t>
            </a:r>
            <a:r>
              <a:rPr lang="en-US" altLang="zh-CN" b="0" i="0" dirty="0">
                <a:effectLst/>
                <a:latin typeface="-apple-system"/>
              </a:rPr>
              <a:t>()</a:t>
            </a:r>
            <a:r>
              <a:rPr lang="zh-CN" altLang="en-US" b="0" i="0" dirty="0">
                <a:effectLst/>
                <a:latin typeface="-apple-system"/>
              </a:rPr>
              <a:t>函数用于向优先级队列中插入一个任务，它会根据任务的优先级将任务按照一定的顺序插入到队列中。因此，如果</a:t>
            </a:r>
            <a:r>
              <a:rPr lang="en-US" altLang="zh-CN" b="0" i="0" dirty="0">
                <a:effectLst/>
                <a:latin typeface="-apple-system"/>
              </a:rPr>
              <a:t>OS_TIME_SLICE_MIN</a:t>
            </a:r>
            <a:r>
              <a:rPr lang="zh-CN" altLang="en-US" b="0" i="0" dirty="0">
                <a:effectLst/>
                <a:latin typeface="-apple-system"/>
              </a:rPr>
              <a:t>设置的越大，那么任务的时间片长度也会变得越长，每个任务执行的时间也会变长。这会导致任务的等待时间变长，从而导致任务在优先级队列中的位置发生变化，需要进行重新插入。</a:t>
            </a:r>
          </a:p>
          <a:p>
            <a:pPr indent="457200" algn="just"/>
            <a:r>
              <a:rPr lang="zh-CN" altLang="en-US" b="0" i="0" dirty="0">
                <a:effectLst/>
                <a:latin typeface="-apple-system"/>
              </a:rPr>
              <a:t>具体来说，当一个任务的时间片用完后，它会被移出运行队列，然后被插入到优先级队列中，等待下一次调度。当</a:t>
            </a:r>
            <a:r>
              <a:rPr lang="en-US" altLang="zh-CN" b="0" i="0" dirty="0">
                <a:effectLst/>
                <a:latin typeface="-apple-system"/>
              </a:rPr>
              <a:t>OS_TIME_SLICE_MIN</a:t>
            </a:r>
            <a:r>
              <a:rPr lang="zh-CN" altLang="en-US" b="0" i="0" dirty="0">
                <a:effectLst/>
                <a:latin typeface="-apple-system"/>
              </a:rPr>
              <a:t>设置得较大时，任务执行的时间也会变长，从而导致任务在优先级队列中的等待时间变长，位置发生变化。如果有其他任务的优先级发生变化，或者有新的任务加入到队列中，那么之前插入的任务就需要重新插入到队列中，以确保队列中任务的优先级顺序正确。</a:t>
            </a:r>
          </a:p>
          <a:p>
            <a:pPr indent="457200" algn="just"/>
            <a:r>
              <a:rPr lang="zh-CN" altLang="en-US" b="0" i="0" dirty="0">
                <a:effectLst/>
                <a:latin typeface="-apple-system"/>
              </a:rPr>
              <a:t>因此，如果</a:t>
            </a:r>
            <a:r>
              <a:rPr lang="en-US" altLang="zh-CN" b="0" i="0" dirty="0">
                <a:effectLst/>
                <a:latin typeface="-apple-system"/>
              </a:rPr>
              <a:t>OS_TIME_SLICE_MIN</a:t>
            </a:r>
            <a:r>
              <a:rPr lang="zh-CN" altLang="en-US" b="0" i="0" dirty="0">
                <a:effectLst/>
                <a:latin typeface="-apple-system"/>
              </a:rPr>
              <a:t>设置得较大，那么</a:t>
            </a:r>
            <a:r>
              <a:rPr lang="en-US" altLang="zh-CN" b="0" i="0" dirty="0" err="1">
                <a:effectLst/>
                <a:latin typeface="-apple-system"/>
              </a:rPr>
              <a:t>PriQueInsert</a:t>
            </a:r>
            <a:r>
              <a:rPr lang="en-US" altLang="zh-CN" b="0" i="0" dirty="0">
                <a:effectLst/>
                <a:latin typeface="-apple-system"/>
              </a:rPr>
              <a:t>()</a:t>
            </a:r>
            <a:r>
              <a:rPr lang="zh-CN" altLang="en-US" b="0" i="0" dirty="0">
                <a:effectLst/>
                <a:latin typeface="-apple-system"/>
              </a:rPr>
              <a:t>函数被调用的次数也会相应地增加，这是因为任务的等待时间变长，需要进行重新插入。</a:t>
            </a:r>
          </a:p>
        </p:txBody>
      </p:sp>
      <p:pic>
        <p:nvPicPr>
          <p:cNvPr id="5" name="图片 4">
            <a:extLst>
              <a:ext uri="{FF2B5EF4-FFF2-40B4-BE49-F238E27FC236}">
                <a16:creationId xmlns:a16="http://schemas.microsoft.com/office/drawing/2014/main" id="{A02CAB0A-3490-E73E-D37E-BB50C1BAE9D5}"/>
              </a:ext>
            </a:extLst>
          </p:cNvPr>
          <p:cNvPicPr>
            <a:picLocks noChangeAspect="1"/>
          </p:cNvPicPr>
          <p:nvPr/>
        </p:nvPicPr>
        <p:blipFill>
          <a:blip r:embed="rId2"/>
          <a:stretch>
            <a:fillRect/>
          </a:stretch>
        </p:blipFill>
        <p:spPr>
          <a:xfrm>
            <a:off x="581532" y="2028237"/>
            <a:ext cx="4292821" cy="1257365"/>
          </a:xfrm>
          <a:prstGeom prst="rect">
            <a:avLst/>
          </a:prstGeom>
        </p:spPr>
      </p:pic>
      <p:pic>
        <p:nvPicPr>
          <p:cNvPr id="7" name="图片 6">
            <a:extLst>
              <a:ext uri="{FF2B5EF4-FFF2-40B4-BE49-F238E27FC236}">
                <a16:creationId xmlns:a16="http://schemas.microsoft.com/office/drawing/2014/main" id="{9038F7FA-D6FB-7BCC-04BB-209A2EFA0B10}"/>
              </a:ext>
            </a:extLst>
          </p:cNvPr>
          <p:cNvPicPr>
            <a:picLocks noChangeAspect="1"/>
          </p:cNvPicPr>
          <p:nvPr/>
        </p:nvPicPr>
        <p:blipFill>
          <a:blip r:embed="rId3"/>
          <a:stretch>
            <a:fillRect/>
          </a:stretch>
        </p:blipFill>
        <p:spPr>
          <a:xfrm>
            <a:off x="582413" y="3285602"/>
            <a:ext cx="3587934" cy="1047804"/>
          </a:xfrm>
          <a:prstGeom prst="rect">
            <a:avLst/>
          </a:prstGeom>
        </p:spPr>
      </p:pic>
      <p:pic>
        <p:nvPicPr>
          <p:cNvPr id="9" name="图片 8">
            <a:extLst>
              <a:ext uri="{FF2B5EF4-FFF2-40B4-BE49-F238E27FC236}">
                <a16:creationId xmlns:a16="http://schemas.microsoft.com/office/drawing/2014/main" id="{E7E41926-199C-406E-E077-24A419CE0003}"/>
              </a:ext>
            </a:extLst>
          </p:cNvPr>
          <p:cNvPicPr>
            <a:picLocks noChangeAspect="1"/>
          </p:cNvPicPr>
          <p:nvPr/>
        </p:nvPicPr>
        <p:blipFill>
          <a:blip r:embed="rId4"/>
          <a:stretch>
            <a:fillRect/>
          </a:stretch>
        </p:blipFill>
        <p:spPr>
          <a:xfrm>
            <a:off x="581532" y="4690880"/>
            <a:ext cx="4070559" cy="1301817"/>
          </a:xfrm>
          <a:prstGeom prst="rect">
            <a:avLst/>
          </a:prstGeom>
        </p:spPr>
      </p:pic>
      <p:sp>
        <p:nvSpPr>
          <p:cNvPr id="10" name="文本框 9">
            <a:extLst>
              <a:ext uri="{FF2B5EF4-FFF2-40B4-BE49-F238E27FC236}">
                <a16:creationId xmlns:a16="http://schemas.microsoft.com/office/drawing/2014/main" id="{4989E7F9-DE67-0CBC-CA68-4F4A7FB22982}"/>
              </a:ext>
            </a:extLst>
          </p:cNvPr>
          <p:cNvSpPr txBox="1"/>
          <p:nvPr/>
        </p:nvSpPr>
        <p:spPr>
          <a:xfrm>
            <a:off x="723826" y="476225"/>
            <a:ext cx="10744347" cy="923330"/>
          </a:xfrm>
          <a:prstGeom prst="rect">
            <a:avLst/>
          </a:prstGeom>
          <a:noFill/>
        </p:spPr>
        <p:txBody>
          <a:bodyPr wrap="square" rtlCol="0">
            <a:spAutoFit/>
          </a:bodyPr>
          <a:lstStyle/>
          <a:p>
            <a:pPr indent="457200"/>
            <a:r>
              <a:rPr lang="zh-CN" altLang="en-US" dirty="0"/>
              <a:t>使用</a:t>
            </a:r>
            <a:r>
              <a:rPr lang="en-US" altLang="zh-CN" dirty="0"/>
              <a:t>excel</a:t>
            </a:r>
            <a:r>
              <a:rPr lang="zh-CN" altLang="en-US" dirty="0"/>
              <a:t>对</a:t>
            </a:r>
            <a:r>
              <a:rPr lang="en-US" altLang="zh-CN" dirty="0"/>
              <a:t>PID=4</a:t>
            </a:r>
            <a:r>
              <a:rPr lang="zh-CN" altLang="en-US" dirty="0"/>
              <a:t>，</a:t>
            </a:r>
            <a:r>
              <a:rPr lang="en-US" altLang="zh-CN" dirty="0"/>
              <a:t> Position=“</a:t>
            </a:r>
            <a:r>
              <a:rPr lang="en-US" altLang="zh-CN" dirty="0" err="1"/>
              <a:t>PriQueInsert</a:t>
            </a:r>
            <a:r>
              <a:rPr lang="en-US" altLang="zh-CN" dirty="0"/>
              <a:t>-RR”</a:t>
            </a:r>
            <a:r>
              <a:rPr lang="zh-CN" altLang="en-US" dirty="0"/>
              <a:t>的记录经行筛选，分别找到</a:t>
            </a:r>
            <a:r>
              <a:rPr lang="en-US" altLang="zh-CN" dirty="0"/>
              <a:t>17</a:t>
            </a:r>
            <a:r>
              <a:rPr lang="zh-CN" altLang="en-US" dirty="0"/>
              <a:t>、</a:t>
            </a:r>
            <a:r>
              <a:rPr lang="en-US" altLang="zh-CN" dirty="0"/>
              <a:t>16</a:t>
            </a:r>
            <a:r>
              <a:rPr lang="zh-CN" altLang="en-US" dirty="0"/>
              <a:t>、</a:t>
            </a:r>
            <a:r>
              <a:rPr lang="en-US" altLang="zh-CN" dirty="0"/>
              <a:t>79</a:t>
            </a:r>
            <a:r>
              <a:rPr lang="zh-CN" altLang="en-US" dirty="0"/>
              <a:t>个。可以发现，当</a:t>
            </a:r>
            <a:r>
              <a:rPr lang="en-US" altLang="zh-CN" b="0" i="0" dirty="0">
                <a:effectLst/>
                <a:latin typeface="-apple-system"/>
              </a:rPr>
              <a:t>OS_TIME_SLICE_MIN</a:t>
            </a:r>
            <a:r>
              <a:rPr lang="zh-CN" altLang="en-US" b="0" i="0" dirty="0">
                <a:effectLst/>
                <a:latin typeface="-apple-system"/>
              </a:rPr>
              <a:t>设置的越大，</a:t>
            </a:r>
            <a:r>
              <a:rPr lang="en-US" altLang="zh-CN" b="0" i="0" dirty="0">
                <a:effectLst/>
                <a:latin typeface="-apple-system"/>
              </a:rPr>
              <a:t> </a:t>
            </a:r>
            <a:r>
              <a:rPr lang="en-US" altLang="zh-CN" b="0" i="0" dirty="0" err="1">
                <a:effectLst/>
                <a:latin typeface="-apple-system"/>
              </a:rPr>
              <a:t>PriQueInsert</a:t>
            </a:r>
            <a:r>
              <a:rPr lang="en-US" altLang="zh-CN" b="0" i="0" dirty="0">
                <a:effectLst/>
                <a:latin typeface="-apple-system"/>
              </a:rPr>
              <a:t>()</a:t>
            </a:r>
            <a:r>
              <a:rPr lang="zh-CN" altLang="en-US" b="0" i="0" dirty="0">
                <a:effectLst/>
                <a:latin typeface="-apple-system"/>
              </a:rPr>
              <a:t>函数被调用次数也越多，</a:t>
            </a:r>
            <a:r>
              <a:rPr lang="zh-CN" altLang="en-US" dirty="0">
                <a:latin typeface="-apple-system"/>
              </a:rPr>
              <a:t>这也是前面记录数差别较大的原因。</a:t>
            </a:r>
            <a:endParaRPr lang="zh-CN" altLang="en-US" dirty="0"/>
          </a:p>
        </p:txBody>
      </p:sp>
    </p:spTree>
    <p:extLst>
      <p:ext uri="{BB962C8B-B14F-4D97-AF65-F5344CB8AC3E}">
        <p14:creationId xmlns:p14="http://schemas.microsoft.com/office/powerpoint/2010/main" val="269818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1C50A-4246-ADF7-7226-C019FA715E9F}"/>
              </a:ext>
            </a:extLst>
          </p:cNvPr>
          <p:cNvSpPr>
            <a:spLocks noGrp="1"/>
          </p:cNvSpPr>
          <p:nvPr>
            <p:ph type="title"/>
          </p:nvPr>
        </p:nvSpPr>
        <p:spPr/>
        <p:txBody>
          <a:bodyPr/>
          <a:lstStyle/>
          <a:p>
            <a:r>
              <a:rPr lang="zh-CN" altLang="en-US" b="1" dirty="0"/>
              <a:t>源代码截图</a:t>
            </a:r>
            <a:endParaRPr lang="zh-CN" altLang="en-US" dirty="0"/>
          </a:p>
        </p:txBody>
      </p:sp>
      <p:pic>
        <p:nvPicPr>
          <p:cNvPr id="4" name="图片 3">
            <a:extLst>
              <a:ext uri="{FF2B5EF4-FFF2-40B4-BE49-F238E27FC236}">
                <a16:creationId xmlns:a16="http://schemas.microsoft.com/office/drawing/2014/main" id="{3EC35F96-1FB0-D7B5-4ECA-2D7BA754D2FE}"/>
              </a:ext>
            </a:extLst>
          </p:cNvPr>
          <p:cNvPicPr>
            <a:picLocks noChangeAspect="1"/>
          </p:cNvPicPr>
          <p:nvPr/>
        </p:nvPicPr>
        <p:blipFill>
          <a:blip r:embed="rId2"/>
          <a:stretch>
            <a:fillRect/>
          </a:stretch>
        </p:blipFill>
        <p:spPr>
          <a:xfrm>
            <a:off x="2530720" y="1431665"/>
            <a:ext cx="6147116" cy="5061210"/>
          </a:xfrm>
          <a:prstGeom prst="rect">
            <a:avLst/>
          </a:prstGeom>
        </p:spPr>
      </p:pic>
    </p:spTree>
    <p:extLst>
      <p:ext uri="{BB962C8B-B14F-4D97-AF65-F5344CB8AC3E}">
        <p14:creationId xmlns:p14="http://schemas.microsoft.com/office/powerpoint/2010/main" val="4000030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BD710D1-182F-93BE-FB8F-C78774AE17F9}"/>
              </a:ext>
            </a:extLst>
          </p:cNvPr>
          <p:cNvPicPr>
            <a:picLocks noChangeAspect="1"/>
          </p:cNvPicPr>
          <p:nvPr/>
        </p:nvPicPr>
        <p:blipFill>
          <a:blip r:embed="rId2"/>
          <a:stretch>
            <a:fillRect/>
          </a:stretch>
        </p:blipFill>
        <p:spPr>
          <a:xfrm>
            <a:off x="733235" y="411478"/>
            <a:ext cx="4940554" cy="2362321"/>
          </a:xfrm>
          <a:prstGeom prst="rect">
            <a:avLst/>
          </a:prstGeom>
        </p:spPr>
      </p:pic>
      <p:pic>
        <p:nvPicPr>
          <p:cNvPr id="2" name="图片 1">
            <a:extLst>
              <a:ext uri="{FF2B5EF4-FFF2-40B4-BE49-F238E27FC236}">
                <a16:creationId xmlns:a16="http://schemas.microsoft.com/office/drawing/2014/main" id="{F040D314-FF28-816D-4657-7A3C75A156FB}"/>
              </a:ext>
            </a:extLst>
          </p:cNvPr>
          <p:cNvPicPr>
            <a:picLocks noChangeAspect="1"/>
          </p:cNvPicPr>
          <p:nvPr/>
        </p:nvPicPr>
        <p:blipFill>
          <a:blip r:embed="rId3"/>
          <a:stretch>
            <a:fillRect/>
          </a:stretch>
        </p:blipFill>
        <p:spPr>
          <a:xfrm>
            <a:off x="958560" y="3065369"/>
            <a:ext cx="3981655" cy="1371670"/>
          </a:xfrm>
          <a:prstGeom prst="rect">
            <a:avLst/>
          </a:prstGeom>
        </p:spPr>
      </p:pic>
      <p:pic>
        <p:nvPicPr>
          <p:cNvPr id="3" name="图片 2">
            <a:extLst>
              <a:ext uri="{FF2B5EF4-FFF2-40B4-BE49-F238E27FC236}">
                <a16:creationId xmlns:a16="http://schemas.microsoft.com/office/drawing/2014/main" id="{26301404-ED7B-A1FD-1E05-DE50B8730EAD}"/>
              </a:ext>
            </a:extLst>
          </p:cNvPr>
          <p:cNvPicPr>
            <a:picLocks noChangeAspect="1"/>
          </p:cNvPicPr>
          <p:nvPr/>
        </p:nvPicPr>
        <p:blipFill>
          <a:blip r:embed="rId4"/>
          <a:stretch>
            <a:fillRect/>
          </a:stretch>
        </p:blipFill>
        <p:spPr>
          <a:xfrm>
            <a:off x="733235" y="4643227"/>
            <a:ext cx="5016758" cy="1498677"/>
          </a:xfrm>
          <a:prstGeom prst="rect">
            <a:avLst/>
          </a:prstGeom>
        </p:spPr>
      </p:pic>
      <p:pic>
        <p:nvPicPr>
          <p:cNvPr id="4" name="图片 3">
            <a:extLst>
              <a:ext uri="{FF2B5EF4-FFF2-40B4-BE49-F238E27FC236}">
                <a16:creationId xmlns:a16="http://schemas.microsoft.com/office/drawing/2014/main" id="{C464E0BD-A920-E658-052D-FC60EDD39C13}"/>
              </a:ext>
            </a:extLst>
          </p:cNvPr>
          <p:cNvPicPr>
            <a:picLocks noChangeAspect="1"/>
          </p:cNvPicPr>
          <p:nvPr/>
        </p:nvPicPr>
        <p:blipFill>
          <a:blip r:embed="rId5"/>
          <a:stretch>
            <a:fillRect/>
          </a:stretch>
        </p:blipFill>
        <p:spPr>
          <a:xfrm>
            <a:off x="6212542" y="2892401"/>
            <a:ext cx="4934204" cy="3321221"/>
          </a:xfrm>
          <a:prstGeom prst="rect">
            <a:avLst/>
          </a:prstGeom>
        </p:spPr>
      </p:pic>
    </p:spTree>
    <p:extLst>
      <p:ext uri="{BB962C8B-B14F-4D97-AF65-F5344CB8AC3E}">
        <p14:creationId xmlns:p14="http://schemas.microsoft.com/office/powerpoint/2010/main" val="283590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3D72E65-ACF7-7843-1AB7-7F0BADB6B21E}"/>
              </a:ext>
            </a:extLst>
          </p:cNvPr>
          <p:cNvPicPr>
            <a:picLocks noChangeAspect="1"/>
          </p:cNvPicPr>
          <p:nvPr/>
        </p:nvPicPr>
        <p:blipFill>
          <a:blip r:embed="rId2"/>
          <a:stretch>
            <a:fillRect/>
          </a:stretch>
        </p:blipFill>
        <p:spPr>
          <a:xfrm>
            <a:off x="960379" y="1125012"/>
            <a:ext cx="6642441" cy="4292821"/>
          </a:xfrm>
          <a:prstGeom prst="rect">
            <a:avLst/>
          </a:prstGeom>
        </p:spPr>
      </p:pic>
      <p:pic>
        <p:nvPicPr>
          <p:cNvPr id="5" name="图片 4">
            <a:extLst>
              <a:ext uri="{FF2B5EF4-FFF2-40B4-BE49-F238E27FC236}">
                <a16:creationId xmlns:a16="http://schemas.microsoft.com/office/drawing/2014/main" id="{191C74D2-03D9-A5B6-571E-A370404857E5}"/>
              </a:ext>
            </a:extLst>
          </p:cNvPr>
          <p:cNvPicPr>
            <a:picLocks noChangeAspect="1"/>
          </p:cNvPicPr>
          <p:nvPr/>
        </p:nvPicPr>
        <p:blipFill>
          <a:blip r:embed="rId3"/>
          <a:stretch>
            <a:fillRect/>
          </a:stretch>
        </p:blipFill>
        <p:spPr>
          <a:xfrm>
            <a:off x="5281365" y="4003144"/>
            <a:ext cx="5950256" cy="1917799"/>
          </a:xfrm>
          <a:prstGeom prst="rect">
            <a:avLst/>
          </a:prstGeom>
        </p:spPr>
      </p:pic>
    </p:spTree>
    <p:extLst>
      <p:ext uri="{BB962C8B-B14F-4D97-AF65-F5344CB8AC3E}">
        <p14:creationId xmlns:p14="http://schemas.microsoft.com/office/powerpoint/2010/main" val="3531994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2FFCA2-2F39-6D36-BC90-60AC87EE503C}"/>
              </a:ext>
            </a:extLst>
          </p:cNvPr>
          <p:cNvPicPr>
            <a:picLocks noChangeAspect="1"/>
          </p:cNvPicPr>
          <p:nvPr/>
        </p:nvPicPr>
        <p:blipFill>
          <a:blip r:embed="rId2"/>
          <a:stretch>
            <a:fillRect/>
          </a:stretch>
        </p:blipFill>
        <p:spPr>
          <a:xfrm>
            <a:off x="968236" y="1180985"/>
            <a:ext cx="5378726" cy="4457929"/>
          </a:xfrm>
          <a:prstGeom prst="rect">
            <a:avLst/>
          </a:prstGeom>
        </p:spPr>
      </p:pic>
      <p:pic>
        <p:nvPicPr>
          <p:cNvPr id="5" name="图片 4">
            <a:extLst>
              <a:ext uri="{FF2B5EF4-FFF2-40B4-BE49-F238E27FC236}">
                <a16:creationId xmlns:a16="http://schemas.microsoft.com/office/drawing/2014/main" id="{3A0191D2-46FF-9EF2-735F-930772265425}"/>
              </a:ext>
            </a:extLst>
          </p:cNvPr>
          <p:cNvPicPr>
            <a:picLocks noChangeAspect="1"/>
          </p:cNvPicPr>
          <p:nvPr/>
        </p:nvPicPr>
        <p:blipFill>
          <a:blip r:embed="rId3"/>
          <a:stretch>
            <a:fillRect/>
          </a:stretch>
        </p:blipFill>
        <p:spPr>
          <a:xfrm>
            <a:off x="5763620" y="3429000"/>
            <a:ext cx="5137414" cy="2209914"/>
          </a:xfrm>
          <a:prstGeom prst="rect">
            <a:avLst/>
          </a:prstGeom>
        </p:spPr>
      </p:pic>
    </p:spTree>
    <p:extLst>
      <p:ext uri="{BB962C8B-B14F-4D97-AF65-F5344CB8AC3E}">
        <p14:creationId xmlns:p14="http://schemas.microsoft.com/office/powerpoint/2010/main" val="305962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5E30C6-5C1A-1BF8-4737-1C15931D270B}"/>
              </a:ext>
            </a:extLst>
          </p:cNvPr>
          <p:cNvPicPr>
            <a:picLocks noChangeAspect="1"/>
          </p:cNvPicPr>
          <p:nvPr/>
        </p:nvPicPr>
        <p:blipFill>
          <a:blip r:embed="rId2"/>
          <a:stretch>
            <a:fillRect/>
          </a:stretch>
        </p:blipFill>
        <p:spPr>
          <a:xfrm>
            <a:off x="217974" y="345925"/>
            <a:ext cx="6502734" cy="5861351"/>
          </a:xfrm>
          <a:prstGeom prst="rect">
            <a:avLst/>
          </a:prstGeom>
        </p:spPr>
      </p:pic>
      <p:pic>
        <p:nvPicPr>
          <p:cNvPr id="3" name="图片 2">
            <a:extLst>
              <a:ext uri="{FF2B5EF4-FFF2-40B4-BE49-F238E27FC236}">
                <a16:creationId xmlns:a16="http://schemas.microsoft.com/office/drawing/2014/main" id="{84360C09-78C4-2B7D-F465-87CC2BD72D48}"/>
              </a:ext>
            </a:extLst>
          </p:cNvPr>
          <p:cNvPicPr>
            <a:picLocks noChangeAspect="1"/>
          </p:cNvPicPr>
          <p:nvPr/>
        </p:nvPicPr>
        <p:blipFill>
          <a:blip r:embed="rId3"/>
          <a:stretch>
            <a:fillRect/>
          </a:stretch>
        </p:blipFill>
        <p:spPr>
          <a:xfrm>
            <a:off x="5610092" y="3174811"/>
            <a:ext cx="6223320" cy="3683189"/>
          </a:xfrm>
          <a:prstGeom prst="rect">
            <a:avLst/>
          </a:prstGeom>
        </p:spPr>
      </p:pic>
    </p:spTree>
    <p:extLst>
      <p:ext uri="{BB962C8B-B14F-4D97-AF65-F5344CB8AC3E}">
        <p14:creationId xmlns:p14="http://schemas.microsoft.com/office/powerpoint/2010/main" val="3704085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1242F0-A900-16C7-ED38-A9CBF4CC310F}"/>
              </a:ext>
            </a:extLst>
          </p:cNvPr>
          <p:cNvPicPr>
            <a:picLocks noChangeAspect="1"/>
          </p:cNvPicPr>
          <p:nvPr/>
        </p:nvPicPr>
        <p:blipFill>
          <a:blip r:embed="rId2"/>
          <a:stretch>
            <a:fillRect/>
          </a:stretch>
        </p:blipFill>
        <p:spPr>
          <a:xfrm>
            <a:off x="2142564" y="758688"/>
            <a:ext cx="5308873" cy="5340624"/>
          </a:xfrm>
          <a:prstGeom prst="rect">
            <a:avLst/>
          </a:prstGeom>
        </p:spPr>
      </p:pic>
    </p:spTree>
    <p:extLst>
      <p:ext uri="{BB962C8B-B14F-4D97-AF65-F5344CB8AC3E}">
        <p14:creationId xmlns:p14="http://schemas.microsoft.com/office/powerpoint/2010/main" val="865381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166667-BED4-A89E-06C3-BBC7DB132925}"/>
              </a:ext>
            </a:extLst>
          </p:cNvPr>
          <p:cNvPicPr>
            <a:picLocks noChangeAspect="1"/>
          </p:cNvPicPr>
          <p:nvPr/>
        </p:nvPicPr>
        <p:blipFill>
          <a:blip r:embed="rId2"/>
          <a:stretch>
            <a:fillRect/>
          </a:stretch>
        </p:blipFill>
        <p:spPr>
          <a:xfrm>
            <a:off x="526451" y="1131737"/>
            <a:ext cx="4813547" cy="2209914"/>
          </a:xfrm>
          <a:prstGeom prst="rect">
            <a:avLst/>
          </a:prstGeom>
        </p:spPr>
      </p:pic>
      <p:pic>
        <p:nvPicPr>
          <p:cNvPr id="5" name="图片 4">
            <a:extLst>
              <a:ext uri="{FF2B5EF4-FFF2-40B4-BE49-F238E27FC236}">
                <a16:creationId xmlns:a16="http://schemas.microsoft.com/office/drawing/2014/main" id="{B9E2D190-3EFC-BDB1-7207-9C0C50C8B0EE}"/>
              </a:ext>
            </a:extLst>
          </p:cNvPr>
          <p:cNvPicPr>
            <a:picLocks noChangeAspect="1"/>
          </p:cNvPicPr>
          <p:nvPr/>
        </p:nvPicPr>
        <p:blipFill>
          <a:blip r:embed="rId3"/>
          <a:stretch>
            <a:fillRect/>
          </a:stretch>
        </p:blipFill>
        <p:spPr>
          <a:xfrm>
            <a:off x="5339998" y="369737"/>
            <a:ext cx="6852002" cy="6394779"/>
          </a:xfrm>
          <a:prstGeom prst="rect">
            <a:avLst/>
          </a:prstGeom>
        </p:spPr>
      </p:pic>
    </p:spTree>
    <p:extLst>
      <p:ext uri="{BB962C8B-B14F-4D97-AF65-F5344CB8AC3E}">
        <p14:creationId xmlns:p14="http://schemas.microsoft.com/office/powerpoint/2010/main" val="223733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ym typeface="+mn-ea"/>
              </a:rPr>
              <a:t>实验原理说明</a:t>
            </a:r>
            <a:endParaRPr lang="zh-CN" altLang="en-US" dirty="0"/>
          </a:p>
        </p:txBody>
      </p:sp>
      <p:sp>
        <p:nvSpPr>
          <p:cNvPr id="5" name="文本框 4">
            <a:extLst>
              <a:ext uri="{FF2B5EF4-FFF2-40B4-BE49-F238E27FC236}">
                <a16:creationId xmlns:a16="http://schemas.microsoft.com/office/drawing/2014/main" id="{1862A3E7-533F-C60D-BB8A-5CB29450BCB8}"/>
              </a:ext>
            </a:extLst>
          </p:cNvPr>
          <p:cNvSpPr txBox="1"/>
          <p:nvPr/>
        </p:nvSpPr>
        <p:spPr>
          <a:xfrm>
            <a:off x="941293" y="1589997"/>
            <a:ext cx="9950825" cy="4613892"/>
          </a:xfrm>
          <a:prstGeom prst="rect">
            <a:avLst/>
          </a:prstGeom>
          <a:noFill/>
        </p:spPr>
        <p:txBody>
          <a:bodyPr wrap="square">
            <a:spAutoFit/>
          </a:bodyPr>
          <a:lstStyle/>
          <a:p>
            <a:pPr algn="just">
              <a:lnSpc>
                <a:spcPct val="150000"/>
              </a:lnSpc>
              <a:buFont typeface="+mj-lt"/>
              <a:buAutoNum type="arabicPeriod"/>
            </a:pPr>
            <a:r>
              <a:rPr lang="zh-CN" altLang="en-US" b="0" i="0" dirty="0">
                <a:effectLst/>
                <a:latin typeface="+mn-ea"/>
              </a:rPr>
              <a:t>进程的创建是利用系统调用函数</a:t>
            </a:r>
            <a:r>
              <a:rPr lang="en-US" altLang="zh-CN" b="0" i="0" dirty="0" err="1">
                <a:effectLst/>
                <a:latin typeface="+mn-ea"/>
              </a:rPr>
              <a:t>SysClone</a:t>
            </a:r>
            <a:r>
              <a:rPr lang="zh-CN" altLang="en-US" b="0" i="0" dirty="0">
                <a:effectLst/>
                <a:latin typeface="+mn-ea"/>
              </a:rPr>
              <a:t>函数进行创建的，该函数的位置在</a:t>
            </a:r>
            <a:r>
              <a:rPr lang="en-US" altLang="zh-CN" b="0" i="0" dirty="0">
                <a:effectLst/>
                <a:latin typeface="+mn-ea"/>
              </a:rPr>
              <a:t>/</a:t>
            </a:r>
            <a:r>
              <a:rPr lang="en-US" altLang="zh-CN" b="0" i="0" dirty="0" err="1">
                <a:effectLst/>
                <a:latin typeface="+mn-ea"/>
              </a:rPr>
              <a:t>syscall</a:t>
            </a:r>
            <a:r>
              <a:rPr lang="en-US" altLang="zh-CN" b="0" i="0" dirty="0">
                <a:effectLst/>
                <a:latin typeface="+mn-ea"/>
              </a:rPr>
              <a:t>/</a:t>
            </a:r>
            <a:r>
              <a:rPr lang="en-US" altLang="zh-CN" b="0" i="0" dirty="0" err="1">
                <a:effectLst/>
                <a:latin typeface="+mn-ea"/>
              </a:rPr>
              <a:t>process_syscall.c</a:t>
            </a:r>
            <a:r>
              <a:rPr lang="en-US" altLang="zh-CN" b="0" i="0" dirty="0">
                <a:effectLst/>
                <a:latin typeface="+mn-ea"/>
              </a:rPr>
              <a:t>/</a:t>
            </a:r>
            <a:r>
              <a:rPr lang="en-US" altLang="zh-CN" b="0" i="0" dirty="0" err="1">
                <a:effectLst/>
                <a:latin typeface="+mn-ea"/>
              </a:rPr>
              <a:t>SysClone</a:t>
            </a:r>
            <a:r>
              <a:rPr lang="zh-CN" altLang="en-US" b="0" i="0" dirty="0">
                <a:effectLst/>
                <a:latin typeface="+mn-ea"/>
              </a:rPr>
              <a:t>，可以利用</a:t>
            </a:r>
            <a:r>
              <a:rPr lang="en-US" altLang="zh-CN" b="0" i="0" dirty="0">
                <a:effectLst/>
                <a:latin typeface="+mn-ea"/>
              </a:rPr>
              <a:t>clone(</a:t>
            </a:r>
            <a:r>
              <a:rPr lang="en-US" altLang="zh-CN" b="0" i="0" dirty="0" err="1">
                <a:effectLst/>
                <a:latin typeface="+mn-ea"/>
              </a:rPr>
              <a:t>func</a:t>
            </a:r>
            <a:r>
              <a:rPr lang="en-US" altLang="zh-CN" b="0" i="0" dirty="0">
                <a:effectLst/>
                <a:latin typeface="+mn-ea"/>
              </a:rPr>
              <a:t>, 0, 0,NULL)</a:t>
            </a:r>
            <a:r>
              <a:rPr lang="zh-CN" altLang="en-US" b="0" i="0" dirty="0">
                <a:effectLst/>
                <a:latin typeface="+mn-ea"/>
              </a:rPr>
              <a:t>创建新的进程。</a:t>
            </a:r>
          </a:p>
          <a:p>
            <a:pPr algn="just">
              <a:lnSpc>
                <a:spcPct val="150000"/>
              </a:lnSpc>
              <a:buFont typeface="+mj-lt"/>
              <a:buAutoNum type="arabicPeriod"/>
            </a:pPr>
            <a:r>
              <a:rPr lang="zh-CN" altLang="en-US" b="0" i="0" dirty="0">
                <a:effectLst/>
                <a:latin typeface="+mn-ea"/>
              </a:rPr>
              <a:t>虚拟文件系统是一个伪文件系统，</a:t>
            </a:r>
            <a:r>
              <a:rPr lang="en-US" altLang="zh-CN" b="0" i="0" dirty="0">
                <a:effectLst/>
                <a:latin typeface="+mn-ea"/>
              </a:rPr>
              <a:t>/proc</a:t>
            </a:r>
            <a:r>
              <a:rPr lang="zh-CN" altLang="en-US" b="0" i="0" dirty="0">
                <a:effectLst/>
                <a:latin typeface="+mn-ea"/>
              </a:rPr>
              <a:t>文件系统是其中的一种，用来访问系统内核数据的操作提供接口。在</a:t>
            </a:r>
            <a:r>
              <a:rPr lang="en-US" altLang="zh-CN" b="0" i="0" dirty="0" err="1">
                <a:effectLst/>
                <a:latin typeface="+mn-ea"/>
              </a:rPr>
              <a:t>LiteOS</a:t>
            </a:r>
            <a:r>
              <a:rPr lang="en-US" altLang="zh-CN" b="0" i="0" dirty="0">
                <a:effectLst/>
                <a:latin typeface="+mn-ea"/>
              </a:rPr>
              <a:t>-a</a:t>
            </a:r>
            <a:r>
              <a:rPr lang="zh-CN" altLang="en-US" b="0" i="0" dirty="0">
                <a:effectLst/>
                <a:latin typeface="+mn-ea"/>
              </a:rPr>
              <a:t>操作系统中，我们可以利用</a:t>
            </a:r>
            <a:r>
              <a:rPr lang="en-US" altLang="zh-CN" b="0" i="0" dirty="0">
                <a:effectLst/>
                <a:latin typeface="+mn-ea"/>
              </a:rPr>
              <a:t>/proc</a:t>
            </a:r>
            <a:r>
              <a:rPr lang="zh-CN" altLang="en-US" b="0" i="0" dirty="0">
                <a:effectLst/>
                <a:latin typeface="+mn-ea"/>
              </a:rPr>
              <a:t>文件系统来建立虚拟文件，并通过该文件记录任务运行轨迹数据，可以用</a:t>
            </a:r>
            <a:r>
              <a:rPr lang="en-US" altLang="zh-CN" b="0" i="0" dirty="0">
                <a:effectLst/>
                <a:latin typeface="+mn-ea"/>
              </a:rPr>
              <a:t>PRINTK</a:t>
            </a:r>
            <a:r>
              <a:rPr lang="zh-CN" altLang="en-US" b="0" i="0" dirty="0">
                <a:effectLst/>
                <a:latin typeface="+mn-ea"/>
              </a:rPr>
              <a:t>进行打印。</a:t>
            </a:r>
          </a:p>
          <a:p>
            <a:pPr algn="just">
              <a:lnSpc>
                <a:spcPct val="150000"/>
              </a:lnSpc>
              <a:buFont typeface="+mj-lt"/>
              <a:buAutoNum type="arabicPeriod"/>
            </a:pPr>
            <a:r>
              <a:rPr lang="zh-CN" altLang="en-US" b="0" i="0" dirty="0">
                <a:effectLst/>
                <a:latin typeface="+mn-ea"/>
              </a:rPr>
              <a:t>为了跟踪进程的运行轨迹，我们需要寻找状态切换点，并在这些点添加相应的代码，来输出进程状态变化的情况。需要对</a:t>
            </a:r>
            <a:r>
              <a:rPr lang="en-US" altLang="zh-CN" b="0" i="0" dirty="0">
                <a:effectLst/>
                <a:latin typeface="+mn-ea"/>
              </a:rPr>
              <a:t>kernel</a:t>
            </a:r>
            <a:r>
              <a:rPr lang="zh-CN" altLang="en-US" b="0" i="0" dirty="0">
                <a:effectLst/>
                <a:latin typeface="+mn-ea"/>
              </a:rPr>
              <a:t>下的</a:t>
            </a:r>
            <a:r>
              <a:rPr lang="en-US" altLang="zh-CN" b="0" i="0" dirty="0" err="1">
                <a:effectLst/>
                <a:latin typeface="+mn-ea"/>
              </a:rPr>
              <a:t>los_process.c</a:t>
            </a:r>
            <a:r>
              <a:rPr lang="zh-CN" altLang="en-US" b="0" i="0" dirty="0">
                <a:effectLst/>
                <a:latin typeface="+mn-ea"/>
              </a:rPr>
              <a:t>、</a:t>
            </a:r>
            <a:r>
              <a:rPr lang="en-US" altLang="zh-CN" b="0" i="0" dirty="0" err="1">
                <a:effectLst/>
                <a:latin typeface="+mn-ea"/>
              </a:rPr>
              <a:t>los_task.c</a:t>
            </a:r>
            <a:r>
              <a:rPr lang="zh-CN" altLang="en-US" b="0" i="0" dirty="0">
                <a:effectLst/>
                <a:latin typeface="+mn-ea"/>
              </a:rPr>
              <a:t>、</a:t>
            </a:r>
            <a:r>
              <a:rPr lang="en-US" altLang="zh-CN" b="0" i="0" dirty="0" err="1">
                <a:effectLst/>
                <a:latin typeface="+mn-ea"/>
              </a:rPr>
              <a:t>los_sched.c</a:t>
            </a:r>
            <a:r>
              <a:rPr lang="zh-CN" altLang="en-US" b="0" i="0" dirty="0">
                <a:effectLst/>
                <a:latin typeface="+mn-ea"/>
              </a:rPr>
              <a:t>有通盘的了解。</a:t>
            </a:r>
          </a:p>
          <a:p>
            <a:pPr algn="just">
              <a:lnSpc>
                <a:spcPct val="150000"/>
              </a:lnSpc>
              <a:buFont typeface="+mj-lt"/>
              <a:buAutoNum type="arabicPeriod"/>
            </a:pPr>
            <a:r>
              <a:rPr lang="zh-CN" altLang="en-US" b="0" i="0" dirty="0">
                <a:effectLst/>
                <a:latin typeface="+mn-ea"/>
              </a:rPr>
              <a:t>数据统计的方法可以在内核中创建一个结构体数组，结构体中包含四个参数，分别为</a:t>
            </a:r>
            <a:r>
              <a:rPr lang="en-US" altLang="zh-CN" b="0" i="0" dirty="0" err="1">
                <a:effectLst/>
                <a:latin typeface="+mn-ea"/>
              </a:rPr>
              <a:t>currentTime</a:t>
            </a:r>
            <a:r>
              <a:rPr lang="zh-CN" altLang="en-US" b="0" i="0" dirty="0">
                <a:effectLst/>
                <a:latin typeface="+mn-ea"/>
              </a:rPr>
              <a:t>、</a:t>
            </a:r>
            <a:r>
              <a:rPr lang="en-US" altLang="zh-CN" b="0" i="0" dirty="0">
                <a:effectLst/>
                <a:latin typeface="+mn-ea"/>
              </a:rPr>
              <a:t>status</a:t>
            </a:r>
            <a:r>
              <a:rPr lang="zh-CN" altLang="en-US" b="0" i="0" dirty="0">
                <a:effectLst/>
                <a:latin typeface="+mn-ea"/>
              </a:rPr>
              <a:t>、</a:t>
            </a:r>
            <a:r>
              <a:rPr lang="en-US" altLang="zh-CN" b="0" i="0" dirty="0" err="1">
                <a:effectLst/>
                <a:latin typeface="+mn-ea"/>
              </a:rPr>
              <a:t>taskID</a:t>
            </a:r>
            <a:r>
              <a:rPr lang="zh-CN" altLang="en-US" b="0" i="0" dirty="0">
                <a:effectLst/>
                <a:latin typeface="+mn-ea"/>
              </a:rPr>
              <a:t>和</a:t>
            </a:r>
            <a:r>
              <a:rPr lang="en-US" altLang="zh-CN" b="0" i="0" dirty="0">
                <a:effectLst/>
                <a:latin typeface="+mn-ea"/>
              </a:rPr>
              <a:t>PID</a:t>
            </a:r>
            <a:r>
              <a:rPr lang="zh-CN" altLang="en-US" b="0" i="0" dirty="0">
                <a:effectLst/>
                <a:latin typeface="+mn-ea"/>
              </a:rPr>
              <a:t>。记录数据的数组可以采用循环数组的形式把数据存储起来。</a:t>
            </a:r>
          </a:p>
          <a:p>
            <a:pPr algn="just">
              <a:lnSpc>
                <a:spcPct val="150000"/>
              </a:lnSpc>
              <a:buFont typeface="+mj-lt"/>
              <a:buAutoNum type="arabicPeriod"/>
            </a:pPr>
            <a:r>
              <a:rPr lang="zh-CN" altLang="en-US" b="0" i="0" dirty="0">
                <a:effectLst/>
                <a:latin typeface="+mn-ea"/>
              </a:rPr>
              <a:t>任务时间片的更新是在操作函数</a:t>
            </a:r>
            <a:r>
              <a:rPr lang="en-US" altLang="zh-CN" b="0" i="0" dirty="0" err="1">
                <a:effectLst/>
                <a:latin typeface="+mn-ea"/>
              </a:rPr>
              <a:t>runTask</a:t>
            </a:r>
            <a:r>
              <a:rPr lang="en-US" altLang="zh-CN" b="0" i="0" dirty="0">
                <a:effectLst/>
                <a:latin typeface="+mn-ea"/>
              </a:rPr>
              <a:t>-&gt;ops-&gt;</a:t>
            </a:r>
            <a:r>
              <a:rPr lang="en-US" altLang="zh-CN" b="0" i="0" dirty="0" err="1">
                <a:effectLst/>
                <a:latin typeface="+mn-ea"/>
              </a:rPr>
              <a:t>timeSliceUpdate</a:t>
            </a:r>
            <a:r>
              <a:rPr lang="en-US" altLang="zh-CN" b="0" i="0" dirty="0">
                <a:effectLst/>
                <a:latin typeface="+mn-ea"/>
              </a:rPr>
              <a:t>(</a:t>
            </a:r>
            <a:r>
              <a:rPr lang="en-US" altLang="zh-CN" b="0" i="0" dirty="0" err="1">
                <a:effectLst/>
                <a:latin typeface="+mn-ea"/>
              </a:rPr>
              <a:t>rq</a:t>
            </a:r>
            <a:r>
              <a:rPr lang="en-US" altLang="zh-CN" b="0" i="0" dirty="0">
                <a:effectLst/>
                <a:latin typeface="+mn-ea"/>
              </a:rPr>
              <a:t>, </a:t>
            </a:r>
            <a:r>
              <a:rPr lang="en-US" altLang="zh-CN" b="0" i="0" dirty="0" err="1">
                <a:effectLst/>
                <a:latin typeface="+mn-ea"/>
              </a:rPr>
              <a:t>runTask</a:t>
            </a:r>
            <a:r>
              <a:rPr lang="en-US" altLang="zh-CN" b="0" i="0" dirty="0">
                <a:effectLst/>
                <a:latin typeface="+mn-ea"/>
              </a:rPr>
              <a:t>, </a:t>
            </a:r>
            <a:r>
              <a:rPr lang="en-US" altLang="zh-CN" b="0" i="0" dirty="0" err="1">
                <a:effectLst/>
                <a:latin typeface="+mn-ea"/>
              </a:rPr>
              <a:t>OsGetCurrSchedTimeCycle</a:t>
            </a:r>
            <a:r>
              <a:rPr lang="en-US" altLang="zh-CN" b="0" i="0" dirty="0">
                <a:effectLst/>
                <a:latin typeface="+mn-ea"/>
              </a:rPr>
              <a:t>())</a:t>
            </a:r>
            <a:r>
              <a:rPr lang="zh-CN" altLang="en-US" b="0" i="0" dirty="0">
                <a:effectLst/>
                <a:latin typeface="+mn-ea"/>
              </a:rPr>
              <a:t>中进行的，可以通过修改此处的时间片，来改变任务的调度策略。</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D9CAD67-94A7-188E-AC10-4416941AAA89}"/>
              </a:ext>
            </a:extLst>
          </p:cNvPr>
          <p:cNvPicPr>
            <a:picLocks noChangeAspect="1"/>
          </p:cNvPicPr>
          <p:nvPr/>
        </p:nvPicPr>
        <p:blipFill>
          <a:blip r:embed="rId2"/>
          <a:stretch>
            <a:fillRect/>
          </a:stretch>
        </p:blipFill>
        <p:spPr>
          <a:xfrm>
            <a:off x="544313" y="1959540"/>
            <a:ext cx="5658141" cy="4038808"/>
          </a:xfrm>
          <a:prstGeom prst="rect">
            <a:avLst/>
          </a:prstGeom>
        </p:spPr>
      </p:pic>
      <p:pic>
        <p:nvPicPr>
          <p:cNvPr id="4" name="图片 3">
            <a:extLst>
              <a:ext uri="{FF2B5EF4-FFF2-40B4-BE49-F238E27FC236}">
                <a16:creationId xmlns:a16="http://schemas.microsoft.com/office/drawing/2014/main" id="{9786B01C-C745-112D-9F93-ACB7134FB29A}"/>
              </a:ext>
            </a:extLst>
          </p:cNvPr>
          <p:cNvPicPr>
            <a:picLocks noChangeAspect="1"/>
          </p:cNvPicPr>
          <p:nvPr/>
        </p:nvPicPr>
        <p:blipFill>
          <a:blip r:embed="rId3"/>
          <a:stretch>
            <a:fillRect/>
          </a:stretch>
        </p:blipFill>
        <p:spPr>
          <a:xfrm>
            <a:off x="6202454" y="1775381"/>
            <a:ext cx="5835950" cy="4407126"/>
          </a:xfrm>
          <a:prstGeom prst="rect">
            <a:avLst/>
          </a:prstGeom>
        </p:spPr>
      </p:pic>
    </p:spTree>
    <p:extLst>
      <p:ext uri="{BB962C8B-B14F-4D97-AF65-F5344CB8AC3E}">
        <p14:creationId xmlns:p14="http://schemas.microsoft.com/office/powerpoint/2010/main" val="2413172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31D2A1-C2A3-F747-AC44-98CC859BB949}"/>
              </a:ext>
            </a:extLst>
          </p:cNvPr>
          <p:cNvPicPr>
            <a:picLocks noChangeAspect="1"/>
          </p:cNvPicPr>
          <p:nvPr/>
        </p:nvPicPr>
        <p:blipFill>
          <a:blip r:embed="rId2"/>
          <a:stretch>
            <a:fillRect/>
          </a:stretch>
        </p:blipFill>
        <p:spPr>
          <a:xfrm>
            <a:off x="2679765" y="437996"/>
            <a:ext cx="7271124" cy="5982007"/>
          </a:xfrm>
          <a:prstGeom prst="rect">
            <a:avLst/>
          </a:prstGeom>
        </p:spPr>
      </p:pic>
    </p:spTree>
    <p:extLst>
      <p:ext uri="{BB962C8B-B14F-4D97-AF65-F5344CB8AC3E}">
        <p14:creationId xmlns:p14="http://schemas.microsoft.com/office/powerpoint/2010/main" val="3372856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02A9E1-D992-1EB5-453F-9CB69512C9EF}"/>
              </a:ext>
            </a:extLst>
          </p:cNvPr>
          <p:cNvPicPr>
            <a:picLocks noChangeAspect="1"/>
          </p:cNvPicPr>
          <p:nvPr/>
        </p:nvPicPr>
        <p:blipFill>
          <a:blip r:embed="rId2"/>
          <a:stretch>
            <a:fillRect/>
          </a:stretch>
        </p:blipFill>
        <p:spPr>
          <a:xfrm>
            <a:off x="6327796" y="1001896"/>
            <a:ext cx="5566374" cy="2763560"/>
          </a:xfrm>
          <a:prstGeom prst="rect">
            <a:avLst/>
          </a:prstGeom>
        </p:spPr>
      </p:pic>
      <p:pic>
        <p:nvPicPr>
          <p:cNvPr id="5" name="图片 4">
            <a:extLst>
              <a:ext uri="{FF2B5EF4-FFF2-40B4-BE49-F238E27FC236}">
                <a16:creationId xmlns:a16="http://schemas.microsoft.com/office/drawing/2014/main" id="{9EC52D33-815E-F21E-F331-760FEAD1235E}"/>
              </a:ext>
            </a:extLst>
          </p:cNvPr>
          <p:cNvPicPr>
            <a:picLocks noChangeAspect="1"/>
          </p:cNvPicPr>
          <p:nvPr/>
        </p:nvPicPr>
        <p:blipFill>
          <a:blip r:embed="rId3"/>
          <a:stretch>
            <a:fillRect/>
          </a:stretch>
        </p:blipFill>
        <p:spPr>
          <a:xfrm>
            <a:off x="6775321" y="3868257"/>
            <a:ext cx="4520208" cy="2399526"/>
          </a:xfrm>
          <a:prstGeom prst="rect">
            <a:avLst/>
          </a:prstGeom>
        </p:spPr>
      </p:pic>
      <p:pic>
        <p:nvPicPr>
          <p:cNvPr id="7" name="图片 6">
            <a:extLst>
              <a:ext uri="{FF2B5EF4-FFF2-40B4-BE49-F238E27FC236}">
                <a16:creationId xmlns:a16="http://schemas.microsoft.com/office/drawing/2014/main" id="{D931161C-ABC9-F982-3974-AA3C2E5DE561}"/>
              </a:ext>
            </a:extLst>
          </p:cNvPr>
          <p:cNvPicPr>
            <a:picLocks noChangeAspect="1"/>
          </p:cNvPicPr>
          <p:nvPr/>
        </p:nvPicPr>
        <p:blipFill rotWithShape="1">
          <a:blip r:embed="rId4"/>
          <a:srcRect r="10929" b="8280"/>
          <a:stretch/>
        </p:blipFill>
        <p:spPr>
          <a:xfrm>
            <a:off x="426368" y="760786"/>
            <a:ext cx="5901428" cy="5336428"/>
          </a:xfrm>
          <a:prstGeom prst="rect">
            <a:avLst/>
          </a:prstGeom>
        </p:spPr>
      </p:pic>
    </p:spTree>
    <p:extLst>
      <p:ext uri="{BB962C8B-B14F-4D97-AF65-F5344CB8AC3E}">
        <p14:creationId xmlns:p14="http://schemas.microsoft.com/office/powerpoint/2010/main" val="3738241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8C50663-7E82-634B-A24D-EDAE848D02DB}"/>
              </a:ext>
            </a:extLst>
          </p:cNvPr>
          <p:cNvPicPr>
            <a:picLocks noChangeAspect="1"/>
          </p:cNvPicPr>
          <p:nvPr/>
        </p:nvPicPr>
        <p:blipFill>
          <a:blip r:embed="rId2"/>
          <a:stretch>
            <a:fillRect/>
          </a:stretch>
        </p:blipFill>
        <p:spPr>
          <a:xfrm>
            <a:off x="1555549" y="3745262"/>
            <a:ext cx="8090316" cy="2267067"/>
          </a:xfrm>
          <a:prstGeom prst="rect">
            <a:avLst/>
          </a:prstGeom>
        </p:spPr>
      </p:pic>
      <p:pic>
        <p:nvPicPr>
          <p:cNvPr id="5" name="图片 4">
            <a:extLst>
              <a:ext uri="{FF2B5EF4-FFF2-40B4-BE49-F238E27FC236}">
                <a16:creationId xmlns:a16="http://schemas.microsoft.com/office/drawing/2014/main" id="{95E40646-C24B-68F2-68E0-9FBD7D50659B}"/>
              </a:ext>
            </a:extLst>
          </p:cNvPr>
          <p:cNvPicPr>
            <a:picLocks noChangeAspect="1"/>
          </p:cNvPicPr>
          <p:nvPr/>
        </p:nvPicPr>
        <p:blipFill>
          <a:blip r:embed="rId3"/>
          <a:stretch>
            <a:fillRect/>
          </a:stretch>
        </p:blipFill>
        <p:spPr>
          <a:xfrm>
            <a:off x="1555549" y="2418358"/>
            <a:ext cx="7861704" cy="2254366"/>
          </a:xfrm>
          <a:prstGeom prst="rect">
            <a:avLst/>
          </a:prstGeom>
        </p:spPr>
      </p:pic>
      <p:pic>
        <p:nvPicPr>
          <p:cNvPr id="3" name="图片 2">
            <a:extLst>
              <a:ext uri="{FF2B5EF4-FFF2-40B4-BE49-F238E27FC236}">
                <a16:creationId xmlns:a16="http://schemas.microsoft.com/office/drawing/2014/main" id="{1202B109-5385-2239-B327-731D79D3A4A7}"/>
              </a:ext>
            </a:extLst>
          </p:cNvPr>
          <p:cNvPicPr>
            <a:picLocks noChangeAspect="1"/>
          </p:cNvPicPr>
          <p:nvPr/>
        </p:nvPicPr>
        <p:blipFill>
          <a:blip r:embed="rId4"/>
          <a:stretch>
            <a:fillRect/>
          </a:stretch>
        </p:blipFill>
        <p:spPr>
          <a:xfrm>
            <a:off x="1555549" y="1473145"/>
            <a:ext cx="8026813" cy="2317869"/>
          </a:xfrm>
          <a:prstGeom prst="rect">
            <a:avLst/>
          </a:prstGeom>
        </p:spPr>
      </p:pic>
    </p:spTree>
    <p:extLst>
      <p:ext uri="{BB962C8B-B14F-4D97-AF65-F5344CB8AC3E}">
        <p14:creationId xmlns:p14="http://schemas.microsoft.com/office/powerpoint/2010/main" val="1675400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E60A9-A9A2-AF3D-CF47-225B493612E1}"/>
              </a:ext>
            </a:extLst>
          </p:cNvPr>
          <p:cNvSpPr>
            <a:spLocks noGrp="1"/>
          </p:cNvSpPr>
          <p:nvPr>
            <p:ph type="title"/>
          </p:nvPr>
        </p:nvSpPr>
        <p:spPr/>
        <p:txBody>
          <a:bodyPr/>
          <a:lstStyle/>
          <a:p>
            <a:r>
              <a:rPr lang="zh-CN" altLang="en-US" b="1" dirty="0"/>
              <a:t>实验体会</a:t>
            </a:r>
            <a:endParaRPr lang="zh-CN" altLang="en-US" dirty="0"/>
          </a:p>
        </p:txBody>
      </p:sp>
      <p:sp>
        <p:nvSpPr>
          <p:cNvPr id="7" name="文本框 6">
            <a:extLst>
              <a:ext uri="{FF2B5EF4-FFF2-40B4-BE49-F238E27FC236}">
                <a16:creationId xmlns:a16="http://schemas.microsoft.com/office/drawing/2014/main" id="{91D5EB2D-2D79-FC14-D58C-F3A72D7BD531}"/>
              </a:ext>
            </a:extLst>
          </p:cNvPr>
          <p:cNvSpPr txBox="1"/>
          <p:nvPr/>
        </p:nvSpPr>
        <p:spPr>
          <a:xfrm>
            <a:off x="1192306" y="1794373"/>
            <a:ext cx="10085294" cy="4198393"/>
          </a:xfrm>
          <a:prstGeom prst="rect">
            <a:avLst/>
          </a:prstGeom>
          <a:noFill/>
        </p:spPr>
        <p:txBody>
          <a:bodyPr wrap="square">
            <a:spAutoFit/>
          </a:bodyPr>
          <a:lstStyle/>
          <a:p>
            <a:pPr algn="just">
              <a:lnSpc>
                <a:spcPct val="150000"/>
              </a:lnSpc>
              <a:buFont typeface="+mj-lt"/>
              <a:buAutoNum type="arabicPeriod"/>
            </a:pPr>
            <a:r>
              <a:rPr lang="zh-CN" altLang="en-US" b="0" i="0" dirty="0">
                <a:effectLst/>
                <a:latin typeface="+mn-ea"/>
              </a:rPr>
              <a:t>实验的主要目的是掌握</a:t>
            </a:r>
            <a:r>
              <a:rPr lang="en-US" altLang="zh-CN" b="0" i="0" dirty="0" err="1">
                <a:effectLst/>
                <a:latin typeface="+mn-ea"/>
              </a:rPr>
              <a:t>liteos</a:t>
            </a:r>
            <a:r>
              <a:rPr lang="zh-CN" altLang="en-US" b="0" i="0" dirty="0">
                <a:effectLst/>
                <a:latin typeface="+mn-ea"/>
              </a:rPr>
              <a:t>下的多进程编程技术，了解进程的生命周期和状态切换过程，通过进程运行轨迹的跟踪和数据统计来评价调度算法的效果，深入理解调度和调度算法。</a:t>
            </a:r>
          </a:p>
          <a:p>
            <a:pPr algn="just">
              <a:lnSpc>
                <a:spcPct val="150000"/>
              </a:lnSpc>
              <a:buFont typeface="+mj-lt"/>
              <a:buAutoNum type="arabicPeriod"/>
            </a:pPr>
            <a:r>
              <a:rPr lang="zh-CN" altLang="en-US" b="0" i="0" dirty="0">
                <a:effectLst/>
                <a:latin typeface="+mn-ea"/>
              </a:rPr>
              <a:t>进程的生命周期包括进程创建、就绪态、运行态、阻塞态等多个状态的切换过程，进程的运行轨迹可以通过跟踪进程状态的变化来实现。</a:t>
            </a:r>
          </a:p>
          <a:p>
            <a:pPr algn="just">
              <a:lnSpc>
                <a:spcPct val="150000"/>
              </a:lnSpc>
              <a:buFont typeface="+mj-lt"/>
              <a:buAutoNum type="arabicPeriod"/>
            </a:pPr>
            <a:r>
              <a:rPr lang="zh-CN" altLang="en-US" b="0" i="0" dirty="0">
                <a:effectLst/>
                <a:latin typeface="+mn-ea"/>
              </a:rPr>
              <a:t>在</a:t>
            </a:r>
            <a:r>
              <a:rPr lang="en-US" altLang="zh-CN" b="0" i="0" dirty="0" err="1">
                <a:effectLst/>
                <a:latin typeface="+mn-ea"/>
              </a:rPr>
              <a:t>LiteOS</a:t>
            </a:r>
            <a:r>
              <a:rPr lang="en-US" altLang="zh-CN" b="0" i="0" dirty="0">
                <a:effectLst/>
                <a:latin typeface="+mn-ea"/>
              </a:rPr>
              <a:t>-a</a:t>
            </a:r>
            <a:r>
              <a:rPr lang="zh-CN" altLang="en-US" b="0" i="0" dirty="0">
                <a:effectLst/>
                <a:latin typeface="+mn-ea"/>
              </a:rPr>
              <a:t>操作系统中，进程的创建可以通过调用</a:t>
            </a:r>
            <a:r>
              <a:rPr lang="en-US" altLang="zh-CN" b="0" i="0" dirty="0">
                <a:effectLst/>
                <a:latin typeface="+mn-ea"/>
              </a:rPr>
              <a:t>clone()</a:t>
            </a:r>
            <a:r>
              <a:rPr lang="zh-CN" altLang="en-US" b="0" i="0" dirty="0">
                <a:effectLst/>
                <a:latin typeface="+mn-ea"/>
              </a:rPr>
              <a:t>函数实现，进程的状态切换可以通过</a:t>
            </a:r>
            <a:r>
              <a:rPr lang="en-US" altLang="zh-CN" b="0" i="0" dirty="0">
                <a:effectLst/>
                <a:latin typeface="+mn-ea"/>
              </a:rPr>
              <a:t>sleep()</a:t>
            </a:r>
            <a:r>
              <a:rPr lang="zh-CN" altLang="en-US" b="0" i="0" dirty="0">
                <a:effectLst/>
                <a:latin typeface="+mn-ea"/>
              </a:rPr>
              <a:t>函数和调度算法来实现。</a:t>
            </a:r>
          </a:p>
          <a:p>
            <a:pPr algn="just">
              <a:lnSpc>
                <a:spcPct val="150000"/>
              </a:lnSpc>
              <a:buFont typeface="+mj-lt"/>
              <a:buAutoNum type="arabicPeriod"/>
            </a:pPr>
            <a:r>
              <a:rPr lang="zh-CN" altLang="en-US" b="0" i="0" dirty="0">
                <a:effectLst/>
                <a:latin typeface="+mn-ea"/>
              </a:rPr>
              <a:t>数据统计的方法可以通过创建一个结构体数组来记录进程的状态、运行时间等信息，通过对数据的分析和比较来评价调度算法的效果。</a:t>
            </a:r>
          </a:p>
          <a:p>
            <a:pPr algn="just">
              <a:lnSpc>
                <a:spcPct val="150000"/>
              </a:lnSpc>
              <a:buFont typeface="+mj-lt"/>
              <a:buAutoNum type="arabicPeriod"/>
            </a:pPr>
            <a:r>
              <a:rPr lang="zh-CN" altLang="en-US" b="0" i="0" dirty="0">
                <a:effectLst/>
                <a:latin typeface="+mn-ea"/>
              </a:rPr>
              <a:t>实验需要对操作系统的相关函数和结构体有一定的了解，如进程状态切换相关的函数和结构体，在此基础上才能完成实验的目标</a:t>
            </a:r>
          </a:p>
        </p:txBody>
      </p:sp>
    </p:spTree>
    <p:extLst>
      <p:ext uri="{BB962C8B-B14F-4D97-AF65-F5344CB8AC3E}">
        <p14:creationId xmlns:p14="http://schemas.microsoft.com/office/powerpoint/2010/main" val="655052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4F1047-1289-538A-18E9-E77685696CF6}"/>
              </a:ext>
            </a:extLst>
          </p:cNvPr>
          <p:cNvSpPr txBox="1"/>
          <p:nvPr/>
        </p:nvSpPr>
        <p:spPr>
          <a:xfrm>
            <a:off x="1183342" y="591671"/>
            <a:ext cx="8928847" cy="830997"/>
          </a:xfrm>
          <a:prstGeom prst="rect">
            <a:avLst/>
          </a:prstGeom>
          <a:noFill/>
        </p:spPr>
        <p:txBody>
          <a:bodyPr wrap="square" rtlCol="0">
            <a:spAutoFit/>
          </a:bodyPr>
          <a:lstStyle/>
          <a:p>
            <a:pPr marL="342900" indent="-342900">
              <a:buFont typeface="+mj-lt"/>
              <a:buAutoNum type="arabicPeriod"/>
            </a:pPr>
            <a:r>
              <a:rPr lang="zh-CN" altLang="en-US" sz="2400" dirty="0">
                <a:solidFill>
                  <a:srgbClr val="000000"/>
                </a:solidFill>
                <a:effectLst/>
                <a:latin typeface="+mj-ea"/>
                <a:ea typeface="+mj-ea"/>
                <a:cs typeface="Arial" panose="020B0604020202020204" pitchFamily="34" charset="0"/>
              </a:rPr>
              <a:t>结合自己的体会，谈谈从程序设计者的角度看，单进程编程和多进程编程最大的区别是什么？</a:t>
            </a:r>
            <a:endParaRPr lang="zh-CN" altLang="en-US" sz="2400" dirty="0">
              <a:effectLst/>
              <a:latin typeface="+mj-ea"/>
              <a:ea typeface="+mj-ea"/>
              <a:cs typeface="Times New Roman" panose="02020603050405020304" pitchFamily="18" charset="0"/>
            </a:endParaRPr>
          </a:p>
        </p:txBody>
      </p:sp>
      <p:sp>
        <p:nvSpPr>
          <p:cNvPr id="6" name="文本框 5">
            <a:extLst>
              <a:ext uri="{FF2B5EF4-FFF2-40B4-BE49-F238E27FC236}">
                <a16:creationId xmlns:a16="http://schemas.microsoft.com/office/drawing/2014/main" id="{E22FEB28-E74A-41BD-BA4A-7EA2C2FAA28C}"/>
              </a:ext>
            </a:extLst>
          </p:cNvPr>
          <p:cNvSpPr txBox="1"/>
          <p:nvPr/>
        </p:nvSpPr>
        <p:spPr>
          <a:xfrm>
            <a:off x="1452282" y="1817236"/>
            <a:ext cx="8390965" cy="3693319"/>
          </a:xfrm>
          <a:prstGeom prst="rect">
            <a:avLst/>
          </a:prstGeom>
          <a:noFill/>
        </p:spPr>
        <p:txBody>
          <a:bodyPr wrap="square">
            <a:spAutoFit/>
          </a:bodyPr>
          <a:lstStyle/>
          <a:p>
            <a:pPr indent="457200" algn="just"/>
            <a:r>
              <a:rPr lang="zh-CN" altLang="en-US" b="0" i="0" dirty="0">
                <a:effectLst/>
                <a:latin typeface="-apple-system"/>
              </a:rPr>
              <a:t>从程序设计者的角度来看，单进程编程和多进程编程最大的区别在于它们对于计算资源的管理方式不同。</a:t>
            </a:r>
          </a:p>
          <a:p>
            <a:pPr indent="457200" algn="just"/>
            <a:r>
              <a:rPr lang="zh-CN" altLang="en-US" b="0" i="0" dirty="0">
                <a:effectLst/>
                <a:latin typeface="-apple-system"/>
              </a:rPr>
              <a:t>在单进程编程中，程序员需要考虑如何管理程序的内存、</a:t>
            </a:r>
            <a:r>
              <a:rPr lang="en-US" altLang="zh-CN" b="0" i="0" dirty="0">
                <a:effectLst/>
                <a:latin typeface="-apple-system"/>
              </a:rPr>
              <a:t>CPU</a:t>
            </a:r>
            <a:r>
              <a:rPr lang="zh-CN" altLang="en-US" b="0" i="0" dirty="0">
                <a:effectLst/>
                <a:latin typeface="-apple-system"/>
              </a:rPr>
              <a:t>时间及其他资源，并且需要避免资源竞争和死锁等问题。由于单进程只有一个执行线程，因此程序员需要自己控制程序的执行顺序和时序，以保证程序的正确性和效率。</a:t>
            </a:r>
          </a:p>
          <a:p>
            <a:pPr indent="457200" algn="just"/>
            <a:r>
              <a:rPr lang="zh-CN" altLang="en-US" b="0" i="0" dirty="0">
                <a:effectLst/>
                <a:latin typeface="-apple-system"/>
              </a:rPr>
              <a:t>而在多进程编程中，每个进程都有自己的独立内存空间和执行线程，进程之间可以通过进程间通信（</a:t>
            </a:r>
            <a:r>
              <a:rPr lang="en-US" altLang="zh-CN" b="0" i="0" dirty="0">
                <a:effectLst/>
                <a:latin typeface="-apple-system"/>
              </a:rPr>
              <a:t>IPC</a:t>
            </a:r>
            <a:r>
              <a:rPr lang="zh-CN" altLang="en-US" b="0" i="0" dirty="0">
                <a:effectLst/>
                <a:latin typeface="-apple-system"/>
              </a:rPr>
              <a:t>，</a:t>
            </a:r>
            <a:r>
              <a:rPr lang="en-US" altLang="zh-CN" b="0" i="0" dirty="0">
                <a:effectLst/>
                <a:latin typeface="-apple-system"/>
              </a:rPr>
              <a:t>Inter-Process Communication</a:t>
            </a:r>
            <a:r>
              <a:rPr lang="zh-CN" altLang="en-US" b="0" i="0" dirty="0">
                <a:effectLst/>
                <a:latin typeface="-apple-system"/>
              </a:rPr>
              <a:t>）机制来传递数据和共享资源。由于每个进程都有自己的独立内存空间和执行线程，因此多进程编程可以更好地利用多核</a:t>
            </a:r>
            <a:r>
              <a:rPr lang="en-US" altLang="zh-CN" b="0" i="0" dirty="0">
                <a:effectLst/>
                <a:latin typeface="-apple-system"/>
              </a:rPr>
              <a:t>CPU</a:t>
            </a:r>
            <a:r>
              <a:rPr lang="zh-CN" altLang="en-US" b="0" i="0" dirty="0">
                <a:effectLst/>
                <a:latin typeface="-apple-system"/>
              </a:rPr>
              <a:t>等计算资源，提高程序的并发度和性能。</a:t>
            </a:r>
          </a:p>
          <a:p>
            <a:pPr indent="457200" algn="just"/>
            <a:r>
              <a:rPr lang="zh-CN" altLang="en-US" b="0" i="0" dirty="0">
                <a:effectLst/>
                <a:latin typeface="-apple-system"/>
              </a:rPr>
              <a:t>因此，从程序设计者的角度来看，单进程编程和多进程编程最大的区别在于其对于计算资源的管理方式不同。在单进程编程中需要自己控制资源的管理和执行顺序，而在多进程编程中可以通过进程间通信来传递数据和共享资源，更好地利用计算资源，提高程序的并发度和性能。</a:t>
            </a:r>
          </a:p>
        </p:txBody>
      </p:sp>
    </p:spTree>
    <p:extLst>
      <p:ext uri="{BB962C8B-B14F-4D97-AF65-F5344CB8AC3E}">
        <p14:creationId xmlns:p14="http://schemas.microsoft.com/office/powerpoint/2010/main" val="3325577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6254BA-B365-6CA8-01AB-22937E99738A}"/>
              </a:ext>
            </a:extLst>
          </p:cNvPr>
          <p:cNvSpPr txBox="1"/>
          <p:nvPr/>
        </p:nvSpPr>
        <p:spPr>
          <a:xfrm>
            <a:off x="502023" y="618565"/>
            <a:ext cx="10264588" cy="1477328"/>
          </a:xfrm>
          <a:prstGeom prst="rect">
            <a:avLst/>
          </a:prstGeom>
          <a:noFill/>
        </p:spPr>
        <p:txBody>
          <a:bodyPr wrap="square" rtlCol="0">
            <a:spAutoFit/>
          </a:bodyPr>
          <a:lstStyle/>
          <a:p>
            <a:pPr marL="342900" indent="-342900">
              <a:buFont typeface="+mj-lt"/>
              <a:buAutoNum type="arabicPeriod" startAt="2"/>
            </a:pPr>
            <a:r>
              <a:rPr lang="zh-CN" altLang="en-US" sz="2400" dirty="0">
                <a:solidFill>
                  <a:srgbClr val="000000"/>
                </a:solidFill>
                <a:effectLst/>
                <a:latin typeface="+mj-ea"/>
                <a:ea typeface="+mj-ea"/>
                <a:cs typeface="Arial" panose="020B0604020202020204" pitchFamily="34" charset="0"/>
              </a:rPr>
              <a:t>你是如何修改时间片的？仅针对样本程序建立的进程，在修改时间片前后，</a:t>
            </a:r>
            <a:r>
              <a:rPr lang="en-US" altLang="zh-CN" sz="2400" dirty="0">
                <a:solidFill>
                  <a:srgbClr val="000000"/>
                </a:solidFill>
                <a:effectLst/>
                <a:latin typeface="+mj-ea"/>
                <a:ea typeface="+mj-ea"/>
                <a:cs typeface="Arial" panose="020B0604020202020204" pitchFamily="34" charset="0"/>
              </a:rPr>
              <a:t>log</a:t>
            </a:r>
            <a:r>
              <a:rPr lang="zh-CN" altLang="en-US" sz="2400" dirty="0">
                <a:solidFill>
                  <a:srgbClr val="000000"/>
                </a:solidFill>
                <a:effectLst/>
                <a:latin typeface="+mj-ea"/>
                <a:ea typeface="+mj-ea"/>
                <a:cs typeface="Arial" panose="020B0604020202020204" pitchFamily="34" charset="0"/>
              </a:rPr>
              <a:t>文件的统计结果（不包括</a:t>
            </a:r>
            <a:r>
              <a:rPr lang="en-US" altLang="zh-CN" sz="2400" dirty="0">
                <a:solidFill>
                  <a:srgbClr val="000000"/>
                </a:solidFill>
                <a:effectLst/>
                <a:latin typeface="+mj-ea"/>
                <a:ea typeface="+mj-ea"/>
                <a:cs typeface="Arial" panose="020B0604020202020204" pitchFamily="34" charset="0"/>
              </a:rPr>
              <a:t>Graphic</a:t>
            </a:r>
            <a:r>
              <a:rPr lang="zh-CN" altLang="en-US" sz="2400" dirty="0">
                <a:solidFill>
                  <a:srgbClr val="000000"/>
                </a:solidFill>
                <a:effectLst/>
                <a:latin typeface="+mj-ea"/>
                <a:ea typeface="+mj-ea"/>
                <a:cs typeface="Arial" panose="020B0604020202020204" pitchFamily="34" charset="0"/>
              </a:rPr>
              <a:t>）都是什么样？结合你的修改分析一下为什么会这样变化，或者为什么没变化？</a:t>
            </a:r>
            <a:endParaRPr lang="zh-CN" altLang="en-US" sz="2400" dirty="0">
              <a:effectLst/>
              <a:latin typeface="+mj-ea"/>
              <a:ea typeface="+mj-ea"/>
              <a:cs typeface="Times New Roman" panose="02020603050405020304" pitchFamily="18" charset="0"/>
            </a:endParaRPr>
          </a:p>
          <a:p>
            <a:endParaRPr lang="zh-CN" altLang="en-US" dirty="0"/>
          </a:p>
        </p:txBody>
      </p:sp>
      <p:sp>
        <p:nvSpPr>
          <p:cNvPr id="5" name="文本框 4">
            <a:extLst>
              <a:ext uri="{FF2B5EF4-FFF2-40B4-BE49-F238E27FC236}">
                <a16:creationId xmlns:a16="http://schemas.microsoft.com/office/drawing/2014/main" id="{E4B0524D-9FC4-C01C-64D0-C33EAA4C1FF6}"/>
              </a:ext>
            </a:extLst>
          </p:cNvPr>
          <p:cNvSpPr txBox="1"/>
          <p:nvPr/>
        </p:nvSpPr>
        <p:spPr>
          <a:xfrm>
            <a:off x="1837765" y="3048000"/>
            <a:ext cx="5172635" cy="369332"/>
          </a:xfrm>
          <a:prstGeom prst="rect">
            <a:avLst/>
          </a:prstGeom>
          <a:noFill/>
        </p:spPr>
        <p:txBody>
          <a:bodyPr wrap="square" rtlCol="0">
            <a:spAutoFit/>
          </a:bodyPr>
          <a:lstStyle/>
          <a:p>
            <a:r>
              <a:rPr lang="zh-CN" altLang="en-US" dirty="0"/>
              <a:t>该问题在实验结果分析中已回答</a:t>
            </a:r>
          </a:p>
        </p:txBody>
      </p:sp>
    </p:spTree>
    <p:extLst>
      <p:ext uri="{BB962C8B-B14F-4D97-AF65-F5344CB8AC3E}">
        <p14:creationId xmlns:p14="http://schemas.microsoft.com/office/powerpoint/2010/main" val="129292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40056-DD9F-BFA5-4749-C8CEC2D66B95}"/>
              </a:ext>
            </a:extLst>
          </p:cNvPr>
          <p:cNvSpPr>
            <a:spLocks noGrp="1"/>
          </p:cNvSpPr>
          <p:nvPr>
            <p:ph type="title"/>
          </p:nvPr>
        </p:nvSpPr>
        <p:spPr/>
        <p:txBody>
          <a:bodyPr/>
          <a:lstStyle/>
          <a:p>
            <a:r>
              <a:rPr lang="zh-CN" altLang="en-US" b="1" dirty="0"/>
              <a:t>实验过程</a:t>
            </a:r>
          </a:p>
        </p:txBody>
      </p:sp>
      <p:pic>
        <p:nvPicPr>
          <p:cNvPr id="7" name="图片 6">
            <a:extLst>
              <a:ext uri="{FF2B5EF4-FFF2-40B4-BE49-F238E27FC236}">
                <a16:creationId xmlns:a16="http://schemas.microsoft.com/office/drawing/2014/main" id="{5432D0C4-C9D8-A19B-2FE1-E7BC637CFB25}"/>
              </a:ext>
            </a:extLst>
          </p:cNvPr>
          <p:cNvPicPr>
            <a:picLocks noChangeAspect="1"/>
          </p:cNvPicPr>
          <p:nvPr/>
        </p:nvPicPr>
        <p:blipFill>
          <a:blip r:embed="rId2"/>
          <a:stretch>
            <a:fillRect/>
          </a:stretch>
        </p:blipFill>
        <p:spPr>
          <a:xfrm>
            <a:off x="531591" y="1431665"/>
            <a:ext cx="6147116" cy="5061210"/>
          </a:xfrm>
          <a:prstGeom prst="rect">
            <a:avLst/>
          </a:prstGeom>
        </p:spPr>
      </p:pic>
      <p:sp>
        <p:nvSpPr>
          <p:cNvPr id="9" name="文本框 8">
            <a:extLst>
              <a:ext uri="{FF2B5EF4-FFF2-40B4-BE49-F238E27FC236}">
                <a16:creationId xmlns:a16="http://schemas.microsoft.com/office/drawing/2014/main" id="{5B888B6B-5297-FF68-69CE-81306C6B379D}"/>
              </a:ext>
            </a:extLst>
          </p:cNvPr>
          <p:cNvSpPr txBox="1"/>
          <p:nvPr/>
        </p:nvSpPr>
        <p:spPr>
          <a:xfrm>
            <a:off x="7216589" y="1690688"/>
            <a:ext cx="4347882" cy="1200329"/>
          </a:xfrm>
          <a:prstGeom prst="rect">
            <a:avLst/>
          </a:prstGeom>
          <a:noFill/>
        </p:spPr>
        <p:txBody>
          <a:bodyPr wrap="square">
            <a:spAutoFit/>
          </a:bodyPr>
          <a:lstStyle/>
          <a:p>
            <a:pPr marL="285750" indent="-285750">
              <a:buFont typeface="Arial" panose="020B0604020202020204" pitchFamily="34" charset="0"/>
              <a:buChar char="•"/>
            </a:pPr>
            <a:r>
              <a:rPr lang="zh-CN" altLang="en-US" sz="1800" dirty="0">
                <a:solidFill>
                  <a:srgbClr val="000000"/>
                </a:solidFill>
                <a:effectLst/>
                <a:latin typeface="+mn-ea"/>
              </a:rPr>
              <a:t>修改</a:t>
            </a:r>
            <a:r>
              <a:rPr lang="en-US" altLang="zh-CN" dirty="0">
                <a:solidFill>
                  <a:srgbClr val="000000"/>
                </a:solidFill>
                <a:latin typeface="+mn-ea"/>
              </a:rPr>
              <a:t>kernel/</a:t>
            </a:r>
            <a:r>
              <a:rPr lang="en-US" altLang="zh-CN" dirty="0" err="1">
                <a:solidFill>
                  <a:srgbClr val="000000"/>
                </a:solidFill>
                <a:latin typeface="+mn-ea"/>
              </a:rPr>
              <a:t>liteos_a</a:t>
            </a:r>
            <a:r>
              <a:rPr lang="en-US" altLang="zh-CN" dirty="0">
                <a:solidFill>
                  <a:srgbClr val="000000"/>
                </a:solidFill>
                <a:latin typeface="+mn-ea"/>
              </a:rPr>
              <a:t>/kernel/base/core/</a:t>
            </a:r>
            <a:r>
              <a:rPr lang="en-US" altLang="zh-CN" dirty="0" err="1">
                <a:solidFill>
                  <a:srgbClr val="000000"/>
                </a:solidFill>
                <a:latin typeface="+mn-ea"/>
              </a:rPr>
              <a:t>los_task.c</a:t>
            </a:r>
            <a:r>
              <a:rPr lang="zh-CN" altLang="en-US" dirty="0">
                <a:solidFill>
                  <a:srgbClr val="000000"/>
                </a:solidFill>
                <a:latin typeface="+mn-ea"/>
              </a:rPr>
              <a:t>中</a:t>
            </a:r>
            <a:r>
              <a:rPr lang="zh-CN" altLang="en-US" sz="1800" dirty="0">
                <a:solidFill>
                  <a:srgbClr val="000000"/>
                </a:solidFill>
                <a:effectLst/>
                <a:latin typeface="+mn-ea"/>
              </a:rPr>
              <a:t>清除实验二里创建的 </a:t>
            </a:r>
            <a:r>
              <a:rPr lang="en-US" altLang="zh-CN" sz="1800" dirty="0">
                <a:solidFill>
                  <a:srgbClr val="000000"/>
                </a:solidFill>
                <a:effectLst/>
                <a:latin typeface="+mn-ea"/>
              </a:rPr>
              <a:t>EDF </a:t>
            </a:r>
            <a:r>
              <a:rPr lang="zh-CN" altLang="en-US" sz="1800" dirty="0">
                <a:solidFill>
                  <a:srgbClr val="000000"/>
                </a:solidFill>
                <a:effectLst/>
                <a:latin typeface="+mn-ea"/>
              </a:rPr>
              <a:t>死循环任务。</a:t>
            </a:r>
            <a:endParaRPr lang="zh-CN" altLang="en-US" dirty="0">
              <a:latin typeface="+mn-ea"/>
            </a:endParaRPr>
          </a:p>
        </p:txBody>
      </p:sp>
    </p:spTree>
    <p:extLst>
      <p:ext uri="{BB962C8B-B14F-4D97-AF65-F5344CB8AC3E}">
        <p14:creationId xmlns:p14="http://schemas.microsoft.com/office/powerpoint/2010/main" val="30414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BD710D1-182F-93BE-FB8F-C78774AE17F9}"/>
              </a:ext>
            </a:extLst>
          </p:cNvPr>
          <p:cNvPicPr>
            <a:picLocks noChangeAspect="1"/>
          </p:cNvPicPr>
          <p:nvPr/>
        </p:nvPicPr>
        <p:blipFill>
          <a:blip r:embed="rId2"/>
          <a:stretch>
            <a:fillRect/>
          </a:stretch>
        </p:blipFill>
        <p:spPr>
          <a:xfrm>
            <a:off x="6096000" y="2532649"/>
            <a:ext cx="4940554" cy="2362321"/>
          </a:xfrm>
          <a:prstGeom prst="rect">
            <a:avLst/>
          </a:prstGeom>
        </p:spPr>
      </p:pic>
      <p:pic>
        <p:nvPicPr>
          <p:cNvPr id="11" name="图片 10">
            <a:extLst>
              <a:ext uri="{FF2B5EF4-FFF2-40B4-BE49-F238E27FC236}">
                <a16:creationId xmlns:a16="http://schemas.microsoft.com/office/drawing/2014/main" id="{9199984F-EC8E-0151-E16B-F8710C87B4E8}"/>
              </a:ext>
            </a:extLst>
          </p:cNvPr>
          <p:cNvPicPr>
            <a:picLocks noChangeAspect="1"/>
          </p:cNvPicPr>
          <p:nvPr/>
        </p:nvPicPr>
        <p:blipFill>
          <a:blip r:embed="rId3"/>
          <a:stretch>
            <a:fillRect/>
          </a:stretch>
        </p:blipFill>
        <p:spPr>
          <a:xfrm>
            <a:off x="739348" y="2532649"/>
            <a:ext cx="4648439" cy="2127359"/>
          </a:xfrm>
          <a:prstGeom prst="rect">
            <a:avLst/>
          </a:prstGeom>
        </p:spPr>
      </p:pic>
      <p:sp>
        <p:nvSpPr>
          <p:cNvPr id="12" name="文本框 11">
            <a:extLst>
              <a:ext uri="{FF2B5EF4-FFF2-40B4-BE49-F238E27FC236}">
                <a16:creationId xmlns:a16="http://schemas.microsoft.com/office/drawing/2014/main" id="{9B5F4C56-3DD9-03DE-8648-68CB3B4C4393}"/>
              </a:ext>
            </a:extLst>
          </p:cNvPr>
          <p:cNvSpPr txBox="1"/>
          <p:nvPr/>
        </p:nvSpPr>
        <p:spPr>
          <a:xfrm>
            <a:off x="739348" y="997665"/>
            <a:ext cx="809985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根据指导书中内容（第</a:t>
            </a:r>
            <a:r>
              <a:rPr lang="en-US" altLang="zh-CN" dirty="0"/>
              <a:t>7</a:t>
            </a:r>
            <a:r>
              <a:rPr lang="zh-CN" altLang="en-US" dirty="0"/>
              <a:t>页），</a:t>
            </a:r>
            <a:r>
              <a:rPr lang="en-US" altLang="zh-CN" dirty="0">
                <a:solidFill>
                  <a:srgbClr val="000000"/>
                </a:solidFill>
                <a:latin typeface="+mn-ea"/>
              </a:rPr>
              <a:t> </a:t>
            </a:r>
            <a:r>
              <a:rPr lang="zh-CN" altLang="en-US" dirty="0">
                <a:solidFill>
                  <a:srgbClr val="000000"/>
                </a:solidFill>
                <a:latin typeface="+mn-ea"/>
              </a:rPr>
              <a:t>在</a:t>
            </a:r>
            <a:r>
              <a:rPr lang="en-US" altLang="zh-CN" dirty="0">
                <a:solidFill>
                  <a:srgbClr val="000000"/>
                </a:solidFill>
                <a:latin typeface="+mn-ea"/>
              </a:rPr>
              <a:t>kernel/</a:t>
            </a:r>
            <a:r>
              <a:rPr lang="en-US" altLang="zh-CN" dirty="0" err="1">
                <a:solidFill>
                  <a:srgbClr val="000000"/>
                </a:solidFill>
                <a:latin typeface="+mn-ea"/>
              </a:rPr>
              <a:t>liteos_a</a:t>
            </a:r>
            <a:r>
              <a:rPr lang="en-US" altLang="zh-CN" dirty="0">
                <a:solidFill>
                  <a:srgbClr val="000000"/>
                </a:solidFill>
                <a:latin typeface="+mn-ea"/>
              </a:rPr>
              <a:t>/kernel/base/include/</a:t>
            </a:r>
            <a:r>
              <a:rPr lang="en-US" altLang="zh-CN" dirty="0" err="1">
                <a:solidFill>
                  <a:srgbClr val="000000"/>
                </a:solidFill>
                <a:latin typeface="+mn-ea"/>
              </a:rPr>
              <a:t>los_sched_pri.h</a:t>
            </a:r>
            <a:r>
              <a:rPr lang="zh-CN" altLang="en-US" dirty="0">
                <a:solidFill>
                  <a:srgbClr val="000000"/>
                </a:solidFill>
                <a:latin typeface="+mn-ea"/>
              </a:rPr>
              <a:t>中</a:t>
            </a:r>
            <a:r>
              <a:rPr lang="zh-CN" altLang="en-US" dirty="0"/>
              <a:t>定义结构体，用于存放轨迹信息。</a:t>
            </a:r>
          </a:p>
        </p:txBody>
      </p:sp>
    </p:spTree>
    <p:extLst>
      <p:ext uri="{BB962C8B-B14F-4D97-AF65-F5344CB8AC3E}">
        <p14:creationId xmlns:p14="http://schemas.microsoft.com/office/powerpoint/2010/main" val="415348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714AAF-7A9C-16F7-21E8-B0D5870F95EB}"/>
              </a:ext>
            </a:extLst>
          </p:cNvPr>
          <p:cNvPicPr>
            <a:picLocks noChangeAspect="1"/>
          </p:cNvPicPr>
          <p:nvPr/>
        </p:nvPicPr>
        <p:blipFill>
          <a:blip r:embed="rId2"/>
          <a:stretch>
            <a:fillRect/>
          </a:stretch>
        </p:blipFill>
        <p:spPr>
          <a:xfrm>
            <a:off x="6096000" y="2614495"/>
            <a:ext cx="4934204" cy="3321221"/>
          </a:xfrm>
          <a:prstGeom prst="rect">
            <a:avLst/>
          </a:prstGeom>
        </p:spPr>
      </p:pic>
      <p:pic>
        <p:nvPicPr>
          <p:cNvPr id="4" name="图片 3">
            <a:extLst>
              <a:ext uri="{FF2B5EF4-FFF2-40B4-BE49-F238E27FC236}">
                <a16:creationId xmlns:a16="http://schemas.microsoft.com/office/drawing/2014/main" id="{56A52337-CB92-1594-EF86-DE0A45C2C0B9}"/>
              </a:ext>
            </a:extLst>
          </p:cNvPr>
          <p:cNvPicPr>
            <a:picLocks noChangeAspect="1"/>
          </p:cNvPicPr>
          <p:nvPr/>
        </p:nvPicPr>
        <p:blipFill>
          <a:blip r:embed="rId3"/>
          <a:stretch>
            <a:fillRect/>
          </a:stretch>
        </p:blipFill>
        <p:spPr>
          <a:xfrm>
            <a:off x="958560" y="2870989"/>
            <a:ext cx="3981655" cy="1371670"/>
          </a:xfrm>
          <a:prstGeom prst="rect">
            <a:avLst/>
          </a:prstGeom>
        </p:spPr>
      </p:pic>
      <p:pic>
        <p:nvPicPr>
          <p:cNvPr id="5" name="图片 4">
            <a:extLst>
              <a:ext uri="{FF2B5EF4-FFF2-40B4-BE49-F238E27FC236}">
                <a16:creationId xmlns:a16="http://schemas.microsoft.com/office/drawing/2014/main" id="{7EAB109B-0246-30F9-8294-E55AC0608CC3}"/>
              </a:ext>
            </a:extLst>
          </p:cNvPr>
          <p:cNvPicPr>
            <a:picLocks noChangeAspect="1"/>
          </p:cNvPicPr>
          <p:nvPr/>
        </p:nvPicPr>
        <p:blipFill>
          <a:blip r:embed="rId4"/>
          <a:stretch>
            <a:fillRect/>
          </a:stretch>
        </p:blipFill>
        <p:spPr>
          <a:xfrm>
            <a:off x="733235" y="4437039"/>
            <a:ext cx="5016758" cy="1498677"/>
          </a:xfrm>
          <a:prstGeom prst="rect">
            <a:avLst/>
          </a:prstGeom>
        </p:spPr>
      </p:pic>
      <p:sp>
        <p:nvSpPr>
          <p:cNvPr id="6" name="文本框 5">
            <a:extLst>
              <a:ext uri="{FF2B5EF4-FFF2-40B4-BE49-F238E27FC236}">
                <a16:creationId xmlns:a16="http://schemas.microsoft.com/office/drawing/2014/main" id="{E21E3267-30DD-EE86-7C1E-9034A9D44F15}"/>
              </a:ext>
            </a:extLst>
          </p:cNvPr>
          <p:cNvSpPr txBox="1"/>
          <p:nvPr/>
        </p:nvSpPr>
        <p:spPr>
          <a:xfrm>
            <a:off x="690281" y="854560"/>
            <a:ext cx="1068593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mn-ea"/>
              </a:rPr>
              <a:t>在配置文件（</a:t>
            </a:r>
            <a:r>
              <a:rPr lang="en-US" altLang="zh-CN" dirty="0">
                <a:solidFill>
                  <a:srgbClr val="000000"/>
                </a:solidFill>
                <a:latin typeface="+mn-ea"/>
              </a:rPr>
              <a:t> kernel/</a:t>
            </a:r>
            <a:r>
              <a:rPr lang="en-US" altLang="zh-CN" dirty="0" err="1">
                <a:solidFill>
                  <a:srgbClr val="000000"/>
                </a:solidFill>
                <a:latin typeface="+mn-ea"/>
              </a:rPr>
              <a:t>liteos_a</a:t>
            </a:r>
            <a:r>
              <a:rPr lang="en-US" altLang="zh-CN" dirty="0">
                <a:solidFill>
                  <a:srgbClr val="000000"/>
                </a:solidFill>
                <a:latin typeface="+mn-ea"/>
              </a:rPr>
              <a:t>/kernel/common/</a:t>
            </a:r>
            <a:r>
              <a:rPr lang="en-US" altLang="zh-CN" dirty="0" err="1">
                <a:solidFill>
                  <a:srgbClr val="000000"/>
                </a:solidFill>
                <a:latin typeface="+mn-ea"/>
              </a:rPr>
              <a:t>los_config.h</a:t>
            </a:r>
            <a:r>
              <a:rPr lang="zh-CN" altLang="en-US" dirty="0">
                <a:latin typeface="+mn-ea"/>
              </a:rPr>
              <a:t>）中定义轨迹记录最大数量</a:t>
            </a:r>
            <a:endParaRPr lang="en-US" altLang="zh-CN" dirty="0">
              <a:latin typeface="+mn-ea"/>
            </a:endParaRPr>
          </a:p>
          <a:p>
            <a:pPr marL="285750" indent="-285750">
              <a:buFont typeface="Arial" panose="020B0604020202020204" pitchFamily="34" charset="0"/>
              <a:buChar char="•"/>
            </a:pPr>
            <a:r>
              <a:rPr lang="zh-CN" altLang="en-US" dirty="0">
                <a:latin typeface="+mn-ea"/>
              </a:rPr>
              <a:t>在</a:t>
            </a:r>
            <a:r>
              <a:rPr lang="en-US" altLang="zh-CN" dirty="0">
                <a:solidFill>
                  <a:srgbClr val="000000"/>
                </a:solidFill>
                <a:latin typeface="+mn-ea"/>
              </a:rPr>
              <a:t>kernel/</a:t>
            </a:r>
            <a:r>
              <a:rPr lang="en-US" altLang="zh-CN" dirty="0" err="1">
                <a:solidFill>
                  <a:srgbClr val="000000"/>
                </a:solidFill>
                <a:latin typeface="+mn-ea"/>
              </a:rPr>
              <a:t>liteos_a</a:t>
            </a:r>
            <a:r>
              <a:rPr lang="en-US" altLang="zh-CN" dirty="0">
                <a:solidFill>
                  <a:srgbClr val="000000"/>
                </a:solidFill>
                <a:latin typeface="+mn-ea"/>
              </a:rPr>
              <a:t>/kernel/base/sched/</a:t>
            </a:r>
            <a:r>
              <a:rPr lang="en-US" altLang="zh-CN" dirty="0" err="1">
                <a:solidFill>
                  <a:srgbClr val="000000"/>
                </a:solidFill>
                <a:latin typeface="+mn-ea"/>
              </a:rPr>
              <a:t>los_sched.c</a:t>
            </a:r>
            <a:r>
              <a:rPr lang="zh-CN" altLang="en-US" dirty="0">
                <a:solidFill>
                  <a:srgbClr val="000000"/>
                </a:solidFill>
                <a:latin typeface="+mn-ea"/>
              </a:rPr>
              <a:t>中</a:t>
            </a:r>
            <a:endParaRPr lang="en-US" altLang="zh-CN" dirty="0">
              <a:latin typeface="+mn-ea"/>
            </a:endParaRPr>
          </a:p>
          <a:p>
            <a:pPr marL="800100" lvl="1" indent="-342900">
              <a:buFont typeface="+mj-lt"/>
              <a:buAutoNum type="arabicPeriod"/>
            </a:pPr>
            <a:r>
              <a:rPr lang="zh-CN" altLang="en-US" dirty="0">
                <a:latin typeface="+mn-ea"/>
              </a:rPr>
              <a:t>定义全局数组，存放记录</a:t>
            </a:r>
            <a:endParaRPr lang="en-US" altLang="zh-CN" dirty="0">
              <a:latin typeface="+mn-ea"/>
            </a:endParaRPr>
          </a:p>
          <a:p>
            <a:pPr marL="800100" lvl="1" indent="-342900">
              <a:buFont typeface="+mj-lt"/>
              <a:buAutoNum type="arabicPeriod"/>
            </a:pPr>
            <a:r>
              <a:rPr lang="zh-CN" altLang="en-US" dirty="0">
                <a:latin typeface="+mn-ea"/>
              </a:rPr>
              <a:t>定于下一条记录下标</a:t>
            </a:r>
            <a:endParaRPr lang="en-US" altLang="zh-CN" dirty="0">
              <a:latin typeface="+mn-ea"/>
            </a:endParaRPr>
          </a:p>
          <a:p>
            <a:pPr marL="800100" lvl="1" indent="-342900">
              <a:buFont typeface="+mj-lt"/>
              <a:buAutoNum type="arabicPeriod"/>
            </a:pPr>
            <a:r>
              <a:rPr lang="zh-CN" altLang="en-US" dirty="0">
                <a:latin typeface="+mn-ea"/>
              </a:rPr>
              <a:t>定义当前记录数量</a:t>
            </a:r>
            <a:endParaRPr lang="en-US" altLang="zh-CN" dirty="0">
              <a:latin typeface="+mn-ea"/>
            </a:endParaRPr>
          </a:p>
          <a:p>
            <a:pPr marL="800100" lvl="1" indent="-342900">
              <a:buFont typeface="+mj-lt"/>
              <a:buAutoNum type="arabicPeriod"/>
            </a:pPr>
            <a:r>
              <a:rPr lang="zh-CN" altLang="en-US" dirty="0">
                <a:latin typeface="+mn-ea"/>
              </a:rPr>
              <a:t>显式初始化变量</a:t>
            </a:r>
          </a:p>
        </p:txBody>
      </p:sp>
    </p:spTree>
    <p:extLst>
      <p:ext uri="{BB962C8B-B14F-4D97-AF65-F5344CB8AC3E}">
        <p14:creationId xmlns:p14="http://schemas.microsoft.com/office/powerpoint/2010/main" val="340816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3D72E65-ACF7-7843-1AB7-7F0BADB6B21E}"/>
              </a:ext>
            </a:extLst>
          </p:cNvPr>
          <p:cNvPicPr>
            <a:picLocks noChangeAspect="1"/>
          </p:cNvPicPr>
          <p:nvPr/>
        </p:nvPicPr>
        <p:blipFill>
          <a:blip r:embed="rId2"/>
          <a:stretch>
            <a:fillRect/>
          </a:stretch>
        </p:blipFill>
        <p:spPr>
          <a:xfrm>
            <a:off x="70970" y="2084236"/>
            <a:ext cx="6642441" cy="4292821"/>
          </a:xfrm>
          <a:prstGeom prst="rect">
            <a:avLst/>
          </a:prstGeom>
        </p:spPr>
      </p:pic>
      <p:sp>
        <p:nvSpPr>
          <p:cNvPr id="11" name="文本框 10">
            <a:extLst>
              <a:ext uri="{FF2B5EF4-FFF2-40B4-BE49-F238E27FC236}">
                <a16:creationId xmlns:a16="http://schemas.microsoft.com/office/drawing/2014/main" id="{B8523EAA-43CD-A913-2951-3C230DC2DBFA}"/>
              </a:ext>
            </a:extLst>
          </p:cNvPr>
          <p:cNvSpPr txBox="1"/>
          <p:nvPr/>
        </p:nvSpPr>
        <p:spPr>
          <a:xfrm>
            <a:off x="430306" y="213044"/>
            <a:ext cx="9161929"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根据指导书对记录信息的填写（第</a:t>
            </a:r>
            <a:r>
              <a:rPr lang="en-US" altLang="zh-CN" dirty="0"/>
              <a:t>6</a:t>
            </a:r>
            <a:r>
              <a:rPr lang="zh-CN" altLang="en-US" dirty="0"/>
              <a:t>页），抽象出工具函数（写在</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kernel/</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liteos_a</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/kernel/base/sched/</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los_</a:t>
            </a:r>
            <a:r>
              <a:rPr lang="en-US" altLang="zh-CN" dirty="0" err="1">
                <a:solidFill>
                  <a:srgbClr val="000000"/>
                </a:solidFill>
                <a:latin typeface="微软雅黑" panose="020B0503020204020204" pitchFamily="34" charset="-122"/>
                <a:ea typeface="微软雅黑" panose="020B0503020204020204" pitchFamily="34" charset="-122"/>
              </a:rPr>
              <a:t>sched</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.c</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 </a:t>
            </a:r>
            <a:r>
              <a:rPr lang="zh-CN" altLang="en-US" dirty="0"/>
              <a:t>），方便后面的使用：</a:t>
            </a:r>
            <a:endParaRPr lang="en-US" altLang="zh-CN" dirty="0"/>
          </a:p>
          <a:p>
            <a:pPr marL="800100" lvl="1" indent="-342900">
              <a:buFont typeface="+mj-lt"/>
              <a:buAutoNum type="arabicPeriod"/>
            </a:pPr>
            <a:r>
              <a:rPr lang="en-US" altLang="zh-CN" dirty="0" err="1"/>
              <a:t>OsGetNextSchedTrace</a:t>
            </a:r>
            <a:r>
              <a:rPr lang="en-US" altLang="zh-CN" dirty="0"/>
              <a:t>()</a:t>
            </a:r>
            <a:r>
              <a:rPr lang="zh-CN" altLang="en-US" dirty="0"/>
              <a:t> 为获取下一条记录对应地址</a:t>
            </a:r>
            <a:endParaRPr lang="en-US" altLang="zh-CN" dirty="0"/>
          </a:p>
          <a:p>
            <a:pPr marL="800100" lvl="1" indent="-342900">
              <a:buFont typeface="+mj-lt"/>
              <a:buAutoNum type="arabicPeriod"/>
            </a:pPr>
            <a:r>
              <a:rPr lang="en-US" altLang="zh-CN" dirty="0" err="1"/>
              <a:t>OsAddSchedTrace</a:t>
            </a:r>
            <a:r>
              <a:rPr lang="en-US" altLang="zh-CN" dirty="0"/>
              <a:t>() </a:t>
            </a:r>
            <a:r>
              <a:rPr lang="zh-CN" altLang="en-US" dirty="0"/>
              <a:t>为将需要的信息填写到记录中</a:t>
            </a:r>
            <a:endParaRPr lang="en-US" altLang="zh-CN" dirty="0"/>
          </a:p>
          <a:p>
            <a:pPr marL="342900" indent="-342900">
              <a:buFont typeface="Arial" panose="020B0604020202020204" pitchFamily="34" charset="0"/>
              <a:buChar char="•"/>
            </a:pPr>
            <a:r>
              <a:rPr lang="zh-CN" altLang="en-US" dirty="0"/>
              <a:t>在</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kernel/</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liteos_a</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/kernel/base/include/</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los_</a:t>
            </a:r>
            <a:r>
              <a:rPr lang="en-US" altLang="zh-CN" dirty="0" err="1">
                <a:solidFill>
                  <a:srgbClr val="000000"/>
                </a:solidFill>
                <a:latin typeface="微软雅黑" panose="020B0503020204020204" pitchFamily="34" charset="-122"/>
                <a:ea typeface="微软雅黑" panose="020B0503020204020204" pitchFamily="34" charset="-122"/>
              </a:rPr>
              <a:t>sched_pri</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.h</a:t>
            </a:r>
            <a:r>
              <a:rPr lang="zh-CN" altLang="en-US" sz="1800" kern="1200" dirty="0">
                <a:solidFill>
                  <a:srgbClr val="000000"/>
                </a:solidFill>
                <a:effectLst/>
                <a:latin typeface="微软雅黑" panose="020B0503020204020204" pitchFamily="34" charset="-122"/>
                <a:ea typeface="微软雅黑" panose="020B0503020204020204" pitchFamily="34" charset="-122"/>
                <a:cs typeface="+mn-cs"/>
              </a:rPr>
              <a:t>中</a:t>
            </a:r>
            <a:r>
              <a:rPr lang="zh-CN" altLang="en-US" dirty="0"/>
              <a:t>将这个函数和全局变量暴露出来</a:t>
            </a:r>
          </a:p>
        </p:txBody>
      </p:sp>
      <p:pic>
        <p:nvPicPr>
          <p:cNvPr id="5" name="图片 4">
            <a:extLst>
              <a:ext uri="{FF2B5EF4-FFF2-40B4-BE49-F238E27FC236}">
                <a16:creationId xmlns:a16="http://schemas.microsoft.com/office/drawing/2014/main" id="{191C74D2-03D9-A5B6-571E-A370404857E5}"/>
              </a:ext>
            </a:extLst>
          </p:cNvPr>
          <p:cNvPicPr>
            <a:picLocks noChangeAspect="1"/>
          </p:cNvPicPr>
          <p:nvPr/>
        </p:nvPicPr>
        <p:blipFill>
          <a:blip r:embed="rId3"/>
          <a:stretch>
            <a:fillRect/>
          </a:stretch>
        </p:blipFill>
        <p:spPr>
          <a:xfrm>
            <a:off x="5290330" y="4594815"/>
            <a:ext cx="5950256" cy="1917799"/>
          </a:xfrm>
          <a:prstGeom prst="rect">
            <a:avLst/>
          </a:prstGeom>
        </p:spPr>
      </p:pic>
      <p:pic>
        <p:nvPicPr>
          <p:cNvPr id="13" name="图片 12">
            <a:extLst>
              <a:ext uri="{FF2B5EF4-FFF2-40B4-BE49-F238E27FC236}">
                <a16:creationId xmlns:a16="http://schemas.microsoft.com/office/drawing/2014/main" id="{670D314B-9896-8BB7-BE04-2D362A379ADB}"/>
              </a:ext>
            </a:extLst>
          </p:cNvPr>
          <p:cNvPicPr>
            <a:picLocks noChangeAspect="1"/>
          </p:cNvPicPr>
          <p:nvPr/>
        </p:nvPicPr>
        <p:blipFill rotWithShape="1">
          <a:blip r:embed="rId4"/>
          <a:srcRect r="13925"/>
          <a:stretch/>
        </p:blipFill>
        <p:spPr>
          <a:xfrm>
            <a:off x="6343687" y="2034353"/>
            <a:ext cx="5651837" cy="2502029"/>
          </a:xfrm>
          <a:prstGeom prst="rect">
            <a:avLst/>
          </a:prstGeom>
        </p:spPr>
      </p:pic>
    </p:spTree>
    <p:extLst>
      <p:ext uri="{BB962C8B-B14F-4D97-AF65-F5344CB8AC3E}">
        <p14:creationId xmlns:p14="http://schemas.microsoft.com/office/powerpoint/2010/main" val="372203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2FFCA2-2F39-6D36-BC90-60AC87EE503C}"/>
              </a:ext>
            </a:extLst>
          </p:cNvPr>
          <p:cNvPicPr>
            <a:picLocks noChangeAspect="1"/>
          </p:cNvPicPr>
          <p:nvPr/>
        </p:nvPicPr>
        <p:blipFill>
          <a:blip r:embed="rId2"/>
          <a:stretch>
            <a:fillRect/>
          </a:stretch>
        </p:blipFill>
        <p:spPr>
          <a:xfrm>
            <a:off x="869624" y="1899906"/>
            <a:ext cx="5378726" cy="4457929"/>
          </a:xfrm>
          <a:prstGeom prst="rect">
            <a:avLst/>
          </a:prstGeom>
        </p:spPr>
      </p:pic>
      <p:pic>
        <p:nvPicPr>
          <p:cNvPr id="5" name="图片 4">
            <a:extLst>
              <a:ext uri="{FF2B5EF4-FFF2-40B4-BE49-F238E27FC236}">
                <a16:creationId xmlns:a16="http://schemas.microsoft.com/office/drawing/2014/main" id="{3A0191D2-46FF-9EF2-735F-930772265425}"/>
              </a:ext>
            </a:extLst>
          </p:cNvPr>
          <p:cNvPicPr>
            <a:picLocks noChangeAspect="1"/>
          </p:cNvPicPr>
          <p:nvPr/>
        </p:nvPicPr>
        <p:blipFill>
          <a:blip r:embed="rId3"/>
          <a:stretch>
            <a:fillRect/>
          </a:stretch>
        </p:blipFill>
        <p:spPr>
          <a:xfrm>
            <a:off x="5665008" y="4147921"/>
            <a:ext cx="5137414" cy="2209914"/>
          </a:xfrm>
          <a:prstGeom prst="rect">
            <a:avLst/>
          </a:prstGeom>
        </p:spPr>
      </p:pic>
      <p:pic>
        <p:nvPicPr>
          <p:cNvPr id="7" name="图片 6">
            <a:extLst>
              <a:ext uri="{FF2B5EF4-FFF2-40B4-BE49-F238E27FC236}">
                <a16:creationId xmlns:a16="http://schemas.microsoft.com/office/drawing/2014/main" id="{7E53B6F1-45F0-7918-B3FA-5D29263DE52F}"/>
              </a:ext>
            </a:extLst>
          </p:cNvPr>
          <p:cNvPicPr>
            <a:picLocks noChangeAspect="1"/>
          </p:cNvPicPr>
          <p:nvPr/>
        </p:nvPicPr>
        <p:blipFill rotWithShape="1">
          <a:blip r:embed="rId4"/>
          <a:srcRect r="6895" b="70900"/>
          <a:stretch/>
        </p:blipFill>
        <p:spPr>
          <a:xfrm>
            <a:off x="5217574" y="2489755"/>
            <a:ext cx="6651484" cy="1422901"/>
          </a:xfrm>
          <a:prstGeom prst="rect">
            <a:avLst/>
          </a:prstGeom>
        </p:spPr>
      </p:pic>
      <p:sp>
        <p:nvSpPr>
          <p:cNvPr id="8" name="文本框 7">
            <a:extLst>
              <a:ext uri="{FF2B5EF4-FFF2-40B4-BE49-F238E27FC236}">
                <a16:creationId xmlns:a16="http://schemas.microsoft.com/office/drawing/2014/main" id="{93216B41-D22C-5D26-56D5-2DBF36A5953F}"/>
              </a:ext>
            </a:extLst>
          </p:cNvPr>
          <p:cNvSpPr txBox="1"/>
          <p:nvPr/>
        </p:nvSpPr>
        <p:spPr>
          <a:xfrm>
            <a:off x="869624" y="285709"/>
            <a:ext cx="9726658" cy="1200329"/>
          </a:xfrm>
          <a:prstGeom prst="rect">
            <a:avLst/>
          </a:prstGeom>
          <a:noFill/>
        </p:spPr>
        <p:txBody>
          <a:bodyPr wrap="square" rtlCol="0">
            <a:spAutoFit/>
          </a:bodyPr>
          <a:lstStyle/>
          <a:p>
            <a:r>
              <a:rPr lang="zh-CN" altLang="en-US" dirty="0"/>
              <a:t>根据指导书（第</a:t>
            </a:r>
            <a:r>
              <a:rPr lang="en-US" altLang="zh-CN" dirty="0"/>
              <a:t>7</a:t>
            </a:r>
            <a:r>
              <a:rPr lang="zh-CN" altLang="en-US" dirty="0"/>
              <a:t>页），我们知道对任务状态的解析可以使用</a:t>
            </a:r>
            <a:r>
              <a:rPr lang="en-US" altLang="zh-CN" dirty="0" err="1"/>
              <a:t>ConvertTaskStatusToString</a:t>
            </a:r>
            <a:r>
              <a:rPr lang="en-US" altLang="zh-CN" dirty="0"/>
              <a:t>()</a:t>
            </a:r>
            <a:r>
              <a:rPr lang="zh-CN" altLang="en-US" dirty="0"/>
              <a:t>函数</a:t>
            </a:r>
            <a:endParaRPr lang="en-US" altLang="zh-CN" dirty="0"/>
          </a:p>
          <a:p>
            <a:pPr marL="285750" indent="-285750">
              <a:buFont typeface="Arial" panose="020B0604020202020204" pitchFamily="34" charset="0"/>
              <a:buChar char="•"/>
            </a:pPr>
            <a:r>
              <a:rPr lang="zh-CN" altLang="en-US" dirty="0"/>
              <a:t>在</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kernel/</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liteos_a</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/kernel/base/</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misc</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a:t>
            </a:r>
            <a:r>
              <a:rPr lang="en-US" altLang="zh-CN" dirty="0" err="1">
                <a:solidFill>
                  <a:srgbClr val="000000"/>
                </a:solidFill>
                <a:latin typeface="微软雅黑" panose="020B0503020204020204" pitchFamily="34" charset="-122"/>
                <a:ea typeface="微软雅黑" panose="020B0503020204020204" pitchFamily="34" charset="-122"/>
              </a:rPr>
              <a:t>task_shellcmd</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.c</a:t>
            </a:r>
            <a:r>
              <a:rPr lang="zh-CN" altLang="en-US" dirty="0"/>
              <a:t>中将其</a:t>
            </a:r>
            <a:r>
              <a:rPr lang="en-US" altLang="zh-CN" dirty="0"/>
              <a:t>STATIC</a:t>
            </a:r>
            <a:r>
              <a:rPr lang="zh-CN" altLang="en-US" dirty="0"/>
              <a:t>关键字删除，方便在其他文件中使用这个函数。</a:t>
            </a:r>
            <a:endParaRPr lang="en-US" altLang="zh-CN" dirty="0"/>
          </a:p>
          <a:p>
            <a:pPr marL="285750" indent="-285750">
              <a:buFont typeface="Arial" panose="020B0604020202020204" pitchFamily="34" charset="0"/>
              <a:buChar char="•"/>
            </a:pPr>
            <a:r>
              <a:rPr lang="zh-CN" altLang="en-US" dirty="0"/>
              <a:t>在</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kernel/</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liteos_a</a:t>
            </a:r>
            <a:r>
              <a:rPr lang="en-US" altLang="zh-CN" sz="1800" kern="1200" dirty="0">
                <a:solidFill>
                  <a:srgbClr val="000000"/>
                </a:solidFill>
                <a:effectLst/>
                <a:latin typeface="微软雅黑" panose="020B0503020204020204" pitchFamily="34" charset="-122"/>
                <a:ea typeface="微软雅黑" panose="020B0503020204020204" pitchFamily="34" charset="-122"/>
                <a:cs typeface="+mn-cs"/>
              </a:rPr>
              <a:t>/kernel/base/include/</a:t>
            </a:r>
            <a:r>
              <a:rPr lang="en-US" altLang="zh-CN" sz="1800" kern="1200" dirty="0" err="1">
                <a:solidFill>
                  <a:srgbClr val="000000"/>
                </a:solidFill>
                <a:effectLst/>
                <a:latin typeface="微软雅黑" panose="020B0503020204020204" pitchFamily="34" charset="-122"/>
                <a:ea typeface="微软雅黑" panose="020B0503020204020204" pitchFamily="34" charset="-122"/>
                <a:cs typeface="+mn-cs"/>
              </a:rPr>
              <a:t>los_task_pri.</a:t>
            </a:r>
            <a:r>
              <a:rPr lang="en-US" altLang="zh-CN" dirty="0" err="1">
                <a:solidFill>
                  <a:srgbClr val="000000"/>
                </a:solidFill>
                <a:latin typeface="微软雅黑" panose="020B0503020204020204" pitchFamily="34" charset="-122"/>
                <a:ea typeface="微软雅黑" panose="020B0503020204020204" pitchFamily="34" charset="-122"/>
              </a:rPr>
              <a:t>h</a:t>
            </a:r>
            <a:r>
              <a:rPr lang="zh-CN" altLang="en-US" dirty="0"/>
              <a:t>中将这个函数暴露出去</a:t>
            </a:r>
          </a:p>
        </p:txBody>
      </p:sp>
    </p:spTree>
    <p:extLst>
      <p:ext uri="{BB962C8B-B14F-4D97-AF65-F5344CB8AC3E}">
        <p14:creationId xmlns:p14="http://schemas.microsoft.com/office/powerpoint/2010/main" val="378671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9790ACA-3748-A81F-5217-383A426D9E90}"/>
              </a:ext>
            </a:extLst>
          </p:cNvPr>
          <p:cNvPicPr>
            <a:picLocks noChangeAspect="1"/>
          </p:cNvPicPr>
          <p:nvPr/>
        </p:nvPicPr>
        <p:blipFill>
          <a:blip r:embed="rId2"/>
          <a:stretch>
            <a:fillRect/>
          </a:stretch>
        </p:blipFill>
        <p:spPr>
          <a:xfrm>
            <a:off x="2357052" y="1545347"/>
            <a:ext cx="8077865" cy="4956588"/>
          </a:xfrm>
          <a:prstGeom prst="rect">
            <a:avLst/>
          </a:prstGeom>
        </p:spPr>
      </p:pic>
      <p:sp>
        <p:nvSpPr>
          <p:cNvPr id="10" name="文本框 9">
            <a:extLst>
              <a:ext uri="{FF2B5EF4-FFF2-40B4-BE49-F238E27FC236}">
                <a16:creationId xmlns:a16="http://schemas.microsoft.com/office/drawing/2014/main" id="{88CCC16A-BA04-E6C5-7B1A-2DB24AE56103}"/>
              </a:ext>
            </a:extLst>
          </p:cNvPr>
          <p:cNvSpPr txBox="1"/>
          <p:nvPr/>
        </p:nvSpPr>
        <p:spPr>
          <a:xfrm>
            <a:off x="1066800" y="552112"/>
            <a:ext cx="9081247"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根据指导书内容（第</a:t>
            </a:r>
            <a:r>
              <a:rPr lang="en-US" altLang="zh-CN" dirty="0"/>
              <a:t>3</a:t>
            </a:r>
            <a:r>
              <a:rPr lang="zh-CN" altLang="en-US" dirty="0"/>
              <a:t>、</a:t>
            </a:r>
            <a:r>
              <a:rPr lang="en-US" altLang="zh-CN" dirty="0"/>
              <a:t>4</a:t>
            </a:r>
            <a:r>
              <a:rPr lang="zh-CN" altLang="en-US" dirty="0"/>
              <a:t>页），创建</a:t>
            </a:r>
            <a:r>
              <a:rPr lang="en-US" altLang="zh-CN" dirty="0"/>
              <a:t>/proc/trac</a:t>
            </a:r>
            <a:r>
              <a:rPr lang="zh-CN" altLang="en-US" dirty="0"/>
              <a:t>虚拟文件，用来显示进程调度记录信息。</a:t>
            </a:r>
            <a:endParaRPr lang="en-US" altLang="zh-CN" dirty="0"/>
          </a:p>
          <a:p>
            <a:pPr marL="285750" indent="-285750">
              <a:buFont typeface="Arial" panose="020B0604020202020204" pitchFamily="34" charset="0"/>
              <a:buChar char="•"/>
            </a:pPr>
            <a:r>
              <a:rPr lang="zh-CN" altLang="en-US" dirty="0"/>
              <a:t>详细信息写在下一页。</a:t>
            </a:r>
          </a:p>
        </p:txBody>
      </p:sp>
    </p:spTree>
    <p:extLst>
      <p:ext uri="{BB962C8B-B14F-4D97-AF65-F5344CB8AC3E}">
        <p14:creationId xmlns:p14="http://schemas.microsoft.com/office/powerpoint/2010/main" val="1495778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RlYThkMGE4ZDk1OTBjYTZlZWYxNWI1NTc4NTNmODkifQ=="/>
  <p:tag name="KSO_WPP_MARK_KEY" val="bf5e7699-a1a4-49f4-aca3-db8a39d9e1d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1967</Words>
  <Application>Microsoft Office PowerPoint</Application>
  <PresentationFormat>宽屏</PresentationFormat>
  <Paragraphs>75</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-apple-system</vt:lpstr>
      <vt:lpstr>微软雅黑</vt:lpstr>
      <vt:lpstr>Arial</vt:lpstr>
      <vt:lpstr>Calibri</vt:lpstr>
      <vt:lpstr>Office 主题</vt:lpstr>
      <vt:lpstr>2023操作系统实验报告</vt:lpstr>
      <vt:lpstr>大纲</vt:lpstr>
      <vt:lpstr>实验原理说明</vt:lpstr>
      <vt:lpstr>实验过程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实验结果及分析</vt:lpstr>
      <vt:lpstr>PowerPoint 演示文稿</vt:lpstr>
      <vt:lpstr>PowerPoint 演示文稿</vt:lpstr>
      <vt:lpstr>PowerPoint 演示文稿</vt:lpstr>
      <vt:lpstr>源代码截图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实验体会</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2023操作系统实验报告</dc:title>
  <dc:creator>曲名</dc:creator>
  <cp:lastModifiedBy>李 世轩</cp:lastModifiedBy>
  <cp:revision>24</cp:revision>
  <dcterms:created xsi:type="dcterms:W3CDTF">2023-05-07T00:02:00Z</dcterms:created>
  <dcterms:modified xsi:type="dcterms:W3CDTF">2023-06-25T05:32:29Z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E28D6136A26C4F9D94D0A578137B298B_12</vt:lpwstr>
  </property>
  <property fmtid="{D5CDD505-2E9C-101B-9397-08002B2CF9AE}" pid="3" name="KSOProductBuildVer">
    <vt:lpwstr>2052-11.1.0.14309</vt:lpwstr>
  </property>
</Properties>
</file>