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7" r:id="rId2"/>
    <p:sldId id="304" r:id="rId3"/>
    <p:sldId id="305" r:id="rId4"/>
    <p:sldId id="306" r:id="rId5"/>
    <p:sldId id="317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5" r:id="rId14"/>
    <p:sldId id="318" r:id="rId15"/>
    <p:sldId id="302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D6302"/>
    <a:srgbClr val="1F9FDF"/>
    <a:srgbClr val="54B6E7"/>
    <a:srgbClr val="FEFB90"/>
    <a:srgbClr val="F49AC0"/>
    <a:srgbClr val="EF4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5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0A6B980-AA7F-44CB-AB72-2716B325D3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0D4E65-32BD-44FF-AF2A-BC6BE95819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965CA-4CF0-408A-A86A-5928FF8B40AB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B33C58-E47B-4477-A0E7-8E76074160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DC85A5-503B-48B5-84BE-DCE25344E6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C0B72-7323-416A-A64F-DA8934C9C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3090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32765-D3C3-4D43-80B8-7EBD481DEA8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E18BD-2FC9-4AE8-AA21-2FC8DDD53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6085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C147F-AC46-4FCC-ABC1-68459C41ED71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373210-EB69-41ED-AEFA-3B197C410F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770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C147F-AC46-4FCC-ABC1-68459C41ED71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690FD4-AB92-4D16-90B3-477510E952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796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40FB2-F436-48B1-8DD3-849AC60A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EE73BD-49E5-432A-A472-68BDAF46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E86E94-04DD-4ABD-9B4E-2ECC797B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A744E0-FDC5-45AC-B369-C666A22A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CBE45B38-36BA-42C8-BBF3-5499736F555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573CF4A-E94C-4423-9409-B83BD5500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8026" y="1070504"/>
            <a:ext cx="10955709" cy="5056831"/>
          </a:xfrm>
        </p:spPr>
        <p:txBody>
          <a:bodyPr/>
          <a:lstStyle>
            <a:lvl1pPr marL="228600" indent="-228600">
              <a:lnSpc>
                <a:spcPct val="114000"/>
              </a:lnSpc>
              <a:buFont typeface="Wingdings" panose="05000000000000000000" pitchFamily="2" charset="2"/>
              <a:buChar char="l"/>
              <a:defRPr/>
            </a:lvl1pPr>
            <a:lvl2pPr marL="685800" indent="-228600">
              <a:lnSpc>
                <a:spcPct val="114000"/>
              </a:lnSpc>
              <a:buFont typeface="Wingdings" panose="05000000000000000000" pitchFamily="2" charset="2"/>
              <a:buChar char="n"/>
              <a:defRPr/>
            </a:lvl2pPr>
            <a:lvl3pPr marL="1143000" indent="-228600">
              <a:lnSpc>
                <a:spcPct val="114000"/>
              </a:lnSpc>
              <a:buFont typeface="Wingdings" panose="05000000000000000000" pitchFamily="2" charset="2"/>
              <a:buChar char="u"/>
              <a:defRPr/>
            </a:lvl3pPr>
            <a:lvl4pPr marL="1600200" indent="-228600">
              <a:lnSpc>
                <a:spcPct val="114000"/>
              </a:lnSpc>
              <a:buFont typeface="Wingdings" panose="05000000000000000000" pitchFamily="2" charset="2"/>
              <a:buChar char="l"/>
              <a:defRPr/>
            </a:lvl4pPr>
            <a:lvl5pPr marL="2057400" indent="-228600">
              <a:lnSpc>
                <a:spcPct val="114000"/>
              </a:lnSpc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B401FA7-4360-4DE8-B8D1-3931B0175114}"/>
              </a:ext>
            </a:extLst>
          </p:cNvPr>
          <p:cNvCxnSpPr>
            <a:cxnSpLocks/>
          </p:cNvCxnSpPr>
          <p:nvPr userDrawn="1"/>
        </p:nvCxnSpPr>
        <p:spPr>
          <a:xfrm>
            <a:off x="1341690" y="940037"/>
            <a:ext cx="9451648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20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02" r="-2"/>
          <a:stretch/>
        </p:blipFill>
        <p:spPr>
          <a:xfrm flipH="1">
            <a:off x="266700" y="207900"/>
            <a:ext cx="527050" cy="8626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8264"/>
            <a:ext cx="12192000" cy="1107386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11069205" y="5011189"/>
            <a:ext cx="1001719" cy="1434465"/>
            <a:chOff x="4477877" y="3351200"/>
            <a:chExt cx="2096270" cy="300186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9217" y="4519784"/>
              <a:ext cx="1084930" cy="177534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7877" y="3351200"/>
              <a:ext cx="1834474" cy="3001866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1" r="-66"/>
          <a:stretch/>
        </p:blipFill>
        <p:spPr>
          <a:xfrm>
            <a:off x="240587" y="5449742"/>
            <a:ext cx="1673740" cy="110624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62228"/>
            <a:ext cx="10515600" cy="5014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45B38-36BA-42C8-BBF3-5499736F55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</p:sldLayoutIdLst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FF0000"/>
          </a:solidFill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rgbClr val="FF0000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rgbClr val="0000FF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tutorial/tutorial.htm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>
            <a:off x="-479372" y="171831"/>
            <a:ext cx="4856628" cy="5087926"/>
          </a:xfrm>
          <a:custGeom>
            <a:avLst/>
            <a:gdLst>
              <a:gd name="connsiteX0" fmla="*/ 0 w 3018971"/>
              <a:gd name="connsiteY0" fmla="*/ 2582179 h 3162750"/>
              <a:gd name="connsiteX1" fmla="*/ 1059543 w 3018971"/>
              <a:gd name="connsiteY1" fmla="*/ 405036 h 3162750"/>
              <a:gd name="connsiteX2" fmla="*/ 1973943 w 3018971"/>
              <a:gd name="connsiteY2" fmla="*/ 143779 h 3162750"/>
              <a:gd name="connsiteX3" fmla="*/ 3018971 w 3018971"/>
              <a:gd name="connsiteY3" fmla="*/ 2030636 h 3162750"/>
              <a:gd name="connsiteX4" fmla="*/ 2989943 w 3018971"/>
              <a:gd name="connsiteY4" fmla="*/ 3162750 h 3162750"/>
              <a:gd name="connsiteX5" fmla="*/ 0 w 3018971"/>
              <a:gd name="connsiteY5" fmla="*/ 2582179 h 316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971" h="3162750">
                <a:moveTo>
                  <a:pt x="0" y="2582179"/>
                </a:moveTo>
                <a:cubicBezTo>
                  <a:pt x="365276" y="1696807"/>
                  <a:pt x="730553" y="811436"/>
                  <a:pt x="1059543" y="405036"/>
                </a:cubicBezTo>
                <a:cubicBezTo>
                  <a:pt x="1388533" y="-1364"/>
                  <a:pt x="1647372" y="-127154"/>
                  <a:pt x="1973943" y="143779"/>
                </a:cubicBezTo>
                <a:cubicBezTo>
                  <a:pt x="2300514" y="414712"/>
                  <a:pt x="2839962" y="1682293"/>
                  <a:pt x="3018971" y="2030636"/>
                </a:cubicBezTo>
                <a:lnTo>
                  <a:pt x="2989943" y="3162750"/>
                </a:lnTo>
                <a:lnTo>
                  <a:pt x="0" y="2582179"/>
                </a:lnTo>
                <a:close/>
              </a:path>
            </a:pathLst>
          </a:custGeom>
          <a:gradFill>
            <a:gsLst>
              <a:gs pos="0">
                <a:srgbClr val="84AA75">
                  <a:alpha val="29000"/>
                </a:srgbClr>
              </a:gs>
              <a:gs pos="37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2553550" y="257022"/>
            <a:ext cx="4295388" cy="5153544"/>
          </a:xfrm>
          <a:custGeom>
            <a:avLst/>
            <a:gdLst>
              <a:gd name="connsiteX0" fmla="*/ 0 w 3018971"/>
              <a:gd name="connsiteY0" fmla="*/ 2582179 h 3162750"/>
              <a:gd name="connsiteX1" fmla="*/ 1059543 w 3018971"/>
              <a:gd name="connsiteY1" fmla="*/ 405036 h 3162750"/>
              <a:gd name="connsiteX2" fmla="*/ 1973943 w 3018971"/>
              <a:gd name="connsiteY2" fmla="*/ 143779 h 3162750"/>
              <a:gd name="connsiteX3" fmla="*/ 3018971 w 3018971"/>
              <a:gd name="connsiteY3" fmla="*/ 2030636 h 3162750"/>
              <a:gd name="connsiteX4" fmla="*/ 2989943 w 3018971"/>
              <a:gd name="connsiteY4" fmla="*/ 3162750 h 3162750"/>
              <a:gd name="connsiteX5" fmla="*/ 0 w 3018971"/>
              <a:gd name="connsiteY5" fmla="*/ 2582179 h 316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971" h="3162750">
                <a:moveTo>
                  <a:pt x="0" y="2582179"/>
                </a:moveTo>
                <a:cubicBezTo>
                  <a:pt x="365276" y="1696807"/>
                  <a:pt x="730553" y="811436"/>
                  <a:pt x="1059543" y="405036"/>
                </a:cubicBezTo>
                <a:cubicBezTo>
                  <a:pt x="1388533" y="-1364"/>
                  <a:pt x="1647372" y="-127154"/>
                  <a:pt x="1973943" y="143779"/>
                </a:cubicBezTo>
                <a:cubicBezTo>
                  <a:pt x="2300514" y="414712"/>
                  <a:pt x="2839962" y="1682293"/>
                  <a:pt x="3018971" y="2030636"/>
                </a:cubicBezTo>
                <a:lnTo>
                  <a:pt x="2989943" y="3162750"/>
                </a:lnTo>
                <a:lnTo>
                  <a:pt x="0" y="2582179"/>
                </a:lnTo>
                <a:close/>
              </a:path>
            </a:pathLst>
          </a:custGeom>
          <a:gradFill>
            <a:gsLst>
              <a:gs pos="0">
                <a:srgbClr val="84AA75">
                  <a:alpha val="61000"/>
                </a:srgbClr>
              </a:gs>
              <a:gs pos="37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13" y="5059848"/>
            <a:ext cx="3196775" cy="10797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89" y="4792078"/>
            <a:ext cx="3143781" cy="13282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8264"/>
            <a:ext cx="12192000" cy="110738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1" r="-66"/>
          <a:stretch/>
        </p:blipFill>
        <p:spPr>
          <a:xfrm>
            <a:off x="3140880" y="5147816"/>
            <a:ext cx="1673740" cy="110624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12648" y="1385392"/>
            <a:ext cx="10378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rPr>
              <a:t>实验</a:t>
            </a:r>
            <a:r>
              <a:rPr lang="en-US" altLang="zh-CN" sz="48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rPr>
              <a:t>4-</a:t>
            </a:r>
            <a:r>
              <a:rPr lang="zh-CN" altLang="en-US" sz="48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rPr>
              <a:t>数据表示层架构的设计与实现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22"/>
          <a:stretch/>
        </p:blipFill>
        <p:spPr>
          <a:xfrm>
            <a:off x="130629" y="3798297"/>
            <a:ext cx="1376768" cy="2276475"/>
          </a:xfrm>
          <a:prstGeom prst="rect">
            <a:avLst/>
          </a:prstGeom>
        </p:spPr>
      </p:pic>
      <p:sp>
        <p:nvSpPr>
          <p:cNvPr id="29" name="任意多边形 28"/>
          <p:cNvSpPr/>
          <p:nvPr/>
        </p:nvSpPr>
        <p:spPr>
          <a:xfrm>
            <a:off x="3385569" y="3951692"/>
            <a:ext cx="3018971" cy="3162750"/>
          </a:xfrm>
          <a:custGeom>
            <a:avLst/>
            <a:gdLst>
              <a:gd name="connsiteX0" fmla="*/ 0 w 3018971"/>
              <a:gd name="connsiteY0" fmla="*/ 2582179 h 3162750"/>
              <a:gd name="connsiteX1" fmla="*/ 1059543 w 3018971"/>
              <a:gd name="connsiteY1" fmla="*/ 405036 h 3162750"/>
              <a:gd name="connsiteX2" fmla="*/ 1973943 w 3018971"/>
              <a:gd name="connsiteY2" fmla="*/ 143779 h 3162750"/>
              <a:gd name="connsiteX3" fmla="*/ 3018971 w 3018971"/>
              <a:gd name="connsiteY3" fmla="*/ 2030636 h 3162750"/>
              <a:gd name="connsiteX4" fmla="*/ 2989943 w 3018971"/>
              <a:gd name="connsiteY4" fmla="*/ 3162750 h 3162750"/>
              <a:gd name="connsiteX5" fmla="*/ 0 w 3018971"/>
              <a:gd name="connsiteY5" fmla="*/ 2582179 h 316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971" h="3162750">
                <a:moveTo>
                  <a:pt x="0" y="2582179"/>
                </a:moveTo>
                <a:cubicBezTo>
                  <a:pt x="365276" y="1696807"/>
                  <a:pt x="730553" y="811436"/>
                  <a:pt x="1059543" y="405036"/>
                </a:cubicBezTo>
                <a:cubicBezTo>
                  <a:pt x="1388533" y="-1364"/>
                  <a:pt x="1647372" y="-127154"/>
                  <a:pt x="1973943" y="143779"/>
                </a:cubicBezTo>
                <a:cubicBezTo>
                  <a:pt x="2300514" y="414712"/>
                  <a:pt x="2839962" y="1682293"/>
                  <a:pt x="3018971" y="2030636"/>
                </a:cubicBezTo>
                <a:lnTo>
                  <a:pt x="2989943" y="3162750"/>
                </a:lnTo>
                <a:lnTo>
                  <a:pt x="0" y="2582179"/>
                </a:lnTo>
                <a:close/>
              </a:path>
            </a:pathLst>
          </a:custGeom>
          <a:gradFill>
            <a:gsLst>
              <a:gs pos="0">
                <a:srgbClr val="84AA75">
                  <a:alpha val="61000"/>
                </a:srgbClr>
              </a:gs>
              <a:gs pos="37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对角圆角矩形 36"/>
          <p:cNvSpPr/>
          <p:nvPr/>
        </p:nvSpPr>
        <p:spPr>
          <a:xfrm>
            <a:off x="4266397" y="4188318"/>
            <a:ext cx="3143781" cy="720716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1D6302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高 峰</a:t>
            </a:r>
            <a:endParaRPr lang="zh-CN" altLang="en-US" sz="4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2807" y="3713848"/>
            <a:ext cx="2516553" cy="27245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5FE59-66D9-410A-8BE9-29167EC3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React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DF7D36-A975-41F0-9398-2230668A91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create-react-app </a:t>
            </a:r>
            <a:r>
              <a:rPr lang="zh-CN" altLang="en-US" dirty="0"/>
              <a:t>创建项目</a:t>
            </a:r>
          </a:p>
          <a:p>
            <a:pPr lvl="1"/>
            <a:r>
              <a:rPr lang="zh-CN" altLang="en-US" dirty="0"/>
              <a:t>创建项目框架</a:t>
            </a:r>
          </a:p>
          <a:p>
            <a:pPr lvl="1"/>
            <a:r>
              <a:rPr lang="zh-CN" altLang="en-US" dirty="0"/>
              <a:t>进入命令行，选择要保存的项目目录，执行以下命令：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create-react-app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my_app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/>
              <a:t>create-react-app </a:t>
            </a:r>
            <a:r>
              <a:rPr lang="zh-CN" altLang="en-US" dirty="0"/>
              <a:t>将会在当前目录下创建目录</a:t>
            </a:r>
            <a:r>
              <a:rPr lang="en-US" altLang="zh-CN" dirty="0"/>
              <a:t>`my-app`</a:t>
            </a:r>
            <a:r>
              <a:rPr lang="zh-CN" altLang="en-US" dirty="0"/>
              <a:t>，初始化项目并安装依赖。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8A4ADC-BB14-4C00-90E2-D1A800F8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5B38-36BA-42C8-BBF3-5499736F555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5FE59-66D9-410A-8BE9-29167EC3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React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DF7D36-A975-41F0-9398-2230668A91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启动创建的项目</a:t>
            </a:r>
          </a:p>
          <a:p>
            <a:pPr lvl="1"/>
            <a:r>
              <a:rPr lang="zh-CN" altLang="en-US" dirty="0"/>
              <a:t>项目创建完成后，进入</a:t>
            </a:r>
            <a:r>
              <a:rPr lang="en-US" altLang="zh-CN" dirty="0" err="1"/>
              <a:t>my_app</a:t>
            </a:r>
            <a:r>
              <a:rPr lang="zh-CN" altLang="en-US" dirty="0"/>
              <a:t>目录，可以在</a:t>
            </a:r>
            <a:r>
              <a:rPr lang="en-US" altLang="zh-CN" dirty="0"/>
              <a:t>idea</a:t>
            </a:r>
            <a:r>
              <a:rPr lang="zh-CN" altLang="en-US" dirty="0"/>
              <a:t>的</a:t>
            </a:r>
            <a:r>
              <a:rPr lang="en-US" altLang="zh-CN" dirty="0"/>
              <a:t>terminal</a:t>
            </a:r>
            <a:r>
              <a:rPr lang="zh-CN" altLang="en-US" dirty="0"/>
              <a:t>使用命令。</a:t>
            </a:r>
          </a:p>
          <a:p>
            <a:pPr lvl="1"/>
            <a:r>
              <a:rPr lang="zh-CN" altLang="en-US" dirty="0"/>
              <a:t>启动项目：</a:t>
            </a:r>
            <a:r>
              <a:rPr lang="en-US" altLang="zh-CN" dirty="0" err="1"/>
              <a:t>npm</a:t>
            </a:r>
            <a:r>
              <a:rPr lang="en-US" altLang="zh-CN" dirty="0"/>
              <a:t> start</a:t>
            </a:r>
          </a:p>
          <a:p>
            <a:pPr lvl="1"/>
            <a:r>
              <a:rPr lang="zh-CN" altLang="en-US" dirty="0"/>
              <a:t>后台显示如下信息，包含网络地址，在浏览器中输入给出的地址就可打开默认的主页面。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6B144E-D34C-4490-9BD1-F864712DE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3508629"/>
            <a:ext cx="10096500" cy="241935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37A0C-764C-4F33-8BF2-CE233918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5B38-36BA-42C8-BBF3-5499736F555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95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5FE59-66D9-410A-8BE9-29167EC3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React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DF7D36-A975-41F0-9398-2230668A91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zh-CN" altLang="en-US" dirty="0"/>
              <a:t>直接启动，因为</a:t>
            </a:r>
            <a:r>
              <a:rPr lang="en-US" altLang="zh-CN" dirty="0"/>
              <a:t>create-react-app</a:t>
            </a:r>
            <a:r>
              <a:rPr lang="zh-CN" altLang="en-US" dirty="0"/>
              <a:t>已经配置好了项目，启动后打开浏览器输入</a:t>
            </a:r>
            <a:r>
              <a:rPr lang="en-US" altLang="zh-CN" dirty="0"/>
              <a:t>http://</a:t>
            </a:r>
            <a:r>
              <a:rPr lang="en-US" altLang="zh-CN" dirty="0" err="1"/>
              <a:t>localhost:3000</a:t>
            </a:r>
            <a:r>
              <a:rPr lang="en-US" altLang="zh-CN" dirty="0"/>
              <a:t>/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到此项目创建完成。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A8FBAD-4E80-41C0-AEE8-704A432F48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1460" y="2548279"/>
            <a:ext cx="10192339" cy="3803918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32AEF0-6B04-4161-8611-0BAB5DE6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5B38-36BA-42C8-BBF3-5499736F555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86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5FE59-66D9-410A-8BE9-29167EC3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React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DF7D36-A975-41F0-9398-2230668A91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项目目录结构</a:t>
            </a:r>
          </a:p>
          <a:p>
            <a:pPr lvl="1"/>
            <a:r>
              <a:rPr lang="zh-CN" altLang="en-US" b="0" dirty="0"/>
              <a:t>├── </a:t>
            </a:r>
            <a:r>
              <a:rPr lang="en-US" altLang="zh-CN" b="0" dirty="0" err="1"/>
              <a:t>README.md</a:t>
            </a:r>
            <a:r>
              <a:rPr lang="en-US" altLang="zh-CN" b="0" dirty="0"/>
              <a:t> </a:t>
            </a:r>
            <a:r>
              <a:rPr lang="zh-CN" altLang="en-US" b="0" dirty="0"/>
              <a:t>项目介绍</a:t>
            </a:r>
          </a:p>
          <a:p>
            <a:pPr lvl="1"/>
            <a:r>
              <a:rPr lang="zh-CN" altLang="en-US" b="0" dirty="0"/>
              <a:t>├── </a:t>
            </a:r>
            <a:r>
              <a:rPr lang="en-US" altLang="zh-CN" b="0" dirty="0" err="1"/>
              <a:t>package.json</a:t>
            </a:r>
            <a:r>
              <a:rPr lang="en-US" altLang="zh-CN" b="0" dirty="0"/>
              <a:t> </a:t>
            </a:r>
            <a:r>
              <a:rPr lang="en-US" altLang="zh-CN" b="0" dirty="0" err="1"/>
              <a:t>npm</a:t>
            </a:r>
            <a:r>
              <a:rPr lang="zh-CN" altLang="en-US" b="0" dirty="0"/>
              <a:t>包配置文件，里面定义了项目的</a:t>
            </a:r>
            <a:r>
              <a:rPr lang="en-US" altLang="zh-CN" b="0" dirty="0" err="1"/>
              <a:t>npm</a:t>
            </a:r>
            <a:r>
              <a:rPr lang="zh-CN" altLang="en-US" b="0" dirty="0"/>
              <a:t>脚本，依赖包等信息</a:t>
            </a:r>
          </a:p>
          <a:p>
            <a:pPr lvl="1"/>
            <a:r>
              <a:rPr lang="zh-CN" altLang="en-US" b="0" dirty="0"/>
              <a:t>├── </a:t>
            </a:r>
            <a:r>
              <a:rPr lang="en-US" altLang="zh-CN" b="0" dirty="0"/>
              <a:t>package-lock </a:t>
            </a:r>
            <a:r>
              <a:rPr lang="zh-CN" altLang="en-US" b="0" dirty="0"/>
              <a:t>上线锁定版本信息</a:t>
            </a:r>
          </a:p>
          <a:p>
            <a:pPr lvl="1"/>
            <a:r>
              <a:rPr lang="zh-CN" altLang="en-US" b="0" dirty="0"/>
              <a:t>├── </a:t>
            </a:r>
            <a:r>
              <a:rPr lang="en-US" altLang="zh-CN" b="0" dirty="0" err="1"/>
              <a:t>gitignore</a:t>
            </a:r>
            <a:r>
              <a:rPr lang="en-US" altLang="zh-CN" b="0" dirty="0"/>
              <a:t> </a:t>
            </a:r>
            <a:r>
              <a:rPr lang="zh-CN" altLang="en-US" b="0" dirty="0"/>
              <a:t>这个是</a:t>
            </a:r>
            <a:r>
              <a:rPr lang="en-US" altLang="zh-CN" b="0" dirty="0"/>
              <a:t>git</a:t>
            </a:r>
            <a:r>
              <a:rPr lang="zh-CN" altLang="en-US" b="0" dirty="0"/>
              <a:t>的选择性上传的配置文件</a:t>
            </a:r>
          </a:p>
          <a:p>
            <a:pPr lvl="1"/>
            <a:r>
              <a:rPr lang="zh-CN" altLang="en-US" b="0" dirty="0"/>
              <a:t>├── </a:t>
            </a:r>
            <a:r>
              <a:rPr lang="en-US" altLang="zh-CN" b="0" dirty="0" err="1"/>
              <a:t>src</a:t>
            </a:r>
            <a:r>
              <a:rPr lang="en-US" altLang="zh-CN" b="0" dirty="0"/>
              <a:t> </a:t>
            </a:r>
            <a:r>
              <a:rPr lang="zh-CN" altLang="en-US" b="0" dirty="0"/>
              <a:t>源码目录 这个目录里边放的是我们开放的源代码</a:t>
            </a:r>
          </a:p>
          <a:p>
            <a:pPr lvl="1"/>
            <a:r>
              <a:rPr lang="zh-CN" altLang="en-US" b="0" dirty="0"/>
              <a:t>    ├── </a:t>
            </a:r>
            <a:r>
              <a:rPr lang="en-US" altLang="zh-CN" b="0" dirty="0" err="1"/>
              <a:t>App.css</a:t>
            </a:r>
            <a:endParaRPr lang="en-US" altLang="zh-CN" b="0" dirty="0"/>
          </a:p>
          <a:p>
            <a:pPr lvl="1"/>
            <a:r>
              <a:rPr lang="en-US" altLang="zh-CN" b="0" dirty="0"/>
              <a:t>    ├── </a:t>
            </a:r>
            <a:r>
              <a:rPr lang="en-US" altLang="zh-CN" b="0" dirty="0" err="1"/>
              <a:t>App.js</a:t>
            </a:r>
            <a:r>
              <a:rPr lang="en-US" altLang="zh-CN" b="0" dirty="0"/>
              <a:t> </a:t>
            </a:r>
            <a:r>
              <a:rPr lang="zh-CN" altLang="en-US" b="0" dirty="0"/>
              <a:t>这个文件相当于一个方法模块，也是一个简单的模块化编程</a:t>
            </a:r>
          </a:p>
          <a:p>
            <a:pPr lvl="1"/>
            <a:r>
              <a:rPr lang="zh-CN" altLang="en-US" b="0" dirty="0"/>
              <a:t>    ├── </a:t>
            </a:r>
            <a:r>
              <a:rPr lang="en-US" altLang="zh-CN" b="0" dirty="0" err="1"/>
              <a:t>App.test.js</a:t>
            </a:r>
            <a:endParaRPr lang="en-US" altLang="zh-CN" b="0" dirty="0"/>
          </a:p>
          <a:p>
            <a:pPr lvl="1"/>
            <a:r>
              <a:rPr lang="en-US" altLang="zh-CN" b="0" dirty="0"/>
              <a:t>    ├── </a:t>
            </a:r>
            <a:r>
              <a:rPr lang="en-US" altLang="zh-CN" b="0" dirty="0" err="1"/>
              <a:t>index.css</a:t>
            </a:r>
            <a:endParaRPr lang="en-US" altLang="zh-CN" b="0" dirty="0"/>
          </a:p>
          <a:p>
            <a:pPr lvl="1"/>
            <a:r>
              <a:rPr lang="en-US" altLang="zh-CN" b="0" dirty="0"/>
              <a:t>    ├── </a:t>
            </a:r>
            <a:r>
              <a:rPr lang="en-US" altLang="zh-CN" b="0" dirty="0" err="1"/>
              <a:t>index.js</a:t>
            </a:r>
            <a:r>
              <a:rPr lang="en-US" altLang="zh-CN" b="0" dirty="0"/>
              <a:t> </a:t>
            </a:r>
            <a:r>
              <a:rPr lang="zh-CN" altLang="en-US" b="0" dirty="0">
                <a:solidFill>
                  <a:srgbClr val="FF0000"/>
                </a:solidFill>
              </a:rPr>
              <a:t>这个就是项目的入口文件</a:t>
            </a:r>
          </a:p>
          <a:p>
            <a:pPr lvl="1"/>
            <a:r>
              <a:rPr lang="zh-CN" altLang="en-US" b="0" dirty="0"/>
              <a:t>    ├── </a:t>
            </a:r>
            <a:r>
              <a:rPr lang="en-US" altLang="zh-CN" b="0" dirty="0" err="1"/>
              <a:t>serviceWorker.js</a:t>
            </a:r>
            <a:r>
              <a:rPr lang="en-US" altLang="zh-CN" b="0" dirty="0"/>
              <a:t> </a:t>
            </a:r>
            <a:r>
              <a:rPr lang="zh-CN" altLang="en-US" b="0" dirty="0"/>
              <a:t>这个是用于写移动端开发的，</a:t>
            </a:r>
            <a:r>
              <a:rPr lang="en-US" altLang="zh-CN" b="0" dirty="0" err="1"/>
              <a:t>PWA</a:t>
            </a:r>
            <a:r>
              <a:rPr lang="zh-CN" altLang="en-US" b="0" dirty="0"/>
              <a:t>必须用到这个文件</a:t>
            </a:r>
          </a:p>
          <a:p>
            <a:pPr lvl="1"/>
            <a:r>
              <a:rPr lang="zh-CN" altLang="en-US" b="0" dirty="0"/>
              <a:t>├── </a:t>
            </a:r>
            <a:r>
              <a:rPr lang="en-US" altLang="zh-CN" b="0" dirty="0"/>
              <a:t>public </a:t>
            </a:r>
            <a:r>
              <a:rPr lang="zh-CN" altLang="en-US" b="0" dirty="0"/>
              <a:t>公共文件，里边有公用模板和图标等一些东西</a:t>
            </a:r>
          </a:p>
          <a:p>
            <a:pPr lvl="1"/>
            <a:r>
              <a:rPr lang="zh-CN" altLang="en-US" b="0" dirty="0"/>
              <a:t>    ├── </a:t>
            </a:r>
            <a:r>
              <a:rPr lang="en-US" altLang="zh-CN" b="0" dirty="0" err="1"/>
              <a:t>favicon.ico</a:t>
            </a:r>
            <a:r>
              <a:rPr lang="en-US" altLang="zh-CN" b="0" dirty="0"/>
              <a:t> : </a:t>
            </a:r>
            <a:r>
              <a:rPr lang="zh-CN" altLang="en-US" b="0" dirty="0"/>
              <a:t>这个是网站或者项目的图标，一般在浏览器标签页的左上角显示</a:t>
            </a:r>
          </a:p>
          <a:p>
            <a:pPr lvl="1"/>
            <a:r>
              <a:rPr lang="zh-CN" altLang="en-US" b="0" dirty="0"/>
              <a:t>    ├── </a:t>
            </a:r>
            <a:r>
              <a:rPr lang="en-US" altLang="zh-CN" b="0" dirty="0" err="1"/>
              <a:t>index.html</a:t>
            </a:r>
            <a:r>
              <a:rPr lang="en-US" altLang="zh-CN" b="0" dirty="0"/>
              <a:t> : </a:t>
            </a:r>
            <a:r>
              <a:rPr lang="zh-CN" altLang="en-US" b="0" dirty="0">
                <a:solidFill>
                  <a:srgbClr val="FF0000"/>
                </a:solidFill>
              </a:rPr>
              <a:t>首页的模板文件，我们可以试着改动一下，就能看到结果</a:t>
            </a:r>
            <a:r>
              <a:rPr lang="zh-CN" altLang="en-US" b="0" dirty="0"/>
              <a:t>。</a:t>
            </a:r>
          </a:p>
          <a:p>
            <a:pPr lvl="1"/>
            <a:r>
              <a:rPr lang="zh-CN" altLang="en-US" b="0" dirty="0"/>
              <a:t>    ├── </a:t>
            </a:r>
            <a:r>
              <a:rPr lang="en-US" altLang="zh-CN" b="0" dirty="0" err="1"/>
              <a:t>mainifest.json</a:t>
            </a:r>
            <a:r>
              <a:rPr lang="zh-CN" altLang="en-US" b="0" dirty="0"/>
              <a:t>：移动端配置文件。</a:t>
            </a:r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BE130E-27E3-4ACA-9D89-B5428823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5B38-36BA-42C8-BBF3-5499736F555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62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5FE59-66D9-410A-8BE9-29167EC3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React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DF7D36-A975-41F0-9398-2230668A91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React</a:t>
            </a:r>
            <a:r>
              <a:rPr lang="zh-CN" altLang="en-US" dirty="0"/>
              <a:t>文档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https://reactjs.org/tutorial/tutorial.html</a:t>
            </a:r>
            <a:r>
              <a:rPr lang="en-US" altLang="zh-CN" dirty="0"/>
              <a:t> </a:t>
            </a:r>
            <a:r>
              <a:rPr lang="zh-CN" altLang="en-US" dirty="0"/>
              <a:t>基于案例学习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BE130E-27E3-4ACA-9D89-B5428823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5B38-36BA-42C8-BBF3-5499736F555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44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6274110" y="2627531"/>
            <a:ext cx="4295388" cy="3162751"/>
          </a:xfrm>
          <a:custGeom>
            <a:avLst/>
            <a:gdLst>
              <a:gd name="connsiteX0" fmla="*/ 0 w 3018971"/>
              <a:gd name="connsiteY0" fmla="*/ 2582179 h 3162750"/>
              <a:gd name="connsiteX1" fmla="*/ 1059543 w 3018971"/>
              <a:gd name="connsiteY1" fmla="*/ 405036 h 3162750"/>
              <a:gd name="connsiteX2" fmla="*/ 1973943 w 3018971"/>
              <a:gd name="connsiteY2" fmla="*/ 143779 h 3162750"/>
              <a:gd name="connsiteX3" fmla="*/ 3018971 w 3018971"/>
              <a:gd name="connsiteY3" fmla="*/ 2030636 h 3162750"/>
              <a:gd name="connsiteX4" fmla="*/ 2989943 w 3018971"/>
              <a:gd name="connsiteY4" fmla="*/ 3162750 h 3162750"/>
              <a:gd name="connsiteX5" fmla="*/ 0 w 3018971"/>
              <a:gd name="connsiteY5" fmla="*/ 2582179 h 316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971" h="3162750">
                <a:moveTo>
                  <a:pt x="0" y="2582179"/>
                </a:moveTo>
                <a:cubicBezTo>
                  <a:pt x="365276" y="1696807"/>
                  <a:pt x="730553" y="811436"/>
                  <a:pt x="1059543" y="405036"/>
                </a:cubicBezTo>
                <a:cubicBezTo>
                  <a:pt x="1388533" y="-1364"/>
                  <a:pt x="1647372" y="-127154"/>
                  <a:pt x="1973943" y="143779"/>
                </a:cubicBezTo>
                <a:cubicBezTo>
                  <a:pt x="2300514" y="414712"/>
                  <a:pt x="2839962" y="1682293"/>
                  <a:pt x="3018971" y="2030636"/>
                </a:cubicBezTo>
                <a:lnTo>
                  <a:pt x="2989943" y="3162750"/>
                </a:lnTo>
                <a:lnTo>
                  <a:pt x="0" y="2582179"/>
                </a:lnTo>
                <a:close/>
              </a:path>
            </a:pathLst>
          </a:custGeom>
          <a:gradFill>
            <a:gsLst>
              <a:gs pos="0">
                <a:srgbClr val="84AA75">
                  <a:alpha val="61000"/>
                </a:srgbClr>
              </a:gs>
              <a:gs pos="37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-479372" y="171831"/>
            <a:ext cx="4856628" cy="5087926"/>
          </a:xfrm>
          <a:custGeom>
            <a:avLst/>
            <a:gdLst>
              <a:gd name="connsiteX0" fmla="*/ 0 w 3018971"/>
              <a:gd name="connsiteY0" fmla="*/ 2582179 h 3162750"/>
              <a:gd name="connsiteX1" fmla="*/ 1059543 w 3018971"/>
              <a:gd name="connsiteY1" fmla="*/ 405036 h 3162750"/>
              <a:gd name="connsiteX2" fmla="*/ 1973943 w 3018971"/>
              <a:gd name="connsiteY2" fmla="*/ 143779 h 3162750"/>
              <a:gd name="connsiteX3" fmla="*/ 3018971 w 3018971"/>
              <a:gd name="connsiteY3" fmla="*/ 2030636 h 3162750"/>
              <a:gd name="connsiteX4" fmla="*/ 2989943 w 3018971"/>
              <a:gd name="connsiteY4" fmla="*/ 3162750 h 3162750"/>
              <a:gd name="connsiteX5" fmla="*/ 0 w 3018971"/>
              <a:gd name="connsiteY5" fmla="*/ 2582179 h 316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971" h="3162750">
                <a:moveTo>
                  <a:pt x="0" y="2582179"/>
                </a:moveTo>
                <a:cubicBezTo>
                  <a:pt x="365276" y="1696807"/>
                  <a:pt x="730553" y="811436"/>
                  <a:pt x="1059543" y="405036"/>
                </a:cubicBezTo>
                <a:cubicBezTo>
                  <a:pt x="1388533" y="-1364"/>
                  <a:pt x="1647372" y="-127154"/>
                  <a:pt x="1973943" y="143779"/>
                </a:cubicBezTo>
                <a:cubicBezTo>
                  <a:pt x="2300514" y="414712"/>
                  <a:pt x="2839962" y="1682293"/>
                  <a:pt x="3018971" y="2030636"/>
                </a:cubicBezTo>
                <a:lnTo>
                  <a:pt x="2989943" y="3162750"/>
                </a:lnTo>
                <a:lnTo>
                  <a:pt x="0" y="2582179"/>
                </a:lnTo>
                <a:close/>
              </a:path>
            </a:pathLst>
          </a:custGeom>
          <a:gradFill>
            <a:gsLst>
              <a:gs pos="0">
                <a:srgbClr val="84AA75">
                  <a:alpha val="29000"/>
                </a:srgbClr>
              </a:gs>
              <a:gs pos="37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2553550" y="257022"/>
            <a:ext cx="4295388" cy="5153544"/>
          </a:xfrm>
          <a:custGeom>
            <a:avLst/>
            <a:gdLst>
              <a:gd name="connsiteX0" fmla="*/ 0 w 3018971"/>
              <a:gd name="connsiteY0" fmla="*/ 2582179 h 3162750"/>
              <a:gd name="connsiteX1" fmla="*/ 1059543 w 3018971"/>
              <a:gd name="connsiteY1" fmla="*/ 405036 h 3162750"/>
              <a:gd name="connsiteX2" fmla="*/ 1973943 w 3018971"/>
              <a:gd name="connsiteY2" fmla="*/ 143779 h 3162750"/>
              <a:gd name="connsiteX3" fmla="*/ 3018971 w 3018971"/>
              <a:gd name="connsiteY3" fmla="*/ 2030636 h 3162750"/>
              <a:gd name="connsiteX4" fmla="*/ 2989943 w 3018971"/>
              <a:gd name="connsiteY4" fmla="*/ 3162750 h 3162750"/>
              <a:gd name="connsiteX5" fmla="*/ 0 w 3018971"/>
              <a:gd name="connsiteY5" fmla="*/ 2582179 h 316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971" h="3162750">
                <a:moveTo>
                  <a:pt x="0" y="2582179"/>
                </a:moveTo>
                <a:cubicBezTo>
                  <a:pt x="365276" y="1696807"/>
                  <a:pt x="730553" y="811436"/>
                  <a:pt x="1059543" y="405036"/>
                </a:cubicBezTo>
                <a:cubicBezTo>
                  <a:pt x="1388533" y="-1364"/>
                  <a:pt x="1647372" y="-127154"/>
                  <a:pt x="1973943" y="143779"/>
                </a:cubicBezTo>
                <a:cubicBezTo>
                  <a:pt x="2300514" y="414712"/>
                  <a:pt x="2839962" y="1682293"/>
                  <a:pt x="3018971" y="2030636"/>
                </a:cubicBezTo>
                <a:lnTo>
                  <a:pt x="2989943" y="3162750"/>
                </a:lnTo>
                <a:lnTo>
                  <a:pt x="0" y="2582179"/>
                </a:lnTo>
                <a:close/>
              </a:path>
            </a:pathLst>
          </a:custGeom>
          <a:gradFill>
            <a:gsLst>
              <a:gs pos="0">
                <a:srgbClr val="84AA75">
                  <a:alpha val="61000"/>
                </a:srgbClr>
              </a:gs>
              <a:gs pos="37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13" y="5059848"/>
            <a:ext cx="3196775" cy="10797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89" y="4792078"/>
            <a:ext cx="3143781" cy="13282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8264"/>
            <a:ext cx="12192000" cy="11073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25"/>
          <a:stretch/>
        </p:blipFill>
        <p:spPr>
          <a:xfrm>
            <a:off x="1218270" y="5457011"/>
            <a:ext cx="1821011" cy="120358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1" r="-66"/>
          <a:stretch/>
        </p:blipFill>
        <p:spPr>
          <a:xfrm>
            <a:off x="3140880" y="5147816"/>
            <a:ext cx="1673740" cy="110624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65823" y="1842701"/>
            <a:ext cx="501932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9600" b="1" dirty="0">
                <a:ln w="19050">
                  <a:solidFill>
                    <a:schemeClr val="bg1"/>
                  </a:solidFill>
                </a:ln>
                <a:solidFill>
                  <a:srgbClr val="1D63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rPr>
              <a:t>谢谢观看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22"/>
          <a:stretch/>
        </p:blipFill>
        <p:spPr>
          <a:xfrm>
            <a:off x="130629" y="3798297"/>
            <a:ext cx="1376768" cy="2276475"/>
          </a:xfrm>
          <a:prstGeom prst="rect">
            <a:avLst/>
          </a:prstGeom>
        </p:spPr>
      </p:pic>
      <p:sp>
        <p:nvSpPr>
          <p:cNvPr id="27" name="任意多边形 26"/>
          <p:cNvSpPr/>
          <p:nvPr/>
        </p:nvSpPr>
        <p:spPr>
          <a:xfrm>
            <a:off x="28708" y="2579710"/>
            <a:ext cx="3018971" cy="3162750"/>
          </a:xfrm>
          <a:custGeom>
            <a:avLst/>
            <a:gdLst>
              <a:gd name="connsiteX0" fmla="*/ 0 w 3018971"/>
              <a:gd name="connsiteY0" fmla="*/ 2582179 h 3162750"/>
              <a:gd name="connsiteX1" fmla="*/ 1059543 w 3018971"/>
              <a:gd name="connsiteY1" fmla="*/ 405036 h 3162750"/>
              <a:gd name="connsiteX2" fmla="*/ 1973943 w 3018971"/>
              <a:gd name="connsiteY2" fmla="*/ 143779 h 3162750"/>
              <a:gd name="connsiteX3" fmla="*/ 3018971 w 3018971"/>
              <a:gd name="connsiteY3" fmla="*/ 2030636 h 3162750"/>
              <a:gd name="connsiteX4" fmla="*/ 2989943 w 3018971"/>
              <a:gd name="connsiteY4" fmla="*/ 3162750 h 3162750"/>
              <a:gd name="connsiteX5" fmla="*/ 0 w 3018971"/>
              <a:gd name="connsiteY5" fmla="*/ 2582179 h 316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971" h="3162750">
                <a:moveTo>
                  <a:pt x="0" y="2582179"/>
                </a:moveTo>
                <a:cubicBezTo>
                  <a:pt x="365276" y="1696807"/>
                  <a:pt x="730553" y="811436"/>
                  <a:pt x="1059543" y="405036"/>
                </a:cubicBezTo>
                <a:cubicBezTo>
                  <a:pt x="1388533" y="-1364"/>
                  <a:pt x="1647372" y="-127154"/>
                  <a:pt x="1973943" y="143779"/>
                </a:cubicBezTo>
                <a:cubicBezTo>
                  <a:pt x="2300514" y="414712"/>
                  <a:pt x="2839962" y="1682293"/>
                  <a:pt x="3018971" y="2030636"/>
                </a:cubicBezTo>
                <a:lnTo>
                  <a:pt x="2989943" y="3162750"/>
                </a:lnTo>
                <a:lnTo>
                  <a:pt x="0" y="2582179"/>
                </a:lnTo>
                <a:close/>
              </a:path>
            </a:pathLst>
          </a:custGeom>
          <a:gradFill>
            <a:gsLst>
              <a:gs pos="0">
                <a:srgbClr val="84AA75">
                  <a:alpha val="61000"/>
                </a:srgbClr>
              </a:gs>
              <a:gs pos="37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3385569" y="3951692"/>
            <a:ext cx="3018971" cy="3162750"/>
          </a:xfrm>
          <a:custGeom>
            <a:avLst/>
            <a:gdLst>
              <a:gd name="connsiteX0" fmla="*/ 0 w 3018971"/>
              <a:gd name="connsiteY0" fmla="*/ 2582179 h 3162750"/>
              <a:gd name="connsiteX1" fmla="*/ 1059543 w 3018971"/>
              <a:gd name="connsiteY1" fmla="*/ 405036 h 3162750"/>
              <a:gd name="connsiteX2" fmla="*/ 1973943 w 3018971"/>
              <a:gd name="connsiteY2" fmla="*/ 143779 h 3162750"/>
              <a:gd name="connsiteX3" fmla="*/ 3018971 w 3018971"/>
              <a:gd name="connsiteY3" fmla="*/ 2030636 h 3162750"/>
              <a:gd name="connsiteX4" fmla="*/ 2989943 w 3018971"/>
              <a:gd name="connsiteY4" fmla="*/ 3162750 h 3162750"/>
              <a:gd name="connsiteX5" fmla="*/ 0 w 3018971"/>
              <a:gd name="connsiteY5" fmla="*/ 2582179 h 316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971" h="3162750">
                <a:moveTo>
                  <a:pt x="0" y="2582179"/>
                </a:moveTo>
                <a:cubicBezTo>
                  <a:pt x="365276" y="1696807"/>
                  <a:pt x="730553" y="811436"/>
                  <a:pt x="1059543" y="405036"/>
                </a:cubicBezTo>
                <a:cubicBezTo>
                  <a:pt x="1388533" y="-1364"/>
                  <a:pt x="1647372" y="-127154"/>
                  <a:pt x="1973943" y="143779"/>
                </a:cubicBezTo>
                <a:cubicBezTo>
                  <a:pt x="2300514" y="414712"/>
                  <a:pt x="2839962" y="1682293"/>
                  <a:pt x="3018971" y="2030636"/>
                </a:cubicBezTo>
                <a:lnTo>
                  <a:pt x="2989943" y="3162750"/>
                </a:lnTo>
                <a:lnTo>
                  <a:pt x="0" y="2582179"/>
                </a:lnTo>
                <a:close/>
              </a:path>
            </a:pathLst>
          </a:custGeom>
          <a:gradFill>
            <a:gsLst>
              <a:gs pos="0">
                <a:srgbClr val="84AA75">
                  <a:alpha val="61000"/>
                </a:srgbClr>
              </a:gs>
              <a:gs pos="37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03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5FE59-66D9-410A-8BE9-29167EC3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4-</a:t>
            </a:r>
            <a:r>
              <a:rPr lang="zh-CN" altLang="en-US" dirty="0"/>
              <a:t>数据表示层的设计与实现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DF7D36-A975-41F0-9398-2230668A91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  <a:p>
            <a:pPr lvl="1"/>
            <a:r>
              <a:rPr lang="zh-CN" altLang="en-US" dirty="0"/>
              <a:t>学习数据表示层的设计原理</a:t>
            </a:r>
            <a:endParaRPr lang="en-US" altLang="zh-CN" dirty="0"/>
          </a:p>
          <a:p>
            <a:pPr lvl="1"/>
            <a:r>
              <a:rPr lang="zh-CN" altLang="en-US" dirty="0"/>
              <a:t>学会使用</a:t>
            </a:r>
            <a:r>
              <a:rPr lang="en-US" altLang="zh-CN" dirty="0"/>
              <a:t>React</a:t>
            </a:r>
            <a:r>
              <a:rPr lang="zh-CN" altLang="en-US" dirty="0"/>
              <a:t>进行数据表示层的设计及实现</a:t>
            </a:r>
            <a:endParaRPr lang="en-US" altLang="zh-CN" dirty="0"/>
          </a:p>
          <a:p>
            <a:pPr lvl="1"/>
            <a:r>
              <a:rPr lang="zh-CN" altLang="en-US" dirty="0"/>
              <a:t>结合实验</a:t>
            </a:r>
            <a:r>
              <a:rPr lang="en-US" altLang="zh-CN" dirty="0"/>
              <a:t>3</a:t>
            </a:r>
            <a:r>
              <a:rPr lang="zh-CN" altLang="en-US" dirty="0"/>
              <a:t>的内容，将</a:t>
            </a:r>
            <a:r>
              <a:rPr lang="en-US" altLang="zh-CN" dirty="0"/>
              <a:t>React</a:t>
            </a:r>
            <a:r>
              <a:rPr lang="zh-CN" altLang="en-US" dirty="0"/>
              <a:t>应用到实验</a:t>
            </a:r>
            <a:r>
              <a:rPr lang="en-US" altLang="zh-CN" dirty="0"/>
              <a:t>3</a:t>
            </a:r>
            <a:r>
              <a:rPr lang="zh-CN" altLang="en-US" dirty="0"/>
              <a:t>的项目中进行表示层设计及实现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D04026-6F85-4EC7-B997-984C1C2F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5B38-36BA-42C8-BBF3-5499736F555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23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5FE59-66D9-410A-8BE9-29167EC3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React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DF7D36-A975-41F0-9398-2230668A91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React </a:t>
            </a:r>
            <a:r>
              <a:rPr lang="zh-CN" altLang="en-US" dirty="0"/>
              <a:t>是一个用于构建用户界面的 </a:t>
            </a:r>
            <a:r>
              <a:rPr lang="en-US" altLang="zh-CN" dirty="0"/>
              <a:t>JavaScript </a:t>
            </a:r>
            <a:r>
              <a:rPr lang="zh-CN" altLang="en-US" dirty="0"/>
              <a:t>库。</a:t>
            </a:r>
          </a:p>
          <a:p>
            <a:r>
              <a:rPr lang="en-US" altLang="zh-CN" dirty="0"/>
              <a:t>React </a:t>
            </a:r>
            <a:r>
              <a:rPr lang="zh-CN" altLang="en-US" dirty="0"/>
              <a:t>主要用于构建</a:t>
            </a:r>
            <a:r>
              <a:rPr lang="en-US" altLang="zh-CN" dirty="0"/>
              <a:t>UI</a:t>
            </a:r>
            <a:r>
              <a:rPr lang="zh-CN" altLang="en-US" dirty="0"/>
              <a:t>，</a:t>
            </a:r>
            <a:r>
              <a:rPr lang="en-US" altLang="zh-CN" dirty="0"/>
              <a:t>React </a:t>
            </a:r>
            <a:r>
              <a:rPr lang="zh-CN" altLang="en-US" dirty="0"/>
              <a:t>是 </a:t>
            </a:r>
            <a:r>
              <a:rPr lang="en-US" altLang="zh-CN" dirty="0" err="1"/>
              <a:t>MVC</a:t>
            </a:r>
            <a:r>
              <a:rPr lang="en-US" altLang="zh-CN" dirty="0"/>
              <a:t> </a:t>
            </a:r>
            <a:r>
              <a:rPr lang="zh-CN" altLang="en-US" dirty="0"/>
              <a:t>中的 </a:t>
            </a:r>
            <a:r>
              <a:rPr lang="en-US" altLang="zh-CN" dirty="0"/>
              <a:t>V</a:t>
            </a:r>
            <a:r>
              <a:rPr lang="zh-CN" altLang="en-US" dirty="0"/>
              <a:t>（视图）。</a:t>
            </a:r>
          </a:p>
          <a:p>
            <a:r>
              <a:rPr lang="en-US" altLang="zh-CN" dirty="0"/>
              <a:t>React </a:t>
            </a:r>
            <a:r>
              <a:rPr lang="zh-CN" altLang="en-US" dirty="0"/>
              <a:t>起源于 </a:t>
            </a:r>
            <a:r>
              <a:rPr lang="en-US" altLang="zh-CN" dirty="0"/>
              <a:t>Facebook </a:t>
            </a:r>
            <a:r>
              <a:rPr lang="zh-CN" altLang="en-US" dirty="0"/>
              <a:t>的内部项目，用来架设 </a:t>
            </a:r>
            <a:r>
              <a:rPr lang="en-US" altLang="zh-CN" dirty="0"/>
              <a:t>Instagram </a:t>
            </a:r>
            <a:r>
              <a:rPr lang="zh-CN" altLang="en-US" dirty="0"/>
              <a:t>的网站，并于 </a:t>
            </a:r>
            <a:r>
              <a:rPr lang="en-US" altLang="zh-CN" dirty="0"/>
              <a:t>2013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月开源。</a:t>
            </a:r>
          </a:p>
          <a:p>
            <a:r>
              <a:rPr lang="en-US" altLang="zh-CN" dirty="0"/>
              <a:t>React </a:t>
            </a:r>
            <a:r>
              <a:rPr lang="zh-CN" altLang="en-US" dirty="0"/>
              <a:t>拥有较高的性能，代码逻辑非常简单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79B362-0E8E-4FC3-BCCC-AA807BFE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5B38-36BA-42C8-BBF3-5499736F555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5FE59-66D9-410A-8BE9-29167EC3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React </a:t>
            </a:r>
            <a:r>
              <a:rPr lang="zh-CN" altLang="zh-CN" dirty="0"/>
              <a:t>特点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DF7D36-A975-41F0-9398-2230668A91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zh-CN" dirty="0"/>
              <a:t>声明式设计</a:t>
            </a:r>
            <a:r>
              <a:rPr lang="en-US" altLang="zh-CN" dirty="0"/>
              <a:t> −React</a:t>
            </a:r>
            <a:r>
              <a:rPr lang="zh-CN" altLang="zh-CN" dirty="0"/>
              <a:t>采用声明范式，可以轻松描述应用。</a:t>
            </a:r>
          </a:p>
          <a:p>
            <a:pPr lvl="0"/>
            <a:r>
              <a:rPr lang="zh-CN" altLang="zh-CN" dirty="0"/>
              <a:t>高效</a:t>
            </a:r>
            <a:r>
              <a:rPr lang="en-US" altLang="zh-CN" dirty="0"/>
              <a:t> −React</a:t>
            </a:r>
            <a:r>
              <a:rPr lang="zh-CN" altLang="zh-CN" dirty="0"/>
              <a:t>通过对</a:t>
            </a:r>
            <a:r>
              <a:rPr lang="en-US" altLang="zh-CN" dirty="0"/>
              <a:t>DOM</a:t>
            </a:r>
            <a:r>
              <a:rPr lang="zh-CN" altLang="zh-CN" dirty="0"/>
              <a:t>的模拟，最大限度地减少与</a:t>
            </a:r>
            <a:r>
              <a:rPr lang="en-US" altLang="zh-CN" dirty="0"/>
              <a:t>DOM</a:t>
            </a:r>
            <a:r>
              <a:rPr lang="zh-CN" altLang="zh-CN" dirty="0"/>
              <a:t>的交互。</a:t>
            </a:r>
          </a:p>
          <a:p>
            <a:pPr lvl="0"/>
            <a:r>
              <a:rPr lang="zh-CN" altLang="zh-CN" dirty="0"/>
              <a:t>灵活</a:t>
            </a:r>
            <a:r>
              <a:rPr lang="en-US" altLang="zh-CN" dirty="0"/>
              <a:t> −React</a:t>
            </a:r>
            <a:r>
              <a:rPr lang="zh-CN" altLang="zh-CN" dirty="0"/>
              <a:t>可以与已知的库或框架很好地配合。</a:t>
            </a:r>
          </a:p>
          <a:p>
            <a:pPr lvl="0"/>
            <a:r>
              <a:rPr lang="en-US" altLang="zh-CN" dirty="0" err="1"/>
              <a:t>JSX</a:t>
            </a:r>
            <a:r>
              <a:rPr lang="en-US" altLang="zh-CN" dirty="0"/>
              <a:t> − </a:t>
            </a:r>
            <a:r>
              <a:rPr lang="en-US" altLang="zh-CN" dirty="0" err="1"/>
              <a:t>JSX</a:t>
            </a:r>
            <a:r>
              <a:rPr lang="en-US" altLang="zh-CN" dirty="0"/>
              <a:t> </a:t>
            </a:r>
            <a:r>
              <a:rPr lang="zh-CN" altLang="zh-CN" dirty="0"/>
              <a:t>是</a:t>
            </a:r>
            <a:r>
              <a:rPr lang="en-US" altLang="zh-CN" dirty="0"/>
              <a:t> JavaScript </a:t>
            </a:r>
            <a:r>
              <a:rPr lang="zh-CN" altLang="zh-CN" dirty="0"/>
              <a:t>语法的扩展。</a:t>
            </a:r>
            <a:r>
              <a:rPr lang="en-US" altLang="zh-CN" dirty="0"/>
              <a:t>React </a:t>
            </a:r>
            <a:r>
              <a:rPr lang="zh-CN" altLang="zh-CN" dirty="0"/>
              <a:t>开发不一定使用</a:t>
            </a:r>
            <a:r>
              <a:rPr lang="en-US" altLang="zh-CN" dirty="0"/>
              <a:t> </a:t>
            </a:r>
            <a:r>
              <a:rPr lang="en-US" altLang="zh-CN" dirty="0" err="1"/>
              <a:t>JSX</a:t>
            </a:r>
            <a:r>
              <a:rPr lang="en-US" altLang="zh-CN" dirty="0"/>
              <a:t> </a:t>
            </a:r>
            <a:r>
              <a:rPr lang="zh-CN" altLang="zh-CN" dirty="0"/>
              <a:t>，但我们建议使用它。</a:t>
            </a:r>
          </a:p>
          <a:p>
            <a:pPr lvl="0"/>
            <a:r>
              <a:rPr lang="zh-CN" altLang="zh-CN" dirty="0"/>
              <a:t>组件</a:t>
            </a:r>
            <a:r>
              <a:rPr lang="en-US" altLang="zh-CN" dirty="0"/>
              <a:t> − </a:t>
            </a:r>
            <a:r>
              <a:rPr lang="zh-CN" altLang="zh-CN" dirty="0"/>
              <a:t>通过</a:t>
            </a:r>
            <a:r>
              <a:rPr lang="en-US" altLang="zh-CN" dirty="0"/>
              <a:t> React </a:t>
            </a:r>
            <a:r>
              <a:rPr lang="zh-CN" altLang="zh-CN" dirty="0"/>
              <a:t>构建组件，使得代码更加容易得到复用，能够很好的应用在大项目的开发中。</a:t>
            </a:r>
          </a:p>
          <a:p>
            <a:pPr lvl="0"/>
            <a:r>
              <a:rPr lang="zh-CN" altLang="zh-CN" dirty="0"/>
              <a:t>单向响应的数据流</a:t>
            </a:r>
            <a:r>
              <a:rPr lang="en-US" altLang="zh-CN" dirty="0"/>
              <a:t> − React </a:t>
            </a:r>
            <a:r>
              <a:rPr lang="zh-CN" altLang="zh-CN" dirty="0"/>
              <a:t>实现了单向响应的数据流，从而减少了重复代码，这也是它为什么比传统数据绑定更简单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6F5917-4C11-4061-84C4-D3DB8A65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5B38-36BA-42C8-BBF3-5499736F555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85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5B0AA-EC54-4D59-8CF6-ACAA3D78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 </a:t>
            </a:r>
            <a:r>
              <a:rPr lang="zh-CN" altLang="en-US" dirty="0"/>
              <a:t>安装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45CF51-084E-4BA8-886A-B03B6DC612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React </a:t>
            </a:r>
            <a:r>
              <a:rPr lang="zh-CN" altLang="en-US" dirty="0"/>
              <a:t>主要库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react.js</a:t>
            </a:r>
            <a:r>
              <a:rPr lang="en-US" altLang="zh-CN" dirty="0"/>
              <a:t>: React</a:t>
            </a:r>
            <a:r>
              <a:rPr lang="zh-CN" altLang="en-US" dirty="0"/>
              <a:t>的核心库</a:t>
            </a:r>
            <a:endParaRPr lang="en-US" altLang="zh-CN" dirty="0"/>
          </a:p>
          <a:p>
            <a:pPr lvl="1"/>
            <a:r>
              <a:rPr lang="en-US" altLang="zh-CN" dirty="0"/>
              <a:t>react-</a:t>
            </a:r>
            <a:r>
              <a:rPr lang="en-US" altLang="zh-CN" dirty="0" err="1"/>
              <a:t>dom.js</a:t>
            </a:r>
            <a:r>
              <a:rPr lang="en-US" altLang="zh-CN" dirty="0"/>
              <a:t>: </a:t>
            </a:r>
            <a:r>
              <a:rPr lang="zh-CN" altLang="en-US" dirty="0"/>
              <a:t>提供操作</a:t>
            </a:r>
            <a:r>
              <a:rPr lang="en-US" altLang="zh-CN" dirty="0"/>
              <a:t>DOM</a:t>
            </a:r>
            <a:r>
              <a:rPr lang="zh-CN" altLang="en-US" dirty="0"/>
              <a:t>的扩展库</a:t>
            </a:r>
            <a:endParaRPr lang="en-US" altLang="zh-CN" dirty="0"/>
          </a:p>
          <a:p>
            <a:pPr lvl="1"/>
            <a:r>
              <a:rPr lang="en-US" altLang="zh-CN" dirty="0" err="1"/>
              <a:t>babel.min.js</a:t>
            </a:r>
            <a:r>
              <a:rPr lang="en-US" altLang="zh-CN" dirty="0"/>
              <a:t>: </a:t>
            </a:r>
            <a:r>
              <a:rPr lang="zh-CN" altLang="en-US" dirty="0"/>
              <a:t>解析</a:t>
            </a:r>
            <a:r>
              <a:rPr lang="en-US" altLang="zh-CN" dirty="0" err="1"/>
              <a:t>JSX</a:t>
            </a:r>
            <a:r>
              <a:rPr lang="zh-CN" altLang="en-US" dirty="0"/>
              <a:t>语法代码转为纯</a:t>
            </a:r>
            <a:r>
              <a:rPr lang="en-US" altLang="zh-CN" dirty="0"/>
              <a:t>JS</a:t>
            </a:r>
            <a:r>
              <a:rPr lang="zh-CN" altLang="en-US" dirty="0"/>
              <a:t>语法代码的库</a:t>
            </a:r>
          </a:p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81FC62-1642-446D-8742-34E94652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5B38-36BA-42C8-BBF3-5499736F555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23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5FE59-66D9-410A-8BE9-29167EC3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React </a:t>
            </a:r>
            <a:r>
              <a:rPr lang="zh-CN" altLang="en-US" dirty="0"/>
              <a:t>安装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DF7D36-A975-41F0-9398-2230668A91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zh-CN" dirty="0"/>
              <a:t>React </a:t>
            </a:r>
            <a:r>
              <a:rPr lang="zh-CN" altLang="zh-CN" dirty="0"/>
              <a:t>可以直接下载使用，下载包中也提供了很多学习的实例。</a:t>
            </a:r>
          </a:p>
          <a:p>
            <a:pPr lvl="0"/>
            <a:r>
              <a:rPr lang="zh-CN" altLang="zh-CN" dirty="0"/>
              <a:t>你可以在官网</a:t>
            </a:r>
            <a:r>
              <a:rPr lang="en-US" altLang="zh-CN" dirty="0"/>
              <a:t> 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err="1">
                <a:hlinkClick r:id="rId2"/>
              </a:rPr>
              <a:t>reactjs.org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/>
              <a:t> </a:t>
            </a:r>
            <a:r>
              <a:rPr lang="zh-CN" altLang="zh-CN" dirty="0"/>
              <a:t>下载最新版。</a:t>
            </a:r>
          </a:p>
          <a:p>
            <a:pPr lvl="0"/>
            <a:r>
              <a:rPr lang="zh-CN" altLang="zh-CN" dirty="0"/>
              <a:t>你也可以直接使用</a:t>
            </a:r>
            <a:r>
              <a:rPr lang="en-US" altLang="zh-CN" dirty="0"/>
              <a:t> </a:t>
            </a:r>
            <a:r>
              <a:rPr lang="en-US" altLang="zh-CN" dirty="0" err="1"/>
              <a:t>Staticfile</a:t>
            </a:r>
            <a:r>
              <a:rPr lang="en-US" altLang="zh-CN" dirty="0"/>
              <a:t> </a:t>
            </a:r>
            <a:r>
              <a:rPr lang="en-US" altLang="zh-CN" dirty="0" err="1"/>
              <a:t>CDN</a:t>
            </a:r>
            <a:r>
              <a:rPr lang="en-US" altLang="zh-CN" dirty="0"/>
              <a:t> </a:t>
            </a:r>
            <a:r>
              <a:rPr lang="zh-CN" altLang="zh-CN" dirty="0"/>
              <a:t>的</a:t>
            </a:r>
            <a:r>
              <a:rPr lang="en-US" altLang="zh-CN" dirty="0"/>
              <a:t> React </a:t>
            </a:r>
            <a:r>
              <a:rPr lang="en-US" altLang="zh-CN" dirty="0" err="1"/>
              <a:t>CDN</a:t>
            </a:r>
            <a:r>
              <a:rPr lang="en-US" altLang="zh-CN" dirty="0"/>
              <a:t> </a:t>
            </a:r>
            <a:r>
              <a:rPr lang="zh-CN" altLang="zh-CN" dirty="0"/>
              <a:t>库，地址如下：</a:t>
            </a:r>
          </a:p>
          <a:p>
            <a:pPr marL="457200" lvl="1" indent="0">
              <a:buNone/>
            </a:pPr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/>
              <a:t>="https://</a:t>
            </a:r>
            <a:r>
              <a:rPr lang="en-US" altLang="zh-CN" dirty="0" err="1"/>
              <a:t>cdn.staticfile.org</a:t>
            </a:r>
            <a:r>
              <a:rPr lang="en-US" altLang="zh-CN" dirty="0"/>
              <a:t>/react/16.4.0/</a:t>
            </a:r>
            <a:r>
              <a:rPr lang="en-US" altLang="zh-CN" dirty="0" err="1"/>
              <a:t>umd</a:t>
            </a:r>
            <a:r>
              <a:rPr lang="en-US" altLang="zh-CN" dirty="0"/>
              <a:t>/</a:t>
            </a:r>
            <a:r>
              <a:rPr lang="en-US" altLang="zh-CN" dirty="0" err="1"/>
              <a:t>react.development.js</a:t>
            </a:r>
            <a:r>
              <a:rPr lang="en-US" altLang="zh-CN" dirty="0"/>
              <a:t>"&gt;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&lt;/script&gt; 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/>
              <a:t>="https://</a:t>
            </a:r>
            <a:r>
              <a:rPr lang="en-US" altLang="zh-CN" dirty="0" err="1"/>
              <a:t>cdn.staticfile.org</a:t>
            </a:r>
            <a:r>
              <a:rPr lang="en-US" altLang="zh-CN" dirty="0"/>
              <a:t>/react-</a:t>
            </a:r>
            <a:r>
              <a:rPr lang="en-US" altLang="zh-CN" dirty="0" err="1"/>
              <a:t>dom</a:t>
            </a:r>
            <a:r>
              <a:rPr lang="en-US" altLang="zh-CN" dirty="0"/>
              <a:t>/16.4.0/</a:t>
            </a:r>
            <a:r>
              <a:rPr lang="en-US" altLang="zh-CN" dirty="0" err="1"/>
              <a:t>umd</a:t>
            </a:r>
            <a:r>
              <a:rPr lang="en-US" altLang="zh-CN" dirty="0"/>
              <a:t>/react-</a:t>
            </a:r>
            <a:r>
              <a:rPr lang="en-US" altLang="zh-CN" dirty="0" err="1"/>
              <a:t>om.development.js</a:t>
            </a:r>
            <a:r>
              <a:rPr lang="en-US" altLang="zh-CN" dirty="0"/>
              <a:t>"&gt;&lt;/script&gt; 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&lt;!-- </a:t>
            </a:r>
            <a:r>
              <a:rPr lang="zh-CN" altLang="zh-CN" dirty="0"/>
              <a:t>生产环境中不建议使用</a:t>
            </a:r>
            <a:r>
              <a:rPr lang="en-US" altLang="zh-CN" dirty="0"/>
              <a:t> --&gt; 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/>
              <a:t>="https://</a:t>
            </a:r>
            <a:r>
              <a:rPr lang="en-US" altLang="zh-CN" dirty="0" err="1"/>
              <a:t>cdn.staticfile.org</a:t>
            </a:r>
            <a:r>
              <a:rPr lang="en-US" altLang="zh-CN" dirty="0"/>
              <a:t>/babel-standalone/6.26.0/</a:t>
            </a:r>
            <a:r>
              <a:rPr lang="en-US" altLang="zh-CN" dirty="0" err="1"/>
              <a:t>babel.min.js</a:t>
            </a:r>
            <a:r>
              <a:rPr lang="en-US" altLang="zh-CN" dirty="0"/>
              <a:t>"&gt;&lt;/script&gt;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534DC5-15C4-4EFD-954A-7E4F7858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5B38-36BA-42C8-BBF3-5499736F555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05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5FE59-66D9-410A-8BE9-29167EC3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React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DF7D36-A975-41F0-9398-2230668A91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Node.js </a:t>
            </a:r>
          </a:p>
          <a:p>
            <a:pPr lvl="1"/>
            <a:r>
              <a:rPr lang="zh-CN" altLang="en-US" dirty="0"/>
              <a:t>下载地址 </a:t>
            </a:r>
            <a:r>
              <a:rPr lang="en-US" altLang="zh-CN" dirty="0"/>
              <a:t>https://</a:t>
            </a:r>
            <a:r>
              <a:rPr lang="en-US" altLang="zh-CN" dirty="0" err="1"/>
              <a:t>nodejs.org</a:t>
            </a:r>
            <a:r>
              <a:rPr lang="en-US" altLang="zh-CN" dirty="0"/>
              <a:t>/</a:t>
            </a:r>
            <a:r>
              <a:rPr lang="en-US" altLang="zh-CN" dirty="0" err="1"/>
              <a:t>en</a:t>
            </a:r>
            <a:r>
              <a:rPr lang="en-US" altLang="zh-CN" dirty="0"/>
              <a:t>/</a:t>
            </a:r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90CB27-4084-477B-9657-05E488B4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5B38-36BA-42C8-BBF3-5499736F555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99BB16-D9F2-4922-81A6-D25CC5C87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673" y="2234153"/>
            <a:ext cx="6302518" cy="420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5FE59-66D9-410A-8BE9-29167EC3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React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DF7D36-A975-41F0-9398-2230668A91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zh-CN" altLang="zh-CN" dirty="0"/>
              <a:t>使用介绍</a:t>
            </a:r>
            <a:endParaRPr lang="en-US" altLang="zh-CN" dirty="0"/>
          </a:p>
          <a:p>
            <a:pPr lvl="1"/>
            <a:r>
              <a:rPr lang="en-US" altLang="zh-CN" dirty="0" err="1"/>
              <a:t>npm:node</a:t>
            </a:r>
            <a:r>
              <a:rPr lang="en-US" altLang="zh-CN" dirty="0"/>
              <a:t> package management</a:t>
            </a:r>
          </a:p>
          <a:p>
            <a:pPr lvl="1"/>
            <a:r>
              <a:rPr lang="en-US" altLang="zh-CN" dirty="0" err="1"/>
              <a:t>npm</a:t>
            </a:r>
            <a:r>
              <a:rPr lang="zh-CN" altLang="zh-CN" dirty="0"/>
              <a:t>是随同</a:t>
            </a:r>
            <a:r>
              <a:rPr lang="en-US" altLang="zh-CN" dirty="0"/>
              <a:t>NodeJS</a:t>
            </a:r>
            <a:r>
              <a:rPr lang="zh-CN" altLang="zh-CN" dirty="0"/>
              <a:t>一起安装的包管理工具，能解决</a:t>
            </a:r>
            <a:r>
              <a:rPr lang="en-US" altLang="zh-CN" dirty="0"/>
              <a:t>NodeJS</a:t>
            </a:r>
            <a:r>
              <a:rPr lang="zh-CN" altLang="zh-CN" dirty="0"/>
              <a:t>代码部署上的很多问题，常见的使用场景有以下几种：</a:t>
            </a:r>
            <a:endParaRPr lang="en-US" altLang="zh-CN" dirty="0"/>
          </a:p>
          <a:p>
            <a:pPr lvl="2"/>
            <a:r>
              <a:rPr lang="zh-CN" altLang="zh-CN" dirty="0"/>
              <a:t>允许用户从</a:t>
            </a:r>
            <a:r>
              <a:rPr lang="en-US" altLang="zh-CN" dirty="0" err="1"/>
              <a:t>npm</a:t>
            </a:r>
            <a:r>
              <a:rPr lang="zh-CN" altLang="zh-CN" dirty="0"/>
              <a:t>服务器</a:t>
            </a:r>
            <a:r>
              <a:rPr lang="zh-CN" altLang="zh-CN" dirty="0">
                <a:solidFill>
                  <a:srgbClr val="FF0000"/>
                </a:solidFill>
              </a:rPr>
              <a:t>下载</a:t>
            </a:r>
            <a:r>
              <a:rPr lang="zh-CN" altLang="zh-CN" dirty="0"/>
              <a:t>别人编写的</a:t>
            </a:r>
            <a:r>
              <a:rPr lang="zh-CN" altLang="zh-CN" dirty="0">
                <a:solidFill>
                  <a:srgbClr val="FF0000"/>
                </a:solidFill>
              </a:rPr>
              <a:t>第三方包</a:t>
            </a:r>
            <a:r>
              <a:rPr lang="zh-CN" altLang="zh-CN" dirty="0"/>
              <a:t>到本地使用。</a:t>
            </a:r>
          </a:p>
          <a:p>
            <a:pPr lvl="2"/>
            <a:r>
              <a:rPr lang="zh-CN" altLang="zh-CN" dirty="0"/>
              <a:t>允许用户从</a:t>
            </a:r>
            <a:r>
              <a:rPr lang="en-US" altLang="zh-CN" dirty="0" err="1"/>
              <a:t>npm</a:t>
            </a:r>
            <a:r>
              <a:rPr lang="zh-CN" altLang="zh-CN" dirty="0"/>
              <a:t>服务器</a:t>
            </a:r>
            <a:r>
              <a:rPr lang="zh-CN" altLang="zh-CN" dirty="0">
                <a:solidFill>
                  <a:srgbClr val="FF0000"/>
                </a:solidFill>
              </a:rPr>
              <a:t>下载</a:t>
            </a:r>
            <a:r>
              <a:rPr lang="zh-CN" altLang="zh-CN" dirty="0"/>
              <a:t>并安装别人编写的</a:t>
            </a:r>
            <a:r>
              <a:rPr lang="zh-CN" altLang="zh-CN" dirty="0">
                <a:solidFill>
                  <a:srgbClr val="FF0000"/>
                </a:solidFill>
              </a:rPr>
              <a:t>命令行程序</a:t>
            </a:r>
            <a:r>
              <a:rPr lang="zh-CN" altLang="zh-CN" dirty="0"/>
              <a:t>到本地使用。</a:t>
            </a:r>
          </a:p>
          <a:p>
            <a:pPr lvl="2"/>
            <a:r>
              <a:rPr lang="zh-CN" altLang="zh-CN" dirty="0"/>
              <a:t>允许用户将自己编写的包或命令行程序</a:t>
            </a:r>
            <a:r>
              <a:rPr lang="zh-CN" altLang="zh-CN" dirty="0">
                <a:solidFill>
                  <a:srgbClr val="FF0000"/>
                </a:solidFill>
              </a:rPr>
              <a:t>上传</a:t>
            </a:r>
            <a:r>
              <a:rPr lang="zh-CN" altLang="zh-CN" dirty="0"/>
              <a:t>到</a:t>
            </a:r>
            <a:r>
              <a:rPr lang="en-US" altLang="zh-CN" dirty="0" err="1"/>
              <a:t>npm</a:t>
            </a:r>
            <a:r>
              <a:rPr lang="zh-CN" altLang="zh-CN" dirty="0"/>
              <a:t>服务器供别人使用。</a:t>
            </a:r>
          </a:p>
          <a:p>
            <a:pPr lvl="2"/>
            <a:r>
              <a:rPr lang="zh-CN" altLang="zh-CN" dirty="0"/>
              <a:t>由于新版的</a:t>
            </a:r>
            <a:r>
              <a:rPr lang="en-US" altLang="zh-CN" dirty="0"/>
              <a:t>NodeJS</a:t>
            </a:r>
            <a:r>
              <a:rPr lang="zh-CN" altLang="zh-CN" dirty="0"/>
              <a:t>已经集成了</a:t>
            </a:r>
            <a:r>
              <a:rPr lang="en-US" altLang="zh-CN" dirty="0" err="1"/>
              <a:t>npm</a:t>
            </a:r>
            <a:r>
              <a:rPr lang="zh-CN" altLang="zh-CN" dirty="0"/>
              <a:t>，</a:t>
            </a:r>
            <a:r>
              <a:rPr lang="zh-CN" altLang="en-US" dirty="0"/>
              <a:t>安装</a:t>
            </a:r>
            <a:r>
              <a:rPr lang="en-US" altLang="zh-CN" dirty="0"/>
              <a:t>NodeJS</a:t>
            </a:r>
            <a:r>
              <a:rPr lang="zh-CN" altLang="en-US" dirty="0"/>
              <a:t>成功后，可以直接使用</a:t>
            </a:r>
            <a:r>
              <a:rPr lang="en-US" altLang="zh-CN" dirty="0" err="1"/>
              <a:t>npm</a:t>
            </a:r>
            <a:r>
              <a:rPr lang="zh-CN" altLang="en-US" dirty="0"/>
              <a:t>，</a:t>
            </a:r>
            <a:r>
              <a:rPr lang="zh-CN" altLang="zh-CN" dirty="0"/>
              <a:t>可以通过输入</a:t>
            </a:r>
            <a:r>
              <a:rPr lang="en-US" altLang="zh-CN" dirty="0"/>
              <a:t> "</a:t>
            </a:r>
            <a:r>
              <a:rPr lang="en-US" altLang="zh-CN" dirty="0" err="1"/>
              <a:t>npm</a:t>
            </a:r>
            <a:r>
              <a:rPr lang="en-US" altLang="zh-CN" dirty="0"/>
              <a:t> -v" </a:t>
            </a:r>
            <a:r>
              <a:rPr lang="zh-CN" altLang="zh-CN" dirty="0"/>
              <a:t>来测试是否成功安装。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8C7846-10F6-42E3-A030-A211E951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5B38-36BA-42C8-BBF3-5499736F555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00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5FE59-66D9-410A-8BE9-29167EC3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React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DF7D36-A975-41F0-9398-2230668A91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create-react-app</a:t>
            </a:r>
          </a:p>
          <a:p>
            <a:pPr lvl="1"/>
            <a:r>
              <a:rPr lang="en-US" altLang="zh-CN" dirty="0"/>
              <a:t>create-react-app</a:t>
            </a:r>
            <a:r>
              <a:rPr lang="zh-CN" altLang="en-US" dirty="0"/>
              <a:t>是用于搭建</a:t>
            </a:r>
            <a:r>
              <a:rPr lang="en-US" altLang="zh-CN" dirty="0"/>
              <a:t>react</a:t>
            </a:r>
            <a:r>
              <a:rPr lang="zh-CN" altLang="en-US" dirty="0"/>
              <a:t>项目的脚手架。</a:t>
            </a:r>
            <a:endParaRPr lang="en-US" altLang="zh-CN" dirty="0"/>
          </a:p>
          <a:p>
            <a:pPr lvl="1"/>
            <a:r>
              <a:rPr lang="zh-CN" altLang="en-US" dirty="0"/>
              <a:t>它的优势在于省略了很多涉及配置的地方，让新手能够更加容易上手，减低入门的门槛。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安装方法：</a:t>
            </a:r>
          </a:p>
          <a:p>
            <a:pPr marL="457200" lvl="1" indent="0">
              <a:buNone/>
            </a:pPr>
            <a:r>
              <a:rPr lang="en-US" altLang="zh-CN" dirty="0" err="1"/>
              <a:t>npm</a:t>
            </a:r>
            <a:r>
              <a:rPr lang="en-US" altLang="zh-CN" dirty="0"/>
              <a:t> install -g create-react-app yarn</a:t>
            </a:r>
          </a:p>
          <a:p>
            <a:pPr marL="457200" lvl="1" indent="0">
              <a:buNone/>
            </a:pPr>
            <a:r>
              <a:rPr lang="zh-CN" altLang="en-US" dirty="0"/>
              <a:t>查看全局安装路径</a:t>
            </a:r>
          </a:p>
          <a:p>
            <a:pPr marL="457200" lvl="1" indent="0">
              <a:buNone/>
            </a:pPr>
            <a:r>
              <a:rPr lang="en-US" altLang="zh-CN" dirty="0" err="1"/>
              <a:t>npm</a:t>
            </a:r>
            <a:r>
              <a:rPr lang="en-US" altLang="zh-CN" dirty="0"/>
              <a:t> root -g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D41559-621C-4A28-8FA5-8B74D304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5B38-36BA-42C8-BBF3-5499736F555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50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可爱卡通儿童教育课件PPT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876</Words>
  <Application>Microsoft Office PowerPoint</Application>
  <PresentationFormat>宽屏</PresentationFormat>
  <Paragraphs>106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华文中宋</vt:lpstr>
      <vt:lpstr>宋体</vt:lpstr>
      <vt:lpstr>微软雅黑</vt:lpstr>
      <vt:lpstr>站酷快乐体2016修订版</vt:lpstr>
      <vt:lpstr>Arial</vt:lpstr>
      <vt:lpstr>Calibri</vt:lpstr>
      <vt:lpstr>Wingdings</vt:lpstr>
      <vt:lpstr>第一PPT，www.1ppt.com</vt:lpstr>
      <vt:lpstr>PowerPoint 演示文稿</vt:lpstr>
      <vt:lpstr>实验4-数据表示层的设计与实现</vt:lpstr>
      <vt:lpstr>什么是React</vt:lpstr>
      <vt:lpstr>React 特点</vt:lpstr>
      <vt:lpstr>React 安装</vt:lpstr>
      <vt:lpstr>React 安装</vt:lpstr>
      <vt:lpstr>使用 React</vt:lpstr>
      <vt:lpstr>使用 React</vt:lpstr>
      <vt:lpstr>使用 React</vt:lpstr>
      <vt:lpstr>使用 React</vt:lpstr>
      <vt:lpstr>使用 React</vt:lpstr>
      <vt:lpstr>使用 React</vt:lpstr>
      <vt:lpstr>使用 React</vt:lpstr>
      <vt:lpstr>使用 React</vt:lpstr>
      <vt:lpstr>PowerPoint 演示文稿</vt:lpstr>
    </vt:vector>
  </TitlesOfParts>
  <Company>51PPT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51PPT模板网</dc:title>
  <dc:creator>51PPT模板网</dc:creator>
  <cp:keywords>www.51pptmoban.com</cp:keywords>
  <dc:description>www.51pptmoban.com</dc:description>
  <cp:lastModifiedBy>gf</cp:lastModifiedBy>
  <cp:revision>84</cp:revision>
  <dcterms:created xsi:type="dcterms:W3CDTF">2015-10-07T12:22:00Z</dcterms:created>
  <dcterms:modified xsi:type="dcterms:W3CDTF">2023-04-21T08:58:13Z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