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8" r:id="rId2"/>
    <p:sldId id="299"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310" r:id="rId24"/>
    <p:sldId id="279" r:id="rId25"/>
    <p:sldId id="280" r:id="rId26"/>
    <p:sldId id="281" r:id="rId27"/>
    <p:sldId id="282" r:id="rId28"/>
    <p:sldId id="283" r:id="rId29"/>
    <p:sldId id="284" r:id="rId30"/>
    <p:sldId id="285" r:id="rId31"/>
    <p:sldId id="311" r:id="rId32"/>
    <p:sldId id="312" r:id="rId33"/>
    <p:sldId id="286" r:id="rId34"/>
    <p:sldId id="287" r:id="rId35"/>
    <p:sldId id="288" r:id="rId36"/>
    <p:sldId id="289" r:id="rId37"/>
    <p:sldId id="290" r:id="rId38"/>
    <p:sldId id="309" r:id="rId39"/>
    <p:sldId id="292" r:id="rId40"/>
    <p:sldId id="293" r:id="rId41"/>
    <p:sldId id="294" r:id="rId42"/>
    <p:sldId id="295" r:id="rId43"/>
    <p:sldId id="308" r:id="rId44"/>
    <p:sldId id="296" r:id="rId45"/>
    <p:sldId id="297" r:id="rId46"/>
    <p:sldId id="298" r:id="rId47"/>
    <p:sldId id="300" r:id="rId48"/>
    <p:sldId id="301" r:id="rId49"/>
    <p:sldId id="302" r:id="rId50"/>
    <p:sldId id="303" r:id="rId51"/>
    <p:sldId id="304"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image" Target="../media/image26.emf"/><Relationship Id="rId1" Type="http://schemas.openxmlformats.org/officeDocument/2006/relationships/image" Target="../media/image25.emf"/><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image" Target="../media/image6.wmf"/><Relationship Id="rId1" Type="http://schemas.openxmlformats.org/officeDocument/2006/relationships/image" Target="../media/image35.png"/><Relationship Id="rId6" Type="http://schemas.openxmlformats.org/officeDocument/2006/relationships/image" Target="../media/image39.emf"/><Relationship Id="rId11" Type="http://schemas.openxmlformats.org/officeDocument/2006/relationships/image" Target="../media/image44.emf"/><Relationship Id="rId5" Type="http://schemas.openxmlformats.org/officeDocument/2006/relationships/image" Target="../media/image38.emf"/><Relationship Id="rId10" Type="http://schemas.openxmlformats.org/officeDocument/2006/relationships/image" Target="../media/image43.emf"/><Relationship Id="rId4" Type="http://schemas.openxmlformats.org/officeDocument/2006/relationships/image" Target="../media/image37.wmf"/><Relationship Id="rId9"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image" Target="../media/image6.wmf"/><Relationship Id="rId1" Type="http://schemas.openxmlformats.org/officeDocument/2006/relationships/image" Target="../media/image35.png"/><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2.png"/></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image" Target="../media/image55.emf"/><Relationship Id="rId7" Type="http://schemas.openxmlformats.org/officeDocument/2006/relationships/image" Target="../media/image59.emf"/><Relationship Id="rId2" Type="http://schemas.openxmlformats.org/officeDocument/2006/relationships/image" Target="../media/image54.png"/><Relationship Id="rId1" Type="http://schemas.openxmlformats.org/officeDocument/2006/relationships/image" Target="../media/image53.png"/><Relationship Id="rId6" Type="http://schemas.openxmlformats.org/officeDocument/2006/relationships/image" Target="../media/image58.emf"/><Relationship Id="rId5" Type="http://schemas.openxmlformats.org/officeDocument/2006/relationships/image" Target="../media/image57.emf"/><Relationship Id="rId10" Type="http://schemas.openxmlformats.org/officeDocument/2006/relationships/image" Target="../media/image62.emf"/><Relationship Id="rId4" Type="http://schemas.openxmlformats.org/officeDocument/2006/relationships/image" Target="../media/image56.wmf"/><Relationship Id="rId9" Type="http://schemas.openxmlformats.org/officeDocument/2006/relationships/image" Target="../media/image61.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2" Type="http://schemas.openxmlformats.org/officeDocument/2006/relationships/image" Target="../media/image64.emf"/><Relationship Id="rId1" Type="http://schemas.openxmlformats.org/officeDocument/2006/relationships/image" Target="../media/image63.png"/><Relationship Id="rId6" Type="http://schemas.openxmlformats.org/officeDocument/2006/relationships/image" Target="../media/image68.emf"/><Relationship Id="rId5" Type="http://schemas.openxmlformats.org/officeDocument/2006/relationships/image" Target="../media/image67.emf"/><Relationship Id="rId10" Type="http://schemas.openxmlformats.org/officeDocument/2006/relationships/image" Target="../media/image72.png"/><Relationship Id="rId4" Type="http://schemas.openxmlformats.org/officeDocument/2006/relationships/image" Target="../media/image66.emf"/><Relationship Id="rId9" Type="http://schemas.openxmlformats.org/officeDocument/2006/relationships/image" Target="../media/image71.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image" Target="../media/image6.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3.wmf"/><Relationship Id="rId3" Type="http://schemas.openxmlformats.org/officeDocument/2006/relationships/image" Target="../media/image73.wmf"/><Relationship Id="rId7" Type="http://schemas.openxmlformats.org/officeDocument/2006/relationships/image" Target="../media/image77.wmf"/><Relationship Id="rId12" Type="http://schemas.openxmlformats.org/officeDocument/2006/relationships/image" Target="../media/image82.wmf"/><Relationship Id="rId17" Type="http://schemas.openxmlformats.org/officeDocument/2006/relationships/image" Target="../media/image87.emf"/><Relationship Id="rId2" Type="http://schemas.openxmlformats.org/officeDocument/2006/relationships/image" Target="../media/image6.wmf"/><Relationship Id="rId16" Type="http://schemas.openxmlformats.org/officeDocument/2006/relationships/image" Target="../media/image86.wmf"/><Relationship Id="rId1" Type="http://schemas.openxmlformats.org/officeDocument/2006/relationships/image" Target="../media/image35.png"/><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5" Type="http://schemas.openxmlformats.org/officeDocument/2006/relationships/image" Target="../media/image8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 Id="rId14" Type="http://schemas.openxmlformats.org/officeDocument/2006/relationships/image" Target="../media/image8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image" Target="../media/image88.emf"/><Relationship Id="rId7" Type="http://schemas.openxmlformats.org/officeDocument/2006/relationships/image" Target="../media/image92.emf"/><Relationship Id="rId2" Type="http://schemas.openxmlformats.org/officeDocument/2006/relationships/image" Target="../media/image6.wmf"/><Relationship Id="rId1" Type="http://schemas.openxmlformats.org/officeDocument/2006/relationships/image" Target="../media/image35.png"/><Relationship Id="rId6" Type="http://schemas.openxmlformats.org/officeDocument/2006/relationships/image" Target="../media/image91.wmf"/><Relationship Id="rId5" Type="http://schemas.openxmlformats.org/officeDocument/2006/relationships/image" Target="../media/image90.emf"/><Relationship Id="rId10" Type="http://schemas.openxmlformats.org/officeDocument/2006/relationships/image" Target="../media/image95.emf"/><Relationship Id="rId4" Type="http://schemas.openxmlformats.org/officeDocument/2006/relationships/image" Target="../media/image89.emf"/><Relationship Id="rId9" Type="http://schemas.openxmlformats.org/officeDocument/2006/relationships/image" Target="../media/image94.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43D4C-6425-4819-8FD6-12E1C060B3EE}" type="datetimeFigureOut">
              <a:rPr lang="zh-CN" altLang="en-US" smtClean="0"/>
              <a:pPr/>
              <a:t>2019/12/5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746B7-70F0-4FC8-AF52-7625B8B86B30}" type="slidenum">
              <a:rPr lang="zh-CN" altLang="en-US" smtClean="0"/>
              <a:pPr/>
              <a:t>‹#›</a:t>
            </a:fld>
            <a:endParaRPr lang="zh-CN" altLang="en-US"/>
          </a:p>
        </p:txBody>
      </p:sp>
    </p:spTree>
    <p:extLst>
      <p:ext uri="{BB962C8B-B14F-4D97-AF65-F5344CB8AC3E}">
        <p14:creationId xmlns:p14="http://schemas.microsoft.com/office/powerpoint/2010/main" xmlns="" val="92316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3746B7-70F0-4FC8-AF52-7625B8B86B30}" type="slidenum">
              <a:rPr lang="zh-CN" altLang="en-US" smtClean="0"/>
              <a:pPr/>
              <a:t>1</a:t>
            </a:fld>
            <a:endParaRPr lang="zh-CN" altLang="en-US"/>
          </a:p>
        </p:txBody>
      </p:sp>
    </p:spTree>
    <p:extLst>
      <p:ext uri="{BB962C8B-B14F-4D97-AF65-F5344CB8AC3E}">
        <p14:creationId xmlns:p14="http://schemas.microsoft.com/office/powerpoint/2010/main" xmlns="" val="3070934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4C18D-F854-47C6-A471-526987CE6149}" type="slidenum">
              <a:rPr lang="en-US" altLang="zh-CN"/>
              <a:pPr/>
              <a:t>37</a:t>
            </a:fld>
            <a:endParaRPr lang="en-US" altLang="zh-CN"/>
          </a:p>
        </p:txBody>
      </p:sp>
      <p:sp>
        <p:nvSpPr>
          <p:cNvPr id="2355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1. </a:t>
            </a:r>
            <a:r>
              <a:rPr lang="zh-CN" altLang="en-US"/>
              <a:t>从物理意义上解释低通电路</a:t>
            </a:r>
          </a:p>
          <a:p>
            <a:r>
              <a:rPr lang="en-US" altLang="zh-CN"/>
              <a:t>2. </a:t>
            </a:r>
            <a:r>
              <a:rPr lang="zh-CN" altLang="en-US"/>
              <a:t>稳态分析方法</a:t>
            </a:r>
          </a:p>
          <a:p>
            <a:r>
              <a:rPr lang="en-US" altLang="zh-CN"/>
              <a:t>3. </a:t>
            </a:r>
            <a:r>
              <a:rPr lang="zh-CN" altLang="en-US"/>
              <a:t>增益与传递函数</a:t>
            </a:r>
          </a:p>
          <a:p>
            <a:r>
              <a:rPr lang="en-US" altLang="zh-CN"/>
              <a:t>4. </a:t>
            </a:r>
            <a:r>
              <a:rPr lang="zh-CN" altLang="en-US"/>
              <a:t>复数的模与相角</a:t>
            </a:r>
          </a:p>
          <a:p>
            <a:endParaRPr lang="en-US" altLang="zh-CN"/>
          </a:p>
        </p:txBody>
      </p:sp>
    </p:spTree>
    <p:extLst>
      <p:ext uri="{BB962C8B-B14F-4D97-AF65-F5344CB8AC3E}">
        <p14:creationId xmlns:p14="http://schemas.microsoft.com/office/powerpoint/2010/main" xmlns="" val="649701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3746B7-70F0-4FC8-AF52-7625B8B86B30}" type="slidenum">
              <a:rPr lang="zh-CN" altLang="en-US" smtClean="0"/>
              <a:pPr/>
              <a:t>39</a:t>
            </a:fld>
            <a:endParaRPr lang="zh-CN" altLang="en-US"/>
          </a:p>
        </p:txBody>
      </p:sp>
    </p:spTree>
    <p:extLst>
      <p:ext uri="{BB962C8B-B14F-4D97-AF65-F5344CB8AC3E}">
        <p14:creationId xmlns:p14="http://schemas.microsoft.com/office/powerpoint/2010/main" xmlns="" val="3713906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4C4C0-D8AA-4F31-895E-1D5E93A4A604}" type="slidenum">
              <a:rPr lang="en-US" altLang="zh-CN"/>
              <a:pPr/>
              <a:t>42</a:t>
            </a:fld>
            <a:endParaRPr lang="en-US" altLang="zh-CN"/>
          </a:p>
        </p:txBody>
      </p:sp>
      <p:sp>
        <p:nvSpPr>
          <p:cNvPr id="296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zh-CN"/>
          </a:p>
        </p:txBody>
      </p:sp>
    </p:spTree>
    <p:extLst>
      <p:ext uri="{BB962C8B-B14F-4D97-AF65-F5344CB8AC3E}">
        <p14:creationId xmlns:p14="http://schemas.microsoft.com/office/powerpoint/2010/main" xmlns="" val="1249956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03F0B3-E78A-4479-A411-2DE39891B4F1}" type="slidenum">
              <a:rPr lang="en-US" altLang="zh-CN"/>
              <a:pPr/>
              <a:t>45</a:t>
            </a:fld>
            <a:endParaRPr lang="en-US" altLang="zh-CN"/>
          </a:p>
        </p:txBody>
      </p:sp>
      <p:sp>
        <p:nvSpPr>
          <p:cNvPr id="3277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7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1. </a:t>
            </a:r>
            <a:r>
              <a:rPr lang="zh-CN" altLang="en-US"/>
              <a:t>从物理意义上解释低通电路</a:t>
            </a:r>
          </a:p>
          <a:p>
            <a:r>
              <a:rPr lang="en-US" altLang="zh-CN"/>
              <a:t>2. </a:t>
            </a:r>
            <a:r>
              <a:rPr lang="zh-CN" altLang="en-US"/>
              <a:t>稳态分析方法</a:t>
            </a:r>
          </a:p>
          <a:p>
            <a:r>
              <a:rPr lang="en-US" altLang="zh-CN"/>
              <a:t>3. </a:t>
            </a:r>
            <a:r>
              <a:rPr lang="zh-CN" altLang="en-US"/>
              <a:t>增益与传递函数</a:t>
            </a:r>
          </a:p>
          <a:p>
            <a:r>
              <a:rPr lang="en-US" altLang="zh-CN"/>
              <a:t>4. </a:t>
            </a:r>
            <a:r>
              <a:rPr lang="zh-CN" altLang="en-US"/>
              <a:t>复数的模与相角</a:t>
            </a:r>
          </a:p>
          <a:p>
            <a:endParaRPr lang="en-US" altLang="zh-CN"/>
          </a:p>
        </p:txBody>
      </p:sp>
    </p:spTree>
    <p:extLst>
      <p:ext uri="{BB962C8B-B14F-4D97-AF65-F5344CB8AC3E}">
        <p14:creationId xmlns:p14="http://schemas.microsoft.com/office/powerpoint/2010/main" xmlns="" val="207726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3746B7-70F0-4FC8-AF52-7625B8B86B30}" type="slidenum">
              <a:rPr lang="zh-CN" altLang="en-US" smtClean="0"/>
              <a:pPr/>
              <a:t>8</a:t>
            </a:fld>
            <a:endParaRPr lang="zh-CN" altLang="en-US"/>
          </a:p>
        </p:txBody>
      </p:sp>
    </p:spTree>
    <p:extLst>
      <p:ext uri="{BB962C8B-B14F-4D97-AF65-F5344CB8AC3E}">
        <p14:creationId xmlns:p14="http://schemas.microsoft.com/office/powerpoint/2010/main" xmlns="" val="2746237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E9DC84-DEEE-4144-83C8-2B1C366FE10A}" type="slidenum">
              <a:rPr lang="en-US" altLang="zh-CN"/>
              <a:pPr/>
              <a:t>24</a:t>
            </a:fld>
            <a:endParaRPr lang="en-US" altLang="zh-CN"/>
          </a:p>
        </p:txBody>
      </p:sp>
      <p:sp>
        <p:nvSpPr>
          <p:cNvPr id="50178" name="Rectangle 2"/>
          <p:cNvSpPr>
            <a:spLocks noGrp="1" noRot="1" noChangeAspect="1" noChangeArrowheads="1" noTextEdit="1"/>
          </p:cNvSpPr>
          <p:nvPr>
            <p:ph type="sldImg"/>
          </p:nvPr>
        </p:nvSpPr>
        <p:spPr>
          <a:xfrm>
            <a:off x="3438525" y="2384425"/>
            <a:ext cx="0" cy="0"/>
          </a:xfrm>
          <a:ln/>
        </p:spPr>
      </p:sp>
      <p:sp>
        <p:nvSpPr>
          <p:cNvPr id="50179" name="Rectangle 3"/>
          <p:cNvSpPr>
            <a:spLocks noGrp="1" noChangeArrowheads="1"/>
          </p:cNvSpPr>
          <p:nvPr>
            <p:ph type="body" idx="1"/>
          </p:nvPr>
        </p:nvSpPr>
        <p:spPr>
          <a:xfrm>
            <a:off x="871538" y="4343400"/>
            <a:ext cx="1781175" cy="307975"/>
          </a:xfrm>
        </p:spPr>
        <p:txBody>
          <a:bodyPr lIns="107789" tIns="53895" rIns="107789" bIns="53895"/>
          <a:lstStyle/>
          <a:p>
            <a:endParaRPr lang="zh-CN" altLang="zh-CN"/>
          </a:p>
        </p:txBody>
      </p:sp>
    </p:spTree>
    <p:extLst>
      <p:ext uri="{BB962C8B-B14F-4D97-AF65-F5344CB8AC3E}">
        <p14:creationId xmlns:p14="http://schemas.microsoft.com/office/powerpoint/2010/main" xmlns="" val="1195145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158D02-B865-4232-84D2-5EFFF0A07BD3}" type="slidenum">
              <a:rPr lang="en-US" altLang="zh-CN"/>
              <a:pPr/>
              <a:t>25</a:t>
            </a:fld>
            <a:endParaRPr lang="en-US" altLang="zh-CN"/>
          </a:p>
        </p:txBody>
      </p:sp>
      <p:sp>
        <p:nvSpPr>
          <p:cNvPr id="52226" name="Rectangle 2"/>
          <p:cNvSpPr>
            <a:spLocks noGrp="1" noRot="1" noChangeAspect="1" noChangeArrowheads="1" noTextEdit="1"/>
          </p:cNvSpPr>
          <p:nvPr>
            <p:ph type="sldImg"/>
          </p:nvPr>
        </p:nvSpPr>
        <p:spPr>
          <a:xfrm>
            <a:off x="3438525" y="2384425"/>
            <a:ext cx="0" cy="0"/>
          </a:xfrm>
          <a:ln/>
        </p:spPr>
      </p:sp>
      <p:sp>
        <p:nvSpPr>
          <p:cNvPr id="52227" name="Rectangle 3"/>
          <p:cNvSpPr>
            <a:spLocks noGrp="1" noChangeArrowheads="1"/>
          </p:cNvSpPr>
          <p:nvPr>
            <p:ph type="body" idx="1"/>
          </p:nvPr>
        </p:nvSpPr>
        <p:spPr>
          <a:xfrm>
            <a:off x="871538" y="4343400"/>
            <a:ext cx="1974850" cy="307975"/>
          </a:xfrm>
        </p:spPr>
        <p:txBody>
          <a:bodyPr lIns="107789" tIns="53895" rIns="107789" bIns="53895"/>
          <a:lstStyle/>
          <a:p>
            <a:r>
              <a:rPr lang="zh-CN" altLang="en-US"/>
              <a:t>为何不是电流反馈？</a:t>
            </a:r>
          </a:p>
        </p:txBody>
      </p:sp>
    </p:spTree>
    <p:extLst>
      <p:ext uri="{BB962C8B-B14F-4D97-AF65-F5344CB8AC3E}">
        <p14:creationId xmlns:p14="http://schemas.microsoft.com/office/powerpoint/2010/main" xmlns="" val="3651685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B1BFC3-D82B-425E-9D34-CFFE4E85ECBA}" type="slidenum">
              <a:rPr lang="en-US" altLang="zh-CN"/>
              <a:pPr/>
              <a:t>26</a:t>
            </a:fld>
            <a:endParaRPr lang="en-US" altLang="zh-CN"/>
          </a:p>
        </p:txBody>
      </p:sp>
      <p:sp>
        <p:nvSpPr>
          <p:cNvPr id="54274" name="Rectangle 2"/>
          <p:cNvSpPr>
            <a:spLocks noGrp="1" noRot="1" noChangeAspect="1" noChangeArrowheads="1" noTextEdit="1"/>
          </p:cNvSpPr>
          <p:nvPr>
            <p:ph type="sldImg"/>
          </p:nvPr>
        </p:nvSpPr>
        <p:spPr>
          <a:xfrm>
            <a:off x="3438525" y="2384425"/>
            <a:ext cx="0" cy="0"/>
          </a:xfrm>
          <a:ln/>
        </p:spPr>
      </p:sp>
      <p:sp>
        <p:nvSpPr>
          <p:cNvPr id="54275" name="Rectangle 3"/>
          <p:cNvSpPr>
            <a:spLocks noGrp="1" noChangeArrowheads="1"/>
          </p:cNvSpPr>
          <p:nvPr>
            <p:ph type="body" idx="1"/>
          </p:nvPr>
        </p:nvSpPr>
        <p:spPr>
          <a:xfrm>
            <a:off x="871538" y="4343400"/>
            <a:ext cx="2571750" cy="307975"/>
          </a:xfrm>
        </p:spPr>
        <p:txBody>
          <a:bodyPr lIns="107789" tIns="53895" rIns="107789" bIns="53895"/>
          <a:lstStyle/>
          <a:p>
            <a:r>
              <a:rPr lang="en-US" altLang="zh-CN"/>
              <a:t> iF</a:t>
            </a:r>
            <a:r>
              <a:rPr lang="zh-CN" altLang="en-US"/>
              <a:t>的正负和大小变化方向？</a:t>
            </a:r>
          </a:p>
        </p:txBody>
      </p:sp>
    </p:spTree>
    <p:extLst>
      <p:ext uri="{BB962C8B-B14F-4D97-AF65-F5344CB8AC3E}">
        <p14:creationId xmlns:p14="http://schemas.microsoft.com/office/powerpoint/2010/main" xmlns="" val="1717392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D0C56E-B9AD-4745-BE61-52F529361DE3}" type="slidenum">
              <a:rPr lang="en-US" altLang="zh-CN"/>
              <a:pPr/>
              <a:t>27</a:t>
            </a:fld>
            <a:endParaRPr lang="en-US" altLang="zh-CN"/>
          </a:p>
        </p:txBody>
      </p:sp>
      <p:sp>
        <p:nvSpPr>
          <p:cNvPr id="56322" name="Rectangle 2"/>
          <p:cNvSpPr>
            <a:spLocks noGrp="1" noRot="1" noChangeAspect="1" noChangeArrowheads="1" noTextEdit="1"/>
          </p:cNvSpPr>
          <p:nvPr>
            <p:ph type="sldImg"/>
          </p:nvPr>
        </p:nvSpPr>
        <p:spPr>
          <a:xfrm>
            <a:off x="3438525" y="2384425"/>
            <a:ext cx="0" cy="0"/>
          </a:xfrm>
          <a:ln/>
        </p:spPr>
      </p:sp>
      <p:sp>
        <p:nvSpPr>
          <p:cNvPr id="56323" name="Rectangle 3"/>
          <p:cNvSpPr>
            <a:spLocks noGrp="1" noChangeArrowheads="1"/>
          </p:cNvSpPr>
          <p:nvPr>
            <p:ph type="body" idx="1"/>
          </p:nvPr>
        </p:nvSpPr>
        <p:spPr>
          <a:xfrm>
            <a:off x="871538" y="4343400"/>
            <a:ext cx="1781175" cy="307975"/>
          </a:xfrm>
        </p:spPr>
        <p:txBody>
          <a:bodyPr lIns="107789" tIns="53895" rIns="107789" bIns="53895"/>
          <a:lstStyle/>
          <a:p>
            <a:endParaRPr lang="zh-CN" altLang="zh-CN"/>
          </a:p>
        </p:txBody>
      </p:sp>
    </p:spTree>
    <p:extLst>
      <p:ext uri="{BB962C8B-B14F-4D97-AF65-F5344CB8AC3E}">
        <p14:creationId xmlns:p14="http://schemas.microsoft.com/office/powerpoint/2010/main" xmlns="" val="1228430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DA84A-99E9-46C9-B148-413F02AF1665}" type="slidenum">
              <a:rPr lang="en-US" altLang="zh-CN"/>
              <a:pPr/>
              <a:t>28</a:t>
            </a:fld>
            <a:endParaRPr lang="en-US" altLang="zh-CN"/>
          </a:p>
        </p:txBody>
      </p:sp>
      <p:sp>
        <p:nvSpPr>
          <p:cNvPr id="58370" name="Rectangle 2"/>
          <p:cNvSpPr>
            <a:spLocks noGrp="1" noRot="1" noChangeAspect="1" noChangeArrowheads="1" noTextEdit="1"/>
          </p:cNvSpPr>
          <p:nvPr>
            <p:ph type="sldImg"/>
          </p:nvPr>
        </p:nvSpPr>
        <p:spPr>
          <a:xfrm>
            <a:off x="3438525" y="2384425"/>
            <a:ext cx="0" cy="0"/>
          </a:xfrm>
          <a:ln/>
        </p:spPr>
      </p:sp>
      <p:sp>
        <p:nvSpPr>
          <p:cNvPr id="58371" name="Rectangle 3"/>
          <p:cNvSpPr>
            <a:spLocks noGrp="1" noChangeArrowheads="1"/>
          </p:cNvSpPr>
          <p:nvPr>
            <p:ph type="body" idx="1"/>
          </p:nvPr>
        </p:nvSpPr>
        <p:spPr>
          <a:xfrm>
            <a:off x="871538" y="4343400"/>
            <a:ext cx="1781175" cy="307975"/>
          </a:xfrm>
        </p:spPr>
        <p:txBody>
          <a:bodyPr lIns="107789" tIns="53895" rIns="107789" bIns="53895"/>
          <a:lstStyle/>
          <a:p>
            <a:endParaRPr lang="zh-CN" altLang="zh-CN"/>
          </a:p>
        </p:txBody>
      </p:sp>
    </p:spTree>
    <p:extLst>
      <p:ext uri="{BB962C8B-B14F-4D97-AF65-F5344CB8AC3E}">
        <p14:creationId xmlns:p14="http://schemas.microsoft.com/office/powerpoint/2010/main" xmlns="" val="1427379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79DB8D-286B-4A7F-84C9-2E8205692025}" type="slidenum">
              <a:rPr lang="en-US" altLang="zh-CN"/>
              <a:pPr/>
              <a:t>29</a:t>
            </a:fld>
            <a:endParaRPr lang="en-US" altLang="zh-CN"/>
          </a:p>
        </p:txBody>
      </p:sp>
      <p:sp>
        <p:nvSpPr>
          <p:cNvPr id="60418" name="Rectangle 2"/>
          <p:cNvSpPr>
            <a:spLocks noGrp="1" noRot="1" noChangeAspect="1" noChangeArrowheads="1" noTextEdit="1"/>
          </p:cNvSpPr>
          <p:nvPr>
            <p:ph type="sldImg"/>
          </p:nvPr>
        </p:nvSpPr>
        <p:spPr>
          <a:xfrm>
            <a:off x="3438525" y="2384425"/>
            <a:ext cx="0" cy="0"/>
          </a:xfrm>
          <a:ln/>
        </p:spPr>
      </p:sp>
      <p:sp>
        <p:nvSpPr>
          <p:cNvPr id="60419" name="Rectangle 3"/>
          <p:cNvSpPr>
            <a:spLocks noGrp="1" noChangeArrowheads="1"/>
          </p:cNvSpPr>
          <p:nvPr>
            <p:ph type="body" idx="1"/>
          </p:nvPr>
        </p:nvSpPr>
        <p:spPr>
          <a:xfrm>
            <a:off x="871538" y="4343400"/>
            <a:ext cx="1781175" cy="307975"/>
          </a:xfrm>
        </p:spPr>
        <p:txBody>
          <a:bodyPr lIns="107789" tIns="53895" rIns="107789" bIns="53895"/>
          <a:lstStyle/>
          <a:p>
            <a:endParaRPr lang="zh-CN" altLang="zh-CN"/>
          </a:p>
        </p:txBody>
      </p:sp>
    </p:spTree>
    <p:extLst>
      <p:ext uri="{BB962C8B-B14F-4D97-AF65-F5344CB8AC3E}">
        <p14:creationId xmlns:p14="http://schemas.microsoft.com/office/powerpoint/2010/main" xmlns="" val="1899205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FA5A2D-B264-4071-8637-0BBAF9B22725}" type="slidenum">
              <a:rPr lang="en-US" altLang="zh-CN"/>
              <a:pPr/>
              <a:t>30</a:t>
            </a:fld>
            <a:endParaRPr lang="en-US" altLang="zh-CN"/>
          </a:p>
        </p:txBody>
      </p:sp>
      <p:sp>
        <p:nvSpPr>
          <p:cNvPr id="62466" name="Rectangle 2"/>
          <p:cNvSpPr>
            <a:spLocks noGrp="1" noRot="1" noChangeAspect="1" noChangeArrowheads="1" noTextEdit="1"/>
          </p:cNvSpPr>
          <p:nvPr>
            <p:ph type="sldImg"/>
          </p:nvPr>
        </p:nvSpPr>
        <p:spPr>
          <a:xfrm>
            <a:off x="3438525" y="2384425"/>
            <a:ext cx="0" cy="0"/>
          </a:xfrm>
          <a:ln/>
        </p:spPr>
      </p:sp>
      <p:sp>
        <p:nvSpPr>
          <p:cNvPr id="62467" name="Rectangle 3"/>
          <p:cNvSpPr>
            <a:spLocks noGrp="1" noChangeArrowheads="1"/>
          </p:cNvSpPr>
          <p:nvPr>
            <p:ph type="body" idx="1"/>
          </p:nvPr>
        </p:nvSpPr>
        <p:spPr>
          <a:xfrm>
            <a:off x="871538" y="4343400"/>
            <a:ext cx="1781175" cy="307975"/>
          </a:xfrm>
        </p:spPr>
        <p:txBody>
          <a:bodyPr lIns="107789" tIns="53895" rIns="107789" bIns="53895"/>
          <a:lstStyle/>
          <a:p>
            <a:endParaRPr lang="zh-CN" altLang="zh-CN"/>
          </a:p>
        </p:txBody>
      </p:sp>
    </p:spTree>
    <p:extLst>
      <p:ext uri="{BB962C8B-B14F-4D97-AF65-F5344CB8AC3E}">
        <p14:creationId xmlns:p14="http://schemas.microsoft.com/office/powerpoint/2010/main" xmlns="" val="2226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158776A-7720-4144-8009-F848ACE074A5}" type="datetimeFigureOut">
              <a:rPr lang="zh-CN" altLang="en-US" smtClean="0"/>
              <a:pPr/>
              <a:t>2019/12/5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A11BAF-7604-4DFC-814C-C96D400D3355}" type="slidenum">
              <a:rPr lang="zh-CN" altLang="en-US" smtClean="0"/>
              <a:pPr/>
              <a:t>‹#›</a:t>
            </a:fld>
            <a:endParaRPr lang="zh-CN" altLang="en-US"/>
          </a:p>
        </p:txBody>
      </p:sp>
    </p:spTree>
    <p:extLst>
      <p:ext uri="{BB962C8B-B14F-4D97-AF65-F5344CB8AC3E}">
        <p14:creationId xmlns:p14="http://schemas.microsoft.com/office/powerpoint/2010/main" xmlns="" val="19496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158776A-7720-4144-8009-F848ACE074A5}" type="datetimeFigureOut">
              <a:rPr lang="zh-CN" altLang="en-US" smtClean="0"/>
              <a:pPr/>
              <a:t>2019/12/5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A11BAF-7604-4DFC-814C-C96D400D3355}" type="slidenum">
              <a:rPr lang="zh-CN" altLang="en-US" smtClean="0"/>
              <a:pPr/>
              <a:t>‹#›</a:t>
            </a:fld>
            <a:endParaRPr lang="zh-CN" altLang="en-US"/>
          </a:p>
        </p:txBody>
      </p:sp>
    </p:spTree>
    <p:extLst>
      <p:ext uri="{BB962C8B-B14F-4D97-AF65-F5344CB8AC3E}">
        <p14:creationId xmlns:p14="http://schemas.microsoft.com/office/powerpoint/2010/main" xmlns="" val="131245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158776A-7720-4144-8009-F848ACE074A5}" type="datetimeFigureOut">
              <a:rPr lang="zh-CN" altLang="en-US" smtClean="0"/>
              <a:pPr/>
              <a:t>2019/12/5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A11BAF-7604-4DFC-814C-C96D400D3355}" type="slidenum">
              <a:rPr lang="zh-CN" altLang="en-US" smtClean="0"/>
              <a:pPr/>
              <a:t>‹#›</a:t>
            </a:fld>
            <a:endParaRPr lang="zh-CN" altLang="en-US"/>
          </a:p>
        </p:txBody>
      </p:sp>
    </p:spTree>
    <p:extLst>
      <p:ext uri="{BB962C8B-B14F-4D97-AF65-F5344CB8AC3E}">
        <p14:creationId xmlns:p14="http://schemas.microsoft.com/office/powerpoint/2010/main" xmlns="" val="202349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819400" y="609600"/>
            <a:ext cx="60960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304800" y="62484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5814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7010400" y="6248400"/>
            <a:ext cx="1905000" cy="457200"/>
          </a:xfrm>
        </p:spPr>
        <p:txBody>
          <a:bodyPr/>
          <a:lstStyle>
            <a:lvl1pPr>
              <a:defRPr/>
            </a:lvl1pPr>
          </a:lstStyle>
          <a:p>
            <a:fld id="{C85668E3-2731-4BC4-8370-09A58E5B797F}" type="slidenum">
              <a:rPr lang="en-US" altLang="zh-CN"/>
              <a:pPr/>
              <a:t>‹#›</a:t>
            </a:fld>
            <a:endParaRPr lang="en-US" altLang="zh-CN"/>
          </a:p>
        </p:txBody>
      </p:sp>
    </p:spTree>
    <p:extLst>
      <p:ext uri="{BB962C8B-B14F-4D97-AF65-F5344CB8AC3E}">
        <p14:creationId xmlns:p14="http://schemas.microsoft.com/office/powerpoint/2010/main" xmlns="" val="74156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158776A-7720-4144-8009-F848ACE074A5}" type="datetimeFigureOut">
              <a:rPr lang="zh-CN" altLang="en-US" smtClean="0"/>
              <a:pPr/>
              <a:t>2019/12/5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A11BAF-7604-4DFC-814C-C96D400D3355}" type="slidenum">
              <a:rPr lang="zh-CN" altLang="en-US" smtClean="0"/>
              <a:pPr/>
              <a:t>‹#›</a:t>
            </a:fld>
            <a:endParaRPr lang="zh-CN" altLang="en-US"/>
          </a:p>
        </p:txBody>
      </p:sp>
    </p:spTree>
    <p:extLst>
      <p:ext uri="{BB962C8B-B14F-4D97-AF65-F5344CB8AC3E}">
        <p14:creationId xmlns:p14="http://schemas.microsoft.com/office/powerpoint/2010/main" xmlns="" val="340952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158776A-7720-4144-8009-F848ACE074A5}" type="datetimeFigureOut">
              <a:rPr lang="zh-CN" altLang="en-US" smtClean="0"/>
              <a:pPr/>
              <a:t>2019/12/5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FA11BAF-7604-4DFC-814C-C96D400D3355}" type="slidenum">
              <a:rPr lang="zh-CN" altLang="en-US" smtClean="0"/>
              <a:pPr/>
              <a:t>‹#›</a:t>
            </a:fld>
            <a:endParaRPr lang="zh-CN" altLang="en-US"/>
          </a:p>
        </p:txBody>
      </p:sp>
    </p:spTree>
    <p:extLst>
      <p:ext uri="{BB962C8B-B14F-4D97-AF65-F5344CB8AC3E}">
        <p14:creationId xmlns:p14="http://schemas.microsoft.com/office/powerpoint/2010/main" xmlns="" val="45267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158776A-7720-4144-8009-F848ACE074A5}" type="datetimeFigureOut">
              <a:rPr lang="zh-CN" altLang="en-US" smtClean="0"/>
              <a:pPr/>
              <a:t>2019/12/5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A11BAF-7604-4DFC-814C-C96D400D3355}" type="slidenum">
              <a:rPr lang="zh-CN" altLang="en-US" smtClean="0"/>
              <a:pPr/>
              <a:t>‹#›</a:t>
            </a:fld>
            <a:endParaRPr lang="zh-CN" altLang="en-US"/>
          </a:p>
        </p:txBody>
      </p:sp>
    </p:spTree>
    <p:extLst>
      <p:ext uri="{BB962C8B-B14F-4D97-AF65-F5344CB8AC3E}">
        <p14:creationId xmlns:p14="http://schemas.microsoft.com/office/powerpoint/2010/main" xmlns="" val="134618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158776A-7720-4144-8009-F848ACE074A5}" type="datetimeFigureOut">
              <a:rPr lang="zh-CN" altLang="en-US" smtClean="0"/>
              <a:pPr/>
              <a:t>2019/12/5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FA11BAF-7604-4DFC-814C-C96D400D3355}" type="slidenum">
              <a:rPr lang="zh-CN" altLang="en-US" smtClean="0"/>
              <a:pPr/>
              <a:t>‹#›</a:t>
            </a:fld>
            <a:endParaRPr lang="zh-CN" altLang="en-US"/>
          </a:p>
        </p:txBody>
      </p:sp>
    </p:spTree>
    <p:extLst>
      <p:ext uri="{BB962C8B-B14F-4D97-AF65-F5344CB8AC3E}">
        <p14:creationId xmlns:p14="http://schemas.microsoft.com/office/powerpoint/2010/main" xmlns="" val="1006232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158776A-7720-4144-8009-F848ACE074A5}" type="datetimeFigureOut">
              <a:rPr lang="zh-CN" altLang="en-US" smtClean="0"/>
              <a:pPr/>
              <a:t>2019/12/5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FA11BAF-7604-4DFC-814C-C96D400D3355}" type="slidenum">
              <a:rPr lang="zh-CN" altLang="en-US" smtClean="0"/>
              <a:pPr/>
              <a:t>‹#›</a:t>
            </a:fld>
            <a:endParaRPr lang="zh-CN" altLang="en-US"/>
          </a:p>
        </p:txBody>
      </p:sp>
    </p:spTree>
    <p:extLst>
      <p:ext uri="{BB962C8B-B14F-4D97-AF65-F5344CB8AC3E}">
        <p14:creationId xmlns:p14="http://schemas.microsoft.com/office/powerpoint/2010/main" xmlns="" val="115701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8776A-7720-4144-8009-F848ACE074A5}" type="datetimeFigureOut">
              <a:rPr lang="zh-CN" altLang="en-US" smtClean="0"/>
              <a:pPr/>
              <a:t>2019/12/5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FA11BAF-7604-4DFC-814C-C96D400D3355}" type="slidenum">
              <a:rPr lang="zh-CN" altLang="en-US" smtClean="0"/>
              <a:pPr/>
              <a:t>‹#›</a:t>
            </a:fld>
            <a:endParaRPr lang="zh-CN" altLang="en-US"/>
          </a:p>
        </p:txBody>
      </p:sp>
    </p:spTree>
    <p:extLst>
      <p:ext uri="{BB962C8B-B14F-4D97-AF65-F5344CB8AC3E}">
        <p14:creationId xmlns:p14="http://schemas.microsoft.com/office/powerpoint/2010/main" xmlns="" val="17134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158776A-7720-4144-8009-F848ACE074A5}" type="datetimeFigureOut">
              <a:rPr lang="zh-CN" altLang="en-US" smtClean="0"/>
              <a:pPr/>
              <a:t>2019/12/5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A11BAF-7604-4DFC-814C-C96D400D3355}" type="slidenum">
              <a:rPr lang="zh-CN" altLang="en-US" smtClean="0"/>
              <a:pPr/>
              <a:t>‹#›</a:t>
            </a:fld>
            <a:endParaRPr lang="zh-CN" altLang="en-US"/>
          </a:p>
        </p:txBody>
      </p:sp>
    </p:spTree>
    <p:extLst>
      <p:ext uri="{BB962C8B-B14F-4D97-AF65-F5344CB8AC3E}">
        <p14:creationId xmlns:p14="http://schemas.microsoft.com/office/powerpoint/2010/main" xmlns="" val="877486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158776A-7720-4144-8009-F848ACE074A5}" type="datetimeFigureOut">
              <a:rPr lang="zh-CN" altLang="en-US" smtClean="0"/>
              <a:pPr/>
              <a:t>2019/12/5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FA11BAF-7604-4DFC-814C-C96D400D3355}" type="slidenum">
              <a:rPr lang="zh-CN" altLang="en-US" smtClean="0"/>
              <a:pPr/>
              <a:t>‹#›</a:t>
            </a:fld>
            <a:endParaRPr lang="zh-CN" altLang="en-US"/>
          </a:p>
        </p:txBody>
      </p:sp>
    </p:spTree>
    <p:extLst>
      <p:ext uri="{BB962C8B-B14F-4D97-AF65-F5344CB8AC3E}">
        <p14:creationId xmlns:p14="http://schemas.microsoft.com/office/powerpoint/2010/main" xmlns="" val="252603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8776A-7720-4144-8009-F848ACE074A5}" type="datetimeFigureOut">
              <a:rPr lang="zh-CN" altLang="en-US" smtClean="0"/>
              <a:pPr/>
              <a:t>2019/12/5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A11BAF-7604-4DFC-814C-C96D400D3355}" type="slidenum">
              <a:rPr lang="zh-CN" altLang="en-US" smtClean="0"/>
              <a:pPr/>
              <a:t>‹#›</a:t>
            </a:fld>
            <a:endParaRPr lang="zh-CN" altLang="en-US"/>
          </a:p>
        </p:txBody>
      </p:sp>
    </p:spTree>
    <p:extLst>
      <p:ext uri="{BB962C8B-B14F-4D97-AF65-F5344CB8AC3E}">
        <p14:creationId xmlns:p14="http://schemas.microsoft.com/office/powerpoint/2010/main" xmlns="" val="425346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1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LHL2004/avi/CH6-2.AVI"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3.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7.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oleObject" Target="../embeddings/oleObject24.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 Id="rId9" Type="http://schemas.openxmlformats.org/officeDocument/2006/relationships/oleObject" Target="../embeddings/oleObject30.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41.bin"/><Relationship Id="rId3" Type="http://schemas.openxmlformats.org/officeDocument/2006/relationships/image" Target="../media/image45.png"/><Relationship Id="rId7" Type="http://schemas.openxmlformats.org/officeDocument/2006/relationships/oleObject" Target="../embeddings/oleObject35.bin"/><Relationship Id="rId12" Type="http://schemas.openxmlformats.org/officeDocument/2006/relationships/oleObject" Target="../embeddings/oleObject40.bin"/><Relationship Id="rId2" Type="http://schemas.openxmlformats.org/officeDocument/2006/relationships/slideLayout" Target="../slideLayouts/slideLayout7.xml"/><Relationship Id="rId16" Type="http://schemas.openxmlformats.org/officeDocument/2006/relationships/oleObject" Target="../embeddings/oleObject44.bin"/><Relationship Id="rId1" Type="http://schemas.openxmlformats.org/officeDocument/2006/relationships/vmlDrawing" Target="../drawings/vmlDrawing20.vml"/><Relationship Id="rId6" Type="http://schemas.openxmlformats.org/officeDocument/2006/relationships/oleObject" Target="../embeddings/oleObject34.bin"/><Relationship Id="rId11" Type="http://schemas.openxmlformats.org/officeDocument/2006/relationships/oleObject" Target="../embeddings/oleObject39.bin"/><Relationship Id="rId5" Type="http://schemas.openxmlformats.org/officeDocument/2006/relationships/slide" Target="slide1.xml"/><Relationship Id="rId15" Type="http://schemas.openxmlformats.org/officeDocument/2006/relationships/oleObject" Target="../embeddings/oleObject43.bin"/><Relationship Id="rId10" Type="http://schemas.openxmlformats.org/officeDocument/2006/relationships/oleObject" Target="../embeddings/oleObject38.bin"/><Relationship Id="rId4" Type="http://schemas.openxmlformats.org/officeDocument/2006/relationships/image" Target="../media/image46.png"/><Relationship Id="rId9" Type="http://schemas.openxmlformats.org/officeDocument/2006/relationships/oleObject" Target="../embeddings/oleObject37.bin"/><Relationship Id="rId14" Type="http://schemas.openxmlformats.org/officeDocument/2006/relationships/oleObject" Target="../embeddings/oleObject42.bin"/></Relationships>
</file>

<file path=ppt/slides/_rels/slide36.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oleObject" Target="../embeddings/oleObject45.bin"/><Relationship Id="rId7" Type="http://schemas.openxmlformats.org/officeDocument/2006/relationships/slide" Target="slide4.xml"/><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slide" Target="slide3.xml"/><Relationship Id="rId5" Type="http://schemas.openxmlformats.org/officeDocument/2006/relationships/oleObject" Target="../embeddings/oleObject46.bin"/><Relationship Id="rId4" Type="http://schemas.openxmlformats.org/officeDocument/2006/relationships/hyperlink" Target="../LHL2004/&#30005;&#36335;&#19982;&#30005;&#23376;&#25216;&#26415;/ch7.pps" TargetMode="Externa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oleObject" Target="../embeddings/oleObject53.bin"/><Relationship Id="rId3" Type="http://schemas.openxmlformats.org/officeDocument/2006/relationships/notesSlide" Target="../notesSlides/notesSlide10.xml"/><Relationship Id="rId7" Type="http://schemas.openxmlformats.org/officeDocument/2006/relationships/oleObject" Target="../embeddings/oleObject47.bin"/><Relationship Id="rId12"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slide" Target="slide1.xml"/><Relationship Id="rId11" Type="http://schemas.openxmlformats.org/officeDocument/2006/relationships/oleObject" Target="../embeddings/oleObject51.bin"/><Relationship Id="rId5" Type="http://schemas.openxmlformats.org/officeDocument/2006/relationships/image" Target="../media/image46.png"/><Relationship Id="rId10" Type="http://schemas.openxmlformats.org/officeDocument/2006/relationships/oleObject" Target="../embeddings/oleObject50.bin"/><Relationship Id="rId4" Type="http://schemas.openxmlformats.org/officeDocument/2006/relationships/image" Target="../media/image45.png"/><Relationship Id="rId9" Type="http://schemas.openxmlformats.org/officeDocument/2006/relationships/oleObject" Target="../embeddings/oleObject49.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oleObject" Target="../embeddings/oleObject54.bin"/></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9.bin"/><Relationship Id="rId12"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58.bin"/><Relationship Id="rId11" Type="http://schemas.openxmlformats.org/officeDocument/2006/relationships/oleObject" Target="../embeddings/oleObject63.bin"/><Relationship Id="rId5" Type="http://schemas.openxmlformats.org/officeDocument/2006/relationships/oleObject" Target="../embeddings/oleObject57.bin"/><Relationship Id="rId10" Type="http://schemas.openxmlformats.org/officeDocument/2006/relationships/oleObject" Target="../embeddings/oleObject62.bin"/><Relationship Id="rId4" Type="http://schemas.openxmlformats.org/officeDocument/2006/relationships/oleObject" Target="../embeddings/oleObject56.bin"/><Relationship Id="rId9" Type="http://schemas.openxmlformats.org/officeDocument/2006/relationships/oleObject" Target="../embeddings/oleObject61.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9.bin"/><Relationship Id="rId12"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68.bin"/><Relationship Id="rId11" Type="http://schemas.openxmlformats.org/officeDocument/2006/relationships/oleObject" Target="../embeddings/oleObject73.bin"/><Relationship Id="rId5" Type="http://schemas.openxmlformats.org/officeDocument/2006/relationships/oleObject" Target="../embeddings/oleObject67.bin"/><Relationship Id="rId10" Type="http://schemas.openxmlformats.org/officeDocument/2006/relationships/oleObject" Target="../embeddings/oleObject72.bin"/><Relationship Id="rId4" Type="http://schemas.openxmlformats.org/officeDocument/2006/relationships/oleObject" Target="../embeddings/oleObject66.bin"/><Relationship Id="rId9" Type="http://schemas.openxmlformats.org/officeDocument/2006/relationships/oleObject" Target="../embeddings/oleObject71.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5.bin"/><Relationship Id="rId7"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slide" Target="slide1.xml"/><Relationship Id="rId5" Type="http://schemas.openxmlformats.org/officeDocument/2006/relationships/image" Target="../media/image46.png"/><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oleObject" Target="../embeddings/oleObject82.bin"/><Relationship Id="rId18" Type="http://schemas.openxmlformats.org/officeDocument/2006/relationships/oleObject" Target="../embeddings/oleObject87.bin"/><Relationship Id="rId3" Type="http://schemas.openxmlformats.org/officeDocument/2006/relationships/notesSlide" Target="../notesSlides/notesSlide13.xml"/><Relationship Id="rId21" Type="http://schemas.openxmlformats.org/officeDocument/2006/relationships/oleObject" Target="../embeddings/oleObject90.bin"/><Relationship Id="rId7" Type="http://schemas.openxmlformats.org/officeDocument/2006/relationships/oleObject" Target="../embeddings/oleObject77.bin"/><Relationship Id="rId12" Type="http://schemas.openxmlformats.org/officeDocument/2006/relationships/oleObject" Target="../embeddings/oleObject81.bin"/><Relationship Id="rId17" Type="http://schemas.openxmlformats.org/officeDocument/2006/relationships/oleObject" Target="../embeddings/oleObject86.bin"/><Relationship Id="rId2" Type="http://schemas.openxmlformats.org/officeDocument/2006/relationships/slideLayout" Target="../slideLayouts/slideLayout7.xml"/><Relationship Id="rId16" Type="http://schemas.openxmlformats.org/officeDocument/2006/relationships/oleObject" Target="../embeddings/oleObject85.bin"/><Relationship Id="rId20" Type="http://schemas.openxmlformats.org/officeDocument/2006/relationships/oleObject" Target="../embeddings/oleObject89.bin"/><Relationship Id="rId1" Type="http://schemas.openxmlformats.org/officeDocument/2006/relationships/vmlDrawing" Target="../drawings/vmlDrawing27.vml"/><Relationship Id="rId6" Type="http://schemas.openxmlformats.org/officeDocument/2006/relationships/slide" Target="slide1.xml"/><Relationship Id="rId11" Type="http://schemas.openxmlformats.org/officeDocument/2006/relationships/oleObject" Target="../embeddings/oleObject80.bin"/><Relationship Id="rId24" Type="http://schemas.openxmlformats.org/officeDocument/2006/relationships/oleObject" Target="../embeddings/oleObject93.bin"/><Relationship Id="rId5" Type="http://schemas.openxmlformats.org/officeDocument/2006/relationships/image" Target="../media/image46.png"/><Relationship Id="rId15" Type="http://schemas.openxmlformats.org/officeDocument/2006/relationships/oleObject" Target="../embeddings/oleObject84.bin"/><Relationship Id="rId23" Type="http://schemas.openxmlformats.org/officeDocument/2006/relationships/oleObject" Target="../embeddings/oleObject92.bin"/><Relationship Id="rId10" Type="http://schemas.openxmlformats.org/officeDocument/2006/relationships/oleObject" Target="../embeddings/oleObject79.bin"/><Relationship Id="rId19" Type="http://schemas.openxmlformats.org/officeDocument/2006/relationships/oleObject" Target="../embeddings/oleObject88.bin"/><Relationship Id="rId4" Type="http://schemas.openxmlformats.org/officeDocument/2006/relationships/image" Target="../media/image45.png"/><Relationship Id="rId9" Type="http://schemas.openxmlformats.org/officeDocument/2006/relationships/image" Target="../media/image4.jpeg"/><Relationship Id="rId14" Type="http://schemas.openxmlformats.org/officeDocument/2006/relationships/oleObject" Target="../embeddings/oleObject83.bin"/><Relationship Id="rId22" Type="http://schemas.openxmlformats.org/officeDocument/2006/relationships/oleObject" Target="../embeddings/oleObject91.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oleObject" Target="../embeddings/oleObject100.bin"/><Relationship Id="rId3" Type="http://schemas.openxmlformats.org/officeDocument/2006/relationships/image" Target="../media/image45.png"/><Relationship Id="rId7" Type="http://schemas.openxmlformats.org/officeDocument/2006/relationships/oleObject" Target="../embeddings/oleObject95.bin"/><Relationship Id="rId12" Type="http://schemas.openxmlformats.org/officeDocument/2006/relationships/oleObject" Target="../embeddings/oleObject99.bin"/><Relationship Id="rId2" Type="http://schemas.openxmlformats.org/officeDocument/2006/relationships/slideLayout" Target="../slideLayouts/slideLayout7.xml"/><Relationship Id="rId16" Type="http://schemas.openxmlformats.org/officeDocument/2006/relationships/oleObject" Target="../embeddings/oleObject103.bin"/><Relationship Id="rId1" Type="http://schemas.openxmlformats.org/officeDocument/2006/relationships/vmlDrawing" Target="../drawings/vmlDrawing28.vml"/><Relationship Id="rId6" Type="http://schemas.openxmlformats.org/officeDocument/2006/relationships/oleObject" Target="../embeddings/oleObject94.bin"/><Relationship Id="rId11" Type="http://schemas.openxmlformats.org/officeDocument/2006/relationships/image" Target="../media/image4.jpeg"/><Relationship Id="rId5" Type="http://schemas.openxmlformats.org/officeDocument/2006/relationships/slide" Target="slide1.xml"/><Relationship Id="rId15" Type="http://schemas.openxmlformats.org/officeDocument/2006/relationships/oleObject" Target="../embeddings/oleObject102.bin"/><Relationship Id="rId10" Type="http://schemas.openxmlformats.org/officeDocument/2006/relationships/oleObject" Target="../embeddings/oleObject98.bin"/><Relationship Id="rId4" Type="http://schemas.openxmlformats.org/officeDocument/2006/relationships/image" Target="../media/image46.png"/><Relationship Id="rId9" Type="http://schemas.openxmlformats.org/officeDocument/2006/relationships/oleObject" Target="../embeddings/oleObject97.bin"/><Relationship Id="rId14" Type="http://schemas.openxmlformats.org/officeDocument/2006/relationships/oleObject" Target="../embeddings/oleObject101.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oleObject" Target="../embeddings/oleObject105.bin"/></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905000" y="228600"/>
            <a:ext cx="4724400" cy="641350"/>
          </a:xfrm>
          <a:prstGeom prst="rect">
            <a:avLst/>
          </a:prstGeom>
          <a:noFill/>
          <a:ln>
            <a:noFill/>
          </a:ln>
          <a:effectLst/>
        </p:spPr>
        <p:txBody>
          <a:bodyPr>
            <a:spAutoFit/>
          </a:bodyPr>
          <a:lstStyle/>
          <a:p>
            <a:pPr>
              <a:spcBef>
                <a:spcPct val="50000"/>
              </a:spcBef>
            </a:pPr>
            <a:r>
              <a:rPr lang="zh-CN" altLang="en-US" sz="3600" b="1" dirty="0">
                <a:latin typeface="华文楷体" panose="02010600040101010101" pitchFamily="2" charset="-122"/>
                <a:ea typeface="华文楷体" panose="02010600040101010101" pitchFamily="2" charset="-122"/>
              </a:rPr>
              <a:t>第七章  反馈放大电路</a:t>
            </a:r>
          </a:p>
        </p:txBody>
      </p:sp>
      <p:sp>
        <p:nvSpPr>
          <p:cNvPr id="5123" name="Text Box 3"/>
          <p:cNvSpPr txBox="1">
            <a:spLocks noChangeArrowheads="1"/>
          </p:cNvSpPr>
          <p:nvPr/>
        </p:nvSpPr>
        <p:spPr bwMode="auto">
          <a:xfrm>
            <a:off x="0" y="1524000"/>
            <a:ext cx="5638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从一个例子说起</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稳定工作点电路</a:t>
            </a:r>
          </a:p>
        </p:txBody>
      </p:sp>
      <p:sp>
        <p:nvSpPr>
          <p:cNvPr id="5124" name="Text Box 4"/>
          <p:cNvSpPr txBox="1">
            <a:spLocks noChangeArrowheads="1"/>
          </p:cNvSpPr>
          <p:nvPr/>
        </p:nvSpPr>
        <p:spPr bwMode="auto">
          <a:xfrm>
            <a:off x="609600" y="3505200"/>
            <a:ext cx="3962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输入量：</a:t>
            </a:r>
            <a:r>
              <a:rPr lang="en-US" altLang="zh-CN" sz="2400" b="1" i="1" dirty="0">
                <a:latin typeface="华文楷体" panose="02010600040101010101" pitchFamily="2" charset="-122"/>
                <a:ea typeface="华文楷体" panose="02010600040101010101" pitchFamily="2" charset="-122"/>
              </a:rPr>
              <a:t>V</a:t>
            </a:r>
            <a:r>
              <a:rPr lang="en-US" altLang="zh-CN" sz="2400" b="1" baseline="-25000" dirty="0">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V</a:t>
            </a:r>
            <a:r>
              <a:rPr lang="en-US" altLang="zh-CN" sz="2400" b="1" baseline="-25000" dirty="0">
                <a:latin typeface="华文楷体" panose="02010600040101010101" pitchFamily="2" charset="-122"/>
                <a:ea typeface="华文楷体" panose="02010600040101010101" pitchFamily="2" charset="-122"/>
              </a:rPr>
              <a:t>BE</a:t>
            </a:r>
            <a:r>
              <a:rPr lang="zh-CN" altLang="en-US" sz="2400" b="1" dirty="0">
                <a:latin typeface="华文楷体" panose="02010600040101010101" pitchFamily="2" charset="-122"/>
                <a:ea typeface="华文楷体" panose="02010600040101010101" pitchFamily="2" charset="-122"/>
              </a:rPr>
              <a:t>、</a:t>
            </a:r>
            <a:r>
              <a:rPr lang="en-US" altLang="zh-CN" sz="2400" b="1" i="1" dirty="0" err="1">
                <a:latin typeface="华文楷体" panose="02010600040101010101" pitchFamily="2" charset="-122"/>
                <a:ea typeface="华文楷体" panose="02010600040101010101" pitchFamily="2" charset="-122"/>
              </a:rPr>
              <a:t>i</a:t>
            </a:r>
            <a:r>
              <a:rPr lang="en-US" altLang="zh-CN" sz="2400" b="1" baseline="-25000" dirty="0" err="1">
                <a:latin typeface="华文楷体" panose="02010600040101010101" pitchFamily="2" charset="-122"/>
                <a:ea typeface="华文楷体" panose="02010600040101010101" pitchFamily="2" charset="-122"/>
              </a:rPr>
              <a:t>B</a:t>
            </a:r>
            <a:endParaRPr lang="en-US" altLang="zh-CN" sz="2400" b="1" baseline="-25000" dirty="0">
              <a:latin typeface="华文楷体" panose="02010600040101010101" pitchFamily="2" charset="-122"/>
              <a:ea typeface="华文楷体" panose="02010600040101010101" pitchFamily="2" charset="-122"/>
            </a:endParaRPr>
          </a:p>
        </p:txBody>
      </p:sp>
      <p:sp>
        <p:nvSpPr>
          <p:cNvPr id="5125" name="Rectangle 5"/>
          <p:cNvSpPr>
            <a:spLocks noChangeArrowheads="1"/>
          </p:cNvSpPr>
          <p:nvPr/>
        </p:nvSpPr>
        <p:spPr bwMode="auto">
          <a:xfrm>
            <a:off x="381000" y="5486400"/>
            <a:ext cx="8229600" cy="1031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sz="2800" b="1" dirty="0">
                <a:solidFill>
                  <a:srgbClr val="FF0000"/>
                </a:solidFill>
                <a:latin typeface="华文楷体" panose="02010600040101010101" pitchFamily="2" charset="-122"/>
                <a:ea typeface="华文楷体" panose="02010600040101010101" pitchFamily="2" charset="-122"/>
              </a:rPr>
              <a:t>反馈</a:t>
            </a:r>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将电子系统输出回路的电量（电压或电流），以一定的方式送回到输入回路的过程。</a:t>
            </a:r>
          </a:p>
        </p:txBody>
      </p:sp>
      <p:sp>
        <p:nvSpPr>
          <p:cNvPr id="5126" name="Text Box 6"/>
          <p:cNvSpPr txBox="1">
            <a:spLocks noChangeArrowheads="1"/>
          </p:cNvSpPr>
          <p:nvPr/>
        </p:nvSpPr>
        <p:spPr bwMode="auto">
          <a:xfrm>
            <a:off x="179388" y="908050"/>
            <a:ext cx="4724400" cy="519113"/>
          </a:xfrm>
          <a:prstGeom prst="rect">
            <a:avLst/>
          </a:prstGeom>
          <a:noFill/>
          <a:ln>
            <a:noFill/>
          </a:ln>
          <a:effec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一</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反馈的基本概念</a:t>
            </a:r>
          </a:p>
        </p:txBody>
      </p:sp>
      <p:graphicFrame>
        <p:nvGraphicFramePr>
          <p:cNvPr id="5127" name="Object 7"/>
          <p:cNvGraphicFramePr>
            <a:graphicFrameLocks noChangeAspect="1"/>
          </p:cNvGraphicFramePr>
          <p:nvPr/>
        </p:nvGraphicFramePr>
        <p:xfrm>
          <a:off x="5507038" y="1484313"/>
          <a:ext cx="3636962" cy="3806825"/>
        </p:xfrm>
        <a:graphic>
          <a:graphicData uri="http://schemas.openxmlformats.org/presentationml/2006/ole">
            <p:oleObj spid="_x0000_s1036" name="位图图像" r:id="rId4" imgW="2247619" imgH="2352381" progId="PBrush">
              <p:embed/>
            </p:oleObj>
          </a:graphicData>
        </a:graphic>
      </p:graphicFrame>
      <p:sp>
        <p:nvSpPr>
          <p:cNvPr id="5128" name="Text Box 8"/>
          <p:cNvSpPr txBox="1">
            <a:spLocks noChangeArrowheads="1"/>
          </p:cNvSpPr>
          <p:nvPr/>
        </p:nvSpPr>
        <p:spPr bwMode="auto">
          <a:xfrm>
            <a:off x="609600" y="4038600"/>
            <a:ext cx="3962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输出量：</a:t>
            </a:r>
            <a:r>
              <a:rPr lang="en-US" altLang="zh-CN" sz="2400" b="1" i="1" dirty="0">
                <a:latin typeface="华文楷体" panose="02010600040101010101" pitchFamily="2" charset="-122"/>
                <a:ea typeface="华文楷体" panose="02010600040101010101" pitchFamily="2" charset="-122"/>
              </a:rPr>
              <a:t>V</a:t>
            </a:r>
            <a:r>
              <a:rPr lang="en-US" altLang="zh-CN" sz="2400" b="1" baseline="-25000" dirty="0">
                <a:latin typeface="华文楷体" panose="02010600040101010101" pitchFamily="2" charset="-122"/>
                <a:ea typeface="华文楷体" panose="02010600040101010101" pitchFamily="2" charset="-122"/>
              </a:rPr>
              <a:t>O</a:t>
            </a:r>
            <a:r>
              <a:rPr lang="zh-CN" altLang="en-US"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V</a:t>
            </a:r>
            <a:r>
              <a:rPr lang="en-US" altLang="zh-CN" sz="2400" b="1" baseline="-25000" dirty="0">
                <a:latin typeface="华文楷体" panose="02010600040101010101" pitchFamily="2" charset="-122"/>
                <a:ea typeface="华文楷体" panose="02010600040101010101" pitchFamily="2" charset="-122"/>
              </a:rPr>
              <a:t>CE</a:t>
            </a:r>
            <a:r>
              <a:rPr lang="zh-CN" altLang="en-US" sz="2400" b="1" dirty="0">
                <a:latin typeface="华文楷体" panose="02010600040101010101" pitchFamily="2" charset="-122"/>
                <a:ea typeface="华文楷体" panose="02010600040101010101" pitchFamily="2" charset="-122"/>
              </a:rPr>
              <a:t>、</a:t>
            </a:r>
            <a:r>
              <a:rPr lang="en-US" altLang="zh-CN" sz="2400" b="1" i="1" dirty="0" err="1">
                <a:latin typeface="华文楷体" panose="02010600040101010101" pitchFamily="2" charset="-122"/>
                <a:ea typeface="华文楷体" panose="02010600040101010101" pitchFamily="2" charset="-122"/>
              </a:rPr>
              <a:t>i</a:t>
            </a:r>
            <a:r>
              <a:rPr lang="en-US" altLang="zh-CN" sz="2400" b="1" baseline="-25000" dirty="0" err="1">
                <a:latin typeface="华文楷体" panose="02010600040101010101" pitchFamily="2" charset="-122"/>
                <a:ea typeface="华文楷体" panose="02010600040101010101" pitchFamily="2" charset="-122"/>
              </a:rPr>
              <a:t>C</a:t>
            </a:r>
            <a:endParaRPr lang="en-US" altLang="zh-CN" sz="2400" b="1" baseline="-25000" dirty="0">
              <a:latin typeface="华文楷体" panose="02010600040101010101" pitchFamily="2" charset="-122"/>
              <a:ea typeface="华文楷体" panose="02010600040101010101" pitchFamily="2" charset="-122"/>
            </a:endParaRPr>
          </a:p>
        </p:txBody>
      </p:sp>
      <p:grpSp>
        <p:nvGrpSpPr>
          <p:cNvPr id="5163" name="Group 43"/>
          <p:cNvGrpSpPr>
            <a:grpSpLocks/>
          </p:cNvGrpSpPr>
          <p:nvPr/>
        </p:nvGrpSpPr>
        <p:grpSpPr bwMode="auto">
          <a:xfrm>
            <a:off x="457200" y="2133600"/>
            <a:ext cx="457200" cy="581025"/>
            <a:chOff x="288" y="1344"/>
            <a:chExt cx="288" cy="366"/>
          </a:xfrm>
        </p:grpSpPr>
        <p:sp>
          <p:nvSpPr>
            <p:cNvPr id="5131" name="Text Box 11"/>
            <p:cNvSpPr txBox="1">
              <a:spLocks noChangeArrowheads="1"/>
            </p:cNvSpPr>
            <p:nvPr/>
          </p:nvSpPr>
          <p:spPr bwMode="auto">
            <a:xfrm>
              <a:off x="288" y="1344"/>
              <a:ext cx="234" cy="36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eaLnBrk="0" hangingPunct="0">
                <a:spcBef>
                  <a:spcPct val="50000"/>
                </a:spcBef>
              </a:pPr>
              <a:r>
                <a:rPr lang="en-US" altLang="zh-CN" sz="3200" b="1">
                  <a:solidFill>
                    <a:srgbClr val="FF3300"/>
                  </a:solidFill>
                  <a:ea typeface="楷体_GB2312" pitchFamily="49" charset="-122"/>
                </a:rPr>
                <a:t>T</a:t>
              </a:r>
            </a:p>
          </p:txBody>
        </p:sp>
        <p:sp>
          <p:nvSpPr>
            <p:cNvPr id="5132" name="Line 12"/>
            <p:cNvSpPr>
              <a:spLocks noChangeShapeType="1"/>
            </p:cNvSpPr>
            <p:nvPr/>
          </p:nvSpPr>
          <p:spPr bwMode="auto">
            <a:xfrm flipV="1">
              <a:off x="576" y="1415"/>
              <a:ext cx="0" cy="22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5133" name="Group 13"/>
          <p:cNvGrpSpPr>
            <a:grpSpLocks/>
          </p:cNvGrpSpPr>
          <p:nvPr/>
        </p:nvGrpSpPr>
        <p:grpSpPr bwMode="auto">
          <a:xfrm>
            <a:off x="3352800" y="2133600"/>
            <a:ext cx="1828800" cy="579438"/>
            <a:chOff x="3595" y="3175"/>
            <a:chExt cx="1472" cy="393"/>
          </a:xfrm>
        </p:grpSpPr>
        <p:sp>
          <p:nvSpPr>
            <p:cNvPr id="5134" name="Line 14"/>
            <p:cNvSpPr>
              <a:spLocks noChangeShapeType="1"/>
            </p:cNvSpPr>
            <p:nvPr/>
          </p:nvSpPr>
          <p:spPr bwMode="auto">
            <a:xfrm>
              <a:off x="3595" y="3408"/>
              <a:ext cx="650"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135" name="Group 15"/>
            <p:cNvGrpSpPr>
              <a:grpSpLocks/>
            </p:cNvGrpSpPr>
            <p:nvPr/>
          </p:nvGrpSpPr>
          <p:grpSpPr bwMode="auto">
            <a:xfrm>
              <a:off x="4274" y="3175"/>
              <a:ext cx="793" cy="393"/>
              <a:chOff x="3768" y="3139"/>
              <a:chExt cx="732" cy="393"/>
            </a:xfrm>
          </p:grpSpPr>
          <p:sp>
            <p:nvSpPr>
              <p:cNvPr id="5136" name="Text Box 16"/>
              <p:cNvSpPr txBox="1">
                <a:spLocks noChangeArrowheads="1"/>
              </p:cNvSpPr>
              <p:nvPr/>
            </p:nvSpPr>
            <p:spPr bwMode="auto">
              <a:xfrm>
                <a:off x="3768" y="3139"/>
                <a:ext cx="732" cy="39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eaLnBrk="0" hangingPunct="0">
                  <a:spcBef>
                    <a:spcPct val="50000"/>
                  </a:spcBef>
                </a:pPr>
                <a:r>
                  <a:rPr lang="en-US" altLang="zh-CN" sz="3200" b="1">
                    <a:solidFill>
                      <a:srgbClr val="FF3300"/>
                    </a:solidFill>
                    <a:ea typeface="楷体_GB2312" pitchFamily="49" charset="-122"/>
                  </a:rPr>
                  <a:t>U</a:t>
                </a:r>
                <a:r>
                  <a:rPr lang="en-US" altLang="zh-CN" sz="3200" b="1" baseline="-25000">
                    <a:solidFill>
                      <a:srgbClr val="FF3300"/>
                    </a:solidFill>
                    <a:ea typeface="楷体_GB2312" pitchFamily="49" charset="-122"/>
                  </a:rPr>
                  <a:t>BE</a:t>
                </a:r>
                <a:endParaRPr lang="en-US" altLang="zh-CN" sz="3200" b="1">
                  <a:solidFill>
                    <a:srgbClr val="FF3300"/>
                  </a:solidFill>
                  <a:ea typeface="楷体_GB2312" pitchFamily="49" charset="-122"/>
                </a:endParaRPr>
              </a:p>
            </p:txBody>
          </p:sp>
          <p:sp>
            <p:nvSpPr>
              <p:cNvPr id="5137" name="Line 17"/>
              <p:cNvSpPr>
                <a:spLocks noChangeShapeType="1"/>
              </p:cNvSpPr>
              <p:nvPr/>
            </p:nvSpPr>
            <p:spPr bwMode="auto">
              <a:xfrm>
                <a:off x="4344" y="3204"/>
                <a:ext cx="0" cy="3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grpSp>
        <p:nvGrpSpPr>
          <p:cNvPr id="5165" name="Group 45"/>
          <p:cNvGrpSpPr>
            <a:grpSpLocks/>
          </p:cNvGrpSpPr>
          <p:nvPr/>
        </p:nvGrpSpPr>
        <p:grpSpPr bwMode="auto">
          <a:xfrm>
            <a:off x="1219200" y="2133600"/>
            <a:ext cx="1023938" cy="579438"/>
            <a:chOff x="768" y="1344"/>
            <a:chExt cx="645" cy="365"/>
          </a:xfrm>
        </p:grpSpPr>
        <p:sp>
          <p:nvSpPr>
            <p:cNvPr id="5139" name="Line 19"/>
            <p:cNvSpPr>
              <a:spLocks noChangeShapeType="1"/>
            </p:cNvSpPr>
            <p:nvPr/>
          </p:nvSpPr>
          <p:spPr bwMode="auto">
            <a:xfrm>
              <a:off x="768" y="1548"/>
              <a:ext cx="267"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164" name="Group 44"/>
            <p:cNvGrpSpPr>
              <a:grpSpLocks/>
            </p:cNvGrpSpPr>
            <p:nvPr/>
          </p:nvGrpSpPr>
          <p:grpSpPr bwMode="auto">
            <a:xfrm>
              <a:off x="1008" y="1344"/>
              <a:ext cx="405" cy="365"/>
              <a:chOff x="432" y="1680"/>
              <a:chExt cx="405" cy="365"/>
            </a:xfrm>
          </p:grpSpPr>
          <p:sp>
            <p:nvSpPr>
              <p:cNvPr id="5141" name="Line 21"/>
              <p:cNvSpPr>
                <a:spLocks noChangeShapeType="1"/>
              </p:cNvSpPr>
              <p:nvPr/>
            </p:nvSpPr>
            <p:spPr bwMode="auto">
              <a:xfrm flipV="1">
                <a:off x="756" y="1744"/>
                <a:ext cx="0" cy="22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42" name="Text Box 22"/>
              <p:cNvSpPr txBox="1">
                <a:spLocks noChangeArrowheads="1"/>
              </p:cNvSpPr>
              <p:nvPr/>
            </p:nvSpPr>
            <p:spPr bwMode="auto">
              <a:xfrm>
                <a:off x="432" y="1680"/>
                <a:ext cx="405"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eaLnBrk="0" hangingPunct="0">
                  <a:spcBef>
                    <a:spcPct val="50000"/>
                  </a:spcBef>
                </a:pPr>
                <a:r>
                  <a:rPr lang="en-US" altLang="zh-CN" sz="3200" b="1">
                    <a:solidFill>
                      <a:srgbClr val="FF3300"/>
                    </a:solidFill>
                    <a:ea typeface="楷体_GB2312" pitchFamily="49" charset="-122"/>
                  </a:rPr>
                  <a:t>I</a:t>
                </a:r>
                <a:r>
                  <a:rPr lang="en-US" altLang="zh-CN" sz="3200" b="1" baseline="-25000">
                    <a:solidFill>
                      <a:srgbClr val="FF3300"/>
                    </a:solidFill>
                    <a:ea typeface="楷体_GB2312" pitchFamily="49" charset="-122"/>
                  </a:rPr>
                  <a:t>C </a:t>
                </a:r>
                <a:endParaRPr lang="en-US" altLang="zh-CN" sz="3200" b="1">
                  <a:solidFill>
                    <a:srgbClr val="FF3300"/>
                  </a:solidFill>
                  <a:ea typeface="楷体_GB2312" pitchFamily="49" charset="-122"/>
                </a:endParaRPr>
              </a:p>
            </p:txBody>
          </p:sp>
        </p:grpSp>
      </p:grpSp>
      <p:grpSp>
        <p:nvGrpSpPr>
          <p:cNvPr id="5167" name="Group 47"/>
          <p:cNvGrpSpPr>
            <a:grpSpLocks/>
          </p:cNvGrpSpPr>
          <p:nvPr/>
        </p:nvGrpSpPr>
        <p:grpSpPr bwMode="auto">
          <a:xfrm>
            <a:off x="1600200" y="2743200"/>
            <a:ext cx="1676400" cy="579438"/>
            <a:chOff x="1008" y="1728"/>
            <a:chExt cx="1056" cy="365"/>
          </a:xfrm>
        </p:grpSpPr>
        <p:sp>
          <p:nvSpPr>
            <p:cNvPr id="5144" name="Line 24"/>
            <p:cNvSpPr>
              <a:spLocks noChangeShapeType="1"/>
            </p:cNvSpPr>
            <p:nvPr/>
          </p:nvSpPr>
          <p:spPr bwMode="auto">
            <a:xfrm flipH="1">
              <a:off x="1459" y="1920"/>
              <a:ext cx="605" cy="12"/>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46" name="Line 26"/>
            <p:cNvSpPr>
              <a:spLocks noChangeShapeType="1"/>
            </p:cNvSpPr>
            <p:nvPr/>
          </p:nvSpPr>
          <p:spPr bwMode="auto">
            <a:xfrm>
              <a:off x="1373" y="1811"/>
              <a:ext cx="0" cy="27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47" name="Text Box 27"/>
            <p:cNvSpPr txBox="1">
              <a:spLocks noChangeArrowheads="1"/>
            </p:cNvSpPr>
            <p:nvPr/>
          </p:nvSpPr>
          <p:spPr bwMode="auto">
            <a:xfrm>
              <a:off x="1008" y="1728"/>
              <a:ext cx="394"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eaLnBrk="0" hangingPunct="0">
                <a:spcBef>
                  <a:spcPct val="50000"/>
                </a:spcBef>
              </a:pPr>
              <a:r>
                <a:rPr lang="en-US" altLang="zh-CN" sz="3200" b="1">
                  <a:solidFill>
                    <a:srgbClr val="FF3300"/>
                  </a:solidFill>
                  <a:ea typeface="楷体_GB2312" pitchFamily="49" charset="-122"/>
                </a:rPr>
                <a:t>I</a:t>
              </a:r>
              <a:r>
                <a:rPr lang="en-US" altLang="zh-CN" sz="3200" b="1" baseline="-25000">
                  <a:solidFill>
                    <a:srgbClr val="FF3300"/>
                  </a:solidFill>
                  <a:ea typeface="楷体_GB2312" pitchFamily="49" charset="-122"/>
                </a:rPr>
                <a:t>C</a:t>
              </a:r>
              <a:endParaRPr lang="en-US" altLang="zh-CN" sz="3200" b="1">
                <a:solidFill>
                  <a:srgbClr val="FF3300"/>
                </a:solidFill>
                <a:ea typeface="楷体_GB2312" pitchFamily="49" charset="-122"/>
              </a:endParaRPr>
            </a:p>
          </p:txBody>
        </p:sp>
      </p:grpSp>
      <p:grpSp>
        <p:nvGrpSpPr>
          <p:cNvPr id="5148" name="Group 28"/>
          <p:cNvGrpSpPr>
            <a:grpSpLocks/>
          </p:cNvGrpSpPr>
          <p:nvPr/>
        </p:nvGrpSpPr>
        <p:grpSpPr bwMode="auto">
          <a:xfrm>
            <a:off x="2362200" y="2133600"/>
            <a:ext cx="966788" cy="579438"/>
            <a:chOff x="2752" y="3174"/>
            <a:chExt cx="872" cy="431"/>
          </a:xfrm>
        </p:grpSpPr>
        <p:grpSp>
          <p:nvGrpSpPr>
            <p:cNvPr id="5149" name="Group 29"/>
            <p:cNvGrpSpPr>
              <a:grpSpLocks/>
            </p:cNvGrpSpPr>
            <p:nvPr/>
          </p:nvGrpSpPr>
          <p:grpSpPr bwMode="auto">
            <a:xfrm>
              <a:off x="2935" y="3174"/>
              <a:ext cx="689" cy="431"/>
              <a:chOff x="2388" y="3138"/>
              <a:chExt cx="636" cy="431"/>
            </a:xfrm>
          </p:grpSpPr>
          <p:sp>
            <p:nvSpPr>
              <p:cNvPr id="5150" name="Text Box 30"/>
              <p:cNvSpPr txBox="1">
                <a:spLocks noChangeArrowheads="1"/>
              </p:cNvSpPr>
              <p:nvPr/>
            </p:nvSpPr>
            <p:spPr bwMode="auto">
              <a:xfrm>
                <a:off x="2388" y="3138"/>
                <a:ext cx="636" cy="4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eaLnBrk="0" hangingPunct="0">
                  <a:spcBef>
                    <a:spcPct val="50000"/>
                  </a:spcBef>
                </a:pPr>
                <a:r>
                  <a:rPr lang="en-US" altLang="zh-CN" sz="3200" b="1">
                    <a:solidFill>
                      <a:srgbClr val="FF3300"/>
                    </a:solidFill>
                    <a:ea typeface="楷体_GB2312" pitchFamily="49" charset="-122"/>
                  </a:rPr>
                  <a:t>U</a:t>
                </a:r>
                <a:r>
                  <a:rPr lang="en-US" altLang="zh-CN" sz="3200" b="1" baseline="-25000">
                    <a:solidFill>
                      <a:srgbClr val="FF3300"/>
                    </a:solidFill>
                    <a:ea typeface="楷体_GB2312" pitchFamily="49" charset="-122"/>
                  </a:rPr>
                  <a:t>E</a:t>
                </a:r>
                <a:endParaRPr lang="en-US" altLang="zh-CN" sz="3200" b="1">
                  <a:solidFill>
                    <a:srgbClr val="FF3300"/>
                  </a:solidFill>
                  <a:ea typeface="楷体_GB2312" pitchFamily="49" charset="-122"/>
                </a:endParaRPr>
              </a:p>
            </p:txBody>
          </p:sp>
          <p:sp>
            <p:nvSpPr>
              <p:cNvPr id="5151" name="Line 31"/>
              <p:cNvSpPr>
                <a:spLocks noChangeShapeType="1"/>
              </p:cNvSpPr>
              <p:nvPr/>
            </p:nvSpPr>
            <p:spPr bwMode="auto">
              <a:xfrm flipV="1">
                <a:off x="2952" y="3216"/>
                <a:ext cx="0" cy="3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152" name="Line 32"/>
            <p:cNvSpPr>
              <a:spLocks noChangeShapeType="1"/>
            </p:cNvSpPr>
            <p:nvPr/>
          </p:nvSpPr>
          <p:spPr bwMode="auto">
            <a:xfrm>
              <a:off x="2752" y="3420"/>
              <a:ext cx="377"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5153" name="Group 33"/>
          <p:cNvGrpSpPr>
            <a:grpSpLocks/>
          </p:cNvGrpSpPr>
          <p:nvPr/>
        </p:nvGrpSpPr>
        <p:grpSpPr bwMode="auto">
          <a:xfrm>
            <a:off x="3352800" y="2584450"/>
            <a:ext cx="1905000" cy="993775"/>
            <a:chOff x="2112" y="1628"/>
            <a:chExt cx="1200" cy="626"/>
          </a:xfrm>
        </p:grpSpPr>
        <p:grpSp>
          <p:nvGrpSpPr>
            <p:cNvPr id="5154" name="Group 34"/>
            <p:cNvGrpSpPr>
              <a:grpSpLocks/>
            </p:cNvGrpSpPr>
            <p:nvPr/>
          </p:nvGrpSpPr>
          <p:grpSpPr bwMode="auto">
            <a:xfrm>
              <a:off x="2112" y="1776"/>
              <a:ext cx="451" cy="365"/>
              <a:chOff x="2436" y="3598"/>
              <a:chExt cx="528" cy="423"/>
            </a:xfrm>
          </p:grpSpPr>
          <p:sp>
            <p:nvSpPr>
              <p:cNvPr id="5155" name="Line 35"/>
              <p:cNvSpPr>
                <a:spLocks noChangeShapeType="1"/>
              </p:cNvSpPr>
              <p:nvPr/>
            </p:nvSpPr>
            <p:spPr bwMode="auto">
              <a:xfrm>
                <a:off x="2796" y="3648"/>
                <a:ext cx="0" cy="3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56" name="Text Box 36"/>
              <p:cNvSpPr txBox="1">
                <a:spLocks noChangeArrowheads="1"/>
              </p:cNvSpPr>
              <p:nvPr/>
            </p:nvSpPr>
            <p:spPr bwMode="auto">
              <a:xfrm>
                <a:off x="2436" y="3598"/>
                <a:ext cx="528" cy="4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eaLnBrk="0" hangingPunct="0">
                  <a:spcBef>
                    <a:spcPct val="50000"/>
                  </a:spcBef>
                </a:pPr>
                <a:r>
                  <a:rPr lang="en-US" altLang="zh-CN" sz="3200" b="1">
                    <a:solidFill>
                      <a:srgbClr val="FF3300"/>
                    </a:solidFill>
                    <a:ea typeface="楷体_GB2312" pitchFamily="49" charset="-122"/>
                  </a:rPr>
                  <a:t>I</a:t>
                </a:r>
                <a:r>
                  <a:rPr lang="en-US" altLang="zh-CN" sz="3200" b="1" baseline="-25000">
                    <a:solidFill>
                      <a:srgbClr val="FF3300"/>
                    </a:solidFill>
                    <a:ea typeface="楷体_GB2312" pitchFamily="49" charset="-122"/>
                  </a:rPr>
                  <a:t>B</a:t>
                </a:r>
                <a:endParaRPr lang="en-US" altLang="zh-CN" sz="3200" b="1">
                  <a:solidFill>
                    <a:srgbClr val="FF3300"/>
                  </a:solidFill>
                  <a:ea typeface="楷体_GB2312" pitchFamily="49" charset="-122"/>
                </a:endParaRPr>
              </a:p>
            </p:txBody>
          </p:sp>
        </p:grpSp>
        <p:grpSp>
          <p:nvGrpSpPr>
            <p:cNvPr id="5157" name="Group 37"/>
            <p:cNvGrpSpPr>
              <a:grpSpLocks/>
            </p:cNvGrpSpPr>
            <p:nvPr/>
          </p:nvGrpSpPr>
          <p:grpSpPr bwMode="auto">
            <a:xfrm>
              <a:off x="2496" y="1628"/>
              <a:ext cx="816" cy="626"/>
              <a:chOff x="3456" y="3440"/>
              <a:chExt cx="1908" cy="768"/>
            </a:xfrm>
          </p:grpSpPr>
          <p:grpSp>
            <p:nvGrpSpPr>
              <p:cNvPr id="5158" name="Group 38"/>
              <p:cNvGrpSpPr>
                <a:grpSpLocks/>
              </p:cNvGrpSpPr>
              <p:nvPr/>
            </p:nvGrpSpPr>
            <p:grpSpPr bwMode="auto">
              <a:xfrm>
                <a:off x="3456" y="3440"/>
                <a:ext cx="1908" cy="444"/>
                <a:chOff x="3137" y="3440"/>
                <a:chExt cx="1908" cy="444"/>
              </a:xfrm>
            </p:grpSpPr>
            <p:sp>
              <p:nvSpPr>
                <p:cNvPr id="5159" name="Line 39"/>
                <p:cNvSpPr>
                  <a:spLocks noChangeShapeType="1"/>
                </p:cNvSpPr>
                <p:nvPr/>
              </p:nvSpPr>
              <p:spPr bwMode="auto">
                <a:xfrm>
                  <a:off x="4685" y="3440"/>
                  <a:ext cx="360" cy="0"/>
                </a:xfrm>
                <a:prstGeom prst="line">
                  <a:avLst/>
                </a:prstGeom>
                <a:noFill/>
                <a:ln w="381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60" name="Line 40"/>
                <p:cNvSpPr>
                  <a:spLocks noChangeShapeType="1"/>
                </p:cNvSpPr>
                <p:nvPr/>
              </p:nvSpPr>
              <p:spPr bwMode="auto">
                <a:xfrm>
                  <a:off x="5033" y="3440"/>
                  <a:ext cx="0" cy="444"/>
                </a:xfrm>
                <a:prstGeom prst="line">
                  <a:avLst/>
                </a:prstGeom>
                <a:noFill/>
                <a:ln w="381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61" name="Line 41"/>
                <p:cNvSpPr>
                  <a:spLocks noChangeShapeType="1"/>
                </p:cNvSpPr>
                <p:nvPr/>
              </p:nvSpPr>
              <p:spPr bwMode="auto">
                <a:xfrm flipH="1">
                  <a:off x="3137" y="3872"/>
                  <a:ext cx="1884"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162" name="Text Box 42"/>
              <p:cNvSpPr txBox="1">
                <a:spLocks noChangeArrowheads="1"/>
              </p:cNvSpPr>
              <p:nvPr/>
            </p:nvSpPr>
            <p:spPr bwMode="auto">
              <a:xfrm>
                <a:off x="3705" y="3855"/>
                <a:ext cx="1500" cy="35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pPr>
                <a:endParaRPr lang="zh-CN" altLang="zh-CN" sz="2400" b="1"/>
              </a:p>
            </p:txBody>
          </p:sp>
        </p:grpSp>
      </p:grpSp>
      <p:sp>
        <p:nvSpPr>
          <p:cNvPr id="5168" name="Text Box 48"/>
          <p:cNvSpPr txBox="1">
            <a:spLocks noChangeArrowheads="1"/>
          </p:cNvSpPr>
          <p:nvPr/>
        </p:nvSpPr>
        <p:spPr bwMode="auto">
          <a:xfrm>
            <a:off x="685800" y="4648200"/>
            <a:ext cx="2590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latin typeface="华文楷体" panose="02010600040101010101" pitchFamily="2" charset="-122"/>
                <a:ea typeface="华文楷体" panose="02010600040101010101" pitchFamily="2" charset="-122"/>
              </a:rPr>
              <a:t>Re</a:t>
            </a:r>
            <a:r>
              <a:rPr lang="zh-CN" altLang="en-US" sz="2800" b="1" dirty="0">
                <a:latin typeface="华文楷体" panose="02010600040101010101" pitchFamily="2" charset="-122"/>
                <a:ea typeface="华文楷体" panose="02010600040101010101" pitchFamily="2" charset="-122"/>
              </a:rPr>
              <a:t>：反馈电阻</a:t>
            </a:r>
          </a:p>
        </p:txBody>
      </p:sp>
    </p:spTree>
    <p:extLst>
      <p:ext uri="{BB962C8B-B14F-4D97-AF65-F5344CB8AC3E}">
        <p14:creationId xmlns:p14="http://schemas.microsoft.com/office/powerpoint/2010/main" xmlns="" val="3271194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126"/>
                                        </p:tgtEl>
                                        <p:attrNameLst>
                                          <p:attrName>style.visibility</p:attrName>
                                        </p:attrNameLst>
                                      </p:cBhvr>
                                      <p:to>
                                        <p:strVal val="visible"/>
                                      </p:to>
                                    </p:set>
                                    <p:animEffect transition="in" filter="blinds(horizontal)">
                                      <p:cBhvr>
                                        <p:cTn id="13" dur="500"/>
                                        <p:tgtEl>
                                          <p:spTgt spid="51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123"/>
                                        </p:tgtEl>
                                        <p:attrNameLst>
                                          <p:attrName>style.visibility</p:attrName>
                                        </p:attrNameLst>
                                      </p:cBhvr>
                                      <p:to>
                                        <p:strVal val="visible"/>
                                      </p:to>
                                    </p:set>
                                    <p:animEffect transition="in" filter="blinds(horizontal)">
                                      <p:cBhvr>
                                        <p:cTn id="18" dur="500"/>
                                        <p:tgtEl>
                                          <p:spTgt spid="512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127"/>
                                        </p:tgtEl>
                                        <p:attrNameLst>
                                          <p:attrName>style.visibility</p:attrName>
                                        </p:attrNameLst>
                                      </p:cBhvr>
                                      <p:to>
                                        <p:strVal val="visible"/>
                                      </p:to>
                                    </p:set>
                                    <p:animEffect transition="in" filter="blinds(horizontal)">
                                      <p:cBhvr>
                                        <p:cTn id="23" dur="500"/>
                                        <p:tgtEl>
                                          <p:spTgt spid="512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163"/>
                                        </p:tgtEl>
                                        <p:attrNameLst>
                                          <p:attrName>style.visibility</p:attrName>
                                        </p:attrNameLst>
                                      </p:cBhvr>
                                      <p:to>
                                        <p:strVal val="visible"/>
                                      </p:to>
                                    </p:set>
                                    <p:animEffect transition="in" filter="blinds(horizontal)">
                                      <p:cBhvr>
                                        <p:cTn id="28" dur="500"/>
                                        <p:tgtEl>
                                          <p:spTgt spid="51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5165"/>
                                        </p:tgtEl>
                                        <p:attrNameLst>
                                          <p:attrName>style.visibility</p:attrName>
                                        </p:attrNameLst>
                                      </p:cBhvr>
                                      <p:to>
                                        <p:strVal val="visible"/>
                                      </p:to>
                                    </p:set>
                                    <p:animEffect transition="in" filter="wipe(up)">
                                      <p:cBhvr>
                                        <p:cTn id="33" dur="500"/>
                                        <p:tgtEl>
                                          <p:spTgt spid="516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148"/>
                                        </p:tgtEl>
                                        <p:attrNameLst>
                                          <p:attrName>style.visibility</p:attrName>
                                        </p:attrNameLst>
                                      </p:cBhvr>
                                      <p:to>
                                        <p:strVal val="visible"/>
                                      </p:to>
                                    </p:set>
                                    <p:animEffect transition="in" filter="blinds(horizontal)">
                                      <p:cBhvr>
                                        <p:cTn id="38" dur="500"/>
                                        <p:tgtEl>
                                          <p:spTgt spid="514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5133"/>
                                        </p:tgtEl>
                                        <p:attrNameLst>
                                          <p:attrName>style.visibility</p:attrName>
                                        </p:attrNameLst>
                                      </p:cBhvr>
                                      <p:to>
                                        <p:strVal val="visible"/>
                                      </p:to>
                                    </p:set>
                                    <p:animEffect transition="in" filter="blinds(horizontal)">
                                      <p:cBhvr>
                                        <p:cTn id="43" dur="500"/>
                                        <p:tgtEl>
                                          <p:spTgt spid="513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5153"/>
                                        </p:tgtEl>
                                        <p:attrNameLst>
                                          <p:attrName>style.visibility</p:attrName>
                                        </p:attrNameLst>
                                      </p:cBhvr>
                                      <p:to>
                                        <p:strVal val="visible"/>
                                      </p:to>
                                    </p:set>
                                    <p:animEffect transition="in" filter="blinds(horizontal)">
                                      <p:cBhvr>
                                        <p:cTn id="48" dur="500"/>
                                        <p:tgtEl>
                                          <p:spTgt spid="515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5167"/>
                                        </p:tgtEl>
                                        <p:attrNameLst>
                                          <p:attrName>style.visibility</p:attrName>
                                        </p:attrNameLst>
                                      </p:cBhvr>
                                      <p:to>
                                        <p:strVal val="visible"/>
                                      </p:to>
                                    </p:set>
                                    <p:anim calcmode="lin" valueType="num">
                                      <p:cBhvr additive="base">
                                        <p:cTn id="53" dur="500" fill="hold"/>
                                        <p:tgtEl>
                                          <p:spTgt spid="5167"/>
                                        </p:tgtEl>
                                        <p:attrNameLst>
                                          <p:attrName>ppt_x</p:attrName>
                                        </p:attrNameLst>
                                      </p:cBhvr>
                                      <p:tavLst>
                                        <p:tav tm="0">
                                          <p:val>
                                            <p:strVal val="0-#ppt_w/2"/>
                                          </p:val>
                                        </p:tav>
                                        <p:tav tm="100000">
                                          <p:val>
                                            <p:strVal val="#ppt_x"/>
                                          </p:val>
                                        </p:tav>
                                      </p:tavLst>
                                    </p:anim>
                                    <p:anim calcmode="lin" valueType="num">
                                      <p:cBhvr additive="base">
                                        <p:cTn id="54" dur="500" fill="hold"/>
                                        <p:tgtEl>
                                          <p:spTgt spid="5167"/>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124"/>
                                        </p:tgtEl>
                                        <p:attrNameLst>
                                          <p:attrName>style.visibility</p:attrName>
                                        </p:attrNameLst>
                                      </p:cBhvr>
                                      <p:to>
                                        <p:strVal val="visible"/>
                                      </p:to>
                                    </p:set>
                                    <p:animEffect transition="in" filter="blinds(horizontal)">
                                      <p:cBhvr>
                                        <p:cTn id="59" dur="500"/>
                                        <p:tgtEl>
                                          <p:spTgt spid="512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5128"/>
                                        </p:tgtEl>
                                        <p:attrNameLst>
                                          <p:attrName>style.visibility</p:attrName>
                                        </p:attrNameLst>
                                      </p:cBhvr>
                                      <p:to>
                                        <p:strVal val="visible"/>
                                      </p:to>
                                    </p:set>
                                    <p:animEffect transition="in" filter="blinds(horizontal)">
                                      <p:cBhvr>
                                        <p:cTn id="64" dur="500"/>
                                        <p:tgtEl>
                                          <p:spTgt spid="512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5168"/>
                                        </p:tgtEl>
                                        <p:attrNameLst>
                                          <p:attrName>style.visibility</p:attrName>
                                        </p:attrNameLst>
                                      </p:cBhvr>
                                      <p:to>
                                        <p:strVal val="visible"/>
                                      </p:to>
                                    </p:set>
                                    <p:anim calcmode="lin" valueType="num">
                                      <p:cBhvr additive="base">
                                        <p:cTn id="69" dur="500" fill="hold"/>
                                        <p:tgtEl>
                                          <p:spTgt spid="5168"/>
                                        </p:tgtEl>
                                        <p:attrNameLst>
                                          <p:attrName>ppt_x</p:attrName>
                                        </p:attrNameLst>
                                      </p:cBhvr>
                                      <p:tavLst>
                                        <p:tav tm="0">
                                          <p:val>
                                            <p:strVal val="0-#ppt_w/2"/>
                                          </p:val>
                                        </p:tav>
                                        <p:tav tm="100000">
                                          <p:val>
                                            <p:strVal val="#ppt_x"/>
                                          </p:val>
                                        </p:tav>
                                      </p:tavLst>
                                    </p:anim>
                                    <p:anim calcmode="lin" valueType="num">
                                      <p:cBhvr additive="base">
                                        <p:cTn id="70" dur="500" fill="hold"/>
                                        <p:tgtEl>
                                          <p:spTgt spid="5168"/>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5125"/>
                                        </p:tgtEl>
                                        <p:attrNameLst>
                                          <p:attrName>style.visibility</p:attrName>
                                        </p:attrNameLst>
                                      </p:cBhvr>
                                      <p:to>
                                        <p:strVal val="visible"/>
                                      </p:to>
                                    </p:set>
                                    <p:animEffect transition="in" filter="blinds(horizontal)">
                                      <p:cBhvr>
                                        <p:cTn id="75"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P spid="5123" grpId="0" autoUpdateAnimBg="0"/>
      <p:bldP spid="5124" grpId="0" autoUpdateAnimBg="0"/>
      <p:bldP spid="5125" grpId="0" autoUpdateAnimBg="0"/>
      <p:bldP spid="5126" grpId="0"/>
      <p:bldP spid="5128" grpId="0" autoUpdateAnimBg="0"/>
      <p:bldP spid="516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066800" y="609600"/>
            <a:ext cx="3276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rPr>
              <a:t>正反馈：</a:t>
            </a:r>
            <a:r>
              <a:rPr lang="zh-CN" altLang="en-US" sz="2400" b="1" dirty="0">
                <a:latin typeface="华文楷体" panose="02010600040101010101" pitchFamily="2" charset="-122"/>
                <a:ea typeface="华文楷体" panose="02010600040101010101" pitchFamily="2" charset="-122"/>
              </a:rPr>
              <a:t>用于振荡电路</a:t>
            </a:r>
          </a:p>
        </p:txBody>
      </p:sp>
      <p:sp>
        <p:nvSpPr>
          <p:cNvPr id="40963" name="Text Box 3"/>
          <p:cNvSpPr txBox="1">
            <a:spLocks noChangeArrowheads="1"/>
          </p:cNvSpPr>
          <p:nvPr/>
        </p:nvSpPr>
        <p:spPr bwMode="auto">
          <a:xfrm>
            <a:off x="990600" y="1219200"/>
            <a:ext cx="5029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rPr>
              <a:t>负反馈：</a:t>
            </a:r>
            <a:r>
              <a:rPr lang="zh-CN" altLang="en-US" sz="2400" b="1" dirty="0">
                <a:latin typeface="华文楷体" panose="02010600040101010101" pitchFamily="2" charset="-122"/>
                <a:ea typeface="华文楷体" panose="02010600040101010101" pitchFamily="2" charset="-122"/>
              </a:rPr>
              <a:t>用于改善放大电路的性能</a:t>
            </a:r>
          </a:p>
        </p:txBody>
      </p:sp>
      <p:sp>
        <p:nvSpPr>
          <p:cNvPr id="40964" name="Text Box 4"/>
          <p:cNvSpPr txBox="1">
            <a:spLocks noChangeArrowheads="1"/>
          </p:cNvSpPr>
          <p:nvPr/>
        </p:nvSpPr>
        <p:spPr bwMode="auto">
          <a:xfrm>
            <a:off x="395288" y="1752600"/>
            <a:ext cx="32623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判断正反馈的方法：</a:t>
            </a:r>
          </a:p>
        </p:txBody>
      </p:sp>
      <p:sp>
        <p:nvSpPr>
          <p:cNvPr id="40965" name="Text Box 5"/>
          <p:cNvSpPr txBox="1">
            <a:spLocks noChangeArrowheads="1"/>
          </p:cNvSpPr>
          <p:nvPr/>
        </p:nvSpPr>
        <p:spPr bwMode="auto">
          <a:xfrm>
            <a:off x="3708400" y="1773238"/>
            <a:ext cx="2057400" cy="457200"/>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chemeClr val="bg1"/>
                </a:solidFill>
                <a:latin typeface="华文楷体" panose="02010600040101010101" pitchFamily="2" charset="-122"/>
                <a:ea typeface="华文楷体" panose="02010600040101010101" pitchFamily="2" charset="-122"/>
              </a:rPr>
              <a:t>瞬时极性法</a:t>
            </a:r>
          </a:p>
        </p:txBody>
      </p:sp>
      <p:grpSp>
        <p:nvGrpSpPr>
          <p:cNvPr id="41004" name="Group 44"/>
          <p:cNvGrpSpPr>
            <a:grpSpLocks/>
          </p:cNvGrpSpPr>
          <p:nvPr/>
        </p:nvGrpSpPr>
        <p:grpSpPr bwMode="auto">
          <a:xfrm>
            <a:off x="684213" y="2420938"/>
            <a:ext cx="8280400" cy="1955800"/>
            <a:chOff x="431" y="1525"/>
            <a:chExt cx="5216" cy="1232"/>
          </a:xfrm>
        </p:grpSpPr>
        <p:graphicFrame>
          <p:nvGraphicFramePr>
            <p:cNvPr id="40967" name="Object 7"/>
            <p:cNvGraphicFramePr>
              <a:graphicFrameLocks noChangeAspect="1"/>
            </p:cNvGraphicFramePr>
            <p:nvPr/>
          </p:nvGraphicFramePr>
          <p:xfrm>
            <a:off x="2844" y="2092"/>
            <a:ext cx="72" cy="136"/>
          </p:xfrm>
          <a:graphic>
            <a:graphicData uri="http://schemas.openxmlformats.org/presentationml/2006/ole">
              <p:oleObj spid="_x0000_s8204" name="Equation" r:id="rId3" imgW="114151" imgH="215619" progId="">
                <p:embed/>
              </p:oleObj>
            </a:graphicData>
          </a:graphic>
        </p:graphicFrame>
        <p:sp>
          <p:nvSpPr>
            <p:cNvPr id="40966" name="Text Box 6"/>
            <p:cNvSpPr txBox="1">
              <a:spLocks noChangeArrowheads="1"/>
            </p:cNvSpPr>
            <p:nvPr/>
          </p:nvSpPr>
          <p:spPr bwMode="auto">
            <a:xfrm>
              <a:off x="431" y="1525"/>
              <a:ext cx="5216" cy="1232"/>
            </a:xfrm>
            <a:prstGeom prst="rect">
              <a:avLst/>
            </a:prstGeom>
            <a:noFill/>
            <a:ln w="38100">
              <a:solidFill>
                <a:srgbClr val="00FF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首先将反馈网络与放大电路的输入端断开然后假设输入信号有一个正极性的变化，用        表示，再看反馈回来的信号是正极性       还是负极性      ，如果反馈信号削弱了输入信号，使净输入量下降，则为负反馈，反之，是加强输入信号，使净输入量增加，为正反馈。</a:t>
              </a:r>
            </a:p>
          </p:txBody>
        </p:sp>
        <p:grpSp>
          <p:nvGrpSpPr>
            <p:cNvPr id="40968" name="Group 8"/>
            <p:cNvGrpSpPr>
              <a:grpSpLocks/>
            </p:cNvGrpSpPr>
            <p:nvPr/>
          </p:nvGrpSpPr>
          <p:grpSpPr bwMode="auto">
            <a:xfrm>
              <a:off x="2744" y="1842"/>
              <a:ext cx="182" cy="162"/>
              <a:chOff x="3465" y="3660"/>
              <a:chExt cx="405" cy="405"/>
            </a:xfrm>
          </p:grpSpPr>
          <p:sp>
            <p:nvSpPr>
              <p:cNvPr id="40969" name="Oval 9"/>
              <p:cNvSpPr>
                <a:spLocks noChangeArrowheads="1"/>
              </p:cNvSpPr>
              <p:nvPr/>
            </p:nvSpPr>
            <p:spPr bwMode="auto">
              <a:xfrm>
                <a:off x="3465" y="3660"/>
                <a:ext cx="405" cy="405"/>
              </a:xfrm>
              <a:prstGeom prst="ellipse">
                <a:avLst/>
              </a:prstGeom>
              <a:noFill/>
              <a:ln w="38100">
                <a:solidFill>
                  <a:srgbClr val="00FF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40970" name="Line 10"/>
              <p:cNvSpPr>
                <a:spLocks noChangeShapeType="1"/>
              </p:cNvSpPr>
              <p:nvPr/>
            </p:nvSpPr>
            <p:spPr bwMode="auto">
              <a:xfrm>
                <a:off x="3675" y="3660"/>
                <a:ext cx="0" cy="405"/>
              </a:xfrm>
              <a:prstGeom prst="line">
                <a:avLst/>
              </a:prstGeom>
              <a:noFill/>
              <a:ln w="38100">
                <a:solidFill>
                  <a:srgbClr val="00FF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971" name="Line 11"/>
              <p:cNvSpPr>
                <a:spLocks noChangeShapeType="1"/>
              </p:cNvSpPr>
              <p:nvPr/>
            </p:nvSpPr>
            <p:spPr bwMode="auto">
              <a:xfrm>
                <a:off x="3480" y="3870"/>
                <a:ext cx="390" cy="0"/>
              </a:xfrm>
              <a:prstGeom prst="line">
                <a:avLst/>
              </a:prstGeom>
              <a:noFill/>
              <a:ln w="38100">
                <a:solidFill>
                  <a:srgbClr val="00FF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40972" name="Group 12"/>
            <p:cNvGrpSpPr>
              <a:grpSpLocks/>
            </p:cNvGrpSpPr>
            <p:nvPr/>
          </p:nvGrpSpPr>
          <p:grpSpPr bwMode="auto">
            <a:xfrm>
              <a:off x="2472" y="2069"/>
              <a:ext cx="182" cy="162"/>
              <a:chOff x="4230" y="4710"/>
              <a:chExt cx="405" cy="405"/>
            </a:xfrm>
          </p:grpSpPr>
          <p:sp>
            <p:nvSpPr>
              <p:cNvPr id="40973" name="Oval 13"/>
              <p:cNvSpPr>
                <a:spLocks noChangeArrowheads="1"/>
              </p:cNvSpPr>
              <p:nvPr/>
            </p:nvSpPr>
            <p:spPr bwMode="auto">
              <a:xfrm>
                <a:off x="4230" y="4710"/>
                <a:ext cx="405" cy="405"/>
              </a:xfrm>
              <a:prstGeom prst="ellipse">
                <a:avLst/>
              </a:prstGeom>
              <a:noFill/>
              <a:ln w="38100">
                <a:solidFill>
                  <a:srgbClr val="00FF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40974" name="Line 14"/>
              <p:cNvSpPr>
                <a:spLocks noChangeShapeType="1"/>
              </p:cNvSpPr>
              <p:nvPr/>
            </p:nvSpPr>
            <p:spPr bwMode="auto">
              <a:xfrm>
                <a:off x="4245" y="4920"/>
                <a:ext cx="390" cy="0"/>
              </a:xfrm>
              <a:prstGeom prst="line">
                <a:avLst/>
              </a:prstGeom>
              <a:noFill/>
              <a:ln w="38100">
                <a:solidFill>
                  <a:srgbClr val="00FF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40975" name="Group 15"/>
            <p:cNvGrpSpPr>
              <a:grpSpLocks/>
            </p:cNvGrpSpPr>
            <p:nvPr/>
          </p:nvGrpSpPr>
          <p:grpSpPr bwMode="auto">
            <a:xfrm>
              <a:off x="1156" y="2069"/>
              <a:ext cx="182" cy="162"/>
              <a:chOff x="3465" y="3660"/>
              <a:chExt cx="405" cy="405"/>
            </a:xfrm>
          </p:grpSpPr>
          <p:sp>
            <p:nvSpPr>
              <p:cNvPr id="40976" name="Oval 16"/>
              <p:cNvSpPr>
                <a:spLocks noChangeArrowheads="1"/>
              </p:cNvSpPr>
              <p:nvPr/>
            </p:nvSpPr>
            <p:spPr bwMode="auto">
              <a:xfrm>
                <a:off x="3465" y="3660"/>
                <a:ext cx="405" cy="405"/>
              </a:xfrm>
              <a:prstGeom prst="ellipse">
                <a:avLst/>
              </a:prstGeom>
              <a:noFill/>
              <a:ln w="38100">
                <a:solidFill>
                  <a:srgbClr val="00FF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40977" name="Line 17"/>
              <p:cNvSpPr>
                <a:spLocks noChangeShapeType="1"/>
              </p:cNvSpPr>
              <p:nvPr/>
            </p:nvSpPr>
            <p:spPr bwMode="auto">
              <a:xfrm>
                <a:off x="3675" y="3660"/>
                <a:ext cx="0" cy="405"/>
              </a:xfrm>
              <a:prstGeom prst="line">
                <a:avLst/>
              </a:prstGeom>
              <a:noFill/>
              <a:ln w="38100">
                <a:solidFill>
                  <a:srgbClr val="00FF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978" name="Line 18"/>
              <p:cNvSpPr>
                <a:spLocks noChangeShapeType="1"/>
              </p:cNvSpPr>
              <p:nvPr/>
            </p:nvSpPr>
            <p:spPr bwMode="auto">
              <a:xfrm>
                <a:off x="3480" y="3870"/>
                <a:ext cx="390" cy="0"/>
              </a:xfrm>
              <a:prstGeom prst="line">
                <a:avLst/>
              </a:prstGeom>
              <a:noFill/>
              <a:ln w="38100">
                <a:solidFill>
                  <a:srgbClr val="00FF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40993" name="Group 33"/>
          <p:cNvGrpSpPr>
            <a:grpSpLocks/>
          </p:cNvGrpSpPr>
          <p:nvPr/>
        </p:nvGrpSpPr>
        <p:grpSpPr bwMode="auto">
          <a:xfrm>
            <a:off x="914400" y="4419602"/>
            <a:ext cx="7086600" cy="1384301"/>
            <a:chOff x="576" y="2880"/>
            <a:chExt cx="4464" cy="872"/>
          </a:xfrm>
        </p:grpSpPr>
        <p:sp>
          <p:nvSpPr>
            <p:cNvPr id="40981" name="Text Box 21"/>
            <p:cNvSpPr txBox="1">
              <a:spLocks noChangeArrowheads="1"/>
            </p:cNvSpPr>
            <p:nvPr/>
          </p:nvSpPr>
          <p:spPr bwMode="auto">
            <a:xfrm>
              <a:off x="576" y="2880"/>
              <a:ext cx="4464" cy="8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rPr>
                <a:t>按下述原则 ：</a:t>
              </a:r>
            </a:p>
            <a:p>
              <a:pPr>
                <a:spcBef>
                  <a:spcPct val="50000"/>
                </a:spcBef>
              </a:pP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：对于共射极电路：输出，输入相位相反，若</a:t>
              </a:r>
              <a:r>
                <a:rPr lang="en-US" altLang="zh-CN" sz="2400" b="1" dirty="0">
                  <a:latin typeface="华文楷体" panose="02010600040101010101" pitchFamily="2" charset="-122"/>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极为     ，则</a:t>
              </a:r>
              <a:r>
                <a:rPr lang="en-US" altLang="zh-CN" sz="2400" b="1" dirty="0">
                  <a:latin typeface="华文楷体" panose="02010600040101010101" pitchFamily="2" charset="-122"/>
                  <a:ea typeface="华文楷体" panose="02010600040101010101" pitchFamily="2" charset="-122"/>
                </a:rPr>
                <a:t>C</a:t>
              </a:r>
              <a:r>
                <a:rPr lang="zh-CN" altLang="en-US" sz="2400" b="1" dirty="0">
                  <a:latin typeface="华文楷体" panose="02010600040101010101" pitchFamily="2" charset="-122"/>
                  <a:ea typeface="华文楷体" panose="02010600040101010101" pitchFamily="2" charset="-122"/>
                </a:rPr>
                <a:t>极为      ，</a:t>
              </a:r>
              <a:r>
                <a:rPr lang="en-US" altLang="zh-CN" sz="2400" b="1" dirty="0">
                  <a:latin typeface="华文楷体" panose="02010600040101010101" pitchFamily="2" charset="-122"/>
                  <a:ea typeface="华文楷体" panose="02010600040101010101" pitchFamily="2" charset="-122"/>
                </a:rPr>
                <a:t>E</a:t>
              </a:r>
              <a:r>
                <a:rPr lang="zh-CN" altLang="en-US" sz="2400" b="1" dirty="0">
                  <a:latin typeface="华文楷体" panose="02010600040101010101" pitchFamily="2" charset="-122"/>
                  <a:ea typeface="华文楷体" panose="02010600040101010101" pitchFamily="2" charset="-122"/>
                </a:rPr>
                <a:t>极为       。</a:t>
              </a:r>
            </a:p>
          </p:txBody>
        </p:sp>
        <p:grpSp>
          <p:nvGrpSpPr>
            <p:cNvPr id="40982" name="Group 22"/>
            <p:cNvGrpSpPr>
              <a:grpSpLocks/>
            </p:cNvGrpSpPr>
            <p:nvPr/>
          </p:nvGrpSpPr>
          <p:grpSpPr bwMode="auto">
            <a:xfrm>
              <a:off x="2256" y="3504"/>
              <a:ext cx="162" cy="162"/>
              <a:chOff x="4230" y="4710"/>
              <a:chExt cx="405" cy="405"/>
            </a:xfrm>
          </p:grpSpPr>
          <p:sp>
            <p:nvSpPr>
              <p:cNvPr id="40983" name="Oval 23"/>
              <p:cNvSpPr>
                <a:spLocks noChangeArrowheads="1"/>
              </p:cNvSpPr>
              <p:nvPr/>
            </p:nvSpPr>
            <p:spPr bwMode="auto">
              <a:xfrm>
                <a:off x="4230" y="471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40984" name="Line 24"/>
              <p:cNvSpPr>
                <a:spLocks noChangeShapeType="1"/>
              </p:cNvSpPr>
              <p:nvPr/>
            </p:nvSpPr>
            <p:spPr bwMode="auto">
              <a:xfrm>
                <a:off x="4245" y="492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40985" name="Group 25"/>
            <p:cNvGrpSpPr>
              <a:grpSpLocks/>
            </p:cNvGrpSpPr>
            <p:nvPr/>
          </p:nvGrpSpPr>
          <p:grpSpPr bwMode="auto">
            <a:xfrm>
              <a:off x="1056" y="3504"/>
              <a:ext cx="162" cy="162"/>
              <a:chOff x="3465" y="3660"/>
              <a:chExt cx="405" cy="405"/>
            </a:xfrm>
          </p:grpSpPr>
          <p:sp>
            <p:nvSpPr>
              <p:cNvPr id="40986" name="Oval 26"/>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40987" name="Line 27"/>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988" name="Line 28"/>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40989" name="Group 29"/>
            <p:cNvGrpSpPr>
              <a:grpSpLocks/>
            </p:cNvGrpSpPr>
            <p:nvPr/>
          </p:nvGrpSpPr>
          <p:grpSpPr bwMode="auto">
            <a:xfrm>
              <a:off x="3216" y="3504"/>
              <a:ext cx="162" cy="162"/>
              <a:chOff x="3465" y="3660"/>
              <a:chExt cx="405" cy="405"/>
            </a:xfrm>
          </p:grpSpPr>
          <p:sp>
            <p:nvSpPr>
              <p:cNvPr id="40990" name="Oval 30"/>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40991" name="Line 31"/>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992" name="Line 32"/>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41003" name="Group 43"/>
          <p:cNvGrpSpPr>
            <a:grpSpLocks/>
          </p:cNvGrpSpPr>
          <p:nvPr/>
        </p:nvGrpSpPr>
        <p:grpSpPr bwMode="auto">
          <a:xfrm>
            <a:off x="914400" y="5791204"/>
            <a:ext cx="7315200" cy="830263"/>
            <a:chOff x="576" y="3696"/>
            <a:chExt cx="4608" cy="523"/>
          </a:xfrm>
        </p:grpSpPr>
        <p:sp>
          <p:nvSpPr>
            <p:cNvPr id="40994" name="Text Box 34"/>
            <p:cNvSpPr txBox="1">
              <a:spLocks noChangeArrowheads="1"/>
            </p:cNvSpPr>
            <p:nvPr/>
          </p:nvSpPr>
          <p:spPr bwMode="auto">
            <a:xfrm>
              <a:off x="576" y="3696"/>
              <a:ext cx="4608"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：对于共集电极电路 ：输出，输入相位相同，若</a:t>
              </a:r>
              <a:r>
                <a:rPr lang="en-US" altLang="zh-CN" sz="2400" b="1" dirty="0">
                  <a:latin typeface="华文楷体" panose="02010600040101010101" pitchFamily="2" charset="-122"/>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极为     ，则</a:t>
              </a:r>
              <a:r>
                <a:rPr lang="en-US" altLang="zh-CN" sz="2400" b="1" dirty="0">
                  <a:latin typeface="华文楷体" panose="02010600040101010101" pitchFamily="2" charset="-122"/>
                  <a:ea typeface="华文楷体" panose="02010600040101010101" pitchFamily="2" charset="-122"/>
                </a:rPr>
                <a:t>E</a:t>
              </a:r>
              <a:r>
                <a:rPr lang="zh-CN" altLang="en-US" sz="2400" b="1" dirty="0">
                  <a:latin typeface="华文楷体" panose="02010600040101010101" pitchFamily="2" charset="-122"/>
                  <a:ea typeface="华文楷体" panose="02010600040101010101" pitchFamily="2" charset="-122"/>
                </a:rPr>
                <a:t>极为     。 </a:t>
              </a:r>
            </a:p>
          </p:txBody>
        </p:sp>
        <p:grpSp>
          <p:nvGrpSpPr>
            <p:cNvPr id="40995" name="Group 35"/>
            <p:cNvGrpSpPr>
              <a:grpSpLocks/>
            </p:cNvGrpSpPr>
            <p:nvPr/>
          </p:nvGrpSpPr>
          <p:grpSpPr bwMode="auto">
            <a:xfrm>
              <a:off x="1056" y="3984"/>
              <a:ext cx="162" cy="162"/>
              <a:chOff x="3465" y="3660"/>
              <a:chExt cx="405" cy="405"/>
            </a:xfrm>
          </p:grpSpPr>
          <p:sp>
            <p:nvSpPr>
              <p:cNvPr id="40996" name="Oval 36"/>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40997" name="Line 37"/>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0998" name="Line 38"/>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40999" name="Group 39"/>
            <p:cNvGrpSpPr>
              <a:grpSpLocks/>
            </p:cNvGrpSpPr>
            <p:nvPr/>
          </p:nvGrpSpPr>
          <p:grpSpPr bwMode="auto">
            <a:xfrm>
              <a:off x="2208" y="3984"/>
              <a:ext cx="162" cy="162"/>
              <a:chOff x="3465" y="3660"/>
              <a:chExt cx="405" cy="405"/>
            </a:xfrm>
          </p:grpSpPr>
          <p:sp>
            <p:nvSpPr>
              <p:cNvPr id="41000" name="Oval 40"/>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41001" name="Line 41"/>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1002" name="Line 42"/>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spTree>
    <p:extLst>
      <p:ext uri="{BB962C8B-B14F-4D97-AF65-F5344CB8AC3E}">
        <p14:creationId xmlns:p14="http://schemas.microsoft.com/office/powerpoint/2010/main" xmlns="" val="942761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963"/>
                                        </p:tgtEl>
                                        <p:attrNameLst>
                                          <p:attrName>style.visibility</p:attrName>
                                        </p:attrNameLst>
                                      </p:cBhvr>
                                      <p:to>
                                        <p:strVal val="visible"/>
                                      </p:to>
                                    </p:set>
                                    <p:anim calcmode="lin" valueType="num">
                                      <p:cBhvr additive="base">
                                        <p:cTn id="12" dur="500" fill="hold"/>
                                        <p:tgtEl>
                                          <p:spTgt spid="40963"/>
                                        </p:tgtEl>
                                        <p:attrNameLst>
                                          <p:attrName>ppt_x</p:attrName>
                                        </p:attrNameLst>
                                      </p:cBhvr>
                                      <p:tavLst>
                                        <p:tav tm="0">
                                          <p:val>
                                            <p:strVal val="0-#ppt_w/2"/>
                                          </p:val>
                                        </p:tav>
                                        <p:tav tm="100000">
                                          <p:val>
                                            <p:strVal val="#ppt_x"/>
                                          </p:val>
                                        </p:tav>
                                      </p:tavLst>
                                    </p:anim>
                                    <p:anim calcmode="lin" valueType="num">
                                      <p:cBhvr additive="base">
                                        <p:cTn id="13" dur="500" fill="hold"/>
                                        <p:tgtEl>
                                          <p:spTgt spid="4096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40964"/>
                                        </p:tgtEl>
                                        <p:attrNameLst>
                                          <p:attrName>style.visibility</p:attrName>
                                        </p:attrNameLst>
                                      </p:cBhvr>
                                      <p:to>
                                        <p:strVal val="visible"/>
                                      </p:to>
                                    </p:set>
                                    <p:animEffect transition="in" filter="box(in)">
                                      <p:cBhvr>
                                        <p:cTn id="18" dur="500"/>
                                        <p:tgtEl>
                                          <p:spTgt spid="4096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0965"/>
                                        </p:tgtEl>
                                        <p:attrNameLst>
                                          <p:attrName>style.visibility</p:attrName>
                                        </p:attrNameLst>
                                      </p:cBhvr>
                                      <p:to>
                                        <p:strVal val="visible"/>
                                      </p:to>
                                    </p:set>
                                    <p:animEffect transition="in" filter="box(in)">
                                      <p:cBhvr>
                                        <p:cTn id="23" dur="500"/>
                                        <p:tgtEl>
                                          <p:spTgt spid="409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41004"/>
                                        </p:tgtEl>
                                        <p:attrNameLst>
                                          <p:attrName>style.visibility</p:attrName>
                                        </p:attrNameLst>
                                      </p:cBhvr>
                                      <p:to>
                                        <p:strVal val="visible"/>
                                      </p:to>
                                    </p:set>
                                    <p:anim calcmode="lin" valueType="num">
                                      <p:cBhvr additive="base">
                                        <p:cTn id="28" dur="500" fill="hold"/>
                                        <p:tgtEl>
                                          <p:spTgt spid="41004"/>
                                        </p:tgtEl>
                                        <p:attrNameLst>
                                          <p:attrName>ppt_x</p:attrName>
                                        </p:attrNameLst>
                                      </p:cBhvr>
                                      <p:tavLst>
                                        <p:tav tm="0">
                                          <p:val>
                                            <p:strVal val="0-#ppt_w/2"/>
                                          </p:val>
                                        </p:tav>
                                        <p:tav tm="100000">
                                          <p:val>
                                            <p:strVal val="#ppt_x"/>
                                          </p:val>
                                        </p:tav>
                                      </p:tavLst>
                                    </p:anim>
                                    <p:anim calcmode="lin" valueType="num">
                                      <p:cBhvr additive="base">
                                        <p:cTn id="29" dur="500" fill="hold"/>
                                        <p:tgtEl>
                                          <p:spTgt spid="4100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40993"/>
                                        </p:tgtEl>
                                        <p:attrNameLst>
                                          <p:attrName>style.visibility</p:attrName>
                                        </p:attrNameLst>
                                      </p:cBhvr>
                                      <p:to>
                                        <p:strVal val="visible"/>
                                      </p:to>
                                    </p:set>
                                    <p:anim calcmode="lin" valueType="num">
                                      <p:cBhvr additive="base">
                                        <p:cTn id="34" dur="500" fill="hold"/>
                                        <p:tgtEl>
                                          <p:spTgt spid="40993"/>
                                        </p:tgtEl>
                                        <p:attrNameLst>
                                          <p:attrName>ppt_x</p:attrName>
                                        </p:attrNameLst>
                                      </p:cBhvr>
                                      <p:tavLst>
                                        <p:tav tm="0">
                                          <p:val>
                                            <p:strVal val="#ppt_x"/>
                                          </p:val>
                                        </p:tav>
                                        <p:tav tm="100000">
                                          <p:val>
                                            <p:strVal val="#ppt_x"/>
                                          </p:val>
                                        </p:tav>
                                      </p:tavLst>
                                    </p:anim>
                                    <p:anim calcmode="lin" valueType="num">
                                      <p:cBhvr additive="base">
                                        <p:cTn id="35" dur="500" fill="hold"/>
                                        <p:tgtEl>
                                          <p:spTgt spid="40993"/>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41003"/>
                                        </p:tgtEl>
                                        <p:attrNameLst>
                                          <p:attrName>style.visibility</p:attrName>
                                        </p:attrNameLst>
                                      </p:cBhvr>
                                      <p:to>
                                        <p:strVal val="visible"/>
                                      </p:to>
                                    </p:set>
                                    <p:anim calcmode="lin" valueType="num">
                                      <p:cBhvr additive="base">
                                        <p:cTn id="40" dur="500" fill="hold"/>
                                        <p:tgtEl>
                                          <p:spTgt spid="41003"/>
                                        </p:tgtEl>
                                        <p:attrNameLst>
                                          <p:attrName>ppt_x</p:attrName>
                                        </p:attrNameLst>
                                      </p:cBhvr>
                                      <p:tavLst>
                                        <p:tav tm="0">
                                          <p:val>
                                            <p:strVal val="#ppt_x"/>
                                          </p:val>
                                        </p:tav>
                                        <p:tav tm="100000">
                                          <p:val>
                                            <p:strVal val="#ppt_x"/>
                                          </p:val>
                                        </p:tav>
                                      </p:tavLst>
                                    </p:anim>
                                    <p:anim calcmode="lin" valueType="num">
                                      <p:cBhvr additive="base">
                                        <p:cTn id="41" dur="500" fill="hold"/>
                                        <p:tgtEl>
                                          <p:spTgt spid="41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p:bldP spid="40964" grpId="0"/>
      <p:bldP spid="409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8" name="Object 4"/>
          <p:cNvGraphicFramePr>
            <a:graphicFrameLocks noChangeAspect="1"/>
          </p:cNvGraphicFramePr>
          <p:nvPr/>
        </p:nvGraphicFramePr>
        <p:xfrm>
          <a:off x="914400" y="1371600"/>
          <a:ext cx="4267200" cy="3568700"/>
        </p:xfrm>
        <a:graphic>
          <a:graphicData uri="http://schemas.openxmlformats.org/presentationml/2006/ole">
            <p:oleObj spid="_x0000_s9228" name="BMP 图象" r:id="rId3" imgW="2733930" imgH="2286182" progId="PBrush">
              <p:embed/>
            </p:oleObj>
          </a:graphicData>
        </a:graphic>
      </p:graphicFrame>
      <p:sp>
        <p:nvSpPr>
          <p:cNvPr id="11269" name="Rectangle 5"/>
          <p:cNvSpPr>
            <a:spLocks noChangeArrowheads="1"/>
          </p:cNvSpPr>
          <p:nvPr/>
        </p:nvSpPr>
        <p:spPr bwMode="auto">
          <a:xfrm>
            <a:off x="457200" y="609600"/>
            <a:ext cx="7772400" cy="412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dirty="0">
                <a:latin typeface="华文楷体" panose="02010600040101010101" pitchFamily="2" charset="-122"/>
                <a:ea typeface="华文楷体" panose="02010600040101010101" pitchFamily="2" charset="-122"/>
              </a:rPr>
              <a:t>例题</a:t>
            </a:r>
            <a:r>
              <a:rPr lang="en-US" altLang="zh-CN" sz="2800" b="1" dirty="0">
                <a:latin typeface="华文楷体" panose="02010600040101010101" pitchFamily="2" charset="-122"/>
                <a:ea typeface="华文楷体" panose="02010600040101010101" pitchFamily="2" charset="-122"/>
              </a:rPr>
              <a:t>2</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试</a:t>
            </a:r>
            <a:r>
              <a:rPr lang="zh-CN" altLang="en-US" sz="2800" b="1" dirty="0">
                <a:latin typeface="华文楷体" panose="02010600040101010101" pitchFamily="2" charset="-122"/>
                <a:ea typeface="华文楷体" panose="02010600040101010101" pitchFamily="2" charset="-122"/>
              </a:rPr>
              <a:t>判断下列电路中反馈支路的反馈极性。</a:t>
            </a:r>
          </a:p>
        </p:txBody>
      </p:sp>
      <p:grpSp>
        <p:nvGrpSpPr>
          <p:cNvPr id="11276" name="Group 12"/>
          <p:cNvGrpSpPr>
            <a:grpSpLocks/>
          </p:cNvGrpSpPr>
          <p:nvPr/>
        </p:nvGrpSpPr>
        <p:grpSpPr bwMode="auto">
          <a:xfrm>
            <a:off x="1828800" y="2514600"/>
            <a:ext cx="257175" cy="257175"/>
            <a:chOff x="3465" y="3660"/>
            <a:chExt cx="405" cy="405"/>
          </a:xfrm>
        </p:grpSpPr>
        <p:sp>
          <p:nvSpPr>
            <p:cNvPr id="11277" name="Oval 13"/>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11278" name="Line 14"/>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79" name="Line 15"/>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1280" name="Group 16"/>
          <p:cNvGrpSpPr>
            <a:grpSpLocks/>
          </p:cNvGrpSpPr>
          <p:nvPr/>
        </p:nvGrpSpPr>
        <p:grpSpPr bwMode="auto">
          <a:xfrm>
            <a:off x="2514600" y="2286000"/>
            <a:ext cx="257175" cy="257175"/>
            <a:chOff x="4230" y="4710"/>
            <a:chExt cx="405" cy="405"/>
          </a:xfrm>
        </p:grpSpPr>
        <p:sp>
          <p:nvSpPr>
            <p:cNvPr id="11281" name="Oval 17"/>
            <p:cNvSpPr>
              <a:spLocks noChangeArrowheads="1"/>
            </p:cNvSpPr>
            <p:nvPr/>
          </p:nvSpPr>
          <p:spPr bwMode="auto">
            <a:xfrm>
              <a:off x="4230" y="471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11282" name="Line 18"/>
            <p:cNvSpPr>
              <a:spLocks noChangeShapeType="1"/>
            </p:cNvSpPr>
            <p:nvPr/>
          </p:nvSpPr>
          <p:spPr bwMode="auto">
            <a:xfrm>
              <a:off x="4245" y="492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1283" name="Group 19"/>
          <p:cNvGrpSpPr>
            <a:grpSpLocks/>
          </p:cNvGrpSpPr>
          <p:nvPr/>
        </p:nvGrpSpPr>
        <p:grpSpPr bwMode="auto">
          <a:xfrm>
            <a:off x="2514600" y="3276600"/>
            <a:ext cx="257175" cy="257175"/>
            <a:chOff x="3465" y="3660"/>
            <a:chExt cx="405" cy="405"/>
          </a:xfrm>
        </p:grpSpPr>
        <p:sp>
          <p:nvSpPr>
            <p:cNvPr id="11284" name="Oval 20"/>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11285" name="Line 21"/>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86" name="Line 22"/>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1287" name="Group 23"/>
          <p:cNvGrpSpPr>
            <a:grpSpLocks/>
          </p:cNvGrpSpPr>
          <p:nvPr/>
        </p:nvGrpSpPr>
        <p:grpSpPr bwMode="auto">
          <a:xfrm>
            <a:off x="3657600" y="2819400"/>
            <a:ext cx="257175" cy="257175"/>
            <a:chOff x="4230" y="4710"/>
            <a:chExt cx="405" cy="405"/>
          </a:xfrm>
        </p:grpSpPr>
        <p:sp>
          <p:nvSpPr>
            <p:cNvPr id="11288" name="Oval 24"/>
            <p:cNvSpPr>
              <a:spLocks noChangeArrowheads="1"/>
            </p:cNvSpPr>
            <p:nvPr/>
          </p:nvSpPr>
          <p:spPr bwMode="auto">
            <a:xfrm>
              <a:off x="4230" y="471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11289" name="Line 25"/>
            <p:cNvSpPr>
              <a:spLocks noChangeShapeType="1"/>
            </p:cNvSpPr>
            <p:nvPr/>
          </p:nvSpPr>
          <p:spPr bwMode="auto">
            <a:xfrm>
              <a:off x="4245" y="492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1290" name="Group 26"/>
          <p:cNvGrpSpPr>
            <a:grpSpLocks/>
          </p:cNvGrpSpPr>
          <p:nvPr/>
        </p:nvGrpSpPr>
        <p:grpSpPr bwMode="auto">
          <a:xfrm>
            <a:off x="3657600" y="2209800"/>
            <a:ext cx="257175" cy="257175"/>
            <a:chOff x="3465" y="3660"/>
            <a:chExt cx="405" cy="405"/>
          </a:xfrm>
        </p:grpSpPr>
        <p:sp>
          <p:nvSpPr>
            <p:cNvPr id="11291" name="Oval 27"/>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11292" name="Line 28"/>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93" name="Line 29"/>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11294" name="Group 30"/>
          <p:cNvGrpSpPr>
            <a:grpSpLocks/>
          </p:cNvGrpSpPr>
          <p:nvPr/>
        </p:nvGrpSpPr>
        <p:grpSpPr bwMode="auto">
          <a:xfrm>
            <a:off x="4724400" y="2057400"/>
            <a:ext cx="257175" cy="257175"/>
            <a:chOff x="3465" y="3660"/>
            <a:chExt cx="405" cy="405"/>
          </a:xfrm>
        </p:grpSpPr>
        <p:sp>
          <p:nvSpPr>
            <p:cNvPr id="11295" name="Oval 31"/>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11296" name="Line 32"/>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1297" name="Line 33"/>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1301" name="Text Box 37"/>
          <p:cNvSpPr txBox="1">
            <a:spLocks noChangeArrowheads="1"/>
          </p:cNvSpPr>
          <p:nvPr/>
        </p:nvSpPr>
        <p:spPr bwMode="auto">
          <a:xfrm>
            <a:off x="611188" y="5157788"/>
            <a:ext cx="76962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由</a:t>
            </a:r>
            <a:r>
              <a:rPr lang="en-US" altLang="zh-CN" sz="2400" b="1" dirty="0" err="1">
                <a:latin typeface="华文楷体" panose="02010600040101010101" pitchFamily="2" charset="-122"/>
                <a:ea typeface="华文楷体" panose="02010600040101010101" pitchFamily="2" charset="-122"/>
              </a:rPr>
              <a:t>R</a:t>
            </a:r>
            <a:r>
              <a:rPr lang="en-US" altLang="zh-CN" sz="2400" b="1" baseline="-25000" dirty="0" err="1">
                <a:latin typeface="华文楷体" panose="02010600040101010101" pitchFamily="2" charset="-122"/>
                <a:ea typeface="华文楷体" panose="02010600040101010101" pitchFamily="2" charset="-122"/>
              </a:rPr>
              <a:t>f</a:t>
            </a:r>
            <a:r>
              <a:rPr lang="zh-CN" altLang="en-US" sz="2400" b="1" dirty="0">
                <a:latin typeface="华文楷体" panose="02010600040101010101" pitchFamily="2" charset="-122"/>
                <a:ea typeface="华文楷体" panose="02010600040101010101" pitchFamily="2" charset="-122"/>
              </a:rPr>
              <a:t>和</a:t>
            </a:r>
            <a:r>
              <a:rPr lang="en-US" altLang="zh-CN" sz="2400" b="1" dirty="0">
                <a:latin typeface="华文楷体" panose="02010600040101010101" pitchFamily="2" charset="-122"/>
                <a:ea typeface="华文楷体" panose="02010600040101010101" pitchFamily="2" charset="-122"/>
              </a:rPr>
              <a:t>R</a:t>
            </a:r>
            <a:r>
              <a:rPr lang="en-US" altLang="zh-CN" sz="2400" b="1" baseline="-25000" dirty="0">
                <a:latin typeface="华文楷体" panose="02010600040101010101" pitchFamily="2" charset="-122"/>
                <a:ea typeface="华文楷体" panose="02010600040101010101" pitchFamily="2" charset="-122"/>
              </a:rPr>
              <a:t>e1</a:t>
            </a:r>
            <a:r>
              <a:rPr lang="zh-CN" altLang="en-US" sz="2400" b="1" dirty="0">
                <a:latin typeface="华文楷体" panose="02010600040101010101" pitchFamily="2" charset="-122"/>
                <a:ea typeface="华文楷体" panose="02010600040101010101" pitchFamily="2" charset="-122"/>
              </a:rPr>
              <a:t>及电容组成的反馈网络的反馈极性为负反馈。</a:t>
            </a:r>
          </a:p>
        </p:txBody>
      </p:sp>
      <p:sp>
        <p:nvSpPr>
          <p:cNvPr id="11302" name="Text Box 38"/>
          <p:cNvSpPr txBox="1">
            <a:spLocks noChangeArrowheads="1"/>
          </p:cNvSpPr>
          <p:nvPr/>
        </p:nvSpPr>
        <p:spPr bwMode="auto">
          <a:xfrm>
            <a:off x="611188" y="5661025"/>
            <a:ext cx="7010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由</a:t>
            </a:r>
            <a:r>
              <a:rPr lang="en-US" altLang="zh-CN" sz="2400" b="1" dirty="0">
                <a:latin typeface="华文楷体" panose="02010600040101010101" pitchFamily="2" charset="-122"/>
                <a:ea typeface="华文楷体" panose="02010600040101010101" pitchFamily="2" charset="-122"/>
              </a:rPr>
              <a:t>R</a:t>
            </a:r>
            <a:r>
              <a:rPr lang="en-US" altLang="zh-CN" sz="2400" b="1" baseline="-25000"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组成的反馈网络的反馈极性为负反馈。</a:t>
            </a:r>
          </a:p>
        </p:txBody>
      </p:sp>
    </p:spTree>
    <p:extLst>
      <p:ext uri="{BB962C8B-B14F-4D97-AF65-F5344CB8AC3E}">
        <p14:creationId xmlns:p14="http://schemas.microsoft.com/office/powerpoint/2010/main" xmlns="" val="23816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blinds(horizontal)">
                                      <p:cBhvr>
                                        <p:cTn id="7" dur="500"/>
                                        <p:tgtEl>
                                          <p:spTgt spid="11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126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42" fill="hold" nodeType="clickEffect">
                                  <p:stCondLst>
                                    <p:cond delay="0"/>
                                  </p:stCondLst>
                                  <p:childTnLst>
                                    <p:set>
                                      <p:cBhvr>
                                        <p:cTn id="15" dur="1" fill="hold">
                                          <p:stCondLst>
                                            <p:cond delay="0"/>
                                          </p:stCondLst>
                                        </p:cTn>
                                        <p:tgtEl>
                                          <p:spTgt spid="11276"/>
                                        </p:tgtEl>
                                        <p:attrNameLst>
                                          <p:attrName>style.visibility</p:attrName>
                                        </p:attrNameLst>
                                      </p:cBhvr>
                                      <p:to>
                                        <p:strVal val="visible"/>
                                      </p:to>
                                    </p:set>
                                    <p:animEffect transition="in" filter="barn(outHorizontal)">
                                      <p:cBhvr>
                                        <p:cTn id="16" dur="500"/>
                                        <p:tgtEl>
                                          <p:spTgt spid="112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6" fill="hold" nodeType="clickEffect">
                                  <p:stCondLst>
                                    <p:cond delay="0"/>
                                  </p:stCondLst>
                                  <p:childTnLst>
                                    <p:set>
                                      <p:cBhvr>
                                        <p:cTn id="20" dur="1" fill="hold">
                                          <p:stCondLst>
                                            <p:cond delay="0"/>
                                          </p:stCondLst>
                                        </p:cTn>
                                        <p:tgtEl>
                                          <p:spTgt spid="11280"/>
                                        </p:tgtEl>
                                        <p:attrNameLst>
                                          <p:attrName>style.visibility</p:attrName>
                                        </p:attrNameLst>
                                      </p:cBhvr>
                                      <p:to>
                                        <p:strVal val="visible"/>
                                      </p:to>
                                    </p:set>
                                    <p:animEffect transition="in" filter="barn(inHorizontal)">
                                      <p:cBhvr>
                                        <p:cTn id="21" dur="500"/>
                                        <p:tgtEl>
                                          <p:spTgt spid="112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nodeType="clickEffect">
                                  <p:stCondLst>
                                    <p:cond delay="0"/>
                                  </p:stCondLst>
                                  <p:childTnLst>
                                    <p:set>
                                      <p:cBhvr>
                                        <p:cTn id="25" dur="1" fill="hold">
                                          <p:stCondLst>
                                            <p:cond delay="0"/>
                                          </p:stCondLst>
                                        </p:cTn>
                                        <p:tgtEl>
                                          <p:spTgt spid="11283"/>
                                        </p:tgtEl>
                                        <p:attrNameLst>
                                          <p:attrName>style.visibility</p:attrName>
                                        </p:attrNameLst>
                                      </p:cBhvr>
                                      <p:to>
                                        <p:strVal val="visible"/>
                                      </p:to>
                                    </p:set>
                                    <p:animEffect transition="in" filter="slide(fromBottom)">
                                      <p:cBhvr>
                                        <p:cTn id="26" dur="500"/>
                                        <p:tgtEl>
                                          <p:spTgt spid="1128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11287"/>
                                        </p:tgtEl>
                                        <p:attrNameLst>
                                          <p:attrName>style.visibility</p:attrName>
                                        </p:attrNameLst>
                                      </p:cBhvr>
                                      <p:to>
                                        <p:strVal val="visible"/>
                                      </p:to>
                                    </p:set>
                                    <p:animEffect transition="in" filter="blinds(horizontal)">
                                      <p:cBhvr>
                                        <p:cTn id="31" dur="500"/>
                                        <p:tgtEl>
                                          <p:spTgt spid="1128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11290"/>
                                        </p:tgtEl>
                                        <p:attrNameLst>
                                          <p:attrName>style.visibility</p:attrName>
                                        </p:attrNameLst>
                                      </p:cBhvr>
                                      <p:to>
                                        <p:strVal val="visible"/>
                                      </p:to>
                                    </p:set>
                                    <p:animEffect transition="in" filter="checkerboard(across)">
                                      <p:cBhvr>
                                        <p:cTn id="36" dur="500"/>
                                        <p:tgtEl>
                                          <p:spTgt spid="1129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11294"/>
                                        </p:tgtEl>
                                        <p:attrNameLst>
                                          <p:attrName>style.visibility</p:attrName>
                                        </p:attrNameLst>
                                      </p:cBhvr>
                                      <p:to>
                                        <p:strVal val="visible"/>
                                      </p:to>
                                    </p:set>
                                    <p:animEffect transition="in" filter="box(in)">
                                      <p:cBhvr>
                                        <p:cTn id="41" dur="500"/>
                                        <p:tgtEl>
                                          <p:spTgt spid="1129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11301"/>
                                        </p:tgtEl>
                                        <p:attrNameLst>
                                          <p:attrName>style.visibility</p:attrName>
                                        </p:attrNameLst>
                                      </p:cBhvr>
                                      <p:to>
                                        <p:strVal val="visible"/>
                                      </p:to>
                                    </p:set>
                                    <p:animEffect transition="in" filter="checkerboard(across)">
                                      <p:cBhvr>
                                        <p:cTn id="46" dur="500"/>
                                        <p:tgtEl>
                                          <p:spTgt spid="1130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302"/>
                                        </p:tgtEl>
                                        <p:attrNameLst>
                                          <p:attrName>style.visibility</p:attrName>
                                        </p:attrNameLst>
                                      </p:cBhvr>
                                      <p:to>
                                        <p:strVal val="visible"/>
                                      </p:to>
                                    </p:set>
                                    <p:animEffect transition="in" filter="blinds(horizontal)">
                                      <p:cBhvr>
                                        <p:cTn id="51" dur="500"/>
                                        <p:tgtEl>
                                          <p:spTgt spid="11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11301" grpId="0" autoUpdateAnimBg="0"/>
      <p:bldP spid="1130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Img00184"/>
          <p:cNvPicPr>
            <a:picLocks noChangeAspect="1" noChangeArrowheads="1"/>
          </p:cNvPicPr>
          <p:nvPr/>
        </p:nvPicPr>
        <p:blipFill>
          <a:blip r:embed="rId2" cstate="print">
            <a:extLst>
              <a:ext uri="{28A0092B-C50C-407E-A947-70E740481C1C}">
                <a14:useLocalDpi xmlns:a14="http://schemas.microsoft.com/office/drawing/2010/main" xmlns="" val="0"/>
              </a:ext>
            </a:extLst>
          </a:blip>
          <a:srcRect l="43333" t="4654" b="13911"/>
          <a:stretch>
            <a:fillRect/>
          </a:stretch>
        </p:blipFill>
        <p:spPr bwMode="auto">
          <a:xfrm>
            <a:off x="457200" y="1600200"/>
            <a:ext cx="7848600" cy="404018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47108" name="Group 4"/>
          <p:cNvGrpSpPr>
            <a:grpSpLocks/>
          </p:cNvGrpSpPr>
          <p:nvPr/>
        </p:nvGrpSpPr>
        <p:grpSpPr bwMode="auto">
          <a:xfrm>
            <a:off x="7086600" y="2209800"/>
            <a:ext cx="1981200" cy="914400"/>
            <a:chOff x="4320" y="1776"/>
            <a:chExt cx="1248" cy="576"/>
          </a:xfrm>
        </p:grpSpPr>
        <p:sp>
          <p:nvSpPr>
            <p:cNvPr id="47109" name="Text Box 5"/>
            <p:cNvSpPr txBox="1">
              <a:spLocks noChangeArrowheads="1"/>
            </p:cNvSpPr>
            <p:nvPr/>
          </p:nvSpPr>
          <p:spPr bwMode="auto">
            <a:xfrm>
              <a:off x="4800" y="1776"/>
              <a:ext cx="768" cy="288"/>
            </a:xfrm>
            <a:prstGeom prst="rect">
              <a:avLst/>
            </a:prstGeom>
            <a:solidFill>
              <a:srgbClr val="0033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rPr>
                <a:t>取样点</a:t>
              </a:r>
            </a:p>
          </p:txBody>
        </p:sp>
        <p:sp>
          <p:nvSpPr>
            <p:cNvPr id="47110" name="Line 6"/>
            <p:cNvSpPr>
              <a:spLocks noChangeShapeType="1"/>
            </p:cNvSpPr>
            <p:nvPr/>
          </p:nvSpPr>
          <p:spPr bwMode="auto">
            <a:xfrm flipH="1">
              <a:off x="4368" y="1920"/>
              <a:ext cx="432" cy="336"/>
            </a:xfrm>
            <a:prstGeom prst="line">
              <a:avLst/>
            </a:prstGeom>
            <a:noFill/>
            <a:ln w="38100">
              <a:solidFill>
                <a:srgbClr val="00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111" name="Oval 7"/>
            <p:cNvSpPr>
              <a:spLocks noChangeArrowheads="1"/>
            </p:cNvSpPr>
            <p:nvPr/>
          </p:nvSpPr>
          <p:spPr bwMode="auto">
            <a:xfrm>
              <a:off x="4320" y="2256"/>
              <a:ext cx="96" cy="96"/>
            </a:xfrm>
            <a:prstGeom prst="ellipse">
              <a:avLst/>
            </a:prstGeom>
            <a:solidFill>
              <a:srgbClr val="003300"/>
            </a:solidFill>
            <a:ln w="9525">
              <a:solidFill>
                <a:schemeClr va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7112" name="Group 8"/>
          <p:cNvGrpSpPr>
            <a:grpSpLocks/>
          </p:cNvGrpSpPr>
          <p:nvPr/>
        </p:nvGrpSpPr>
        <p:grpSpPr bwMode="auto">
          <a:xfrm>
            <a:off x="2286000" y="3063875"/>
            <a:ext cx="4800600" cy="2438400"/>
            <a:chOff x="1824" y="960"/>
            <a:chExt cx="3024" cy="1536"/>
          </a:xfrm>
        </p:grpSpPr>
        <p:sp>
          <p:nvSpPr>
            <p:cNvPr id="47113" name="Line 9"/>
            <p:cNvSpPr>
              <a:spLocks noChangeShapeType="1"/>
            </p:cNvSpPr>
            <p:nvPr/>
          </p:nvSpPr>
          <p:spPr bwMode="auto">
            <a:xfrm flipV="1">
              <a:off x="4704" y="1248"/>
              <a:ext cx="0" cy="1152"/>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7114" name="Group 10"/>
            <p:cNvGrpSpPr>
              <a:grpSpLocks/>
            </p:cNvGrpSpPr>
            <p:nvPr/>
          </p:nvGrpSpPr>
          <p:grpSpPr bwMode="auto">
            <a:xfrm>
              <a:off x="1824" y="960"/>
              <a:ext cx="3024" cy="1536"/>
              <a:chOff x="1824" y="960"/>
              <a:chExt cx="3024" cy="1536"/>
            </a:xfrm>
          </p:grpSpPr>
          <p:sp>
            <p:nvSpPr>
              <p:cNvPr id="47115" name="Line 11"/>
              <p:cNvSpPr>
                <a:spLocks noChangeShapeType="1"/>
              </p:cNvSpPr>
              <p:nvPr/>
            </p:nvSpPr>
            <p:spPr bwMode="auto">
              <a:xfrm>
                <a:off x="1824" y="1104"/>
                <a:ext cx="0" cy="1344"/>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116" name="Line 12"/>
              <p:cNvSpPr>
                <a:spLocks noChangeShapeType="1"/>
              </p:cNvSpPr>
              <p:nvPr/>
            </p:nvSpPr>
            <p:spPr bwMode="auto">
              <a:xfrm>
                <a:off x="1824" y="2432"/>
                <a:ext cx="2880"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117" name="Line 13"/>
              <p:cNvSpPr>
                <a:spLocks noChangeShapeType="1"/>
              </p:cNvSpPr>
              <p:nvPr/>
            </p:nvSpPr>
            <p:spPr bwMode="auto">
              <a:xfrm>
                <a:off x="4848" y="960"/>
                <a:ext cx="0" cy="288"/>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118" name="Line 14"/>
              <p:cNvSpPr>
                <a:spLocks noChangeShapeType="1"/>
              </p:cNvSpPr>
              <p:nvPr/>
            </p:nvSpPr>
            <p:spPr bwMode="auto">
              <a:xfrm>
                <a:off x="4704" y="1248"/>
                <a:ext cx="144" cy="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119" name="Rectangle 15"/>
              <p:cNvSpPr>
                <a:spLocks noChangeArrowheads="1"/>
              </p:cNvSpPr>
              <p:nvPr/>
            </p:nvSpPr>
            <p:spPr bwMode="auto">
              <a:xfrm>
                <a:off x="2736" y="2352"/>
                <a:ext cx="288" cy="144"/>
              </a:xfrm>
              <a:prstGeom prst="rect">
                <a:avLst/>
              </a:prstGeom>
              <a:solidFill>
                <a:schemeClr val="tx1"/>
              </a:solidFill>
              <a:ln w="38100">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7120" name="Group 16"/>
          <p:cNvGrpSpPr>
            <a:grpSpLocks/>
          </p:cNvGrpSpPr>
          <p:nvPr/>
        </p:nvGrpSpPr>
        <p:grpSpPr bwMode="auto">
          <a:xfrm>
            <a:off x="2438400" y="3902075"/>
            <a:ext cx="457200" cy="762000"/>
            <a:chOff x="1920" y="1488"/>
            <a:chExt cx="288" cy="480"/>
          </a:xfrm>
        </p:grpSpPr>
        <p:sp>
          <p:nvSpPr>
            <p:cNvPr id="47121" name="Line 17"/>
            <p:cNvSpPr>
              <a:spLocks noChangeShapeType="1"/>
            </p:cNvSpPr>
            <p:nvPr/>
          </p:nvSpPr>
          <p:spPr bwMode="auto">
            <a:xfrm>
              <a:off x="1920" y="1488"/>
              <a:ext cx="0" cy="48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122" name="Text Box 18"/>
            <p:cNvSpPr txBox="1">
              <a:spLocks noChangeArrowheads="1"/>
            </p:cNvSpPr>
            <p:nvPr/>
          </p:nvSpPr>
          <p:spPr bwMode="auto">
            <a:xfrm>
              <a:off x="1920" y="1536"/>
              <a:ext cx="288" cy="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30000"/>
                </a:lnSpc>
              </a:pPr>
              <a:r>
                <a:rPr lang="en-US" altLang="zh-CN" sz="2400" b="1">
                  <a:solidFill>
                    <a:schemeClr val="hlink"/>
                  </a:solidFill>
                </a:rPr>
                <a:t>I</a:t>
              </a:r>
              <a:r>
                <a:rPr lang="en-US" altLang="zh-CN" sz="2400" b="1" baseline="-25000">
                  <a:solidFill>
                    <a:schemeClr val="hlink"/>
                  </a:solidFill>
                </a:rPr>
                <a:t>f</a:t>
              </a:r>
              <a:endParaRPr lang="en-US" altLang="zh-CN" sz="2400">
                <a:solidFill>
                  <a:schemeClr val="hlink"/>
                </a:solidFill>
              </a:endParaRPr>
            </a:p>
          </p:txBody>
        </p:sp>
      </p:grpSp>
      <p:grpSp>
        <p:nvGrpSpPr>
          <p:cNvPr id="47123" name="Group 19"/>
          <p:cNvGrpSpPr>
            <a:grpSpLocks/>
          </p:cNvGrpSpPr>
          <p:nvPr/>
        </p:nvGrpSpPr>
        <p:grpSpPr bwMode="auto">
          <a:xfrm>
            <a:off x="457200" y="1828800"/>
            <a:ext cx="1930400" cy="1524000"/>
            <a:chOff x="288" y="1152"/>
            <a:chExt cx="1216" cy="960"/>
          </a:xfrm>
        </p:grpSpPr>
        <p:sp>
          <p:nvSpPr>
            <p:cNvPr id="47124" name="Text Box 20"/>
            <p:cNvSpPr txBox="1">
              <a:spLocks noChangeArrowheads="1"/>
            </p:cNvSpPr>
            <p:nvPr/>
          </p:nvSpPr>
          <p:spPr bwMode="auto">
            <a:xfrm>
              <a:off x="288" y="1152"/>
              <a:ext cx="720" cy="288"/>
            </a:xfrm>
            <a:prstGeom prst="rect">
              <a:avLst/>
            </a:prstGeom>
            <a:solidFill>
              <a:srgbClr val="0033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rPr>
                <a:t>注入点</a:t>
              </a:r>
            </a:p>
          </p:txBody>
        </p:sp>
        <p:sp>
          <p:nvSpPr>
            <p:cNvPr id="47125" name="Line 21"/>
            <p:cNvSpPr>
              <a:spLocks noChangeShapeType="1"/>
            </p:cNvSpPr>
            <p:nvPr/>
          </p:nvSpPr>
          <p:spPr bwMode="auto">
            <a:xfrm>
              <a:off x="960" y="1440"/>
              <a:ext cx="480" cy="576"/>
            </a:xfrm>
            <a:prstGeom prst="line">
              <a:avLst/>
            </a:prstGeom>
            <a:noFill/>
            <a:ln w="28575">
              <a:solidFill>
                <a:srgbClr val="00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7126" name="Oval 22"/>
            <p:cNvSpPr>
              <a:spLocks noChangeArrowheads="1"/>
            </p:cNvSpPr>
            <p:nvPr/>
          </p:nvSpPr>
          <p:spPr bwMode="auto">
            <a:xfrm>
              <a:off x="1408" y="2016"/>
              <a:ext cx="96" cy="96"/>
            </a:xfrm>
            <a:prstGeom prst="ellipse">
              <a:avLst/>
            </a:prstGeom>
            <a:solidFill>
              <a:srgbClr val="003300"/>
            </a:solidFill>
            <a:ln w="9525">
              <a:solidFill>
                <a:schemeClr va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47127" name="Text Box 23"/>
          <p:cNvSpPr txBox="1">
            <a:spLocks noChangeArrowheads="1"/>
          </p:cNvSpPr>
          <p:nvPr/>
        </p:nvSpPr>
        <p:spPr bwMode="auto">
          <a:xfrm>
            <a:off x="3810000" y="5867400"/>
            <a:ext cx="1219200" cy="466725"/>
          </a:xfrm>
          <a:prstGeom prst="rect">
            <a:avLst/>
          </a:prstGeom>
          <a:solidFill>
            <a:srgbClr val="003300"/>
          </a:solidFill>
          <a:ln w="9525">
            <a:solidFill>
              <a:srgbClr val="FFCC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rPr>
              <a:t>正反馈</a:t>
            </a:r>
          </a:p>
        </p:txBody>
      </p:sp>
    </p:spTree>
    <p:extLst>
      <p:ext uri="{BB962C8B-B14F-4D97-AF65-F5344CB8AC3E}">
        <p14:creationId xmlns:p14="http://schemas.microsoft.com/office/powerpoint/2010/main" xmlns="" val="1418201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12"/>
                                        </p:tgtEl>
                                        <p:attrNameLst>
                                          <p:attrName>style.visibility</p:attrName>
                                        </p:attrNameLst>
                                      </p:cBhvr>
                                      <p:to>
                                        <p:strVal val="visible"/>
                                      </p:to>
                                    </p:set>
                                    <p:animEffect transition="in" filter="wipe(left)">
                                      <p:cBhvr>
                                        <p:cTn id="7" dur="500"/>
                                        <p:tgtEl>
                                          <p:spTgt spid="4711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471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47108"/>
                                        </p:tgtEl>
                                        <p:attrNameLst>
                                          <p:attrName>style.visibility</p:attrName>
                                        </p:attrNameLst>
                                      </p:cBhvr>
                                      <p:to>
                                        <p:strVal val="visible"/>
                                      </p:to>
                                    </p:set>
                                    <p:animEffect transition="in" filter="wipe(up)">
                                      <p:cBhvr>
                                        <p:cTn id="15" dur="500"/>
                                        <p:tgtEl>
                                          <p:spTgt spid="4710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47123"/>
                                        </p:tgtEl>
                                        <p:attrNameLst>
                                          <p:attrName>style.visibility</p:attrName>
                                        </p:attrNameLst>
                                      </p:cBhvr>
                                      <p:to>
                                        <p:strVal val="visible"/>
                                      </p:to>
                                    </p:set>
                                    <p:animEffect transition="in" filter="wipe(up)">
                                      <p:cBhvr>
                                        <p:cTn id="20" dur="500"/>
                                        <p:tgtEl>
                                          <p:spTgt spid="4712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7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50825" y="260350"/>
            <a:ext cx="1450975" cy="586957"/>
          </a:xfrm>
          <a:prstGeom prst="rect">
            <a:avLst/>
          </a:prstGeom>
          <a:solidFill>
            <a:schemeClr val="hlink"/>
          </a:solidFill>
          <a:ln>
            <a:noFill/>
          </a:ln>
          <a:effectLst/>
          <a:extLs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3200" b="1" dirty="0">
                <a:solidFill>
                  <a:srgbClr val="FF0000"/>
                </a:solidFill>
                <a:latin typeface="华文楷体" panose="02010600040101010101" pitchFamily="2" charset="-122"/>
                <a:ea typeface="华文楷体" panose="02010600040101010101" pitchFamily="2" charset="-122"/>
              </a:rPr>
              <a:t>练习：</a:t>
            </a:r>
          </a:p>
        </p:txBody>
      </p:sp>
      <p:grpSp>
        <p:nvGrpSpPr>
          <p:cNvPr id="45059" name="Group 3"/>
          <p:cNvGrpSpPr>
            <a:grpSpLocks/>
          </p:cNvGrpSpPr>
          <p:nvPr/>
        </p:nvGrpSpPr>
        <p:grpSpPr bwMode="auto">
          <a:xfrm>
            <a:off x="919163" y="914400"/>
            <a:ext cx="7848600" cy="4824413"/>
            <a:chOff x="579" y="897"/>
            <a:chExt cx="4944" cy="3039"/>
          </a:xfrm>
        </p:grpSpPr>
        <p:sp>
          <p:nvSpPr>
            <p:cNvPr id="45060" name="Line 4"/>
            <p:cNvSpPr>
              <a:spLocks noChangeShapeType="1"/>
            </p:cNvSpPr>
            <p:nvPr/>
          </p:nvSpPr>
          <p:spPr bwMode="auto">
            <a:xfrm>
              <a:off x="2016" y="2604"/>
              <a:ext cx="0" cy="264"/>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61" name="Text Box 5"/>
            <p:cNvSpPr txBox="1">
              <a:spLocks noChangeArrowheads="1"/>
            </p:cNvSpPr>
            <p:nvPr/>
          </p:nvSpPr>
          <p:spPr bwMode="auto">
            <a:xfrm>
              <a:off x="1680" y="2496"/>
              <a:ext cx="420" cy="327"/>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solidFill>
                    <a:schemeClr val="tx2"/>
                  </a:solidFill>
                </a:rPr>
                <a:t>u</a:t>
              </a:r>
              <a:r>
                <a:rPr lang="en-US" altLang="zh-CN" sz="2800" b="1" i="1" baseline="-25000">
                  <a:solidFill>
                    <a:schemeClr val="tx2"/>
                  </a:solidFill>
                </a:rPr>
                <a:t>f</a:t>
              </a:r>
              <a:endParaRPr lang="en-US" altLang="zh-CN" sz="2800" b="1" i="1">
                <a:solidFill>
                  <a:schemeClr val="tx2"/>
                </a:solidFill>
              </a:endParaRPr>
            </a:p>
          </p:txBody>
        </p:sp>
        <p:grpSp>
          <p:nvGrpSpPr>
            <p:cNvPr id="45062" name="Group 6"/>
            <p:cNvGrpSpPr>
              <a:grpSpLocks/>
            </p:cNvGrpSpPr>
            <p:nvPr/>
          </p:nvGrpSpPr>
          <p:grpSpPr bwMode="auto">
            <a:xfrm>
              <a:off x="1935" y="2097"/>
              <a:ext cx="192" cy="300"/>
              <a:chOff x="1896" y="1584"/>
              <a:chExt cx="192" cy="300"/>
            </a:xfrm>
          </p:grpSpPr>
          <p:sp>
            <p:nvSpPr>
              <p:cNvPr id="45063" name="Line 7"/>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64" name="Line 8"/>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65" name="Line 9"/>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45066" name="Line 10"/>
            <p:cNvSpPr>
              <a:spLocks noChangeShapeType="1"/>
            </p:cNvSpPr>
            <p:nvPr/>
          </p:nvSpPr>
          <p:spPr bwMode="auto">
            <a:xfrm>
              <a:off x="2127" y="2391"/>
              <a:ext cx="0" cy="79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67" name="Line 11"/>
            <p:cNvSpPr>
              <a:spLocks noChangeShapeType="1"/>
            </p:cNvSpPr>
            <p:nvPr/>
          </p:nvSpPr>
          <p:spPr bwMode="auto">
            <a:xfrm flipV="1">
              <a:off x="2127" y="1227"/>
              <a:ext cx="0" cy="88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68" name="Line 12"/>
            <p:cNvSpPr>
              <a:spLocks noChangeShapeType="1"/>
            </p:cNvSpPr>
            <p:nvPr/>
          </p:nvSpPr>
          <p:spPr bwMode="auto">
            <a:xfrm flipH="1">
              <a:off x="903" y="2241"/>
              <a:ext cx="103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69" name="Line 13"/>
            <p:cNvSpPr>
              <a:spLocks noChangeShapeType="1"/>
            </p:cNvSpPr>
            <p:nvPr/>
          </p:nvSpPr>
          <p:spPr bwMode="auto">
            <a:xfrm flipV="1">
              <a:off x="1623" y="1227"/>
              <a:ext cx="0" cy="10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70" name="Line 14"/>
            <p:cNvSpPr>
              <a:spLocks noChangeShapeType="1"/>
            </p:cNvSpPr>
            <p:nvPr/>
          </p:nvSpPr>
          <p:spPr bwMode="auto">
            <a:xfrm>
              <a:off x="1623" y="1227"/>
              <a:ext cx="316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45071" name="Group 15"/>
            <p:cNvGrpSpPr>
              <a:grpSpLocks/>
            </p:cNvGrpSpPr>
            <p:nvPr/>
          </p:nvGrpSpPr>
          <p:grpSpPr bwMode="auto">
            <a:xfrm>
              <a:off x="3639" y="2073"/>
              <a:ext cx="192" cy="300"/>
              <a:chOff x="1896" y="1584"/>
              <a:chExt cx="192" cy="300"/>
            </a:xfrm>
          </p:grpSpPr>
          <p:sp>
            <p:nvSpPr>
              <p:cNvPr id="45072" name="Line 16"/>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73" name="Line 17"/>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74" name="Line 18"/>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45075" name="Line 19"/>
            <p:cNvSpPr>
              <a:spLocks noChangeShapeType="1"/>
            </p:cNvSpPr>
            <p:nvPr/>
          </p:nvSpPr>
          <p:spPr bwMode="auto">
            <a:xfrm>
              <a:off x="2127" y="1929"/>
              <a:ext cx="111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76" name="Line 20"/>
            <p:cNvSpPr>
              <a:spLocks noChangeShapeType="1"/>
            </p:cNvSpPr>
            <p:nvPr/>
          </p:nvSpPr>
          <p:spPr bwMode="auto">
            <a:xfrm flipH="1">
              <a:off x="3255" y="1233"/>
              <a:ext cx="0" cy="19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77" name="Line 21"/>
            <p:cNvSpPr>
              <a:spLocks noChangeShapeType="1"/>
            </p:cNvSpPr>
            <p:nvPr/>
          </p:nvSpPr>
          <p:spPr bwMode="auto">
            <a:xfrm flipH="1">
              <a:off x="3255" y="2205"/>
              <a:ext cx="38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78" name="Line 22"/>
            <p:cNvSpPr>
              <a:spLocks noChangeShapeType="1"/>
            </p:cNvSpPr>
            <p:nvPr/>
          </p:nvSpPr>
          <p:spPr bwMode="auto">
            <a:xfrm>
              <a:off x="3807" y="2361"/>
              <a:ext cx="0" cy="8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79" name="Line 23"/>
            <p:cNvSpPr>
              <a:spLocks noChangeShapeType="1"/>
            </p:cNvSpPr>
            <p:nvPr/>
          </p:nvSpPr>
          <p:spPr bwMode="auto">
            <a:xfrm flipV="1">
              <a:off x="3819" y="1233"/>
              <a:ext cx="0" cy="8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80" name="Line 24"/>
            <p:cNvSpPr>
              <a:spLocks noChangeShapeType="1"/>
            </p:cNvSpPr>
            <p:nvPr/>
          </p:nvSpPr>
          <p:spPr bwMode="auto">
            <a:xfrm>
              <a:off x="3807" y="1905"/>
              <a:ext cx="97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81" name="Line 25"/>
            <p:cNvSpPr>
              <a:spLocks noChangeShapeType="1"/>
            </p:cNvSpPr>
            <p:nvPr/>
          </p:nvSpPr>
          <p:spPr bwMode="auto">
            <a:xfrm>
              <a:off x="915" y="3171"/>
              <a:ext cx="393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82" name="Oval 26"/>
            <p:cNvSpPr>
              <a:spLocks noChangeArrowheads="1"/>
            </p:cNvSpPr>
            <p:nvPr/>
          </p:nvSpPr>
          <p:spPr bwMode="auto">
            <a:xfrm>
              <a:off x="2103" y="1893"/>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83" name="Oval 27"/>
            <p:cNvSpPr>
              <a:spLocks noChangeArrowheads="1"/>
            </p:cNvSpPr>
            <p:nvPr/>
          </p:nvSpPr>
          <p:spPr bwMode="auto">
            <a:xfrm>
              <a:off x="1599" y="2217"/>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84" name="Oval 28"/>
            <p:cNvSpPr>
              <a:spLocks noChangeArrowheads="1"/>
            </p:cNvSpPr>
            <p:nvPr/>
          </p:nvSpPr>
          <p:spPr bwMode="auto">
            <a:xfrm>
              <a:off x="3231" y="3136"/>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85" name="Oval 29"/>
            <p:cNvSpPr>
              <a:spLocks noChangeArrowheads="1"/>
            </p:cNvSpPr>
            <p:nvPr/>
          </p:nvSpPr>
          <p:spPr bwMode="auto">
            <a:xfrm>
              <a:off x="3783" y="3148"/>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86" name="Oval 30"/>
            <p:cNvSpPr>
              <a:spLocks noChangeArrowheads="1"/>
            </p:cNvSpPr>
            <p:nvPr/>
          </p:nvSpPr>
          <p:spPr bwMode="auto">
            <a:xfrm>
              <a:off x="2103" y="3136"/>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87" name="Oval 31"/>
            <p:cNvSpPr>
              <a:spLocks noChangeArrowheads="1"/>
            </p:cNvSpPr>
            <p:nvPr/>
          </p:nvSpPr>
          <p:spPr bwMode="auto">
            <a:xfrm>
              <a:off x="3795" y="1881"/>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88" name="Oval 32"/>
            <p:cNvSpPr>
              <a:spLocks noChangeArrowheads="1"/>
            </p:cNvSpPr>
            <p:nvPr/>
          </p:nvSpPr>
          <p:spPr bwMode="auto">
            <a:xfrm>
              <a:off x="3231" y="2181"/>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89" name="Oval 33"/>
            <p:cNvSpPr>
              <a:spLocks noChangeArrowheads="1"/>
            </p:cNvSpPr>
            <p:nvPr/>
          </p:nvSpPr>
          <p:spPr bwMode="auto">
            <a:xfrm>
              <a:off x="3231" y="1905"/>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90" name="Oval 34"/>
            <p:cNvSpPr>
              <a:spLocks noChangeArrowheads="1"/>
            </p:cNvSpPr>
            <p:nvPr/>
          </p:nvSpPr>
          <p:spPr bwMode="auto">
            <a:xfrm>
              <a:off x="3231" y="1209"/>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91" name="Oval 35"/>
            <p:cNvSpPr>
              <a:spLocks noChangeArrowheads="1"/>
            </p:cNvSpPr>
            <p:nvPr/>
          </p:nvSpPr>
          <p:spPr bwMode="auto">
            <a:xfrm>
              <a:off x="3795" y="1209"/>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92" name="Oval 36"/>
            <p:cNvSpPr>
              <a:spLocks noChangeArrowheads="1"/>
            </p:cNvSpPr>
            <p:nvPr/>
          </p:nvSpPr>
          <p:spPr bwMode="auto">
            <a:xfrm>
              <a:off x="2103" y="1209"/>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93" name="Oval 37"/>
            <p:cNvSpPr>
              <a:spLocks noChangeArrowheads="1"/>
            </p:cNvSpPr>
            <p:nvPr/>
          </p:nvSpPr>
          <p:spPr bwMode="auto">
            <a:xfrm>
              <a:off x="868" y="2217"/>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94" name="Oval 38"/>
            <p:cNvSpPr>
              <a:spLocks noChangeArrowheads="1"/>
            </p:cNvSpPr>
            <p:nvPr/>
          </p:nvSpPr>
          <p:spPr bwMode="auto">
            <a:xfrm>
              <a:off x="880" y="3159"/>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95" name="Oval 39"/>
            <p:cNvSpPr>
              <a:spLocks noChangeArrowheads="1"/>
            </p:cNvSpPr>
            <p:nvPr/>
          </p:nvSpPr>
          <p:spPr bwMode="auto">
            <a:xfrm>
              <a:off x="4792" y="1197"/>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96" name="Oval 40"/>
            <p:cNvSpPr>
              <a:spLocks noChangeArrowheads="1"/>
            </p:cNvSpPr>
            <p:nvPr/>
          </p:nvSpPr>
          <p:spPr bwMode="auto">
            <a:xfrm>
              <a:off x="4780" y="1869"/>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97" name="Oval 41"/>
            <p:cNvSpPr>
              <a:spLocks noChangeArrowheads="1"/>
            </p:cNvSpPr>
            <p:nvPr/>
          </p:nvSpPr>
          <p:spPr bwMode="auto">
            <a:xfrm>
              <a:off x="4852" y="3147"/>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098" name="Rectangle 42"/>
            <p:cNvSpPr>
              <a:spLocks noChangeArrowheads="1"/>
            </p:cNvSpPr>
            <p:nvPr/>
          </p:nvSpPr>
          <p:spPr bwMode="auto">
            <a:xfrm>
              <a:off x="3219" y="1389"/>
              <a:ext cx="84" cy="288"/>
            </a:xfrm>
            <a:prstGeom prst="rect">
              <a:avLst/>
            </a:prstGeom>
            <a:solidFill>
              <a:srgbClr val="000099"/>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099" name="Rectangle 43"/>
            <p:cNvSpPr>
              <a:spLocks noChangeArrowheads="1"/>
            </p:cNvSpPr>
            <p:nvPr/>
          </p:nvSpPr>
          <p:spPr bwMode="auto">
            <a:xfrm>
              <a:off x="3771" y="1389"/>
              <a:ext cx="84" cy="288"/>
            </a:xfrm>
            <a:prstGeom prst="rect">
              <a:avLst/>
            </a:prstGeom>
            <a:solidFill>
              <a:srgbClr val="000099"/>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00" name="Rectangle 44"/>
            <p:cNvSpPr>
              <a:spLocks noChangeArrowheads="1"/>
            </p:cNvSpPr>
            <p:nvPr/>
          </p:nvSpPr>
          <p:spPr bwMode="auto">
            <a:xfrm>
              <a:off x="2079" y="1377"/>
              <a:ext cx="84" cy="288"/>
            </a:xfrm>
            <a:prstGeom prst="rect">
              <a:avLst/>
            </a:prstGeom>
            <a:solidFill>
              <a:srgbClr val="000099"/>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01" name="Rectangle 45"/>
            <p:cNvSpPr>
              <a:spLocks noChangeArrowheads="1"/>
            </p:cNvSpPr>
            <p:nvPr/>
          </p:nvSpPr>
          <p:spPr bwMode="auto">
            <a:xfrm>
              <a:off x="1575" y="1545"/>
              <a:ext cx="84" cy="288"/>
            </a:xfrm>
            <a:prstGeom prst="rect">
              <a:avLst/>
            </a:prstGeom>
            <a:solidFill>
              <a:srgbClr val="000099"/>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02" name="Rectangle 46"/>
            <p:cNvSpPr>
              <a:spLocks noChangeArrowheads="1"/>
            </p:cNvSpPr>
            <p:nvPr/>
          </p:nvSpPr>
          <p:spPr bwMode="auto">
            <a:xfrm>
              <a:off x="3207" y="2625"/>
              <a:ext cx="84" cy="288"/>
            </a:xfrm>
            <a:prstGeom prst="rect">
              <a:avLst/>
            </a:prstGeom>
            <a:solidFill>
              <a:srgbClr val="000099"/>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03" name="Rectangle 47"/>
            <p:cNvSpPr>
              <a:spLocks noChangeArrowheads="1"/>
            </p:cNvSpPr>
            <p:nvPr/>
          </p:nvSpPr>
          <p:spPr bwMode="auto">
            <a:xfrm>
              <a:off x="3759" y="2625"/>
              <a:ext cx="84" cy="288"/>
            </a:xfrm>
            <a:prstGeom prst="rect">
              <a:avLst/>
            </a:prstGeom>
            <a:solidFill>
              <a:srgbClr val="000099"/>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45104" name="Group 48"/>
            <p:cNvGrpSpPr>
              <a:grpSpLocks/>
            </p:cNvGrpSpPr>
            <p:nvPr/>
          </p:nvGrpSpPr>
          <p:grpSpPr bwMode="auto">
            <a:xfrm rot="-5400000">
              <a:off x="4047" y="2631"/>
              <a:ext cx="102" cy="258"/>
              <a:chOff x="2256" y="3174"/>
              <a:chExt cx="102" cy="258"/>
            </a:xfrm>
          </p:grpSpPr>
          <p:sp>
            <p:nvSpPr>
              <p:cNvPr id="45105" name="Rectangle 49"/>
              <p:cNvSpPr>
                <a:spLocks noChangeArrowheads="1"/>
              </p:cNvSpPr>
              <p:nvPr/>
            </p:nvSpPr>
            <p:spPr bwMode="auto">
              <a:xfrm>
                <a:off x="2268" y="3186"/>
                <a:ext cx="84" cy="234"/>
              </a:xfrm>
              <a:prstGeom prst="rect">
                <a:avLst/>
              </a:prstGeom>
              <a:solidFill>
                <a:srgbClr val="000099"/>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06" name="Line 50"/>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07" name="Line 51"/>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45108" name="Group 52"/>
            <p:cNvGrpSpPr>
              <a:grpSpLocks/>
            </p:cNvGrpSpPr>
            <p:nvPr/>
          </p:nvGrpSpPr>
          <p:grpSpPr bwMode="auto">
            <a:xfrm>
              <a:off x="1191" y="2115"/>
              <a:ext cx="102" cy="258"/>
              <a:chOff x="2256" y="3174"/>
              <a:chExt cx="102" cy="258"/>
            </a:xfrm>
          </p:grpSpPr>
          <p:sp>
            <p:nvSpPr>
              <p:cNvPr id="45109" name="Rectangle 53"/>
              <p:cNvSpPr>
                <a:spLocks noChangeArrowheads="1"/>
              </p:cNvSpPr>
              <p:nvPr/>
            </p:nvSpPr>
            <p:spPr bwMode="auto">
              <a:xfrm>
                <a:off x="2268" y="3186"/>
                <a:ext cx="84" cy="234"/>
              </a:xfrm>
              <a:prstGeom prst="rect">
                <a:avLst/>
              </a:prstGeom>
              <a:solidFill>
                <a:srgbClr val="000099"/>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10" name="Line 54"/>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11" name="Line 55"/>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45112" name="Group 56"/>
            <p:cNvGrpSpPr>
              <a:grpSpLocks/>
            </p:cNvGrpSpPr>
            <p:nvPr/>
          </p:nvGrpSpPr>
          <p:grpSpPr bwMode="auto">
            <a:xfrm>
              <a:off x="2571" y="1803"/>
              <a:ext cx="102" cy="258"/>
              <a:chOff x="2256" y="3174"/>
              <a:chExt cx="102" cy="258"/>
            </a:xfrm>
          </p:grpSpPr>
          <p:sp>
            <p:nvSpPr>
              <p:cNvPr id="45113" name="Rectangle 57"/>
              <p:cNvSpPr>
                <a:spLocks noChangeArrowheads="1"/>
              </p:cNvSpPr>
              <p:nvPr/>
            </p:nvSpPr>
            <p:spPr bwMode="auto">
              <a:xfrm>
                <a:off x="2268" y="3186"/>
                <a:ext cx="84" cy="234"/>
              </a:xfrm>
              <a:prstGeom prst="rect">
                <a:avLst/>
              </a:prstGeom>
              <a:solidFill>
                <a:srgbClr val="000099"/>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14" name="Line 58"/>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15" name="Line 59"/>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45116" name="Group 60"/>
            <p:cNvGrpSpPr>
              <a:grpSpLocks/>
            </p:cNvGrpSpPr>
            <p:nvPr/>
          </p:nvGrpSpPr>
          <p:grpSpPr bwMode="auto">
            <a:xfrm>
              <a:off x="4203" y="1767"/>
              <a:ext cx="102" cy="258"/>
              <a:chOff x="2256" y="3174"/>
              <a:chExt cx="102" cy="258"/>
            </a:xfrm>
          </p:grpSpPr>
          <p:sp>
            <p:nvSpPr>
              <p:cNvPr id="45117" name="Rectangle 61"/>
              <p:cNvSpPr>
                <a:spLocks noChangeArrowheads="1"/>
              </p:cNvSpPr>
              <p:nvPr/>
            </p:nvSpPr>
            <p:spPr bwMode="auto">
              <a:xfrm>
                <a:off x="2268" y="3186"/>
                <a:ext cx="84" cy="234"/>
              </a:xfrm>
              <a:prstGeom prst="rect">
                <a:avLst/>
              </a:prstGeom>
              <a:solidFill>
                <a:srgbClr val="000099"/>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18" name="Line 62"/>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19" name="Line 63"/>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5120" name="Line 64"/>
            <p:cNvSpPr>
              <a:spLocks noChangeShapeType="1"/>
            </p:cNvSpPr>
            <p:nvPr/>
          </p:nvSpPr>
          <p:spPr bwMode="auto">
            <a:xfrm>
              <a:off x="3807" y="2481"/>
              <a:ext cx="3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21" name="Line 65"/>
            <p:cNvSpPr>
              <a:spLocks noChangeShapeType="1"/>
            </p:cNvSpPr>
            <p:nvPr/>
          </p:nvSpPr>
          <p:spPr bwMode="auto">
            <a:xfrm>
              <a:off x="4095" y="2481"/>
              <a:ext cx="0" cy="22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22" name="Line 66"/>
            <p:cNvSpPr>
              <a:spLocks noChangeShapeType="1"/>
            </p:cNvSpPr>
            <p:nvPr/>
          </p:nvSpPr>
          <p:spPr bwMode="auto">
            <a:xfrm>
              <a:off x="4095" y="2805"/>
              <a:ext cx="0" cy="36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23" name="Oval 67"/>
            <p:cNvSpPr>
              <a:spLocks noChangeArrowheads="1"/>
            </p:cNvSpPr>
            <p:nvPr/>
          </p:nvSpPr>
          <p:spPr bwMode="auto">
            <a:xfrm>
              <a:off x="3783" y="2440"/>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24" name="Oval 68"/>
            <p:cNvSpPr>
              <a:spLocks noChangeArrowheads="1"/>
            </p:cNvSpPr>
            <p:nvPr/>
          </p:nvSpPr>
          <p:spPr bwMode="auto">
            <a:xfrm>
              <a:off x="4071" y="3148"/>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25" name="Text Box 69"/>
            <p:cNvSpPr txBox="1">
              <a:spLocks noChangeArrowheads="1"/>
            </p:cNvSpPr>
            <p:nvPr/>
          </p:nvSpPr>
          <p:spPr bwMode="auto">
            <a:xfrm>
              <a:off x="579" y="2049"/>
              <a:ext cx="408"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a:t>
              </a:r>
            </a:p>
          </p:txBody>
        </p:sp>
        <p:sp>
          <p:nvSpPr>
            <p:cNvPr id="45126" name="Text Box 70"/>
            <p:cNvSpPr txBox="1">
              <a:spLocks noChangeArrowheads="1"/>
            </p:cNvSpPr>
            <p:nvPr/>
          </p:nvSpPr>
          <p:spPr bwMode="auto">
            <a:xfrm>
              <a:off x="591" y="2961"/>
              <a:ext cx="408"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a:t>
              </a:r>
            </a:p>
          </p:txBody>
        </p:sp>
        <p:sp>
          <p:nvSpPr>
            <p:cNvPr id="45127" name="Text Box 71"/>
            <p:cNvSpPr txBox="1">
              <a:spLocks noChangeArrowheads="1"/>
            </p:cNvSpPr>
            <p:nvPr/>
          </p:nvSpPr>
          <p:spPr bwMode="auto">
            <a:xfrm>
              <a:off x="1071" y="1809"/>
              <a:ext cx="432"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C</a:t>
              </a:r>
              <a:r>
                <a:rPr lang="en-US" altLang="zh-CN" sz="2400" b="1" baseline="-25000"/>
                <a:t>1</a:t>
              </a:r>
              <a:endParaRPr lang="en-US" altLang="zh-CN" sz="2400" b="1"/>
            </a:p>
          </p:txBody>
        </p:sp>
        <p:sp>
          <p:nvSpPr>
            <p:cNvPr id="45128" name="Text Box 72"/>
            <p:cNvSpPr txBox="1">
              <a:spLocks noChangeArrowheads="1"/>
            </p:cNvSpPr>
            <p:nvPr/>
          </p:nvSpPr>
          <p:spPr bwMode="auto">
            <a:xfrm>
              <a:off x="1107" y="1365"/>
              <a:ext cx="432"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B</a:t>
              </a:r>
              <a:r>
                <a:rPr lang="en-US" altLang="zh-CN" sz="2400" b="1" baseline="-25000"/>
                <a:t>1</a:t>
              </a:r>
              <a:endParaRPr lang="en-US" altLang="zh-CN" sz="2400" b="1"/>
            </a:p>
          </p:txBody>
        </p:sp>
        <p:sp>
          <p:nvSpPr>
            <p:cNvPr id="45129" name="Text Box 73"/>
            <p:cNvSpPr txBox="1">
              <a:spLocks noChangeArrowheads="1"/>
            </p:cNvSpPr>
            <p:nvPr/>
          </p:nvSpPr>
          <p:spPr bwMode="auto">
            <a:xfrm>
              <a:off x="2175" y="1389"/>
              <a:ext cx="432"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C</a:t>
              </a:r>
              <a:r>
                <a:rPr lang="en-US" altLang="zh-CN" sz="2400" b="1" baseline="-25000"/>
                <a:t>1</a:t>
              </a:r>
              <a:endParaRPr lang="en-US" altLang="zh-CN" sz="2400" b="1"/>
            </a:p>
          </p:txBody>
        </p:sp>
        <p:sp>
          <p:nvSpPr>
            <p:cNvPr id="45130" name="Text Box 74"/>
            <p:cNvSpPr txBox="1">
              <a:spLocks noChangeArrowheads="1"/>
            </p:cNvSpPr>
            <p:nvPr/>
          </p:nvSpPr>
          <p:spPr bwMode="auto">
            <a:xfrm>
              <a:off x="2763" y="1341"/>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B</a:t>
              </a:r>
              <a:r>
                <a:rPr lang="en-US" altLang="zh-CN" sz="2400" b="1" baseline="-25000"/>
                <a:t>21</a:t>
              </a:r>
              <a:endParaRPr lang="en-US" altLang="zh-CN" sz="2400" b="1"/>
            </a:p>
          </p:txBody>
        </p:sp>
        <p:sp>
          <p:nvSpPr>
            <p:cNvPr id="45131" name="Text Box 75"/>
            <p:cNvSpPr txBox="1">
              <a:spLocks noChangeArrowheads="1"/>
            </p:cNvSpPr>
            <p:nvPr/>
          </p:nvSpPr>
          <p:spPr bwMode="auto">
            <a:xfrm>
              <a:off x="2715" y="2577"/>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B</a:t>
              </a:r>
              <a:r>
                <a:rPr lang="en-US" altLang="zh-CN" sz="2400" b="1" baseline="-25000"/>
                <a:t>22</a:t>
              </a:r>
              <a:endParaRPr lang="en-US" altLang="zh-CN" sz="2400" b="1"/>
            </a:p>
          </p:txBody>
        </p:sp>
        <p:sp>
          <p:nvSpPr>
            <p:cNvPr id="45132" name="Text Box 76"/>
            <p:cNvSpPr txBox="1">
              <a:spLocks noChangeArrowheads="1"/>
            </p:cNvSpPr>
            <p:nvPr/>
          </p:nvSpPr>
          <p:spPr bwMode="auto">
            <a:xfrm>
              <a:off x="3867" y="1341"/>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C</a:t>
              </a:r>
              <a:r>
                <a:rPr lang="en-US" altLang="zh-CN" sz="2400" b="1" baseline="-25000"/>
                <a:t>2</a:t>
              </a:r>
              <a:endParaRPr lang="en-US" altLang="zh-CN" sz="2400" b="1"/>
            </a:p>
          </p:txBody>
        </p:sp>
        <p:sp>
          <p:nvSpPr>
            <p:cNvPr id="45133" name="Text Box 77"/>
            <p:cNvSpPr txBox="1">
              <a:spLocks noChangeArrowheads="1"/>
            </p:cNvSpPr>
            <p:nvPr/>
          </p:nvSpPr>
          <p:spPr bwMode="auto">
            <a:xfrm>
              <a:off x="3375" y="2577"/>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E</a:t>
              </a:r>
              <a:r>
                <a:rPr lang="en-US" altLang="zh-CN" sz="2400" b="1" baseline="-25000"/>
                <a:t>2</a:t>
              </a:r>
              <a:endParaRPr lang="en-US" altLang="zh-CN" sz="2400" b="1"/>
            </a:p>
          </p:txBody>
        </p:sp>
        <p:sp>
          <p:nvSpPr>
            <p:cNvPr id="45134" name="Text Box 78"/>
            <p:cNvSpPr txBox="1">
              <a:spLocks noChangeArrowheads="1"/>
            </p:cNvSpPr>
            <p:nvPr/>
          </p:nvSpPr>
          <p:spPr bwMode="auto">
            <a:xfrm>
              <a:off x="1707" y="2805"/>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E</a:t>
              </a:r>
              <a:r>
                <a:rPr lang="en-US" altLang="zh-CN" sz="2400" b="1" baseline="-25000"/>
                <a:t>1</a:t>
              </a:r>
              <a:endParaRPr lang="en-US" altLang="zh-CN" sz="2400" b="1"/>
            </a:p>
          </p:txBody>
        </p:sp>
        <p:sp>
          <p:nvSpPr>
            <p:cNvPr id="45135" name="Text Box 79"/>
            <p:cNvSpPr txBox="1">
              <a:spLocks noChangeArrowheads="1"/>
            </p:cNvSpPr>
            <p:nvPr/>
          </p:nvSpPr>
          <p:spPr bwMode="auto">
            <a:xfrm>
              <a:off x="4215" y="2625"/>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C</a:t>
              </a:r>
              <a:r>
                <a:rPr lang="en-US" altLang="zh-CN" sz="2400" b="1" i="1" baseline="-25000"/>
                <a:t>E</a:t>
              </a:r>
              <a:endParaRPr lang="en-US" altLang="zh-CN" sz="2400" b="1" i="1"/>
            </a:p>
          </p:txBody>
        </p:sp>
        <p:sp>
          <p:nvSpPr>
            <p:cNvPr id="45136" name="Text Box 80"/>
            <p:cNvSpPr txBox="1">
              <a:spLocks noChangeArrowheads="1"/>
            </p:cNvSpPr>
            <p:nvPr/>
          </p:nvSpPr>
          <p:spPr bwMode="auto">
            <a:xfrm>
              <a:off x="4251" y="1509"/>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C</a:t>
              </a:r>
              <a:r>
                <a:rPr lang="en-US" altLang="zh-CN" sz="2400" b="1" baseline="-25000"/>
                <a:t>3</a:t>
              </a:r>
              <a:endParaRPr lang="en-US" altLang="zh-CN" sz="2400" b="1"/>
            </a:p>
          </p:txBody>
        </p:sp>
        <p:sp>
          <p:nvSpPr>
            <p:cNvPr id="45137" name="Text Box 81"/>
            <p:cNvSpPr txBox="1">
              <a:spLocks noChangeArrowheads="1"/>
            </p:cNvSpPr>
            <p:nvPr/>
          </p:nvSpPr>
          <p:spPr bwMode="auto">
            <a:xfrm>
              <a:off x="2487" y="2049"/>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C</a:t>
              </a:r>
              <a:r>
                <a:rPr lang="en-US" altLang="zh-CN" sz="2400" b="1" baseline="-25000"/>
                <a:t>2</a:t>
              </a:r>
              <a:endParaRPr lang="en-US" altLang="zh-CN" sz="2400" b="1"/>
            </a:p>
          </p:txBody>
        </p:sp>
        <p:sp>
          <p:nvSpPr>
            <p:cNvPr id="45138" name="Text Box 82"/>
            <p:cNvSpPr txBox="1">
              <a:spLocks noChangeArrowheads="1"/>
            </p:cNvSpPr>
            <p:nvPr/>
          </p:nvSpPr>
          <p:spPr bwMode="auto">
            <a:xfrm>
              <a:off x="4755" y="897"/>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en-US" sz="2400" b="1" i="1"/>
                <a:t>+</a:t>
              </a:r>
              <a:r>
                <a:rPr lang="en-US" altLang="zh-CN" sz="2400" b="1" i="1"/>
                <a:t>E</a:t>
              </a:r>
              <a:r>
                <a:rPr lang="en-US" altLang="zh-CN" sz="2400" b="1" i="1" baseline="-25000"/>
                <a:t>C</a:t>
              </a:r>
              <a:endParaRPr lang="en-US" altLang="zh-CN" sz="2400" b="1" i="1"/>
            </a:p>
          </p:txBody>
        </p:sp>
        <p:sp>
          <p:nvSpPr>
            <p:cNvPr id="45139" name="Text Box 83"/>
            <p:cNvSpPr txBox="1">
              <a:spLocks noChangeArrowheads="1"/>
            </p:cNvSpPr>
            <p:nvPr/>
          </p:nvSpPr>
          <p:spPr bwMode="auto">
            <a:xfrm>
              <a:off x="4923" y="2349"/>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u</a:t>
              </a:r>
              <a:r>
                <a:rPr lang="en-US" altLang="zh-CN" sz="2400" b="1" i="1" baseline="-25000"/>
                <a:t>o</a:t>
              </a:r>
              <a:endParaRPr lang="en-US" altLang="zh-CN" sz="2400" b="1" i="1"/>
            </a:p>
          </p:txBody>
        </p:sp>
        <p:sp>
          <p:nvSpPr>
            <p:cNvPr id="45140" name="Text Box 84"/>
            <p:cNvSpPr txBox="1">
              <a:spLocks noChangeArrowheads="1"/>
            </p:cNvSpPr>
            <p:nvPr/>
          </p:nvSpPr>
          <p:spPr bwMode="auto">
            <a:xfrm>
              <a:off x="663" y="2469"/>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u</a:t>
              </a:r>
              <a:r>
                <a:rPr lang="en-US" altLang="zh-CN" sz="2400" b="1" i="1" baseline="-25000"/>
                <a:t>i</a:t>
              </a:r>
              <a:endParaRPr lang="en-US" altLang="zh-CN" sz="2400" b="1" i="1"/>
            </a:p>
          </p:txBody>
        </p:sp>
        <p:sp>
          <p:nvSpPr>
            <p:cNvPr id="45141" name="Text Box 85"/>
            <p:cNvSpPr txBox="1">
              <a:spLocks noChangeArrowheads="1"/>
            </p:cNvSpPr>
            <p:nvPr/>
          </p:nvSpPr>
          <p:spPr bwMode="auto">
            <a:xfrm>
              <a:off x="4827" y="1689"/>
              <a:ext cx="408"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a:t>
              </a:r>
            </a:p>
          </p:txBody>
        </p:sp>
        <p:sp>
          <p:nvSpPr>
            <p:cNvPr id="45142" name="Text Box 86"/>
            <p:cNvSpPr txBox="1">
              <a:spLocks noChangeArrowheads="1"/>
            </p:cNvSpPr>
            <p:nvPr/>
          </p:nvSpPr>
          <p:spPr bwMode="auto">
            <a:xfrm>
              <a:off x="4947" y="2961"/>
              <a:ext cx="408"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a:t>
              </a:r>
            </a:p>
          </p:txBody>
        </p:sp>
        <p:sp>
          <p:nvSpPr>
            <p:cNvPr id="45143" name="Text Box 87"/>
            <p:cNvSpPr txBox="1">
              <a:spLocks noChangeArrowheads="1"/>
            </p:cNvSpPr>
            <p:nvPr/>
          </p:nvSpPr>
          <p:spPr bwMode="auto">
            <a:xfrm>
              <a:off x="2067" y="2121"/>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T</a:t>
              </a:r>
              <a:r>
                <a:rPr lang="en-US" altLang="zh-CN" sz="2400" b="1" baseline="-25000"/>
                <a:t>1</a:t>
              </a:r>
              <a:endParaRPr lang="en-US" altLang="zh-CN" sz="2400" b="1"/>
            </a:p>
          </p:txBody>
        </p:sp>
        <p:sp>
          <p:nvSpPr>
            <p:cNvPr id="45144" name="Text Box 88"/>
            <p:cNvSpPr txBox="1">
              <a:spLocks noChangeArrowheads="1"/>
            </p:cNvSpPr>
            <p:nvPr/>
          </p:nvSpPr>
          <p:spPr bwMode="auto">
            <a:xfrm>
              <a:off x="3807" y="2085"/>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T</a:t>
              </a:r>
              <a:r>
                <a:rPr lang="en-US" altLang="zh-CN" sz="2400" b="1" baseline="-25000"/>
                <a:t>2</a:t>
              </a:r>
              <a:endParaRPr lang="en-US" altLang="zh-CN" sz="2400" b="1"/>
            </a:p>
          </p:txBody>
        </p:sp>
        <p:grpSp>
          <p:nvGrpSpPr>
            <p:cNvPr id="45145" name="Group 89"/>
            <p:cNvGrpSpPr>
              <a:grpSpLocks/>
            </p:cNvGrpSpPr>
            <p:nvPr/>
          </p:nvGrpSpPr>
          <p:grpSpPr bwMode="auto">
            <a:xfrm>
              <a:off x="3135" y="3153"/>
              <a:ext cx="228" cy="180"/>
              <a:chOff x="3096" y="2616"/>
              <a:chExt cx="228" cy="180"/>
            </a:xfrm>
          </p:grpSpPr>
          <p:sp>
            <p:nvSpPr>
              <p:cNvPr id="45146" name="Line 90"/>
              <p:cNvSpPr>
                <a:spLocks noChangeShapeType="1"/>
              </p:cNvSpPr>
              <p:nvPr/>
            </p:nvSpPr>
            <p:spPr bwMode="auto">
              <a:xfrm>
                <a:off x="3216" y="2616"/>
                <a:ext cx="0" cy="16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47" name="Line 91"/>
              <p:cNvSpPr>
                <a:spLocks noChangeShapeType="1"/>
              </p:cNvSpPr>
              <p:nvPr/>
            </p:nvSpPr>
            <p:spPr bwMode="auto">
              <a:xfrm>
                <a:off x="3096" y="2796"/>
                <a:ext cx="22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5148" name="Line 92"/>
            <p:cNvSpPr>
              <a:spLocks noChangeShapeType="1"/>
            </p:cNvSpPr>
            <p:nvPr/>
          </p:nvSpPr>
          <p:spPr bwMode="auto">
            <a:xfrm>
              <a:off x="2129" y="2483"/>
              <a:ext cx="0" cy="684"/>
            </a:xfrm>
            <a:prstGeom prst="line">
              <a:avLst/>
            </a:prstGeom>
            <a:noFill/>
            <a:ln w="381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49" name="Line 93"/>
            <p:cNvSpPr>
              <a:spLocks noChangeShapeType="1"/>
            </p:cNvSpPr>
            <p:nvPr/>
          </p:nvSpPr>
          <p:spPr bwMode="auto">
            <a:xfrm>
              <a:off x="2129" y="2483"/>
              <a:ext cx="312" cy="0"/>
            </a:xfrm>
            <a:prstGeom prst="line">
              <a:avLst/>
            </a:prstGeom>
            <a:noFill/>
            <a:ln w="381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50" name="Line 94"/>
            <p:cNvSpPr>
              <a:spLocks noChangeShapeType="1"/>
            </p:cNvSpPr>
            <p:nvPr/>
          </p:nvSpPr>
          <p:spPr bwMode="auto">
            <a:xfrm>
              <a:off x="2429" y="2483"/>
              <a:ext cx="0" cy="1098"/>
            </a:xfrm>
            <a:prstGeom prst="line">
              <a:avLst/>
            </a:prstGeom>
            <a:noFill/>
            <a:ln w="381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51" name="Line 95"/>
            <p:cNvSpPr>
              <a:spLocks noChangeShapeType="1"/>
            </p:cNvSpPr>
            <p:nvPr/>
          </p:nvSpPr>
          <p:spPr bwMode="auto">
            <a:xfrm>
              <a:off x="2417" y="3581"/>
              <a:ext cx="2220" cy="0"/>
            </a:xfrm>
            <a:prstGeom prst="line">
              <a:avLst/>
            </a:prstGeom>
            <a:noFill/>
            <a:ln w="381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52" name="Rectangle 96"/>
            <p:cNvSpPr>
              <a:spLocks noChangeArrowheads="1"/>
            </p:cNvSpPr>
            <p:nvPr/>
          </p:nvSpPr>
          <p:spPr bwMode="auto">
            <a:xfrm rot="-5400000">
              <a:off x="3209" y="3443"/>
              <a:ext cx="84" cy="288"/>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53" name="Line 97"/>
            <p:cNvSpPr>
              <a:spLocks noChangeShapeType="1"/>
            </p:cNvSpPr>
            <p:nvPr/>
          </p:nvSpPr>
          <p:spPr bwMode="auto">
            <a:xfrm flipV="1">
              <a:off x="4625" y="1907"/>
              <a:ext cx="0" cy="1674"/>
            </a:xfrm>
            <a:prstGeom prst="line">
              <a:avLst/>
            </a:prstGeom>
            <a:noFill/>
            <a:ln w="38100">
              <a:solidFill>
                <a:schemeClr val="tx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54" name="Oval 98"/>
            <p:cNvSpPr>
              <a:spLocks noChangeArrowheads="1"/>
            </p:cNvSpPr>
            <p:nvPr/>
          </p:nvSpPr>
          <p:spPr bwMode="auto">
            <a:xfrm>
              <a:off x="2105" y="2454"/>
              <a:ext cx="47" cy="47"/>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5155" name="Oval 99"/>
            <p:cNvSpPr>
              <a:spLocks noChangeArrowheads="1"/>
            </p:cNvSpPr>
            <p:nvPr/>
          </p:nvSpPr>
          <p:spPr bwMode="auto">
            <a:xfrm>
              <a:off x="4601" y="1878"/>
              <a:ext cx="47" cy="47"/>
            </a:xfrm>
            <a:prstGeom prst="ellipse">
              <a:avLst/>
            </a:prstGeom>
            <a:solidFill>
              <a:schemeClr val="tx2"/>
            </a:solidFill>
            <a:ln w="38100">
              <a:solidFill>
                <a:schemeClr val="tx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5156" name="Rectangle 100"/>
            <p:cNvSpPr>
              <a:spLocks noChangeArrowheads="1"/>
            </p:cNvSpPr>
            <p:nvPr/>
          </p:nvSpPr>
          <p:spPr bwMode="auto">
            <a:xfrm>
              <a:off x="3101" y="3609"/>
              <a:ext cx="293" cy="327"/>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r>
                <a:rPr lang="en-US" altLang="zh-CN" sz="2800" i="1"/>
                <a:t>R</a:t>
              </a:r>
              <a:r>
                <a:rPr lang="en-US" altLang="zh-CN" sz="2800" i="1" baseline="-25000"/>
                <a:t>f</a:t>
              </a:r>
            </a:p>
          </p:txBody>
        </p:sp>
        <p:sp>
          <p:nvSpPr>
            <p:cNvPr id="45157" name="Rectangle 101"/>
            <p:cNvSpPr>
              <a:spLocks noChangeArrowheads="1"/>
            </p:cNvSpPr>
            <p:nvPr/>
          </p:nvSpPr>
          <p:spPr bwMode="auto">
            <a:xfrm>
              <a:off x="2093" y="2639"/>
              <a:ext cx="84" cy="288"/>
            </a:xfrm>
            <a:prstGeom prst="rect">
              <a:avLst/>
            </a:prstGeom>
            <a:solidFill>
              <a:schemeClr val="bg1"/>
            </a:solidFill>
            <a:ln w="38100">
              <a:solidFill>
                <a:schemeClr val="tx2"/>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45158" name="Text Box 102"/>
          <p:cNvSpPr txBox="1">
            <a:spLocks noChangeArrowheads="1"/>
          </p:cNvSpPr>
          <p:nvPr/>
        </p:nvSpPr>
        <p:spPr bwMode="auto">
          <a:xfrm>
            <a:off x="1752600" y="381000"/>
            <a:ext cx="6477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dirty="0">
                <a:latin typeface="华文楷体" panose="02010600040101010101" pitchFamily="2" charset="-122"/>
                <a:ea typeface="华文楷体" panose="02010600040101010101" pitchFamily="2" charset="-122"/>
              </a:rPr>
              <a:t>判断是正反馈还是负反馈？</a:t>
            </a:r>
          </a:p>
        </p:txBody>
      </p:sp>
      <p:sp>
        <p:nvSpPr>
          <p:cNvPr id="45159" name="Text Box 103"/>
          <p:cNvSpPr txBox="1">
            <a:spLocks noChangeArrowheads="1"/>
          </p:cNvSpPr>
          <p:nvPr/>
        </p:nvSpPr>
        <p:spPr bwMode="auto">
          <a:xfrm>
            <a:off x="3276600" y="5638800"/>
            <a:ext cx="1219200" cy="466725"/>
          </a:xfrm>
          <a:prstGeom prst="rect">
            <a:avLst/>
          </a:prstGeom>
          <a:solidFill>
            <a:srgbClr val="003300"/>
          </a:solidFill>
          <a:ln w="9525">
            <a:solidFill>
              <a:srgbClr val="FFCC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chemeClr val="tx2"/>
                </a:solidFill>
                <a:latin typeface="华文楷体" panose="02010600040101010101" pitchFamily="2" charset="-122"/>
                <a:ea typeface="华文楷体" panose="02010600040101010101" pitchFamily="2" charset="-122"/>
              </a:rPr>
              <a:t>负反馈</a:t>
            </a:r>
          </a:p>
        </p:txBody>
      </p:sp>
    </p:spTree>
    <p:extLst>
      <p:ext uri="{BB962C8B-B14F-4D97-AF65-F5344CB8AC3E}">
        <p14:creationId xmlns:p14="http://schemas.microsoft.com/office/powerpoint/2010/main" xmlns="" val="150004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33400" y="381000"/>
            <a:ext cx="67818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dirty="0">
                <a:latin typeface="华文楷体" panose="02010600040101010101" pitchFamily="2" charset="-122"/>
                <a:ea typeface="华文楷体" panose="02010600040101010101" pitchFamily="2" charset="-122"/>
              </a:rPr>
              <a:t>3. </a:t>
            </a:r>
            <a:r>
              <a:rPr lang="zh-CN" altLang="en-US" sz="3200" b="1" dirty="0">
                <a:latin typeface="华文楷体" panose="02010600040101010101" pitchFamily="2" charset="-122"/>
                <a:ea typeface="华文楷体" panose="02010600040101010101" pitchFamily="2" charset="-122"/>
              </a:rPr>
              <a:t>取样方式</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电压反馈与电流反馈</a:t>
            </a:r>
          </a:p>
        </p:txBody>
      </p:sp>
      <p:sp>
        <p:nvSpPr>
          <p:cNvPr id="12291" name="Text Box 3"/>
          <p:cNvSpPr txBox="1">
            <a:spLocks noChangeArrowheads="1"/>
          </p:cNvSpPr>
          <p:nvPr/>
        </p:nvSpPr>
        <p:spPr bwMode="auto">
          <a:xfrm>
            <a:off x="381000" y="2571750"/>
            <a:ext cx="7848600" cy="1411288"/>
          </a:xfrm>
          <a:prstGeom prst="rect">
            <a:avLst/>
          </a:prstGeom>
          <a:solidFill>
            <a:srgbClr val="003300"/>
          </a:solidFill>
          <a:ln w="38100">
            <a:solidFill>
              <a:schemeClr val="hlink"/>
            </a:solidFill>
            <a:miter lim="800000"/>
            <a:headEnd/>
            <a:tailEnd/>
          </a:ln>
          <a:effectLst/>
        </p:spPr>
        <p:txBody>
          <a:bodyPr anchor="ctr">
            <a:spAutoFit/>
          </a:bodyPr>
          <a:lstStyle/>
          <a:p>
            <a:pPr>
              <a:spcBef>
                <a:spcPct val="50000"/>
              </a:spcBef>
            </a:pPr>
            <a:r>
              <a:rPr lang="zh-CN" altLang="en-US" sz="2800" b="1" dirty="0">
                <a:solidFill>
                  <a:srgbClr val="FFFF66"/>
                </a:solidFill>
                <a:latin typeface="华文楷体" panose="02010600040101010101" pitchFamily="2" charset="-122"/>
                <a:ea typeface="华文楷体" panose="02010600040101010101" pitchFamily="2" charset="-122"/>
              </a:rPr>
              <a:t>假设输出端交流短路（</a:t>
            </a:r>
            <a:r>
              <a:rPr lang="en-US" altLang="zh-CN" sz="2800" b="1" dirty="0">
                <a:solidFill>
                  <a:srgbClr val="FFFF66"/>
                </a:solidFill>
                <a:latin typeface="华文楷体" panose="02010600040101010101" pitchFamily="2" charset="-122"/>
                <a:ea typeface="华文楷体" panose="02010600040101010101" pitchFamily="2" charset="-122"/>
              </a:rPr>
              <a:t>R</a:t>
            </a:r>
            <a:r>
              <a:rPr lang="en-US" altLang="zh-CN" sz="2800" b="1" baseline="-25000" dirty="0">
                <a:solidFill>
                  <a:srgbClr val="FFFF66"/>
                </a:solidFill>
                <a:latin typeface="华文楷体" panose="02010600040101010101" pitchFamily="2" charset="-122"/>
                <a:ea typeface="华文楷体" panose="02010600040101010101" pitchFamily="2" charset="-122"/>
              </a:rPr>
              <a:t>L</a:t>
            </a:r>
            <a:r>
              <a:rPr lang="en-US" altLang="zh-CN" sz="2800" b="1" dirty="0">
                <a:solidFill>
                  <a:srgbClr val="FFFF66"/>
                </a:solidFill>
                <a:latin typeface="华文楷体" panose="02010600040101010101" pitchFamily="2" charset="-122"/>
                <a:ea typeface="华文楷体" panose="02010600040101010101" pitchFamily="2" charset="-122"/>
              </a:rPr>
              <a:t>=0</a:t>
            </a:r>
            <a:r>
              <a:rPr lang="zh-CN" altLang="en-US" sz="2800" b="1" dirty="0">
                <a:solidFill>
                  <a:srgbClr val="FFFF66"/>
                </a:solidFill>
                <a:latin typeface="华文楷体" panose="02010600040101010101" pitchFamily="2" charset="-122"/>
                <a:ea typeface="华文楷体" panose="02010600040101010101" pitchFamily="2" charset="-122"/>
              </a:rPr>
              <a:t>），即</a:t>
            </a:r>
            <a:r>
              <a:rPr lang="en-US" altLang="zh-CN" sz="2800" b="1" dirty="0">
                <a:solidFill>
                  <a:srgbClr val="FFFF66"/>
                </a:solidFill>
                <a:latin typeface="华文楷体" panose="02010600040101010101" pitchFamily="2" charset="-122"/>
                <a:ea typeface="华文楷体" panose="02010600040101010101" pitchFamily="2" charset="-122"/>
              </a:rPr>
              <a:t>U</a:t>
            </a:r>
            <a:r>
              <a:rPr lang="en-US" altLang="zh-CN" sz="2800" b="1" baseline="-25000" dirty="0">
                <a:solidFill>
                  <a:srgbClr val="FFFF66"/>
                </a:solidFill>
                <a:latin typeface="华文楷体" panose="02010600040101010101" pitchFamily="2" charset="-122"/>
                <a:ea typeface="华文楷体" panose="02010600040101010101" pitchFamily="2" charset="-122"/>
              </a:rPr>
              <a:t>O</a:t>
            </a:r>
            <a:r>
              <a:rPr lang="en-US" altLang="zh-CN" sz="2800" b="1" dirty="0">
                <a:solidFill>
                  <a:srgbClr val="FFFF66"/>
                </a:solidFill>
                <a:latin typeface="华文楷体" panose="02010600040101010101" pitchFamily="2" charset="-122"/>
                <a:ea typeface="华文楷体" panose="02010600040101010101" pitchFamily="2" charset="-122"/>
              </a:rPr>
              <a:t>=0</a:t>
            </a:r>
            <a:r>
              <a:rPr lang="zh-CN" altLang="en-US" sz="2800" b="1" dirty="0">
                <a:solidFill>
                  <a:srgbClr val="FFFF66"/>
                </a:solidFill>
                <a:latin typeface="华文楷体" panose="02010600040101010101" pitchFamily="2" charset="-122"/>
                <a:ea typeface="华文楷体" panose="02010600040101010101" pitchFamily="2" charset="-122"/>
              </a:rPr>
              <a:t>，若反馈信号消失了，则为电压反馈；若反馈信号仍然存在，则为电流反馈。</a:t>
            </a:r>
            <a:endParaRPr lang="zh-CN" altLang="en-US" sz="2000" b="1" dirty="0">
              <a:solidFill>
                <a:srgbClr val="FFFF66"/>
              </a:solidFill>
              <a:latin typeface="华文楷体" panose="02010600040101010101" pitchFamily="2" charset="-122"/>
              <a:ea typeface="华文楷体" panose="02010600040101010101" pitchFamily="2" charset="-122"/>
            </a:endParaRPr>
          </a:p>
        </p:txBody>
      </p:sp>
      <p:sp>
        <p:nvSpPr>
          <p:cNvPr id="12292" name="Rectangle 4"/>
          <p:cNvSpPr>
            <a:spLocks noChangeArrowheads="1"/>
          </p:cNvSpPr>
          <p:nvPr/>
        </p:nvSpPr>
        <p:spPr bwMode="auto">
          <a:xfrm>
            <a:off x="533400" y="988207"/>
            <a:ext cx="7924800" cy="652486"/>
          </a:xfrm>
          <a:prstGeom prst="rect">
            <a:avLst/>
          </a:prstGeom>
          <a:noFill/>
          <a:ln>
            <a:noFill/>
          </a:ln>
          <a:effectLst/>
          <a:extLst>
            <a:ext uri="{909E8E84-426E-40DD-AFC4-6F175D3DCCD1}">
              <a14:hiddenFill xmlns:a14="http://schemas.microsoft.com/office/drawing/2010/main" xmlns="">
                <a:gradFill rotWithShape="0">
                  <a:gsLst>
                    <a:gs pos="0">
                      <a:schemeClr val="accent2"/>
                    </a:gs>
                    <a:gs pos="100000">
                      <a:schemeClr val="accent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alpha val="50000"/>
                    </a:srgbClr>
                  </a:outerShdw>
                </a:effectLst>
              </a14:hiddenEffects>
            </a:ext>
          </a:extLst>
        </p:spPr>
        <p:txBody>
          <a:bodyPr anchor="ctr">
            <a:spAutoFit/>
          </a:bodyPr>
          <a:lstStyle/>
          <a:p>
            <a:pPr eaLnBrk="0" hangingPunct="0">
              <a:lnSpc>
                <a:spcPct val="130000"/>
              </a:lnSpc>
            </a:pPr>
            <a:r>
              <a:rPr lang="zh-CN" altLang="en-US" sz="2800" b="1" dirty="0">
                <a:solidFill>
                  <a:srgbClr val="FF0000"/>
                </a:solidFill>
                <a:latin typeface="华文楷体" panose="02010600040101010101" pitchFamily="2" charset="-122"/>
                <a:ea typeface="华文楷体" panose="02010600040101010101" pitchFamily="2" charset="-122"/>
              </a:rPr>
              <a:t>电压反馈：</a:t>
            </a:r>
            <a:r>
              <a:rPr lang="zh-CN" altLang="en-US" sz="2800" b="1" dirty="0">
                <a:latin typeface="华文楷体" panose="02010600040101010101" pitchFamily="2" charset="-122"/>
                <a:ea typeface="华文楷体" panose="02010600040101010101" pitchFamily="2" charset="-122"/>
              </a:rPr>
              <a:t>反馈信号的大小与输出电压成比 例。</a:t>
            </a:r>
          </a:p>
        </p:txBody>
      </p:sp>
      <p:sp>
        <p:nvSpPr>
          <p:cNvPr id="12293" name="Rectangle 5"/>
          <p:cNvSpPr>
            <a:spLocks noChangeArrowheads="1"/>
          </p:cNvSpPr>
          <p:nvPr/>
        </p:nvSpPr>
        <p:spPr bwMode="auto">
          <a:xfrm>
            <a:off x="228600" y="2057400"/>
            <a:ext cx="5334000" cy="519113"/>
          </a:xfrm>
          <a:prstGeom prst="rect">
            <a:avLst/>
          </a:prstGeom>
          <a:noFill/>
          <a:ln>
            <a:noFill/>
          </a:ln>
          <a:effectLst/>
          <a:extLst>
            <a:ext uri="{909E8E84-426E-40DD-AFC4-6F175D3DCCD1}">
              <a14:hiddenFill xmlns:a14="http://schemas.microsoft.com/office/drawing/2010/main" xmlns="">
                <a:gradFill rotWithShape="0">
                  <a:gsLst>
                    <a:gs pos="0">
                      <a:schemeClr val="accent2"/>
                    </a:gs>
                    <a:gs pos="100000">
                      <a:schemeClr val="accent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alpha val="50000"/>
                    </a:srgbClr>
                  </a:outerShdw>
                </a:effectLst>
              </a14:hiddenEffects>
            </a:ext>
          </a:extLst>
        </p:spPr>
        <p:txBody>
          <a:bodyPr anchor="ctr">
            <a:spAutoFit/>
          </a:bodyPr>
          <a:lstStyle/>
          <a:p>
            <a:pPr algn="ctr"/>
            <a:r>
              <a:rPr lang="zh-CN" altLang="en-US" sz="2800" b="1" dirty="0">
                <a:solidFill>
                  <a:srgbClr val="FF0000"/>
                </a:solidFill>
                <a:latin typeface="华文楷体" panose="02010600040101010101" pitchFamily="2" charset="-122"/>
                <a:ea typeface="华文楷体" panose="02010600040101010101" pitchFamily="2" charset="-122"/>
              </a:rPr>
              <a:t>判断方法</a:t>
            </a:r>
            <a:r>
              <a:rPr lang="en-US" altLang="zh-CN" sz="2800" b="1" dirty="0">
                <a:solidFill>
                  <a:srgbClr val="FF0000"/>
                </a:solidFill>
                <a:latin typeface="华文楷体" panose="02010600040101010101" pitchFamily="2" charset="-122"/>
                <a:ea typeface="华文楷体" panose="02010600040101010101" pitchFamily="2" charset="-122"/>
              </a:rPr>
              <a:t>1——</a:t>
            </a:r>
            <a:r>
              <a:rPr lang="zh-CN" altLang="en-US" sz="2800" b="1" dirty="0">
                <a:solidFill>
                  <a:srgbClr val="FF0000"/>
                </a:solidFill>
                <a:latin typeface="华文楷体" panose="02010600040101010101" pitchFamily="2" charset="-122"/>
                <a:ea typeface="华文楷体" panose="02010600040101010101" pitchFamily="2" charset="-122"/>
              </a:rPr>
              <a:t>输出短路法：</a:t>
            </a:r>
          </a:p>
        </p:txBody>
      </p:sp>
      <p:sp>
        <p:nvSpPr>
          <p:cNvPr id="12294" name="Text Box 6"/>
          <p:cNvSpPr txBox="1">
            <a:spLocks noChangeArrowheads="1"/>
          </p:cNvSpPr>
          <p:nvPr/>
        </p:nvSpPr>
        <p:spPr bwMode="auto">
          <a:xfrm>
            <a:off x="457200" y="1521607"/>
            <a:ext cx="7924800" cy="652486"/>
          </a:xfrm>
          <a:prstGeom prst="rect">
            <a:avLst/>
          </a:prstGeom>
          <a:noFill/>
          <a:ln>
            <a:noFill/>
          </a:ln>
          <a:effectLst/>
          <a:extLst>
            <a:ext uri="{909E8E84-426E-40DD-AFC4-6F175D3DCCD1}">
              <a14:hiddenFill xmlns:a14="http://schemas.microsoft.com/office/drawing/2010/main" xmlns="">
                <a:gradFill rotWithShape="0">
                  <a:gsLst>
                    <a:gs pos="0">
                      <a:schemeClr val="accent2"/>
                    </a:gs>
                    <a:gs pos="100000">
                      <a:schemeClr val="accent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alpha val="50000"/>
                    </a:srgbClr>
                  </a:outerShdw>
                </a:effectLst>
              </a14:hiddenEffects>
            </a:ext>
          </a:extLst>
        </p:spPr>
        <p:txBody>
          <a:bodyPr anchor="ctr">
            <a:spAutoFit/>
          </a:bodyPr>
          <a:lstStyle/>
          <a:p>
            <a:pPr algn="ctr" eaLnBrk="0" hangingPunct="0">
              <a:lnSpc>
                <a:spcPct val="130000"/>
              </a:lnSpc>
            </a:pPr>
            <a:r>
              <a:rPr lang="zh-CN" altLang="en-US" sz="2800" b="1" dirty="0">
                <a:solidFill>
                  <a:srgbClr val="FF0000"/>
                </a:solidFill>
                <a:latin typeface="华文楷体" panose="02010600040101010101" pitchFamily="2" charset="-122"/>
                <a:ea typeface="华文楷体" panose="02010600040101010101" pitchFamily="2" charset="-122"/>
              </a:rPr>
              <a:t>电流反馈</a:t>
            </a:r>
            <a:r>
              <a:rPr lang="zh-CN" altLang="en-US" sz="2800" b="1" dirty="0">
                <a:solidFill>
                  <a:srgbClr val="FF0000"/>
                </a:solidFill>
              </a:rPr>
              <a:t>：</a:t>
            </a:r>
            <a:r>
              <a:rPr lang="zh-CN" altLang="en-US" sz="2800" b="1" dirty="0">
                <a:latin typeface="华文楷体" panose="02010600040101010101" pitchFamily="2" charset="-122"/>
                <a:ea typeface="华文楷体" panose="02010600040101010101" pitchFamily="2" charset="-122"/>
              </a:rPr>
              <a:t>反馈信号的大小与输出电流成比 例。</a:t>
            </a:r>
          </a:p>
        </p:txBody>
      </p:sp>
      <p:sp>
        <p:nvSpPr>
          <p:cNvPr id="12295" name="Text Box 7"/>
          <p:cNvSpPr txBox="1">
            <a:spLocks noChangeArrowheads="1"/>
          </p:cNvSpPr>
          <p:nvPr/>
        </p:nvSpPr>
        <p:spPr bwMode="auto">
          <a:xfrm>
            <a:off x="457199" y="4761854"/>
            <a:ext cx="8399417" cy="566309"/>
          </a:xfrm>
          <a:prstGeom prst="rect">
            <a:avLst/>
          </a:prstGeom>
          <a:noFill/>
          <a:ln>
            <a:noFill/>
          </a:ln>
          <a:effectLst/>
          <a:extLst>
            <a:ext uri="{909E8E84-426E-40DD-AFC4-6F175D3DCCD1}">
              <a14:hiddenFill xmlns:a14="http://schemas.microsoft.com/office/drawing/2010/main" xmlns="">
                <a:gradFill rotWithShape="0">
                  <a:gsLst>
                    <a:gs pos="0">
                      <a:schemeClr val="accent2"/>
                    </a:gs>
                    <a:gs pos="100000">
                      <a:schemeClr val="accent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alpha val="50000"/>
                    </a:srgbClr>
                  </a:outerShdw>
                </a:effectLst>
              </a14:hiddenEffects>
            </a:ext>
          </a:extLst>
        </p:spPr>
        <p:txBody>
          <a:bodyPr wrap="square" anchor="ctr">
            <a:spAutoFit/>
          </a:bodyPr>
          <a:lstStyle/>
          <a:p>
            <a:pPr eaLnBrk="0" hangingPunct="0">
              <a:lnSpc>
                <a:spcPct val="110000"/>
              </a:lnSpc>
            </a:pPr>
            <a:r>
              <a:rPr lang="zh-CN" altLang="en-US" sz="2800" b="1" dirty="0">
                <a:solidFill>
                  <a:srgbClr val="FF0000"/>
                </a:solidFill>
                <a:latin typeface="华文楷体" panose="02010600040101010101" pitchFamily="2" charset="-122"/>
                <a:ea typeface="华文楷体" panose="02010600040101010101" pitchFamily="2" charset="-122"/>
              </a:rPr>
              <a:t>对于电流反馈：</a:t>
            </a:r>
            <a:r>
              <a:rPr lang="zh-CN" altLang="en-US" sz="2800" b="1" dirty="0">
                <a:latin typeface="华文楷体" panose="02010600040101010101" pitchFamily="2" charset="-122"/>
                <a:ea typeface="华文楷体" panose="02010600040101010101" pitchFamily="2" charset="-122"/>
              </a:rPr>
              <a:t>输出量与反馈量作用在不同的两点上</a:t>
            </a:r>
          </a:p>
        </p:txBody>
      </p:sp>
      <p:sp>
        <p:nvSpPr>
          <p:cNvPr id="12296" name="Text Box 8"/>
          <p:cNvSpPr txBox="1">
            <a:spLocks noChangeArrowheads="1"/>
          </p:cNvSpPr>
          <p:nvPr/>
        </p:nvSpPr>
        <p:spPr bwMode="auto">
          <a:xfrm>
            <a:off x="457200" y="5583161"/>
            <a:ext cx="8229600" cy="547842"/>
          </a:xfrm>
          <a:prstGeom prst="rect">
            <a:avLst/>
          </a:prstGeom>
          <a:noFill/>
          <a:ln>
            <a:noFill/>
          </a:ln>
          <a:effectLst/>
          <a:extLst>
            <a:ext uri="{909E8E84-426E-40DD-AFC4-6F175D3DCCD1}">
              <a14:hiddenFill xmlns:a14="http://schemas.microsoft.com/office/drawing/2010/main" xmlns="">
                <a:gradFill rotWithShape="0">
                  <a:gsLst>
                    <a:gs pos="0">
                      <a:schemeClr val="accent2"/>
                    </a:gs>
                    <a:gs pos="100000">
                      <a:schemeClr val="accent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alpha val="50000"/>
                    </a:srgbClr>
                  </a:outerShdw>
                </a:effectLst>
              </a14:hiddenEffects>
            </a:ext>
          </a:extLst>
        </p:spPr>
        <p:txBody>
          <a:bodyPr anchor="ctr">
            <a:spAutoFit/>
          </a:bodyPr>
          <a:lstStyle/>
          <a:p>
            <a:pPr eaLnBrk="0" hangingPunct="0">
              <a:lnSpc>
                <a:spcPct val="110000"/>
              </a:lnSpc>
            </a:pPr>
            <a:r>
              <a:rPr lang="zh-CN" altLang="en-US" sz="2800" b="1" dirty="0">
                <a:solidFill>
                  <a:srgbClr val="FF0000"/>
                </a:solidFill>
                <a:latin typeface="华文楷体" panose="02010600040101010101" pitchFamily="2" charset="-122"/>
                <a:ea typeface="华文楷体" panose="02010600040101010101" pitchFamily="2" charset="-122"/>
              </a:rPr>
              <a:t>对于电压反馈：</a:t>
            </a:r>
            <a:r>
              <a:rPr lang="zh-CN" altLang="en-US" sz="2800" b="1" dirty="0">
                <a:latin typeface="华文楷体" panose="02010600040101010101" pitchFamily="2" charset="-122"/>
                <a:ea typeface="华文楷体" panose="02010600040101010101" pitchFamily="2" charset="-122"/>
              </a:rPr>
              <a:t>输出量与反馈量作用在同一点上</a:t>
            </a:r>
          </a:p>
        </p:txBody>
      </p:sp>
      <p:sp>
        <p:nvSpPr>
          <p:cNvPr id="12297" name="Text Box 9"/>
          <p:cNvSpPr txBox="1">
            <a:spLocks noChangeArrowheads="1"/>
          </p:cNvSpPr>
          <p:nvPr/>
        </p:nvSpPr>
        <p:spPr bwMode="auto">
          <a:xfrm>
            <a:off x="533400" y="4114800"/>
            <a:ext cx="5562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判断方法</a:t>
            </a:r>
            <a:r>
              <a:rPr lang="en-US" altLang="zh-CN" sz="2800" b="1" dirty="0">
                <a:solidFill>
                  <a:srgbClr val="FF0000"/>
                </a:solidFill>
                <a:latin typeface="华文楷体" panose="02010600040101010101" pitchFamily="2" charset="-122"/>
                <a:ea typeface="华文楷体" panose="02010600040101010101" pitchFamily="2" charset="-122"/>
              </a:rPr>
              <a:t>2———</a:t>
            </a:r>
            <a:r>
              <a:rPr lang="zh-CN" altLang="en-US" sz="2800" b="1" dirty="0">
                <a:solidFill>
                  <a:srgbClr val="FF0000"/>
                </a:solidFill>
                <a:latin typeface="华文楷体" panose="02010600040101010101" pitchFamily="2" charset="-122"/>
                <a:ea typeface="华文楷体" panose="02010600040101010101" pitchFamily="2" charset="-122"/>
              </a:rPr>
              <a:t>电路结构法：</a:t>
            </a:r>
          </a:p>
        </p:txBody>
      </p:sp>
    </p:spTree>
    <p:extLst>
      <p:ext uri="{BB962C8B-B14F-4D97-AF65-F5344CB8AC3E}">
        <p14:creationId xmlns:p14="http://schemas.microsoft.com/office/powerpoint/2010/main" xmlns="" val="3411012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blinds(vertical)">
                                      <p:cBhvr>
                                        <p:cTn id="12" dur="500"/>
                                        <p:tgtEl>
                                          <p:spTgt spid="122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294"/>
                                        </p:tgtEl>
                                        <p:attrNameLst>
                                          <p:attrName>style.visibility</p:attrName>
                                        </p:attrNameLst>
                                      </p:cBhvr>
                                      <p:to>
                                        <p:strVal val="visible"/>
                                      </p:to>
                                    </p:set>
                                    <p:animEffect transition="in" filter="box(in)">
                                      <p:cBhvr>
                                        <p:cTn id="17" dur="500"/>
                                        <p:tgtEl>
                                          <p:spTgt spid="122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box(in)">
                                      <p:cBhvr>
                                        <p:cTn id="22" dur="500"/>
                                        <p:tgtEl>
                                          <p:spTgt spid="122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291"/>
                                        </p:tgtEl>
                                        <p:attrNameLst>
                                          <p:attrName>style.visibility</p:attrName>
                                        </p:attrNameLst>
                                      </p:cBhvr>
                                      <p:to>
                                        <p:strVal val="visible"/>
                                      </p:to>
                                    </p:set>
                                    <p:animEffect transition="in" filter="dissolve">
                                      <p:cBhvr>
                                        <p:cTn id="27" dur="500"/>
                                        <p:tgtEl>
                                          <p:spTgt spid="122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2297"/>
                                        </p:tgtEl>
                                        <p:attrNameLst>
                                          <p:attrName>style.visibility</p:attrName>
                                        </p:attrNameLst>
                                      </p:cBhvr>
                                      <p:to>
                                        <p:strVal val="visible"/>
                                      </p:to>
                                    </p:set>
                                    <p:anim calcmode="lin" valueType="num">
                                      <p:cBhvr additive="base">
                                        <p:cTn id="32" dur="500" fill="hold"/>
                                        <p:tgtEl>
                                          <p:spTgt spid="12297"/>
                                        </p:tgtEl>
                                        <p:attrNameLst>
                                          <p:attrName>ppt_x</p:attrName>
                                        </p:attrNameLst>
                                      </p:cBhvr>
                                      <p:tavLst>
                                        <p:tav tm="0">
                                          <p:val>
                                            <p:strVal val="0-#ppt_w/2"/>
                                          </p:val>
                                        </p:tav>
                                        <p:tav tm="100000">
                                          <p:val>
                                            <p:strVal val="#ppt_x"/>
                                          </p:val>
                                        </p:tav>
                                      </p:tavLst>
                                    </p:anim>
                                    <p:anim calcmode="lin" valueType="num">
                                      <p:cBhvr additive="base">
                                        <p:cTn id="33" dur="500" fill="hold"/>
                                        <p:tgtEl>
                                          <p:spTgt spid="1229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295"/>
                                        </p:tgtEl>
                                        <p:attrNameLst>
                                          <p:attrName>style.visibility</p:attrName>
                                        </p:attrNameLst>
                                      </p:cBhvr>
                                      <p:to>
                                        <p:strVal val="visible"/>
                                      </p:to>
                                    </p:set>
                                    <p:animEffect transition="in" filter="dissolve">
                                      <p:cBhvr>
                                        <p:cTn id="38" dur="500"/>
                                        <p:tgtEl>
                                          <p:spTgt spid="1229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12296"/>
                                        </p:tgtEl>
                                        <p:attrNameLst>
                                          <p:attrName>style.visibility</p:attrName>
                                        </p:attrNameLst>
                                      </p:cBhvr>
                                      <p:to>
                                        <p:strVal val="visible"/>
                                      </p:to>
                                    </p:set>
                                    <p:animEffect transition="in" filter="slide(fromBottom)">
                                      <p:cBhvr>
                                        <p:cTn id="43" dur="5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1" grpId="0" animBg="1" autoUpdateAnimBg="0"/>
      <p:bldP spid="12292" grpId="0" autoUpdateAnimBg="0"/>
      <p:bldP spid="12293" grpId="0" autoUpdateAnimBg="0"/>
      <p:bldP spid="12294" grpId="0" autoUpdateAnimBg="0"/>
      <p:bldP spid="12295" grpId="0" autoUpdateAnimBg="0"/>
      <p:bldP spid="12296" grpId="0" autoUpdateAnimBg="0"/>
      <p:bldP spid="1229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33400" y="457200"/>
            <a:ext cx="7783513"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pPr>
            <a:r>
              <a:rPr lang="zh-CN" altLang="en-US" sz="2800" b="1" dirty="0">
                <a:solidFill>
                  <a:srgbClr val="FF0000"/>
                </a:solidFill>
                <a:latin typeface="华文楷体" panose="02010600040101010101" pitchFamily="2" charset="-122"/>
                <a:ea typeface="华文楷体" panose="02010600040101010101" pitchFamily="2" charset="-122"/>
              </a:rPr>
              <a:t>例题</a:t>
            </a:r>
            <a:r>
              <a:rPr lang="en-US" altLang="zh-CN" sz="2800" b="1" dirty="0">
                <a:solidFill>
                  <a:srgbClr val="FF0000"/>
                </a:solidFill>
                <a:latin typeface="华文楷体" panose="02010600040101010101" pitchFamily="2" charset="-122"/>
                <a:ea typeface="华文楷体" panose="02010600040101010101" pitchFamily="2" charset="-122"/>
              </a:rPr>
              <a:t>3:</a:t>
            </a:r>
            <a:r>
              <a:rPr lang="zh-CN" altLang="en-US" sz="2800" b="1" dirty="0">
                <a:latin typeface="华文楷体" panose="02010600040101010101" pitchFamily="2" charset="-122"/>
                <a:ea typeface="华文楷体" panose="02010600040101010101" pitchFamily="2" charset="-122"/>
              </a:rPr>
              <a:t>试判断下列电路中引入的反馈是电压反馈还是电流反馈。</a:t>
            </a:r>
          </a:p>
        </p:txBody>
      </p:sp>
      <p:graphicFrame>
        <p:nvGraphicFramePr>
          <p:cNvPr id="13315" name="Object 3"/>
          <p:cNvGraphicFramePr>
            <a:graphicFrameLocks noChangeAspect="1"/>
          </p:cNvGraphicFramePr>
          <p:nvPr/>
        </p:nvGraphicFramePr>
        <p:xfrm>
          <a:off x="179388" y="1844675"/>
          <a:ext cx="4392612" cy="3263900"/>
        </p:xfrm>
        <a:graphic>
          <a:graphicData uri="http://schemas.openxmlformats.org/presentationml/2006/ole">
            <p:oleObj spid="_x0000_s10262" name="位图图像" r:id="rId3" imgW="3409524" imgH="2534004" progId="PBrush">
              <p:embed/>
            </p:oleObj>
          </a:graphicData>
        </a:graphic>
      </p:graphicFrame>
      <p:graphicFrame>
        <p:nvGraphicFramePr>
          <p:cNvPr id="13316" name="Object 4"/>
          <p:cNvGraphicFramePr>
            <a:graphicFrameLocks noChangeAspect="1"/>
          </p:cNvGraphicFramePr>
          <p:nvPr/>
        </p:nvGraphicFramePr>
        <p:xfrm>
          <a:off x="4716463" y="1844675"/>
          <a:ext cx="4427537" cy="3227388"/>
        </p:xfrm>
        <a:graphic>
          <a:graphicData uri="http://schemas.openxmlformats.org/presentationml/2006/ole">
            <p:oleObj spid="_x0000_s10263" name="位图图像" r:id="rId4" imgW="3476190" imgH="2534004" progId="PBrush">
              <p:embed/>
            </p:oleObj>
          </a:graphicData>
        </a:graphic>
      </p:graphicFrame>
    </p:spTree>
    <p:extLst>
      <p:ext uri="{BB962C8B-B14F-4D97-AF65-F5344CB8AC3E}">
        <p14:creationId xmlns:p14="http://schemas.microsoft.com/office/powerpoint/2010/main" xmlns="" val="2226366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arn(inHorizontal)">
                                      <p:cBhvr>
                                        <p:cTn id="7" dur="500"/>
                                        <p:tgtEl>
                                          <p:spTgt spid="13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checkerboard(across)">
                                      <p:cBhvr>
                                        <p:cTn id="12" dur="500"/>
                                        <p:tgtEl>
                                          <p:spTgt spid="13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blinds(horizontal)">
                                      <p:cBhvr>
                                        <p:cTn id="1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79388" y="188913"/>
            <a:ext cx="7162800" cy="685800"/>
          </a:xfrm>
          <a:noFill/>
          <a:ln/>
          <a:extLst>
            <a:ext uri="{909E8E84-426E-40DD-AFC4-6F175D3DCCD1}">
              <a14:hiddenFill xmlns:a14="http://schemas.microsoft.com/office/drawing/2010/main" xmlns="">
                <a:solidFill>
                  <a:srgbClr val="003300"/>
                </a:solidFill>
              </a14:hiddenFill>
            </a:ext>
          </a:extLst>
        </p:spPr>
        <p:txBody>
          <a:bodyPr>
            <a:normAutofit fontScale="90000"/>
          </a:bodyPr>
          <a:lstStyle/>
          <a:p>
            <a:r>
              <a:rPr lang="en-US" altLang="zh-CN" dirty="0">
                <a:solidFill>
                  <a:srgbClr val="FFFF66"/>
                </a:solidFill>
              </a:rPr>
              <a:t> </a:t>
            </a:r>
            <a:r>
              <a:rPr lang="en-US" altLang="zh-CN" sz="3200" b="1" dirty="0">
                <a:latin typeface="华文楷体" panose="02010600040101010101" pitchFamily="2" charset="-122"/>
                <a:ea typeface="华文楷体" panose="02010600040101010101" pitchFamily="2" charset="-122"/>
              </a:rPr>
              <a:t>4.</a:t>
            </a:r>
            <a:r>
              <a:rPr lang="zh-CN" altLang="en-US" sz="3200" b="1" dirty="0">
                <a:latin typeface="华文楷体" panose="02010600040101010101" pitchFamily="2" charset="-122"/>
                <a:ea typeface="华文楷体" panose="02010600040101010101" pitchFamily="2" charset="-122"/>
              </a:rPr>
              <a:t>比较方式</a:t>
            </a:r>
            <a:r>
              <a:rPr lang="en-US" altLang="zh-CN" sz="3200" b="1" dirty="0">
                <a:latin typeface="华文楷体" panose="02010600040101010101" pitchFamily="2" charset="-122"/>
                <a:ea typeface="华文楷体" panose="02010600040101010101" pitchFamily="2" charset="-122"/>
              </a:rPr>
              <a:t>——</a:t>
            </a:r>
            <a:r>
              <a:rPr lang="zh-CN" altLang="en-US" sz="3200" b="1" dirty="0">
                <a:latin typeface="华文楷体" panose="02010600040101010101" pitchFamily="2" charset="-122"/>
                <a:ea typeface="华文楷体" panose="02010600040101010101" pitchFamily="2" charset="-122"/>
              </a:rPr>
              <a:t>串联反馈和并联反馈</a:t>
            </a:r>
          </a:p>
        </p:txBody>
      </p:sp>
      <p:sp>
        <p:nvSpPr>
          <p:cNvPr id="14339" name="Rectangle 3"/>
          <p:cNvSpPr>
            <a:spLocks noGrp="1" noChangeArrowheads="1"/>
          </p:cNvSpPr>
          <p:nvPr>
            <p:ph type="body" idx="1"/>
          </p:nvPr>
        </p:nvSpPr>
        <p:spPr>
          <a:xfrm>
            <a:off x="838200" y="990600"/>
            <a:ext cx="7696200" cy="990600"/>
          </a:xfrm>
        </p:spPr>
        <p:txBody>
          <a:bodyPr/>
          <a:lstStyle/>
          <a:p>
            <a:pPr>
              <a:lnSpc>
                <a:spcPct val="110000"/>
              </a:lnSpc>
              <a:buFont typeface="Wingdings" panose="05000000000000000000" pitchFamily="2" charset="2"/>
              <a:buNone/>
            </a:pPr>
            <a:r>
              <a:rPr lang="zh-CN" altLang="en-US" sz="2400" b="1" dirty="0">
                <a:solidFill>
                  <a:srgbClr val="FF0000"/>
                </a:solidFill>
                <a:latin typeface="华文楷体" panose="02010600040101010101" pitchFamily="2" charset="-122"/>
                <a:ea typeface="华文楷体" panose="02010600040101010101" pitchFamily="2" charset="-122"/>
              </a:rPr>
              <a:t>串联反馈：</a:t>
            </a:r>
            <a:r>
              <a:rPr lang="zh-CN" altLang="en-US" sz="2400" b="1" dirty="0">
                <a:latin typeface="华文楷体" panose="02010600040101010101" pitchFamily="2" charset="-122"/>
                <a:ea typeface="华文楷体" panose="02010600040101010101" pitchFamily="2" charset="-122"/>
              </a:rPr>
              <a:t>反馈信号与输入信号加在放大电路输入回路的两个电极。有：</a:t>
            </a:r>
            <a:r>
              <a:rPr lang="zh-CN" altLang="en-US" dirty="0">
                <a:solidFill>
                  <a:srgbClr val="FFFF66"/>
                </a:solidFill>
                <a:latin typeface="华文楷体" panose="02010600040101010101" pitchFamily="2" charset="-122"/>
                <a:ea typeface="华文楷体" panose="02010600040101010101" pitchFamily="2" charset="-122"/>
              </a:rPr>
              <a:t>        </a:t>
            </a:r>
          </a:p>
        </p:txBody>
      </p:sp>
      <p:sp>
        <p:nvSpPr>
          <p:cNvPr id="14340" name="AutoShape 4"/>
          <p:cNvSpPr>
            <a:spLocks noChangeArrowheads="1"/>
          </p:cNvSpPr>
          <p:nvPr/>
        </p:nvSpPr>
        <p:spPr bwMode="auto">
          <a:xfrm>
            <a:off x="4495800" y="2729587"/>
            <a:ext cx="4133850" cy="919401"/>
          </a:xfrm>
          <a:prstGeom prst="wedgeRoundRectCallout">
            <a:avLst>
              <a:gd name="adj1" fmla="val -68856"/>
              <a:gd name="adj2" fmla="val 33986"/>
              <a:gd name="adj3" fmla="val 16667"/>
            </a:avLst>
          </a:prstGeom>
          <a:solidFill>
            <a:schemeClr val="accent1"/>
          </a:solidFill>
          <a:ln w="9525">
            <a:solidFill>
              <a:schemeClr val="hlink"/>
            </a:solidFill>
            <a:miter lim="800000"/>
            <a:headEnd/>
            <a:tailEnd/>
          </a:ln>
          <a:effectLst/>
          <a:extLst>
            <a:ext uri="{AF507438-7753-43E0-B8FC-AC1667EBCBE1}">
              <a14:hiddenEffects xmlns:a14="http://schemas.microsoft.com/office/drawing/2010/main" xmlns="">
                <a:effectLst>
                  <a:outerShdw dist="35921" dir="2700000" algn="ctr" rotWithShape="0">
                    <a:srgbClr val="808080">
                      <a:alpha val="50000"/>
                    </a:srgbClr>
                  </a:outerShdw>
                </a:effectLst>
              </a14:hiddenEffects>
            </a:ext>
          </a:extLst>
        </p:spPr>
        <p:txBody>
          <a:bodyPr anchor="ctr">
            <a:spAutoFit/>
          </a:bodyPr>
          <a:lstStyle/>
          <a:p>
            <a:r>
              <a:rPr lang="en-US" altLang="zh-CN" sz="2400" dirty="0">
                <a:solidFill>
                  <a:schemeClr val="bg2"/>
                </a:solidFill>
              </a:rPr>
              <a:t>       </a:t>
            </a:r>
            <a:r>
              <a:rPr lang="zh-CN" altLang="en-US" sz="2400" b="1" dirty="0">
                <a:solidFill>
                  <a:srgbClr val="FF0000"/>
                </a:solidFill>
                <a:latin typeface="华文楷体" panose="02010600040101010101" pitchFamily="2" charset="-122"/>
                <a:ea typeface="华文楷体" panose="02010600040101010101" pitchFamily="2" charset="-122"/>
              </a:rPr>
              <a:t>此时反馈信号与输入信号是电流相加减的关系。</a:t>
            </a:r>
          </a:p>
        </p:txBody>
      </p:sp>
      <p:sp>
        <p:nvSpPr>
          <p:cNvPr id="14341" name="AutoShape 5"/>
          <p:cNvSpPr>
            <a:spLocks noChangeArrowheads="1"/>
          </p:cNvSpPr>
          <p:nvPr/>
        </p:nvSpPr>
        <p:spPr bwMode="auto">
          <a:xfrm>
            <a:off x="4191000" y="519787"/>
            <a:ext cx="4201363" cy="919401"/>
          </a:xfrm>
          <a:prstGeom prst="wedgeRoundRectCallout">
            <a:avLst>
              <a:gd name="adj1" fmla="val -33134"/>
              <a:gd name="adj2" fmla="val 82208"/>
              <a:gd name="adj3" fmla="val 16667"/>
            </a:avLst>
          </a:prstGeom>
          <a:solidFill>
            <a:srgbClr val="CCFFCC"/>
          </a:solidFill>
          <a:ln w="9525">
            <a:solidFill>
              <a:srgbClr val="009900"/>
            </a:solidFill>
            <a:miter lim="800000"/>
            <a:headEnd/>
            <a:tailEnd/>
          </a:ln>
          <a:effectLst/>
          <a:extLst>
            <a:ext uri="{AF507438-7753-43E0-B8FC-AC1667EBCBE1}">
              <a14:hiddenEffects xmlns:a14="http://schemas.microsoft.com/office/drawing/2010/main" xmlns="">
                <a:effectLst>
                  <a:outerShdw dist="35921" dir="2700000" algn="ctr" rotWithShape="0">
                    <a:srgbClr val="808080">
                      <a:alpha val="50000"/>
                    </a:srgbClr>
                  </a:outerShdw>
                </a:effectLst>
              </a14:hiddenEffects>
            </a:ext>
          </a:extLst>
        </p:spPr>
        <p:txBody>
          <a:bodyPr wrap="none" anchor="ctr">
            <a:spAutoFit/>
          </a:bodyPr>
          <a:lstStyle/>
          <a:p>
            <a:r>
              <a:rPr lang="en-US" altLang="zh-CN" sz="2400" dirty="0">
                <a:solidFill>
                  <a:schemeClr val="bg2"/>
                </a:solidFill>
              </a:rPr>
              <a:t>        </a:t>
            </a:r>
            <a:r>
              <a:rPr lang="zh-CN" altLang="en-US" sz="2400" b="1" dirty="0">
                <a:solidFill>
                  <a:srgbClr val="FF0000"/>
                </a:solidFill>
                <a:latin typeface="华文楷体" panose="02010600040101010101" pitchFamily="2" charset="-122"/>
                <a:ea typeface="华文楷体" panose="02010600040101010101" pitchFamily="2" charset="-122"/>
              </a:rPr>
              <a:t>此时反馈信号与输入信号</a:t>
            </a:r>
          </a:p>
          <a:p>
            <a:r>
              <a:rPr lang="zh-CN" altLang="en-US" sz="2400" b="1" dirty="0">
                <a:solidFill>
                  <a:srgbClr val="FF0000"/>
                </a:solidFill>
                <a:latin typeface="华文楷体" panose="02010600040101010101" pitchFamily="2" charset="-122"/>
                <a:ea typeface="华文楷体" panose="02010600040101010101" pitchFamily="2" charset="-122"/>
              </a:rPr>
              <a:t>是电压相加减的关系。</a:t>
            </a:r>
          </a:p>
        </p:txBody>
      </p:sp>
      <p:sp>
        <p:nvSpPr>
          <p:cNvPr id="14343" name="Text Box 7"/>
          <p:cNvSpPr txBox="1">
            <a:spLocks noChangeArrowheads="1"/>
          </p:cNvSpPr>
          <p:nvPr/>
        </p:nvSpPr>
        <p:spPr bwMode="auto">
          <a:xfrm>
            <a:off x="609600" y="3727006"/>
            <a:ext cx="8001000" cy="1378839"/>
          </a:xfrm>
          <a:prstGeom prst="rect">
            <a:avLst/>
          </a:prstGeom>
          <a:noFill/>
          <a:ln>
            <a:noFill/>
          </a:ln>
          <a:effectLst/>
          <a:extLst>
            <a:ext uri="{909E8E84-426E-40DD-AFC4-6F175D3DCCD1}">
              <a14:hiddenFill xmlns:a14="http://schemas.microsoft.com/office/drawing/2010/main" xmlns="">
                <a:gradFill rotWithShape="0">
                  <a:gsLst>
                    <a:gs pos="0">
                      <a:schemeClr val="accent2"/>
                    </a:gs>
                    <a:gs pos="100000">
                      <a:schemeClr val="accent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alpha val="50000"/>
                    </a:srgbClr>
                  </a:outerShdw>
                </a:effectLst>
              </a14:hiddenEffects>
            </a:ext>
          </a:extLst>
        </p:spPr>
        <p:txBody>
          <a:bodyPr anchor="ctr">
            <a:spAutoFit/>
          </a:bodyPr>
          <a:lstStyle/>
          <a:p>
            <a:pPr eaLnBrk="0" hangingPunct="0">
              <a:lnSpc>
                <a:spcPct val="110000"/>
              </a:lnSpc>
            </a:pPr>
            <a:r>
              <a:rPr lang="en-US" altLang="zh-CN" sz="2800" dirty="0">
                <a:solidFill>
                  <a:srgbClr val="0066FF"/>
                </a:solidFill>
              </a:rPr>
              <a:t>      </a:t>
            </a:r>
            <a:r>
              <a:rPr lang="zh-CN" altLang="en-US" sz="2400" b="1" dirty="0">
                <a:latin typeface="华文楷体" panose="02010600040101010101" pitchFamily="2" charset="-122"/>
                <a:ea typeface="华文楷体" panose="02010600040101010101" pitchFamily="2" charset="-122"/>
              </a:rPr>
              <a:t>对于三极管来说，反馈信号与输入信号同时加在三极管的基极或发射极，则为并联反馈；一个加在基极一个加在发射极则为串联反馈。</a:t>
            </a:r>
          </a:p>
        </p:txBody>
      </p:sp>
      <p:sp>
        <p:nvSpPr>
          <p:cNvPr id="14344" name="AutoShape 8"/>
          <p:cNvSpPr>
            <a:spLocks noChangeArrowheads="1"/>
          </p:cNvSpPr>
          <p:nvPr/>
        </p:nvSpPr>
        <p:spPr bwMode="auto">
          <a:xfrm>
            <a:off x="3505200" y="2514600"/>
            <a:ext cx="3733800" cy="1676400"/>
          </a:xfrm>
          <a:prstGeom prst="wedgeRoundRectCallout">
            <a:avLst>
              <a:gd name="adj1" fmla="val -43750"/>
              <a:gd name="adj2" fmla="val 70000"/>
              <a:gd name="adj3" fmla="val 16667"/>
            </a:avLst>
          </a:prstGeom>
          <a:noFill/>
          <a:ln>
            <a:noFill/>
          </a:ln>
          <a:effectLst/>
          <a:extLst>
            <a:ext uri="{909E8E84-426E-40DD-AFC4-6F175D3DCCD1}">
              <a14:hiddenFill xmlns:a14="http://schemas.microsoft.com/office/drawing/2010/main" xmlns="">
                <a:gradFill rotWithShape="0">
                  <a:gsLst>
                    <a:gs pos="0">
                      <a:schemeClr val="accent2"/>
                    </a:gs>
                    <a:gs pos="100000">
                      <a:schemeClr val="accent1"/>
                    </a:gs>
                  </a:gsLst>
                  <a:lin ang="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alpha val="50000"/>
                    </a:srgbClr>
                  </a:outerShdw>
                </a:effectLst>
              </a14:hiddenEffects>
            </a:ext>
          </a:extLst>
        </p:spPr>
        <p:txBody>
          <a:bodyPr vert="eaVert" wrap="none" anchor="ctr">
            <a:spAutoFit/>
          </a:bodyPr>
          <a:lstStyle/>
          <a:p>
            <a:pPr algn="ctr"/>
            <a:endParaRPr lang="zh-CN" altLang="zh-CN" sz="2400"/>
          </a:p>
        </p:txBody>
      </p:sp>
      <p:graphicFrame>
        <p:nvGraphicFramePr>
          <p:cNvPr id="14345" name="Object 9"/>
          <p:cNvGraphicFramePr>
            <a:graphicFrameLocks noChangeAspect="1"/>
          </p:cNvGraphicFramePr>
          <p:nvPr/>
        </p:nvGraphicFramePr>
        <p:xfrm>
          <a:off x="4495800" y="4876800"/>
          <a:ext cx="1905000" cy="1628775"/>
        </p:xfrm>
        <a:graphic>
          <a:graphicData uri="http://schemas.openxmlformats.org/presentationml/2006/ole">
            <p:oleObj spid="_x0000_s11276" name="BMP 图象" r:id="rId3" imgW="1095520" imgH="933599" progId="PBrush">
              <p:embed/>
            </p:oleObj>
          </a:graphicData>
        </a:graphic>
      </p:graphicFrame>
      <p:sp>
        <p:nvSpPr>
          <p:cNvPr id="14347" name="Rectangle 11"/>
          <p:cNvSpPr>
            <a:spLocks noChangeArrowheads="1"/>
          </p:cNvSpPr>
          <p:nvPr/>
        </p:nvSpPr>
        <p:spPr bwMode="auto">
          <a:xfrm>
            <a:off x="685800" y="2133600"/>
            <a:ext cx="76962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562100" indent="-228600">
              <a:defRPr kumimoji="1" sz="2400">
                <a:solidFill>
                  <a:schemeClr val="tx1"/>
                </a:solidFill>
                <a:latin typeface="Times New Roman" panose="02020603050405020304" pitchFamily="18" charset="0"/>
                <a:ea typeface="宋体" panose="02010600030101010101" pitchFamily="2" charset="-122"/>
              </a:defRPr>
            </a:lvl4pPr>
            <a:lvl5pPr marL="1981200" indent="-228600">
              <a:defRPr kumimoji="1" sz="2400">
                <a:solidFill>
                  <a:schemeClr val="tx1"/>
                </a:solidFill>
                <a:latin typeface="Times New Roman" panose="02020603050405020304" pitchFamily="18" charset="0"/>
                <a:ea typeface="宋体" panose="02010600030101010101" pitchFamily="2" charset="-122"/>
              </a:defRPr>
            </a:lvl5pPr>
            <a:lvl6pPr marL="24384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95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52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10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buClr>
                <a:schemeClr val="folHlink"/>
              </a:buClr>
              <a:buSzPct val="60000"/>
              <a:buFont typeface="Wingdings" panose="05000000000000000000" pitchFamily="2" charset="2"/>
              <a:buNone/>
            </a:pPr>
            <a:r>
              <a:rPr lang="zh-CN" altLang="en-US" b="1" dirty="0">
                <a:solidFill>
                  <a:srgbClr val="FF0000"/>
                </a:solidFill>
                <a:latin typeface="华文楷体" panose="02010600040101010101" pitchFamily="2" charset="-122"/>
                <a:ea typeface="华文楷体" panose="02010600040101010101" pitchFamily="2" charset="-122"/>
              </a:rPr>
              <a:t>并联反馈：</a:t>
            </a:r>
            <a:r>
              <a:rPr lang="zh-CN" altLang="en-US" b="1" dirty="0">
                <a:latin typeface="华文楷体" panose="02010600040101010101" pitchFamily="2" charset="-122"/>
                <a:ea typeface="华文楷体" panose="02010600040101010101" pitchFamily="2" charset="-122"/>
              </a:rPr>
              <a:t>反馈信号与输入信号加在放大电路输入回路的同一个电极。有：        </a:t>
            </a:r>
          </a:p>
        </p:txBody>
      </p:sp>
      <p:sp>
        <p:nvSpPr>
          <p:cNvPr id="14348" name="Rectangle 12"/>
          <p:cNvSpPr>
            <a:spLocks noChangeArrowheads="1"/>
          </p:cNvSpPr>
          <p:nvPr/>
        </p:nvSpPr>
        <p:spPr bwMode="auto">
          <a:xfrm>
            <a:off x="3581400" y="1371600"/>
            <a:ext cx="2346325"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en-US" altLang="zh-CN" sz="2800" b="1" i="1" dirty="0" err="1">
                <a:solidFill>
                  <a:schemeClr val="accent2"/>
                </a:solidFill>
              </a:rPr>
              <a:t>v</a:t>
            </a:r>
            <a:r>
              <a:rPr lang="en-US" altLang="zh-CN" sz="2800" b="1" baseline="-25000" dirty="0" err="1">
                <a:solidFill>
                  <a:schemeClr val="accent2"/>
                </a:solidFill>
              </a:rPr>
              <a:t>d</a:t>
            </a:r>
            <a:r>
              <a:rPr lang="en-US" altLang="zh-CN" sz="2800" b="1" baseline="-25000" dirty="0">
                <a:solidFill>
                  <a:schemeClr val="accent2"/>
                </a:solidFill>
              </a:rPr>
              <a:t> </a:t>
            </a:r>
            <a:r>
              <a:rPr lang="en-US" altLang="zh-CN" sz="2800" b="1" dirty="0">
                <a:solidFill>
                  <a:schemeClr val="accent2"/>
                </a:solidFill>
                <a:sym typeface="Symbol" panose="05050102010706020507" pitchFamily="18" charset="2"/>
              </a:rPr>
              <a:t>= </a:t>
            </a:r>
            <a:r>
              <a:rPr lang="en-US" altLang="zh-CN" sz="2800" b="1" i="1" dirty="0">
                <a:solidFill>
                  <a:schemeClr val="accent2"/>
                </a:solidFill>
              </a:rPr>
              <a:t>v</a:t>
            </a:r>
            <a:r>
              <a:rPr lang="en-US" altLang="zh-CN" sz="2800" b="1" baseline="-25000" dirty="0">
                <a:solidFill>
                  <a:schemeClr val="accent2"/>
                </a:solidFill>
              </a:rPr>
              <a:t>i</a:t>
            </a:r>
            <a:r>
              <a:rPr lang="en-US" altLang="zh-CN" sz="2800" b="1" dirty="0">
                <a:solidFill>
                  <a:schemeClr val="accent2"/>
                </a:solidFill>
                <a:sym typeface="Symbol" panose="05050102010706020507" pitchFamily="18" charset="2"/>
              </a:rPr>
              <a:t> -</a:t>
            </a:r>
            <a:r>
              <a:rPr lang="en-US" altLang="zh-CN" sz="2800" b="1" i="1" dirty="0" err="1">
                <a:solidFill>
                  <a:schemeClr val="accent2"/>
                </a:solidFill>
              </a:rPr>
              <a:t>v</a:t>
            </a:r>
            <a:r>
              <a:rPr lang="en-US" altLang="zh-CN" sz="2800" b="1" baseline="-25000" dirty="0" err="1">
                <a:solidFill>
                  <a:schemeClr val="accent2"/>
                </a:solidFill>
              </a:rPr>
              <a:t>F</a:t>
            </a:r>
            <a:endParaRPr lang="en-US" altLang="zh-CN" sz="2800" b="1" dirty="0">
              <a:solidFill>
                <a:schemeClr val="accent2"/>
              </a:solidFill>
              <a:sym typeface="Symbol" panose="05050102010706020507" pitchFamily="18" charset="2"/>
            </a:endParaRPr>
          </a:p>
        </p:txBody>
      </p:sp>
      <p:grpSp>
        <p:nvGrpSpPr>
          <p:cNvPr id="14349" name="Group 13"/>
          <p:cNvGrpSpPr>
            <a:grpSpLocks/>
          </p:cNvGrpSpPr>
          <p:nvPr/>
        </p:nvGrpSpPr>
        <p:grpSpPr bwMode="auto">
          <a:xfrm>
            <a:off x="838200" y="3200400"/>
            <a:ext cx="3048000" cy="561975"/>
            <a:chOff x="362" y="2606"/>
            <a:chExt cx="1614" cy="303"/>
          </a:xfrm>
        </p:grpSpPr>
        <p:sp>
          <p:nvSpPr>
            <p:cNvPr id="14350" name="Rectangle 14"/>
            <p:cNvSpPr>
              <a:spLocks noChangeArrowheads="1"/>
            </p:cNvSpPr>
            <p:nvPr/>
          </p:nvSpPr>
          <p:spPr bwMode="auto">
            <a:xfrm>
              <a:off x="782" y="2606"/>
              <a:ext cx="1194" cy="3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en-US" altLang="zh-CN" sz="2800" b="1" i="1">
                  <a:solidFill>
                    <a:schemeClr val="accent2"/>
                  </a:solidFill>
                </a:rPr>
                <a:t>i</a:t>
              </a:r>
              <a:r>
                <a:rPr lang="en-US" altLang="zh-CN" sz="2800" b="1" baseline="-25000">
                  <a:solidFill>
                    <a:schemeClr val="accent2"/>
                  </a:solidFill>
                </a:rPr>
                <a:t>d </a:t>
              </a:r>
              <a:r>
                <a:rPr lang="en-US" altLang="zh-CN" sz="2800" b="1">
                  <a:solidFill>
                    <a:schemeClr val="accent2"/>
                  </a:solidFill>
                  <a:sym typeface="Symbol" panose="05050102010706020507" pitchFamily="18" charset="2"/>
                </a:rPr>
                <a:t>= </a:t>
              </a:r>
              <a:r>
                <a:rPr lang="en-US" altLang="zh-CN" sz="2800" b="1" i="1">
                  <a:solidFill>
                    <a:schemeClr val="accent2"/>
                  </a:solidFill>
                </a:rPr>
                <a:t>i</a:t>
              </a:r>
              <a:r>
                <a:rPr lang="en-US" altLang="zh-CN" sz="2800" b="1" baseline="-25000">
                  <a:solidFill>
                    <a:schemeClr val="accent2"/>
                  </a:solidFill>
                </a:rPr>
                <a:t>I</a:t>
              </a:r>
              <a:r>
                <a:rPr lang="en-US" altLang="zh-CN" sz="2800" b="1">
                  <a:solidFill>
                    <a:schemeClr val="accent2"/>
                  </a:solidFill>
                  <a:sym typeface="Symbol" panose="05050102010706020507" pitchFamily="18" charset="2"/>
                </a:rPr>
                <a:t> -</a:t>
              </a:r>
              <a:r>
                <a:rPr lang="en-US" altLang="zh-CN" sz="2800" b="1" i="1">
                  <a:solidFill>
                    <a:schemeClr val="accent2"/>
                  </a:solidFill>
                </a:rPr>
                <a:t>i</a:t>
              </a:r>
              <a:r>
                <a:rPr lang="en-US" altLang="zh-CN" sz="2800" b="1" baseline="-25000">
                  <a:solidFill>
                    <a:schemeClr val="accent2"/>
                  </a:solidFill>
                </a:rPr>
                <a:t>F</a:t>
              </a:r>
              <a:endParaRPr lang="en-US" altLang="zh-CN" sz="2800" b="1">
                <a:solidFill>
                  <a:schemeClr val="accent2"/>
                </a:solidFill>
                <a:sym typeface="Symbol" panose="05050102010706020507" pitchFamily="18" charset="2"/>
              </a:endParaRPr>
            </a:p>
          </p:txBody>
        </p:sp>
        <p:sp>
          <p:nvSpPr>
            <p:cNvPr id="14351" name="Rectangle 15"/>
            <p:cNvSpPr>
              <a:spLocks noChangeArrowheads="1"/>
            </p:cNvSpPr>
            <p:nvPr/>
          </p:nvSpPr>
          <p:spPr bwMode="auto">
            <a:xfrm>
              <a:off x="362" y="2606"/>
              <a:ext cx="503" cy="2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endParaRPr lang="zh-CN" altLang="zh-CN" b="1"/>
            </a:p>
          </p:txBody>
        </p:sp>
      </p:grpSp>
    </p:spTree>
    <p:extLst>
      <p:ext uri="{BB962C8B-B14F-4D97-AF65-F5344CB8AC3E}">
        <p14:creationId xmlns:p14="http://schemas.microsoft.com/office/powerpoint/2010/main" xmlns="" val="156681796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348"/>
                                        </p:tgtEl>
                                        <p:attrNameLst>
                                          <p:attrName>style.visibility</p:attrName>
                                        </p:attrNameLst>
                                      </p:cBhvr>
                                      <p:to>
                                        <p:strVal val="visible"/>
                                      </p:to>
                                    </p:set>
                                    <p:animEffect transition="in" filter="wipe(left)">
                                      <p:cBhvr>
                                        <p:cTn id="13" dur="500"/>
                                        <p:tgtEl>
                                          <p:spTgt spid="143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341"/>
                                        </p:tgtEl>
                                        <p:attrNameLst>
                                          <p:attrName>style.visibility</p:attrName>
                                        </p:attrNameLst>
                                      </p:cBhvr>
                                      <p:to>
                                        <p:strVal val="visible"/>
                                      </p:to>
                                    </p:set>
                                    <p:anim calcmode="lin" valueType="num">
                                      <p:cBhvr additive="base">
                                        <p:cTn id="18" dur="500" fill="hold"/>
                                        <p:tgtEl>
                                          <p:spTgt spid="14341"/>
                                        </p:tgtEl>
                                        <p:attrNameLst>
                                          <p:attrName>ppt_x</p:attrName>
                                        </p:attrNameLst>
                                      </p:cBhvr>
                                      <p:tavLst>
                                        <p:tav tm="0">
                                          <p:val>
                                            <p:strVal val="0-#ppt_w/2"/>
                                          </p:val>
                                        </p:tav>
                                        <p:tav tm="100000">
                                          <p:val>
                                            <p:strVal val="#ppt_x"/>
                                          </p:val>
                                        </p:tav>
                                      </p:tavLst>
                                    </p:anim>
                                    <p:anim calcmode="lin" valueType="num">
                                      <p:cBhvr additive="base">
                                        <p:cTn id="19" dur="500" fill="hold"/>
                                        <p:tgtEl>
                                          <p:spTgt spid="1434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4341"/>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4347"/>
                                        </p:tgtEl>
                                        <p:attrNameLst>
                                          <p:attrName>style.visibility</p:attrName>
                                        </p:attrNameLst>
                                      </p:cBhvr>
                                      <p:to>
                                        <p:strVal val="visible"/>
                                      </p:to>
                                    </p:set>
                                    <p:anim calcmode="lin" valueType="num">
                                      <p:cBhvr additive="base">
                                        <p:cTn id="24" dur="500" fill="hold"/>
                                        <p:tgtEl>
                                          <p:spTgt spid="14347"/>
                                        </p:tgtEl>
                                        <p:attrNameLst>
                                          <p:attrName>ppt_x</p:attrName>
                                        </p:attrNameLst>
                                      </p:cBhvr>
                                      <p:tavLst>
                                        <p:tav tm="0">
                                          <p:val>
                                            <p:strVal val="0-#ppt_w/2"/>
                                          </p:val>
                                        </p:tav>
                                        <p:tav tm="100000">
                                          <p:val>
                                            <p:strVal val="#ppt_x"/>
                                          </p:val>
                                        </p:tav>
                                      </p:tavLst>
                                    </p:anim>
                                    <p:anim calcmode="lin" valueType="num">
                                      <p:cBhvr additive="base">
                                        <p:cTn id="25" dur="500" fill="hold"/>
                                        <p:tgtEl>
                                          <p:spTgt spid="1434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nodeType="clickEffect">
                                  <p:stCondLst>
                                    <p:cond delay="0"/>
                                  </p:stCondLst>
                                  <p:childTnLst>
                                    <p:set>
                                      <p:cBhvr>
                                        <p:cTn id="29" dur="1" fill="hold">
                                          <p:stCondLst>
                                            <p:cond delay="0"/>
                                          </p:stCondLst>
                                        </p:cTn>
                                        <p:tgtEl>
                                          <p:spTgt spid="14349"/>
                                        </p:tgtEl>
                                        <p:attrNameLst>
                                          <p:attrName>style.visibility</p:attrName>
                                        </p:attrNameLst>
                                      </p:cBhvr>
                                      <p:to>
                                        <p:strVal val="visible"/>
                                      </p:to>
                                    </p:set>
                                    <p:animEffect transition="in" filter="strips(downRight)">
                                      <p:cBhvr>
                                        <p:cTn id="30" dur="500"/>
                                        <p:tgtEl>
                                          <p:spTgt spid="143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4340"/>
                                        </p:tgtEl>
                                        <p:attrNameLst>
                                          <p:attrName>style.visibility</p:attrName>
                                        </p:attrNameLst>
                                      </p:cBhvr>
                                      <p:to>
                                        <p:strVal val="visible"/>
                                      </p:to>
                                    </p:set>
                                    <p:anim calcmode="lin" valueType="num">
                                      <p:cBhvr additive="base">
                                        <p:cTn id="35" dur="500" fill="hold"/>
                                        <p:tgtEl>
                                          <p:spTgt spid="14340"/>
                                        </p:tgtEl>
                                        <p:attrNameLst>
                                          <p:attrName>ppt_x</p:attrName>
                                        </p:attrNameLst>
                                      </p:cBhvr>
                                      <p:tavLst>
                                        <p:tav tm="0">
                                          <p:val>
                                            <p:strVal val="#ppt_x"/>
                                          </p:val>
                                        </p:tav>
                                        <p:tav tm="100000">
                                          <p:val>
                                            <p:strVal val="#ppt_x"/>
                                          </p:val>
                                        </p:tav>
                                      </p:tavLst>
                                    </p:anim>
                                    <p:anim calcmode="lin" valueType="num">
                                      <p:cBhvr additive="base">
                                        <p:cTn id="36" dur="500" fill="hold"/>
                                        <p:tgtEl>
                                          <p:spTgt spid="14340"/>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4340"/>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4343"/>
                                        </p:tgtEl>
                                        <p:attrNameLst>
                                          <p:attrName>style.visibility</p:attrName>
                                        </p:attrNameLst>
                                      </p:cBhvr>
                                      <p:to>
                                        <p:strVal val="visible"/>
                                      </p:to>
                                    </p:set>
                                    <p:anim calcmode="lin" valueType="num">
                                      <p:cBhvr additive="base">
                                        <p:cTn id="41" dur="500" fill="hold"/>
                                        <p:tgtEl>
                                          <p:spTgt spid="14343"/>
                                        </p:tgtEl>
                                        <p:attrNameLst>
                                          <p:attrName>ppt_x</p:attrName>
                                        </p:attrNameLst>
                                      </p:cBhvr>
                                      <p:tavLst>
                                        <p:tav tm="0">
                                          <p:val>
                                            <p:strVal val="0-#ppt_w/2"/>
                                          </p:val>
                                        </p:tav>
                                        <p:tav tm="100000">
                                          <p:val>
                                            <p:strVal val="#ppt_x"/>
                                          </p:val>
                                        </p:tav>
                                      </p:tavLst>
                                    </p:anim>
                                    <p:anim calcmode="lin" valueType="num">
                                      <p:cBhvr additive="base">
                                        <p:cTn id="42" dur="500" fill="hold"/>
                                        <p:tgtEl>
                                          <p:spTgt spid="14343"/>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4345"/>
                                        </p:tgtEl>
                                        <p:attrNameLst>
                                          <p:attrName>style.visibility</p:attrName>
                                        </p:attrNameLst>
                                      </p:cBhvr>
                                      <p:to>
                                        <p:strVal val="visible"/>
                                      </p:to>
                                    </p:set>
                                    <p:animEffect transition="in" filter="blinds(horizontal)">
                                      <p:cBhvr>
                                        <p:cTn id="47" dur="500"/>
                                        <p:tgtEl>
                                          <p:spTgt spid="14345"/>
                                        </p:tgtEl>
                                      </p:cBhvr>
                                    </p:animEffect>
                                  </p:childTnLst>
                                  <p:subTnLst>
                                    <p:set>
                                      <p:cBhvr override="childStyle">
                                        <p:cTn dur="1" fill="hold" display="0" masterRel="nextClick" afterEffect="1"/>
                                        <p:tgtEl>
                                          <p:spTgt spid="14345"/>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nodePh="1">
                                  <p:stCondLst>
                                    <p:cond delay="0"/>
                                  </p:stCondLst>
                                  <p:endCondLst>
                                    <p:cond evt="begin" delay="0">
                                      <p:tn val="50"/>
                                    </p:cond>
                                  </p:endCondLst>
                                  <p:childTnLst>
                                    <p:set>
                                      <p:cBhvr>
                                        <p:cTn id="51" dur="1" fill="hold">
                                          <p:stCondLst>
                                            <p:cond delay="0"/>
                                          </p:stCondLst>
                                        </p:cTn>
                                        <p:tgtEl>
                                          <p:spTgt spid="14344"/>
                                        </p:tgtEl>
                                        <p:attrNameLst>
                                          <p:attrName>style.visibility</p:attrName>
                                        </p:attrNameLst>
                                      </p:cBhvr>
                                      <p:to>
                                        <p:strVal val="visible"/>
                                      </p:to>
                                    </p:set>
                                    <p:anim calcmode="lin" valueType="num">
                                      <p:cBhvr additive="base">
                                        <p:cTn id="52" dur="500" fill="hold"/>
                                        <p:tgtEl>
                                          <p:spTgt spid="14344"/>
                                        </p:tgtEl>
                                        <p:attrNameLst>
                                          <p:attrName>ppt_x</p:attrName>
                                        </p:attrNameLst>
                                      </p:cBhvr>
                                      <p:tavLst>
                                        <p:tav tm="0">
                                          <p:val>
                                            <p:strVal val="0-#ppt_w/2"/>
                                          </p:val>
                                        </p:tav>
                                        <p:tav tm="100000">
                                          <p:val>
                                            <p:strVal val="#ppt_x"/>
                                          </p:val>
                                        </p:tav>
                                      </p:tavLst>
                                    </p:anim>
                                    <p:anim calcmode="lin" valueType="num">
                                      <p:cBhvr additive="base">
                                        <p:cTn id="53" dur="500" fill="hold"/>
                                        <p:tgtEl>
                                          <p:spTgt spid="143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P spid="14340" grpId="0" animBg="1" autoUpdateAnimBg="0"/>
      <p:bldP spid="14341" grpId="0" animBg="1" autoUpdateAnimBg="0"/>
      <p:bldP spid="14343" grpId="0" autoUpdateAnimBg="0"/>
      <p:bldP spid="14344" grpId="0" autoUpdateAnimBg="0"/>
      <p:bldP spid="14347" grpId="0" autoUpdateAnimBg="0"/>
      <p:bldP spid="1434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Text Box 6"/>
          <p:cNvSpPr txBox="1">
            <a:spLocks noChangeArrowheads="1"/>
          </p:cNvSpPr>
          <p:nvPr/>
        </p:nvSpPr>
        <p:spPr bwMode="auto">
          <a:xfrm>
            <a:off x="323850" y="3860800"/>
            <a:ext cx="813752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从上面两张图中可以看出：在输出回路中，若输出高电位端与反馈网络取样点在同一点时，则为电压反馈；反之为电流反馈。</a:t>
            </a:r>
          </a:p>
        </p:txBody>
      </p:sp>
      <p:sp>
        <p:nvSpPr>
          <p:cNvPr id="41993" name="Text Box 9"/>
          <p:cNvSpPr txBox="1">
            <a:spLocks noChangeArrowheads="1"/>
          </p:cNvSpPr>
          <p:nvPr/>
        </p:nvSpPr>
        <p:spPr bwMode="auto">
          <a:xfrm>
            <a:off x="395288" y="5157788"/>
            <a:ext cx="813752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从上面两张图中还可以看出：在输入回路中，若输入高电位端与反馈网络返样点在同一点时，则为并联反馈；反之为串反馈。</a:t>
            </a:r>
          </a:p>
        </p:txBody>
      </p:sp>
      <p:grpSp>
        <p:nvGrpSpPr>
          <p:cNvPr id="42001" name="Group 17"/>
          <p:cNvGrpSpPr>
            <a:grpSpLocks/>
          </p:cNvGrpSpPr>
          <p:nvPr/>
        </p:nvGrpSpPr>
        <p:grpSpPr bwMode="auto">
          <a:xfrm>
            <a:off x="250825" y="0"/>
            <a:ext cx="3497263" cy="3529013"/>
            <a:chOff x="158" y="0"/>
            <a:chExt cx="2203" cy="2223"/>
          </a:xfrm>
        </p:grpSpPr>
        <p:pic>
          <p:nvPicPr>
            <p:cNvPr id="41988" name="Picture 4" descr="Img00185"/>
            <p:cNvPicPr>
              <a:picLocks noChangeAspect="1" noChangeArrowheads="1"/>
            </p:cNvPicPr>
            <p:nvPr/>
          </p:nvPicPr>
          <p:blipFill>
            <a:blip r:embed="rId2" cstate="print">
              <a:extLst>
                <a:ext uri="{28A0092B-C50C-407E-A947-70E740481C1C}">
                  <a14:useLocalDpi xmlns:a14="http://schemas.microsoft.com/office/drawing/2010/main" xmlns="" val="0"/>
                </a:ext>
              </a:extLst>
            </a:blip>
            <a:srcRect t="882" r="55521"/>
            <a:stretch>
              <a:fillRect/>
            </a:stretch>
          </p:blipFill>
          <p:spPr bwMode="auto">
            <a:xfrm>
              <a:off x="158" y="0"/>
              <a:ext cx="2203" cy="2223"/>
            </a:xfrm>
            <a:prstGeom prst="rect">
              <a:avLst/>
            </a:prstGeom>
            <a:noFill/>
            <a:extLst>
              <a:ext uri="{909E8E84-426E-40DD-AFC4-6F175D3DCCD1}">
                <a14:hiddenFill xmlns:a14="http://schemas.microsoft.com/office/drawing/2010/main" xmlns="">
                  <a:solidFill>
                    <a:srgbClr val="FFFFFF"/>
                  </a:solidFill>
                </a14:hiddenFill>
              </a:ext>
            </a:extLst>
          </p:spPr>
        </p:pic>
        <p:sp>
          <p:nvSpPr>
            <p:cNvPr id="41995" name="Text Box 11"/>
            <p:cNvSpPr txBox="1">
              <a:spLocks noChangeArrowheads="1"/>
            </p:cNvSpPr>
            <p:nvPr/>
          </p:nvSpPr>
          <p:spPr bwMode="auto">
            <a:xfrm>
              <a:off x="295" y="119"/>
              <a:ext cx="95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a:t>取样点：</a:t>
              </a:r>
            </a:p>
          </p:txBody>
        </p:sp>
        <p:sp>
          <p:nvSpPr>
            <p:cNvPr id="41996" name="Oval 12"/>
            <p:cNvSpPr>
              <a:spLocks noChangeArrowheads="1"/>
            </p:cNvSpPr>
            <p:nvPr/>
          </p:nvSpPr>
          <p:spPr bwMode="auto">
            <a:xfrm>
              <a:off x="1202" y="754"/>
              <a:ext cx="181"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997" name="Oval 13"/>
            <p:cNvSpPr>
              <a:spLocks noChangeArrowheads="1"/>
            </p:cNvSpPr>
            <p:nvPr/>
          </p:nvSpPr>
          <p:spPr bwMode="auto">
            <a:xfrm>
              <a:off x="1202" y="1207"/>
              <a:ext cx="181"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grpSp>
        <p:nvGrpSpPr>
          <p:cNvPr id="42002" name="Group 18"/>
          <p:cNvGrpSpPr>
            <a:grpSpLocks/>
          </p:cNvGrpSpPr>
          <p:nvPr/>
        </p:nvGrpSpPr>
        <p:grpSpPr bwMode="auto">
          <a:xfrm>
            <a:off x="4716463" y="0"/>
            <a:ext cx="3419475" cy="3429000"/>
            <a:chOff x="2971" y="0"/>
            <a:chExt cx="2154" cy="2160"/>
          </a:xfrm>
        </p:grpSpPr>
        <p:pic>
          <p:nvPicPr>
            <p:cNvPr id="41989" name="Picture 5" descr="Img00185"/>
            <p:cNvPicPr>
              <a:picLocks noChangeAspect="1" noChangeArrowheads="1"/>
            </p:cNvPicPr>
            <p:nvPr/>
          </p:nvPicPr>
          <p:blipFill>
            <a:blip r:embed="rId2" cstate="print">
              <a:extLst>
                <a:ext uri="{28A0092B-C50C-407E-A947-70E740481C1C}">
                  <a14:useLocalDpi xmlns:a14="http://schemas.microsoft.com/office/drawing/2010/main" xmlns="" val="0"/>
                </a:ext>
              </a:extLst>
            </a:blip>
            <a:srcRect l="53142" t="882"/>
            <a:stretch>
              <a:fillRect/>
            </a:stretch>
          </p:blipFill>
          <p:spPr bwMode="auto">
            <a:xfrm>
              <a:off x="2971" y="0"/>
              <a:ext cx="2154" cy="2160"/>
            </a:xfrm>
            <a:prstGeom prst="rect">
              <a:avLst/>
            </a:prstGeom>
            <a:noFill/>
            <a:extLst>
              <a:ext uri="{909E8E84-426E-40DD-AFC4-6F175D3DCCD1}">
                <a14:hiddenFill xmlns:a14="http://schemas.microsoft.com/office/drawing/2010/main" xmlns="">
                  <a:solidFill>
                    <a:srgbClr val="FFFFFF"/>
                  </a:solidFill>
                </a14:hiddenFill>
              </a:ext>
            </a:extLst>
          </p:spPr>
        </p:pic>
        <p:sp>
          <p:nvSpPr>
            <p:cNvPr id="41998" name="Oval 14"/>
            <p:cNvSpPr>
              <a:spLocks noChangeArrowheads="1"/>
            </p:cNvSpPr>
            <p:nvPr/>
          </p:nvSpPr>
          <p:spPr bwMode="auto">
            <a:xfrm>
              <a:off x="3969" y="709"/>
              <a:ext cx="181"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41999" name="Text Box 15"/>
            <p:cNvSpPr txBox="1">
              <a:spLocks noChangeArrowheads="1"/>
            </p:cNvSpPr>
            <p:nvPr/>
          </p:nvSpPr>
          <p:spPr bwMode="auto">
            <a:xfrm>
              <a:off x="3016" y="119"/>
              <a:ext cx="953"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a:t>取样点：</a:t>
              </a:r>
            </a:p>
          </p:txBody>
        </p:sp>
        <p:sp>
          <p:nvSpPr>
            <p:cNvPr id="42000" name="Oval 16"/>
            <p:cNvSpPr>
              <a:spLocks noChangeArrowheads="1"/>
            </p:cNvSpPr>
            <p:nvPr/>
          </p:nvSpPr>
          <p:spPr bwMode="auto">
            <a:xfrm>
              <a:off x="3969" y="1117"/>
              <a:ext cx="181"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xmlns="" val="2935767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2001"/>
                                        </p:tgtEl>
                                        <p:attrNameLst>
                                          <p:attrName>style.visibility</p:attrName>
                                        </p:attrNameLst>
                                      </p:cBhvr>
                                      <p:to>
                                        <p:strVal val="visible"/>
                                      </p:to>
                                    </p:set>
                                    <p:anim calcmode="lin" valueType="num">
                                      <p:cBhvr additive="base">
                                        <p:cTn id="7" dur="500" fill="hold"/>
                                        <p:tgtEl>
                                          <p:spTgt spid="42001"/>
                                        </p:tgtEl>
                                        <p:attrNameLst>
                                          <p:attrName>ppt_x</p:attrName>
                                        </p:attrNameLst>
                                      </p:cBhvr>
                                      <p:tavLst>
                                        <p:tav tm="0">
                                          <p:val>
                                            <p:strVal val="0-#ppt_w/2"/>
                                          </p:val>
                                        </p:tav>
                                        <p:tav tm="100000">
                                          <p:val>
                                            <p:strVal val="#ppt_x"/>
                                          </p:val>
                                        </p:tav>
                                      </p:tavLst>
                                    </p:anim>
                                    <p:anim calcmode="lin" valueType="num">
                                      <p:cBhvr additive="base">
                                        <p:cTn id="8" dur="500" fill="hold"/>
                                        <p:tgtEl>
                                          <p:spTgt spid="420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2002"/>
                                        </p:tgtEl>
                                        <p:attrNameLst>
                                          <p:attrName>style.visibility</p:attrName>
                                        </p:attrNameLst>
                                      </p:cBhvr>
                                      <p:to>
                                        <p:strVal val="visible"/>
                                      </p:to>
                                    </p:set>
                                    <p:anim calcmode="lin" valueType="num">
                                      <p:cBhvr additive="base">
                                        <p:cTn id="13" dur="500" fill="hold"/>
                                        <p:tgtEl>
                                          <p:spTgt spid="42002"/>
                                        </p:tgtEl>
                                        <p:attrNameLst>
                                          <p:attrName>ppt_x</p:attrName>
                                        </p:attrNameLst>
                                      </p:cBhvr>
                                      <p:tavLst>
                                        <p:tav tm="0">
                                          <p:val>
                                            <p:strVal val="1+#ppt_w/2"/>
                                          </p:val>
                                        </p:tav>
                                        <p:tav tm="100000">
                                          <p:val>
                                            <p:strVal val="#ppt_x"/>
                                          </p:val>
                                        </p:tav>
                                      </p:tavLst>
                                    </p:anim>
                                    <p:anim calcmode="lin" valueType="num">
                                      <p:cBhvr additive="base">
                                        <p:cTn id="14" dur="500" fill="hold"/>
                                        <p:tgtEl>
                                          <p:spTgt spid="420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1990"/>
                                        </p:tgtEl>
                                        <p:attrNameLst>
                                          <p:attrName>style.visibility</p:attrName>
                                        </p:attrNameLst>
                                      </p:cBhvr>
                                      <p:to>
                                        <p:strVal val="visible"/>
                                      </p:to>
                                    </p:set>
                                    <p:animEffect transition="in" filter="box(in)">
                                      <p:cBhvr>
                                        <p:cTn id="19" dur="500"/>
                                        <p:tgtEl>
                                          <p:spTgt spid="4199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41993"/>
                                        </p:tgtEl>
                                        <p:attrNameLst>
                                          <p:attrName>style.visibility</p:attrName>
                                        </p:attrNameLst>
                                      </p:cBhvr>
                                      <p:to>
                                        <p:strVal val="visible"/>
                                      </p:to>
                                    </p:set>
                                    <p:animEffect transition="in" filter="diamond(in)">
                                      <p:cBhvr>
                                        <p:cTn id="24" dur="20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p:bldP spid="419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ChangeArrowheads="1"/>
          </p:cNvSpPr>
          <p:nvPr/>
        </p:nvSpPr>
        <p:spPr bwMode="auto">
          <a:xfrm>
            <a:off x="2339975" y="1211263"/>
            <a:ext cx="5472113" cy="4810125"/>
          </a:xfrm>
          <a:prstGeom prst="rect">
            <a:avLst/>
          </a:prstGeom>
          <a:noFill/>
          <a:ln w="76200">
            <a:solidFill>
              <a:srgbClr val="00FF00"/>
            </a:solidFill>
            <a:miter lim="800000"/>
            <a:headEnd/>
            <a:tailEnd/>
          </a:ln>
          <a:effectLst/>
          <a:scene3d>
            <a:camera prst="legacyPerspectiveBottom"/>
            <a:lightRig rig="legacyFlat3" dir="t"/>
          </a:scene3d>
          <a:sp3d extrusionH="887400" prstMaterial="legacyMatte">
            <a:bevelT w="13500" h="13500" prst="angle"/>
            <a:bevelB w="13500" h="13500" prst="angle"/>
            <a:extrusionClr>
              <a:srgbClr val="00FF00"/>
            </a:extrusionClr>
            <a:contourClr>
              <a:srgbClr val="00FF00"/>
            </a:contourClr>
          </a:sp3d>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flatTx/>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30000"/>
              </a:lnSpc>
              <a:spcBef>
                <a:spcPct val="20000"/>
              </a:spcBef>
            </a:pPr>
            <a:endParaRPr lang="en-US" altLang="zh-CN" b="1" dirty="0">
              <a:solidFill>
                <a:srgbClr val="FFFF66"/>
              </a:solidFill>
              <a:latin typeface="宋体" panose="02010600030101010101" pitchFamily="2" charset="-122"/>
            </a:endParaRPr>
          </a:p>
          <a:p>
            <a:pPr algn="ctr">
              <a:lnSpc>
                <a:spcPct val="130000"/>
              </a:lnSpc>
              <a:spcBef>
                <a:spcPct val="20000"/>
              </a:spcBef>
            </a:pPr>
            <a:r>
              <a:rPr lang="zh-CN" altLang="en-US" b="1" dirty="0">
                <a:latin typeface="华文楷体" panose="02010600040101010101" pitchFamily="2" charset="-122"/>
                <a:ea typeface="华文楷体" panose="02010600040101010101" pitchFamily="2" charset="-122"/>
              </a:rPr>
              <a:t>负反馈类型有四种组态</a:t>
            </a:r>
            <a:r>
              <a:rPr lang="en-US" altLang="zh-CN" b="1" dirty="0">
                <a:latin typeface="华文楷体" panose="02010600040101010101" pitchFamily="2" charset="-122"/>
                <a:ea typeface="华文楷体" panose="02010600040101010101" pitchFamily="2" charset="-122"/>
              </a:rPr>
              <a:t>:</a:t>
            </a:r>
            <a:endParaRPr lang="en-US" altLang="zh-CN" b="1" dirty="0">
              <a:latin typeface="华文楷体" panose="02010600040101010101" pitchFamily="2" charset="-122"/>
              <a:ea typeface="华文楷体" panose="02010600040101010101" pitchFamily="2" charset="-122"/>
              <a:hlinkClick r:id="rId2" action="ppaction://hlinkfile"/>
            </a:endParaRPr>
          </a:p>
          <a:p>
            <a:pPr algn="ctr">
              <a:lnSpc>
                <a:spcPct val="130000"/>
              </a:lnSpc>
              <a:spcBef>
                <a:spcPct val="20000"/>
              </a:spcBef>
            </a:pP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电压串联负反馈</a:t>
            </a:r>
          </a:p>
          <a:p>
            <a:pPr algn="ctr">
              <a:lnSpc>
                <a:spcPct val="130000"/>
              </a:lnSpc>
              <a:spcBef>
                <a:spcPct val="20000"/>
              </a:spcBef>
            </a:pPr>
            <a:r>
              <a:rPr lang="zh-CN" altLang="en-US" b="1" dirty="0">
                <a:latin typeface="华文楷体" panose="02010600040101010101" pitchFamily="2" charset="-122"/>
                <a:ea typeface="华文楷体" panose="02010600040101010101" pitchFamily="2" charset="-122"/>
              </a:rPr>
              <a:t>   电压并联负反馈</a:t>
            </a:r>
          </a:p>
          <a:p>
            <a:pPr algn="ctr">
              <a:lnSpc>
                <a:spcPct val="130000"/>
              </a:lnSpc>
              <a:spcBef>
                <a:spcPct val="20000"/>
              </a:spcBef>
            </a:pPr>
            <a:r>
              <a:rPr lang="zh-CN" altLang="en-US" b="1" dirty="0">
                <a:latin typeface="华文楷体" panose="02010600040101010101" pitchFamily="2" charset="-122"/>
                <a:ea typeface="华文楷体" panose="02010600040101010101" pitchFamily="2" charset="-122"/>
              </a:rPr>
              <a:t>   电流串联负反馈</a:t>
            </a:r>
          </a:p>
          <a:p>
            <a:pPr algn="ctr">
              <a:lnSpc>
                <a:spcPct val="130000"/>
              </a:lnSpc>
              <a:spcBef>
                <a:spcPct val="20000"/>
              </a:spcBef>
            </a:pPr>
            <a:r>
              <a:rPr lang="zh-CN" altLang="en-US" b="1" dirty="0">
                <a:latin typeface="华文楷体" panose="02010600040101010101" pitchFamily="2" charset="-122"/>
                <a:ea typeface="华文楷体" panose="02010600040101010101" pitchFamily="2" charset="-122"/>
              </a:rPr>
              <a:t>   电流并联负反馈</a:t>
            </a:r>
            <a:endParaRPr lang="zh-CN" altLang="en-US" dirty="0">
              <a:latin typeface="华文楷体" panose="02010600040101010101" pitchFamily="2" charset="-122"/>
              <a:ea typeface="华文楷体" panose="02010600040101010101" pitchFamily="2" charset="-122"/>
            </a:endParaRPr>
          </a:p>
          <a:p>
            <a:pPr>
              <a:lnSpc>
                <a:spcPct val="130000"/>
              </a:lnSpc>
              <a:spcBef>
                <a:spcPct val="20000"/>
              </a:spcBef>
            </a:pPr>
            <a:endParaRPr lang="en-US" altLang="zh-CN" sz="2800" dirty="0">
              <a:latin typeface="宋体" panose="02010600030101010101" pitchFamily="2" charset="-122"/>
            </a:endParaRPr>
          </a:p>
        </p:txBody>
      </p:sp>
    </p:spTree>
    <p:extLst>
      <p:ext uri="{BB962C8B-B14F-4D97-AF65-F5344CB8AC3E}">
        <p14:creationId xmlns:p14="http://schemas.microsoft.com/office/powerpoint/2010/main" xmlns="" val="161116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158" name="Object 294"/>
          <p:cNvGraphicFramePr>
            <a:graphicFrameLocks noChangeAspect="1"/>
          </p:cNvGraphicFramePr>
          <p:nvPr/>
        </p:nvGraphicFramePr>
        <p:xfrm>
          <a:off x="762000" y="914400"/>
          <a:ext cx="7467600" cy="3225800"/>
        </p:xfrm>
        <a:graphic>
          <a:graphicData uri="http://schemas.openxmlformats.org/presentationml/2006/ole">
            <p:oleObj spid="_x0000_s12300" r:id="rId3" imgW="4693920" imgH="2026920" progId="Word.Picture.8">
              <p:embed/>
            </p:oleObj>
          </a:graphicData>
        </a:graphic>
      </p:graphicFrame>
      <p:sp>
        <p:nvSpPr>
          <p:cNvPr id="37160" name="Text Box 296"/>
          <p:cNvSpPr txBox="1">
            <a:spLocks noChangeArrowheads="1"/>
          </p:cNvSpPr>
          <p:nvPr/>
        </p:nvSpPr>
        <p:spPr bwMode="auto">
          <a:xfrm>
            <a:off x="457200" y="381000"/>
            <a:ext cx="5257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例：判断下列图中的反馈组态</a:t>
            </a:r>
          </a:p>
        </p:txBody>
      </p:sp>
      <p:grpSp>
        <p:nvGrpSpPr>
          <p:cNvPr id="37161" name="Group 297"/>
          <p:cNvGrpSpPr>
            <a:grpSpLocks/>
          </p:cNvGrpSpPr>
          <p:nvPr/>
        </p:nvGrpSpPr>
        <p:grpSpPr bwMode="auto">
          <a:xfrm>
            <a:off x="3352800" y="2667000"/>
            <a:ext cx="257175" cy="257175"/>
            <a:chOff x="3465" y="3660"/>
            <a:chExt cx="405" cy="405"/>
          </a:xfrm>
        </p:grpSpPr>
        <p:sp>
          <p:nvSpPr>
            <p:cNvPr id="37162" name="Oval 298"/>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7163" name="Line 299"/>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164" name="Line 300"/>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7165" name="Group 301"/>
          <p:cNvGrpSpPr>
            <a:grpSpLocks/>
          </p:cNvGrpSpPr>
          <p:nvPr/>
        </p:nvGrpSpPr>
        <p:grpSpPr bwMode="auto">
          <a:xfrm>
            <a:off x="2438400" y="2590800"/>
            <a:ext cx="257175" cy="257175"/>
            <a:chOff x="3465" y="3660"/>
            <a:chExt cx="405" cy="405"/>
          </a:xfrm>
        </p:grpSpPr>
        <p:sp>
          <p:nvSpPr>
            <p:cNvPr id="37166" name="Oval 302"/>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7167" name="Line 303"/>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168" name="Line 304"/>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7169" name="Group 305"/>
          <p:cNvGrpSpPr>
            <a:grpSpLocks/>
          </p:cNvGrpSpPr>
          <p:nvPr/>
        </p:nvGrpSpPr>
        <p:grpSpPr bwMode="auto">
          <a:xfrm>
            <a:off x="6096000" y="1828800"/>
            <a:ext cx="257175" cy="257175"/>
            <a:chOff x="3465" y="3660"/>
            <a:chExt cx="405" cy="405"/>
          </a:xfrm>
        </p:grpSpPr>
        <p:sp>
          <p:nvSpPr>
            <p:cNvPr id="37170" name="Oval 306"/>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7171" name="Line 307"/>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172" name="Line 308"/>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7173" name="Group 309"/>
          <p:cNvGrpSpPr>
            <a:grpSpLocks/>
          </p:cNvGrpSpPr>
          <p:nvPr/>
        </p:nvGrpSpPr>
        <p:grpSpPr bwMode="auto">
          <a:xfrm>
            <a:off x="3048000" y="2133600"/>
            <a:ext cx="257175" cy="257175"/>
            <a:chOff x="4230" y="4710"/>
            <a:chExt cx="405" cy="405"/>
          </a:xfrm>
        </p:grpSpPr>
        <p:sp>
          <p:nvSpPr>
            <p:cNvPr id="37174" name="Oval 310"/>
            <p:cNvSpPr>
              <a:spLocks noChangeArrowheads="1"/>
            </p:cNvSpPr>
            <p:nvPr/>
          </p:nvSpPr>
          <p:spPr bwMode="auto">
            <a:xfrm>
              <a:off x="4230" y="471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7175" name="Line 311"/>
            <p:cNvSpPr>
              <a:spLocks noChangeShapeType="1"/>
            </p:cNvSpPr>
            <p:nvPr/>
          </p:nvSpPr>
          <p:spPr bwMode="auto">
            <a:xfrm>
              <a:off x="4245" y="492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7176" name="Group 312"/>
          <p:cNvGrpSpPr>
            <a:grpSpLocks/>
          </p:cNvGrpSpPr>
          <p:nvPr/>
        </p:nvGrpSpPr>
        <p:grpSpPr bwMode="auto">
          <a:xfrm>
            <a:off x="4876800" y="2286000"/>
            <a:ext cx="257175" cy="257175"/>
            <a:chOff x="4230" y="4710"/>
            <a:chExt cx="405" cy="405"/>
          </a:xfrm>
        </p:grpSpPr>
        <p:sp>
          <p:nvSpPr>
            <p:cNvPr id="37177" name="Oval 313"/>
            <p:cNvSpPr>
              <a:spLocks noChangeArrowheads="1"/>
            </p:cNvSpPr>
            <p:nvPr/>
          </p:nvSpPr>
          <p:spPr bwMode="auto">
            <a:xfrm>
              <a:off x="4230" y="471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7178" name="Line 314"/>
            <p:cNvSpPr>
              <a:spLocks noChangeShapeType="1"/>
            </p:cNvSpPr>
            <p:nvPr/>
          </p:nvSpPr>
          <p:spPr bwMode="auto">
            <a:xfrm>
              <a:off x="4245" y="492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7180" name="Freeform 316"/>
          <p:cNvSpPr>
            <a:spLocks/>
          </p:cNvSpPr>
          <p:nvPr/>
        </p:nvSpPr>
        <p:spPr bwMode="auto">
          <a:xfrm>
            <a:off x="2971800" y="2057400"/>
            <a:ext cx="3771900" cy="1981200"/>
          </a:xfrm>
          <a:custGeom>
            <a:avLst/>
            <a:gdLst>
              <a:gd name="T0" fmla="*/ 2080 w 2376"/>
              <a:gd name="T1" fmla="*/ 0 h 1248"/>
              <a:gd name="T2" fmla="*/ 2080 w 2376"/>
              <a:gd name="T3" fmla="*/ 528 h 1248"/>
              <a:gd name="T4" fmla="*/ 304 w 2376"/>
              <a:gd name="T5" fmla="*/ 576 h 1248"/>
              <a:gd name="T6" fmla="*/ 256 w 2376"/>
              <a:gd name="T7" fmla="*/ 1248 h 1248"/>
            </a:gdLst>
            <a:ahLst/>
            <a:cxnLst>
              <a:cxn ang="0">
                <a:pos x="T0" y="T1"/>
              </a:cxn>
              <a:cxn ang="0">
                <a:pos x="T2" y="T3"/>
              </a:cxn>
              <a:cxn ang="0">
                <a:pos x="T4" y="T5"/>
              </a:cxn>
              <a:cxn ang="0">
                <a:pos x="T6" y="T7"/>
              </a:cxn>
            </a:cxnLst>
            <a:rect l="0" t="0" r="r" b="b"/>
            <a:pathLst>
              <a:path w="2376" h="1248">
                <a:moveTo>
                  <a:pt x="2080" y="0"/>
                </a:moveTo>
                <a:cubicBezTo>
                  <a:pt x="2228" y="216"/>
                  <a:pt x="2376" y="432"/>
                  <a:pt x="2080" y="528"/>
                </a:cubicBezTo>
                <a:cubicBezTo>
                  <a:pt x="1784" y="624"/>
                  <a:pt x="608" y="456"/>
                  <a:pt x="304" y="576"/>
                </a:cubicBezTo>
                <a:cubicBezTo>
                  <a:pt x="0" y="696"/>
                  <a:pt x="128" y="972"/>
                  <a:pt x="256" y="1248"/>
                </a:cubicBezTo>
              </a:path>
            </a:pathLst>
          </a:custGeom>
          <a:noFill/>
          <a:ln w="38100" cmpd="sng">
            <a:solidFill>
              <a:srgbClr val="00FF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181" name="Text Box 317"/>
          <p:cNvSpPr txBox="1">
            <a:spLocks noChangeArrowheads="1"/>
          </p:cNvSpPr>
          <p:nvPr/>
        </p:nvSpPr>
        <p:spPr bwMode="auto">
          <a:xfrm>
            <a:off x="762000" y="4343400"/>
            <a:ext cx="6477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）电路按瞬时极性法：可知是级间负反馈。</a:t>
            </a:r>
          </a:p>
        </p:txBody>
      </p:sp>
      <p:sp>
        <p:nvSpPr>
          <p:cNvPr id="37182" name="Text Box 318"/>
          <p:cNvSpPr txBox="1">
            <a:spLocks noChangeArrowheads="1"/>
          </p:cNvSpPr>
          <p:nvPr/>
        </p:nvSpPr>
        <p:spPr bwMode="auto">
          <a:xfrm>
            <a:off x="762000" y="4800600"/>
            <a:ext cx="76200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）将</a:t>
            </a:r>
            <a:r>
              <a:rPr lang="en-US" altLang="zh-CN" sz="2400" b="1" dirty="0">
                <a:latin typeface="华文楷体" panose="02010600040101010101" pitchFamily="2" charset="-122"/>
                <a:ea typeface="华文楷体" panose="02010600040101010101" pitchFamily="2" charset="-122"/>
              </a:rPr>
              <a:t>U</a:t>
            </a:r>
            <a:r>
              <a:rPr lang="en-US" altLang="zh-CN" sz="2400" b="1" baseline="-25000" dirty="0">
                <a:latin typeface="华文楷体" panose="02010600040101010101" pitchFamily="2" charset="-122"/>
                <a:ea typeface="华文楷体" panose="02010600040101010101" pitchFamily="2" charset="-122"/>
              </a:rPr>
              <a:t>0</a:t>
            </a:r>
            <a:r>
              <a:rPr lang="zh-CN" altLang="en-US" sz="2400" b="1" dirty="0">
                <a:latin typeface="华文楷体" panose="02010600040101010101" pitchFamily="2" charset="-122"/>
                <a:ea typeface="华文楷体" panose="02010600040101010101" pitchFamily="2" charset="-122"/>
              </a:rPr>
              <a:t>端接地，经电路</a:t>
            </a:r>
            <a:r>
              <a:rPr lang="en-US" altLang="zh-CN" sz="2400" b="1" dirty="0" err="1">
                <a:latin typeface="华文楷体" panose="02010600040101010101" pitchFamily="2" charset="-122"/>
                <a:ea typeface="华文楷体" panose="02010600040101010101" pitchFamily="2" charset="-122"/>
              </a:rPr>
              <a:t>R</a:t>
            </a:r>
            <a:r>
              <a:rPr lang="en-US" altLang="zh-CN" sz="2400" b="1" baseline="-25000" dirty="0" err="1">
                <a:latin typeface="华文楷体" panose="02010600040101010101" pitchFamily="2" charset="-122"/>
                <a:ea typeface="华文楷体" panose="02010600040101010101" pitchFamily="2" charset="-122"/>
              </a:rPr>
              <a:t>f</a:t>
            </a:r>
            <a:r>
              <a:rPr lang="zh-CN" altLang="en-US" sz="2400" b="1" dirty="0">
                <a:latin typeface="华文楷体" panose="02010600040101010101" pitchFamily="2" charset="-122"/>
                <a:ea typeface="华文楷体" panose="02010600040101010101" pitchFamily="2" charset="-122"/>
              </a:rPr>
              <a:t>引回的反馈量也不复存在，故为电压反馈。</a:t>
            </a:r>
          </a:p>
        </p:txBody>
      </p:sp>
      <p:sp>
        <p:nvSpPr>
          <p:cNvPr id="37183" name="Text Box 319"/>
          <p:cNvSpPr txBox="1">
            <a:spLocks noChangeArrowheads="1"/>
          </p:cNvSpPr>
          <p:nvPr/>
        </p:nvSpPr>
        <p:spPr bwMode="auto">
          <a:xfrm>
            <a:off x="876300" y="5631597"/>
            <a:ext cx="7391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因反馈量是以电压形式影响输入量的，串联反馈</a:t>
            </a:r>
          </a:p>
        </p:txBody>
      </p:sp>
      <p:sp>
        <p:nvSpPr>
          <p:cNvPr id="37184" name="Text Box 320"/>
          <p:cNvSpPr txBox="1">
            <a:spLocks noChangeArrowheads="1"/>
          </p:cNvSpPr>
          <p:nvPr/>
        </p:nvSpPr>
        <p:spPr bwMode="auto">
          <a:xfrm>
            <a:off x="2133600" y="6172200"/>
            <a:ext cx="48006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rPr>
              <a:t>所以为电压串联负反馈</a:t>
            </a:r>
          </a:p>
        </p:txBody>
      </p:sp>
      <p:sp>
        <p:nvSpPr>
          <p:cNvPr id="37185" name="Line 321"/>
          <p:cNvSpPr>
            <a:spLocks noChangeShapeType="1"/>
          </p:cNvSpPr>
          <p:nvPr/>
        </p:nvSpPr>
        <p:spPr bwMode="auto">
          <a:xfrm>
            <a:off x="7391400" y="2057400"/>
            <a:ext cx="0" cy="2057400"/>
          </a:xfrm>
          <a:prstGeom prst="line">
            <a:avLst/>
          </a:prstGeom>
          <a:noFill/>
          <a:ln w="381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2699743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160"/>
                                        </p:tgtEl>
                                        <p:attrNameLst>
                                          <p:attrName>style.visibility</p:attrName>
                                        </p:attrNameLst>
                                      </p:cBhvr>
                                      <p:to>
                                        <p:strVal val="visible"/>
                                      </p:to>
                                    </p:set>
                                    <p:animEffect transition="in" filter="blinds(horizontal)">
                                      <p:cBhvr>
                                        <p:cTn id="7" dur="500"/>
                                        <p:tgtEl>
                                          <p:spTgt spid="371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7158"/>
                                        </p:tgtEl>
                                        <p:attrNameLst>
                                          <p:attrName>style.visibility</p:attrName>
                                        </p:attrNameLst>
                                      </p:cBhvr>
                                      <p:to>
                                        <p:strVal val="visible"/>
                                      </p:to>
                                    </p:set>
                                    <p:animEffect transition="in" filter="box(in)">
                                      <p:cBhvr>
                                        <p:cTn id="12" dur="500"/>
                                        <p:tgtEl>
                                          <p:spTgt spid="371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7180"/>
                                        </p:tgtEl>
                                        <p:attrNameLst>
                                          <p:attrName>style.visibility</p:attrName>
                                        </p:attrNameLst>
                                      </p:cBhvr>
                                      <p:to>
                                        <p:strVal val="visible"/>
                                      </p:to>
                                    </p:set>
                                    <p:animEffect transition="in" filter="box(out)">
                                      <p:cBhvr>
                                        <p:cTn id="17" dur="500"/>
                                        <p:tgtEl>
                                          <p:spTgt spid="371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7165"/>
                                        </p:tgtEl>
                                        <p:attrNameLst>
                                          <p:attrName>style.visibility</p:attrName>
                                        </p:attrNameLst>
                                      </p:cBhvr>
                                      <p:to>
                                        <p:strVal val="visible"/>
                                      </p:to>
                                    </p:set>
                                    <p:animEffect transition="in" filter="box(out)">
                                      <p:cBhvr>
                                        <p:cTn id="22" dur="500"/>
                                        <p:tgtEl>
                                          <p:spTgt spid="371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37161"/>
                                        </p:tgtEl>
                                        <p:attrNameLst>
                                          <p:attrName>style.visibility</p:attrName>
                                        </p:attrNameLst>
                                      </p:cBhvr>
                                      <p:to>
                                        <p:strVal val="visible"/>
                                      </p:to>
                                    </p:set>
                                    <p:animEffect transition="in" filter="slide(fromBottom)">
                                      <p:cBhvr>
                                        <p:cTn id="27" dur="500"/>
                                        <p:tgtEl>
                                          <p:spTgt spid="371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42" fill="hold" nodeType="clickEffect">
                                  <p:stCondLst>
                                    <p:cond delay="0"/>
                                  </p:stCondLst>
                                  <p:childTnLst>
                                    <p:set>
                                      <p:cBhvr>
                                        <p:cTn id="31" dur="1" fill="hold">
                                          <p:stCondLst>
                                            <p:cond delay="0"/>
                                          </p:stCondLst>
                                        </p:cTn>
                                        <p:tgtEl>
                                          <p:spTgt spid="37173"/>
                                        </p:tgtEl>
                                        <p:attrNameLst>
                                          <p:attrName>style.visibility</p:attrName>
                                        </p:attrNameLst>
                                      </p:cBhvr>
                                      <p:to>
                                        <p:strVal val="visible"/>
                                      </p:to>
                                    </p:set>
                                    <p:animEffect transition="in" filter="barn(outHorizontal)">
                                      <p:cBhvr>
                                        <p:cTn id="32" dur="500"/>
                                        <p:tgtEl>
                                          <p:spTgt spid="371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37176"/>
                                        </p:tgtEl>
                                        <p:attrNameLst>
                                          <p:attrName>style.visibility</p:attrName>
                                        </p:attrNameLst>
                                      </p:cBhvr>
                                      <p:to>
                                        <p:strVal val="visible"/>
                                      </p:to>
                                    </p:set>
                                    <p:animEffect transition="in" filter="blinds(vertical)">
                                      <p:cBhvr>
                                        <p:cTn id="37" dur="500"/>
                                        <p:tgtEl>
                                          <p:spTgt spid="371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nodeType="clickEffect">
                                  <p:stCondLst>
                                    <p:cond delay="0"/>
                                  </p:stCondLst>
                                  <p:childTnLst>
                                    <p:set>
                                      <p:cBhvr>
                                        <p:cTn id="41" dur="1" fill="hold">
                                          <p:stCondLst>
                                            <p:cond delay="0"/>
                                          </p:stCondLst>
                                        </p:cTn>
                                        <p:tgtEl>
                                          <p:spTgt spid="37169"/>
                                        </p:tgtEl>
                                        <p:attrNameLst>
                                          <p:attrName>style.visibility</p:attrName>
                                        </p:attrNameLst>
                                      </p:cBhvr>
                                      <p:to>
                                        <p:strVal val="visible"/>
                                      </p:to>
                                    </p:set>
                                    <p:animEffect transition="in" filter="slide(fromLeft)">
                                      <p:cBhvr>
                                        <p:cTn id="42" dur="500"/>
                                        <p:tgtEl>
                                          <p:spTgt spid="371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37181"/>
                                        </p:tgtEl>
                                        <p:attrNameLst>
                                          <p:attrName>style.visibility</p:attrName>
                                        </p:attrNameLst>
                                      </p:cBhvr>
                                      <p:to>
                                        <p:strVal val="visible"/>
                                      </p:to>
                                    </p:set>
                                    <p:animEffect transition="in" filter="barn(outVertical)">
                                      <p:cBhvr>
                                        <p:cTn id="47" dur="500"/>
                                        <p:tgtEl>
                                          <p:spTgt spid="3718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7185"/>
                                        </p:tgtEl>
                                        <p:attrNameLst>
                                          <p:attrName>style.visibility</p:attrName>
                                        </p:attrNameLst>
                                      </p:cBhvr>
                                      <p:to>
                                        <p:strVal val="visible"/>
                                      </p:to>
                                    </p:set>
                                    <p:animEffect transition="in" filter="box(in)">
                                      <p:cBhvr>
                                        <p:cTn id="52" dur="500"/>
                                        <p:tgtEl>
                                          <p:spTgt spid="371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37182"/>
                                        </p:tgtEl>
                                        <p:attrNameLst>
                                          <p:attrName>style.visibility</p:attrName>
                                        </p:attrNameLst>
                                      </p:cBhvr>
                                      <p:to>
                                        <p:strVal val="visible"/>
                                      </p:to>
                                    </p:set>
                                    <p:anim calcmode="lin" valueType="num">
                                      <p:cBhvr>
                                        <p:cTn id="57" dur="500" fill="hold"/>
                                        <p:tgtEl>
                                          <p:spTgt spid="37182"/>
                                        </p:tgtEl>
                                        <p:attrNameLst>
                                          <p:attrName>ppt_w</p:attrName>
                                        </p:attrNameLst>
                                      </p:cBhvr>
                                      <p:tavLst>
                                        <p:tav tm="0">
                                          <p:val>
                                            <p:fltVal val="0"/>
                                          </p:val>
                                        </p:tav>
                                        <p:tav tm="100000">
                                          <p:val>
                                            <p:strVal val="#ppt_w"/>
                                          </p:val>
                                        </p:tav>
                                      </p:tavLst>
                                    </p:anim>
                                    <p:anim calcmode="lin" valueType="num">
                                      <p:cBhvr>
                                        <p:cTn id="58" dur="500" fill="hold"/>
                                        <p:tgtEl>
                                          <p:spTgt spid="37182"/>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37183"/>
                                        </p:tgtEl>
                                        <p:attrNameLst>
                                          <p:attrName>style.visibility</p:attrName>
                                        </p:attrNameLst>
                                      </p:cBhvr>
                                      <p:to>
                                        <p:strVal val="visible"/>
                                      </p:to>
                                    </p:set>
                                    <p:animEffect transition="in" filter="barn(outHorizontal)">
                                      <p:cBhvr>
                                        <p:cTn id="63" dur="500"/>
                                        <p:tgtEl>
                                          <p:spTgt spid="3718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6" presetClass="entr" presetSubtype="26" fill="hold" grpId="0" nodeType="clickEffect">
                                  <p:stCondLst>
                                    <p:cond delay="0"/>
                                  </p:stCondLst>
                                  <p:childTnLst>
                                    <p:set>
                                      <p:cBhvr>
                                        <p:cTn id="67" dur="1" fill="hold">
                                          <p:stCondLst>
                                            <p:cond delay="0"/>
                                          </p:stCondLst>
                                        </p:cTn>
                                        <p:tgtEl>
                                          <p:spTgt spid="37184"/>
                                        </p:tgtEl>
                                        <p:attrNameLst>
                                          <p:attrName>style.visibility</p:attrName>
                                        </p:attrNameLst>
                                      </p:cBhvr>
                                      <p:to>
                                        <p:strVal val="visible"/>
                                      </p:to>
                                    </p:set>
                                    <p:animEffect transition="in" filter="barn(inHorizontal)">
                                      <p:cBhvr>
                                        <p:cTn id="68" dur="500"/>
                                        <p:tgtEl>
                                          <p:spTgt spid="3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60" grpId="0" autoUpdateAnimBg="0"/>
      <p:bldP spid="37180" grpId="0" animBg="1"/>
      <p:bldP spid="37181" grpId="0" autoUpdateAnimBg="0"/>
      <p:bldP spid="37182" grpId="0" autoUpdateAnimBg="0"/>
      <p:bldP spid="37183" grpId="0" autoUpdateAnimBg="0"/>
      <p:bldP spid="37184" grpId="0" autoUpdateAnimBg="0"/>
      <p:bldP spid="3718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3338" y="196057"/>
            <a:ext cx="7162800" cy="838200"/>
          </a:xfrm>
          <a:prstGeom prst="rect">
            <a:avLst/>
          </a:prstGeom>
          <a:gradFill rotWithShape="0">
            <a:gsLst>
              <a:gs pos="0">
                <a:srgbClr val="FFCC99"/>
              </a:gs>
              <a:gs pos="50000">
                <a:srgbClr val="FFFFFF"/>
              </a:gs>
              <a:gs pos="100000">
                <a:srgbClr val="FFCC99"/>
              </a:gs>
            </a:gsLst>
            <a:lin ang="5400000" scaled="1"/>
          </a:gradFill>
          <a:ln>
            <a:noFill/>
          </a:ln>
          <a:effectLst>
            <a:outerShdw dist="107763" dir="2700000" algn="ctr" rotWithShape="0">
              <a:srgbClr val="808080"/>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dirty="0" smtClean="0">
                <a:solidFill>
                  <a:schemeClr val="accent2"/>
                </a:solidFill>
                <a:latin typeface="隶书" panose="02010509060101010101" pitchFamily="49" charset="-122"/>
                <a:ea typeface="隶书" panose="02010509060101010101" pitchFamily="49" charset="-122"/>
              </a:rPr>
              <a:t>反馈</a:t>
            </a:r>
            <a:r>
              <a:rPr lang="zh-CN" altLang="en-US" sz="4800" dirty="0">
                <a:solidFill>
                  <a:schemeClr val="accent2"/>
                </a:solidFill>
                <a:latin typeface="隶书" panose="02010509060101010101" pitchFamily="49" charset="-122"/>
                <a:ea typeface="隶书" panose="02010509060101010101" pitchFamily="49" charset="-122"/>
              </a:rPr>
              <a:t>的分类</a:t>
            </a:r>
            <a:endParaRPr lang="zh-CN" altLang="en-US" sz="4400" b="0" dirty="0">
              <a:solidFill>
                <a:schemeClr val="accent2"/>
              </a:solidFill>
            </a:endParaRPr>
          </a:p>
        </p:txBody>
      </p:sp>
      <p:sp>
        <p:nvSpPr>
          <p:cNvPr id="20483" name="Text Box 3"/>
          <p:cNvSpPr txBox="1">
            <a:spLocks noChangeArrowheads="1"/>
          </p:cNvSpPr>
          <p:nvPr/>
        </p:nvSpPr>
        <p:spPr bwMode="auto">
          <a:xfrm>
            <a:off x="457200" y="1828800"/>
            <a:ext cx="2333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dirty="0">
                <a:latin typeface="华文楷体" panose="02010600040101010101" pitchFamily="2" charset="-122"/>
                <a:ea typeface="华文楷体" panose="02010600040101010101" pitchFamily="2" charset="-122"/>
              </a:rPr>
              <a:t>反馈信号的极性</a:t>
            </a:r>
          </a:p>
        </p:txBody>
      </p:sp>
      <p:sp>
        <p:nvSpPr>
          <p:cNvPr id="20484" name="AutoShape 4"/>
          <p:cNvSpPr>
            <a:spLocks/>
          </p:cNvSpPr>
          <p:nvPr/>
        </p:nvSpPr>
        <p:spPr bwMode="auto">
          <a:xfrm>
            <a:off x="2819400" y="1524000"/>
            <a:ext cx="76200" cy="1066800"/>
          </a:xfrm>
          <a:prstGeom prst="leftBrace">
            <a:avLst>
              <a:gd name="adj1" fmla="val 116667"/>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20485" name="Text Box 5"/>
          <p:cNvSpPr txBox="1">
            <a:spLocks noChangeArrowheads="1"/>
          </p:cNvSpPr>
          <p:nvPr/>
        </p:nvSpPr>
        <p:spPr bwMode="auto">
          <a:xfrm>
            <a:off x="2898775" y="1458913"/>
            <a:ext cx="1409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dirty="0">
                <a:latin typeface="华文楷体" panose="02010600040101010101" pitchFamily="2" charset="-122"/>
                <a:ea typeface="华文楷体" panose="02010600040101010101" pitchFamily="2" charset="-122"/>
              </a:rPr>
              <a:t>正反馈：</a:t>
            </a:r>
          </a:p>
        </p:txBody>
      </p:sp>
      <p:sp>
        <p:nvSpPr>
          <p:cNvPr id="20486" name="Text Box 6"/>
          <p:cNvSpPr txBox="1">
            <a:spLocks noChangeArrowheads="1"/>
          </p:cNvSpPr>
          <p:nvPr/>
        </p:nvSpPr>
        <p:spPr bwMode="auto">
          <a:xfrm>
            <a:off x="2897188" y="1989138"/>
            <a:ext cx="1409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b="1" dirty="0">
                <a:latin typeface="华文楷体" panose="02010600040101010101" pitchFamily="2" charset="-122"/>
                <a:ea typeface="华文楷体" panose="02010600040101010101" pitchFamily="2" charset="-122"/>
              </a:rPr>
              <a:t>负反馈：</a:t>
            </a:r>
          </a:p>
        </p:txBody>
      </p:sp>
      <p:sp>
        <p:nvSpPr>
          <p:cNvPr id="20487" name="Text Box 7"/>
          <p:cNvSpPr txBox="1">
            <a:spLocks noChangeArrowheads="1"/>
          </p:cNvSpPr>
          <p:nvPr/>
        </p:nvSpPr>
        <p:spPr bwMode="auto">
          <a:xfrm>
            <a:off x="4044950" y="1458913"/>
            <a:ext cx="5086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dirty="0">
                <a:latin typeface="华文楷体" panose="02010600040101010101" pitchFamily="2" charset="-122"/>
                <a:ea typeface="华文楷体" panose="02010600040101010101" pitchFamily="2" charset="-122"/>
              </a:rPr>
              <a:t>反馈信号使放大器的净输入信号增强</a:t>
            </a:r>
          </a:p>
        </p:txBody>
      </p:sp>
      <p:sp>
        <p:nvSpPr>
          <p:cNvPr id="20488" name="Text Box 8"/>
          <p:cNvSpPr txBox="1">
            <a:spLocks noChangeArrowheads="1"/>
          </p:cNvSpPr>
          <p:nvPr/>
        </p:nvSpPr>
        <p:spPr bwMode="auto">
          <a:xfrm>
            <a:off x="4051300" y="1989138"/>
            <a:ext cx="5086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b="1" dirty="0">
                <a:latin typeface="华文楷体" panose="02010600040101010101" pitchFamily="2" charset="-122"/>
                <a:ea typeface="华文楷体" panose="02010600040101010101" pitchFamily="2" charset="-122"/>
              </a:rPr>
              <a:t>反馈信号使放大器的净输入信号减小</a:t>
            </a:r>
          </a:p>
        </p:txBody>
      </p:sp>
      <p:sp>
        <p:nvSpPr>
          <p:cNvPr id="20489" name="Text Box 9"/>
          <p:cNvSpPr txBox="1">
            <a:spLocks noChangeArrowheads="1"/>
          </p:cNvSpPr>
          <p:nvPr/>
        </p:nvSpPr>
        <p:spPr bwMode="auto">
          <a:xfrm>
            <a:off x="431800" y="3159125"/>
            <a:ext cx="23288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dirty="0">
                <a:solidFill>
                  <a:schemeClr val="accent2"/>
                </a:solidFill>
                <a:latin typeface="华文楷体" panose="02010600040101010101" pitchFamily="2" charset="-122"/>
                <a:ea typeface="华文楷体" panose="02010600040101010101" pitchFamily="2" charset="-122"/>
              </a:rPr>
              <a:t>反馈信号的属性</a:t>
            </a:r>
          </a:p>
        </p:txBody>
      </p:sp>
      <p:sp>
        <p:nvSpPr>
          <p:cNvPr id="20490" name="AutoShape 10"/>
          <p:cNvSpPr>
            <a:spLocks/>
          </p:cNvSpPr>
          <p:nvPr/>
        </p:nvSpPr>
        <p:spPr bwMode="auto">
          <a:xfrm>
            <a:off x="2830513" y="2854325"/>
            <a:ext cx="171450" cy="1295400"/>
          </a:xfrm>
          <a:prstGeom prst="leftBrace">
            <a:avLst>
              <a:gd name="adj1" fmla="val 62963"/>
              <a:gd name="adj2" fmla="val 50000"/>
            </a:avLst>
          </a:prstGeom>
          <a:noFill/>
          <a:ln w="3810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20491" name="Text Box 11"/>
          <p:cNvSpPr txBox="1">
            <a:spLocks noChangeArrowheads="1"/>
          </p:cNvSpPr>
          <p:nvPr/>
        </p:nvSpPr>
        <p:spPr bwMode="auto">
          <a:xfrm>
            <a:off x="2884488" y="2795588"/>
            <a:ext cx="1409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b="1" dirty="0">
                <a:solidFill>
                  <a:schemeClr val="accent2"/>
                </a:solidFill>
                <a:latin typeface="华文楷体" panose="02010600040101010101" pitchFamily="2" charset="-122"/>
                <a:ea typeface="华文楷体" panose="02010600040101010101" pitchFamily="2" charset="-122"/>
              </a:rPr>
              <a:t>直流反馈</a:t>
            </a:r>
          </a:p>
        </p:txBody>
      </p:sp>
      <p:sp>
        <p:nvSpPr>
          <p:cNvPr id="20492" name="Text Box 12"/>
          <p:cNvSpPr txBox="1">
            <a:spLocks noChangeArrowheads="1"/>
          </p:cNvSpPr>
          <p:nvPr/>
        </p:nvSpPr>
        <p:spPr bwMode="auto">
          <a:xfrm>
            <a:off x="2909888" y="3235325"/>
            <a:ext cx="1409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b="1" dirty="0">
                <a:solidFill>
                  <a:schemeClr val="accent2"/>
                </a:solidFill>
                <a:latin typeface="华文楷体" panose="02010600040101010101" pitchFamily="2" charset="-122"/>
                <a:ea typeface="华文楷体" panose="02010600040101010101" pitchFamily="2" charset="-122"/>
              </a:rPr>
              <a:t>交流反馈</a:t>
            </a:r>
          </a:p>
        </p:txBody>
      </p:sp>
      <p:sp>
        <p:nvSpPr>
          <p:cNvPr id="20493" name="Text Box 13"/>
          <p:cNvSpPr txBox="1">
            <a:spLocks noChangeArrowheads="1"/>
          </p:cNvSpPr>
          <p:nvPr/>
        </p:nvSpPr>
        <p:spPr bwMode="auto">
          <a:xfrm>
            <a:off x="2905125" y="3684588"/>
            <a:ext cx="1409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b="1" dirty="0">
                <a:solidFill>
                  <a:schemeClr val="accent2"/>
                </a:solidFill>
                <a:latin typeface="华文楷体" panose="02010600040101010101" pitchFamily="2" charset="-122"/>
                <a:ea typeface="华文楷体" panose="02010600040101010101" pitchFamily="2" charset="-122"/>
              </a:rPr>
              <a:t>混合反馈</a:t>
            </a:r>
          </a:p>
        </p:txBody>
      </p:sp>
      <p:sp>
        <p:nvSpPr>
          <p:cNvPr id="20494" name="Text Box 14"/>
          <p:cNvSpPr txBox="1">
            <a:spLocks noChangeArrowheads="1"/>
          </p:cNvSpPr>
          <p:nvPr/>
        </p:nvSpPr>
        <p:spPr bwMode="auto">
          <a:xfrm>
            <a:off x="382588" y="4518025"/>
            <a:ext cx="23288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dirty="0">
                <a:latin typeface="华文楷体" panose="02010600040101010101" pitchFamily="2" charset="-122"/>
                <a:ea typeface="华文楷体" panose="02010600040101010101" pitchFamily="2" charset="-122"/>
              </a:rPr>
              <a:t>反馈的取样信号</a:t>
            </a:r>
          </a:p>
        </p:txBody>
      </p:sp>
      <p:sp>
        <p:nvSpPr>
          <p:cNvPr id="20495" name="AutoShape 15"/>
          <p:cNvSpPr>
            <a:spLocks/>
          </p:cNvSpPr>
          <p:nvPr/>
        </p:nvSpPr>
        <p:spPr bwMode="auto">
          <a:xfrm>
            <a:off x="2819400" y="4441825"/>
            <a:ext cx="152400" cy="838200"/>
          </a:xfrm>
          <a:prstGeom prst="leftBrace">
            <a:avLst>
              <a:gd name="adj1" fmla="val 4583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20496" name="Text Box 16"/>
          <p:cNvSpPr txBox="1">
            <a:spLocks noChangeArrowheads="1"/>
          </p:cNvSpPr>
          <p:nvPr/>
        </p:nvSpPr>
        <p:spPr bwMode="auto">
          <a:xfrm>
            <a:off x="2903538" y="4327525"/>
            <a:ext cx="1409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b="1" dirty="0">
                <a:latin typeface="华文楷体" panose="02010600040101010101" pitchFamily="2" charset="-122"/>
                <a:ea typeface="华文楷体" panose="02010600040101010101" pitchFamily="2" charset="-122"/>
              </a:rPr>
              <a:t>电压反馈</a:t>
            </a:r>
          </a:p>
        </p:txBody>
      </p:sp>
      <p:sp>
        <p:nvSpPr>
          <p:cNvPr id="20497" name="Text Box 17"/>
          <p:cNvSpPr txBox="1">
            <a:spLocks noChangeArrowheads="1"/>
          </p:cNvSpPr>
          <p:nvPr/>
        </p:nvSpPr>
        <p:spPr bwMode="auto">
          <a:xfrm>
            <a:off x="2879725" y="4879975"/>
            <a:ext cx="1409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b="1" dirty="0">
                <a:latin typeface="华文楷体" panose="02010600040101010101" pitchFamily="2" charset="-122"/>
                <a:ea typeface="华文楷体" panose="02010600040101010101" pitchFamily="2" charset="-122"/>
              </a:rPr>
              <a:t>电流反馈</a:t>
            </a:r>
          </a:p>
        </p:txBody>
      </p:sp>
      <p:sp>
        <p:nvSpPr>
          <p:cNvPr id="20498" name="Text Box 18"/>
          <p:cNvSpPr txBox="1">
            <a:spLocks noChangeArrowheads="1"/>
          </p:cNvSpPr>
          <p:nvPr/>
        </p:nvSpPr>
        <p:spPr bwMode="auto">
          <a:xfrm>
            <a:off x="371475" y="5808663"/>
            <a:ext cx="35544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dirty="0">
                <a:solidFill>
                  <a:schemeClr val="accent2"/>
                </a:solidFill>
                <a:latin typeface="华文楷体" panose="02010600040101010101" pitchFamily="2" charset="-122"/>
                <a:ea typeface="华文楷体" panose="02010600040101010101" pitchFamily="2" charset="-122"/>
              </a:rPr>
              <a:t>反馈在输入端的引入方式</a:t>
            </a:r>
          </a:p>
        </p:txBody>
      </p:sp>
      <p:sp>
        <p:nvSpPr>
          <p:cNvPr id="20499" name="AutoShape 19"/>
          <p:cNvSpPr>
            <a:spLocks/>
          </p:cNvSpPr>
          <p:nvPr/>
        </p:nvSpPr>
        <p:spPr bwMode="auto">
          <a:xfrm>
            <a:off x="3962400" y="5732463"/>
            <a:ext cx="152400" cy="838200"/>
          </a:xfrm>
          <a:prstGeom prst="leftBrace">
            <a:avLst>
              <a:gd name="adj1" fmla="val 45833"/>
              <a:gd name="adj2" fmla="val 50000"/>
            </a:avLst>
          </a:prstGeom>
          <a:noFill/>
          <a:ln w="3810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20500" name="Text Box 20"/>
          <p:cNvSpPr txBox="1">
            <a:spLocks noChangeArrowheads="1"/>
          </p:cNvSpPr>
          <p:nvPr/>
        </p:nvSpPr>
        <p:spPr bwMode="auto">
          <a:xfrm>
            <a:off x="3995738" y="6175375"/>
            <a:ext cx="1409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None/>
            </a:pPr>
            <a:r>
              <a:rPr lang="zh-CN" altLang="en-US" sz="2400" b="1" dirty="0">
                <a:solidFill>
                  <a:schemeClr val="accent2"/>
                </a:solidFill>
                <a:latin typeface="华文楷体" panose="02010600040101010101" pitchFamily="2" charset="-122"/>
                <a:ea typeface="华文楷体" panose="02010600040101010101" pitchFamily="2" charset="-122"/>
              </a:rPr>
              <a:t>并联反馈</a:t>
            </a:r>
          </a:p>
        </p:txBody>
      </p:sp>
      <p:sp>
        <p:nvSpPr>
          <p:cNvPr id="20501" name="Text Box 21"/>
          <p:cNvSpPr txBox="1">
            <a:spLocks noChangeArrowheads="1"/>
          </p:cNvSpPr>
          <p:nvPr/>
        </p:nvSpPr>
        <p:spPr bwMode="auto">
          <a:xfrm>
            <a:off x="4006850" y="5656263"/>
            <a:ext cx="1409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dirty="0">
                <a:solidFill>
                  <a:schemeClr val="accent2"/>
                </a:solidFill>
                <a:latin typeface="华文楷体" panose="02010600040101010101" pitchFamily="2" charset="-122"/>
                <a:ea typeface="华文楷体" panose="02010600040101010101" pitchFamily="2" charset="-122"/>
              </a:rPr>
              <a:t>串联反馈</a:t>
            </a:r>
          </a:p>
        </p:txBody>
      </p:sp>
    </p:spTree>
    <p:extLst>
      <p:ext uri="{BB962C8B-B14F-4D97-AF65-F5344CB8AC3E}">
        <p14:creationId xmlns:p14="http://schemas.microsoft.com/office/powerpoint/2010/main" xmlns="" val="2348771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left)">
                                      <p:cBhvr>
                                        <p:cTn id="7" dur="500"/>
                                        <p:tgtEl>
                                          <p:spTgt spid="20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4"/>
                                        </p:tgtEl>
                                        <p:attrNameLst>
                                          <p:attrName>style.visibility</p:attrName>
                                        </p:attrNameLst>
                                      </p:cBhvr>
                                      <p:to>
                                        <p:strVal val="visible"/>
                                      </p:to>
                                    </p:set>
                                    <p:animEffect transition="in" filter="wipe(left)">
                                      <p:cBhvr>
                                        <p:cTn id="12" dur="500"/>
                                        <p:tgtEl>
                                          <p:spTgt spid="20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wipe(left)">
                                      <p:cBhvr>
                                        <p:cTn id="17" dur="500"/>
                                        <p:tgtEl>
                                          <p:spTgt spid="204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6"/>
                                        </p:tgtEl>
                                        <p:attrNameLst>
                                          <p:attrName>style.visibility</p:attrName>
                                        </p:attrNameLst>
                                      </p:cBhvr>
                                      <p:to>
                                        <p:strVal val="visible"/>
                                      </p:to>
                                    </p:set>
                                    <p:animEffect transition="in" filter="wipe(left)">
                                      <p:cBhvr>
                                        <p:cTn id="22" dur="500"/>
                                        <p:tgtEl>
                                          <p:spTgt spid="204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7"/>
                                        </p:tgtEl>
                                        <p:attrNameLst>
                                          <p:attrName>style.visibility</p:attrName>
                                        </p:attrNameLst>
                                      </p:cBhvr>
                                      <p:to>
                                        <p:strVal val="visible"/>
                                      </p:to>
                                    </p:set>
                                    <p:animEffect transition="in" filter="wipe(left)">
                                      <p:cBhvr>
                                        <p:cTn id="27" dur="500"/>
                                        <p:tgtEl>
                                          <p:spTgt spid="204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488"/>
                                        </p:tgtEl>
                                        <p:attrNameLst>
                                          <p:attrName>style.visibility</p:attrName>
                                        </p:attrNameLst>
                                      </p:cBhvr>
                                      <p:to>
                                        <p:strVal val="visible"/>
                                      </p:to>
                                    </p:set>
                                    <p:animEffect transition="in" filter="wipe(left)">
                                      <p:cBhvr>
                                        <p:cTn id="32" dur="500"/>
                                        <p:tgtEl>
                                          <p:spTgt spid="204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89"/>
                                        </p:tgtEl>
                                        <p:attrNameLst>
                                          <p:attrName>style.visibility</p:attrName>
                                        </p:attrNameLst>
                                      </p:cBhvr>
                                      <p:to>
                                        <p:strVal val="visible"/>
                                      </p:to>
                                    </p:set>
                                    <p:animEffect transition="in" filter="wipe(left)">
                                      <p:cBhvr>
                                        <p:cTn id="37" dur="500"/>
                                        <p:tgtEl>
                                          <p:spTgt spid="204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490"/>
                                        </p:tgtEl>
                                        <p:attrNameLst>
                                          <p:attrName>style.visibility</p:attrName>
                                        </p:attrNameLst>
                                      </p:cBhvr>
                                      <p:to>
                                        <p:strVal val="visible"/>
                                      </p:to>
                                    </p:set>
                                    <p:animEffect transition="in" filter="wipe(left)">
                                      <p:cBhvr>
                                        <p:cTn id="42" dur="500"/>
                                        <p:tgtEl>
                                          <p:spTgt spid="204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491"/>
                                        </p:tgtEl>
                                        <p:attrNameLst>
                                          <p:attrName>style.visibility</p:attrName>
                                        </p:attrNameLst>
                                      </p:cBhvr>
                                      <p:to>
                                        <p:strVal val="visible"/>
                                      </p:to>
                                    </p:set>
                                    <p:animEffect transition="in" filter="wipe(left)">
                                      <p:cBhvr>
                                        <p:cTn id="47" dur="500"/>
                                        <p:tgtEl>
                                          <p:spTgt spid="204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0492"/>
                                        </p:tgtEl>
                                        <p:attrNameLst>
                                          <p:attrName>style.visibility</p:attrName>
                                        </p:attrNameLst>
                                      </p:cBhvr>
                                      <p:to>
                                        <p:strVal val="visible"/>
                                      </p:to>
                                    </p:set>
                                    <p:animEffect transition="in" filter="wipe(left)">
                                      <p:cBhvr>
                                        <p:cTn id="52" dur="500"/>
                                        <p:tgtEl>
                                          <p:spTgt spid="204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0493"/>
                                        </p:tgtEl>
                                        <p:attrNameLst>
                                          <p:attrName>style.visibility</p:attrName>
                                        </p:attrNameLst>
                                      </p:cBhvr>
                                      <p:to>
                                        <p:strVal val="visible"/>
                                      </p:to>
                                    </p:set>
                                    <p:animEffect transition="in" filter="wipe(left)">
                                      <p:cBhvr>
                                        <p:cTn id="57" dur="500"/>
                                        <p:tgtEl>
                                          <p:spTgt spid="2049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0494"/>
                                        </p:tgtEl>
                                        <p:attrNameLst>
                                          <p:attrName>style.visibility</p:attrName>
                                        </p:attrNameLst>
                                      </p:cBhvr>
                                      <p:to>
                                        <p:strVal val="visible"/>
                                      </p:to>
                                    </p:set>
                                    <p:animEffect transition="in" filter="wipe(left)">
                                      <p:cBhvr>
                                        <p:cTn id="62" dur="500"/>
                                        <p:tgtEl>
                                          <p:spTgt spid="2049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0495"/>
                                        </p:tgtEl>
                                        <p:attrNameLst>
                                          <p:attrName>style.visibility</p:attrName>
                                        </p:attrNameLst>
                                      </p:cBhvr>
                                      <p:to>
                                        <p:strVal val="visible"/>
                                      </p:to>
                                    </p:set>
                                    <p:animEffect transition="in" filter="wipe(left)">
                                      <p:cBhvr>
                                        <p:cTn id="67" dur="500"/>
                                        <p:tgtEl>
                                          <p:spTgt spid="2049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0496"/>
                                        </p:tgtEl>
                                        <p:attrNameLst>
                                          <p:attrName>style.visibility</p:attrName>
                                        </p:attrNameLst>
                                      </p:cBhvr>
                                      <p:to>
                                        <p:strVal val="visible"/>
                                      </p:to>
                                    </p:set>
                                    <p:animEffect transition="in" filter="wipe(left)">
                                      <p:cBhvr>
                                        <p:cTn id="72" dur="500"/>
                                        <p:tgtEl>
                                          <p:spTgt spid="2049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0497"/>
                                        </p:tgtEl>
                                        <p:attrNameLst>
                                          <p:attrName>style.visibility</p:attrName>
                                        </p:attrNameLst>
                                      </p:cBhvr>
                                      <p:to>
                                        <p:strVal val="visible"/>
                                      </p:to>
                                    </p:set>
                                    <p:animEffect transition="in" filter="wipe(left)">
                                      <p:cBhvr>
                                        <p:cTn id="77" dur="500"/>
                                        <p:tgtEl>
                                          <p:spTgt spid="2049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0498"/>
                                        </p:tgtEl>
                                        <p:attrNameLst>
                                          <p:attrName>style.visibility</p:attrName>
                                        </p:attrNameLst>
                                      </p:cBhvr>
                                      <p:to>
                                        <p:strVal val="visible"/>
                                      </p:to>
                                    </p:set>
                                    <p:animEffect transition="in" filter="wipe(left)">
                                      <p:cBhvr>
                                        <p:cTn id="82" dur="500"/>
                                        <p:tgtEl>
                                          <p:spTgt spid="2049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0499"/>
                                        </p:tgtEl>
                                        <p:attrNameLst>
                                          <p:attrName>style.visibility</p:attrName>
                                        </p:attrNameLst>
                                      </p:cBhvr>
                                      <p:to>
                                        <p:strVal val="visible"/>
                                      </p:to>
                                    </p:set>
                                    <p:animEffect transition="in" filter="wipe(left)">
                                      <p:cBhvr>
                                        <p:cTn id="87" dur="500"/>
                                        <p:tgtEl>
                                          <p:spTgt spid="2049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0501"/>
                                        </p:tgtEl>
                                        <p:attrNameLst>
                                          <p:attrName>style.visibility</p:attrName>
                                        </p:attrNameLst>
                                      </p:cBhvr>
                                      <p:to>
                                        <p:strVal val="visible"/>
                                      </p:to>
                                    </p:set>
                                    <p:animEffect transition="in" filter="wipe(left)">
                                      <p:cBhvr>
                                        <p:cTn id="92" dur="500"/>
                                        <p:tgtEl>
                                          <p:spTgt spid="2050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0500"/>
                                        </p:tgtEl>
                                        <p:attrNameLst>
                                          <p:attrName>style.visibility</p:attrName>
                                        </p:attrNameLst>
                                      </p:cBhvr>
                                      <p:to>
                                        <p:strVal val="visible"/>
                                      </p:to>
                                    </p:set>
                                    <p:animEffect transition="in" filter="wipe(left)">
                                      <p:cBhvr>
                                        <p:cTn id="97" dur="500"/>
                                        <p:tgtEl>
                                          <p:spTgt spid="20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P spid="20484" grpId="0" animBg="1"/>
      <p:bldP spid="20485" grpId="0" autoUpdateAnimBg="0"/>
      <p:bldP spid="20486" grpId="0" autoUpdateAnimBg="0"/>
      <p:bldP spid="20487" grpId="0" autoUpdateAnimBg="0"/>
      <p:bldP spid="20488" grpId="0" autoUpdateAnimBg="0"/>
      <p:bldP spid="20489" grpId="0" autoUpdateAnimBg="0"/>
      <p:bldP spid="20490" grpId="0" animBg="1"/>
      <p:bldP spid="20491" grpId="0" autoUpdateAnimBg="0"/>
      <p:bldP spid="20492" grpId="0" autoUpdateAnimBg="0"/>
      <p:bldP spid="20493" grpId="0" autoUpdateAnimBg="0"/>
      <p:bldP spid="20494" grpId="0" autoUpdateAnimBg="0"/>
      <p:bldP spid="20495" grpId="0" animBg="1"/>
      <p:bldP spid="20496" grpId="0" autoUpdateAnimBg="0"/>
      <p:bldP spid="20497" grpId="0" autoUpdateAnimBg="0"/>
      <p:bldP spid="20498" grpId="0" autoUpdateAnimBg="0"/>
      <p:bldP spid="20499" grpId="0" animBg="1"/>
      <p:bldP spid="20500" grpId="0" autoUpdateAnimBg="0"/>
      <p:bldP spid="2050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1447800" y="381000"/>
          <a:ext cx="6419850" cy="2649538"/>
        </p:xfrm>
        <a:graphic>
          <a:graphicData uri="http://schemas.openxmlformats.org/presentationml/2006/ole">
            <p:oleObj spid="_x0000_s13324" r:id="rId3" imgW="4754880" imgH="1965960" progId="">
              <p:embed/>
            </p:oleObj>
          </a:graphicData>
        </a:graphic>
      </p:graphicFrame>
      <p:grpSp>
        <p:nvGrpSpPr>
          <p:cNvPr id="37895" name="Group 7"/>
          <p:cNvGrpSpPr>
            <a:grpSpLocks/>
          </p:cNvGrpSpPr>
          <p:nvPr/>
        </p:nvGrpSpPr>
        <p:grpSpPr bwMode="auto">
          <a:xfrm>
            <a:off x="3200400" y="1676400"/>
            <a:ext cx="2286000" cy="381000"/>
            <a:chOff x="2016" y="1056"/>
            <a:chExt cx="1440" cy="240"/>
          </a:xfrm>
        </p:grpSpPr>
        <p:sp>
          <p:nvSpPr>
            <p:cNvPr id="37893" name="Line 5"/>
            <p:cNvSpPr>
              <a:spLocks noChangeShapeType="1"/>
            </p:cNvSpPr>
            <p:nvPr/>
          </p:nvSpPr>
          <p:spPr bwMode="auto">
            <a:xfrm>
              <a:off x="2016" y="1056"/>
              <a:ext cx="0" cy="240"/>
            </a:xfrm>
            <a:prstGeom prst="line">
              <a:avLst/>
            </a:prstGeom>
            <a:noFill/>
            <a:ln w="381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7894" name="Line 6"/>
            <p:cNvSpPr>
              <a:spLocks noChangeShapeType="1"/>
            </p:cNvSpPr>
            <p:nvPr/>
          </p:nvSpPr>
          <p:spPr bwMode="auto">
            <a:xfrm>
              <a:off x="2016" y="1296"/>
              <a:ext cx="1440" cy="0"/>
            </a:xfrm>
            <a:prstGeom prst="line">
              <a:avLst/>
            </a:prstGeom>
            <a:noFill/>
            <a:ln w="381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7896" name="Group 8"/>
          <p:cNvGrpSpPr>
            <a:grpSpLocks/>
          </p:cNvGrpSpPr>
          <p:nvPr/>
        </p:nvGrpSpPr>
        <p:grpSpPr bwMode="auto">
          <a:xfrm>
            <a:off x="3048000" y="1371600"/>
            <a:ext cx="257175" cy="257175"/>
            <a:chOff x="3465" y="3660"/>
            <a:chExt cx="405" cy="405"/>
          </a:xfrm>
        </p:grpSpPr>
        <p:sp>
          <p:nvSpPr>
            <p:cNvPr id="37897" name="Oval 9"/>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7898" name="Line 10"/>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7899" name="Line 11"/>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7900" name="Group 12"/>
          <p:cNvGrpSpPr>
            <a:grpSpLocks/>
          </p:cNvGrpSpPr>
          <p:nvPr/>
        </p:nvGrpSpPr>
        <p:grpSpPr bwMode="auto">
          <a:xfrm>
            <a:off x="3733800" y="1447800"/>
            <a:ext cx="257175" cy="257175"/>
            <a:chOff x="4230" y="4710"/>
            <a:chExt cx="405" cy="405"/>
          </a:xfrm>
        </p:grpSpPr>
        <p:sp>
          <p:nvSpPr>
            <p:cNvPr id="37901" name="Oval 13"/>
            <p:cNvSpPr>
              <a:spLocks noChangeArrowheads="1"/>
            </p:cNvSpPr>
            <p:nvPr/>
          </p:nvSpPr>
          <p:spPr bwMode="auto">
            <a:xfrm>
              <a:off x="4230" y="471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7902" name="Line 14"/>
            <p:cNvSpPr>
              <a:spLocks noChangeShapeType="1"/>
            </p:cNvSpPr>
            <p:nvPr/>
          </p:nvSpPr>
          <p:spPr bwMode="auto">
            <a:xfrm>
              <a:off x="4245" y="492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7903" name="Group 15"/>
          <p:cNvGrpSpPr>
            <a:grpSpLocks/>
          </p:cNvGrpSpPr>
          <p:nvPr/>
        </p:nvGrpSpPr>
        <p:grpSpPr bwMode="auto">
          <a:xfrm>
            <a:off x="4953000" y="1371600"/>
            <a:ext cx="257175" cy="257175"/>
            <a:chOff x="4230" y="4710"/>
            <a:chExt cx="405" cy="405"/>
          </a:xfrm>
        </p:grpSpPr>
        <p:sp>
          <p:nvSpPr>
            <p:cNvPr id="37904" name="Oval 16"/>
            <p:cNvSpPr>
              <a:spLocks noChangeArrowheads="1"/>
            </p:cNvSpPr>
            <p:nvPr/>
          </p:nvSpPr>
          <p:spPr bwMode="auto">
            <a:xfrm>
              <a:off x="4230" y="471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7905" name="Line 17"/>
            <p:cNvSpPr>
              <a:spLocks noChangeShapeType="1"/>
            </p:cNvSpPr>
            <p:nvPr/>
          </p:nvSpPr>
          <p:spPr bwMode="auto">
            <a:xfrm>
              <a:off x="4245" y="492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7906" name="Group 18"/>
          <p:cNvGrpSpPr>
            <a:grpSpLocks/>
          </p:cNvGrpSpPr>
          <p:nvPr/>
        </p:nvGrpSpPr>
        <p:grpSpPr bwMode="auto">
          <a:xfrm>
            <a:off x="5486400" y="1676400"/>
            <a:ext cx="257175" cy="257175"/>
            <a:chOff x="4230" y="4710"/>
            <a:chExt cx="405" cy="405"/>
          </a:xfrm>
        </p:grpSpPr>
        <p:sp>
          <p:nvSpPr>
            <p:cNvPr id="37907" name="Oval 19"/>
            <p:cNvSpPr>
              <a:spLocks noChangeArrowheads="1"/>
            </p:cNvSpPr>
            <p:nvPr/>
          </p:nvSpPr>
          <p:spPr bwMode="auto">
            <a:xfrm>
              <a:off x="4230" y="471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7908" name="Line 20"/>
            <p:cNvSpPr>
              <a:spLocks noChangeShapeType="1"/>
            </p:cNvSpPr>
            <p:nvPr/>
          </p:nvSpPr>
          <p:spPr bwMode="auto">
            <a:xfrm>
              <a:off x="4245" y="492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7909" name="Text Box 21"/>
          <p:cNvSpPr txBox="1">
            <a:spLocks noChangeArrowheads="1"/>
          </p:cNvSpPr>
          <p:nvPr/>
        </p:nvSpPr>
        <p:spPr bwMode="auto">
          <a:xfrm>
            <a:off x="423863" y="3124200"/>
            <a:ext cx="4724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(1) </a:t>
            </a:r>
            <a:r>
              <a:rPr lang="zh-CN" altLang="en-US" sz="2400" b="1" dirty="0">
                <a:latin typeface="华文楷体" panose="02010600040101010101" pitchFamily="2" charset="-122"/>
                <a:ea typeface="华文楷体" panose="02010600040101010101" pitchFamily="2" charset="-122"/>
              </a:rPr>
              <a:t>确定反馈网络：</a:t>
            </a:r>
          </a:p>
        </p:txBody>
      </p:sp>
      <p:sp>
        <p:nvSpPr>
          <p:cNvPr id="37910" name="Text Box 22"/>
          <p:cNvSpPr txBox="1">
            <a:spLocks noChangeArrowheads="1"/>
          </p:cNvSpPr>
          <p:nvPr/>
        </p:nvSpPr>
        <p:spPr bwMode="auto">
          <a:xfrm>
            <a:off x="381000" y="3505200"/>
            <a:ext cx="6629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按瞬时极性法确定反馈类型：负反馈</a:t>
            </a:r>
          </a:p>
        </p:txBody>
      </p:sp>
      <p:sp>
        <p:nvSpPr>
          <p:cNvPr id="37911" name="Text Box 23"/>
          <p:cNvSpPr txBox="1">
            <a:spLocks noChangeArrowheads="1"/>
          </p:cNvSpPr>
          <p:nvPr/>
        </p:nvSpPr>
        <p:spPr bwMode="auto">
          <a:xfrm>
            <a:off x="393700" y="4051300"/>
            <a:ext cx="79946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将输出端短路接地，反馈量不复存在，故为电压反馈</a:t>
            </a:r>
          </a:p>
        </p:txBody>
      </p:sp>
      <p:sp>
        <p:nvSpPr>
          <p:cNvPr id="37912" name="Text Box 24"/>
          <p:cNvSpPr txBox="1">
            <a:spLocks noChangeArrowheads="1"/>
          </p:cNvSpPr>
          <p:nvPr/>
        </p:nvSpPr>
        <p:spPr bwMode="auto">
          <a:xfrm>
            <a:off x="393700" y="4571999"/>
            <a:ext cx="777875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(4)</a:t>
            </a:r>
            <a:r>
              <a:rPr lang="zh-CN" altLang="en-US" sz="2400" b="1" dirty="0">
                <a:latin typeface="华文楷体" panose="02010600040101010101" pitchFamily="2" charset="-122"/>
                <a:ea typeface="华文楷体" panose="02010600040101010101" pitchFamily="2" charset="-122"/>
              </a:rPr>
              <a:t>因反馈量是以电流形式影响输出量的，或从电路结构上可知：反馈端与输出端在同一电极上，故为并联反馈</a:t>
            </a:r>
          </a:p>
        </p:txBody>
      </p:sp>
      <p:sp>
        <p:nvSpPr>
          <p:cNvPr id="37913" name="Text Box 25"/>
          <p:cNvSpPr txBox="1">
            <a:spLocks noChangeArrowheads="1"/>
          </p:cNvSpPr>
          <p:nvPr/>
        </p:nvSpPr>
        <p:spPr bwMode="auto">
          <a:xfrm>
            <a:off x="827088" y="5661025"/>
            <a:ext cx="7086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所以电路反馈 组态为：电压并联负反馈</a:t>
            </a:r>
          </a:p>
        </p:txBody>
      </p:sp>
      <p:sp>
        <p:nvSpPr>
          <p:cNvPr id="37914" name="Line 26"/>
          <p:cNvSpPr>
            <a:spLocks noChangeShapeType="1"/>
          </p:cNvSpPr>
          <p:nvPr/>
        </p:nvSpPr>
        <p:spPr bwMode="auto">
          <a:xfrm>
            <a:off x="7010400" y="1981200"/>
            <a:ext cx="0" cy="990600"/>
          </a:xfrm>
          <a:prstGeom prst="line">
            <a:avLst/>
          </a:prstGeom>
          <a:noFill/>
          <a:ln w="57150">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772982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linds(vertical)">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909"/>
                                        </p:tgtEl>
                                        <p:attrNameLst>
                                          <p:attrName>style.visibility</p:attrName>
                                        </p:attrNameLst>
                                      </p:cBhvr>
                                      <p:to>
                                        <p:strVal val="visible"/>
                                      </p:to>
                                    </p:set>
                                    <p:animEffect transition="in" filter="checkerboard(across)">
                                      <p:cBhvr>
                                        <p:cTn id="12" dur="500"/>
                                        <p:tgtEl>
                                          <p:spTgt spid="379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7895"/>
                                        </p:tgtEl>
                                        <p:attrNameLst>
                                          <p:attrName>style.visibility</p:attrName>
                                        </p:attrNameLst>
                                      </p:cBhvr>
                                      <p:to>
                                        <p:strVal val="visible"/>
                                      </p:to>
                                    </p:set>
                                    <p:animEffect transition="in" filter="box(out)">
                                      <p:cBhvr>
                                        <p:cTn id="17" dur="500"/>
                                        <p:tgtEl>
                                          <p:spTgt spid="378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7896"/>
                                        </p:tgtEl>
                                        <p:attrNameLst>
                                          <p:attrName>style.visibility</p:attrName>
                                        </p:attrNameLst>
                                      </p:cBhvr>
                                      <p:to>
                                        <p:strVal val="visible"/>
                                      </p:to>
                                    </p:set>
                                    <p:animEffect transition="in" filter="box(out)">
                                      <p:cBhvr>
                                        <p:cTn id="22" dur="500"/>
                                        <p:tgtEl>
                                          <p:spTgt spid="378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900"/>
                                        </p:tgtEl>
                                        <p:attrNameLst>
                                          <p:attrName>style.visibility</p:attrName>
                                        </p:attrNameLst>
                                      </p:cBhvr>
                                      <p:to>
                                        <p:strVal val="visible"/>
                                      </p:to>
                                    </p:set>
                                    <p:animEffect transition="in" filter="blinds(horizontal)">
                                      <p:cBhvr>
                                        <p:cTn id="27" dur="500"/>
                                        <p:tgtEl>
                                          <p:spTgt spid="379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7903"/>
                                        </p:tgtEl>
                                        <p:attrNameLst>
                                          <p:attrName>style.visibility</p:attrName>
                                        </p:attrNameLst>
                                      </p:cBhvr>
                                      <p:to>
                                        <p:strVal val="visible"/>
                                      </p:to>
                                    </p:set>
                                    <p:animEffect transition="in" filter="blinds(horizontal)">
                                      <p:cBhvr>
                                        <p:cTn id="32" dur="500"/>
                                        <p:tgtEl>
                                          <p:spTgt spid="379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7906"/>
                                        </p:tgtEl>
                                        <p:attrNameLst>
                                          <p:attrName>style.visibility</p:attrName>
                                        </p:attrNameLst>
                                      </p:cBhvr>
                                      <p:to>
                                        <p:strVal val="visible"/>
                                      </p:to>
                                    </p:set>
                                    <p:animEffect transition="in" filter="box(in)">
                                      <p:cBhvr>
                                        <p:cTn id="37" dur="500"/>
                                        <p:tgtEl>
                                          <p:spTgt spid="379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37910"/>
                                        </p:tgtEl>
                                        <p:attrNameLst>
                                          <p:attrName>style.visibility</p:attrName>
                                        </p:attrNameLst>
                                      </p:cBhvr>
                                      <p:to>
                                        <p:strVal val="visible"/>
                                      </p:to>
                                    </p:set>
                                    <p:animEffect transition="in" filter="blinds(vertical)">
                                      <p:cBhvr>
                                        <p:cTn id="42" dur="500"/>
                                        <p:tgtEl>
                                          <p:spTgt spid="379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7914"/>
                                        </p:tgtEl>
                                        <p:attrNameLst>
                                          <p:attrName>style.visibility</p:attrName>
                                        </p:attrNameLst>
                                      </p:cBhvr>
                                      <p:to>
                                        <p:strVal val="visible"/>
                                      </p:to>
                                    </p:set>
                                    <p:animEffect transition="in" filter="box(in)">
                                      <p:cBhvr>
                                        <p:cTn id="47" dur="500"/>
                                        <p:tgtEl>
                                          <p:spTgt spid="379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37911"/>
                                        </p:tgtEl>
                                        <p:attrNameLst>
                                          <p:attrName>style.visibility</p:attrName>
                                        </p:attrNameLst>
                                      </p:cBhvr>
                                      <p:to>
                                        <p:strVal val="visible"/>
                                      </p:to>
                                    </p:set>
                                    <p:animEffect transition="in" filter="blinds(vertical)">
                                      <p:cBhvr>
                                        <p:cTn id="52" dur="500"/>
                                        <p:tgtEl>
                                          <p:spTgt spid="379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7912"/>
                                        </p:tgtEl>
                                        <p:attrNameLst>
                                          <p:attrName>style.visibility</p:attrName>
                                        </p:attrNameLst>
                                      </p:cBhvr>
                                      <p:to>
                                        <p:strVal val="visible"/>
                                      </p:to>
                                    </p:set>
                                    <p:animEffect transition="in" filter="box(out)">
                                      <p:cBhvr>
                                        <p:cTn id="57" dur="500"/>
                                        <p:tgtEl>
                                          <p:spTgt spid="379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7913"/>
                                        </p:tgtEl>
                                        <p:attrNameLst>
                                          <p:attrName>style.visibility</p:attrName>
                                        </p:attrNameLst>
                                      </p:cBhvr>
                                      <p:to>
                                        <p:strVal val="visible"/>
                                      </p:to>
                                    </p:set>
                                    <p:animEffect transition="in" filter="blinds(horizontal)">
                                      <p:cBhvr>
                                        <p:cTn id="62" dur="500"/>
                                        <p:tgtEl>
                                          <p:spTgt spid="37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9" grpId="0" autoUpdateAnimBg="0"/>
      <p:bldP spid="37910" grpId="0" autoUpdateAnimBg="0"/>
      <p:bldP spid="37911" grpId="0" autoUpdateAnimBg="0"/>
      <p:bldP spid="37912" grpId="0" autoUpdateAnimBg="0"/>
      <p:bldP spid="37913" grpId="0" autoUpdateAnimBg="0"/>
      <p:bldP spid="379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914400" y="838200"/>
          <a:ext cx="6419850" cy="2649538"/>
        </p:xfrm>
        <a:graphic>
          <a:graphicData uri="http://schemas.openxmlformats.org/presentationml/2006/ole">
            <p:oleObj spid="_x0000_s14348" r:id="rId3" imgW="4754880" imgH="1965960" progId="Word.Picture.8">
              <p:embed/>
            </p:oleObj>
          </a:graphicData>
        </a:graphic>
      </p:graphicFrame>
      <p:grpSp>
        <p:nvGrpSpPr>
          <p:cNvPr id="38918" name="Group 6"/>
          <p:cNvGrpSpPr>
            <a:grpSpLocks/>
          </p:cNvGrpSpPr>
          <p:nvPr/>
        </p:nvGrpSpPr>
        <p:grpSpPr bwMode="auto">
          <a:xfrm>
            <a:off x="2667000" y="2133600"/>
            <a:ext cx="2286000" cy="304800"/>
            <a:chOff x="1680" y="1344"/>
            <a:chExt cx="1440" cy="192"/>
          </a:xfrm>
        </p:grpSpPr>
        <p:sp>
          <p:nvSpPr>
            <p:cNvPr id="38916" name="Line 4"/>
            <p:cNvSpPr>
              <a:spLocks noChangeShapeType="1"/>
            </p:cNvSpPr>
            <p:nvPr/>
          </p:nvSpPr>
          <p:spPr bwMode="auto">
            <a:xfrm>
              <a:off x="1680" y="1344"/>
              <a:ext cx="0" cy="192"/>
            </a:xfrm>
            <a:prstGeom prst="line">
              <a:avLst/>
            </a:prstGeom>
            <a:noFill/>
            <a:ln w="381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8917" name="Line 5"/>
            <p:cNvSpPr>
              <a:spLocks noChangeShapeType="1"/>
            </p:cNvSpPr>
            <p:nvPr/>
          </p:nvSpPr>
          <p:spPr bwMode="auto">
            <a:xfrm>
              <a:off x="1680" y="1536"/>
              <a:ext cx="1440" cy="0"/>
            </a:xfrm>
            <a:prstGeom prst="line">
              <a:avLst/>
            </a:prstGeom>
            <a:noFill/>
            <a:ln w="381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8919" name="Group 7"/>
          <p:cNvGrpSpPr>
            <a:grpSpLocks/>
          </p:cNvGrpSpPr>
          <p:nvPr/>
        </p:nvGrpSpPr>
        <p:grpSpPr bwMode="auto">
          <a:xfrm>
            <a:off x="2514600" y="1828800"/>
            <a:ext cx="257175" cy="257175"/>
            <a:chOff x="3465" y="3660"/>
            <a:chExt cx="405" cy="405"/>
          </a:xfrm>
        </p:grpSpPr>
        <p:sp>
          <p:nvSpPr>
            <p:cNvPr id="38920" name="Oval 8"/>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8921" name="Line 9"/>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8922" name="Line 10"/>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8923" name="Group 11"/>
          <p:cNvGrpSpPr>
            <a:grpSpLocks/>
          </p:cNvGrpSpPr>
          <p:nvPr/>
        </p:nvGrpSpPr>
        <p:grpSpPr bwMode="auto">
          <a:xfrm>
            <a:off x="3276600" y="1600200"/>
            <a:ext cx="257175" cy="257175"/>
            <a:chOff x="4230" y="4710"/>
            <a:chExt cx="405" cy="405"/>
          </a:xfrm>
        </p:grpSpPr>
        <p:sp>
          <p:nvSpPr>
            <p:cNvPr id="38924" name="Oval 12"/>
            <p:cNvSpPr>
              <a:spLocks noChangeArrowheads="1"/>
            </p:cNvSpPr>
            <p:nvPr/>
          </p:nvSpPr>
          <p:spPr bwMode="auto">
            <a:xfrm>
              <a:off x="4230" y="471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8925" name="Line 13"/>
            <p:cNvSpPr>
              <a:spLocks noChangeShapeType="1"/>
            </p:cNvSpPr>
            <p:nvPr/>
          </p:nvSpPr>
          <p:spPr bwMode="auto">
            <a:xfrm>
              <a:off x="4245" y="492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8926" name="Group 14"/>
          <p:cNvGrpSpPr>
            <a:grpSpLocks/>
          </p:cNvGrpSpPr>
          <p:nvPr/>
        </p:nvGrpSpPr>
        <p:grpSpPr bwMode="auto">
          <a:xfrm>
            <a:off x="4343400" y="1905000"/>
            <a:ext cx="257175" cy="257175"/>
            <a:chOff x="4230" y="4710"/>
            <a:chExt cx="405" cy="405"/>
          </a:xfrm>
        </p:grpSpPr>
        <p:sp>
          <p:nvSpPr>
            <p:cNvPr id="38927" name="Oval 15"/>
            <p:cNvSpPr>
              <a:spLocks noChangeArrowheads="1"/>
            </p:cNvSpPr>
            <p:nvPr/>
          </p:nvSpPr>
          <p:spPr bwMode="auto">
            <a:xfrm>
              <a:off x="4230" y="471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8928" name="Line 16"/>
            <p:cNvSpPr>
              <a:spLocks noChangeShapeType="1"/>
            </p:cNvSpPr>
            <p:nvPr/>
          </p:nvSpPr>
          <p:spPr bwMode="auto">
            <a:xfrm>
              <a:off x="4245" y="492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8929" name="Group 17"/>
          <p:cNvGrpSpPr>
            <a:grpSpLocks/>
          </p:cNvGrpSpPr>
          <p:nvPr/>
        </p:nvGrpSpPr>
        <p:grpSpPr bwMode="auto">
          <a:xfrm>
            <a:off x="5029200" y="2209800"/>
            <a:ext cx="257175" cy="257175"/>
            <a:chOff x="4230" y="4710"/>
            <a:chExt cx="405" cy="405"/>
          </a:xfrm>
        </p:grpSpPr>
        <p:sp>
          <p:nvSpPr>
            <p:cNvPr id="38930" name="Oval 18"/>
            <p:cNvSpPr>
              <a:spLocks noChangeArrowheads="1"/>
            </p:cNvSpPr>
            <p:nvPr/>
          </p:nvSpPr>
          <p:spPr bwMode="auto">
            <a:xfrm>
              <a:off x="4230" y="471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8931" name="Line 19"/>
            <p:cNvSpPr>
              <a:spLocks noChangeShapeType="1"/>
            </p:cNvSpPr>
            <p:nvPr/>
          </p:nvSpPr>
          <p:spPr bwMode="auto">
            <a:xfrm>
              <a:off x="4245" y="492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8932" name="Text Box 20"/>
          <p:cNvSpPr txBox="1">
            <a:spLocks noChangeArrowheads="1"/>
          </p:cNvSpPr>
          <p:nvPr/>
        </p:nvSpPr>
        <p:spPr bwMode="auto">
          <a:xfrm>
            <a:off x="762000" y="3657600"/>
            <a:ext cx="6248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按瞬时极性法可判定为负反馈</a:t>
            </a:r>
          </a:p>
        </p:txBody>
      </p:sp>
      <p:sp>
        <p:nvSpPr>
          <p:cNvPr id="38933" name="Text Box 21"/>
          <p:cNvSpPr txBox="1">
            <a:spLocks noChangeArrowheads="1"/>
          </p:cNvSpPr>
          <p:nvPr/>
        </p:nvSpPr>
        <p:spPr bwMode="auto">
          <a:xfrm>
            <a:off x="762000" y="4114800"/>
            <a:ext cx="78486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将输出端短路接地，或从电路结构上可知，输出端和反馈端不在同一电极上，故为电流反馈</a:t>
            </a:r>
          </a:p>
        </p:txBody>
      </p:sp>
      <p:sp>
        <p:nvSpPr>
          <p:cNvPr id="38934" name="Text Box 22"/>
          <p:cNvSpPr txBox="1">
            <a:spLocks noChangeArrowheads="1"/>
          </p:cNvSpPr>
          <p:nvPr/>
        </p:nvSpPr>
        <p:spPr bwMode="auto">
          <a:xfrm>
            <a:off x="762000" y="5029200"/>
            <a:ext cx="81534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从输入端和反馈端在同一电极上，或也判断反馈量是以电流形式影响输入端的，故为并联反馈</a:t>
            </a:r>
          </a:p>
        </p:txBody>
      </p:sp>
      <p:sp>
        <p:nvSpPr>
          <p:cNvPr id="38935" name="Text Box 23"/>
          <p:cNvSpPr txBox="1">
            <a:spLocks noChangeArrowheads="1"/>
          </p:cNvSpPr>
          <p:nvPr/>
        </p:nvSpPr>
        <p:spPr bwMode="auto">
          <a:xfrm>
            <a:off x="1676400" y="6019800"/>
            <a:ext cx="4800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所以为电流并联负反馈</a:t>
            </a:r>
          </a:p>
        </p:txBody>
      </p:sp>
      <p:sp>
        <p:nvSpPr>
          <p:cNvPr id="38939" name="Line 27"/>
          <p:cNvSpPr>
            <a:spLocks noChangeShapeType="1"/>
          </p:cNvSpPr>
          <p:nvPr/>
        </p:nvSpPr>
        <p:spPr bwMode="auto">
          <a:xfrm>
            <a:off x="6629400" y="1752600"/>
            <a:ext cx="0" cy="1676400"/>
          </a:xfrm>
          <a:prstGeom prst="line">
            <a:avLst/>
          </a:prstGeom>
          <a:noFill/>
          <a:ln w="38100">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xmlns="" val="3329636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arn(outHorizontal)">
                                      <p:cBhvr>
                                        <p:cTn id="7" dur="5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38918"/>
                                        </p:tgtEl>
                                        <p:attrNameLst>
                                          <p:attrName>style.visibility</p:attrName>
                                        </p:attrNameLst>
                                      </p:cBhvr>
                                      <p:to>
                                        <p:strVal val="visible"/>
                                      </p:to>
                                    </p:set>
                                    <p:animEffect transition="in" filter="checkerboard(down)">
                                      <p:cBhvr>
                                        <p:cTn id="12" dur="500"/>
                                        <p:tgtEl>
                                          <p:spTgt spid="38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8919"/>
                                        </p:tgtEl>
                                        <p:attrNameLst>
                                          <p:attrName>style.visibility</p:attrName>
                                        </p:attrNameLst>
                                      </p:cBhvr>
                                      <p:to>
                                        <p:strVal val="visible"/>
                                      </p:to>
                                    </p:set>
                                    <p:animEffect transition="in" filter="checkerboard(across)">
                                      <p:cBhvr>
                                        <p:cTn id="17" dur="500"/>
                                        <p:tgtEl>
                                          <p:spTgt spid="389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923"/>
                                        </p:tgtEl>
                                        <p:attrNameLst>
                                          <p:attrName>style.visibility</p:attrName>
                                        </p:attrNameLst>
                                      </p:cBhvr>
                                      <p:to>
                                        <p:strVal val="visible"/>
                                      </p:to>
                                    </p:set>
                                    <p:animEffect transition="in" filter="blinds(horizontal)">
                                      <p:cBhvr>
                                        <p:cTn id="22" dur="500"/>
                                        <p:tgtEl>
                                          <p:spTgt spid="389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38926"/>
                                        </p:tgtEl>
                                        <p:attrNameLst>
                                          <p:attrName>style.visibility</p:attrName>
                                        </p:attrNameLst>
                                      </p:cBhvr>
                                      <p:to>
                                        <p:strVal val="visible"/>
                                      </p:to>
                                    </p:set>
                                    <p:animEffect transition="in" filter="box(out)">
                                      <p:cBhvr>
                                        <p:cTn id="27" dur="500"/>
                                        <p:tgtEl>
                                          <p:spTgt spid="389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38929"/>
                                        </p:tgtEl>
                                        <p:attrNameLst>
                                          <p:attrName>style.visibility</p:attrName>
                                        </p:attrNameLst>
                                      </p:cBhvr>
                                      <p:to>
                                        <p:strVal val="visible"/>
                                      </p:to>
                                    </p:set>
                                    <p:animEffect transition="in" filter="blinds(vertical)">
                                      <p:cBhvr>
                                        <p:cTn id="32" dur="500"/>
                                        <p:tgtEl>
                                          <p:spTgt spid="389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932"/>
                                        </p:tgtEl>
                                        <p:attrNameLst>
                                          <p:attrName>style.visibility</p:attrName>
                                        </p:attrNameLst>
                                      </p:cBhvr>
                                      <p:to>
                                        <p:strVal val="visible"/>
                                      </p:to>
                                    </p:set>
                                    <p:animEffect transition="in" filter="blinds(horizontal)">
                                      <p:cBhvr>
                                        <p:cTn id="37" dur="500"/>
                                        <p:tgtEl>
                                          <p:spTgt spid="389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939"/>
                                        </p:tgtEl>
                                        <p:attrNameLst>
                                          <p:attrName>style.visibility</p:attrName>
                                        </p:attrNameLst>
                                      </p:cBhvr>
                                      <p:to>
                                        <p:strVal val="visible"/>
                                      </p:to>
                                    </p:set>
                                    <p:animEffect transition="in" filter="blinds(horizontal)">
                                      <p:cBhvr>
                                        <p:cTn id="42" dur="500"/>
                                        <p:tgtEl>
                                          <p:spTgt spid="389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8933"/>
                                        </p:tgtEl>
                                        <p:attrNameLst>
                                          <p:attrName>style.visibility</p:attrName>
                                        </p:attrNameLst>
                                      </p:cBhvr>
                                      <p:to>
                                        <p:strVal val="visible"/>
                                      </p:to>
                                    </p:set>
                                    <p:animEffect transition="in" filter="box(in)">
                                      <p:cBhvr>
                                        <p:cTn id="47" dur="500"/>
                                        <p:tgtEl>
                                          <p:spTgt spid="389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8934"/>
                                        </p:tgtEl>
                                        <p:attrNameLst>
                                          <p:attrName>style.visibility</p:attrName>
                                        </p:attrNameLst>
                                      </p:cBhvr>
                                      <p:to>
                                        <p:strVal val="visible"/>
                                      </p:to>
                                    </p:set>
                                    <p:animEffect transition="in" filter="box(in)">
                                      <p:cBhvr>
                                        <p:cTn id="52" dur="500"/>
                                        <p:tgtEl>
                                          <p:spTgt spid="389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38935"/>
                                        </p:tgtEl>
                                        <p:attrNameLst>
                                          <p:attrName>style.visibility</p:attrName>
                                        </p:attrNameLst>
                                      </p:cBhvr>
                                      <p:to>
                                        <p:strVal val="visible"/>
                                      </p:to>
                                    </p:set>
                                    <p:animEffect transition="in" filter="checkerboard(across)">
                                      <p:cBhvr>
                                        <p:cTn id="57" dur="500"/>
                                        <p:tgtEl>
                                          <p:spTgt spid="38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2" grpId="0" autoUpdateAnimBg="0"/>
      <p:bldP spid="38933" grpId="0" autoUpdateAnimBg="0"/>
      <p:bldP spid="38934" grpId="0" autoUpdateAnimBg="0"/>
      <p:bldP spid="38935" grpId="0" autoUpdateAnimBg="0"/>
      <p:bldP spid="389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noChangeAspect="1"/>
          </p:cNvGraphicFramePr>
          <p:nvPr/>
        </p:nvGraphicFramePr>
        <p:xfrm>
          <a:off x="990600" y="476250"/>
          <a:ext cx="6438900" cy="2698750"/>
        </p:xfrm>
        <a:graphic>
          <a:graphicData uri="http://schemas.openxmlformats.org/presentationml/2006/ole">
            <p:oleObj spid="_x0000_s15372" r:id="rId3" imgW="4770120" imgH="2004060" progId="">
              <p:embed/>
            </p:oleObj>
          </a:graphicData>
        </a:graphic>
      </p:graphicFrame>
      <p:grpSp>
        <p:nvGrpSpPr>
          <p:cNvPr id="39942" name="Group 6"/>
          <p:cNvGrpSpPr>
            <a:grpSpLocks/>
          </p:cNvGrpSpPr>
          <p:nvPr/>
        </p:nvGrpSpPr>
        <p:grpSpPr bwMode="auto">
          <a:xfrm>
            <a:off x="3200400" y="2152650"/>
            <a:ext cx="1828800" cy="914400"/>
            <a:chOff x="2016" y="1632"/>
            <a:chExt cx="1152" cy="576"/>
          </a:xfrm>
        </p:grpSpPr>
        <p:sp>
          <p:nvSpPr>
            <p:cNvPr id="39940" name="Line 4"/>
            <p:cNvSpPr>
              <a:spLocks noChangeShapeType="1"/>
            </p:cNvSpPr>
            <p:nvPr/>
          </p:nvSpPr>
          <p:spPr bwMode="auto">
            <a:xfrm>
              <a:off x="2016" y="1632"/>
              <a:ext cx="1152" cy="0"/>
            </a:xfrm>
            <a:prstGeom prst="line">
              <a:avLst/>
            </a:prstGeom>
            <a:noFill/>
            <a:ln w="381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39941" name="Line 5"/>
            <p:cNvSpPr>
              <a:spLocks noChangeShapeType="1"/>
            </p:cNvSpPr>
            <p:nvPr/>
          </p:nvSpPr>
          <p:spPr bwMode="auto">
            <a:xfrm>
              <a:off x="2016" y="1632"/>
              <a:ext cx="0" cy="576"/>
            </a:xfrm>
            <a:prstGeom prst="line">
              <a:avLst/>
            </a:prstGeom>
            <a:noFill/>
            <a:ln w="381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grpSp>
        <p:nvGrpSpPr>
          <p:cNvPr id="39943" name="Group 7"/>
          <p:cNvGrpSpPr>
            <a:grpSpLocks/>
          </p:cNvGrpSpPr>
          <p:nvPr/>
        </p:nvGrpSpPr>
        <p:grpSpPr bwMode="auto">
          <a:xfrm>
            <a:off x="2895600" y="1466850"/>
            <a:ext cx="257175" cy="257175"/>
            <a:chOff x="4230" y="4710"/>
            <a:chExt cx="405" cy="405"/>
          </a:xfrm>
        </p:grpSpPr>
        <p:sp>
          <p:nvSpPr>
            <p:cNvPr id="39944" name="Oval 8"/>
            <p:cNvSpPr>
              <a:spLocks noChangeArrowheads="1"/>
            </p:cNvSpPr>
            <p:nvPr/>
          </p:nvSpPr>
          <p:spPr bwMode="auto">
            <a:xfrm>
              <a:off x="4230" y="471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9945" name="Line 9"/>
            <p:cNvSpPr>
              <a:spLocks noChangeShapeType="1"/>
            </p:cNvSpPr>
            <p:nvPr/>
          </p:nvSpPr>
          <p:spPr bwMode="auto">
            <a:xfrm>
              <a:off x="4245" y="492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9946" name="Group 10"/>
          <p:cNvGrpSpPr>
            <a:grpSpLocks/>
          </p:cNvGrpSpPr>
          <p:nvPr/>
        </p:nvGrpSpPr>
        <p:grpSpPr bwMode="auto">
          <a:xfrm>
            <a:off x="2438400" y="1924050"/>
            <a:ext cx="257175" cy="257175"/>
            <a:chOff x="3465" y="3660"/>
            <a:chExt cx="405" cy="405"/>
          </a:xfrm>
        </p:grpSpPr>
        <p:sp>
          <p:nvSpPr>
            <p:cNvPr id="39947" name="Oval 11"/>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9948" name="Line 12"/>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49" name="Line 13"/>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9953" name="Group 17"/>
          <p:cNvGrpSpPr>
            <a:grpSpLocks/>
          </p:cNvGrpSpPr>
          <p:nvPr/>
        </p:nvGrpSpPr>
        <p:grpSpPr bwMode="auto">
          <a:xfrm>
            <a:off x="3505200" y="1771650"/>
            <a:ext cx="257175" cy="257175"/>
            <a:chOff x="3465" y="3660"/>
            <a:chExt cx="405" cy="405"/>
          </a:xfrm>
        </p:grpSpPr>
        <p:sp>
          <p:nvSpPr>
            <p:cNvPr id="39954" name="Oval 18"/>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9955" name="Line 19"/>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56" name="Line 20"/>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39957" name="Group 21"/>
          <p:cNvGrpSpPr>
            <a:grpSpLocks/>
          </p:cNvGrpSpPr>
          <p:nvPr/>
        </p:nvGrpSpPr>
        <p:grpSpPr bwMode="auto">
          <a:xfrm>
            <a:off x="5181600" y="1924050"/>
            <a:ext cx="257175" cy="257175"/>
            <a:chOff x="3465" y="3660"/>
            <a:chExt cx="405" cy="405"/>
          </a:xfrm>
        </p:grpSpPr>
        <p:sp>
          <p:nvSpPr>
            <p:cNvPr id="39958" name="Oval 22"/>
            <p:cNvSpPr>
              <a:spLocks noChangeArrowheads="1"/>
            </p:cNvSpPr>
            <p:nvPr/>
          </p:nvSpPr>
          <p:spPr bwMode="auto">
            <a:xfrm>
              <a:off x="3465" y="3660"/>
              <a:ext cx="405" cy="405"/>
            </a:xfrm>
            <a:prstGeom prst="ellipse">
              <a:avLst/>
            </a:prstGeom>
            <a:solidFill>
              <a:srgbClr val="FFFFFF"/>
            </a:solidFill>
            <a:ln w="28575">
              <a:solidFill>
                <a:srgbClr val="FF0000"/>
              </a:solidFill>
              <a:round/>
              <a:headEnd/>
              <a:tailEnd/>
            </a:ln>
          </p:spPr>
          <p:txBody>
            <a:bodyPr/>
            <a:lstStyle/>
            <a:p>
              <a:endParaRPr lang="zh-CN" altLang="en-US"/>
            </a:p>
          </p:txBody>
        </p:sp>
        <p:sp>
          <p:nvSpPr>
            <p:cNvPr id="39959" name="Line 23"/>
            <p:cNvSpPr>
              <a:spLocks noChangeShapeType="1"/>
            </p:cNvSpPr>
            <p:nvPr/>
          </p:nvSpPr>
          <p:spPr bwMode="auto">
            <a:xfrm>
              <a:off x="3675" y="3660"/>
              <a:ext cx="0" cy="405"/>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39960" name="Line 24"/>
            <p:cNvSpPr>
              <a:spLocks noChangeShapeType="1"/>
            </p:cNvSpPr>
            <p:nvPr/>
          </p:nvSpPr>
          <p:spPr bwMode="auto">
            <a:xfrm>
              <a:off x="3480" y="3870"/>
              <a:ext cx="390" cy="0"/>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39961" name="Text Box 25"/>
          <p:cNvSpPr txBox="1">
            <a:spLocks noChangeArrowheads="1"/>
          </p:cNvSpPr>
          <p:nvPr/>
        </p:nvSpPr>
        <p:spPr bwMode="auto">
          <a:xfrm>
            <a:off x="1219200" y="3448050"/>
            <a:ext cx="66294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按瞬时极性法确定反馈极性为负反馈</a:t>
            </a:r>
          </a:p>
        </p:txBody>
      </p:sp>
      <p:sp>
        <p:nvSpPr>
          <p:cNvPr id="39962" name="Text Box 26"/>
          <p:cNvSpPr txBox="1">
            <a:spLocks noChangeArrowheads="1"/>
          </p:cNvSpPr>
          <p:nvPr/>
        </p:nvSpPr>
        <p:spPr bwMode="auto">
          <a:xfrm>
            <a:off x="1219200" y="3905250"/>
            <a:ext cx="7745413"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将输出端短路或从输出回路观察：输出端与反馈端不在同一电极上，故为电流反馈</a:t>
            </a:r>
          </a:p>
        </p:txBody>
      </p:sp>
      <p:sp>
        <p:nvSpPr>
          <p:cNvPr id="39963" name="Text Box 27"/>
          <p:cNvSpPr txBox="1">
            <a:spLocks noChangeArrowheads="1"/>
          </p:cNvSpPr>
          <p:nvPr/>
        </p:nvSpPr>
        <p:spPr bwMode="auto">
          <a:xfrm>
            <a:off x="1258888" y="4719638"/>
            <a:ext cx="767397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反馈量是以电压形式影响输入端的，或从输入回路观察：输入端与反馈端不在同一电极上，故为串联反馈</a:t>
            </a:r>
          </a:p>
        </p:txBody>
      </p:sp>
      <p:sp>
        <p:nvSpPr>
          <p:cNvPr id="39965" name="Text Box 29"/>
          <p:cNvSpPr txBox="1">
            <a:spLocks noChangeArrowheads="1"/>
          </p:cNvSpPr>
          <p:nvPr/>
        </p:nvSpPr>
        <p:spPr bwMode="auto">
          <a:xfrm>
            <a:off x="2627313" y="5727700"/>
            <a:ext cx="32004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电流串联负反馈</a:t>
            </a:r>
          </a:p>
        </p:txBody>
      </p:sp>
    </p:spTree>
    <p:extLst>
      <p:ext uri="{BB962C8B-B14F-4D97-AF65-F5344CB8AC3E}">
        <p14:creationId xmlns:p14="http://schemas.microsoft.com/office/powerpoint/2010/main" xmlns="" val="4235387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p:cTn id="7" dur="500" fill="hold"/>
                                        <p:tgtEl>
                                          <p:spTgt spid="39938"/>
                                        </p:tgtEl>
                                        <p:attrNameLst>
                                          <p:attrName>ppt_w</p:attrName>
                                        </p:attrNameLst>
                                      </p:cBhvr>
                                      <p:tavLst>
                                        <p:tav tm="0">
                                          <p:val>
                                            <p:strVal val="(6*min(max(#ppt_w*#ppt_h,.3),1)-7.4)/-.7*#ppt_w"/>
                                          </p:val>
                                        </p:tav>
                                        <p:tav tm="100000">
                                          <p:val>
                                            <p:strVal val="#ppt_w"/>
                                          </p:val>
                                        </p:tav>
                                      </p:tavLst>
                                    </p:anim>
                                    <p:anim calcmode="lin" valueType="num">
                                      <p:cBhvr>
                                        <p:cTn id="8" dur="500" fill="hold"/>
                                        <p:tgtEl>
                                          <p:spTgt spid="39938"/>
                                        </p:tgtEl>
                                        <p:attrNameLst>
                                          <p:attrName>ppt_h</p:attrName>
                                        </p:attrNameLst>
                                      </p:cBhvr>
                                      <p:tavLst>
                                        <p:tav tm="0">
                                          <p:val>
                                            <p:strVal val="(6*min(max(#ppt_w*#ppt_h,.3),1)-7.4)/-.7*#ppt_h"/>
                                          </p:val>
                                        </p:tav>
                                        <p:tav tm="100000">
                                          <p:val>
                                            <p:strVal val="#ppt_h"/>
                                          </p:val>
                                        </p:tav>
                                      </p:tavLst>
                                    </p:anim>
                                    <p:anim calcmode="lin" valueType="num">
                                      <p:cBhvr>
                                        <p:cTn id="9" dur="500" fill="hold"/>
                                        <p:tgtEl>
                                          <p:spTgt spid="39938"/>
                                        </p:tgtEl>
                                        <p:attrNameLst>
                                          <p:attrName>ppt_x</p:attrName>
                                        </p:attrNameLst>
                                      </p:cBhvr>
                                      <p:tavLst>
                                        <p:tav tm="0">
                                          <p:val>
                                            <p:fltVal val="0.5"/>
                                          </p:val>
                                        </p:tav>
                                        <p:tav tm="100000">
                                          <p:val>
                                            <p:strVal val="#ppt_x"/>
                                          </p:val>
                                        </p:tav>
                                      </p:tavLst>
                                    </p:anim>
                                    <p:anim calcmode="lin" valueType="num">
                                      <p:cBhvr>
                                        <p:cTn id="10" dur="500" fill="hold"/>
                                        <p:tgtEl>
                                          <p:spTgt spid="39938"/>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9942"/>
                                        </p:tgtEl>
                                        <p:attrNameLst>
                                          <p:attrName>style.visibility</p:attrName>
                                        </p:attrNameLst>
                                      </p:cBhvr>
                                      <p:to>
                                        <p:strVal val="visible"/>
                                      </p:to>
                                    </p:set>
                                    <p:animEffect transition="in" filter="box(in)">
                                      <p:cBhvr>
                                        <p:cTn id="15" dur="500"/>
                                        <p:tgtEl>
                                          <p:spTgt spid="399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nodeType="clickEffect">
                                  <p:stCondLst>
                                    <p:cond delay="0"/>
                                  </p:stCondLst>
                                  <p:childTnLst>
                                    <p:set>
                                      <p:cBhvr>
                                        <p:cTn id="19" dur="1" fill="hold">
                                          <p:stCondLst>
                                            <p:cond delay="0"/>
                                          </p:stCondLst>
                                        </p:cTn>
                                        <p:tgtEl>
                                          <p:spTgt spid="39946"/>
                                        </p:tgtEl>
                                        <p:attrNameLst>
                                          <p:attrName>style.visibility</p:attrName>
                                        </p:attrNameLst>
                                      </p:cBhvr>
                                      <p:to>
                                        <p:strVal val="visible"/>
                                      </p:to>
                                    </p:set>
                                    <p:animEffect transition="in" filter="barn(inHorizontal)">
                                      <p:cBhvr>
                                        <p:cTn id="20" dur="500"/>
                                        <p:tgtEl>
                                          <p:spTgt spid="3994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6" fill="hold" nodeType="clickEffect">
                                  <p:stCondLst>
                                    <p:cond delay="0"/>
                                  </p:stCondLst>
                                  <p:childTnLst>
                                    <p:set>
                                      <p:cBhvr>
                                        <p:cTn id="24" dur="1" fill="hold">
                                          <p:stCondLst>
                                            <p:cond delay="0"/>
                                          </p:stCondLst>
                                        </p:cTn>
                                        <p:tgtEl>
                                          <p:spTgt spid="39943"/>
                                        </p:tgtEl>
                                        <p:attrNameLst>
                                          <p:attrName>style.visibility</p:attrName>
                                        </p:attrNameLst>
                                      </p:cBhvr>
                                      <p:to>
                                        <p:strVal val="visible"/>
                                      </p:to>
                                    </p:set>
                                    <p:animEffect transition="in" filter="barn(inHorizontal)">
                                      <p:cBhvr>
                                        <p:cTn id="25" dur="500"/>
                                        <p:tgtEl>
                                          <p:spTgt spid="3994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39953"/>
                                        </p:tgtEl>
                                        <p:attrNameLst>
                                          <p:attrName>style.visibility</p:attrName>
                                        </p:attrNameLst>
                                      </p:cBhvr>
                                      <p:to>
                                        <p:strVal val="visible"/>
                                      </p:to>
                                    </p:set>
                                    <p:animEffect transition="in" filter="slide(fromBottom)">
                                      <p:cBhvr>
                                        <p:cTn id="30" dur="500"/>
                                        <p:tgtEl>
                                          <p:spTgt spid="3995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9957"/>
                                        </p:tgtEl>
                                        <p:attrNameLst>
                                          <p:attrName>style.visibility</p:attrName>
                                        </p:attrNameLst>
                                      </p:cBhvr>
                                      <p:to>
                                        <p:strVal val="visible"/>
                                      </p:to>
                                    </p:set>
                                    <p:animEffect transition="in" filter="blinds(horizontal)">
                                      <p:cBhvr>
                                        <p:cTn id="35" dur="500"/>
                                        <p:tgtEl>
                                          <p:spTgt spid="3995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39961"/>
                                        </p:tgtEl>
                                        <p:attrNameLst>
                                          <p:attrName>style.visibility</p:attrName>
                                        </p:attrNameLst>
                                      </p:cBhvr>
                                      <p:to>
                                        <p:strVal val="visible"/>
                                      </p:to>
                                    </p:set>
                                    <p:animEffect transition="in" filter="box(in)">
                                      <p:cBhvr>
                                        <p:cTn id="40" dur="500"/>
                                        <p:tgtEl>
                                          <p:spTgt spid="3996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9962"/>
                                        </p:tgtEl>
                                        <p:attrNameLst>
                                          <p:attrName>style.visibility</p:attrName>
                                        </p:attrNameLst>
                                      </p:cBhvr>
                                      <p:to>
                                        <p:strVal val="visible"/>
                                      </p:to>
                                    </p:set>
                                    <p:animEffect transition="in" filter="blinds(horizontal)">
                                      <p:cBhvr>
                                        <p:cTn id="45" dur="500"/>
                                        <p:tgtEl>
                                          <p:spTgt spid="3996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39963"/>
                                        </p:tgtEl>
                                        <p:attrNameLst>
                                          <p:attrName>style.visibility</p:attrName>
                                        </p:attrNameLst>
                                      </p:cBhvr>
                                      <p:to>
                                        <p:strVal val="visible"/>
                                      </p:to>
                                    </p:set>
                                    <p:animEffect transition="in" filter="checkerboard(across)">
                                      <p:cBhvr>
                                        <p:cTn id="50" dur="500"/>
                                        <p:tgtEl>
                                          <p:spTgt spid="3996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528" fill="hold" grpId="0" nodeType="clickEffect">
                                  <p:stCondLst>
                                    <p:cond delay="0"/>
                                  </p:stCondLst>
                                  <p:childTnLst>
                                    <p:set>
                                      <p:cBhvr>
                                        <p:cTn id="54" dur="1" fill="hold">
                                          <p:stCondLst>
                                            <p:cond delay="0"/>
                                          </p:stCondLst>
                                        </p:cTn>
                                        <p:tgtEl>
                                          <p:spTgt spid="39965"/>
                                        </p:tgtEl>
                                        <p:attrNameLst>
                                          <p:attrName>style.visibility</p:attrName>
                                        </p:attrNameLst>
                                      </p:cBhvr>
                                      <p:to>
                                        <p:strVal val="visible"/>
                                      </p:to>
                                    </p:set>
                                    <p:anim calcmode="lin" valueType="num">
                                      <p:cBhvr>
                                        <p:cTn id="55" dur="500" fill="hold"/>
                                        <p:tgtEl>
                                          <p:spTgt spid="39965"/>
                                        </p:tgtEl>
                                        <p:attrNameLst>
                                          <p:attrName>ppt_w</p:attrName>
                                        </p:attrNameLst>
                                      </p:cBhvr>
                                      <p:tavLst>
                                        <p:tav tm="0">
                                          <p:val>
                                            <p:fltVal val="0"/>
                                          </p:val>
                                        </p:tav>
                                        <p:tav tm="100000">
                                          <p:val>
                                            <p:strVal val="#ppt_w"/>
                                          </p:val>
                                        </p:tav>
                                      </p:tavLst>
                                    </p:anim>
                                    <p:anim calcmode="lin" valueType="num">
                                      <p:cBhvr>
                                        <p:cTn id="56" dur="500" fill="hold"/>
                                        <p:tgtEl>
                                          <p:spTgt spid="39965"/>
                                        </p:tgtEl>
                                        <p:attrNameLst>
                                          <p:attrName>ppt_h</p:attrName>
                                        </p:attrNameLst>
                                      </p:cBhvr>
                                      <p:tavLst>
                                        <p:tav tm="0">
                                          <p:val>
                                            <p:fltVal val="0"/>
                                          </p:val>
                                        </p:tav>
                                        <p:tav tm="100000">
                                          <p:val>
                                            <p:strVal val="#ppt_h"/>
                                          </p:val>
                                        </p:tav>
                                      </p:tavLst>
                                    </p:anim>
                                    <p:anim calcmode="lin" valueType="num">
                                      <p:cBhvr>
                                        <p:cTn id="57" dur="500" fill="hold"/>
                                        <p:tgtEl>
                                          <p:spTgt spid="39965"/>
                                        </p:tgtEl>
                                        <p:attrNameLst>
                                          <p:attrName>ppt_x</p:attrName>
                                        </p:attrNameLst>
                                      </p:cBhvr>
                                      <p:tavLst>
                                        <p:tav tm="0">
                                          <p:val>
                                            <p:fltVal val="0.5"/>
                                          </p:val>
                                        </p:tav>
                                        <p:tav tm="100000">
                                          <p:val>
                                            <p:strVal val="#ppt_x"/>
                                          </p:val>
                                        </p:tav>
                                      </p:tavLst>
                                    </p:anim>
                                    <p:anim calcmode="lin" valueType="num">
                                      <p:cBhvr>
                                        <p:cTn id="58" dur="500" fill="hold"/>
                                        <p:tgtEl>
                                          <p:spTgt spid="3996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1" grpId="0" autoUpdateAnimBg="0"/>
      <p:bldP spid="39962" grpId="0" autoUpdateAnimBg="0"/>
      <p:bldP spid="39963" grpId="0" autoUpdateAnimBg="0"/>
      <p:bldP spid="3996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044701" y="490538"/>
            <a:ext cx="5176837"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600" b="1" dirty="0">
                <a:solidFill>
                  <a:srgbClr val="6600FF"/>
                </a:solidFill>
                <a:latin typeface="华文楷体" panose="02010600040101010101" pitchFamily="2" charset="-122"/>
                <a:ea typeface="华文楷体" panose="02010600040101010101" pitchFamily="2" charset="-122"/>
              </a:rPr>
              <a:t>如何判别电路中反馈类型小结</a:t>
            </a:r>
          </a:p>
        </p:txBody>
      </p:sp>
      <p:sp>
        <p:nvSpPr>
          <p:cNvPr id="25603" name="Text Box 3"/>
          <p:cNvSpPr txBox="1">
            <a:spLocks noChangeArrowheads="1"/>
          </p:cNvSpPr>
          <p:nvPr/>
        </p:nvSpPr>
        <p:spPr bwMode="auto">
          <a:xfrm>
            <a:off x="1216025" y="1444625"/>
            <a:ext cx="762952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1</a:t>
            </a:r>
            <a:r>
              <a:rPr lang="zh-CN" altLang="en-US" sz="2400" b="1" dirty="0">
                <a:solidFill>
                  <a:srgbClr val="C00000"/>
                </a:solidFill>
                <a:latin typeface="华文楷体" panose="02010600040101010101" pitchFamily="2" charset="-122"/>
                <a:ea typeface="华文楷体" panose="02010600040101010101" pitchFamily="2" charset="-122"/>
              </a:rPr>
              <a:t>)反馈电路直接从输出端引出的，是电压反馈；</a:t>
            </a:r>
          </a:p>
        </p:txBody>
      </p:sp>
      <p:sp>
        <p:nvSpPr>
          <p:cNvPr id="25604" name="Text Box 4"/>
          <p:cNvSpPr txBox="1">
            <a:spLocks noChangeArrowheads="1"/>
          </p:cNvSpPr>
          <p:nvPr/>
        </p:nvSpPr>
        <p:spPr bwMode="auto">
          <a:xfrm>
            <a:off x="539750" y="1981200"/>
            <a:ext cx="6681788"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solidFill>
                  <a:srgbClr val="C00000"/>
                </a:solidFill>
                <a:latin typeface="华文楷体" panose="02010600040101010101" pitchFamily="2" charset="-122"/>
                <a:ea typeface="华文楷体" panose="02010600040101010101" pitchFamily="2" charset="-122"/>
              </a:rPr>
              <a:t>从负载电阻靠近“地”端引出的，是电流反馈</a:t>
            </a:r>
            <a:r>
              <a:rPr lang="zh-CN" altLang="en-US" sz="2400" dirty="0">
                <a:solidFill>
                  <a:srgbClr val="C00000"/>
                </a:solidFill>
                <a:latin typeface="Times New Roman" panose="02020603050405020304" pitchFamily="18" charset="0"/>
              </a:rPr>
              <a:t>；</a:t>
            </a:r>
          </a:p>
        </p:txBody>
      </p:sp>
      <p:sp>
        <p:nvSpPr>
          <p:cNvPr id="25605" name="Text Box 5"/>
          <p:cNvSpPr txBox="1">
            <a:spLocks noChangeArrowheads="1"/>
          </p:cNvSpPr>
          <p:nvPr/>
        </p:nvSpPr>
        <p:spPr bwMode="auto">
          <a:xfrm>
            <a:off x="539750" y="3835400"/>
            <a:ext cx="8167688" cy="8890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0000"/>
              </a:lnSpc>
              <a:spcBef>
                <a:spcPct val="0"/>
              </a:spcBef>
              <a:buNone/>
            </a:pPr>
            <a:r>
              <a:rPr lang="zh-CN" altLang="en-US" sz="2400" dirty="0">
                <a:solidFill>
                  <a:srgbClr val="C00000"/>
                </a:solidFill>
                <a:latin typeface="宋体" panose="02010600030101010101" pitchFamily="2" charset="-122"/>
              </a:rPr>
              <a:t>　　</a:t>
            </a: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2</a:t>
            </a:r>
            <a:r>
              <a:rPr lang="zh-CN" altLang="en-US" sz="2400" b="1" dirty="0">
                <a:solidFill>
                  <a:srgbClr val="C00000"/>
                </a:solidFill>
                <a:latin typeface="华文楷体" panose="02010600040101010101" pitchFamily="2" charset="-122"/>
                <a:ea typeface="华文楷体" panose="02010600040101010101" pitchFamily="2" charset="-122"/>
              </a:rPr>
              <a:t>)输入信号和反馈信号分别加在两个输入端，</a:t>
            </a:r>
          </a:p>
          <a:p>
            <a:pPr algn="just">
              <a:lnSpc>
                <a:spcPct val="110000"/>
              </a:lnSpc>
              <a:spcBef>
                <a:spcPct val="0"/>
              </a:spcBef>
              <a:buNone/>
            </a:pPr>
            <a:r>
              <a:rPr lang="zh-CN" altLang="en-US" sz="2400" b="1" dirty="0">
                <a:solidFill>
                  <a:srgbClr val="C00000"/>
                </a:solidFill>
                <a:latin typeface="华文楷体" panose="02010600040101010101" pitchFamily="2" charset="-122"/>
                <a:ea typeface="华文楷体" panose="02010600040101010101" pitchFamily="2" charset="-122"/>
              </a:rPr>
              <a:t>是串联反馈；加在同一输入端的是并联反馈；</a:t>
            </a:r>
          </a:p>
        </p:txBody>
      </p:sp>
      <p:sp>
        <p:nvSpPr>
          <p:cNvPr id="25606" name="Text Box 6"/>
          <p:cNvSpPr txBox="1">
            <a:spLocks noChangeArrowheads="1"/>
          </p:cNvSpPr>
          <p:nvPr/>
        </p:nvSpPr>
        <p:spPr bwMode="auto">
          <a:xfrm>
            <a:off x="1147763" y="5073650"/>
            <a:ext cx="7400925" cy="482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0000"/>
              </a:lnSpc>
              <a:spcBef>
                <a:spcPct val="0"/>
              </a:spcBef>
              <a:buNone/>
            </a:pPr>
            <a:r>
              <a:rPr lang="zh-CN" altLang="en-US" sz="2400" b="1" dirty="0">
                <a:solidFill>
                  <a:srgbClr val="C00000"/>
                </a:solidFill>
                <a:latin typeface="华文楷体" panose="02010600040101010101" pitchFamily="2" charset="-122"/>
                <a:ea typeface="华文楷体" panose="02010600040101010101" pitchFamily="2" charset="-122"/>
              </a:rPr>
              <a:t>(</a:t>
            </a:r>
            <a:r>
              <a:rPr lang="en-US" altLang="zh-CN" sz="2400" b="1" dirty="0">
                <a:solidFill>
                  <a:srgbClr val="C00000"/>
                </a:solidFill>
                <a:latin typeface="华文楷体" panose="02010600040101010101" pitchFamily="2" charset="-122"/>
                <a:ea typeface="华文楷体" panose="02010600040101010101" pitchFamily="2" charset="-122"/>
              </a:rPr>
              <a:t>3</a:t>
            </a:r>
            <a:r>
              <a:rPr lang="zh-CN" altLang="en-US" sz="2400" b="1" dirty="0">
                <a:solidFill>
                  <a:srgbClr val="C00000"/>
                </a:solidFill>
                <a:latin typeface="华文楷体" panose="02010600040101010101" pitchFamily="2" charset="-122"/>
                <a:ea typeface="华文楷体" panose="02010600040101010101" pitchFamily="2" charset="-122"/>
              </a:rPr>
              <a:t>)反馈信号使净输入信号减小的，是负反馈。</a:t>
            </a:r>
          </a:p>
        </p:txBody>
      </p:sp>
      <p:sp>
        <p:nvSpPr>
          <p:cNvPr id="25607" name="Text Box 7"/>
          <p:cNvSpPr txBox="1">
            <a:spLocks noChangeArrowheads="1"/>
          </p:cNvSpPr>
          <p:nvPr/>
        </p:nvSpPr>
        <p:spPr bwMode="auto">
          <a:xfrm>
            <a:off x="565150" y="2616200"/>
            <a:ext cx="7696200" cy="8890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0"/>
              </a:spcBef>
              <a:buFontTx/>
              <a:buNone/>
            </a:pPr>
            <a:r>
              <a:rPr lang="zh-CN" altLang="en-US" sz="2400" dirty="0">
                <a:solidFill>
                  <a:srgbClr val="C00000"/>
                </a:solidFill>
                <a:latin typeface="宋体" panose="02010600030101010101" pitchFamily="2" charset="-122"/>
              </a:rPr>
              <a:t>　　</a:t>
            </a:r>
            <a:r>
              <a:rPr lang="zh-CN" altLang="en-US" sz="2400" b="1" dirty="0">
                <a:solidFill>
                  <a:srgbClr val="C00000"/>
                </a:solidFill>
                <a:latin typeface="华文楷体" panose="02010600040101010101" pitchFamily="2" charset="-122"/>
                <a:ea typeface="华文楷体" panose="02010600040101010101" pitchFamily="2" charset="-122"/>
              </a:rPr>
              <a:t>(也可将输出端短路，若反馈量为零，则为电压反馈；若反馈量不为零，则为电流反馈。) </a:t>
            </a:r>
          </a:p>
        </p:txBody>
      </p:sp>
    </p:spTree>
    <p:extLst>
      <p:ext uri="{BB962C8B-B14F-4D97-AF65-F5344CB8AC3E}">
        <p14:creationId xmlns:p14="http://schemas.microsoft.com/office/powerpoint/2010/main" xmlns="" val="1335176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5603"/>
                                        </p:tgtEl>
                                        <p:attrNameLst>
                                          <p:attrName>style.visibility</p:attrName>
                                        </p:attrNameLst>
                                      </p:cBhvr>
                                      <p:to>
                                        <p:strVal val="visible"/>
                                      </p:to>
                                    </p:set>
                                    <p:animEffect transition="in" filter="wipe(left)">
                                      <p:cBhvr>
                                        <p:cTn id="7" dur="300"/>
                                        <p:tgtEl>
                                          <p:spTgt spid="25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25604"/>
                                        </p:tgtEl>
                                        <p:attrNameLst>
                                          <p:attrName>style.visibility</p:attrName>
                                        </p:attrNameLst>
                                      </p:cBhvr>
                                      <p:to>
                                        <p:strVal val="visible"/>
                                      </p:to>
                                    </p:set>
                                    <p:animEffect transition="in" filter="wipe(left)">
                                      <p:cBhvr>
                                        <p:cTn id="12" dur="300"/>
                                        <p:tgtEl>
                                          <p:spTgt spid="25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607"/>
                                        </p:tgtEl>
                                        <p:attrNameLst>
                                          <p:attrName>style.visibility</p:attrName>
                                        </p:attrNameLst>
                                      </p:cBhvr>
                                      <p:to>
                                        <p:strVal val="visible"/>
                                      </p:to>
                                    </p:set>
                                    <p:animEffect transition="in" filter="dissolve">
                                      <p:cBhvr>
                                        <p:cTn id="17" dur="500"/>
                                        <p:tgtEl>
                                          <p:spTgt spid="256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25605"/>
                                        </p:tgtEl>
                                        <p:attrNameLst>
                                          <p:attrName>style.visibility</p:attrName>
                                        </p:attrNameLst>
                                      </p:cBhvr>
                                      <p:to>
                                        <p:strVal val="visible"/>
                                      </p:to>
                                    </p:set>
                                    <p:animEffect transition="in" filter="wipe(left)">
                                      <p:cBhvr>
                                        <p:cTn id="22" dur="300"/>
                                        <p:tgtEl>
                                          <p:spTgt spid="256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25606"/>
                                        </p:tgtEl>
                                        <p:attrNameLst>
                                          <p:attrName>style.visibility</p:attrName>
                                        </p:attrNameLst>
                                      </p:cBhvr>
                                      <p:to>
                                        <p:strVal val="visible"/>
                                      </p:to>
                                    </p:set>
                                    <p:animEffect transition="in" filter="wipe(left)">
                                      <p:cBhvr>
                                        <p:cTn id="27" dur="3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4" grpId="0" autoUpdateAnimBg="0"/>
      <p:bldP spid="25605" grpId="0" autoUpdateAnimBg="0"/>
      <p:bldP spid="25606" grpId="0" autoUpdateAnimBg="0"/>
      <p:bldP spid="2560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1049338" y="609600"/>
            <a:ext cx="7866062" cy="4810125"/>
            <a:chOff x="480" y="22"/>
            <a:chExt cx="4955" cy="3030"/>
          </a:xfrm>
        </p:grpSpPr>
        <p:grpSp>
          <p:nvGrpSpPr>
            <p:cNvPr id="49155" name="Group 3"/>
            <p:cNvGrpSpPr>
              <a:grpSpLocks/>
            </p:cNvGrpSpPr>
            <p:nvPr/>
          </p:nvGrpSpPr>
          <p:grpSpPr bwMode="auto">
            <a:xfrm>
              <a:off x="480" y="22"/>
              <a:ext cx="4955" cy="3030"/>
              <a:chOff x="480" y="624"/>
              <a:chExt cx="4955" cy="3030"/>
            </a:xfrm>
          </p:grpSpPr>
          <p:grpSp>
            <p:nvGrpSpPr>
              <p:cNvPr id="49156" name="Group 4"/>
              <p:cNvGrpSpPr>
                <a:grpSpLocks/>
              </p:cNvGrpSpPr>
              <p:nvPr/>
            </p:nvGrpSpPr>
            <p:grpSpPr bwMode="auto">
              <a:xfrm>
                <a:off x="1560" y="2177"/>
                <a:ext cx="420" cy="372"/>
                <a:chOff x="1596" y="1728"/>
                <a:chExt cx="420" cy="372"/>
              </a:xfrm>
            </p:grpSpPr>
            <p:sp>
              <p:nvSpPr>
                <p:cNvPr id="49157" name="Line 5"/>
                <p:cNvSpPr>
                  <a:spLocks noChangeShapeType="1"/>
                </p:cNvSpPr>
                <p:nvPr/>
              </p:nvSpPr>
              <p:spPr bwMode="auto">
                <a:xfrm>
                  <a:off x="1932" y="1836"/>
                  <a:ext cx="0" cy="26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58" name="Text Box 6"/>
                <p:cNvSpPr txBox="1">
                  <a:spLocks noChangeArrowheads="1"/>
                </p:cNvSpPr>
                <p:nvPr/>
              </p:nvSpPr>
              <p:spPr bwMode="auto">
                <a:xfrm>
                  <a:off x="1596" y="1728"/>
                  <a:ext cx="420" cy="327"/>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800" b="1">
                      <a:solidFill>
                        <a:srgbClr val="FF3300"/>
                      </a:solidFill>
                      <a:ea typeface="楷体_GB2312" pitchFamily="49" charset="-122"/>
                    </a:rPr>
                    <a:t>u</a:t>
                  </a:r>
                  <a:r>
                    <a:rPr lang="en-US" altLang="zh-CN" sz="2800" b="1" baseline="-25000">
                      <a:solidFill>
                        <a:srgbClr val="FF3300"/>
                      </a:solidFill>
                      <a:ea typeface="楷体_GB2312" pitchFamily="49" charset="-122"/>
                    </a:rPr>
                    <a:t>f</a:t>
                  </a:r>
                  <a:endParaRPr lang="en-US" altLang="zh-CN" sz="2800" b="1">
                    <a:solidFill>
                      <a:srgbClr val="FF3300"/>
                    </a:solidFill>
                    <a:ea typeface="楷体_GB2312" pitchFamily="49" charset="-122"/>
                  </a:endParaRPr>
                </a:p>
              </p:txBody>
            </p:sp>
          </p:grpSp>
          <p:grpSp>
            <p:nvGrpSpPr>
              <p:cNvPr id="49159" name="Group 7"/>
              <p:cNvGrpSpPr>
                <a:grpSpLocks/>
              </p:cNvGrpSpPr>
              <p:nvPr/>
            </p:nvGrpSpPr>
            <p:grpSpPr bwMode="auto">
              <a:xfrm>
                <a:off x="1464" y="1956"/>
                <a:ext cx="420" cy="288"/>
                <a:chOff x="1524" y="1536"/>
                <a:chExt cx="420" cy="288"/>
              </a:xfrm>
            </p:grpSpPr>
            <p:sp>
              <p:nvSpPr>
                <p:cNvPr id="49160" name="Line 8"/>
                <p:cNvSpPr>
                  <a:spLocks noChangeShapeType="1"/>
                </p:cNvSpPr>
                <p:nvPr/>
              </p:nvSpPr>
              <p:spPr bwMode="auto">
                <a:xfrm>
                  <a:off x="1692" y="1584"/>
                  <a:ext cx="252" cy="21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61" name="Text Box 9"/>
                <p:cNvSpPr txBox="1">
                  <a:spLocks noChangeArrowheads="1"/>
                </p:cNvSpPr>
                <p:nvPr/>
              </p:nvSpPr>
              <p:spPr bwMode="auto">
                <a:xfrm>
                  <a:off x="1524" y="1536"/>
                  <a:ext cx="372"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b="1">
                      <a:solidFill>
                        <a:srgbClr val="FF3300"/>
                      </a:solidFill>
                      <a:ea typeface="楷体_GB2312" pitchFamily="49" charset="-122"/>
                    </a:rPr>
                    <a:t>u</a:t>
                  </a:r>
                  <a:r>
                    <a:rPr lang="en-US" altLang="zh-CN" sz="2400" b="1" baseline="-25000">
                      <a:solidFill>
                        <a:srgbClr val="FF3300"/>
                      </a:solidFill>
                      <a:ea typeface="楷体_GB2312" pitchFamily="49" charset="-122"/>
                    </a:rPr>
                    <a:t>be</a:t>
                  </a:r>
                  <a:endParaRPr lang="en-US" altLang="zh-CN" sz="2400" b="1">
                    <a:solidFill>
                      <a:srgbClr val="FF3300"/>
                    </a:solidFill>
                    <a:ea typeface="楷体_GB2312" pitchFamily="49" charset="-122"/>
                  </a:endParaRPr>
                </a:p>
              </p:txBody>
            </p:sp>
          </p:grpSp>
          <p:grpSp>
            <p:nvGrpSpPr>
              <p:cNvPr id="49162" name="Group 10"/>
              <p:cNvGrpSpPr>
                <a:grpSpLocks/>
              </p:cNvGrpSpPr>
              <p:nvPr/>
            </p:nvGrpSpPr>
            <p:grpSpPr bwMode="auto">
              <a:xfrm>
                <a:off x="1836" y="1824"/>
                <a:ext cx="192" cy="300"/>
                <a:chOff x="1896" y="1584"/>
                <a:chExt cx="192" cy="300"/>
              </a:xfrm>
            </p:grpSpPr>
            <p:sp>
              <p:nvSpPr>
                <p:cNvPr id="49163" name="Line 11"/>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64" name="Line 12"/>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65" name="Line 13"/>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49166" name="Line 14"/>
              <p:cNvSpPr>
                <a:spLocks noChangeShapeType="1"/>
              </p:cNvSpPr>
              <p:nvPr/>
            </p:nvSpPr>
            <p:spPr bwMode="auto">
              <a:xfrm>
                <a:off x="2028" y="2118"/>
                <a:ext cx="0" cy="79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67" name="Line 15"/>
              <p:cNvSpPr>
                <a:spLocks noChangeShapeType="1"/>
              </p:cNvSpPr>
              <p:nvPr/>
            </p:nvSpPr>
            <p:spPr bwMode="auto">
              <a:xfrm flipV="1">
                <a:off x="2028" y="954"/>
                <a:ext cx="0" cy="88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168" name="Line 16"/>
              <p:cNvSpPr>
                <a:spLocks noChangeShapeType="1"/>
              </p:cNvSpPr>
              <p:nvPr/>
            </p:nvSpPr>
            <p:spPr bwMode="auto">
              <a:xfrm flipH="1">
                <a:off x="804" y="1968"/>
                <a:ext cx="103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69" name="Line 17"/>
              <p:cNvSpPr>
                <a:spLocks noChangeShapeType="1"/>
              </p:cNvSpPr>
              <p:nvPr/>
            </p:nvSpPr>
            <p:spPr bwMode="auto">
              <a:xfrm flipV="1">
                <a:off x="1524" y="954"/>
                <a:ext cx="0" cy="10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170" name="Line 18"/>
              <p:cNvSpPr>
                <a:spLocks noChangeShapeType="1"/>
              </p:cNvSpPr>
              <p:nvPr/>
            </p:nvSpPr>
            <p:spPr bwMode="auto">
              <a:xfrm>
                <a:off x="1524" y="954"/>
                <a:ext cx="316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49171" name="Group 19"/>
              <p:cNvGrpSpPr>
                <a:grpSpLocks/>
              </p:cNvGrpSpPr>
              <p:nvPr/>
            </p:nvGrpSpPr>
            <p:grpSpPr bwMode="auto">
              <a:xfrm>
                <a:off x="3540" y="1800"/>
                <a:ext cx="192" cy="300"/>
                <a:chOff x="1896" y="1584"/>
                <a:chExt cx="192" cy="300"/>
              </a:xfrm>
            </p:grpSpPr>
            <p:sp>
              <p:nvSpPr>
                <p:cNvPr id="49172" name="Line 20"/>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73" name="Line 21"/>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74" name="Line 22"/>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49175" name="Line 23"/>
              <p:cNvSpPr>
                <a:spLocks noChangeShapeType="1"/>
              </p:cNvSpPr>
              <p:nvPr/>
            </p:nvSpPr>
            <p:spPr bwMode="auto">
              <a:xfrm>
                <a:off x="2028" y="1656"/>
                <a:ext cx="111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76" name="Line 24"/>
              <p:cNvSpPr>
                <a:spLocks noChangeShapeType="1"/>
              </p:cNvSpPr>
              <p:nvPr/>
            </p:nvSpPr>
            <p:spPr bwMode="auto">
              <a:xfrm flipH="1">
                <a:off x="3156" y="960"/>
                <a:ext cx="0" cy="19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177" name="Line 25"/>
              <p:cNvSpPr>
                <a:spLocks noChangeShapeType="1"/>
              </p:cNvSpPr>
              <p:nvPr/>
            </p:nvSpPr>
            <p:spPr bwMode="auto">
              <a:xfrm flipH="1">
                <a:off x="3156" y="1932"/>
                <a:ext cx="38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78" name="Line 26"/>
              <p:cNvSpPr>
                <a:spLocks noChangeShapeType="1"/>
              </p:cNvSpPr>
              <p:nvPr/>
            </p:nvSpPr>
            <p:spPr bwMode="auto">
              <a:xfrm>
                <a:off x="3708" y="2088"/>
                <a:ext cx="0" cy="8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179" name="Line 27"/>
              <p:cNvSpPr>
                <a:spLocks noChangeShapeType="1"/>
              </p:cNvSpPr>
              <p:nvPr/>
            </p:nvSpPr>
            <p:spPr bwMode="auto">
              <a:xfrm flipV="1">
                <a:off x="3720" y="960"/>
                <a:ext cx="0" cy="8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180" name="Line 28"/>
              <p:cNvSpPr>
                <a:spLocks noChangeShapeType="1"/>
              </p:cNvSpPr>
              <p:nvPr/>
            </p:nvSpPr>
            <p:spPr bwMode="auto">
              <a:xfrm>
                <a:off x="3708" y="1632"/>
                <a:ext cx="97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81" name="Line 29"/>
              <p:cNvSpPr>
                <a:spLocks noChangeShapeType="1"/>
              </p:cNvSpPr>
              <p:nvPr/>
            </p:nvSpPr>
            <p:spPr bwMode="auto">
              <a:xfrm>
                <a:off x="816" y="2898"/>
                <a:ext cx="3859"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182" name="Oval 30"/>
              <p:cNvSpPr>
                <a:spLocks noChangeArrowheads="1"/>
              </p:cNvSpPr>
              <p:nvPr/>
            </p:nvSpPr>
            <p:spPr bwMode="auto">
              <a:xfrm>
                <a:off x="2004" y="1620"/>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83" name="Oval 31"/>
              <p:cNvSpPr>
                <a:spLocks noChangeArrowheads="1"/>
              </p:cNvSpPr>
              <p:nvPr/>
            </p:nvSpPr>
            <p:spPr bwMode="auto">
              <a:xfrm>
                <a:off x="1500" y="1944"/>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84" name="Oval 32"/>
              <p:cNvSpPr>
                <a:spLocks noChangeArrowheads="1"/>
              </p:cNvSpPr>
              <p:nvPr/>
            </p:nvSpPr>
            <p:spPr bwMode="auto">
              <a:xfrm>
                <a:off x="3132" y="2863"/>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85" name="Oval 33"/>
              <p:cNvSpPr>
                <a:spLocks noChangeArrowheads="1"/>
              </p:cNvSpPr>
              <p:nvPr/>
            </p:nvSpPr>
            <p:spPr bwMode="auto">
              <a:xfrm>
                <a:off x="3684" y="2875"/>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86" name="Oval 34"/>
              <p:cNvSpPr>
                <a:spLocks noChangeArrowheads="1"/>
              </p:cNvSpPr>
              <p:nvPr/>
            </p:nvSpPr>
            <p:spPr bwMode="auto">
              <a:xfrm>
                <a:off x="2004" y="2863"/>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87" name="Oval 35"/>
              <p:cNvSpPr>
                <a:spLocks noChangeArrowheads="1"/>
              </p:cNvSpPr>
              <p:nvPr/>
            </p:nvSpPr>
            <p:spPr bwMode="auto">
              <a:xfrm>
                <a:off x="3696" y="1608"/>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88" name="Oval 36"/>
              <p:cNvSpPr>
                <a:spLocks noChangeArrowheads="1"/>
              </p:cNvSpPr>
              <p:nvPr/>
            </p:nvSpPr>
            <p:spPr bwMode="auto">
              <a:xfrm>
                <a:off x="3132" y="1908"/>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89" name="Oval 37"/>
              <p:cNvSpPr>
                <a:spLocks noChangeArrowheads="1"/>
              </p:cNvSpPr>
              <p:nvPr/>
            </p:nvSpPr>
            <p:spPr bwMode="auto">
              <a:xfrm>
                <a:off x="3132" y="1632"/>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90" name="Oval 38"/>
              <p:cNvSpPr>
                <a:spLocks noChangeArrowheads="1"/>
              </p:cNvSpPr>
              <p:nvPr/>
            </p:nvSpPr>
            <p:spPr bwMode="auto">
              <a:xfrm>
                <a:off x="3132" y="936"/>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91" name="Oval 39"/>
              <p:cNvSpPr>
                <a:spLocks noChangeArrowheads="1"/>
              </p:cNvSpPr>
              <p:nvPr/>
            </p:nvSpPr>
            <p:spPr bwMode="auto">
              <a:xfrm>
                <a:off x="3696" y="936"/>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92" name="Oval 40"/>
              <p:cNvSpPr>
                <a:spLocks noChangeArrowheads="1"/>
              </p:cNvSpPr>
              <p:nvPr/>
            </p:nvSpPr>
            <p:spPr bwMode="auto">
              <a:xfrm>
                <a:off x="2004" y="936"/>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93" name="Oval 41"/>
              <p:cNvSpPr>
                <a:spLocks noChangeArrowheads="1"/>
              </p:cNvSpPr>
              <p:nvPr/>
            </p:nvSpPr>
            <p:spPr bwMode="auto">
              <a:xfrm>
                <a:off x="769" y="1944"/>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94" name="Oval 42"/>
              <p:cNvSpPr>
                <a:spLocks noChangeArrowheads="1"/>
              </p:cNvSpPr>
              <p:nvPr/>
            </p:nvSpPr>
            <p:spPr bwMode="auto">
              <a:xfrm>
                <a:off x="781" y="2886"/>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95" name="Oval 43"/>
              <p:cNvSpPr>
                <a:spLocks noChangeArrowheads="1"/>
              </p:cNvSpPr>
              <p:nvPr/>
            </p:nvSpPr>
            <p:spPr bwMode="auto">
              <a:xfrm>
                <a:off x="4693" y="924"/>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96" name="Oval 44"/>
              <p:cNvSpPr>
                <a:spLocks noChangeArrowheads="1"/>
              </p:cNvSpPr>
              <p:nvPr/>
            </p:nvSpPr>
            <p:spPr bwMode="auto">
              <a:xfrm>
                <a:off x="4681" y="1596"/>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97" name="Oval 45"/>
              <p:cNvSpPr>
                <a:spLocks noChangeArrowheads="1"/>
              </p:cNvSpPr>
              <p:nvPr/>
            </p:nvSpPr>
            <p:spPr bwMode="auto">
              <a:xfrm>
                <a:off x="4676" y="2874"/>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198" name="Rectangle 46"/>
              <p:cNvSpPr>
                <a:spLocks noChangeArrowheads="1"/>
              </p:cNvSpPr>
              <p:nvPr/>
            </p:nvSpPr>
            <p:spPr bwMode="auto">
              <a:xfrm>
                <a:off x="3120" y="1116"/>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199" name="Rectangle 47"/>
              <p:cNvSpPr>
                <a:spLocks noChangeArrowheads="1"/>
              </p:cNvSpPr>
              <p:nvPr/>
            </p:nvSpPr>
            <p:spPr bwMode="auto">
              <a:xfrm>
                <a:off x="3672" y="1116"/>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00" name="Rectangle 48"/>
              <p:cNvSpPr>
                <a:spLocks noChangeArrowheads="1"/>
              </p:cNvSpPr>
              <p:nvPr/>
            </p:nvSpPr>
            <p:spPr bwMode="auto">
              <a:xfrm>
                <a:off x="1980" y="1104"/>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01" name="Rectangle 49"/>
              <p:cNvSpPr>
                <a:spLocks noChangeArrowheads="1"/>
              </p:cNvSpPr>
              <p:nvPr/>
            </p:nvSpPr>
            <p:spPr bwMode="auto">
              <a:xfrm>
                <a:off x="1476" y="1272"/>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02" name="Rectangle 50"/>
              <p:cNvSpPr>
                <a:spLocks noChangeArrowheads="1"/>
              </p:cNvSpPr>
              <p:nvPr/>
            </p:nvSpPr>
            <p:spPr bwMode="auto">
              <a:xfrm>
                <a:off x="3108" y="2352"/>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03" name="Rectangle 51"/>
              <p:cNvSpPr>
                <a:spLocks noChangeArrowheads="1"/>
              </p:cNvSpPr>
              <p:nvPr/>
            </p:nvSpPr>
            <p:spPr bwMode="auto">
              <a:xfrm>
                <a:off x="3660" y="2352"/>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49204" name="Group 52"/>
              <p:cNvGrpSpPr>
                <a:grpSpLocks/>
              </p:cNvGrpSpPr>
              <p:nvPr/>
            </p:nvGrpSpPr>
            <p:grpSpPr bwMode="auto">
              <a:xfrm rot="-5400000">
                <a:off x="2286" y="2562"/>
                <a:ext cx="102" cy="258"/>
                <a:chOff x="2256" y="3174"/>
                <a:chExt cx="102" cy="258"/>
              </a:xfrm>
            </p:grpSpPr>
            <p:sp>
              <p:nvSpPr>
                <p:cNvPr id="49205" name="Rectangle 53"/>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06" name="Line 54"/>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07" name="Line 55"/>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49208" name="Group 56"/>
              <p:cNvGrpSpPr>
                <a:grpSpLocks/>
              </p:cNvGrpSpPr>
              <p:nvPr/>
            </p:nvGrpSpPr>
            <p:grpSpPr bwMode="auto">
              <a:xfrm>
                <a:off x="1092" y="1842"/>
                <a:ext cx="102" cy="258"/>
                <a:chOff x="2256" y="3174"/>
                <a:chExt cx="102" cy="258"/>
              </a:xfrm>
            </p:grpSpPr>
            <p:sp>
              <p:nvSpPr>
                <p:cNvPr id="49209" name="Rectangle 57"/>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10" name="Line 58"/>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11" name="Line 59"/>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49212" name="Group 60"/>
              <p:cNvGrpSpPr>
                <a:grpSpLocks/>
              </p:cNvGrpSpPr>
              <p:nvPr/>
            </p:nvGrpSpPr>
            <p:grpSpPr bwMode="auto">
              <a:xfrm>
                <a:off x="2472" y="1530"/>
                <a:ext cx="102" cy="258"/>
                <a:chOff x="2256" y="3174"/>
                <a:chExt cx="102" cy="258"/>
              </a:xfrm>
            </p:grpSpPr>
            <p:sp>
              <p:nvSpPr>
                <p:cNvPr id="49213" name="Rectangle 61"/>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14" name="Line 62"/>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15" name="Line 63"/>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49216" name="Group 64"/>
              <p:cNvGrpSpPr>
                <a:grpSpLocks/>
              </p:cNvGrpSpPr>
              <p:nvPr/>
            </p:nvGrpSpPr>
            <p:grpSpPr bwMode="auto">
              <a:xfrm>
                <a:off x="4104" y="1494"/>
                <a:ext cx="102" cy="258"/>
                <a:chOff x="2256" y="3174"/>
                <a:chExt cx="102" cy="258"/>
              </a:xfrm>
            </p:grpSpPr>
            <p:sp>
              <p:nvSpPr>
                <p:cNvPr id="49217" name="Rectangle 65"/>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18" name="Line 66"/>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19" name="Line 67"/>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9220" name="Line 68"/>
              <p:cNvSpPr>
                <a:spLocks noChangeShapeType="1"/>
              </p:cNvSpPr>
              <p:nvPr/>
            </p:nvSpPr>
            <p:spPr bwMode="auto">
              <a:xfrm>
                <a:off x="3708" y="2208"/>
                <a:ext cx="3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21" name="Line 69"/>
              <p:cNvSpPr>
                <a:spLocks noChangeShapeType="1"/>
              </p:cNvSpPr>
              <p:nvPr/>
            </p:nvSpPr>
            <p:spPr bwMode="auto">
              <a:xfrm>
                <a:off x="3996" y="2208"/>
                <a:ext cx="0" cy="22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22" name="Line 70"/>
              <p:cNvSpPr>
                <a:spLocks noChangeShapeType="1"/>
              </p:cNvSpPr>
              <p:nvPr/>
            </p:nvSpPr>
            <p:spPr bwMode="auto">
              <a:xfrm>
                <a:off x="3996" y="2532"/>
                <a:ext cx="0" cy="36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23" name="Oval 71"/>
              <p:cNvSpPr>
                <a:spLocks noChangeArrowheads="1"/>
              </p:cNvSpPr>
              <p:nvPr/>
            </p:nvSpPr>
            <p:spPr bwMode="auto">
              <a:xfrm>
                <a:off x="3684" y="2167"/>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24" name="Oval 72"/>
              <p:cNvSpPr>
                <a:spLocks noChangeArrowheads="1"/>
              </p:cNvSpPr>
              <p:nvPr/>
            </p:nvSpPr>
            <p:spPr bwMode="auto">
              <a:xfrm>
                <a:off x="3972" y="2875"/>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25" name="Text Box 73"/>
              <p:cNvSpPr txBox="1">
                <a:spLocks noChangeArrowheads="1"/>
              </p:cNvSpPr>
              <p:nvPr/>
            </p:nvSpPr>
            <p:spPr bwMode="auto">
              <a:xfrm>
                <a:off x="480" y="1776"/>
                <a:ext cx="408" cy="36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3200" b="1">
                    <a:ea typeface="楷体_GB2312" pitchFamily="49" charset="-122"/>
                  </a:rPr>
                  <a:t>+</a:t>
                </a:r>
              </a:p>
            </p:txBody>
          </p:sp>
          <p:sp>
            <p:nvSpPr>
              <p:cNvPr id="49226" name="Text Box 74"/>
              <p:cNvSpPr txBox="1">
                <a:spLocks noChangeArrowheads="1"/>
              </p:cNvSpPr>
              <p:nvPr/>
            </p:nvSpPr>
            <p:spPr bwMode="auto">
              <a:xfrm>
                <a:off x="492" y="2688"/>
                <a:ext cx="408" cy="36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3200" b="1">
                    <a:ea typeface="楷体_GB2312" pitchFamily="49" charset="-122"/>
                  </a:rPr>
                  <a:t>–</a:t>
                </a:r>
              </a:p>
            </p:txBody>
          </p:sp>
          <p:sp>
            <p:nvSpPr>
              <p:cNvPr id="49227" name="Text Box 75"/>
              <p:cNvSpPr txBox="1">
                <a:spLocks noChangeArrowheads="1"/>
              </p:cNvSpPr>
              <p:nvPr/>
            </p:nvSpPr>
            <p:spPr bwMode="auto">
              <a:xfrm>
                <a:off x="972" y="1536"/>
                <a:ext cx="432"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C</a:t>
                </a:r>
                <a:r>
                  <a:rPr lang="en-US" altLang="zh-CN" sz="2400" baseline="-25000">
                    <a:ea typeface="楷体_GB2312" pitchFamily="49" charset="-122"/>
                  </a:rPr>
                  <a:t>1</a:t>
                </a:r>
                <a:endParaRPr lang="en-US" altLang="zh-CN" sz="2400">
                  <a:ea typeface="楷体_GB2312" pitchFamily="49" charset="-122"/>
                </a:endParaRPr>
              </a:p>
            </p:txBody>
          </p:sp>
          <p:sp>
            <p:nvSpPr>
              <p:cNvPr id="49228" name="Text Box 76"/>
              <p:cNvSpPr txBox="1">
                <a:spLocks noChangeArrowheads="1"/>
              </p:cNvSpPr>
              <p:nvPr/>
            </p:nvSpPr>
            <p:spPr bwMode="auto">
              <a:xfrm>
                <a:off x="1008" y="1092"/>
                <a:ext cx="432"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R</a:t>
                </a:r>
                <a:r>
                  <a:rPr lang="en-US" altLang="zh-CN" sz="2400" baseline="-25000">
                    <a:ea typeface="楷体_GB2312" pitchFamily="49" charset="-122"/>
                  </a:rPr>
                  <a:t>B1</a:t>
                </a:r>
                <a:endParaRPr lang="en-US" altLang="zh-CN" sz="2400">
                  <a:ea typeface="楷体_GB2312" pitchFamily="49" charset="-122"/>
                </a:endParaRPr>
              </a:p>
            </p:txBody>
          </p:sp>
          <p:sp>
            <p:nvSpPr>
              <p:cNvPr id="49229" name="Text Box 77"/>
              <p:cNvSpPr txBox="1">
                <a:spLocks noChangeArrowheads="1"/>
              </p:cNvSpPr>
              <p:nvPr/>
            </p:nvSpPr>
            <p:spPr bwMode="auto">
              <a:xfrm>
                <a:off x="2076" y="1116"/>
                <a:ext cx="432"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R</a:t>
                </a:r>
                <a:r>
                  <a:rPr lang="en-US" altLang="zh-CN" sz="2400" baseline="-25000">
                    <a:ea typeface="楷体_GB2312" pitchFamily="49" charset="-122"/>
                  </a:rPr>
                  <a:t>C1</a:t>
                </a:r>
                <a:endParaRPr lang="en-US" altLang="zh-CN" sz="2400">
                  <a:ea typeface="楷体_GB2312" pitchFamily="49" charset="-122"/>
                </a:endParaRPr>
              </a:p>
            </p:txBody>
          </p:sp>
          <p:sp>
            <p:nvSpPr>
              <p:cNvPr id="49230" name="Text Box 78"/>
              <p:cNvSpPr txBox="1">
                <a:spLocks noChangeArrowheads="1"/>
              </p:cNvSpPr>
              <p:nvPr/>
            </p:nvSpPr>
            <p:spPr bwMode="auto">
              <a:xfrm>
                <a:off x="2664" y="1068"/>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R</a:t>
                </a:r>
                <a:r>
                  <a:rPr lang="en-US" altLang="zh-CN" sz="2400" baseline="-25000">
                    <a:ea typeface="楷体_GB2312" pitchFamily="49" charset="-122"/>
                  </a:rPr>
                  <a:t>B21</a:t>
                </a:r>
                <a:endParaRPr lang="en-US" altLang="zh-CN" sz="2400">
                  <a:ea typeface="楷体_GB2312" pitchFamily="49" charset="-122"/>
                </a:endParaRPr>
              </a:p>
            </p:txBody>
          </p:sp>
          <p:sp>
            <p:nvSpPr>
              <p:cNvPr id="49231" name="Text Box 79"/>
              <p:cNvSpPr txBox="1">
                <a:spLocks noChangeArrowheads="1"/>
              </p:cNvSpPr>
              <p:nvPr/>
            </p:nvSpPr>
            <p:spPr bwMode="auto">
              <a:xfrm>
                <a:off x="2616" y="2304"/>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R</a:t>
                </a:r>
                <a:r>
                  <a:rPr lang="en-US" altLang="zh-CN" sz="2400" baseline="-25000">
                    <a:ea typeface="楷体_GB2312" pitchFamily="49" charset="-122"/>
                  </a:rPr>
                  <a:t>B22</a:t>
                </a:r>
                <a:endParaRPr lang="en-US" altLang="zh-CN" sz="2400">
                  <a:ea typeface="楷体_GB2312" pitchFamily="49" charset="-122"/>
                </a:endParaRPr>
              </a:p>
            </p:txBody>
          </p:sp>
          <p:sp>
            <p:nvSpPr>
              <p:cNvPr id="49232" name="Text Box 80"/>
              <p:cNvSpPr txBox="1">
                <a:spLocks noChangeArrowheads="1"/>
              </p:cNvSpPr>
              <p:nvPr/>
            </p:nvSpPr>
            <p:spPr bwMode="auto">
              <a:xfrm>
                <a:off x="3768" y="1068"/>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R</a:t>
                </a:r>
                <a:r>
                  <a:rPr lang="en-US" altLang="zh-CN" sz="2400" baseline="-25000">
                    <a:ea typeface="楷体_GB2312" pitchFamily="49" charset="-122"/>
                  </a:rPr>
                  <a:t>C2</a:t>
                </a:r>
                <a:endParaRPr lang="en-US" altLang="zh-CN" sz="2400">
                  <a:ea typeface="楷体_GB2312" pitchFamily="49" charset="-122"/>
                </a:endParaRPr>
              </a:p>
            </p:txBody>
          </p:sp>
          <p:sp>
            <p:nvSpPr>
              <p:cNvPr id="49233" name="Text Box 81"/>
              <p:cNvSpPr txBox="1">
                <a:spLocks noChangeArrowheads="1"/>
              </p:cNvSpPr>
              <p:nvPr/>
            </p:nvSpPr>
            <p:spPr bwMode="auto">
              <a:xfrm>
                <a:off x="3276" y="2304"/>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R</a:t>
                </a:r>
                <a:r>
                  <a:rPr lang="en-US" altLang="zh-CN" sz="2400" baseline="-25000">
                    <a:ea typeface="楷体_GB2312" pitchFamily="49" charset="-122"/>
                  </a:rPr>
                  <a:t>E2</a:t>
                </a:r>
                <a:endParaRPr lang="en-US" altLang="zh-CN" sz="2400">
                  <a:ea typeface="楷体_GB2312" pitchFamily="49" charset="-122"/>
                </a:endParaRPr>
              </a:p>
            </p:txBody>
          </p:sp>
          <p:sp>
            <p:nvSpPr>
              <p:cNvPr id="49234" name="Text Box 82"/>
              <p:cNvSpPr txBox="1">
                <a:spLocks noChangeArrowheads="1"/>
              </p:cNvSpPr>
              <p:nvPr/>
            </p:nvSpPr>
            <p:spPr bwMode="auto">
              <a:xfrm>
                <a:off x="2049" y="2245"/>
                <a:ext cx="456"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R</a:t>
                </a:r>
                <a:r>
                  <a:rPr lang="en-US" altLang="zh-CN" sz="2400" baseline="-25000">
                    <a:ea typeface="楷体_GB2312" pitchFamily="49" charset="-122"/>
                  </a:rPr>
                  <a:t>e1</a:t>
                </a:r>
                <a:endParaRPr lang="en-US" altLang="zh-CN" sz="2400">
                  <a:ea typeface="楷体_GB2312" pitchFamily="49" charset="-122"/>
                </a:endParaRPr>
              </a:p>
            </p:txBody>
          </p:sp>
          <p:sp>
            <p:nvSpPr>
              <p:cNvPr id="49235" name="Text Box 83"/>
              <p:cNvSpPr txBox="1">
                <a:spLocks noChangeArrowheads="1"/>
              </p:cNvSpPr>
              <p:nvPr/>
            </p:nvSpPr>
            <p:spPr bwMode="auto">
              <a:xfrm>
                <a:off x="4116" y="2352"/>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C</a:t>
                </a:r>
                <a:r>
                  <a:rPr lang="en-US" altLang="zh-CN" sz="2400" baseline="-25000">
                    <a:ea typeface="楷体_GB2312" pitchFamily="49" charset="-122"/>
                  </a:rPr>
                  <a:t>E</a:t>
                </a:r>
                <a:endParaRPr lang="en-US" altLang="zh-CN" sz="2400">
                  <a:ea typeface="楷体_GB2312" pitchFamily="49" charset="-122"/>
                </a:endParaRPr>
              </a:p>
            </p:txBody>
          </p:sp>
          <p:sp>
            <p:nvSpPr>
              <p:cNvPr id="49236" name="Text Box 84"/>
              <p:cNvSpPr txBox="1">
                <a:spLocks noChangeArrowheads="1"/>
              </p:cNvSpPr>
              <p:nvPr/>
            </p:nvSpPr>
            <p:spPr bwMode="auto">
              <a:xfrm>
                <a:off x="4152" y="1236"/>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C</a:t>
                </a:r>
                <a:r>
                  <a:rPr lang="en-US" altLang="zh-CN" sz="2400" baseline="-25000">
                    <a:ea typeface="楷体_GB2312" pitchFamily="49" charset="-122"/>
                  </a:rPr>
                  <a:t>3</a:t>
                </a:r>
                <a:endParaRPr lang="en-US" altLang="zh-CN" sz="2400">
                  <a:ea typeface="楷体_GB2312" pitchFamily="49" charset="-122"/>
                </a:endParaRPr>
              </a:p>
            </p:txBody>
          </p:sp>
          <p:sp>
            <p:nvSpPr>
              <p:cNvPr id="49237" name="Text Box 85"/>
              <p:cNvSpPr txBox="1">
                <a:spLocks noChangeArrowheads="1"/>
              </p:cNvSpPr>
              <p:nvPr/>
            </p:nvSpPr>
            <p:spPr bwMode="auto">
              <a:xfrm>
                <a:off x="2388" y="1776"/>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C</a:t>
                </a:r>
                <a:r>
                  <a:rPr lang="en-US" altLang="zh-CN" sz="2400" baseline="-25000">
                    <a:ea typeface="楷体_GB2312" pitchFamily="49" charset="-122"/>
                  </a:rPr>
                  <a:t>2</a:t>
                </a:r>
                <a:endParaRPr lang="en-US" altLang="zh-CN" sz="2400">
                  <a:ea typeface="楷体_GB2312" pitchFamily="49" charset="-122"/>
                </a:endParaRPr>
              </a:p>
            </p:txBody>
          </p:sp>
          <p:sp>
            <p:nvSpPr>
              <p:cNvPr id="49238" name="Text Box 86"/>
              <p:cNvSpPr txBox="1">
                <a:spLocks noChangeArrowheads="1"/>
              </p:cNvSpPr>
              <p:nvPr/>
            </p:nvSpPr>
            <p:spPr bwMode="auto">
              <a:xfrm>
                <a:off x="4656" y="624"/>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en-US" sz="2400">
                    <a:ea typeface="楷体_GB2312" pitchFamily="49" charset="-122"/>
                  </a:rPr>
                  <a:t>+</a:t>
                </a:r>
                <a:r>
                  <a:rPr lang="en-US" altLang="zh-CN" sz="2400">
                    <a:ea typeface="楷体_GB2312" pitchFamily="49" charset="-122"/>
                  </a:rPr>
                  <a:t>E</a:t>
                </a:r>
                <a:r>
                  <a:rPr lang="en-US" altLang="zh-CN" sz="2400" baseline="-25000">
                    <a:ea typeface="楷体_GB2312" pitchFamily="49" charset="-122"/>
                  </a:rPr>
                  <a:t>C</a:t>
                </a:r>
                <a:endParaRPr lang="en-US" altLang="zh-CN" sz="2400">
                  <a:ea typeface="楷体_GB2312" pitchFamily="49" charset="-122"/>
                </a:endParaRPr>
              </a:p>
            </p:txBody>
          </p:sp>
          <p:sp>
            <p:nvSpPr>
              <p:cNvPr id="49239" name="Text Box 87"/>
              <p:cNvSpPr txBox="1">
                <a:spLocks noChangeArrowheads="1"/>
              </p:cNvSpPr>
              <p:nvPr/>
            </p:nvSpPr>
            <p:spPr bwMode="auto">
              <a:xfrm>
                <a:off x="5046" y="2098"/>
                <a:ext cx="389" cy="327"/>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800">
                    <a:ea typeface="楷体_GB2312" pitchFamily="49" charset="-122"/>
                  </a:rPr>
                  <a:t>u</a:t>
                </a:r>
                <a:r>
                  <a:rPr lang="en-US" altLang="zh-CN" sz="2800" baseline="-25000">
                    <a:ea typeface="楷体_GB2312" pitchFamily="49" charset="-122"/>
                  </a:rPr>
                  <a:t>o</a:t>
                </a:r>
                <a:endParaRPr lang="en-US" altLang="zh-CN" sz="2800">
                  <a:ea typeface="楷体_GB2312" pitchFamily="49" charset="-122"/>
                </a:endParaRPr>
              </a:p>
            </p:txBody>
          </p:sp>
          <p:sp>
            <p:nvSpPr>
              <p:cNvPr id="49240" name="Text Box 88"/>
              <p:cNvSpPr txBox="1">
                <a:spLocks noChangeArrowheads="1"/>
              </p:cNvSpPr>
              <p:nvPr/>
            </p:nvSpPr>
            <p:spPr bwMode="auto">
              <a:xfrm>
                <a:off x="564" y="2196"/>
                <a:ext cx="600" cy="327"/>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800">
                    <a:ea typeface="楷体_GB2312" pitchFamily="49" charset="-122"/>
                  </a:rPr>
                  <a:t>u</a:t>
                </a:r>
                <a:r>
                  <a:rPr lang="en-US" altLang="zh-CN" sz="2800" baseline="-25000">
                    <a:ea typeface="楷体_GB2312" pitchFamily="49" charset="-122"/>
                  </a:rPr>
                  <a:t>i</a:t>
                </a:r>
                <a:endParaRPr lang="en-US" altLang="zh-CN" sz="2800">
                  <a:ea typeface="楷体_GB2312" pitchFamily="49" charset="-122"/>
                </a:endParaRPr>
              </a:p>
            </p:txBody>
          </p:sp>
          <p:sp>
            <p:nvSpPr>
              <p:cNvPr id="49241" name="Text Box 89"/>
              <p:cNvSpPr txBox="1">
                <a:spLocks noChangeArrowheads="1"/>
              </p:cNvSpPr>
              <p:nvPr/>
            </p:nvSpPr>
            <p:spPr bwMode="auto">
              <a:xfrm>
                <a:off x="4728" y="1416"/>
                <a:ext cx="408" cy="36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3200" b="1">
                    <a:ea typeface="楷体_GB2312" pitchFamily="49" charset="-122"/>
                  </a:rPr>
                  <a:t>+</a:t>
                </a:r>
              </a:p>
            </p:txBody>
          </p:sp>
          <p:sp>
            <p:nvSpPr>
              <p:cNvPr id="49242" name="Text Box 90"/>
              <p:cNvSpPr txBox="1">
                <a:spLocks noChangeArrowheads="1"/>
              </p:cNvSpPr>
              <p:nvPr/>
            </p:nvSpPr>
            <p:spPr bwMode="auto">
              <a:xfrm>
                <a:off x="4848" y="2688"/>
                <a:ext cx="408" cy="36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3200" b="1">
                    <a:ea typeface="楷体_GB2312" pitchFamily="49" charset="-122"/>
                  </a:rPr>
                  <a:t>–</a:t>
                </a:r>
              </a:p>
            </p:txBody>
          </p:sp>
          <p:sp>
            <p:nvSpPr>
              <p:cNvPr id="49243" name="Text Box 91"/>
              <p:cNvSpPr txBox="1">
                <a:spLocks noChangeArrowheads="1"/>
              </p:cNvSpPr>
              <p:nvPr/>
            </p:nvSpPr>
            <p:spPr bwMode="auto">
              <a:xfrm>
                <a:off x="1968" y="1848"/>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T</a:t>
                </a:r>
                <a:r>
                  <a:rPr lang="en-US" altLang="zh-CN" sz="2400" baseline="-25000">
                    <a:ea typeface="楷体_GB2312" pitchFamily="49" charset="-122"/>
                  </a:rPr>
                  <a:t>1</a:t>
                </a:r>
                <a:endParaRPr lang="en-US" altLang="zh-CN" sz="2400">
                  <a:ea typeface="楷体_GB2312" pitchFamily="49" charset="-122"/>
                </a:endParaRPr>
              </a:p>
            </p:txBody>
          </p:sp>
          <p:sp>
            <p:nvSpPr>
              <p:cNvPr id="49244" name="Text Box 92"/>
              <p:cNvSpPr txBox="1">
                <a:spLocks noChangeArrowheads="1"/>
              </p:cNvSpPr>
              <p:nvPr/>
            </p:nvSpPr>
            <p:spPr bwMode="auto">
              <a:xfrm>
                <a:off x="3708" y="1812"/>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T</a:t>
                </a:r>
                <a:r>
                  <a:rPr lang="en-US" altLang="zh-CN" sz="2400" baseline="-25000">
                    <a:ea typeface="楷体_GB2312" pitchFamily="49" charset="-122"/>
                  </a:rPr>
                  <a:t>2</a:t>
                </a:r>
                <a:endParaRPr lang="en-US" altLang="zh-CN" sz="2400">
                  <a:ea typeface="楷体_GB2312" pitchFamily="49" charset="-122"/>
                </a:endParaRPr>
              </a:p>
            </p:txBody>
          </p:sp>
          <p:grpSp>
            <p:nvGrpSpPr>
              <p:cNvPr id="49245" name="Group 93"/>
              <p:cNvGrpSpPr>
                <a:grpSpLocks/>
              </p:cNvGrpSpPr>
              <p:nvPr/>
            </p:nvGrpSpPr>
            <p:grpSpPr bwMode="auto">
              <a:xfrm>
                <a:off x="3036" y="2880"/>
                <a:ext cx="228" cy="180"/>
                <a:chOff x="3096" y="2616"/>
                <a:chExt cx="228" cy="180"/>
              </a:xfrm>
            </p:grpSpPr>
            <p:sp>
              <p:nvSpPr>
                <p:cNvPr id="49246" name="Line 94"/>
                <p:cNvSpPr>
                  <a:spLocks noChangeShapeType="1"/>
                </p:cNvSpPr>
                <p:nvPr/>
              </p:nvSpPr>
              <p:spPr bwMode="auto">
                <a:xfrm>
                  <a:off x="3216" y="2616"/>
                  <a:ext cx="0" cy="16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47" name="Line 95"/>
                <p:cNvSpPr>
                  <a:spLocks noChangeShapeType="1"/>
                </p:cNvSpPr>
                <p:nvPr/>
              </p:nvSpPr>
              <p:spPr bwMode="auto">
                <a:xfrm>
                  <a:off x="3096" y="2796"/>
                  <a:ext cx="22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9248" name="Line 96"/>
              <p:cNvSpPr>
                <a:spLocks noChangeShapeType="1"/>
              </p:cNvSpPr>
              <p:nvPr/>
            </p:nvSpPr>
            <p:spPr bwMode="auto">
              <a:xfrm>
                <a:off x="2028" y="2208"/>
                <a:ext cx="0" cy="684"/>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49" name="Line 97"/>
              <p:cNvSpPr>
                <a:spLocks noChangeShapeType="1"/>
              </p:cNvSpPr>
              <p:nvPr/>
            </p:nvSpPr>
            <p:spPr bwMode="auto">
              <a:xfrm>
                <a:off x="2028" y="2208"/>
                <a:ext cx="516" cy="0"/>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50" name="Line 98"/>
              <p:cNvSpPr>
                <a:spLocks noChangeShapeType="1"/>
              </p:cNvSpPr>
              <p:nvPr/>
            </p:nvSpPr>
            <p:spPr bwMode="auto">
              <a:xfrm>
                <a:off x="2544" y="2208"/>
                <a:ext cx="0" cy="1098"/>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51" name="Line 99"/>
              <p:cNvSpPr>
                <a:spLocks noChangeShapeType="1"/>
              </p:cNvSpPr>
              <p:nvPr/>
            </p:nvSpPr>
            <p:spPr bwMode="auto">
              <a:xfrm>
                <a:off x="2544" y="3306"/>
                <a:ext cx="1992" cy="0"/>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52" name="Rectangle 100"/>
              <p:cNvSpPr>
                <a:spLocks noChangeArrowheads="1"/>
              </p:cNvSpPr>
              <p:nvPr/>
            </p:nvSpPr>
            <p:spPr bwMode="auto">
              <a:xfrm rot="-5400000">
                <a:off x="3108" y="3168"/>
                <a:ext cx="84" cy="288"/>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53" name="Line 101"/>
              <p:cNvSpPr>
                <a:spLocks noChangeShapeType="1"/>
              </p:cNvSpPr>
              <p:nvPr/>
            </p:nvSpPr>
            <p:spPr bwMode="auto">
              <a:xfrm flipV="1">
                <a:off x="4524" y="1632"/>
                <a:ext cx="0" cy="1674"/>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54" name="Oval 102"/>
              <p:cNvSpPr>
                <a:spLocks noChangeArrowheads="1"/>
              </p:cNvSpPr>
              <p:nvPr/>
            </p:nvSpPr>
            <p:spPr bwMode="auto">
              <a:xfrm>
                <a:off x="2004" y="2179"/>
                <a:ext cx="47" cy="47"/>
              </a:xfrm>
              <a:prstGeom prst="ellipse">
                <a:avLst/>
              </a:prstGeom>
              <a:solidFill>
                <a:schemeClr val="tx2"/>
              </a:solidFill>
              <a:ln w="38100">
                <a:solidFill>
                  <a:srgbClr val="FF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55" name="Oval 103"/>
              <p:cNvSpPr>
                <a:spLocks noChangeArrowheads="1"/>
              </p:cNvSpPr>
              <p:nvPr/>
            </p:nvSpPr>
            <p:spPr bwMode="auto">
              <a:xfrm>
                <a:off x="4500" y="1603"/>
                <a:ext cx="47" cy="47"/>
              </a:xfrm>
              <a:prstGeom prst="ellipse">
                <a:avLst/>
              </a:prstGeom>
              <a:solidFill>
                <a:schemeClr val="tx2"/>
              </a:solidFill>
              <a:ln w="38100">
                <a:solidFill>
                  <a:srgbClr val="FF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56" name="Rectangle 104"/>
              <p:cNvSpPr>
                <a:spLocks noChangeArrowheads="1"/>
              </p:cNvSpPr>
              <p:nvPr/>
            </p:nvSpPr>
            <p:spPr bwMode="auto">
              <a:xfrm>
                <a:off x="3000" y="3366"/>
                <a:ext cx="285"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400">
                    <a:ea typeface="楷体_GB2312" pitchFamily="49" charset="-122"/>
                  </a:rPr>
                  <a:t>R</a:t>
                </a:r>
                <a:r>
                  <a:rPr lang="en-US" altLang="zh-CN" sz="2400" baseline="-25000">
                    <a:ea typeface="楷体_GB2312" pitchFamily="49" charset="-122"/>
                  </a:rPr>
                  <a:t>f</a:t>
                </a:r>
              </a:p>
            </p:txBody>
          </p:sp>
          <p:sp>
            <p:nvSpPr>
              <p:cNvPr id="49257" name="Rectangle 105"/>
              <p:cNvSpPr>
                <a:spLocks noChangeArrowheads="1"/>
              </p:cNvSpPr>
              <p:nvPr/>
            </p:nvSpPr>
            <p:spPr bwMode="auto">
              <a:xfrm>
                <a:off x="1992" y="2293"/>
                <a:ext cx="72" cy="192"/>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58" name="Rectangle 106"/>
              <p:cNvSpPr>
                <a:spLocks noChangeArrowheads="1"/>
              </p:cNvSpPr>
              <p:nvPr/>
            </p:nvSpPr>
            <p:spPr bwMode="auto">
              <a:xfrm>
                <a:off x="4068" y="3208"/>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59" name="Line 107"/>
              <p:cNvSpPr>
                <a:spLocks noChangeShapeType="1"/>
              </p:cNvSpPr>
              <p:nvPr/>
            </p:nvSpPr>
            <p:spPr bwMode="auto">
              <a:xfrm>
                <a:off x="4068" y="3160"/>
                <a:ext cx="0" cy="258"/>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60" name="Line 108"/>
              <p:cNvSpPr>
                <a:spLocks noChangeShapeType="1"/>
              </p:cNvSpPr>
              <p:nvPr/>
            </p:nvSpPr>
            <p:spPr bwMode="auto">
              <a:xfrm>
                <a:off x="4170" y="3160"/>
                <a:ext cx="0" cy="258"/>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61" name="Rectangle 109"/>
              <p:cNvSpPr>
                <a:spLocks noChangeArrowheads="1"/>
              </p:cNvSpPr>
              <p:nvPr/>
            </p:nvSpPr>
            <p:spPr bwMode="auto">
              <a:xfrm>
                <a:off x="1992" y="2592"/>
                <a:ext cx="72" cy="180"/>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62" name="Line 110"/>
              <p:cNvSpPr>
                <a:spLocks noChangeShapeType="1"/>
              </p:cNvSpPr>
              <p:nvPr/>
            </p:nvSpPr>
            <p:spPr bwMode="auto">
              <a:xfrm>
                <a:off x="2326" y="2754"/>
                <a:ext cx="0" cy="133"/>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9263" name="Oval 111"/>
              <p:cNvSpPr>
                <a:spLocks noChangeArrowheads="1"/>
              </p:cNvSpPr>
              <p:nvPr/>
            </p:nvSpPr>
            <p:spPr bwMode="auto">
              <a:xfrm>
                <a:off x="2303" y="2882"/>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64" name="Line 112"/>
              <p:cNvSpPr>
                <a:spLocks noChangeShapeType="1"/>
              </p:cNvSpPr>
              <p:nvPr/>
            </p:nvSpPr>
            <p:spPr bwMode="auto">
              <a:xfrm>
                <a:off x="2034" y="2533"/>
                <a:ext cx="311"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9265" name="Line 113"/>
              <p:cNvSpPr>
                <a:spLocks noChangeShapeType="1"/>
              </p:cNvSpPr>
              <p:nvPr/>
            </p:nvSpPr>
            <p:spPr bwMode="auto">
              <a:xfrm flipV="1">
                <a:off x="2334" y="2533"/>
                <a:ext cx="0" cy="1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9266" name="Oval 114"/>
              <p:cNvSpPr>
                <a:spLocks noChangeArrowheads="1"/>
              </p:cNvSpPr>
              <p:nvPr/>
            </p:nvSpPr>
            <p:spPr bwMode="auto">
              <a:xfrm>
                <a:off x="2011" y="2511"/>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49267" name="Group 115"/>
              <p:cNvGrpSpPr>
                <a:grpSpLocks/>
              </p:cNvGrpSpPr>
              <p:nvPr/>
            </p:nvGrpSpPr>
            <p:grpSpPr bwMode="auto">
              <a:xfrm rot="-5400000">
                <a:off x="3950" y="2358"/>
                <a:ext cx="102" cy="258"/>
                <a:chOff x="2256" y="3174"/>
                <a:chExt cx="102" cy="258"/>
              </a:xfrm>
            </p:grpSpPr>
            <p:sp>
              <p:nvSpPr>
                <p:cNvPr id="49268" name="Rectangle 116"/>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69" name="Line 117"/>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9270" name="Line 118"/>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9271" name="Line 119"/>
              <p:cNvSpPr>
                <a:spLocks noChangeShapeType="1"/>
              </p:cNvSpPr>
              <p:nvPr/>
            </p:nvSpPr>
            <p:spPr bwMode="auto">
              <a:xfrm>
                <a:off x="4689" y="1655"/>
                <a:ext cx="0" cy="123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9272" name="Rectangle 120"/>
              <p:cNvSpPr>
                <a:spLocks noChangeArrowheads="1"/>
              </p:cNvSpPr>
              <p:nvPr/>
            </p:nvSpPr>
            <p:spPr bwMode="auto">
              <a:xfrm>
                <a:off x="4649" y="2137"/>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9273" name="Text Box 121"/>
              <p:cNvSpPr txBox="1">
                <a:spLocks noChangeArrowheads="1"/>
              </p:cNvSpPr>
              <p:nvPr/>
            </p:nvSpPr>
            <p:spPr bwMode="auto">
              <a:xfrm>
                <a:off x="4700" y="2122"/>
                <a:ext cx="423" cy="2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pPr>
                <a:r>
                  <a:rPr lang="en-US" altLang="zh-CN" sz="2400" b="1">
                    <a:ea typeface="楷体_GB2312" pitchFamily="49" charset="-122"/>
                  </a:rPr>
                  <a:t>R</a:t>
                </a:r>
                <a:r>
                  <a:rPr lang="en-US" altLang="zh-CN" sz="2400" b="1" baseline="-25000">
                    <a:ea typeface="楷体_GB2312" pitchFamily="49" charset="-122"/>
                  </a:rPr>
                  <a:t>L</a:t>
                </a:r>
              </a:p>
            </p:txBody>
          </p:sp>
        </p:grpSp>
        <p:sp>
          <p:nvSpPr>
            <p:cNvPr id="49274" name="Text Box 122"/>
            <p:cNvSpPr txBox="1">
              <a:spLocks noChangeArrowheads="1"/>
            </p:cNvSpPr>
            <p:nvPr/>
          </p:nvSpPr>
          <p:spPr bwMode="auto">
            <a:xfrm>
              <a:off x="1609" y="1944"/>
              <a:ext cx="512" cy="2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pPr>
              <a:r>
                <a:rPr lang="en-US" altLang="zh-CN" sz="2400"/>
                <a:t>R</a:t>
              </a:r>
              <a:r>
                <a:rPr lang="en-US" altLang="zh-CN" sz="2400" baseline="-25000"/>
                <a:t>E1</a:t>
              </a:r>
              <a:endParaRPr lang="en-US" altLang="zh-CN" sz="2400"/>
            </a:p>
          </p:txBody>
        </p:sp>
      </p:grpSp>
      <p:sp>
        <p:nvSpPr>
          <p:cNvPr id="49275" name="Text Box 123"/>
          <p:cNvSpPr txBox="1">
            <a:spLocks noChangeArrowheads="1"/>
          </p:cNvSpPr>
          <p:nvPr/>
        </p:nvSpPr>
        <p:spPr bwMode="auto">
          <a:xfrm>
            <a:off x="261938" y="200025"/>
            <a:ext cx="8139112" cy="5254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u="sng" dirty="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：判断</a:t>
            </a:r>
            <a:r>
              <a:rPr lang="en-US" altLang="zh-CN" sz="2800" b="1" i="1" dirty="0" err="1">
                <a:latin typeface="华文楷体" panose="02010600040101010101" pitchFamily="2" charset="-122"/>
                <a:ea typeface="华文楷体" panose="02010600040101010101" pitchFamily="2" charset="-122"/>
              </a:rPr>
              <a:t>R</a:t>
            </a:r>
            <a:r>
              <a:rPr lang="en-US" altLang="zh-CN" sz="2800" b="1" i="1" baseline="-25000" dirty="0" err="1">
                <a:latin typeface="华文楷体" panose="02010600040101010101" pitchFamily="2" charset="-122"/>
                <a:ea typeface="华文楷体" panose="02010600040101010101" pitchFamily="2" charset="-122"/>
              </a:rPr>
              <a:t>f</a:t>
            </a:r>
            <a:r>
              <a:rPr lang="zh-CN" altLang="en-US" sz="2800" b="1" dirty="0">
                <a:latin typeface="华文楷体" panose="02010600040101010101" pitchFamily="2" charset="-122"/>
                <a:ea typeface="华文楷体" panose="02010600040101010101" pitchFamily="2" charset="-122"/>
              </a:rPr>
              <a:t>是否负反馈，若是，判断反馈的组态。</a:t>
            </a:r>
          </a:p>
        </p:txBody>
      </p:sp>
      <p:sp>
        <p:nvSpPr>
          <p:cNvPr id="49276" name="AutoShape 124"/>
          <p:cNvSpPr>
            <a:spLocks noChangeArrowheads="1"/>
          </p:cNvSpPr>
          <p:nvPr/>
        </p:nvSpPr>
        <p:spPr bwMode="auto">
          <a:xfrm>
            <a:off x="2752725" y="5567363"/>
            <a:ext cx="4024313" cy="917575"/>
          </a:xfrm>
          <a:prstGeom prst="flowChartAlternateProcess">
            <a:avLst/>
          </a:prstGeom>
          <a:noFill/>
          <a:ln w="38100">
            <a:solidFill>
              <a:schemeClr val="accent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此电路是电压串联负反馈，对直流不起作用。</a:t>
            </a:r>
          </a:p>
        </p:txBody>
      </p:sp>
      <p:sp>
        <p:nvSpPr>
          <p:cNvPr id="49277" name="AutoShape 125"/>
          <p:cNvSpPr>
            <a:spLocks noChangeArrowheads="1"/>
          </p:cNvSpPr>
          <p:nvPr/>
        </p:nvSpPr>
        <p:spPr bwMode="auto">
          <a:xfrm>
            <a:off x="2570163" y="2557463"/>
            <a:ext cx="331787"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
        <p:nvSpPr>
          <p:cNvPr id="49278" name="AutoShape 126"/>
          <p:cNvSpPr>
            <a:spLocks noChangeArrowheads="1"/>
          </p:cNvSpPr>
          <p:nvPr/>
        </p:nvSpPr>
        <p:spPr bwMode="auto">
          <a:xfrm>
            <a:off x="3390900" y="2901950"/>
            <a:ext cx="331788"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pSp>
        <p:nvGrpSpPr>
          <p:cNvPr id="49279" name="Group 127"/>
          <p:cNvGrpSpPr>
            <a:grpSpLocks/>
          </p:cNvGrpSpPr>
          <p:nvPr/>
        </p:nvGrpSpPr>
        <p:grpSpPr bwMode="auto">
          <a:xfrm>
            <a:off x="3352800" y="2212975"/>
            <a:ext cx="317500" cy="304800"/>
            <a:chOff x="618" y="3673"/>
            <a:chExt cx="200" cy="192"/>
          </a:xfrm>
        </p:grpSpPr>
        <p:sp>
          <p:nvSpPr>
            <p:cNvPr id="49280" name="Oval 128"/>
            <p:cNvSpPr>
              <a:spLocks noChangeArrowheads="1"/>
            </p:cNvSpPr>
            <p:nvPr/>
          </p:nvSpPr>
          <p:spPr bwMode="auto">
            <a:xfrm>
              <a:off x="626" y="3673"/>
              <a:ext cx="192" cy="192"/>
            </a:xfrm>
            <a:prstGeom prst="ellipse">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281" name="Line 129"/>
            <p:cNvSpPr>
              <a:spLocks noChangeShapeType="1"/>
            </p:cNvSpPr>
            <p:nvPr/>
          </p:nvSpPr>
          <p:spPr bwMode="auto">
            <a:xfrm>
              <a:off x="618" y="3773"/>
              <a:ext cx="2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grpSp>
        <p:nvGrpSpPr>
          <p:cNvPr id="49282" name="Group 130"/>
          <p:cNvGrpSpPr>
            <a:grpSpLocks/>
          </p:cNvGrpSpPr>
          <p:nvPr/>
        </p:nvGrpSpPr>
        <p:grpSpPr bwMode="auto">
          <a:xfrm>
            <a:off x="5287963" y="2716213"/>
            <a:ext cx="317500" cy="304800"/>
            <a:chOff x="618" y="3673"/>
            <a:chExt cx="200" cy="192"/>
          </a:xfrm>
        </p:grpSpPr>
        <p:sp>
          <p:nvSpPr>
            <p:cNvPr id="49283" name="Oval 131"/>
            <p:cNvSpPr>
              <a:spLocks noChangeArrowheads="1"/>
            </p:cNvSpPr>
            <p:nvPr/>
          </p:nvSpPr>
          <p:spPr bwMode="auto">
            <a:xfrm>
              <a:off x="626" y="3673"/>
              <a:ext cx="192" cy="192"/>
            </a:xfrm>
            <a:prstGeom prst="ellipse">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284" name="Line 132"/>
            <p:cNvSpPr>
              <a:spLocks noChangeShapeType="1"/>
            </p:cNvSpPr>
            <p:nvPr/>
          </p:nvSpPr>
          <p:spPr bwMode="auto">
            <a:xfrm>
              <a:off x="618" y="3773"/>
              <a:ext cx="2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grpSp>
        <p:nvGrpSpPr>
          <p:cNvPr id="49285" name="Group 133"/>
          <p:cNvGrpSpPr>
            <a:grpSpLocks/>
          </p:cNvGrpSpPr>
          <p:nvPr/>
        </p:nvGrpSpPr>
        <p:grpSpPr bwMode="auto">
          <a:xfrm>
            <a:off x="6003925" y="2914650"/>
            <a:ext cx="317500" cy="304800"/>
            <a:chOff x="618" y="3673"/>
            <a:chExt cx="200" cy="192"/>
          </a:xfrm>
        </p:grpSpPr>
        <p:sp>
          <p:nvSpPr>
            <p:cNvPr id="49286" name="Oval 134"/>
            <p:cNvSpPr>
              <a:spLocks noChangeArrowheads="1"/>
            </p:cNvSpPr>
            <p:nvPr/>
          </p:nvSpPr>
          <p:spPr bwMode="auto">
            <a:xfrm>
              <a:off x="626" y="3673"/>
              <a:ext cx="192" cy="192"/>
            </a:xfrm>
            <a:prstGeom prst="ellipse">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49287" name="Line 135"/>
            <p:cNvSpPr>
              <a:spLocks noChangeShapeType="1"/>
            </p:cNvSpPr>
            <p:nvPr/>
          </p:nvSpPr>
          <p:spPr bwMode="auto">
            <a:xfrm>
              <a:off x="618" y="3773"/>
              <a:ext cx="2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sp>
        <p:nvSpPr>
          <p:cNvPr id="49288" name="AutoShape 136"/>
          <p:cNvSpPr>
            <a:spLocks noChangeArrowheads="1"/>
          </p:cNvSpPr>
          <p:nvPr/>
        </p:nvSpPr>
        <p:spPr bwMode="auto">
          <a:xfrm>
            <a:off x="6002338" y="2305050"/>
            <a:ext cx="331787"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xmlns="" val="37402617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p:cTn id="7" dur="500" fill="hold"/>
                                        <p:tgtEl>
                                          <p:spTgt spid="49154"/>
                                        </p:tgtEl>
                                        <p:attrNameLst>
                                          <p:attrName>ppt_w</p:attrName>
                                        </p:attrNameLst>
                                      </p:cBhvr>
                                      <p:tavLst>
                                        <p:tav tm="0">
                                          <p:val>
                                            <p:strVal val="2/3*#ppt_w"/>
                                          </p:val>
                                        </p:tav>
                                        <p:tav tm="100000">
                                          <p:val>
                                            <p:strVal val="#ppt_w"/>
                                          </p:val>
                                        </p:tav>
                                      </p:tavLst>
                                    </p:anim>
                                    <p:anim calcmode="lin" valueType="num">
                                      <p:cBhvr>
                                        <p:cTn id="8" dur="500" fill="hold"/>
                                        <p:tgtEl>
                                          <p:spTgt spid="49154"/>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9277"/>
                                        </p:tgtEl>
                                        <p:attrNameLst>
                                          <p:attrName>style.visibility</p:attrName>
                                        </p:attrNameLst>
                                      </p:cBhvr>
                                      <p:to>
                                        <p:strVal val="visible"/>
                                      </p:to>
                                    </p:set>
                                    <p:animEffect transition="in" filter="blinds(horizontal)">
                                      <p:cBhvr>
                                        <p:cTn id="13" dur="500"/>
                                        <p:tgtEl>
                                          <p:spTgt spid="492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9278"/>
                                        </p:tgtEl>
                                        <p:attrNameLst>
                                          <p:attrName>style.visibility</p:attrName>
                                        </p:attrNameLst>
                                      </p:cBhvr>
                                      <p:to>
                                        <p:strVal val="visible"/>
                                      </p:to>
                                    </p:set>
                                    <p:animEffect transition="in" filter="blinds(horizontal)">
                                      <p:cBhvr>
                                        <p:cTn id="18" dur="500"/>
                                        <p:tgtEl>
                                          <p:spTgt spid="492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49279"/>
                                        </p:tgtEl>
                                        <p:attrNameLst>
                                          <p:attrName>style.visibility</p:attrName>
                                        </p:attrNameLst>
                                      </p:cBhvr>
                                      <p:to>
                                        <p:strVal val="visible"/>
                                      </p:to>
                                    </p:set>
                                    <p:animEffect transition="in" filter="blinds(horizontal)">
                                      <p:cBhvr>
                                        <p:cTn id="23" dur="500"/>
                                        <p:tgtEl>
                                          <p:spTgt spid="492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49282"/>
                                        </p:tgtEl>
                                        <p:attrNameLst>
                                          <p:attrName>style.visibility</p:attrName>
                                        </p:attrNameLst>
                                      </p:cBhvr>
                                      <p:to>
                                        <p:strVal val="visible"/>
                                      </p:to>
                                    </p:set>
                                    <p:anim calcmode="lin" valueType="num">
                                      <p:cBhvr additive="base">
                                        <p:cTn id="28" dur="500" fill="hold"/>
                                        <p:tgtEl>
                                          <p:spTgt spid="49282"/>
                                        </p:tgtEl>
                                        <p:attrNameLst>
                                          <p:attrName>ppt_x</p:attrName>
                                        </p:attrNameLst>
                                      </p:cBhvr>
                                      <p:tavLst>
                                        <p:tav tm="0">
                                          <p:val>
                                            <p:strVal val="#ppt_x"/>
                                          </p:val>
                                        </p:tav>
                                        <p:tav tm="100000">
                                          <p:val>
                                            <p:strVal val="#ppt_x"/>
                                          </p:val>
                                        </p:tav>
                                      </p:tavLst>
                                    </p:anim>
                                    <p:anim calcmode="lin" valueType="num">
                                      <p:cBhvr additive="base">
                                        <p:cTn id="29" dur="500" fill="hold"/>
                                        <p:tgtEl>
                                          <p:spTgt spid="49282"/>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9285"/>
                                        </p:tgtEl>
                                        <p:attrNameLst>
                                          <p:attrName>style.visibility</p:attrName>
                                        </p:attrNameLst>
                                      </p:cBhvr>
                                      <p:to>
                                        <p:strVal val="visible"/>
                                      </p:to>
                                    </p:set>
                                    <p:animEffect transition="in" filter="blinds(horizontal)">
                                      <p:cBhvr>
                                        <p:cTn id="34" dur="500"/>
                                        <p:tgtEl>
                                          <p:spTgt spid="4928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9288"/>
                                        </p:tgtEl>
                                        <p:attrNameLst>
                                          <p:attrName>style.visibility</p:attrName>
                                        </p:attrNameLst>
                                      </p:cBhvr>
                                      <p:to>
                                        <p:strVal val="visible"/>
                                      </p:to>
                                    </p:set>
                                    <p:animEffect transition="in" filter="blinds(horizontal)">
                                      <p:cBhvr>
                                        <p:cTn id="39" dur="500"/>
                                        <p:tgtEl>
                                          <p:spTgt spid="4928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0" fill="hold" grpId="0" nodeType="clickEffect">
                                  <p:stCondLst>
                                    <p:cond delay="0"/>
                                  </p:stCondLst>
                                  <p:childTnLst>
                                    <p:set>
                                      <p:cBhvr>
                                        <p:cTn id="43" dur="1" fill="hold">
                                          <p:stCondLst>
                                            <p:cond delay="0"/>
                                          </p:stCondLst>
                                        </p:cTn>
                                        <p:tgtEl>
                                          <p:spTgt spid="49276"/>
                                        </p:tgtEl>
                                        <p:attrNameLst>
                                          <p:attrName>style.visibility</p:attrName>
                                        </p:attrNameLst>
                                      </p:cBhvr>
                                      <p:to>
                                        <p:strVal val="visible"/>
                                      </p:to>
                                    </p:set>
                                    <p:anim calcmode="lin" valueType="num">
                                      <p:cBhvr>
                                        <p:cTn id="44" dur="500" fill="hold"/>
                                        <p:tgtEl>
                                          <p:spTgt spid="49276"/>
                                        </p:tgtEl>
                                        <p:attrNameLst>
                                          <p:attrName>ppt_w</p:attrName>
                                        </p:attrNameLst>
                                      </p:cBhvr>
                                      <p:tavLst>
                                        <p:tav tm="0">
                                          <p:val>
                                            <p:fltVal val="0"/>
                                          </p:val>
                                        </p:tav>
                                        <p:tav tm="100000">
                                          <p:val>
                                            <p:strVal val="#ppt_w"/>
                                          </p:val>
                                        </p:tav>
                                      </p:tavLst>
                                    </p:anim>
                                    <p:anim calcmode="lin" valueType="num">
                                      <p:cBhvr>
                                        <p:cTn id="45" dur="500" fill="hold"/>
                                        <p:tgtEl>
                                          <p:spTgt spid="492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76" grpId="0" animBg="1" autoUpdateAnimBg="0"/>
      <p:bldP spid="49277" grpId="0" animBg="1"/>
      <p:bldP spid="49278" grpId="0" animBg="1"/>
      <p:bldP spid="4928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
          <p:cNvGrpSpPr>
            <a:grpSpLocks/>
          </p:cNvGrpSpPr>
          <p:nvPr/>
        </p:nvGrpSpPr>
        <p:grpSpPr bwMode="auto">
          <a:xfrm>
            <a:off x="544513" y="990600"/>
            <a:ext cx="6999287" cy="3656013"/>
            <a:chOff x="489" y="186"/>
            <a:chExt cx="4409" cy="2303"/>
          </a:xfrm>
        </p:grpSpPr>
        <p:sp>
          <p:nvSpPr>
            <p:cNvPr id="51203" name="Text Box 3"/>
            <p:cNvSpPr txBox="1">
              <a:spLocks noChangeArrowheads="1"/>
            </p:cNvSpPr>
            <p:nvPr/>
          </p:nvSpPr>
          <p:spPr bwMode="auto">
            <a:xfrm>
              <a:off x="4085" y="186"/>
              <a:ext cx="813"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000" b="1">
                  <a:ea typeface="楷体_GB2312" pitchFamily="49" charset="-122"/>
                </a:rPr>
                <a:t>+U</a:t>
              </a:r>
              <a:r>
                <a:rPr lang="en-US" altLang="zh-CN" sz="2000" b="1" baseline="-25000">
                  <a:ea typeface="楷体_GB2312" pitchFamily="49" charset="-122"/>
                </a:rPr>
                <a:t>CC</a:t>
              </a:r>
              <a:endParaRPr lang="en-US" altLang="zh-CN" sz="2000" b="1">
                <a:ea typeface="楷体_GB2312" pitchFamily="49" charset="-122"/>
              </a:endParaRPr>
            </a:p>
          </p:txBody>
        </p:sp>
        <p:sp>
          <p:nvSpPr>
            <p:cNvPr id="51204" name="Line 4"/>
            <p:cNvSpPr>
              <a:spLocks noChangeShapeType="1"/>
            </p:cNvSpPr>
            <p:nvPr/>
          </p:nvSpPr>
          <p:spPr bwMode="auto">
            <a:xfrm>
              <a:off x="1058" y="2248"/>
              <a:ext cx="2991" cy="1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05" name="Line 5"/>
            <p:cNvSpPr>
              <a:spLocks noChangeShapeType="1"/>
            </p:cNvSpPr>
            <p:nvPr/>
          </p:nvSpPr>
          <p:spPr bwMode="auto">
            <a:xfrm flipH="1">
              <a:off x="2030" y="1074"/>
              <a:ext cx="80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06" name="Line 6"/>
            <p:cNvSpPr>
              <a:spLocks noChangeShapeType="1"/>
            </p:cNvSpPr>
            <p:nvPr/>
          </p:nvSpPr>
          <p:spPr bwMode="auto">
            <a:xfrm>
              <a:off x="2651" y="1345"/>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07" name="Line 7"/>
            <p:cNvSpPr>
              <a:spLocks noChangeShapeType="1"/>
            </p:cNvSpPr>
            <p:nvPr/>
          </p:nvSpPr>
          <p:spPr bwMode="auto">
            <a:xfrm flipV="1">
              <a:off x="2651" y="1351"/>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08" name="Line 8"/>
            <p:cNvSpPr>
              <a:spLocks noChangeShapeType="1"/>
            </p:cNvSpPr>
            <p:nvPr/>
          </p:nvSpPr>
          <p:spPr bwMode="auto">
            <a:xfrm>
              <a:off x="2657" y="1501"/>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09" name="Line 9"/>
            <p:cNvSpPr>
              <a:spLocks noChangeShapeType="1"/>
            </p:cNvSpPr>
            <p:nvPr/>
          </p:nvSpPr>
          <p:spPr bwMode="auto">
            <a:xfrm>
              <a:off x="2843" y="1639"/>
              <a:ext cx="0" cy="79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10" name="Line 10"/>
            <p:cNvSpPr>
              <a:spLocks noChangeShapeType="1"/>
            </p:cNvSpPr>
            <p:nvPr/>
          </p:nvSpPr>
          <p:spPr bwMode="auto">
            <a:xfrm flipV="1">
              <a:off x="2843" y="307"/>
              <a:ext cx="0" cy="105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11" name="Line 11"/>
            <p:cNvSpPr>
              <a:spLocks noChangeShapeType="1"/>
            </p:cNvSpPr>
            <p:nvPr/>
          </p:nvSpPr>
          <p:spPr bwMode="auto">
            <a:xfrm flipH="1">
              <a:off x="1043" y="1489"/>
              <a:ext cx="160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12" name="Line 12"/>
            <p:cNvSpPr>
              <a:spLocks noChangeShapeType="1"/>
            </p:cNvSpPr>
            <p:nvPr/>
          </p:nvSpPr>
          <p:spPr bwMode="auto">
            <a:xfrm flipH="1" flipV="1">
              <a:off x="2039" y="1087"/>
              <a:ext cx="0" cy="39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13" name="Line 13"/>
            <p:cNvSpPr>
              <a:spLocks noChangeShapeType="1"/>
            </p:cNvSpPr>
            <p:nvPr/>
          </p:nvSpPr>
          <p:spPr bwMode="auto">
            <a:xfrm>
              <a:off x="2843" y="1069"/>
              <a:ext cx="111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14" name="Oval 14"/>
            <p:cNvSpPr>
              <a:spLocks noChangeArrowheads="1"/>
            </p:cNvSpPr>
            <p:nvPr/>
          </p:nvSpPr>
          <p:spPr bwMode="auto">
            <a:xfrm>
              <a:off x="2819" y="1045"/>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15" name="Oval 15"/>
            <p:cNvSpPr>
              <a:spLocks noChangeArrowheads="1"/>
            </p:cNvSpPr>
            <p:nvPr/>
          </p:nvSpPr>
          <p:spPr bwMode="auto">
            <a:xfrm>
              <a:off x="2015" y="1465"/>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16" name="Oval 16"/>
            <p:cNvSpPr>
              <a:spLocks noChangeArrowheads="1"/>
            </p:cNvSpPr>
            <p:nvPr/>
          </p:nvSpPr>
          <p:spPr bwMode="auto">
            <a:xfrm>
              <a:off x="4026" y="2252"/>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17" name="Oval 17"/>
            <p:cNvSpPr>
              <a:spLocks noChangeArrowheads="1"/>
            </p:cNvSpPr>
            <p:nvPr/>
          </p:nvSpPr>
          <p:spPr bwMode="auto">
            <a:xfrm>
              <a:off x="2819" y="2233"/>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18" name="Oval 18"/>
            <p:cNvSpPr>
              <a:spLocks noChangeArrowheads="1"/>
            </p:cNvSpPr>
            <p:nvPr/>
          </p:nvSpPr>
          <p:spPr bwMode="auto">
            <a:xfrm>
              <a:off x="3947" y="1045"/>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19" name="Oval 19"/>
            <p:cNvSpPr>
              <a:spLocks noChangeArrowheads="1"/>
            </p:cNvSpPr>
            <p:nvPr/>
          </p:nvSpPr>
          <p:spPr bwMode="auto">
            <a:xfrm>
              <a:off x="4037" y="295"/>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20" name="Oval 20"/>
            <p:cNvSpPr>
              <a:spLocks noChangeArrowheads="1"/>
            </p:cNvSpPr>
            <p:nvPr/>
          </p:nvSpPr>
          <p:spPr bwMode="auto">
            <a:xfrm>
              <a:off x="985" y="1454"/>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21" name="Oval 21"/>
            <p:cNvSpPr>
              <a:spLocks noChangeArrowheads="1"/>
            </p:cNvSpPr>
            <p:nvPr/>
          </p:nvSpPr>
          <p:spPr bwMode="auto">
            <a:xfrm>
              <a:off x="984" y="2227"/>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22" name="Rectangle 22"/>
            <p:cNvSpPr>
              <a:spLocks noChangeArrowheads="1"/>
            </p:cNvSpPr>
            <p:nvPr/>
          </p:nvSpPr>
          <p:spPr bwMode="auto">
            <a:xfrm>
              <a:off x="2795" y="469"/>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23" name="Rectangle 23"/>
            <p:cNvSpPr>
              <a:spLocks noChangeArrowheads="1"/>
            </p:cNvSpPr>
            <p:nvPr/>
          </p:nvSpPr>
          <p:spPr bwMode="auto">
            <a:xfrm rot="5400000">
              <a:off x="2399" y="925"/>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24" name="Rectangle 24"/>
            <p:cNvSpPr>
              <a:spLocks noChangeArrowheads="1"/>
            </p:cNvSpPr>
            <p:nvPr/>
          </p:nvSpPr>
          <p:spPr bwMode="auto">
            <a:xfrm>
              <a:off x="1787" y="1375"/>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25" name="Line 25"/>
            <p:cNvSpPr>
              <a:spLocks noChangeShapeType="1"/>
            </p:cNvSpPr>
            <p:nvPr/>
          </p:nvSpPr>
          <p:spPr bwMode="auto">
            <a:xfrm>
              <a:off x="1775" y="1363"/>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26" name="Line 26"/>
            <p:cNvSpPr>
              <a:spLocks noChangeShapeType="1"/>
            </p:cNvSpPr>
            <p:nvPr/>
          </p:nvSpPr>
          <p:spPr bwMode="auto">
            <a:xfrm>
              <a:off x="1877" y="1363"/>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27" name="Rectangle 27"/>
            <p:cNvSpPr>
              <a:spLocks noChangeArrowheads="1"/>
            </p:cNvSpPr>
            <p:nvPr/>
          </p:nvSpPr>
          <p:spPr bwMode="auto">
            <a:xfrm>
              <a:off x="3299" y="955"/>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28" name="Line 28"/>
            <p:cNvSpPr>
              <a:spLocks noChangeShapeType="1"/>
            </p:cNvSpPr>
            <p:nvPr/>
          </p:nvSpPr>
          <p:spPr bwMode="auto">
            <a:xfrm>
              <a:off x="3287" y="943"/>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29" name="Line 29"/>
            <p:cNvSpPr>
              <a:spLocks noChangeShapeType="1"/>
            </p:cNvSpPr>
            <p:nvPr/>
          </p:nvSpPr>
          <p:spPr bwMode="auto">
            <a:xfrm>
              <a:off x="3389" y="943"/>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30" name="Line 30"/>
            <p:cNvSpPr>
              <a:spLocks noChangeShapeType="1"/>
            </p:cNvSpPr>
            <p:nvPr/>
          </p:nvSpPr>
          <p:spPr bwMode="auto">
            <a:xfrm>
              <a:off x="2846" y="318"/>
              <a:ext cx="1197" cy="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31" name="Line 31"/>
            <p:cNvSpPr>
              <a:spLocks noChangeShapeType="1"/>
            </p:cNvSpPr>
            <p:nvPr/>
          </p:nvSpPr>
          <p:spPr bwMode="auto">
            <a:xfrm>
              <a:off x="2714" y="2430"/>
              <a:ext cx="26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32" name="Text Box 32"/>
            <p:cNvSpPr txBox="1">
              <a:spLocks noChangeArrowheads="1"/>
            </p:cNvSpPr>
            <p:nvPr/>
          </p:nvSpPr>
          <p:spPr bwMode="auto">
            <a:xfrm>
              <a:off x="2477" y="342"/>
              <a:ext cx="585"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000" b="1">
                  <a:ea typeface="楷体_GB2312" pitchFamily="49" charset="-122"/>
                </a:rPr>
                <a:t>R</a:t>
              </a:r>
              <a:r>
                <a:rPr lang="en-US" altLang="zh-CN" sz="2000" b="1" baseline="-25000">
                  <a:ea typeface="楷体_GB2312" pitchFamily="49" charset="-122"/>
                </a:rPr>
                <a:t>C</a:t>
              </a:r>
              <a:endParaRPr lang="en-US" altLang="zh-CN" sz="2000" b="1">
                <a:ea typeface="楷体_GB2312" pitchFamily="49" charset="-122"/>
              </a:endParaRPr>
            </a:p>
          </p:txBody>
        </p:sp>
        <p:sp>
          <p:nvSpPr>
            <p:cNvPr id="51233" name="Text Box 33"/>
            <p:cNvSpPr txBox="1">
              <a:spLocks noChangeArrowheads="1"/>
            </p:cNvSpPr>
            <p:nvPr/>
          </p:nvSpPr>
          <p:spPr bwMode="auto">
            <a:xfrm>
              <a:off x="3233" y="642"/>
              <a:ext cx="585"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000" b="1">
                  <a:ea typeface="楷体_GB2312" pitchFamily="49" charset="-122"/>
                </a:rPr>
                <a:t>C</a:t>
              </a:r>
              <a:r>
                <a:rPr lang="en-US" altLang="zh-CN" sz="2000" b="1" baseline="-25000">
                  <a:ea typeface="楷体_GB2312" pitchFamily="49" charset="-122"/>
                </a:rPr>
                <a:t>2</a:t>
              </a:r>
              <a:endParaRPr lang="en-US" altLang="zh-CN" sz="2000" b="1">
                <a:ea typeface="楷体_GB2312" pitchFamily="49" charset="-122"/>
              </a:endParaRPr>
            </a:p>
          </p:txBody>
        </p:sp>
        <p:sp>
          <p:nvSpPr>
            <p:cNvPr id="51234" name="Text Box 34"/>
            <p:cNvSpPr txBox="1">
              <a:spLocks noChangeArrowheads="1"/>
            </p:cNvSpPr>
            <p:nvPr/>
          </p:nvSpPr>
          <p:spPr bwMode="auto">
            <a:xfrm>
              <a:off x="1673" y="1086"/>
              <a:ext cx="585"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000" b="1">
                  <a:ea typeface="楷体_GB2312" pitchFamily="49" charset="-122"/>
                </a:rPr>
                <a:t>C</a:t>
              </a:r>
              <a:r>
                <a:rPr lang="en-US" altLang="zh-CN" sz="2000" b="1" baseline="-25000">
                  <a:ea typeface="楷体_GB2312" pitchFamily="49" charset="-122"/>
                </a:rPr>
                <a:t>1</a:t>
              </a:r>
              <a:endParaRPr lang="en-US" altLang="zh-CN" sz="2000" b="1">
                <a:ea typeface="楷体_GB2312" pitchFamily="49" charset="-122"/>
              </a:endParaRPr>
            </a:p>
          </p:txBody>
        </p:sp>
        <p:sp>
          <p:nvSpPr>
            <p:cNvPr id="51235" name="Text Box 35"/>
            <p:cNvSpPr txBox="1">
              <a:spLocks noChangeArrowheads="1"/>
            </p:cNvSpPr>
            <p:nvPr/>
          </p:nvSpPr>
          <p:spPr bwMode="auto">
            <a:xfrm>
              <a:off x="2381" y="762"/>
              <a:ext cx="585"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000" b="1">
                  <a:ea typeface="楷体_GB2312" pitchFamily="49" charset="-122"/>
                </a:rPr>
                <a:t>R</a:t>
              </a:r>
              <a:r>
                <a:rPr lang="en-US" altLang="zh-CN" sz="2000" b="1" baseline="-25000">
                  <a:ea typeface="楷体_GB2312" pitchFamily="49" charset="-122"/>
                </a:rPr>
                <a:t>f</a:t>
              </a:r>
              <a:endParaRPr lang="en-US" altLang="zh-CN" sz="2000" b="1">
                <a:ea typeface="楷体_GB2312" pitchFamily="49" charset="-122"/>
              </a:endParaRPr>
            </a:p>
          </p:txBody>
        </p:sp>
        <p:sp>
          <p:nvSpPr>
            <p:cNvPr id="51236" name="Line 36"/>
            <p:cNvSpPr>
              <a:spLocks noChangeShapeType="1"/>
            </p:cNvSpPr>
            <p:nvPr/>
          </p:nvSpPr>
          <p:spPr bwMode="auto">
            <a:xfrm>
              <a:off x="903" y="1695"/>
              <a:ext cx="0" cy="396"/>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37" name="Text Box 37"/>
            <p:cNvSpPr txBox="1">
              <a:spLocks noChangeArrowheads="1"/>
            </p:cNvSpPr>
            <p:nvPr/>
          </p:nvSpPr>
          <p:spPr bwMode="auto">
            <a:xfrm>
              <a:off x="638" y="1734"/>
              <a:ext cx="585"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000" b="1">
                  <a:ea typeface="楷体_GB2312" pitchFamily="49" charset="-122"/>
                </a:rPr>
                <a:t>u</a:t>
              </a:r>
              <a:r>
                <a:rPr lang="en-US" altLang="zh-CN" sz="2000" b="1" baseline="-25000">
                  <a:ea typeface="楷体_GB2312" pitchFamily="49" charset="-122"/>
                </a:rPr>
                <a:t>S</a:t>
              </a:r>
              <a:endParaRPr lang="en-US" altLang="zh-CN" sz="2000" b="1">
                <a:ea typeface="楷体_GB2312" pitchFamily="49" charset="-122"/>
              </a:endParaRPr>
            </a:p>
          </p:txBody>
        </p:sp>
        <p:sp>
          <p:nvSpPr>
            <p:cNvPr id="51238" name="Line 38"/>
            <p:cNvSpPr>
              <a:spLocks noChangeShapeType="1"/>
            </p:cNvSpPr>
            <p:nvPr/>
          </p:nvSpPr>
          <p:spPr bwMode="auto">
            <a:xfrm>
              <a:off x="3986" y="1386"/>
              <a:ext cx="0" cy="540"/>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39" name="Text Box 39"/>
            <p:cNvSpPr txBox="1">
              <a:spLocks noChangeArrowheads="1"/>
            </p:cNvSpPr>
            <p:nvPr/>
          </p:nvSpPr>
          <p:spPr bwMode="auto">
            <a:xfrm>
              <a:off x="4025" y="1578"/>
              <a:ext cx="585"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000" b="1">
                  <a:ea typeface="楷体_GB2312" pitchFamily="49" charset="-122"/>
                </a:rPr>
                <a:t>u</a:t>
              </a:r>
              <a:r>
                <a:rPr lang="en-US" altLang="zh-CN" sz="2000" b="1" baseline="-25000">
                  <a:ea typeface="楷体_GB2312" pitchFamily="49" charset="-122"/>
                </a:rPr>
                <a:t>o</a:t>
              </a:r>
              <a:endParaRPr lang="en-US" altLang="zh-CN" sz="2000" b="1">
                <a:ea typeface="楷体_GB2312" pitchFamily="49" charset="-122"/>
              </a:endParaRPr>
            </a:p>
          </p:txBody>
        </p:sp>
        <p:sp>
          <p:nvSpPr>
            <p:cNvPr id="51240" name="Line 40"/>
            <p:cNvSpPr>
              <a:spLocks noChangeShapeType="1"/>
            </p:cNvSpPr>
            <p:nvPr/>
          </p:nvSpPr>
          <p:spPr bwMode="auto">
            <a:xfrm>
              <a:off x="1589" y="1674"/>
              <a:ext cx="381" cy="0"/>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41" name="Line 41"/>
            <p:cNvSpPr>
              <a:spLocks noChangeShapeType="1"/>
            </p:cNvSpPr>
            <p:nvPr/>
          </p:nvSpPr>
          <p:spPr bwMode="auto">
            <a:xfrm>
              <a:off x="2270" y="1614"/>
              <a:ext cx="3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1242" name="Text Box 42"/>
            <p:cNvSpPr txBox="1">
              <a:spLocks noChangeArrowheads="1"/>
            </p:cNvSpPr>
            <p:nvPr/>
          </p:nvSpPr>
          <p:spPr bwMode="auto">
            <a:xfrm>
              <a:off x="2313" y="1602"/>
              <a:ext cx="585"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b="1">
                  <a:solidFill>
                    <a:schemeClr val="tx2"/>
                  </a:solidFill>
                  <a:ea typeface="楷体_GB2312" pitchFamily="49" charset="-122"/>
                </a:rPr>
                <a:t>i</a:t>
              </a:r>
              <a:r>
                <a:rPr lang="en-US" altLang="zh-CN" sz="2400" b="1" baseline="-25000">
                  <a:solidFill>
                    <a:schemeClr val="tx2"/>
                  </a:solidFill>
                  <a:ea typeface="楷体_GB2312" pitchFamily="49" charset="-122"/>
                </a:rPr>
                <a:t>b</a:t>
              </a:r>
              <a:endParaRPr lang="en-US" altLang="zh-CN" sz="2400" b="1">
                <a:solidFill>
                  <a:schemeClr val="tx2"/>
                </a:solidFill>
                <a:ea typeface="楷体_GB2312" pitchFamily="49" charset="-122"/>
              </a:endParaRPr>
            </a:p>
          </p:txBody>
        </p:sp>
        <p:sp>
          <p:nvSpPr>
            <p:cNvPr id="51243" name="Line 43"/>
            <p:cNvSpPr>
              <a:spLocks noChangeShapeType="1"/>
            </p:cNvSpPr>
            <p:nvPr/>
          </p:nvSpPr>
          <p:spPr bwMode="auto">
            <a:xfrm rot="16200000" flipH="1">
              <a:off x="1985" y="1303"/>
              <a:ext cx="312" cy="0"/>
            </a:xfrm>
            <a:prstGeom prst="line">
              <a:avLst/>
            </a:prstGeom>
            <a:noFill/>
            <a:ln w="38100">
              <a:solidFill>
                <a:srgbClr val="FFCCFF"/>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44" name="Text Box 44"/>
            <p:cNvSpPr txBox="1">
              <a:spLocks noChangeArrowheads="1"/>
            </p:cNvSpPr>
            <p:nvPr/>
          </p:nvSpPr>
          <p:spPr bwMode="auto">
            <a:xfrm>
              <a:off x="2244" y="1173"/>
              <a:ext cx="293"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b="1">
                  <a:solidFill>
                    <a:schemeClr val="tx2"/>
                  </a:solidFill>
                  <a:ea typeface="楷体_GB2312" pitchFamily="49" charset="-122"/>
                </a:rPr>
                <a:t>i</a:t>
              </a:r>
              <a:r>
                <a:rPr lang="en-US" altLang="zh-CN" sz="2400" b="1" baseline="-25000">
                  <a:solidFill>
                    <a:schemeClr val="tx2"/>
                  </a:solidFill>
                  <a:ea typeface="楷体_GB2312" pitchFamily="49" charset="-122"/>
                </a:rPr>
                <a:t>f</a:t>
              </a:r>
              <a:endParaRPr lang="en-US" altLang="zh-CN" sz="2400" b="1">
                <a:solidFill>
                  <a:schemeClr val="tx2"/>
                </a:solidFill>
                <a:ea typeface="楷体_GB2312" pitchFamily="49" charset="-122"/>
              </a:endParaRPr>
            </a:p>
          </p:txBody>
        </p:sp>
        <p:sp>
          <p:nvSpPr>
            <p:cNvPr id="51245" name="Text Box 45"/>
            <p:cNvSpPr txBox="1">
              <a:spLocks noChangeArrowheads="1"/>
            </p:cNvSpPr>
            <p:nvPr/>
          </p:nvSpPr>
          <p:spPr bwMode="auto">
            <a:xfrm>
              <a:off x="1663" y="1731"/>
              <a:ext cx="585"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b="1">
                  <a:solidFill>
                    <a:schemeClr val="tx2"/>
                  </a:solidFill>
                  <a:ea typeface="楷体_GB2312" pitchFamily="49" charset="-122"/>
                </a:rPr>
                <a:t>i</a:t>
              </a:r>
              <a:r>
                <a:rPr lang="en-US" altLang="zh-CN" sz="2400" b="1" baseline="-25000">
                  <a:solidFill>
                    <a:schemeClr val="tx2"/>
                  </a:solidFill>
                  <a:ea typeface="楷体_GB2312" pitchFamily="49" charset="-122"/>
                </a:rPr>
                <a:t>i</a:t>
              </a:r>
              <a:endParaRPr lang="en-US" altLang="zh-CN" sz="2400" b="1">
                <a:solidFill>
                  <a:schemeClr val="tx2"/>
                </a:solidFill>
                <a:ea typeface="楷体_GB2312" pitchFamily="49" charset="-122"/>
              </a:endParaRPr>
            </a:p>
          </p:txBody>
        </p:sp>
        <p:sp>
          <p:nvSpPr>
            <p:cNvPr id="51246" name="Rectangle 46"/>
            <p:cNvSpPr>
              <a:spLocks noChangeArrowheads="1"/>
            </p:cNvSpPr>
            <p:nvPr/>
          </p:nvSpPr>
          <p:spPr bwMode="auto">
            <a:xfrm>
              <a:off x="1156" y="1433"/>
              <a:ext cx="266" cy="111"/>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51247" name="Text Box 47"/>
            <p:cNvSpPr txBox="1">
              <a:spLocks noChangeArrowheads="1"/>
            </p:cNvSpPr>
            <p:nvPr/>
          </p:nvSpPr>
          <p:spPr bwMode="auto">
            <a:xfrm>
              <a:off x="1078" y="1155"/>
              <a:ext cx="47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400" b="1"/>
                <a:t>R</a:t>
              </a:r>
              <a:r>
                <a:rPr lang="en-US" altLang="zh-CN" sz="2400" b="1" baseline="-25000"/>
                <a:t>S</a:t>
              </a:r>
              <a:endParaRPr lang="en-US" altLang="zh-CN" sz="2400" b="1"/>
            </a:p>
          </p:txBody>
        </p:sp>
        <p:sp>
          <p:nvSpPr>
            <p:cNvPr id="51248" name="Rectangle 48"/>
            <p:cNvSpPr>
              <a:spLocks noChangeArrowheads="1"/>
            </p:cNvSpPr>
            <p:nvPr/>
          </p:nvSpPr>
          <p:spPr bwMode="auto">
            <a:xfrm>
              <a:off x="489" y="933"/>
              <a:ext cx="1078" cy="1556"/>
            </a:xfrm>
            <a:prstGeom prst="rect">
              <a:avLst/>
            </a:prstGeom>
            <a:noFill/>
            <a:ln w="38100">
              <a:solidFill>
                <a:srgbClr val="FFCCFF"/>
              </a:solidFill>
              <a:prstDash val="dash"/>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51249" name="Line 49"/>
            <p:cNvSpPr>
              <a:spLocks noChangeShapeType="1"/>
            </p:cNvSpPr>
            <p:nvPr/>
          </p:nvSpPr>
          <p:spPr bwMode="auto">
            <a:xfrm>
              <a:off x="3678" y="1067"/>
              <a:ext cx="0" cy="11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51250" name="Rectangle 50"/>
            <p:cNvSpPr>
              <a:spLocks noChangeArrowheads="1"/>
            </p:cNvSpPr>
            <p:nvPr/>
          </p:nvSpPr>
          <p:spPr bwMode="auto">
            <a:xfrm>
              <a:off x="3612" y="1511"/>
              <a:ext cx="111" cy="300"/>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spcBef>
                  <a:spcPct val="50000"/>
                </a:spcBef>
              </a:pPr>
              <a:endParaRPr lang="zh-CN" altLang="zh-CN" sz="2400" b="1"/>
            </a:p>
          </p:txBody>
        </p:sp>
        <p:sp>
          <p:nvSpPr>
            <p:cNvPr id="51251" name="Text Box 51"/>
            <p:cNvSpPr txBox="1">
              <a:spLocks noChangeArrowheads="1"/>
            </p:cNvSpPr>
            <p:nvPr/>
          </p:nvSpPr>
          <p:spPr bwMode="auto">
            <a:xfrm>
              <a:off x="3301" y="1511"/>
              <a:ext cx="422"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400" b="1"/>
                <a:t>R</a:t>
              </a:r>
              <a:r>
                <a:rPr lang="en-US" altLang="zh-CN" sz="2400" b="1" baseline="-25000"/>
                <a:t>L</a:t>
              </a:r>
              <a:endParaRPr lang="en-US" altLang="zh-CN" sz="2400" b="1"/>
            </a:p>
          </p:txBody>
        </p:sp>
        <p:sp>
          <p:nvSpPr>
            <p:cNvPr id="51252" name="Oval 52"/>
            <p:cNvSpPr>
              <a:spLocks noChangeArrowheads="1"/>
            </p:cNvSpPr>
            <p:nvPr/>
          </p:nvSpPr>
          <p:spPr bwMode="auto">
            <a:xfrm>
              <a:off x="3634" y="1033"/>
              <a:ext cx="67" cy="6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51253" name="Oval 53"/>
            <p:cNvSpPr>
              <a:spLocks noChangeArrowheads="1"/>
            </p:cNvSpPr>
            <p:nvPr/>
          </p:nvSpPr>
          <p:spPr bwMode="auto">
            <a:xfrm>
              <a:off x="3641" y="2218"/>
              <a:ext cx="67" cy="67"/>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51254" name="Text Box 54"/>
          <p:cNvSpPr txBox="1">
            <a:spLocks noChangeArrowheads="1"/>
          </p:cNvSpPr>
          <p:nvPr/>
        </p:nvSpPr>
        <p:spPr bwMode="auto">
          <a:xfrm>
            <a:off x="261938" y="200025"/>
            <a:ext cx="8558212" cy="5254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u="sng" dirty="0">
                <a:latin typeface="华文楷体" panose="02010600040101010101" pitchFamily="2" charset="-122"/>
                <a:ea typeface="华文楷体" panose="02010600040101010101" pitchFamily="2" charset="-122"/>
              </a:rPr>
              <a:t>2</a:t>
            </a:r>
            <a:r>
              <a:rPr lang="zh-CN" altLang="en-US" sz="2800" b="1" dirty="0">
                <a:latin typeface="华文楷体" panose="02010600040101010101" pitchFamily="2" charset="-122"/>
                <a:ea typeface="华文楷体" panose="02010600040101010101" pitchFamily="2" charset="-122"/>
              </a:rPr>
              <a:t>：判断</a:t>
            </a:r>
            <a:r>
              <a:rPr lang="en-US" altLang="zh-CN" sz="2800" b="1" i="1" dirty="0" err="1">
                <a:latin typeface="华文楷体" panose="02010600040101010101" pitchFamily="2" charset="-122"/>
                <a:ea typeface="华文楷体" panose="02010600040101010101" pitchFamily="2" charset="-122"/>
              </a:rPr>
              <a:t>R</a:t>
            </a:r>
            <a:r>
              <a:rPr lang="en-US" altLang="zh-CN" sz="2800" b="1" i="1" baseline="-25000" dirty="0" err="1">
                <a:latin typeface="华文楷体" panose="02010600040101010101" pitchFamily="2" charset="-122"/>
                <a:ea typeface="华文楷体" panose="02010600040101010101" pitchFamily="2" charset="-122"/>
              </a:rPr>
              <a:t>f</a:t>
            </a:r>
            <a:r>
              <a:rPr lang="zh-CN" altLang="en-US" sz="2800" b="1" dirty="0">
                <a:latin typeface="华文楷体" panose="02010600040101010101" pitchFamily="2" charset="-122"/>
                <a:ea typeface="华文楷体" panose="02010600040101010101" pitchFamily="2" charset="-122"/>
              </a:rPr>
              <a:t>是否负反馈，若是，判断反馈的组态。</a:t>
            </a:r>
          </a:p>
        </p:txBody>
      </p:sp>
      <p:grpSp>
        <p:nvGrpSpPr>
          <p:cNvPr id="51255" name="Group 55"/>
          <p:cNvGrpSpPr>
            <a:grpSpLocks/>
          </p:cNvGrpSpPr>
          <p:nvPr/>
        </p:nvGrpSpPr>
        <p:grpSpPr bwMode="auto">
          <a:xfrm>
            <a:off x="4038600" y="1719263"/>
            <a:ext cx="3948113" cy="909637"/>
            <a:chOff x="2544" y="1083"/>
            <a:chExt cx="2487" cy="573"/>
          </a:xfrm>
        </p:grpSpPr>
        <p:sp>
          <p:nvSpPr>
            <p:cNvPr id="51256" name="Oval 56"/>
            <p:cNvSpPr>
              <a:spLocks noChangeArrowheads="1"/>
            </p:cNvSpPr>
            <p:nvPr/>
          </p:nvSpPr>
          <p:spPr bwMode="auto">
            <a:xfrm>
              <a:off x="2544" y="1356"/>
              <a:ext cx="264" cy="300"/>
            </a:xfrm>
            <a:prstGeom prst="ellipse">
              <a:avLst/>
            </a:prstGeom>
            <a:noFill/>
            <a:ln w="38100">
              <a:solidFill>
                <a:schemeClr val="accent2"/>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1257" name="Group 57"/>
            <p:cNvGrpSpPr>
              <a:grpSpLocks/>
            </p:cNvGrpSpPr>
            <p:nvPr/>
          </p:nvGrpSpPr>
          <p:grpSpPr bwMode="auto">
            <a:xfrm>
              <a:off x="2784" y="1083"/>
              <a:ext cx="2247" cy="354"/>
              <a:chOff x="2784" y="1083"/>
              <a:chExt cx="2247" cy="354"/>
            </a:xfrm>
          </p:grpSpPr>
          <p:sp>
            <p:nvSpPr>
              <p:cNvPr id="51258" name="Freeform 58"/>
              <p:cNvSpPr>
                <a:spLocks/>
              </p:cNvSpPr>
              <p:nvPr/>
            </p:nvSpPr>
            <p:spPr bwMode="auto">
              <a:xfrm>
                <a:off x="2784" y="1258"/>
                <a:ext cx="1188" cy="158"/>
              </a:xfrm>
              <a:custGeom>
                <a:avLst/>
                <a:gdLst>
                  <a:gd name="T0" fmla="*/ 0 w 1188"/>
                  <a:gd name="T1" fmla="*/ 158 h 158"/>
                  <a:gd name="T2" fmla="*/ 792 w 1188"/>
                  <a:gd name="T3" fmla="*/ 26 h 158"/>
                  <a:gd name="T4" fmla="*/ 1188 w 1188"/>
                  <a:gd name="T5" fmla="*/ 2 h 158"/>
                </a:gdLst>
                <a:ahLst/>
                <a:cxnLst>
                  <a:cxn ang="0">
                    <a:pos x="T0" y="T1"/>
                  </a:cxn>
                  <a:cxn ang="0">
                    <a:pos x="T2" y="T3"/>
                  </a:cxn>
                  <a:cxn ang="0">
                    <a:pos x="T4" y="T5"/>
                  </a:cxn>
                </a:cxnLst>
                <a:rect l="0" t="0" r="r" b="b"/>
                <a:pathLst>
                  <a:path w="1188" h="158">
                    <a:moveTo>
                      <a:pt x="0" y="158"/>
                    </a:moveTo>
                    <a:cubicBezTo>
                      <a:pt x="297" y="105"/>
                      <a:pt x="594" y="52"/>
                      <a:pt x="792" y="26"/>
                    </a:cubicBezTo>
                    <a:cubicBezTo>
                      <a:pt x="990" y="0"/>
                      <a:pt x="1122" y="6"/>
                      <a:pt x="1188" y="2"/>
                    </a:cubicBezTo>
                  </a:path>
                </a:pathLst>
              </a:custGeom>
              <a:noFill/>
              <a:ln w="38100" cap="flat" cmpd="sng">
                <a:solidFill>
                  <a:schemeClr val="accent2"/>
                </a:solidFill>
                <a:prstDash val="solid"/>
                <a:round/>
                <a:headEnd type="triangl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59" name="Oval 59"/>
              <p:cNvSpPr>
                <a:spLocks noChangeArrowheads="1"/>
              </p:cNvSpPr>
              <p:nvPr/>
            </p:nvSpPr>
            <p:spPr bwMode="auto">
              <a:xfrm>
                <a:off x="3981" y="1083"/>
                <a:ext cx="1050" cy="354"/>
              </a:xfrm>
              <a:prstGeom prst="ellipse">
                <a:avLst/>
              </a:prstGeom>
              <a:solidFill>
                <a:srgbClr val="FFFFFF"/>
              </a:solidFill>
              <a:ln w="38100">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lang="zh-CN" altLang="en-US" sz="2000" b="1">
                    <a:solidFill>
                      <a:schemeClr val="hlink"/>
                    </a:solidFill>
                  </a:rPr>
                  <a:t>电压反馈</a:t>
                </a:r>
              </a:p>
            </p:txBody>
          </p:sp>
        </p:grpSp>
      </p:grpSp>
      <p:grpSp>
        <p:nvGrpSpPr>
          <p:cNvPr id="51260" name="Group 60"/>
          <p:cNvGrpSpPr>
            <a:grpSpLocks/>
          </p:cNvGrpSpPr>
          <p:nvPr/>
        </p:nvGrpSpPr>
        <p:grpSpPr bwMode="auto">
          <a:xfrm>
            <a:off x="652463" y="1757363"/>
            <a:ext cx="2452687" cy="1500187"/>
            <a:chOff x="411" y="1107"/>
            <a:chExt cx="1545" cy="945"/>
          </a:xfrm>
        </p:grpSpPr>
        <p:sp>
          <p:nvSpPr>
            <p:cNvPr id="51261" name="Oval 61"/>
            <p:cNvSpPr>
              <a:spLocks noChangeArrowheads="1"/>
            </p:cNvSpPr>
            <p:nvPr/>
          </p:nvSpPr>
          <p:spPr bwMode="auto">
            <a:xfrm>
              <a:off x="1764" y="1812"/>
              <a:ext cx="192" cy="240"/>
            </a:xfrm>
            <a:prstGeom prst="ellipse">
              <a:avLst/>
            </a:prstGeom>
            <a:noFill/>
            <a:ln w="38100">
              <a:solidFill>
                <a:schemeClr val="accent2"/>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1262" name="Group 62"/>
            <p:cNvGrpSpPr>
              <a:grpSpLocks/>
            </p:cNvGrpSpPr>
            <p:nvPr/>
          </p:nvGrpSpPr>
          <p:grpSpPr bwMode="auto">
            <a:xfrm>
              <a:off x="411" y="1107"/>
              <a:ext cx="1413" cy="693"/>
              <a:chOff x="411" y="1107"/>
              <a:chExt cx="1413" cy="693"/>
            </a:xfrm>
          </p:grpSpPr>
          <p:sp>
            <p:nvSpPr>
              <p:cNvPr id="51263" name="Freeform 63"/>
              <p:cNvSpPr>
                <a:spLocks/>
              </p:cNvSpPr>
              <p:nvPr/>
            </p:nvSpPr>
            <p:spPr bwMode="auto">
              <a:xfrm>
                <a:off x="1404" y="1308"/>
                <a:ext cx="420" cy="492"/>
              </a:xfrm>
              <a:custGeom>
                <a:avLst/>
                <a:gdLst>
                  <a:gd name="T0" fmla="*/ 420 w 420"/>
                  <a:gd name="T1" fmla="*/ 492 h 492"/>
                  <a:gd name="T2" fmla="*/ 324 w 420"/>
                  <a:gd name="T3" fmla="*/ 264 h 492"/>
                  <a:gd name="T4" fmla="*/ 0 w 420"/>
                  <a:gd name="T5" fmla="*/ 0 h 492"/>
                </a:gdLst>
                <a:ahLst/>
                <a:cxnLst>
                  <a:cxn ang="0">
                    <a:pos x="T0" y="T1"/>
                  </a:cxn>
                  <a:cxn ang="0">
                    <a:pos x="T2" y="T3"/>
                  </a:cxn>
                  <a:cxn ang="0">
                    <a:pos x="T4" y="T5"/>
                  </a:cxn>
                </a:cxnLst>
                <a:rect l="0" t="0" r="r" b="b"/>
                <a:pathLst>
                  <a:path w="420" h="492">
                    <a:moveTo>
                      <a:pt x="420" y="492"/>
                    </a:moveTo>
                    <a:cubicBezTo>
                      <a:pt x="407" y="419"/>
                      <a:pt x="394" y="346"/>
                      <a:pt x="324" y="264"/>
                    </a:cubicBezTo>
                    <a:cubicBezTo>
                      <a:pt x="254" y="182"/>
                      <a:pt x="54" y="44"/>
                      <a:pt x="0" y="0"/>
                    </a:cubicBezTo>
                  </a:path>
                </a:pathLst>
              </a:custGeom>
              <a:noFill/>
              <a:ln w="38100" cap="flat" cmpd="sng">
                <a:solidFill>
                  <a:schemeClr val="accent2"/>
                </a:solidFill>
                <a:prstDash val="solid"/>
                <a:round/>
                <a:headEnd type="triangl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1264" name="Oval 64"/>
              <p:cNvSpPr>
                <a:spLocks noChangeArrowheads="1"/>
              </p:cNvSpPr>
              <p:nvPr/>
            </p:nvSpPr>
            <p:spPr bwMode="auto">
              <a:xfrm>
                <a:off x="411" y="1107"/>
                <a:ext cx="1050" cy="354"/>
              </a:xfrm>
              <a:prstGeom prst="ellipse">
                <a:avLst/>
              </a:prstGeom>
              <a:solidFill>
                <a:srgbClr val="FFFFFF"/>
              </a:solidFill>
              <a:ln w="38100">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lang="zh-CN" altLang="en-US" sz="2000" b="1">
                    <a:solidFill>
                      <a:schemeClr val="hlink"/>
                    </a:solidFill>
                  </a:rPr>
                  <a:t>并联反馈</a:t>
                </a:r>
              </a:p>
            </p:txBody>
          </p:sp>
        </p:grpSp>
      </p:grpSp>
      <p:sp>
        <p:nvSpPr>
          <p:cNvPr id="51265" name="Text Box 65"/>
          <p:cNvSpPr txBox="1">
            <a:spLocks noChangeArrowheads="1"/>
          </p:cNvSpPr>
          <p:nvPr/>
        </p:nvSpPr>
        <p:spPr bwMode="auto">
          <a:xfrm>
            <a:off x="615950" y="5159375"/>
            <a:ext cx="7577138" cy="5254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此电路是电压并联负反馈，对直流也起作用。</a:t>
            </a:r>
          </a:p>
        </p:txBody>
      </p:sp>
      <p:sp>
        <p:nvSpPr>
          <p:cNvPr id="51266" name="AutoShape 66"/>
          <p:cNvSpPr>
            <a:spLocks noChangeArrowheads="1"/>
          </p:cNvSpPr>
          <p:nvPr/>
        </p:nvSpPr>
        <p:spPr bwMode="auto">
          <a:xfrm>
            <a:off x="3429000" y="2667000"/>
            <a:ext cx="331788"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
        <p:nvSpPr>
          <p:cNvPr id="51267" name="AutoShape 67"/>
          <p:cNvSpPr>
            <a:spLocks noChangeArrowheads="1"/>
          </p:cNvSpPr>
          <p:nvPr/>
        </p:nvSpPr>
        <p:spPr bwMode="auto">
          <a:xfrm>
            <a:off x="4419600" y="3276600"/>
            <a:ext cx="331788"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pSp>
        <p:nvGrpSpPr>
          <p:cNvPr id="51268" name="Group 68"/>
          <p:cNvGrpSpPr>
            <a:grpSpLocks/>
          </p:cNvGrpSpPr>
          <p:nvPr/>
        </p:nvGrpSpPr>
        <p:grpSpPr bwMode="auto">
          <a:xfrm>
            <a:off x="4495800" y="2514600"/>
            <a:ext cx="317500" cy="304800"/>
            <a:chOff x="618" y="3673"/>
            <a:chExt cx="200" cy="192"/>
          </a:xfrm>
        </p:grpSpPr>
        <p:sp>
          <p:nvSpPr>
            <p:cNvPr id="51269" name="Oval 69"/>
            <p:cNvSpPr>
              <a:spLocks noChangeArrowheads="1"/>
            </p:cNvSpPr>
            <p:nvPr/>
          </p:nvSpPr>
          <p:spPr bwMode="auto">
            <a:xfrm>
              <a:off x="626" y="3673"/>
              <a:ext cx="192" cy="192"/>
            </a:xfrm>
            <a:prstGeom prst="ellipse">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1270" name="Line 70"/>
            <p:cNvSpPr>
              <a:spLocks noChangeShapeType="1"/>
            </p:cNvSpPr>
            <p:nvPr/>
          </p:nvSpPr>
          <p:spPr bwMode="auto">
            <a:xfrm>
              <a:off x="618" y="3773"/>
              <a:ext cx="2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xmlns="" val="37402044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66"/>
                                        </p:tgtEl>
                                        <p:attrNameLst>
                                          <p:attrName>style.visibility</p:attrName>
                                        </p:attrNameLst>
                                      </p:cBhvr>
                                      <p:to>
                                        <p:strVal val="visible"/>
                                      </p:to>
                                    </p:set>
                                    <p:animEffect transition="in" filter="blinds(horizontal)">
                                      <p:cBhvr>
                                        <p:cTn id="7" dur="500"/>
                                        <p:tgtEl>
                                          <p:spTgt spid="51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67"/>
                                        </p:tgtEl>
                                        <p:attrNameLst>
                                          <p:attrName>style.visibility</p:attrName>
                                        </p:attrNameLst>
                                      </p:cBhvr>
                                      <p:to>
                                        <p:strVal val="visible"/>
                                      </p:to>
                                    </p:set>
                                    <p:animEffect transition="in" filter="blinds(horizontal)">
                                      <p:cBhvr>
                                        <p:cTn id="12" dur="500"/>
                                        <p:tgtEl>
                                          <p:spTgt spid="51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68"/>
                                        </p:tgtEl>
                                        <p:attrNameLst>
                                          <p:attrName>style.visibility</p:attrName>
                                        </p:attrNameLst>
                                      </p:cBhvr>
                                      <p:to>
                                        <p:strVal val="visible"/>
                                      </p:to>
                                    </p:set>
                                    <p:animEffect transition="in" filter="blinds(horizontal)">
                                      <p:cBhvr>
                                        <p:cTn id="17" dur="500"/>
                                        <p:tgtEl>
                                          <p:spTgt spid="512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60"/>
                                        </p:tgtEl>
                                        <p:attrNameLst>
                                          <p:attrName>style.visibility</p:attrName>
                                        </p:attrNameLst>
                                      </p:cBhvr>
                                      <p:to>
                                        <p:strVal val="visible"/>
                                      </p:to>
                                    </p:set>
                                    <p:animEffect transition="in" filter="wipe(left)">
                                      <p:cBhvr>
                                        <p:cTn id="22" dur="500"/>
                                        <p:tgtEl>
                                          <p:spTgt spid="512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255"/>
                                        </p:tgtEl>
                                        <p:attrNameLst>
                                          <p:attrName>style.visibility</p:attrName>
                                        </p:attrNameLst>
                                      </p:cBhvr>
                                      <p:to>
                                        <p:strVal val="visible"/>
                                      </p:to>
                                    </p:set>
                                    <p:animEffect transition="in" filter="wipe(left)">
                                      <p:cBhvr>
                                        <p:cTn id="27" dur="500"/>
                                        <p:tgtEl>
                                          <p:spTgt spid="512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65">
                                            <p:txEl>
                                              <p:pRg st="0" end="0"/>
                                            </p:txEl>
                                          </p:spTgt>
                                        </p:tgtEl>
                                        <p:attrNameLst>
                                          <p:attrName>style.visibility</p:attrName>
                                        </p:attrNameLst>
                                      </p:cBhvr>
                                      <p:to>
                                        <p:strVal val="visible"/>
                                      </p:to>
                                    </p:set>
                                    <p:animEffect transition="in" filter="wipe(left)">
                                      <p:cBhvr>
                                        <p:cTn id="32" dur="500"/>
                                        <p:tgtEl>
                                          <p:spTgt spid="512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5" grpId="0" build="p" autoUpdateAnimBg="0"/>
      <p:bldP spid="51266" grpId="0" animBg="1"/>
      <p:bldP spid="5126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762000" y="893763"/>
            <a:ext cx="7086600" cy="3678237"/>
            <a:chOff x="220" y="88"/>
            <a:chExt cx="5215" cy="2450"/>
          </a:xfrm>
        </p:grpSpPr>
        <p:sp>
          <p:nvSpPr>
            <p:cNvPr id="53251" name="Oval 3"/>
            <p:cNvSpPr>
              <a:spLocks noChangeArrowheads="1"/>
            </p:cNvSpPr>
            <p:nvPr/>
          </p:nvSpPr>
          <p:spPr bwMode="auto">
            <a:xfrm>
              <a:off x="667" y="2011"/>
              <a:ext cx="266" cy="266"/>
            </a:xfrm>
            <a:prstGeom prst="ellipse">
              <a:avLst/>
            </a:prstGeom>
            <a:solidFill>
              <a:srgbClr val="FFFFFF"/>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nvGrpSpPr>
            <p:cNvPr id="53252" name="Group 4"/>
            <p:cNvGrpSpPr>
              <a:grpSpLocks/>
            </p:cNvGrpSpPr>
            <p:nvPr/>
          </p:nvGrpSpPr>
          <p:grpSpPr bwMode="auto">
            <a:xfrm>
              <a:off x="1836" y="1288"/>
              <a:ext cx="192" cy="300"/>
              <a:chOff x="1896" y="1584"/>
              <a:chExt cx="192" cy="300"/>
            </a:xfrm>
          </p:grpSpPr>
          <p:sp>
            <p:nvSpPr>
              <p:cNvPr id="53253" name="Line 5"/>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54" name="Line 6"/>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55" name="Line 7"/>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53256" name="Line 8"/>
            <p:cNvSpPr>
              <a:spLocks noChangeShapeType="1"/>
            </p:cNvSpPr>
            <p:nvPr/>
          </p:nvSpPr>
          <p:spPr bwMode="auto">
            <a:xfrm>
              <a:off x="2028" y="1582"/>
              <a:ext cx="0" cy="79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57" name="Line 9"/>
            <p:cNvSpPr>
              <a:spLocks noChangeShapeType="1"/>
            </p:cNvSpPr>
            <p:nvPr/>
          </p:nvSpPr>
          <p:spPr bwMode="auto">
            <a:xfrm flipV="1">
              <a:off x="2028" y="418"/>
              <a:ext cx="0" cy="88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258" name="Line 10"/>
            <p:cNvSpPr>
              <a:spLocks noChangeShapeType="1"/>
            </p:cNvSpPr>
            <p:nvPr/>
          </p:nvSpPr>
          <p:spPr bwMode="auto">
            <a:xfrm flipH="1">
              <a:off x="804" y="1432"/>
              <a:ext cx="103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59" name="Line 11"/>
            <p:cNvSpPr>
              <a:spLocks noChangeShapeType="1"/>
            </p:cNvSpPr>
            <p:nvPr/>
          </p:nvSpPr>
          <p:spPr bwMode="auto">
            <a:xfrm>
              <a:off x="2013" y="418"/>
              <a:ext cx="2679"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53260" name="Group 12"/>
            <p:cNvGrpSpPr>
              <a:grpSpLocks/>
            </p:cNvGrpSpPr>
            <p:nvPr/>
          </p:nvGrpSpPr>
          <p:grpSpPr bwMode="auto">
            <a:xfrm>
              <a:off x="3529" y="1108"/>
              <a:ext cx="192" cy="300"/>
              <a:chOff x="1896" y="1584"/>
              <a:chExt cx="192" cy="300"/>
            </a:xfrm>
          </p:grpSpPr>
          <p:sp>
            <p:nvSpPr>
              <p:cNvPr id="53261" name="Line 13"/>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62" name="Line 14"/>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63" name="Line 15"/>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53264" name="Line 16"/>
            <p:cNvSpPr>
              <a:spLocks noChangeShapeType="1"/>
            </p:cNvSpPr>
            <p:nvPr/>
          </p:nvSpPr>
          <p:spPr bwMode="auto">
            <a:xfrm>
              <a:off x="2028" y="1230"/>
              <a:ext cx="149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265" name="Line 17"/>
            <p:cNvSpPr>
              <a:spLocks noChangeShapeType="1"/>
            </p:cNvSpPr>
            <p:nvPr/>
          </p:nvSpPr>
          <p:spPr bwMode="auto">
            <a:xfrm>
              <a:off x="3708" y="1385"/>
              <a:ext cx="0" cy="97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266" name="Line 18"/>
            <p:cNvSpPr>
              <a:spLocks noChangeShapeType="1"/>
            </p:cNvSpPr>
            <p:nvPr/>
          </p:nvSpPr>
          <p:spPr bwMode="auto">
            <a:xfrm flipV="1">
              <a:off x="3720" y="424"/>
              <a:ext cx="0" cy="66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267" name="Line 19"/>
            <p:cNvSpPr>
              <a:spLocks noChangeShapeType="1"/>
            </p:cNvSpPr>
            <p:nvPr/>
          </p:nvSpPr>
          <p:spPr bwMode="auto">
            <a:xfrm>
              <a:off x="3708" y="1096"/>
              <a:ext cx="97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68" name="Line 20"/>
            <p:cNvSpPr>
              <a:spLocks noChangeShapeType="1"/>
            </p:cNvSpPr>
            <p:nvPr/>
          </p:nvSpPr>
          <p:spPr bwMode="auto">
            <a:xfrm>
              <a:off x="816" y="2362"/>
              <a:ext cx="3859"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269" name="Oval 21"/>
            <p:cNvSpPr>
              <a:spLocks noChangeArrowheads="1"/>
            </p:cNvSpPr>
            <p:nvPr/>
          </p:nvSpPr>
          <p:spPr bwMode="auto">
            <a:xfrm>
              <a:off x="2004" y="1194"/>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70" name="Oval 22"/>
            <p:cNvSpPr>
              <a:spLocks noChangeArrowheads="1"/>
            </p:cNvSpPr>
            <p:nvPr/>
          </p:nvSpPr>
          <p:spPr bwMode="auto">
            <a:xfrm>
              <a:off x="3132" y="2327"/>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71" name="Oval 23"/>
            <p:cNvSpPr>
              <a:spLocks noChangeArrowheads="1"/>
            </p:cNvSpPr>
            <p:nvPr/>
          </p:nvSpPr>
          <p:spPr bwMode="auto">
            <a:xfrm>
              <a:off x="3684" y="2339"/>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72" name="Oval 24"/>
            <p:cNvSpPr>
              <a:spLocks noChangeArrowheads="1"/>
            </p:cNvSpPr>
            <p:nvPr/>
          </p:nvSpPr>
          <p:spPr bwMode="auto">
            <a:xfrm>
              <a:off x="2004" y="2327"/>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73" name="Oval 25"/>
            <p:cNvSpPr>
              <a:spLocks noChangeArrowheads="1"/>
            </p:cNvSpPr>
            <p:nvPr/>
          </p:nvSpPr>
          <p:spPr bwMode="auto">
            <a:xfrm>
              <a:off x="3696" y="1072"/>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74" name="Oval 26"/>
            <p:cNvSpPr>
              <a:spLocks noChangeArrowheads="1"/>
            </p:cNvSpPr>
            <p:nvPr/>
          </p:nvSpPr>
          <p:spPr bwMode="auto">
            <a:xfrm>
              <a:off x="3696" y="400"/>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75" name="Oval 27"/>
            <p:cNvSpPr>
              <a:spLocks noChangeArrowheads="1"/>
            </p:cNvSpPr>
            <p:nvPr/>
          </p:nvSpPr>
          <p:spPr bwMode="auto">
            <a:xfrm>
              <a:off x="4693" y="388"/>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76" name="Oval 28"/>
            <p:cNvSpPr>
              <a:spLocks noChangeArrowheads="1"/>
            </p:cNvSpPr>
            <p:nvPr/>
          </p:nvSpPr>
          <p:spPr bwMode="auto">
            <a:xfrm>
              <a:off x="4681" y="1060"/>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77" name="Oval 29"/>
            <p:cNvSpPr>
              <a:spLocks noChangeArrowheads="1"/>
            </p:cNvSpPr>
            <p:nvPr/>
          </p:nvSpPr>
          <p:spPr bwMode="auto">
            <a:xfrm>
              <a:off x="4676" y="2338"/>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78" name="Rectangle 30"/>
            <p:cNvSpPr>
              <a:spLocks noChangeArrowheads="1"/>
            </p:cNvSpPr>
            <p:nvPr/>
          </p:nvSpPr>
          <p:spPr bwMode="auto">
            <a:xfrm>
              <a:off x="3672" y="580"/>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279" name="Rectangle 31"/>
            <p:cNvSpPr>
              <a:spLocks noChangeArrowheads="1"/>
            </p:cNvSpPr>
            <p:nvPr/>
          </p:nvSpPr>
          <p:spPr bwMode="auto">
            <a:xfrm>
              <a:off x="1980" y="568"/>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280" name="Rectangle 32"/>
            <p:cNvSpPr>
              <a:spLocks noChangeArrowheads="1"/>
            </p:cNvSpPr>
            <p:nvPr/>
          </p:nvSpPr>
          <p:spPr bwMode="auto">
            <a:xfrm>
              <a:off x="3660" y="1893"/>
              <a:ext cx="84" cy="288"/>
            </a:xfrm>
            <a:prstGeom prst="rect">
              <a:avLst/>
            </a:prstGeom>
            <a:solidFill>
              <a:schemeClr val="bg1"/>
            </a:solidFill>
            <a:ln w="38100">
              <a:solidFill>
                <a:srgbClr val="FFCC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53281" name="Group 33"/>
            <p:cNvGrpSpPr>
              <a:grpSpLocks/>
            </p:cNvGrpSpPr>
            <p:nvPr/>
          </p:nvGrpSpPr>
          <p:grpSpPr bwMode="auto">
            <a:xfrm rot="-5400000">
              <a:off x="2286" y="2026"/>
              <a:ext cx="102" cy="258"/>
              <a:chOff x="2256" y="3174"/>
              <a:chExt cx="102" cy="258"/>
            </a:xfrm>
          </p:grpSpPr>
          <p:sp>
            <p:nvSpPr>
              <p:cNvPr id="53282" name="Rectangle 34"/>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283" name="Line 35"/>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84" name="Line 36"/>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53285" name="Group 37"/>
            <p:cNvGrpSpPr>
              <a:grpSpLocks/>
            </p:cNvGrpSpPr>
            <p:nvPr/>
          </p:nvGrpSpPr>
          <p:grpSpPr bwMode="auto">
            <a:xfrm>
              <a:off x="1092" y="1306"/>
              <a:ext cx="102" cy="258"/>
              <a:chOff x="2256" y="3174"/>
              <a:chExt cx="102" cy="258"/>
            </a:xfrm>
          </p:grpSpPr>
          <p:sp>
            <p:nvSpPr>
              <p:cNvPr id="53286" name="Rectangle 38"/>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287" name="Line 39"/>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88" name="Line 40"/>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53289" name="Group 41"/>
            <p:cNvGrpSpPr>
              <a:grpSpLocks/>
            </p:cNvGrpSpPr>
            <p:nvPr/>
          </p:nvGrpSpPr>
          <p:grpSpPr bwMode="auto">
            <a:xfrm>
              <a:off x="4104" y="958"/>
              <a:ext cx="102" cy="258"/>
              <a:chOff x="2256" y="3174"/>
              <a:chExt cx="102" cy="258"/>
            </a:xfrm>
          </p:grpSpPr>
          <p:sp>
            <p:nvSpPr>
              <p:cNvPr id="53290" name="Rectangle 42"/>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291" name="Line 43"/>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292" name="Line 44"/>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3293" name="Text Box 45"/>
            <p:cNvSpPr txBox="1">
              <a:spLocks noChangeArrowheads="1"/>
            </p:cNvSpPr>
            <p:nvPr/>
          </p:nvSpPr>
          <p:spPr bwMode="auto">
            <a:xfrm>
              <a:off x="481" y="1751"/>
              <a:ext cx="406" cy="386"/>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3200" b="1">
                  <a:ea typeface="楷体_GB2312" pitchFamily="49" charset="-122"/>
                </a:rPr>
                <a:t>+</a:t>
              </a:r>
            </a:p>
          </p:txBody>
        </p:sp>
        <p:sp>
          <p:nvSpPr>
            <p:cNvPr id="53294" name="Text Box 46"/>
            <p:cNvSpPr txBox="1">
              <a:spLocks noChangeArrowheads="1"/>
            </p:cNvSpPr>
            <p:nvPr/>
          </p:nvSpPr>
          <p:spPr bwMode="auto">
            <a:xfrm>
              <a:off x="492" y="2152"/>
              <a:ext cx="408" cy="386"/>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3200" b="1">
                  <a:ea typeface="楷体_GB2312" pitchFamily="49" charset="-122"/>
                </a:rPr>
                <a:t>–</a:t>
              </a:r>
            </a:p>
          </p:txBody>
        </p:sp>
        <p:sp>
          <p:nvSpPr>
            <p:cNvPr id="53295" name="Text Box 47"/>
            <p:cNvSpPr txBox="1">
              <a:spLocks noChangeArrowheads="1"/>
            </p:cNvSpPr>
            <p:nvPr/>
          </p:nvSpPr>
          <p:spPr bwMode="auto">
            <a:xfrm>
              <a:off x="972" y="999"/>
              <a:ext cx="432" cy="30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C</a:t>
              </a:r>
              <a:r>
                <a:rPr lang="en-US" altLang="zh-CN" sz="2400" baseline="-25000">
                  <a:ea typeface="楷体_GB2312" pitchFamily="49" charset="-122"/>
                </a:rPr>
                <a:t>1</a:t>
              </a:r>
              <a:endParaRPr lang="en-US" altLang="zh-CN" sz="2400">
                <a:ea typeface="楷体_GB2312" pitchFamily="49" charset="-122"/>
              </a:endParaRPr>
            </a:p>
          </p:txBody>
        </p:sp>
        <p:sp>
          <p:nvSpPr>
            <p:cNvPr id="53296" name="Text Box 48"/>
            <p:cNvSpPr txBox="1">
              <a:spLocks noChangeArrowheads="1"/>
            </p:cNvSpPr>
            <p:nvPr/>
          </p:nvSpPr>
          <p:spPr bwMode="auto">
            <a:xfrm>
              <a:off x="2076" y="580"/>
              <a:ext cx="431" cy="547"/>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R</a:t>
              </a:r>
              <a:r>
                <a:rPr lang="en-US" altLang="zh-CN" sz="2400" baseline="-25000">
                  <a:ea typeface="楷体_GB2312" pitchFamily="49" charset="-122"/>
                </a:rPr>
                <a:t>C1</a:t>
              </a:r>
              <a:endParaRPr lang="en-US" altLang="zh-CN" sz="2400">
                <a:ea typeface="楷体_GB2312" pitchFamily="49" charset="-122"/>
              </a:endParaRPr>
            </a:p>
          </p:txBody>
        </p:sp>
        <p:sp>
          <p:nvSpPr>
            <p:cNvPr id="53297" name="Text Box 49"/>
            <p:cNvSpPr txBox="1">
              <a:spLocks noChangeArrowheads="1"/>
            </p:cNvSpPr>
            <p:nvPr/>
          </p:nvSpPr>
          <p:spPr bwMode="auto">
            <a:xfrm>
              <a:off x="3768" y="532"/>
              <a:ext cx="599" cy="30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R</a:t>
              </a:r>
              <a:r>
                <a:rPr lang="en-US" altLang="zh-CN" sz="2400" baseline="-25000">
                  <a:ea typeface="楷体_GB2312" pitchFamily="49" charset="-122"/>
                </a:rPr>
                <a:t>C2</a:t>
              </a:r>
              <a:endParaRPr lang="en-US" altLang="zh-CN" sz="2400">
                <a:ea typeface="楷体_GB2312" pitchFamily="49" charset="-122"/>
              </a:endParaRPr>
            </a:p>
          </p:txBody>
        </p:sp>
        <p:sp>
          <p:nvSpPr>
            <p:cNvPr id="53298" name="Text Box 50"/>
            <p:cNvSpPr txBox="1">
              <a:spLocks noChangeArrowheads="1"/>
            </p:cNvSpPr>
            <p:nvPr/>
          </p:nvSpPr>
          <p:spPr bwMode="auto">
            <a:xfrm>
              <a:off x="3276" y="1867"/>
              <a:ext cx="600" cy="304"/>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R</a:t>
              </a:r>
              <a:r>
                <a:rPr lang="en-US" altLang="zh-CN" sz="2400" baseline="-25000">
                  <a:ea typeface="楷体_GB2312" pitchFamily="49" charset="-122"/>
                </a:rPr>
                <a:t>e2</a:t>
              </a:r>
              <a:endParaRPr lang="en-US" altLang="zh-CN" sz="2400">
                <a:ea typeface="楷体_GB2312" pitchFamily="49" charset="-122"/>
              </a:endParaRPr>
            </a:p>
          </p:txBody>
        </p:sp>
        <p:sp>
          <p:nvSpPr>
            <p:cNvPr id="53299" name="Text Box 51"/>
            <p:cNvSpPr txBox="1">
              <a:spLocks noChangeArrowheads="1"/>
            </p:cNvSpPr>
            <p:nvPr/>
          </p:nvSpPr>
          <p:spPr bwMode="auto">
            <a:xfrm>
              <a:off x="4153" y="700"/>
              <a:ext cx="598" cy="30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C</a:t>
              </a:r>
              <a:r>
                <a:rPr lang="en-US" altLang="zh-CN" sz="2400" baseline="-25000">
                  <a:ea typeface="楷体_GB2312" pitchFamily="49" charset="-122"/>
                </a:rPr>
                <a:t>2</a:t>
              </a:r>
              <a:endParaRPr lang="en-US" altLang="zh-CN" sz="2400">
                <a:ea typeface="楷体_GB2312" pitchFamily="49" charset="-122"/>
              </a:endParaRPr>
            </a:p>
          </p:txBody>
        </p:sp>
        <p:sp>
          <p:nvSpPr>
            <p:cNvPr id="53300" name="Text Box 52"/>
            <p:cNvSpPr txBox="1">
              <a:spLocks noChangeArrowheads="1"/>
            </p:cNvSpPr>
            <p:nvPr/>
          </p:nvSpPr>
          <p:spPr bwMode="auto">
            <a:xfrm>
              <a:off x="4656" y="88"/>
              <a:ext cx="599" cy="30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en-US" sz="2400">
                  <a:ea typeface="楷体_GB2312" pitchFamily="49" charset="-122"/>
                </a:rPr>
                <a:t>+</a:t>
              </a:r>
              <a:r>
                <a:rPr lang="en-US" altLang="zh-CN" sz="2400">
                  <a:ea typeface="楷体_GB2312" pitchFamily="49" charset="-122"/>
                </a:rPr>
                <a:t>E</a:t>
              </a:r>
              <a:r>
                <a:rPr lang="en-US" altLang="zh-CN" sz="2400" baseline="-25000">
                  <a:ea typeface="楷体_GB2312" pitchFamily="49" charset="-122"/>
                </a:rPr>
                <a:t>C</a:t>
              </a:r>
              <a:endParaRPr lang="en-US" altLang="zh-CN" sz="2400">
                <a:ea typeface="楷体_GB2312" pitchFamily="49" charset="-122"/>
              </a:endParaRPr>
            </a:p>
          </p:txBody>
        </p:sp>
        <p:sp>
          <p:nvSpPr>
            <p:cNvPr id="53301" name="Text Box 53"/>
            <p:cNvSpPr txBox="1">
              <a:spLocks noChangeArrowheads="1"/>
            </p:cNvSpPr>
            <p:nvPr/>
          </p:nvSpPr>
          <p:spPr bwMode="auto">
            <a:xfrm>
              <a:off x="5046" y="1563"/>
              <a:ext cx="389" cy="346"/>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800">
                  <a:ea typeface="楷体_GB2312" pitchFamily="49" charset="-122"/>
                </a:rPr>
                <a:t>u</a:t>
              </a:r>
              <a:r>
                <a:rPr lang="en-US" altLang="zh-CN" sz="2800" baseline="-25000">
                  <a:ea typeface="楷体_GB2312" pitchFamily="49" charset="-122"/>
                </a:rPr>
                <a:t>o</a:t>
              </a:r>
              <a:endParaRPr lang="en-US" altLang="zh-CN" sz="2800">
                <a:ea typeface="楷体_GB2312" pitchFamily="49" charset="-122"/>
              </a:endParaRPr>
            </a:p>
          </p:txBody>
        </p:sp>
        <p:sp>
          <p:nvSpPr>
            <p:cNvPr id="53302" name="Text Box 54"/>
            <p:cNvSpPr txBox="1">
              <a:spLocks noChangeArrowheads="1"/>
            </p:cNvSpPr>
            <p:nvPr/>
          </p:nvSpPr>
          <p:spPr bwMode="auto">
            <a:xfrm>
              <a:off x="220" y="1983"/>
              <a:ext cx="435" cy="346"/>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800">
                  <a:ea typeface="楷体_GB2312" pitchFamily="49" charset="-122"/>
                </a:rPr>
                <a:t>u</a:t>
              </a:r>
              <a:r>
                <a:rPr lang="en-US" altLang="zh-CN" sz="2800" baseline="-25000">
                  <a:ea typeface="楷体_GB2312" pitchFamily="49" charset="-122"/>
                </a:rPr>
                <a:t>S</a:t>
              </a:r>
              <a:endParaRPr lang="en-US" altLang="zh-CN" sz="2800">
                <a:ea typeface="楷体_GB2312" pitchFamily="49" charset="-122"/>
              </a:endParaRPr>
            </a:p>
          </p:txBody>
        </p:sp>
        <p:sp>
          <p:nvSpPr>
            <p:cNvPr id="53303" name="Text Box 55"/>
            <p:cNvSpPr txBox="1">
              <a:spLocks noChangeArrowheads="1"/>
            </p:cNvSpPr>
            <p:nvPr/>
          </p:nvSpPr>
          <p:spPr bwMode="auto">
            <a:xfrm>
              <a:off x="4728" y="880"/>
              <a:ext cx="407" cy="386"/>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3200" b="1">
                  <a:ea typeface="楷体_GB2312" pitchFamily="49" charset="-122"/>
                </a:rPr>
                <a:t>+</a:t>
              </a:r>
            </a:p>
          </p:txBody>
        </p:sp>
        <p:sp>
          <p:nvSpPr>
            <p:cNvPr id="53304" name="Text Box 56"/>
            <p:cNvSpPr txBox="1">
              <a:spLocks noChangeArrowheads="1"/>
            </p:cNvSpPr>
            <p:nvPr/>
          </p:nvSpPr>
          <p:spPr bwMode="auto">
            <a:xfrm>
              <a:off x="4848" y="2152"/>
              <a:ext cx="407" cy="386"/>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3200" b="1">
                  <a:ea typeface="楷体_GB2312" pitchFamily="49" charset="-122"/>
                </a:rPr>
                <a:t>–</a:t>
              </a:r>
            </a:p>
          </p:txBody>
        </p:sp>
        <p:sp>
          <p:nvSpPr>
            <p:cNvPr id="53305" name="Text Box 57"/>
            <p:cNvSpPr txBox="1">
              <a:spLocks noChangeArrowheads="1"/>
            </p:cNvSpPr>
            <p:nvPr/>
          </p:nvSpPr>
          <p:spPr bwMode="auto">
            <a:xfrm>
              <a:off x="1967" y="1313"/>
              <a:ext cx="601" cy="30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T</a:t>
              </a:r>
              <a:r>
                <a:rPr lang="en-US" altLang="zh-CN" sz="2400" baseline="-25000">
                  <a:ea typeface="楷体_GB2312" pitchFamily="49" charset="-122"/>
                </a:rPr>
                <a:t>1</a:t>
              </a:r>
              <a:endParaRPr lang="en-US" altLang="zh-CN" sz="2400">
                <a:ea typeface="楷体_GB2312" pitchFamily="49" charset="-122"/>
              </a:endParaRPr>
            </a:p>
          </p:txBody>
        </p:sp>
        <p:sp>
          <p:nvSpPr>
            <p:cNvPr id="53306" name="Text Box 58"/>
            <p:cNvSpPr txBox="1">
              <a:spLocks noChangeArrowheads="1"/>
            </p:cNvSpPr>
            <p:nvPr/>
          </p:nvSpPr>
          <p:spPr bwMode="auto">
            <a:xfrm>
              <a:off x="3707" y="1276"/>
              <a:ext cx="601" cy="30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T</a:t>
              </a:r>
              <a:r>
                <a:rPr lang="en-US" altLang="zh-CN" sz="2400" baseline="-25000">
                  <a:ea typeface="楷体_GB2312" pitchFamily="49" charset="-122"/>
                </a:rPr>
                <a:t>2</a:t>
              </a:r>
              <a:endParaRPr lang="en-US" altLang="zh-CN" sz="2400">
                <a:ea typeface="楷体_GB2312" pitchFamily="49" charset="-122"/>
              </a:endParaRPr>
            </a:p>
          </p:txBody>
        </p:sp>
        <p:grpSp>
          <p:nvGrpSpPr>
            <p:cNvPr id="53307" name="Group 59"/>
            <p:cNvGrpSpPr>
              <a:grpSpLocks/>
            </p:cNvGrpSpPr>
            <p:nvPr/>
          </p:nvGrpSpPr>
          <p:grpSpPr bwMode="auto">
            <a:xfrm>
              <a:off x="3036" y="2344"/>
              <a:ext cx="228" cy="180"/>
              <a:chOff x="3096" y="2616"/>
              <a:chExt cx="228" cy="180"/>
            </a:xfrm>
          </p:grpSpPr>
          <p:sp>
            <p:nvSpPr>
              <p:cNvPr id="53308" name="Line 60"/>
              <p:cNvSpPr>
                <a:spLocks noChangeShapeType="1"/>
              </p:cNvSpPr>
              <p:nvPr/>
            </p:nvSpPr>
            <p:spPr bwMode="auto">
              <a:xfrm>
                <a:off x="3216" y="2616"/>
                <a:ext cx="0" cy="16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309" name="Line 61"/>
              <p:cNvSpPr>
                <a:spLocks noChangeShapeType="1"/>
              </p:cNvSpPr>
              <p:nvPr/>
            </p:nvSpPr>
            <p:spPr bwMode="auto">
              <a:xfrm>
                <a:off x="3096" y="2796"/>
                <a:ext cx="22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3310" name="Line 62"/>
            <p:cNvSpPr>
              <a:spLocks noChangeShapeType="1"/>
            </p:cNvSpPr>
            <p:nvPr/>
          </p:nvSpPr>
          <p:spPr bwMode="auto">
            <a:xfrm>
              <a:off x="2028" y="1672"/>
              <a:ext cx="0" cy="6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311" name="Line 63"/>
            <p:cNvSpPr>
              <a:spLocks noChangeShapeType="1"/>
            </p:cNvSpPr>
            <p:nvPr/>
          </p:nvSpPr>
          <p:spPr bwMode="auto">
            <a:xfrm>
              <a:off x="1672" y="1783"/>
              <a:ext cx="2039" cy="0"/>
            </a:xfrm>
            <a:prstGeom prst="line">
              <a:avLst/>
            </a:prstGeom>
            <a:noFill/>
            <a:ln w="38100">
              <a:solidFill>
                <a:srgbClr val="FFCC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312" name="Line 64"/>
            <p:cNvSpPr>
              <a:spLocks noChangeShapeType="1"/>
            </p:cNvSpPr>
            <p:nvPr/>
          </p:nvSpPr>
          <p:spPr bwMode="auto">
            <a:xfrm>
              <a:off x="1677" y="1439"/>
              <a:ext cx="0" cy="343"/>
            </a:xfrm>
            <a:prstGeom prst="line">
              <a:avLst/>
            </a:prstGeom>
            <a:noFill/>
            <a:ln w="38100">
              <a:solidFill>
                <a:srgbClr val="FFCC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313" name="Oval 65"/>
            <p:cNvSpPr>
              <a:spLocks noChangeArrowheads="1"/>
            </p:cNvSpPr>
            <p:nvPr/>
          </p:nvSpPr>
          <p:spPr bwMode="auto">
            <a:xfrm>
              <a:off x="4500" y="1067"/>
              <a:ext cx="47" cy="47"/>
            </a:xfrm>
            <a:prstGeom prst="ellipse">
              <a:avLst/>
            </a:prstGeom>
            <a:solidFill>
              <a:schemeClr val="tx2"/>
            </a:solidFill>
            <a:ln w="38100">
              <a:solidFill>
                <a:srgbClr val="FF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314" name="Rectangle 66"/>
            <p:cNvSpPr>
              <a:spLocks noChangeArrowheads="1"/>
            </p:cNvSpPr>
            <p:nvPr/>
          </p:nvSpPr>
          <p:spPr bwMode="auto">
            <a:xfrm>
              <a:off x="2653" y="1419"/>
              <a:ext cx="366" cy="30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eaLnBrk="0" hangingPunct="0"/>
              <a:r>
                <a:rPr lang="en-US" altLang="zh-CN" sz="2400">
                  <a:ea typeface="楷体_GB2312" pitchFamily="49" charset="-122"/>
                </a:rPr>
                <a:t>R</a:t>
              </a:r>
              <a:r>
                <a:rPr lang="en-US" altLang="zh-CN" sz="2400" baseline="-25000">
                  <a:ea typeface="楷体_GB2312" pitchFamily="49" charset="-122"/>
                </a:rPr>
                <a:t>F</a:t>
              </a:r>
            </a:p>
          </p:txBody>
        </p:sp>
        <p:sp>
          <p:nvSpPr>
            <p:cNvPr id="53315" name="Rectangle 67"/>
            <p:cNvSpPr>
              <a:spLocks noChangeArrowheads="1"/>
            </p:cNvSpPr>
            <p:nvPr/>
          </p:nvSpPr>
          <p:spPr bwMode="auto">
            <a:xfrm>
              <a:off x="1992" y="2001"/>
              <a:ext cx="72" cy="235"/>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316" name="Line 68"/>
            <p:cNvSpPr>
              <a:spLocks noChangeShapeType="1"/>
            </p:cNvSpPr>
            <p:nvPr/>
          </p:nvSpPr>
          <p:spPr bwMode="auto">
            <a:xfrm>
              <a:off x="2326" y="2218"/>
              <a:ext cx="0" cy="133"/>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3317" name="Oval 69"/>
            <p:cNvSpPr>
              <a:spLocks noChangeArrowheads="1"/>
            </p:cNvSpPr>
            <p:nvPr/>
          </p:nvSpPr>
          <p:spPr bwMode="auto">
            <a:xfrm>
              <a:off x="2303" y="2346"/>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318" name="Line 70"/>
            <p:cNvSpPr>
              <a:spLocks noChangeShapeType="1"/>
            </p:cNvSpPr>
            <p:nvPr/>
          </p:nvSpPr>
          <p:spPr bwMode="auto">
            <a:xfrm>
              <a:off x="2034" y="1897"/>
              <a:ext cx="311"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3319" name="Line 71"/>
            <p:cNvSpPr>
              <a:spLocks noChangeShapeType="1"/>
            </p:cNvSpPr>
            <p:nvPr/>
          </p:nvSpPr>
          <p:spPr bwMode="auto">
            <a:xfrm flipV="1">
              <a:off x="2334" y="1897"/>
              <a:ext cx="0" cy="2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3320" name="Oval 72"/>
            <p:cNvSpPr>
              <a:spLocks noChangeArrowheads="1"/>
            </p:cNvSpPr>
            <p:nvPr/>
          </p:nvSpPr>
          <p:spPr bwMode="auto">
            <a:xfrm>
              <a:off x="1988" y="1875"/>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321" name="Line 73"/>
            <p:cNvSpPr>
              <a:spLocks noChangeShapeType="1"/>
            </p:cNvSpPr>
            <p:nvPr/>
          </p:nvSpPr>
          <p:spPr bwMode="auto">
            <a:xfrm>
              <a:off x="4689" y="1119"/>
              <a:ext cx="0" cy="123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3322" name="Rectangle 74"/>
            <p:cNvSpPr>
              <a:spLocks noChangeArrowheads="1"/>
            </p:cNvSpPr>
            <p:nvPr/>
          </p:nvSpPr>
          <p:spPr bwMode="auto">
            <a:xfrm>
              <a:off x="4649" y="1601"/>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323" name="Text Box 75"/>
            <p:cNvSpPr txBox="1">
              <a:spLocks noChangeArrowheads="1"/>
            </p:cNvSpPr>
            <p:nvPr/>
          </p:nvSpPr>
          <p:spPr bwMode="auto">
            <a:xfrm>
              <a:off x="4700" y="1586"/>
              <a:ext cx="422" cy="3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pPr>
              <a:r>
                <a:rPr lang="en-US" altLang="zh-CN" sz="2400" b="1">
                  <a:ea typeface="楷体_GB2312" pitchFamily="49" charset="-122"/>
                </a:rPr>
                <a:t>R</a:t>
              </a:r>
              <a:r>
                <a:rPr lang="en-US" altLang="zh-CN" sz="2400" b="1" baseline="-25000">
                  <a:ea typeface="楷体_GB2312" pitchFamily="49" charset="-122"/>
                </a:rPr>
                <a:t>L</a:t>
              </a:r>
            </a:p>
          </p:txBody>
        </p:sp>
        <p:sp>
          <p:nvSpPr>
            <p:cNvPr id="53324" name="Text Box 76"/>
            <p:cNvSpPr txBox="1">
              <a:spLocks noChangeArrowheads="1"/>
            </p:cNvSpPr>
            <p:nvPr/>
          </p:nvSpPr>
          <p:spPr bwMode="auto">
            <a:xfrm>
              <a:off x="1610" y="2010"/>
              <a:ext cx="512" cy="30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spcBef>
                  <a:spcPct val="50000"/>
                </a:spcBef>
              </a:pPr>
              <a:r>
                <a:rPr lang="en-US" altLang="zh-CN" sz="2400"/>
                <a:t>R</a:t>
              </a:r>
              <a:r>
                <a:rPr lang="en-US" altLang="zh-CN" sz="2400" baseline="-25000"/>
                <a:t>E</a:t>
              </a:r>
              <a:endParaRPr lang="en-US" altLang="zh-CN" sz="2400"/>
            </a:p>
          </p:txBody>
        </p:sp>
        <p:sp>
          <p:nvSpPr>
            <p:cNvPr id="53325" name="Oval 77"/>
            <p:cNvSpPr>
              <a:spLocks noChangeArrowheads="1"/>
            </p:cNvSpPr>
            <p:nvPr/>
          </p:nvSpPr>
          <p:spPr bwMode="auto">
            <a:xfrm>
              <a:off x="1656" y="1411"/>
              <a:ext cx="55" cy="5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53326" name="Rectangle 78"/>
            <p:cNvSpPr>
              <a:spLocks noChangeArrowheads="1"/>
            </p:cNvSpPr>
            <p:nvPr/>
          </p:nvSpPr>
          <p:spPr bwMode="auto">
            <a:xfrm rot="-5400000">
              <a:off x="2753" y="1639"/>
              <a:ext cx="84" cy="288"/>
            </a:xfrm>
            <a:prstGeom prst="rect">
              <a:avLst/>
            </a:prstGeom>
            <a:solidFill>
              <a:schemeClr val="bg1"/>
            </a:solidFill>
            <a:ln w="38100">
              <a:solidFill>
                <a:srgbClr val="FFCC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327" name="Oval 79"/>
            <p:cNvSpPr>
              <a:spLocks noChangeArrowheads="1"/>
            </p:cNvSpPr>
            <p:nvPr/>
          </p:nvSpPr>
          <p:spPr bwMode="auto">
            <a:xfrm>
              <a:off x="3675" y="1740"/>
              <a:ext cx="55" cy="5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53328" name="Line 80"/>
            <p:cNvSpPr>
              <a:spLocks noChangeShapeType="1"/>
            </p:cNvSpPr>
            <p:nvPr/>
          </p:nvSpPr>
          <p:spPr bwMode="auto">
            <a:xfrm>
              <a:off x="811" y="1433"/>
              <a:ext cx="0" cy="94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53329" name="Rectangle 81"/>
            <p:cNvSpPr>
              <a:spLocks noChangeArrowheads="1"/>
            </p:cNvSpPr>
            <p:nvPr/>
          </p:nvSpPr>
          <p:spPr bwMode="auto">
            <a:xfrm>
              <a:off x="766" y="1564"/>
              <a:ext cx="94" cy="335"/>
            </a:xfrm>
            <a:prstGeom prst="rect">
              <a:avLst/>
            </a:prstGeom>
            <a:solidFill>
              <a:schemeClr val="bg1"/>
            </a:solidFill>
            <a:ln w="38100">
              <a:solidFill>
                <a:srgbClr val="FFCC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3330" name="Text Box 82"/>
            <p:cNvSpPr txBox="1">
              <a:spLocks noChangeArrowheads="1"/>
            </p:cNvSpPr>
            <p:nvPr/>
          </p:nvSpPr>
          <p:spPr bwMode="auto">
            <a:xfrm>
              <a:off x="390" y="1556"/>
              <a:ext cx="489" cy="30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400" b="1">
                  <a:ea typeface="楷体_GB2312" pitchFamily="49" charset="-122"/>
                </a:rPr>
                <a:t>R</a:t>
              </a:r>
              <a:r>
                <a:rPr lang="en-US" altLang="zh-CN" sz="2400" b="1" baseline="-25000">
                  <a:ea typeface="楷体_GB2312" pitchFamily="49" charset="-122"/>
                </a:rPr>
                <a:t>S</a:t>
              </a:r>
            </a:p>
          </p:txBody>
        </p:sp>
        <p:sp>
          <p:nvSpPr>
            <p:cNvPr id="53331" name="Text Box 83"/>
            <p:cNvSpPr txBox="1">
              <a:spLocks noChangeArrowheads="1"/>
            </p:cNvSpPr>
            <p:nvPr/>
          </p:nvSpPr>
          <p:spPr bwMode="auto">
            <a:xfrm>
              <a:off x="2460" y="1963"/>
              <a:ext cx="599" cy="304"/>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eaLnBrk="0" hangingPunct="0">
                <a:spcBef>
                  <a:spcPct val="50000"/>
                </a:spcBef>
              </a:pPr>
              <a:r>
                <a:rPr lang="en-US" altLang="zh-CN" sz="2400">
                  <a:ea typeface="楷体_GB2312" pitchFamily="49" charset="-122"/>
                </a:rPr>
                <a:t>C</a:t>
              </a:r>
              <a:r>
                <a:rPr lang="en-US" altLang="zh-CN" sz="2400" baseline="-25000">
                  <a:ea typeface="楷体_GB2312" pitchFamily="49" charset="-122"/>
                </a:rPr>
                <a:t>E</a:t>
              </a:r>
              <a:endParaRPr lang="en-US" altLang="zh-CN" sz="2400">
                <a:ea typeface="楷体_GB2312" pitchFamily="49" charset="-122"/>
              </a:endParaRPr>
            </a:p>
          </p:txBody>
        </p:sp>
      </p:grpSp>
      <p:sp>
        <p:nvSpPr>
          <p:cNvPr id="53332" name="Text Box 84"/>
          <p:cNvSpPr txBox="1">
            <a:spLocks noChangeArrowheads="1"/>
          </p:cNvSpPr>
          <p:nvPr/>
        </p:nvSpPr>
        <p:spPr bwMode="auto">
          <a:xfrm>
            <a:off x="261938" y="200025"/>
            <a:ext cx="8558212" cy="5254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u="sng" dirty="0">
                <a:latin typeface="华文楷体" panose="02010600040101010101" pitchFamily="2" charset="-122"/>
                <a:ea typeface="华文楷体" panose="02010600040101010101" pitchFamily="2" charset="-122"/>
              </a:rPr>
              <a:t>3</a:t>
            </a:r>
            <a:r>
              <a:rPr lang="zh-CN" altLang="en-US" sz="2800" b="1" dirty="0">
                <a:latin typeface="华文楷体" panose="02010600040101010101" pitchFamily="2" charset="-122"/>
                <a:ea typeface="华文楷体" panose="02010600040101010101" pitchFamily="2" charset="-122"/>
              </a:rPr>
              <a:t>：判断</a:t>
            </a:r>
            <a:r>
              <a:rPr lang="en-US" altLang="zh-CN" sz="2800" b="1" i="1" dirty="0" err="1">
                <a:latin typeface="华文楷体" panose="02010600040101010101" pitchFamily="2" charset="-122"/>
                <a:ea typeface="华文楷体" panose="02010600040101010101" pitchFamily="2" charset="-122"/>
              </a:rPr>
              <a:t>R</a:t>
            </a:r>
            <a:r>
              <a:rPr lang="en-US" altLang="zh-CN" sz="2800" b="1" i="1" baseline="-25000" dirty="0" err="1">
                <a:latin typeface="华文楷体" panose="02010600040101010101" pitchFamily="2" charset="-122"/>
                <a:ea typeface="华文楷体" panose="02010600040101010101" pitchFamily="2" charset="-122"/>
              </a:rPr>
              <a:t>f</a:t>
            </a:r>
            <a:r>
              <a:rPr lang="zh-CN" altLang="en-US" sz="2800" b="1" dirty="0">
                <a:latin typeface="华文楷体" panose="02010600040101010101" pitchFamily="2" charset="-122"/>
                <a:ea typeface="华文楷体" panose="02010600040101010101" pitchFamily="2" charset="-122"/>
              </a:rPr>
              <a:t>是否负反馈，若是，判断反馈的组态。</a:t>
            </a:r>
          </a:p>
        </p:txBody>
      </p:sp>
      <p:grpSp>
        <p:nvGrpSpPr>
          <p:cNvPr id="53333" name="Group 85"/>
          <p:cNvGrpSpPr>
            <a:grpSpLocks/>
          </p:cNvGrpSpPr>
          <p:nvPr/>
        </p:nvGrpSpPr>
        <p:grpSpPr bwMode="auto">
          <a:xfrm>
            <a:off x="5600700" y="2157413"/>
            <a:ext cx="3128963" cy="623887"/>
            <a:chOff x="3528" y="1359"/>
            <a:chExt cx="1971" cy="393"/>
          </a:xfrm>
        </p:grpSpPr>
        <p:sp>
          <p:nvSpPr>
            <p:cNvPr id="53334" name="Freeform 86"/>
            <p:cNvSpPr>
              <a:spLocks/>
            </p:cNvSpPr>
            <p:nvPr/>
          </p:nvSpPr>
          <p:spPr bwMode="auto">
            <a:xfrm>
              <a:off x="3528" y="1510"/>
              <a:ext cx="1008" cy="242"/>
            </a:xfrm>
            <a:custGeom>
              <a:avLst/>
              <a:gdLst>
                <a:gd name="T0" fmla="*/ 0 w 1008"/>
                <a:gd name="T1" fmla="*/ 242 h 242"/>
                <a:gd name="T2" fmla="*/ 612 w 1008"/>
                <a:gd name="T3" fmla="*/ 38 h 242"/>
                <a:gd name="T4" fmla="*/ 1008 w 1008"/>
                <a:gd name="T5" fmla="*/ 14 h 242"/>
              </a:gdLst>
              <a:ahLst/>
              <a:cxnLst>
                <a:cxn ang="0">
                  <a:pos x="T0" y="T1"/>
                </a:cxn>
                <a:cxn ang="0">
                  <a:pos x="T2" y="T3"/>
                </a:cxn>
                <a:cxn ang="0">
                  <a:pos x="T4" y="T5"/>
                </a:cxn>
              </a:cxnLst>
              <a:rect l="0" t="0" r="r" b="b"/>
              <a:pathLst>
                <a:path w="1008" h="242">
                  <a:moveTo>
                    <a:pt x="0" y="242"/>
                  </a:moveTo>
                  <a:cubicBezTo>
                    <a:pt x="222" y="159"/>
                    <a:pt x="444" y="76"/>
                    <a:pt x="612" y="38"/>
                  </a:cubicBezTo>
                  <a:cubicBezTo>
                    <a:pt x="780" y="0"/>
                    <a:pt x="942" y="18"/>
                    <a:pt x="1008" y="14"/>
                  </a:cubicBezTo>
                </a:path>
              </a:pathLst>
            </a:custGeom>
            <a:noFill/>
            <a:ln w="38100" cap="flat" cmpd="sng">
              <a:solidFill>
                <a:schemeClr val="accent2"/>
              </a:solidFill>
              <a:prstDash val="solid"/>
              <a:round/>
              <a:headEnd type="triangl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335" name="Oval 87"/>
            <p:cNvSpPr>
              <a:spLocks noChangeArrowheads="1"/>
            </p:cNvSpPr>
            <p:nvPr/>
          </p:nvSpPr>
          <p:spPr bwMode="auto">
            <a:xfrm>
              <a:off x="4449" y="1359"/>
              <a:ext cx="1050" cy="354"/>
            </a:xfrm>
            <a:prstGeom prst="ellipse">
              <a:avLst/>
            </a:prstGeom>
            <a:solidFill>
              <a:srgbClr val="FFFFFF"/>
            </a:solidFill>
            <a:ln w="38100">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lang="zh-CN" altLang="en-US" sz="2000" b="1">
                  <a:solidFill>
                    <a:schemeClr val="hlink"/>
                  </a:solidFill>
                  <a:ea typeface="楷体_GB2312" pitchFamily="49" charset="-122"/>
                </a:rPr>
                <a:t>电流反馈</a:t>
              </a:r>
            </a:p>
          </p:txBody>
        </p:sp>
      </p:grpSp>
      <p:grpSp>
        <p:nvGrpSpPr>
          <p:cNvPr id="53336" name="Group 88"/>
          <p:cNvGrpSpPr>
            <a:grpSpLocks/>
          </p:cNvGrpSpPr>
          <p:nvPr/>
        </p:nvGrpSpPr>
        <p:grpSpPr bwMode="auto">
          <a:xfrm>
            <a:off x="604838" y="1376363"/>
            <a:ext cx="1909762" cy="1176337"/>
            <a:chOff x="381" y="867"/>
            <a:chExt cx="1203" cy="741"/>
          </a:xfrm>
        </p:grpSpPr>
        <p:sp>
          <p:nvSpPr>
            <p:cNvPr id="53337" name="Freeform 89"/>
            <p:cNvSpPr>
              <a:spLocks/>
            </p:cNvSpPr>
            <p:nvPr/>
          </p:nvSpPr>
          <p:spPr bwMode="auto">
            <a:xfrm>
              <a:off x="1404" y="1092"/>
              <a:ext cx="180" cy="516"/>
            </a:xfrm>
            <a:custGeom>
              <a:avLst/>
              <a:gdLst>
                <a:gd name="T0" fmla="*/ 180 w 180"/>
                <a:gd name="T1" fmla="*/ 516 h 516"/>
                <a:gd name="T2" fmla="*/ 144 w 180"/>
                <a:gd name="T3" fmla="*/ 192 h 516"/>
                <a:gd name="T4" fmla="*/ 0 w 180"/>
                <a:gd name="T5" fmla="*/ 0 h 516"/>
              </a:gdLst>
              <a:ahLst/>
              <a:cxnLst>
                <a:cxn ang="0">
                  <a:pos x="T0" y="T1"/>
                </a:cxn>
                <a:cxn ang="0">
                  <a:pos x="T2" y="T3"/>
                </a:cxn>
                <a:cxn ang="0">
                  <a:pos x="T4" y="T5"/>
                </a:cxn>
              </a:cxnLst>
              <a:rect l="0" t="0" r="r" b="b"/>
              <a:pathLst>
                <a:path w="180" h="516">
                  <a:moveTo>
                    <a:pt x="180" y="516"/>
                  </a:moveTo>
                  <a:cubicBezTo>
                    <a:pt x="177" y="397"/>
                    <a:pt x="174" y="278"/>
                    <a:pt x="144" y="192"/>
                  </a:cubicBezTo>
                  <a:cubicBezTo>
                    <a:pt x="114" y="106"/>
                    <a:pt x="24" y="32"/>
                    <a:pt x="0" y="0"/>
                  </a:cubicBezTo>
                </a:path>
              </a:pathLst>
            </a:custGeom>
            <a:noFill/>
            <a:ln w="38100" cap="flat" cmpd="sng">
              <a:solidFill>
                <a:schemeClr val="accent2"/>
              </a:solidFill>
              <a:prstDash val="solid"/>
              <a:round/>
              <a:headEnd type="triangl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3338" name="Oval 90"/>
            <p:cNvSpPr>
              <a:spLocks noChangeArrowheads="1"/>
            </p:cNvSpPr>
            <p:nvPr/>
          </p:nvSpPr>
          <p:spPr bwMode="auto">
            <a:xfrm>
              <a:off x="381" y="867"/>
              <a:ext cx="1050" cy="354"/>
            </a:xfrm>
            <a:prstGeom prst="ellipse">
              <a:avLst/>
            </a:prstGeom>
            <a:solidFill>
              <a:srgbClr val="FFFFFF"/>
            </a:solidFill>
            <a:ln w="38100">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lang="zh-CN" altLang="en-US" sz="2000" b="1">
                  <a:solidFill>
                    <a:schemeClr val="hlink"/>
                  </a:solidFill>
                  <a:ea typeface="楷体_GB2312" pitchFamily="49" charset="-122"/>
                </a:rPr>
                <a:t>并联反馈</a:t>
              </a:r>
            </a:p>
          </p:txBody>
        </p:sp>
      </p:grpSp>
      <p:grpSp>
        <p:nvGrpSpPr>
          <p:cNvPr id="53339" name="Group 91"/>
          <p:cNvGrpSpPr>
            <a:grpSpLocks/>
          </p:cNvGrpSpPr>
          <p:nvPr/>
        </p:nvGrpSpPr>
        <p:grpSpPr bwMode="auto">
          <a:xfrm>
            <a:off x="3536950" y="1693863"/>
            <a:ext cx="1905000" cy="900112"/>
            <a:chOff x="2184" y="1056"/>
            <a:chExt cx="1200" cy="567"/>
          </a:xfrm>
        </p:grpSpPr>
        <p:sp>
          <p:nvSpPr>
            <p:cNvPr id="53340" name="Text Box 92"/>
            <p:cNvSpPr txBox="1">
              <a:spLocks noChangeArrowheads="1"/>
            </p:cNvSpPr>
            <p:nvPr/>
          </p:nvSpPr>
          <p:spPr bwMode="auto">
            <a:xfrm>
              <a:off x="2184" y="1056"/>
              <a:ext cx="852"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solidFill>
                    <a:srgbClr val="FF3300"/>
                  </a:solidFill>
                  <a:ea typeface="楷体_GB2312" pitchFamily="49" charset="-122"/>
                </a:rPr>
                <a:t>u</a:t>
              </a:r>
              <a:r>
                <a:rPr lang="en-US" altLang="zh-CN" sz="2800" b="1" i="1" baseline="-25000">
                  <a:solidFill>
                    <a:srgbClr val="FF3300"/>
                  </a:solidFill>
                  <a:ea typeface="楷体_GB2312" pitchFamily="49" charset="-122"/>
                </a:rPr>
                <a:t>C</a:t>
              </a:r>
              <a:r>
                <a:rPr lang="en-US" altLang="zh-CN" sz="2800" b="1" baseline="-25000">
                  <a:solidFill>
                    <a:srgbClr val="FF3300"/>
                  </a:solidFill>
                  <a:ea typeface="楷体_GB2312" pitchFamily="49" charset="-122"/>
                </a:rPr>
                <a:t>1</a:t>
              </a:r>
              <a:endParaRPr lang="en-US" altLang="zh-CN" sz="2800" b="1">
                <a:solidFill>
                  <a:srgbClr val="FF3300"/>
                </a:solidFill>
                <a:ea typeface="楷体_GB2312" pitchFamily="49" charset="-122"/>
              </a:endParaRPr>
            </a:p>
          </p:txBody>
        </p:sp>
        <p:sp>
          <p:nvSpPr>
            <p:cNvPr id="53341" name="Text Box 93"/>
            <p:cNvSpPr txBox="1">
              <a:spLocks noChangeArrowheads="1"/>
            </p:cNvSpPr>
            <p:nvPr/>
          </p:nvSpPr>
          <p:spPr bwMode="auto">
            <a:xfrm>
              <a:off x="2532" y="1296"/>
              <a:ext cx="852"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solidFill>
                    <a:srgbClr val="FF3300"/>
                  </a:solidFill>
                  <a:ea typeface="楷体_GB2312" pitchFamily="49" charset="-122"/>
                </a:rPr>
                <a:t>u</a:t>
              </a:r>
              <a:r>
                <a:rPr lang="en-US" altLang="zh-CN" sz="2800" b="1" i="1" baseline="-25000">
                  <a:solidFill>
                    <a:srgbClr val="FF3300"/>
                  </a:solidFill>
                  <a:ea typeface="楷体_GB2312" pitchFamily="49" charset="-122"/>
                </a:rPr>
                <a:t>B</a:t>
              </a:r>
              <a:r>
                <a:rPr lang="en-US" altLang="zh-CN" sz="2800" b="1" baseline="-25000">
                  <a:solidFill>
                    <a:srgbClr val="FF3300"/>
                  </a:solidFill>
                  <a:ea typeface="楷体_GB2312" pitchFamily="49" charset="-122"/>
                </a:rPr>
                <a:t>2</a:t>
              </a:r>
              <a:endParaRPr lang="en-US" altLang="zh-CN" sz="2800" b="1">
                <a:solidFill>
                  <a:srgbClr val="FF3300"/>
                </a:solidFill>
                <a:ea typeface="楷体_GB2312" pitchFamily="49" charset="-122"/>
              </a:endParaRPr>
            </a:p>
          </p:txBody>
        </p:sp>
      </p:grpSp>
      <p:sp>
        <p:nvSpPr>
          <p:cNvPr id="53342" name="AutoShape 94"/>
          <p:cNvSpPr>
            <a:spLocks noChangeArrowheads="1"/>
          </p:cNvSpPr>
          <p:nvPr/>
        </p:nvSpPr>
        <p:spPr bwMode="auto">
          <a:xfrm>
            <a:off x="2627313" y="2717800"/>
            <a:ext cx="331787"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pSp>
        <p:nvGrpSpPr>
          <p:cNvPr id="53343" name="Group 95"/>
          <p:cNvGrpSpPr>
            <a:grpSpLocks/>
          </p:cNvGrpSpPr>
          <p:nvPr/>
        </p:nvGrpSpPr>
        <p:grpSpPr bwMode="auto">
          <a:xfrm>
            <a:off x="3276600" y="2209800"/>
            <a:ext cx="317500" cy="304800"/>
            <a:chOff x="618" y="3673"/>
            <a:chExt cx="200" cy="192"/>
          </a:xfrm>
        </p:grpSpPr>
        <p:sp>
          <p:nvSpPr>
            <p:cNvPr id="53344" name="Oval 96"/>
            <p:cNvSpPr>
              <a:spLocks noChangeArrowheads="1"/>
            </p:cNvSpPr>
            <p:nvPr/>
          </p:nvSpPr>
          <p:spPr bwMode="auto">
            <a:xfrm>
              <a:off x="626" y="3673"/>
              <a:ext cx="192" cy="192"/>
            </a:xfrm>
            <a:prstGeom prst="ellipse">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345" name="Line 97"/>
            <p:cNvSpPr>
              <a:spLocks noChangeShapeType="1"/>
            </p:cNvSpPr>
            <p:nvPr/>
          </p:nvSpPr>
          <p:spPr bwMode="auto">
            <a:xfrm>
              <a:off x="618" y="3773"/>
              <a:ext cx="2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grpSp>
        <p:nvGrpSpPr>
          <p:cNvPr id="53346" name="Group 98"/>
          <p:cNvGrpSpPr>
            <a:grpSpLocks/>
          </p:cNvGrpSpPr>
          <p:nvPr/>
        </p:nvGrpSpPr>
        <p:grpSpPr bwMode="auto">
          <a:xfrm>
            <a:off x="4800600" y="2286000"/>
            <a:ext cx="317500" cy="304800"/>
            <a:chOff x="618" y="3673"/>
            <a:chExt cx="200" cy="192"/>
          </a:xfrm>
        </p:grpSpPr>
        <p:sp>
          <p:nvSpPr>
            <p:cNvPr id="53347" name="Oval 99"/>
            <p:cNvSpPr>
              <a:spLocks noChangeArrowheads="1"/>
            </p:cNvSpPr>
            <p:nvPr/>
          </p:nvSpPr>
          <p:spPr bwMode="auto">
            <a:xfrm>
              <a:off x="626" y="3673"/>
              <a:ext cx="192" cy="192"/>
            </a:xfrm>
            <a:prstGeom prst="ellipse">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348" name="Line 100"/>
            <p:cNvSpPr>
              <a:spLocks noChangeShapeType="1"/>
            </p:cNvSpPr>
            <p:nvPr/>
          </p:nvSpPr>
          <p:spPr bwMode="auto">
            <a:xfrm>
              <a:off x="618" y="3773"/>
              <a:ext cx="2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sp>
        <p:nvSpPr>
          <p:cNvPr id="53349" name="AutoShape 101"/>
          <p:cNvSpPr>
            <a:spLocks noChangeArrowheads="1"/>
          </p:cNvSpPr>
          <p:nvPr/>
        </p:nvSpPr>
        <p:spPr bwMode="auto">
          <a:xfrm>
            <a:off x="3352800" y="3200400"/>
            <a:ext cx="331788"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pSp>
        <p:nvGrpSpPr>
          <p:cNvPr id="53350" name="Group 102"/>
          <p:cNvGrpSpPr>
            <a:grpSpLocks/>
          </p:cNvGrpSpPr>
          <p:nvPr/>
        </p:nvGrpSpPr>
        <p:grpSpPr bwMode="auto">
          <a:xfrm>
            <a:off x="5137150" y="2997200"/>
            <a:ext cx="317500" cy="304800"/>
            <a:chOff x="618" y="3673"/>
            <a:chExt cx="200" cy="192"/>
          </a:xfrm>
        </p:grpSpPr>
        <p:sp>
          <p:nvSpPr>
            <p:cNvPr id="53351" name="Oval 103"/>
            <p:cNvSpPr>
              <a:spLocks noChangeArrowheads="1"/>
            </p:cNvSpPr>
            <p:nvPr/>
          </p:nvSpPr>
          <p:spPr bwMode="auto">
            <a:xfrm>
              <a:off x="626" y="3673"/>
              <a:ext cx="192" cy="192"/>
            </a:xfrm>
            <a:prstGeom prst="ellipse">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3352" name="Line 104"/>
            <p:cNvSpPr>
              <a:spLocks noChangeShapeType="1"/>
            </p:cNvSpPr>
            <p:nvPr/>
          </p:nvSpPr>
          <p:spPr bwMode="auto">
            <a:xfrm>
              <a:off x="618" y="3773"/>
              <a:ext cx="2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xmlns="" val="39099149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342"/>
                                        </p:tgtEl>
                                        <p:attrNameLst>
                                          <p:attrName>style.visibility</p:attrName>
                                        </p:attrNameLst>
                                      </p:cBhvr>
                                      <p:to>
                                        <p:strVal val="visible"/>
                                      </p:to>
                                    </p:set>
                                    <p:animEffect transition="in" filter="blinds(horizontal)">
                                      <p:cBhvr>
                                        <p:cTn id="7" dur="500"/>
                                        <p:tgtEl>
                                          <p:spTgt spid="533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349"/>
                                        </p:tgtEl>
                                        <p:attrNameLst>
                                          <p:attrName>style.visibility</p:attrName>
                                        </p:attrNameLst>
                                      </p:cBhvr>
                                      <p:to>
                                        <p:strVal val="visible"/>
                                      </p:to>
                                    </p:set>
                                    <p:animEffect transition="in" filter="blinds(horizontal)">
                                      <p:cBhvr>
                                        <p:cTn id="12" dur="500"/>
                                        <p:tgtEl>
                                          <p:spTgt spid="533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343"/>
                                        </p:tgtEl>
                                        <p:attrNameLst>
                                          <p:attrName>style.visibility</p:attrName>
                                        </p:attrNameLst>
                                      </p:cBhvr>
                                      <p:to>
                                        <p:strVal val="visible"/>
                                      </p:to>
                                    </p:set>
                                    <p:animEffect transition="in" filter="blinds(horizontal)">
                                      <p:cBhvr>
                                        <p:cTn id="17" dur="500"/>
                                        <p:tgtEl>
                                          <p:spTgt spid="53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346"/>
                                        </p:tgtEl>
                                        <p:attrNameLst>
                                          <p:attrName>style.visibility</p:attrName>
                                        </p:attrNameLst>
                                      </p:cBhvr>
                                      <p:to>
                                        <p:strVal val="visible"/>
                                      </p:to>
                                    </p:set>
                                    <p:animEffect transition="in" filter="blinds(horizontal)">
                                      <p:cBhvr>
                                        <p:cTn id="22" dur="500"/>
                                        <p:tgtEl>
                                          <p:spTgt spid="533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3350"/>
                                        </p:tgtEl>
                                        <p:attrNameLst>
                                          <p:attrName>style.visibility</p:attrName>
                                        </p:attrNameLst>
                                      </p:cBhvr>
                                      <p:to>
                                        <p:strVal val="visible"/>
                                      </p:to>
                                    </p:set>
                                    <p:animEffect transition="in" filter="blinds(horizontal)">
                                      <p:cBhvr>
                                        <p:cTn id="27" dur="500"/>
                                        <p:tgtEl>
                                          <p:spTgt spid="533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3336"/>
                                        </p:tgtEl>
                                        <p:attrNameLst>
                                          <p:attrName>style.visibility</p:attrName>
                                        </p:attrNameLst>
                                      </p:cBhvr>
                                      <p:to>
                                        <p:strVal val="visible"/>
                                      </p:to>
                                    </p:set>
                                    <p:animEffect transition="in" filter="wipe(left)">
                                      <p:cBhvr>
                                        <p:cTn id="32" dur="500"/>
                                        <p:tgtEl>
                                          <p:spTgt spid="533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3339"/>
                                        </p:tgtEl>
                                        <p:attrNameLst>
                                          <p:attrName>style.visibility</p:attrName>
                                        </p:attrNameLst>
                                      </p:cBhvr>
                                      <p:to>
                                        <p:strVal val="visible"/>
                                      </p:to>
                                    </p:set>
                                    <p:animEffect transition="in" filter="wipe(left)">
                                      <p:cBhvr>
                                        <p:cTn id="37" dur="500"/>
                                        <p:tgtEl>
                                          <p:spTgt spid="533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3333"/>
                                        </p:tgtEl>
                                        <p:attrNameLst>
                                          <p:attrName>style.visibility</p:attrName>
                                        </p:attrNameLst>
                                      </p:cBhvr>
                                      <p:to>
                                        <p:strVal val="visible"/>
                                      </p:to>
                                    </p:set>
                                    <p:animEffect transition="in" filter="wipe(left)">
                                      <p:cBhvr>
                                        <p:cTn id="42" dur="500"/>
                                        <p:tgtEl>
                                          <p:spTgt spid="53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42" grpId="0" animBg="1"/>
      <p:bldP spid="5334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61938" y="200025"/>
            <a:ext cx="8486775" cy="5254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u="sng" dirty="0">
                <a:latin typeface="华文楷体" panose="02010600040101010101" pitchFamily="2" charset="-122"/>
                <a:ea typeface="华文楷体" panose="02010600040101010101" pitchFamily="2" charset="-122"/>
              </a:rPr>
              <a:t>4</a:t>
            </a:r>
            <a:r>
              <a:rPr lang="zh-CN" altLang="en-US" sz="2800" b="1" dirty="0">
                <a:latin typeface="华文楷体" panose="02010600040101010101" pitchFamily="2" charset="-122"/>
                <a:ea typeface="华文楷体" panose="02010600040101010101" pitchFamily="2" charset="-122"/>
              </a:rPr>
              <a:t>：判断</a:t>
            </a:r>
            <a:r>
              <a:rPr lang="en-US" altLang="zh-CN" sz="2800" b="1" i="1" dirty="0" err="1">
                <a:latin typeface="华文楷体" panose="02010600040101010101" pitchFamily="2" charset="-122"/>
                <a:ea typeface="华文楷体" panose="02010600040101010101" pitchFamily="2" charset="-122"/>
              </a:rPr>
              <a:t>R</a:t>
            </a:r>
            <a:r>
              <a:rPr lang="en-US" altLang="zh-CN" sz="2800" b="1" i="1" baseline="-25000" dirty="0" err="1">
                <a:latin typeface="华文楷体" panose="02010600040101010101" pitchFamily="2" charset="-122"/>
                <a:ea typeface="华文楷体" panose="02010600040101010101" pitchFamily="2" charset="-122"/>
              </a:rPr>
              <a:t>f</a:t>
            </a:r>
            <a:r>
              <a:rPr lang="zh-CN" altLang="en-US" sz="2800" b="1" dirty="0">
                <a:latin typeface="华文楷体" panose="02010600040101010101" pitchFamily="2" charset="-122"/>
                <a:ea typeface="华文楷体" panose="02010600040101010101" pitchFamily="2" charset="-122"/>
              </a:rPr>
              <a:t>是否负反馈，若是，判断反馈的组态。</a:t>
            </a:r>
          </a:p>
        </p:txBody>
      </p:sp>
      <p:sp>
        <p:nvSpPr>
          <p:cNvPr id="55299" name="Text Box 3"/>
          <p:cNvSpPr txBox="1">
            <a:spLocks noChangeArrowheads="1"/>
          </p:cNvSpPr>
          <p:nvPr/>
        </p:nvSpPr>
        <p:spPr bwMode="auto">
          <a:xfrm>
            <a:off x="1219200" y="4876800"/>
            <a:ext cx="7162800" cy="956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电流并联负反馈。对直流也起作用，可以稳定静态工作点。</a:t>
            </a:r>
          </a:p>
        </p:txBody>
      </p:sp>
      <p:grpSp>
        <p:nvGrpSpPr>
          <p:cNvPr id="55300" name="Group 4"/>
          <p:cNvGrpSpPr>
            <a:grpSpLocks/>
          </p:cNvGrpSpPr>
          <p:nvPr/>
        </p:nvGrpSpPr>
        <p:grpSpPr bwMode="auto">
          <a:xfrm>
            <a:off x="819150" y="952500"/>
            <a:ext cx="7010400" cy="3486150"/>
            <a:chOff x="516" y="600"/>
            <a:chExt cx="4416" cy="2196"/>
          </a:xfrm>
        </p:grpSpPr>
        <p:grpSp>
          <p:nvGrpSpPr>
            <p:cNvPr id="55301" name="Group 5"/>
            <p:cNvGrpSpPr>
              <a:grpSpLocks/>
            </p:cNvGrpSpPr>
            <p:nvPr/>
          </p:nvGrpSpPr>
          <p:grpSpPr bwMode="auto">
            <a:xfrm>
              <a:off x="1896" y="1584"/>
              <a:ext cx="192" cy="300"/>
              <a:chOff x="1896" y="1584"/>
              <a:chExt cx="192" cy="300"/>
            </a:xfrm>
          </p:grpSpPr>
          <p:sp>
            <p:nvSpPr>
              <p:cNvPr id="55302" name="Line 6"/>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03" name="Line 7"/>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04" name="Line 8"/>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55305" name="Line 9"/>
            <p:cNvSpPr>
              <a:spLocks noChangeShapeType="1"/>
            </p:cNvSpPr>
            <p:nvPr/>
          </p:nvSpPr>
          <p:spPr bwMode="auto">
            <a:xfrm>
              <a:off x="2088" y="1878"/>
              <a:ext cx="0" cy="79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06" name="Line 10"/>
            <p:cNvSpPr>
              <a:spLocks noChangeShapeType="1"/>
            </p:cNvSpPr>
            <p:nvPr/>
          </p:nvSpPr>
          <p:spPr bwMode="auto">
            <a:xfrm flipV="1">
              <a:off x="2088" y="714"/>
              <a:ext cx="0" cy="88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07" name="Line 11"/>
            <p:cNvSpPr>
              <a:spLocks noChangeShapeType="1"/>
            </p:cNvSpPr>
            <p:nvPr/>
          </p:nvSpPr>
          <p:spPr bwMode="auto">
            <a:xfrm flipH="1">
              <a:off x="864" y="1728"/>
              <a:ext cx="103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5308" name="Group 12"/>
            <p:cNvGrpSpPr>
              <a:grpSpLocks/>
            </p:cNvGrpSpPr>
            <p:nvPr/>
          </p:nvGrpSpPr>
          <p:grpSpPr bwMode="auto">
            <a:xfrm>
              <a:off x="2976" y="1560"/>
              <a:ext cx="192" cy="300"/>
              <a:chOff x="1896" y="1584"/>
              <a:chExt cx="192" cy="300"/>
            </a:xfrm>
          </p:grpSpPr>
          <p:sp>
            <p:nvSpPr>
              <p:cNvPr id="55309" name="Line 13"/>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10" name="Line 14"/>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11" name="Line 15"/>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55312" name="Line 16"/>
            <p:cNvSpPr>
              <a:spLocks noChangeShapeType="1"/>
            </p:cNvSpPr>
            <p:nvPr/>
          </p:nvSpPr>
          <p:spPr bwMode="auto">
            <a:xfrm>
              <a:off x="2088" y="1416"/>
              <a:ext cx="432" cy="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13" name="Line 17"/>
            <p:cNvSpPr>
              <a:spLocks noChangeShapeType="1"/>
            </p:cNvSpPr>
            <p:nvPr/>
          </p:nvSpPr>
          <p:spPr bwMode="auto">
            <a:xfrm flipH="1">
              <a:off x="3144" y="1836"/>
              <a:ext cx="0" cy="82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14" name="Line 18"/>
            <p:cNvSpPr>
              <a:spLocks noChangeShapeType="1"/>
            </p:cNvSpPr>
            <p:nvPr/>
          </p:nvSpPr>
          <p:spPr bwMode="auto">
            <a:xfrm flipV="1">
              <a:off x="3168" y="708"/>
              <a:ext cx="0" cy="8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15" name="Line 19"/>
            <p:cNvSpPr>
              <a:spLocks noChangeShapeType="1"/>
            </p:cNvSpPr>
            <p:nvPr/>
          </p:nvSpPr>
          <p:spPr bwMode="auto">
            <a:xfrm>
              <a:off x="3156" y="1380"/>
              <a:ext cx="97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16" name="Line 20"/>
            <p:cNvSpPr>
              <a:spLocks noChangeShapeType="1"/>
            </p:cNvSpPr>
            <p:nvPr/>
          </p:nvSpPr>
          <p:spPr bwMode="auto">
            <a:xfrm>
              <a:off x="876" y="2658"/>
              <a:ext cx="326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17" name="Oval 21"/>
            <p:cNvSpPr>
              <a:spLocks noChangeArrowheads="1"/>
            </p:cNvSpPr>
            <p:nvPr/>
          </p:nvSpPr>
          <p:spPr bwMode="auto">
            <a:xfrm>
              <a:off x="2064" y="1380"/>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18" name="Oval 22"/>
            <p:cNvSpPr>
              <a:spLocks noChangeArrowheads="1"/>
            </p:cNvSpPr>
            <p:nvPr/>
          </p:nvSpPr>
          <p:spPr bwMode="auto">
            <a:xfrm>
              <a:off x="3120" y="2635"/>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19" name="Oval 23"/>
            <p:cNvSpPr>
              <a:spLocks noChangeArrowheads="1"/>
            </p:cNvSpPr>
            <p:nvPr/>
          </p:nvSpPr>
          <p:spPr bwMode="auto">
            <a:xfrm>
              <a:off x="2064" y="2623"/>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20" name="Oval 24"/>
            <p:cNvSpPr>
              <a:spLocks noChangeArrowheads="1"/>
            </p:cNvSpPr>
            <p:nvPr/>
          </p:nvSpPr>
          <p:spPr bwMode="auto">
            <a:xfrm>
              <a:off x="3144" y="1356"/>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21" name="Oval 25"/>
            <p:cNvSpPr>
              <a:spLocks noChangeArrowheads="1"/>
            </p:cNvSpPr>
            <p:nvPr/>
          </p:nvSpPr>
          <p:spPr bwMode="auto">
            <a:xfrm>
              <a:off x="3126" y="1962"/>
              <a:ext cx="47" cy="47"/>
            </a:xfrm>
            <a:prstGeom prst="ellipse">
              <a:avLst/>
            </a:prstGeom>
            <a:solidFill>
              <a:schemeClr val="tx2"/>
            </a:solidFill>
            <a:ln w="38100">
              <a:solidFill>
                <a:srgbClr val="FF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22" name="Oval 26"/>
            <p:cNvSpPr>
              <a:spLocks noChangeArrowheads="1"/>
            </p:cNvSpPr>
            <p:nvPr/>
          </p:nvSpPr>
          <p:spPr bwMode="auto">
            <a:xfrm>
              <a:off x="829" y="1704"/>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23" name="Oval 27"/>
            <p:cNvSpPr>
              <a:spLocks noChangeArrowheads="1"/>
            </p:cNvSpPr>
            <p:nvPr/>
          </p:nvSpPr>
          <p:spPr bwMode="auto">
            <a:xfrm>
              <a:off x="841" y="2646"/>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24" name="Oval 28"/>
            <p:cNvSpPr>
              <a:spLocks noChangeArrowheads="1"/>
            </p:cNvSpPr>
            <p:nvPr/>
          </p:nvSpPr>
          <p:spPr bwMode="auto">
            <a:xfrm>
              <a:off x="4176" y="696"/>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25" name="Oval 29"/>
            <p:cNvSpPr>
              <a:spLocks noChangeArrowheads="1"/>
            </p:cNvSpPr>
            <p:nvPr/>
          </p:nvSpPr>
          <p:spPr bwMode="auto">
            <a:xfrm>
              <a:off x="4129" y="1344"/>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26" name="Oval 30"/>
            <p:cNvSpPr>
              <a:spLocks noChangeArrowheads="1"/>
            </p:cNvSpPr>
            <p:nvPr/>
          </p:nvSpPr>
          <p:spPr bwMode="auto">
            <a:xfrm>
              <a:off x="4141" y="2634"/>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27" name="Rectangle 31"/>
            <p:cNvSpPr>
              <a:spLocks noChangeArrowheads="1"/>
            </p:cNvSpPr>
            <p:nvPr/>
          </p:nvSpPr>
          <p:spPr bwMode="auto">
            <a:xfrm>
              <a:off x="3120" y="888"/>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28" name="Rectangle 32"/>
            <p:cNvSpPr>
              <a:spLocks noChangeArrowheads="1"/>
            </p:cNvSpPr>
            <p:nvPr/>
          </p:nvSpPr>
          <p:spPr bwMode="auto">
            <a:xfrm>
              <a:off x="2040" y="900"/>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29" name="Rectangle 33"/>
            <p:cNvSpPr>
              <a:spLocks noChangeArrowheads="1"/>
            </p:cNvSpPr>
            <p:nvPr/>
          </p:nvSpPr>
          <p:spPr bwMode="auto">
            <a:xfrm>
              <a:off x="2052" y="2196"/>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30" name="Rectangle 34"/>
            <p:cNvSpPr>
              <a:spLocks noChangeArrowheads="1"/>
            </p:cNvSpPr>
            <p:nvPr/>
          </p:nvSpPr>
          <p:spPr bwMode="auto">
            <a:xfrm>
              <a:off x="3108" y="2112"/>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55331" name="Group 35"/>
            <p:cNvGrpSpPr>
              <a:grpSpLocks/>
            </p:cNvGrpSpPr>
            <p:nvPr/>
          </p:nvGrpSpPr>
          <p:grpSpPr bwMode="auto">
            <a:xfrm>
              <a:off x="1152" y="1602"/>
              <a:ext cx="102" cy="258"/>
              <a:chOff x="2256" y="3174"/>
              <a:chExt cx="102" cy="258"/>
            </a:xfrm>
          </p:grpSpPr>
          <p:sp>
            <p:nvSpPr>
              <p:cNvPr id="55332" name="Rectangle 36"/>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33" name="Line 37"/>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34" name="Line 38"/>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55335" name="Group 39"/>
            <p:cNvGrpSpPr>
              <a:grpSpLocks/>
            </p:cNvGrpSpPr>
            <p:nvPr/>
          </p:nvGrpSpPr>
          <p:grpSpPr bwMode="auto">
            <a:xfrm>
              <a:off x="3552" y="1242"/>
              <a:ext cx="102" cy="258"/>
              <a:chOff x="2256" y="3174"/>
              <a:chExt cx="102" cy="258"/>
            </a:xfrm>
          </p:grpSpPr>
          <p:sp>
            <p:nvSpPr>
              <p:cNvPr id="55336" name="Rectangle 40"/>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37" name="Line 41"/>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38" name="Line 42"/>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5339" name="Line 43"/>
            <p:cNvSpPr>
              <a:spLocks noChangeShapeType="1"/>
            </p:cNvSpPr>
            <p:nvPr/>
          </p:nvSpPr>
          <p:spPr bwMode="auto">
            <a:xfrm>
              <a:off x="2088" y="2076"/>
              <a:ext cx="3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40" name="Line 44"/>
            <p:cNvSpPr>
              <a:spLocks noChangeShapeType="1"/>
            </p:cNvSpPr>
            <p:nvPr/>
          </p:nvSpPr>
          <p:spPr bwMode="auto">
            <a:xfrm>
              <a:off x="2376" y="2088"/>
              <a:ext cx="0" cy="22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41" name="Line 45"/>
            <p:cNvSpPr>
              <a:spLocks noChangeShapeType="1"/>
            </p:cNvSpPr>
            <p:nvPr/>
          </p:nvSpPr>
          <p:spPr bwMode="auto">
            <a:xfrm>
              <a:off x="2376" y="2292"/>
              <a:ext cx="0" cy="36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42" name="Oval 46"/>
            <p:cNvSpPr>
              <a:spLocks noChangeArrowheads="1"/>
            </p:cNvSpPr>
            <p:nvPr/>
          </p:nvSpPr>
          <p:spPr bwMode="auto">
            <a:xfrm>
              <a:off x="2064" y="2035"/>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43" name="Oval 47"/>
            <p:cNvSpPr>
              <a:spLocks noChangeArrowheads="1"/>
            </p:cNvSpPr>
            <p:nvPr/>
          </p:nvSpPr>
          <p:spPr bwMode="auto">
            <a:xfrm>
              <a:off x="2352" y="2635"/>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44" name="Line 48"/>
            <p:cNvSpPr>
              <a:spLocks noChangeShapeType="1"/>
            </p:cNvSpPr>
            <p:nvPr/>
          </p:nvSpPr>
          <p:spPr bwMode="auto">
            <a:xfrm flipH="1">
              <a:off x="2508" y="1704"/>
              <a:ext cx="4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45" name="Line 49"/>
            <p:cNvSpPr>
              <a:spLocks noChangeShapeType="1"/>
            </p:cNvSpPr>
            <p:nvPr/>
          </p:nvSpPr>
          <p:spPr bwMode="auto">
            <a:xfrm>
              <a:off x="2508" y="1422"/>
              <a:ext cx="0" cy="29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55346" name="Group 50"/>
            <p:cNvGrpSpPr>
              <a:grpSpLocks/>
            </p:cNvGrpSpPr>
            <p:nvPr/>
          </p:nvGrpSpPr>
          <p:grpSpPr bwMode="auto">
            <a:xfrm rot="-5400000">
              <a:off x="2328" y="2262"/>
              <a:ext cx="102" cy="258"/>
              <a:chOff x="2256" y="3174"/>
              <a:chExt cx="102" cy="258"/>
            </a:xfrm>
          </p:grpSpPr>
          <p:sp>
            <p:nvSpPr>
              <p:cNvPr id="55347" name="Rectangle 51"/>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48" name="Line 52"/>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49" name="Line 53"/>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55350" name="Group 54"/>
            <p:cNvGrpSpPr>
              <a:grpSpLocks/>
            </p:cNvGrpSpPr>
            <p:nvPr/>
          </p:nvGrpSpPr>
          <p:grpSpPr bwMode="auto">
            <a:xfrm>
              <a:off x="1560" y="1704"/>
              <a:ext cx="1596" cy="318"/>
              <a:chOff x="1560" y="1704"/>
              <a:chExt cx="1596" cy="318"/>
            </a:xfrm>
          </p:grpSpPr>
          <p:sp>
            <p:nvSpPr>
              <p:cNvPr id="55351" name="Oval 55"/>
              <p:cNvSpPr>
                <a:spLocks noChangeArrowheads="1"/>
              </p:cNvSpPr>
              <p:nvPr/>
            </p:nvSpPr>
            <p:spPr bwMode="auto">
              <a:xfrm>
                <a:off x="1560" y="1704"/>
                <a:ext cx="47" cy="47"/>
              </a:xfrm>
              <a:prstGeom prst="ellipse">
                <a:avLst/>
              </a:prstGeom>
              <a:solidFill>
                <a:schemeClr val="tx2"/>
              </a:solidFill>
              <a:ln w="38100">
                <a:solidFill>
                  <a:srgbClr val="FF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52" name="Line 56"/>
              <p:cNvSpPr>
                <a:spLocks noChangeShapeType="1"/>
              </p:cNvSpPr>
              <p:nvPr/>
            </p:nvSpPr>
            <p:spPr bwMode="auto">
              <a:xfrm>
                <a:off x="1584" y="1728"/>
                <a:ext cx="0" cy="270"/>
              </a:xfrm>
              <a:prstGeom prst="line">
                <a:avLst/>
              </a:prstGeom>
              <a:noFill/>
              <a:ln w="381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53" name="Line 57"/>
              <p:cNvSpPr>
                <a:spLocks noChangeShapeType="1"/>
              </p:cNvSpPr>
              <p:nvPr/>
            </p:nvSpPr>
            <p:spPr bwMode="auto">
              <a:xfrm>
                <a:off x="1572" y="1986"/>
                <a:ext cx="1584" cy="0"/>
              </a:xfrm>
              <a:prstGeom prst="line">
                <a:avLst/>
              </a:prstGeom>
              <a:noFill/>
              <a:ln w="381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54" name="Rectangle 58"/>
              <p:cNvSpPr>
                <a:spLocks noChangeArrowheads="1"/>
              </p:cNvSpPr>
              <p:nvPr/>
            </p:nvSpPr>
            <p:spPr bwMode="auto">
              <a:xfrm rot="5400000">
                <a:off x="2496" y="1836"/>
                <a:ext cx="84" cy="288"/>
              </a:xfrm>
              <a:prstGeom prst="rect">
                <a:avLst/>
              </a:prstGeom>
              <a:solidFill>
                <a:schemeClr val="bg1"/>
              </a:solidFill>
              <a:ln w="38100">
                <a:solidFill>
                  <a:srgbClr val="00FF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55355" name="Line 59"/>
            <p:cNvSpPr>
              <a:spLocks noChangeShapeType="1"/>
            </p:cNvSpPr>
            <p:nvPr/>
          </p:nvSpPr>
          <p:spPr bwMode="auto">
            <a:xfrm>
              <a:off x="3144" y="2664"/>
              <a:ext cx="0" cy="13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56" name="Line 60"/>
            <p:cNvSpPr>
              <a:spLocks noChangeShapeType="1"/>
            </p:cNvSpPr>
            <p:nvPr/>
          </p:nvSpPr>
          <p:spPr bwMode="auto">
            <a:xfrm>
              <a:off x="3084" y="2784"/>
              <a:ext cx="12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57" name="Line 61"/>
            <p:cNvSpPr>
              <a:spLocks noChangeShapeType="1"/>
            </p:cNvSpPr>
            <p:nvPr/>
          </p:nvSpPr>
          <p:spPr bwMode="auto">
            <a:xfrm>
              <a:off x="3924" y="1704"/>
              <a:ext cx="0" cy="61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58" name="Line 62"/>
            <p:cNvSpPr>
              <a:spLocks noChangeShapeType="1"/>
            </p:cNvSpPr>
            <p:nvPr/>
          </p:nvSpPr>
          <p:spPr bwMode="auto">
            <a:xfrm>
              <a:off x="876" y="1956"/>
              <a:ext cx="0" cy="40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59" name="Line 63"/>
            <p:cNvSpPr>
              <a:spLocks noChangeShapeType="1"/>
            </p:cNvSpPr>
            <p:nvPr/>
          </p:nvSpPr>
          <p:spPr bwMode="auto">
            <a:xfrm>
              <a:off x="1044" y="1512"/>
              <a:ext cx="372"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60" name="Line 64"/>
            <p:cNvSpPr>
              <a:spLocks noChangeShapeType="1"/>
            </p:cNvSpPr>
            <p:nvPr/>
          </p:nvSpPr>
          <p:spPr bwMode="auto">
            <a:xfrm>
              <a:off x="1668" y="1524"/>
              <a:ext cx="216"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61" name="Line 65"/>
            <p:cNvSpPr>
              <a:spLocks noChangeShapeType="1"/>
            </p:cNvSpPr>
            <p:nvPr/>
          </p:nvSpPr>
          <p:spPr bwMode="auto">
            <a:xfrm>
              <a:off x="1560" y="2088"/>
              <a:ext cx="324"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62" name="Line 66"/>
            <p:cNvSpPr>
              <a:spLocks noChangeShapeType="1"/>
            </p:cNvSpPr>
            <p:nvPr/>
          </p:nvSpPr>
          <p:spPr bwMode="auto">
            <a:xfrm>
              <a:off x="3288" y="2088"/>
              <a:ext cx="0" cy="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63" name="Text Box 67"/>
            <p:cNvSpPr txBox="1">
              <a:spLocks noChangeArrowheads="1"/>
            </p:cNvSpPr>
            <p:nvPr/>
          </p:nvSpPr>
          <p:spPr bwMode="auto">
            <a:xfrm>
              <a:off x="3936" y="1788"/>
              <a:ext cx="384"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t>u</a:t>
              </a:r>
              <a:r>
                <a:rPr lang="en-US" altLang="zh-CN" sz="2800" b="1" i="1" baseline="-25000"/>
                <a:t>o</a:t>
              </a:r>
              <a:endParaRPr lang="en-US" altLang="zh-CN" sz="2800" b="1" i="1"/>
            </a:p>
          </p:txBody>
        </p:sp>
        <p:sp>
          <p:nvSpPr>
            <p:cNvPr id="55364" name="Text Box 68"/>
            <p:cNvSpPr txBox="1">
              <a:spLocks noChangeArrowheads="1"/>
            </p:cNvSpPr>
            <p:nvPr/>
          </p:nvSpPr>
          <p:spPr bwMode="auto">
            <a:xfrm>
              <a:off x="516" y="2004"/>
              <a:ext cx="384"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t>u</a:t>
              </a:r>
              <a:r>
                <a:rPr lang="en-US" altLang="zh-CN" sz="2800" b="1" i="1" baseline="-25000"/>
                <a:t>i</a:t>
              </a:r>
              <a:endParaRPr lang="en-US" altLang="zh-CN" sz="2800" b="1" i="1"/>
            </a:p>
          </p:txBody>
        </p:sp>
        <p:sp>
          <p:nvSpPr>
            <p:cNvPr id="55365" name="Text Box 69"/>
            <p:cNvSpPr txBox="1">
              <a:spLocks noChangeArrowheads="1"/>
            </p:cNvSpPr>
            <p:nvPr/>
          </p:nvSpPr>
          <p:spPr bwMode="auto">
            <a:xfrm>
              <a:off x="1092" y="1176"/>
              <a:ext cx="384"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t>i</a:t>
              </a:r>
            </a:p>
          </p:txBody>
        </p:sp>
        <p:sp>
          <p:nvSpPr>
            <p:cNvPr id="55366" name="Text Box 70"/>
            <p:cNvSpPr txBox="1">
              <a:spLocks noChangeArrowheads="1"/>
            </p:cNvSpPr>
            <p:nvPr/>
          </p:nvSpPr>
          <p:spPr bwMode="auto">
            <a:xfrm>
              <a:off x="1644" y="1200"/>
              <a:ext cx="384"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t>i</a:t>
              </a:r>
              <a:r>
                <a:rPr lang="en-US" altLang="zh-CN" sz="2800" b="1" i="1" baseline="-25000"/>
                <a:t>B</a:t>
              </a:r>
              <a:endParaRPr lang="en-US" altLang="zh-CN" sz="2800" b="1" i="1"/>
            </a:p>
          </p:txBody>
        </p:sp>
        <p:sp>
          <p:nvSpPr>
            <p:cNvPr id="55367" name="Text Box 71"/>
            <p:cNvSpPr txBox="1">
              <a:spLocks noChangeArrowheads="1"/>
            </p:cNvSpPr>
            <p:nvPr/>
          </p:nvSpPr>
          <p:spPr bwMode="auto">
            <a:xfrm>
              <a:off x="1596" y="2076"/>
              <a:ext cx="384"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t>i</a:t>
              </a:r>
              <a:r>
                <a:rPr lang="en-US" altLang="zh-CN" sz="2800" b="1" i="1" baseline="-25000"/>
                <a:t>F</a:t>
              </a:r>
              <a:endParaRPr lang="en-US" altLang="zh-CN" sz="2800" b="1" i="1"/>
            </a:p>
          </p:txBody>
        </p:sp>
        <p:sp>
          <p:nvSpPr>
            <p:cNvPr id="55368" name="Text Box 72"/>
            <p:cNvSpPr txBox="1">
              <a:spLocks noChangeArrowheads="1"/>
            </p:cNvSpPr>
            <p:nvPr/>
          </p:nvSpPr>
          <p:spPr bwMode="auto">
            <a:xfrm>
              <a:off x="3324" y="2088"/>
              <a:ext cx="384"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t>u</a:t>
              </a:r>
              <a:r>
                <a:rPr lang="en-US" altLang="zh-CN" sz="2800" b="1" i="1" baseline="-25000"/>
                <a:t>F</a:t>
              </a:r>
              <a:endParaRPr lang="en-US" altLang="zh-CN" sz="2800" b="1" i="1"/>
            </a:p>
          </p:txBody>
        </p:sp>
        <p:sp>
          <p:nvSpPr>
            <p:cNvPr id="55369" name="Text Box 73"/>
            <p:cNvSpPr txBox="1">
              <a:spLocks noChangeArrowheads="1"/>
            </p:cNvSpPr>
            <p:nvPr/>
          </p:nvSpPr>
          <p:spPr bwMode="auto">
            <a:xfrm>
              <a:off x="2736" y="2196"/>
              <a:ext cx="48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E</a:t>
              </a:r>
              <a:r>
                <a:rPr lang="en-US" altLang="zh-CN" sz="2400" b="1" baseline="-25000"/>
                <a:t>2</a:t>
              </a:r>
            </a:p>
          </p:txBody>
        </p:sp>
        <p:sp>
          <p:nvSpPr>
            <p:cNvPr id="55370" name="Text Box 74"/>
            <p:cNvSpPr txBox="1">
              <a:spLocks noChangeArrowheads="1"/>
            </p:cNvSpPr>
            <p:nvPr/>
          </p:nvSpPr>
          <p:spPr bwMode="auto">
            <a:xfrm>
              <a:off x="2460" y="1992"/>
              <a:ext cx="48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f</a:t>
              </a:r>
              <a:endParaRPr lang="en-US" altLang="zh-CN" sz="2400" b="1" i="1"/>
            </a:p>
          </p:txBody>
        </p:sp>
        <p:sp>
          <p:nvSpPr>
            <p:cNvPr id="55371" name="Text Box 75"/>
            <p:cNvSpPr txBox="1">
              <a:spLocks noChangeArrowheads="1"/>
            </p:cNvSpPr>
            <p:nvPr/>
          </p:nvSpPr>
          <p:spPr bwMode="auto">
            <a:xfrm>
              <a:off x="1716" y="2316"/>
              <a:ext cx="48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E</a:t>
              </a:r>
              <a:r>
                <a:rPr lang="en-US" altLang="zh-CN" sz="2400" b="1" baseline="-25000"/>
                <a:t>1</a:t>
              </a:r>
            </a:p>
          </p:txBody>
        </p:sp>
        <p:sp>
          <p:nvSpPr>
            <p:cNvPr id="55372" name="Text Box 76"/>
            <p:cNvSpPr txBox="1">
              <a:spLocks noChangeArrowheads="1"/>
            </p:cNvSpPr>
            <p:nvPr/>
          </p:nvSpPr>
          <p:spPr bwMode="auto">
            <a:xfrm>
              <a:off x="2160" y="876"/>
              <a:ext cx="48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C</a:t>
              </a:r>
              <a:r>
                <a:rPr lang="en-US" altLang="zh-CN" sz="2400" b="1" baseline="-25000"/>
                <a:t>1</a:t>
              </a:r>
              <a:endParaRPr lang="en-US" altLang="zh-CN" sz="2400" b="1"/>
            </a:p>
          </p:txBody>
        </p:sp>
        <p:sp>
          <p:nvSpPr>
            <p:cNvPr id="55373" name="Text Box 77"/>
            <p:cNvSpPr txBox="1">
              <a:spLocks noChangeArrowheads="1"/>
            </p:cNvSpPr>
            <p:nvPr/>
          </p:nvSpPr>
          <p:spPr bwMode="auto">
            <a:xfrm>
              <a:off x="3252" y="864"/>
              <a:ext cx="48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C</a:t>
              </a:r>
              <a:r>
                <a:rPr lang="en-US" altLang="zh-CN" sz="2400" b="1" baseline="-25000"/>
                <a:t>2</a:t>
              </a:r>
            </a:p>
          </p:txBody>
        </p:sp>
        <p:sp>
          <p:nvSpPr>
            <p:cNvPr id="55374" name="Text Box 78"/>
            <p:cNvSpPr txBox="1">
              <a:spLocks noChangeArrowheads="1"/>
            </p:cNvSpPr>
            <p:nvPr/>
          </p:nvSpPr>
          <p:spPr bwMode="auto">
            <a:xfrm>
              <a:off x="4236" y="600"/>
              <a:ext cx="696"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+U</a:t>
              </a:r>
              <a:r>
                <a:rPr lang="en-US" altLang="zh-CN" sz="2400" b="1" i="1" baseline="-25000"/>
                <a:t>CC</a:t>
              </a:r>
              <a:endParaRPr lang="en-US" altLang="zh-CN" sz="2400" b="1" i="1"/>
            </a:p>
          </p:txBody>
        </p:sp>
        <p:sp>
          <p:nvSpPr>
            <p:cNvPr id="55375" name="Line 79"/>
            <p:cNvSpPr>
              <a:spLocks noChangeShapeType="1"/>
            </p:cNvSpPr>
            <p:nvPr/>
          </p:nvSpPr>
          <p:spPr bwMode="auto">
            <a:xfrm>
              <a:off x="3240" y="1716"/>
              <a:ext cx="0" cy="21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5376" name="Text Box 80"/>
            <p:cNvSpPr txBox="1">
              <a:spLocks noChangeArrowheads="1"/>
            </p:cNvSpPr>
            <p:nvPr/>
          </p:nvSpPr>
          <p:spPr bwMode="auto">
            <a:xfrm>
              <a:off x="3288" y="1632"/>
              <a:ext cx="384"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t>i</a:t>
              </a:r>
              <a:r>
                <a:rPr lang="en-US" altLang="zh-CN" sz="2800" b="1" i="1" baseline="-25000"/>
                <a:t>E</a:t>
              </a:r>
              <a:r>
                <a:rPr lang="en-US" altLang="zh-CN" sz="2400" b="1" baseline="-25000"/>
                <a:t>2</a:t>
              </a:r>
            </a:p>
          </p:txBody>
        </p:sp>
        <p:sp>
          <p:nvSpPr>
            <p:cNvPr id="55377" name="Text Box 81"/>
            <p:cNvSpPr txBox="1">
              <a:spLocks noChangeArrowheads="1"/>
            </p:cNvSpPr>
            <p:nvPr/>
          </p:nvSpPr>
          <p:spPr bwMode="auto">
            <a:xfrm>
              <a:off x="2184" y="1056"/>
              <a:ext cx="852"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solidFill>
                    <a:srgbClr val="FF3300"/>
                  </a:solidFill>
                </a:rPr>
                <a:t>u</a:t>
              </a:r>
              <a:r>
                <a:rPr lang="en-US" altLang="zh-CN" sz="2800" b="1" i="1" baseline="-25000">
                  <a:solidFill>
                    <a:srgbClr val="FF3300"/>
                  </a:solidFill>
                </a:rPr>
                <a:t>C</a:t>
              </a:r>
              <a:r>
                <a:rPr lang="en-US" altLang="zh-CN" sz="2800" b="1" baseline="-25000">
                  <a:solidFill>
                    <a:srgbClr val="FF3300"/>
                  </a:solidFill>
                </a:rPr>
                <a:t>1</a:t>
              </a:r>
              <a:endParaRPr lang="en-US" altLang="zh-CN" sz="2800" b="1">
                <a:solidFill>
                  <a:srgbClr val="FF3300"/>
                </a:solidFill>
              </a:endParaRPr>
            </a:p>
          </p:txBody>
        </p:sp>
        <p:sp>
          <p:nvSpPr>
            <p:cNvPr id="55378" name="Text Box 82"/>
            <p:cNvSpPr txBox="1">
              <a:spLocks noChangeArrowheads="1"/>
            </p:cNvSpPr>
            <p:nvPr/>
          </p:nvSpPr>
          <p:spPr bwMode="auto">
            <a:xfrm>
              <a:off x="2532" y="1296"/>
              <a:ext cx="852"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solidFill>
                    <a:srgbClr val="FF3300"/>
                  </a:solidFill>
                </a:rPr>
                <a:t>u</a:t>
              </a:r>
              <a:r>
                <a:rPr lang="en-US" altLang="zh-CN" sz="2800" b="1" i="1" baseline="-25000">
                  <a:solidFill>
                    <a:srgbClr val="FF3300"/>
                  </a:solidFill>
                </a:rPr>
                <a:t>B</a:t>
              </a:r>
              <a:r>
                <a:rPr lang="en-US" altLang="zh-CN" sz="2800" b="1" baseline="-25000">
                  <a:solidFill>
                    <a:srgbClr val="FF3300"/>
                  </a:solidFill>
                </a:rPr>
                <a:t>2</a:t>
              </a:r>
              <a:endParaRPr lang="en-US" altLang="zh-CN" sz="2800" b="1">
                <a:solidFill>
                  <a:srgbClr val="FF3300"/>
                </a:solidFill>
              </a:endParaRPr>
            </a:p>
          </p:txBody>
        </p:sp>
        <p:sp>
          <p:nvSpPr>
            <p:cNvPr id="55379" name="Oval 83"/>
            <p:cNvSpPr>
              <a:spLocks noChangeArrowheads="1"/>
            </p:cNvSpPr>
            <p:nvPr/>
          </p:nvSpPr>
          <p:spPr bwMode="auto">
            <a:xfrm>
              <a:off x="3144" y="696"/>
              <a:ext cx="47" cy="47"/>
            </a:xfrm>
            <a:prstGeom prst="ellipse">
              <a:avLst/>
            </a:prstGeom>
            <a:solidFill>
              <a:schemeClr val="tx1"/>
            </a:solidFill>
            <a:ln w="38100">
              <a:solidFill>
                <a:srgbClr val="00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5380" name="Line 84"/>
            <p:cNvSpPr>
              <a:spLocks noChangeShapeType="1"/>
            </p:cNvSpPr>
            <p:nvPr/>
          </p:nvSpPr>
          <p:spPr bwMode="auto">
            <a:xfrm>
              <a:off x="2082" y="720"/>
              <a:ext cx="211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55381" name="AutoShape 85"/>
          <p:cNvSpPr>
            <a:spLocks noChangeArrowheads="1"/>
          </p:cNvSpPr>
          <p:nvPr/>
        </p:nvSpPr>
        <p:spPr bwMode="auto">
          <a:xfrm>
            <a:off x="3324225" y="2711450"/>
            <a:ext cx="331788" cy="292100"/>
          </a:xfrm>
          <a:prstGeom prst="flowChartOr">
            <a:avLst/>
          </a:prstGeom>
          <a:solidFill>
            <a:srgbClr val="FFFFCC"/>
          </a:solidFill>
          <a:ln w="38100">
            <a:solidFill>
              <a:srgbClr val="00FF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
        <p:nvSpPr>
          <p:cNvPr id="55382" name="AutoShape 86"/>
          <p:cNvSpPr>
            <a:spLocks noChangeArrowheads="1"/>
          </p:cNvSpPr>
          <p:nvPr/>
        </p:nvSpPr>
        <p:spPr bwMode="auto">
          <a:xfrm>
            <a:off x="2627313" y="2451100"/>
            <a:ext cx="331787" cy="292100"/>
          </a:xfrm>
          <a:prstGeom prst="flowChartOr">
            <a:avLst/>
          </a:prstGeom>
          <a:solidFill>
            <a:srgbClr val="FFFFCC"/>
          </a:solidFill>
          <a:ln w="38100">
            <a:solidFill>
              <a:srgbClr val="00FF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pSp>
        <p:nvGrpSpPr>
          <p:cNvPr id="55383" name="Group 87"/>
          <p:cNvGrpSpPr>
            <a:grpSpLocks/>
          </p:cNvGrpSpPr>
          <p:nvPr/>
        </p:nvGrpSpPr>
        <p:grpSpPr bwMode="auto">
          <a:xfrm>
            <a:off x="3429000" y="2133600"/>
            <a:ext cx="317500" cy="304800"/>
            <a:chOff x="618" y="3673"/>
            <a:chExt cx="200" cy="192"/>
          </a:xfrm>
        </p:grpSpPr>
        <p:sp>
          <p:nvSpPr>
            <p:cNvPr id="55384" name="Oval 88"/>
            <p:cNvSpPr>
              <a:spLocks noChangeArrowheads="1"/>
            </p:cNvSpPr>
            <p:nvPr/>
          </p:nvSpPr>
          <p:spPr bwMode="auto">
            <a:xfrm>
              <a:off x="626" y="3673"/>
              <a:ext cx="192" cy="192"/>
            </a:xfrm>
            <a:prstGeom prst="ellipse">
              <a:avLst/>
            </a:prstGeom>
            <a:solidFill>
              <a:srgbClr val="FFFFCC"/>
            </a:solidFill>
            <a:ln w="38100">
              <a:solidFill>
                <a:srgbClr val="00FF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85" name="Line 89"/>
            <p:cNvSpPr>
              <a:spLocks noChangeShapeType="1"/>
            </p:cNvSpPr>
            <p:nvPr/>
          </p:nvSpPr>
          <p:spPr bwMode="auto">
            <a:xfrm>
              <a:off x="618" y="3773"/>
              <a:ext cx="200" cy="0"/>
            </a:xfrm>
            <a:prstGeom prst="line">
              <a:avLst/>
            </a:prstGeom>
            <a:noFill/>
            <a:ln w="381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grpSp>
        <p:nvGrpSpPr>
          <p:cNvPr id="55386" name="Group 90"/>
          <p:cNvGrpSpPr>
            <a:grpSpLocks/>
          </p:cNvGrpSpPr>
          <p:nvPr/>
        </p:nvGrpSpPr>
        <p:grpSpPr bwMode="auto">
          <a:xfrm>
            <a:off x="4267200" y="2568575"/>
            <a:ext cx="317500" cy="304800"/>
            <a:chOff x="618" y="3673"/>
            <a:chExt cx="200" cy="192"/>
          </a:xfrm>
        </p:grpSpPr>
        <p:sp>
          <p:nvSpPr>
            <p:cNvPr id="55387" name="Oval 91"/>
            <p:cNvSpPr>
              <a:spLocks noChangeArrowheads="1"/>
            </p:cNvSpPr>
            <p:nvPr/>
          </p:nvSpPr>
          <p:spPr bwMode="auto">
            <a:xfrm>
              <a:off x="626" y="3673"/>
              <a:ext cx="192" cy="192"/>
            </a:xfrm>
            <a:prstGeom prst="ellipse">
              <a:avLst/>
            </a:prstGeom>
            <a:solidFill>
              <a:srgbClr val="FFFFCC"/>
            </a:solidFill>
            <a:ln w="38100">
              <a:solidFill>
                <a:srgbClr val="00FF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88" name="Line 92"/>
            <p:cNvSpPr>
              <a:spLocks noChangeShapeType="1"/>
            </p:cNvSpPr>
            <p:nvPr/>
          </p:nvSpPr>
          <p:spPr bwMode="auto">
            <a:xfrm>
              <a:off x="618" y="3773"/>
              <a:ext cx="200" cy="0"/>
            </a:xfrm>
            <a:prstGeom prst="line">
              <a:avLst/>
            </a:prstGeom>
            <a:noFill/>
            <a:ln w="381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grpSp>
        <p:nvGrpSpPr>
          <p:cNvPr id="55389" name="Group 93"/>
          <p:cNvGrpSpPr>
            <a:grpSpLocks/>
          </p:cNvGrpSpPr>
          <p:nvPr/>
        </p:nvGrpSpPr>
        <p:grpSpPr bwMode="auto">
          <a:xfrm>
            <a:off x="5080000" y="2930525"/>
            <a:ext cx="317500" cy="304800"/>
            <a:chOff x="618" y="3673"/>
            <a:chExt cx="200" cy="192"/>
          </a:xfrm>
        </p:grpSpPr>
        <p:sp>
          <p:nvSpPr>
            <p:cNvPr id="55390" name="Oval 94"/>
            <p:cNvSpPr>
              <a:spLocks noChangeArrowheads="1"/>
            </p:cNvSpPr>
            <p:nvPr/>
          </p:nvSpPr>
          <p:spPr bwMode="auto">
            <a:xfrm>
              <a:off x="626" y="3673"/>
              <a:ext cx="192" cy="192"/>
            </a:xfrm>
            <a:prstGeom prst="ellipse">
              <a:avLst/>
            </a:prstGeom>
            <a:solidFill>
              <a:srgbClr val="FFFFCC"/>
            </a:solidFill>
            <a:ln w="38100">
              <a:solidFill>
                <a:srgbClr val="00FF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5391" name="Line 95"/>
            <p:cNvSpPr>
              <a:spLocks noChangeShapeType="1"/>
            </p:cNvSpPr>
            <p:nvPr/>
          </p:nvSpPr>
          <p:spPr bwMode="auto">
            <a:xfrm>
              <a:off x="618" y="3773"/>
              <a:ext cx="200" cy="0"/>
            </a:xfrm>
            <a:prstGeom prst="line">
              <a:avLst/>
            </a:prstGeom>
            <a:noFill/>
            <a:ln w="38100">
              <a:solidFill>
                <a:srgbClr val="00FF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xmlns="" val="16609007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82"/>
                                        </p:tgtEl>
                                        <p:attrNameLst>
                                          <p:attrName>style.visibility</p:attrName>
                                        </p:attrNameLst>
                                      </p:cBhvr>
                                      <p:to>
                                        <p:strVal val="visible"/>
                                      </p:to>
                                    </p:set>
                                    <p:animEffect transition="in" filter="blinds(horizontal)">
                                      <p:cBhvr>
                                        <p:cTn id="7" dur="500"/>
                                        <p:tgtEl>
                                          <p:spTgt spid="553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81"/>
                                        </p:tgtEl>
                                        <p:attrNameLst>
                                          <p:attrName>style.visibility</p:attrName>
                                        </p:attrNameLst>
                                      </p:cBhvr>
                                      <p:to>
                                        <p:strVal val="visible"/>
                                      </p:to>
                                    </p:set>
                                    <p:animEffect transition="in" filter="blinds(horizontal)">
                                      <p:cBhvr>
                                        <p:cTn id="12" dur="500"/>
                                        <p:tgtEl>
                                          <p:spTgt spid="553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383"/>
                                        </p:tgtEl>
                                        <p:attrNameLst>
                                          <p:attrName>style.visibility</p:attrName>
                                        </p:attrNameLst>
                                      </p:cBhvr>
                                      <p:to>
                                        <p:strVal val="visible"/>
                                      </p:to>
                                    </p:set>
                                    <p:animEffect transition="in" filter="blinds(horizontal)">
                                      <p:cBhvr>
                                        <p:cTn id="17" dur="500"/>
                                        <p:tgtEl>
                                          <p:spTgt spid="553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386"/>
                                        </p:tgtEl>
                                        <p:attrNameLst>
                                          <p:attrName>style.visibility</p:attrName>
                                        </p:attrNameLst>
                                      </p:cBhvr>
                                      <p:to>
                                        <p:strVal val="visible"/>
                                      </p:to>
                                    </p:set>
                                    <p:animEffect transition="in" filter="blinds(horizontal)">
                                      <p:cBhvr>
                                        <p:cTn id="22" dur="500"/>
                                        <p:tgtEl>
                                          <p:spTgt spid="553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5389"/>
                                        </p:tgtEl>
                                        <p:attrNameLst>
                                          <p:attrName>style.visibility</p:attrName>
                                        </p:attrNameLst>
                                      </p:cBhvr>
                                      <p:to>
                                        <p:strVal val="visible"/>
                                      </p:to>
                                    </p:set>
                                    <p:animEffect transition="in" filter="blinds(horizontal)">
                                      <p:cBhvr>
                                        <p:cTn id="27" dur="500"/>
                                        <p:tgtEl>
                                          <p:spTgt spid="553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299">
                                            <p:txEl>
                                              <p:pRg st="0" end="0"/>
                                            </p:txEl>
                                          </p:spTgt>
                                        </p:tgtEl>
                                        <p:attrNameLst>
                                          <p:attrName>style.visibility</p:attrName>
                                        </p:attrNameLst>
                                      </p:cBhvr>
                                      <p:to>
                                        <p:strVal val="visible"/>
                                      </p:to>
                                    </p:set>
                                    <p:animEffect transition="in" filter="wipe(left)">
                                      <p:cBhvr>
                                        <p:cTn id="32" dur="500"/>
                                        <p:tgtEl>
                                          <p:spTgt spid="552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P spid="55381" grpId="0" animBg="1"/>
      <p:bldP spid="5538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261938" y="200025"/>
            <a:ext cx="7491412" cy="5254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u="sng" dirty="0">
                <a:latin typeface="华文楷体" panose="02010600040101010101" pitchFamily="2" charset="-122"/>
                <a:ea typeface="华文楷体" panose="02010600040101010101" pitchFamily="2" charset="-122"/>
              </a:rPr>
              <a:t>5</a:t>
            </a:r>
            <a:r>
              <a:rPr lang="zh-CN" altLang="en-US" sz="2800" b="1" dirty="0">
                <a:latin typeface="华文楷体" panose="02010600040101010101" pitchFamily="2" charset="-122"/>
                <a:ea typeface="华文楷体" panose="02010600040101010101" pitchFamily="2" charset="-122"/>
              </a:rPr>
              <a:t>：判断如图电路中</a:t>
            </a:r>
            <a:r>
              <a:rPr lang="en-US" altLang="zh-CN" sz="2800" b="1" i="1" dirty="0">
                <a:latin typeface="华文楷体" panose="02010600040101010101" pitchFamily="2" charset="-122"/>
                <a:ea typeface="华文楷体" panose="02010600040101010101" pitchFamily="2" charset="-122"/>
              </a:rPr>
              <a:t>R</a:t>
            </a:r>
            <a:r>
              <a:rPr lang="en-US" altLang="zh-CN" sz="2800" b="1" i="1" baseline="-25000" dirty="0">
                <a:latin typeface="华文楷体" panose="02010600040101010101" pitchFamily="2" charset="-122"/>
                <a:ea typeface="华文楷体" panose="02010600040101010101" pitchFamily="2" charset="-122"/>
              </a:rPr>
              <a:t>E</a:t>
            </a:r>
            <a:r>
              <a:rPr lang="en-US" altLang="zh-CN" sz="2800" b="1" baseline="-25000" dirty="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a:t>
            </a:r>
            <a:r>
              <a:rPr lang="en-US" altLang="zh-CN" sz="2800" b="1" i="1" dirty="0">
                <a:latin typeface="华文楷体" panose="02010600040101010101" pitchFamily="2" charset="-122"/>
                <a:ea typeface="华文楷体" panose="02010600040101010101" pitchFamily="2" charset="-122"/>
              </a:rPr>
              <a:t>R</a:t>
            </a:r>
            <a:r>
              <a:rPr lang="en-US" altLang="zh-CN" sz="2800" b="1" i="1" baseline="-25000" dirty="0">
                <a:latin typeface="华文楷体" panose="02010600040101010101" pitchFamily="2" charset="-122"/>
                <a:ea typeface="华文楷体" panose="02010600040101010101" pitchFamily="2" charset="-122"/>
              </a:rPr>
              <a:t>E</a:t>
            </a:r>
            <a:r>
              <a:rPr lang="en-US" altLang="zh-CN" sz="2800" b="1" baseline="-25000" dirty="0">
                <a:latin typeface="华文楷体" panose="02010600040101010101" pitchFamily="2" charset="-122"/>
                <a:ea typeface="华文楷体" panose="02010600040101010101" pitchFamily="2" charset="-122"/>
              </a:rPr>
              <a:t>2</a:t>
            </a:r>
            <a:r>
              <a:rPr lang="zh-CN" altLang="en-US" sz="2800" b="1" dirty="0">
                <a:latin typeface="华文楷体" panose="02010600040101010101" pitchFamily="2" charset="-122"/>
                <a:ea typeface="华文楷体" panose="02010600040101010101" pitchFamily="2" charset="-122"/>
              </a:rPr>
              <a:t>的负反馈作用。</a:t>
            </a:r>
          </a:p>
        </p:txBody>
      </p:sp>
      <p:grpSp>
        <p:nvGrpSpPr>
          <p:cNvPr id="57347" name="Group 3"/>
          <p:cNvGrpSpPr>
            <a:grpSpLocks/>
          </p:cNvGrpSpPr>
          <p:nvPr/>
        </p:nvGrpSpPr>
        <p:grpSpPr bwMode="auto">
          <a:xfrm>
            <a:off x="2038350" y="952500"/>
            <a:ext cx="5205413" cy="3771900"/>
            <a:chOff x="1284" y="600"/>
            <a:chExt cx="3279" cy="2376"/>
          </a:xfrm>
        </p:grpSpPr>
        <p:grpSp>
          <p:nvGrpSpPr>
            <p:cNvPr id="57348" name="Group 4"/>
            <p:cNvGrpSpPr>
              <a:grpSpLocks/>
            </p:cNvGrpSpPr>
            <p:nvPr/>
          </p:nvGrpSpPr>
          <p:grpSpPr bwMode="auto">
            <a:xfrm>
              <a:off x="2604" y="1596"/>
              <a:ext cx="192" cy="300"/>
              <a:chOff x="1896" y="1584"/>
              <a:chExt cx="192" cy="300"/>
            </a:xfrm>
          </p:grpSpPr>
          <p:sp>
            <p:nvSpPr>
              <p:cNvPr id="57349" name="Line 5"/>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50" name="Line 6"/>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51" name="Line 7"/>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57352" name="Line 8"/>
            <p:cNvSpPr>
              <a:spLocks noChangeShapeType="1"/>
            </p:cNvSpPr>
            <p:nvPr/>
          </p:nvSpPr>
          <p:spPr bwMode="auto">
            <a:xfrm flipH="1">
              <a:off x="2220" y="756"/>
              <a:ext cx="0" cy="211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7353" name="Line 9"/>
            <p:cNvSpPr>
              <a:spLocks noChangeShapeType="1"/>
            </p:cNvSpPr>
            <p:nvPr/>
          </p:nvSpPr>
          <p:spPr bwMode="auto">
            <a:xfrm flipH="1">
              <a:off x="2220" y="1728"/>
              <a:ext cx="38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54" name="Line 10"/>
            <p:cNvSpPr>
              <a:spLocks noChangeShapeType="1"/>
            </p:cNvSpPr>
            <p:nvPr/>
          </p:nvSpPr>
          <p:spPr bwMode="auto">
            <a:xfrm>
              <a:off x="2772" y="1884"/>
              <a:ext cx="0" cy="99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7355" name="Line 11"/>
            <p:cNvSpPr>
              <a:spLocks noChangeShapeType="1"/>
            </p:cNvSpPr>
            <p:nvPr/>
          </p:nvSpPr>
          <p:spPr bwMode="auto">
            <a:xfrm flipV="1">
              <a:off x="2784" y="756"/>
              <a:ext cx="0" cy="8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7356" name="Line 12"/>
            <p:cNvSpPr>
              <a:spLocks noChangeShapeType="1"/>
            </p:cNvSpPr>
            <p:nvPr/>
          </p:nvSpPr>
          <p:spPr bwMode="auto">
            <a:xfrm>
              <a:off x="2772" y="1428"/>
              <a:ext cx="97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57" name="Oval 13"/>
            <p:cNvSpPr>
              <a:spLocks noChangeArrowheads="1"/>
            </p:cNvSpPr>
            <p:nvPr/>
          </p:nvSpPr>
          <p:spPr bwMode="auto">
            <a:xfrm>
              <a:off x="2196" y="2839"/>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58" name="Oval 14"/>
            <p:cNvSpPr>
              <a:spLocks noChangeArrowheads="1"/>
            </p:cNvSpPr>
            <p:nvPr/>
          </p:nvSpPr>
          <p:spPr bwMode="auto">
            <a:xfrm>
              <a:off x="3012" y="2844"/>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59" name="Oval 15"/>
            <p:cNvSpPr>
              <a:spLocks noChangeArrowheads="1"/>
            </p:cNvSpPr>
            <p:nvPr/>
          </p:nvSpPr>
          <p:spPr bwMode="auto">
            <a:xfrm>
              <a:off x="2760" y="1404"/>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60" name="Oval 16"/>
            <p:cNvSpPr>
              <a:spLocks noChangeArrowheads="1"/>
            </p:cNvSpPr>
            <p:nvPr/>
          </p:nvSpPr>
          <p:spPr bwMode="auto">
            <a:xfrm>
              <a:off x="2196" y="1704"/>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61" name="Oval 17"/>
            <p:cNvSpPr>
              <a:spLocks noChangeArrowheads="1"/>
            </p:cNvSpPr>
            <p:nvPr/>
          </p:nvSpPr>
          <p:spPr bwMode="auto">
            <a:xfrm>
              <a:off x="2760" y="732"/>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62" name="Oval 18"/>
            <p:cNvSpPr>
              <a:spLocks noChangeArrowheads="1"/>
            </p:cNvSpPr>
            <p:nvPr/>
          </p:nvSpPr>
          <p:spPr bwMode="auto">
            <a:xfrm>
              <a:off x="3757" y="720"/>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63" name="Oval 19"/>
            <p:cNvSpPr>
              <a:spLocks noChangeArrowheads="1"/>
            </p:cNvSpPr>
            <p:nvPr/>
          </p:nvSpPr>
          <p:spPr bwMode="auto">
            <a:xfrm>
              <a:off x="3745" y="1392"/>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64" name="Oval 20"/>
            <p:cNvSpPr>
              <a:spLocks noChangeArrowheads="1"/>
            </p:cNvSpPr>
            <p:nvPr/>
          </p:nvSpPr>
          <p:spPr bwMode="auto">
            <a:xfrm>
              <a:off x="3817" y="2838"/>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65" name="Rectangle 21"/>
            <p:cNvSpPr>
              <a:spLocks noChangeArrowheads="1"/>
            </p:cNvSpPr>
            <p:nvPr/>
          </p:nvSpPr>
          <p:spPr bwMode="auto">
            <a:xfrm>
              <a:off x="2184" y="996"/>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7366" name="Rectangle 22"/>
            <p:cNvSpPr>
              <a:spLocks noChangeArrowheads="1"/>
            </p:cNvSpPr>
            <p:nvPr/>
          </p:nvSpPr>
          <p:spPr bwMode="auto">
            <a:xfrm>
              <a:off x="2736" y="912"/>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7367" name="Rectangle 23"/>
            <p:cNvSpPr>
              <a:spLocks noChangeArrowheads="1"/>
            </p:cNvSpPr>
            <p:nvPr/>
          </p:nvSpPr>
          <p:spPr bwMode="auto">
            <a:xfrm>
              <a:off x="2172" y="2148"/>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7368" name="Rectangle 24"/>
            <p:cNvSpPr>
              <a:spLocks noChangeArrowheads="1"/>
            </p:cNvSpPr>
            <p:nvPr/>
          </p:nvSpPr>
          <p:spPr bwMode="auto">
            <a:xfrm>
              <a:off x="2724" y="2016"/>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57369" name="Group 25"/>
            <p:cNvGrpSpPr>
              <a:grpSpLocks/>
            </p:cNvGrpSpPr>
            <p:nvPr/>
          </p:nvGrpSpPr>
          <p:grpSpPr bwMode="auto">
            <a:xfrm>
              <a:off x="3168" y="1290"/>
              <a:ext cx="102" cy="258"/>
              <a:chOff x="2256" y="3174"/>
              <a:chExt cx="102" cy="258"/>
            </a:xfrm>
          </p:grpSpPr>
          <p:sp>
            <p:nvSpPr>
              <p:cNvPr id="57370" name="Rectangle 26"/>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7371" name="Line 27"/>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72" name="Line 28"/>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7373" name="Oval 29"/>
            <p:cNvSpPr>
              <a:spLocks noChangeArrowheads="1"/>
            </p:cNvSpPr>
            <p:nvPr/>
          </p:nvSpPr>
          <p:spPr bwMode="auto">
            <a:xfrm>
              <a:off x="2748" y="2347"/>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74" name="Oval 30"/>
            <p:cNvSpPr>
              <a:spLocks noChangeArrowheads="1"/>
            </p:cNvSpPr>
            <p:nvPr/>
          </p:nvSpPr>
          <p:spPr bwMode="auto">
            <a:xfrm>
              <a:off x="2748" y="2839"/>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75" name="Rectangle 31"/>
            <p:cNvSpPr>
              <a:spLocks noChangeArrowheads="1"/>
            </p:cNvSpPr>
            <p:nvPr/>
          </p:nvSpPr>
          <p:spPr bwMode="auto">
            <a:xfrm>
              <a:off x="2736" y="2448"/>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7376" name="Line 32"/>
            <p:cNvSpPr>
              <a:spLocks noChangeShapeType="1"/>
            </p:cNvSpPr>
            <p:nvPr/>
          </p:nvSpPr>
          <p:spPr bwMode="auto">
            <a:xfrm>
              <a:off x="1632" y="2867"/>
              <a:ext cx="218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77" name="Oval 33"/>
            <p:cNvSpPr>
              <a:spLocks noChangeArrowheads="1"/>
            </p:cNvSpPr>
            <p:nvPr/>
          </p:nvSpPr>
          <p:spPr bwMode="auto">
            <a:xfrm>
              <a:off x="1573" y="2832"/>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78" name="Line 34"/>
            <p:cNvSpPr>
              <a:spLocks noChangeShapeType="1"/>
            </p:cNvSpPr>
            <p:nvPr/>
          </p:nvSpPr>
          <p:spPr bwMode="auto">
            <a:xfrm flipH="1">
              <a:off x="1611" y="1728"/>
              <a:ext cx="609"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79" name="Oval 35"/>
            <p:cNvSpPr>
              <a:spLocks noChangeArrowheads="1"/>
            </p:cNvSpPr>
            <p:nvPr/>
          </p:nvSpPr>
          <p:spPr bwMode="auto">
            <a:xfrm>
              <a:off x="1564" y="1704"/>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80" name="Line 36"/>
            <p:cNvSpPr>
              <a:spLocks noChangeShapeType="1"/>
            </p:cNvSpPr>
            <p:nvPr/>
          </p:nvSpPr>
          <p:spPr bwMode="auto">
            <a:xfrm>
              <a:off x="2208" y="756"/>
              <a:ext cx="153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81" name="Line 37"/>
            <p:cNvSpPr>
              <a:spLocks noChangeShapeType="1"/>
            </p:cNvSpPr>
            <p:nvPr/>
          </p:nvSpPr>
          <p:spPr bwMode="auto">
            <a:xfrm>
              <a:off x="2772" y="2376"/>
              <a:ext cx="27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82" name="Line 38"/>
            <p:cNvSpPr>
              <a:spLocks noChangeShapeType="1"/>
            </p:cNvSpPr>
            <p:nvPr/>
          </p:nvSpPr>
          <p:spPr bwMode="auto">
            <a:xfrm>
              <a:off x="3036" y="2376"/>
              <a:ext cx="0" cy="49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7383" name="Group 39"/>
            <p:cNvGrpSpPr>
              <a:grpSpLocks/>
            </p:cNvGrpSpPr>
            <p:nvPr/>
          </p:nvGrpSpPr>
          <p:grpSpPr bwMode="auto">
            <a:xfrm rot="-5400000">
              <a:off x="2988" y="2466"/>
              <a:ext cx="102" cy="258"/>
              <a:chOff x="2256" y="3174"/>
              <a:chExt cx="102" cy="258"/>
            </a:xfrm>
          </p:grpSpPr>
          <p:sp>
            <p:nvSpPr>
              <p:cNvPr id="57384" name="Rectangle 40"/>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7385" name="Line 41"/>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86" name="Line 42"/>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57387" name="Group 43"/>
            <p:cNvGrpSpPr>
              <a:grpSpLocks/>
            </p:cNvGrpSpPr>
            <p:nvPr/>
          </p:nvGrpSpPr>
          <p:grpSpPr bwMode="auto">
            <a:xfrm>
              <a:off x="1836" y="1590"/>
              <a:ext cx="102" cy="258"/>
              <a:chOff x="2256" y="3174"/>
              <a:chExt cx="102" cy="258"/>
            </a:xfrm>
          </p:grpSpPr>
          <p:sp>
            <p:nvSpPr>
              <p:cNvPr id="57388" name="Rectangle 44"/>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7389" name="Line 45"/>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390" name="Line 46"/>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7391" name="Text Box 47"/>
            <p:cNvSpPr txBox="1">
              <a:spLocks noChangeArrowheads="1"/>
            </p:cNvSpPr>
            <p:nvPr/>
          </p:nvSpPr>
          <p:spPr bwMode="auto">
            <a:xfrm>
              <a:off x="2808" y="888"/>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C</a:t>
              </a:r>
              <a:endParaRPr lang="en-US" altLang="zh-CN" sz="2400" b="1" i="1"/>
            </a:p>
          </p:txBody>
        </p:sp>
        <p:sp>
          <p:nvSpPr>
            <p:cNvPr id="57392" name="Text Box 48"/>
            <p:cNvSpPr txBox="1">
              <a:spLocks noChangeArrowheads="1"/>
            </p:cNvSpPr>
            <p:nvPr/>
          </p:nvSpPr>
          <p:spPr bwMode="auto">
            <a:xfrm>
              <a:off x="1767" y="972"/>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B</a:t>
              </a:r>
              <a:r>
                <a:rPr lang="en-US" altLang="zh-CN" sz="2400" b="1" baseline="-25000"/>
                <a:t>1</a:t>
              </a:r>
              <a:endParaRPr lang="en-US" altLang="zh-CN" sz="2400" b="1"/>
            </a:p>
          </p:txBody>
        </p:sp>
        <p:sp>
          <p:nvSpPr>
            <p:cNvPr id="57393" name="Text Box 49"/>
            <p:cNvSpPr txBox="1">
              <a:spLocks noChangeArrowheads="1"/>
            </p:cNvSpPr>
            <p:nvPr/>
          </p:nvSpPr>
          <p:spPr bwMode="auto">
            <a:xfrm>
              <a:off x="1791" y="2052"/>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B</a:t>
              </a:r>
              <a:r>
                <a:rPr lang="en-US" altLang="zh-CN" sz="2400" b="1" baseline="-25000"/>
                <a:t>2</a:t>
              </a:r>
            </a:p>
          </p:txBody>
        </p:sp>
        <p:sp>
          <p:nvSpPr>
            <p:cNvPr id="57394" name="Text Box 50"/>
            <p:cNvSpPr txBox="1">
              <a:spLocks noChangeArrowheads="1"/>
            </p:cNvSpPr>
            <p:nvPr/>
          </p:nvSpPr>
          <p:spPr bwMode="auto">
            <a:xfrm>
              <a:off x="2331" y="1992"/>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E</a:t>
              </a:r>
              <a:r>
                <a:rPr lang="en-US" altLang="zh-CN" sz="2400" b="1" baseline="-25000"/>
                <a:t>1</a:t>
              </a:r>
              <a:endParaRPr lang="en-US" altLang="zh-CN" sz="2400" b="1"/>
            </a:p>
          </p:txBody>
        </p:sp>
        <p:sp>
          <p:nvSpPr>
            <p:cNvPr id="57395" name="Text Box 51"/>
            <p:cNvSpPr txBox="1">
              <a:spLocks noChangeArrowheads="1"/>
            </p:cNvSpPr>
            <p:nvPr/>
          </p:nvSpPr>
          <p:spPr bwMode="auto">
            <a:xfrm>
              <a:off x="2367" y="2352"/>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E</a:t>
              </a:r>
              <a:r>
                <a:rPr lang="en-US" altLang="zh-CN" sz="2400" b="1" baseline="-25000"/>
                <a:t>2</a:t>
              </a:r>
              <a:endParaRPr lang="en-US" altLang="zh-CN" sz="2400" b="1"/>
            </a:p>
          </p:txBody>
        </p:sp>
        <p:sp>
          <p:nvSpPr>
            <p:cNvPr id="57396" name="Text Box 52"/>
            <p:cNvSpPr txBox="1">
              <a:spLocks noChangeArrowheads="1"/>
            </p:cNvSpPr>
            <p:nvPr/>
          </p:nvSpPr>
          <p:spPr bwMode="auto">
            <a:xfrm>
              <a:off x="3195" y="2448"/>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C</a:t>
              </a:r>
              <a:r>
                <a:rPr lang="en-US" altLang="zh-CN" sz="2400" b="1" i="1" baseline="-25000"/>
                <a:t>E</a:t>
              </a:r>
              <a:endParaRPr lang="en-US" altLang="zh-CN" sz="2400" b="1" i="1"/>
            </a:p>
          </p:txBody>
        </p:sp>
        <p:sp>
          <p:nvSpPr>
            <p:cNvPr id="57397" name="Text Box 53"/>
            <p:cNvSpPr txBox="1">
              <a:spLocks noChangeArrowheads="1"/>
            </p:cNvSpPr>
            <p:nvPr/>
          </p:nvSpPr>
          <p:spPr bwMode="auto">
            <a:xfrm>
              <a:off x="3171" y="1008"/>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C</a:t>
              </a:r>
              <a:r>
                <a:rPr lang="en-US" altLang="zh-CN" sz="2400" b="1" baseline="-25000"/>
                <a:t>2</a:t>
              </a:r>
            </a:p>
          </p:txBody>
        </p:sp>
        <p:sp>
          <p:nvSpPr>
            <p:cNvPr id="57398" name="Text Box 54"/>
            <p:cNvSpPr txBox="1">
              <a:spLocks noChangeArrowheads="1"/>
            </p:cNvSpPr>
            <p:nvPr/>
          </p:nvSpPr>
          <p:spPr bwMode="auto">
            <a:xfrm>
              <a:off x="1731" y="1296"/>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C</a:t>
              </a:r>
              <a:r>
                <a:rPr lang="en-US" altLang="zh-CN" sz="2400" b="1" baseline="-25000"/>
                <a:t>1</a:t>
              </a:r>
            </a:p>
          </p:txBody>
        </p:sp>
        <p:sp>
          <p:nvSpPr>
            <p:cNvPr id="57399" name="Text Box 55"/>
            <p:cNvSpPr txBox="1">
              <a:spLocks noChangeArrowheads="1"/>
            </p:cNvSpPr>
            <p:nvPr/>
          </p:nvSpPr>
          <p:spPr bwMode="auto">
            <a:xfrm>
              <a:off x="3807" y="600"/>
              <a:ext cx="756"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en-US" sz="2400" b="1" i="1"/>
                <a:t>+</a:t>
              </a:r>
              <a:r>
                <a:rPr lang="en-US" altLang="zh-CN" sz="2400" b="1" i="1"/>
                <a:t>U</a:t>
              </a:r>
              <a:r>
                <a:rPr lang="en-US" altLang="zh-CN" sz="2400" b="1" i="1" baseline="-25000"/>
                <a:t>CC</a:t>
              </a:r>
              <a:endParaRPr lang="en-US" altLang="zh-CN" sz="2400" b="1" i="1"/>
            </a:p>
          </p:txBody>
        </p:sp>
        <p:sp>
          <p:nvSpPr>
            <p:cNvPr id="57400" name="Line 56"/>
            <p:cNvSpPr>
              <a:spLocks noChangeShapeType="1"/>
            </p:cNvSpPr>
            <p:nvPr/>
          </p:nvSpPr>
          <p:spPr bwMode="auto">
            <a:xfrm>
              <a:off x="1608" y="2016"/>
              <a:ext cx="0" cy="57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401" name="Line 57"/>
            <p:cNvSpPr>
              <a:spLocks noChangeShapeType="1"/>
            </p:cNvSpPr>
            <p:nvPr/>
          </p:nvSpPr>
          <p:spPr bwMode="auto">
            <a:xfrm>
              <a:off x="3696" y="1872"/>
              <a:ext cx="0" cy="64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402" name="Line 58"/>
            <p:cNvSpPr>
              <a:spLocks noChangeShapeType="1"/>
            </p:cNvSpPr>
            <p:nvPr/>
          </p:nvSpPr>
          <p:spPr bwMode="auto">
            <a:xfrm>
              <a:off x="2940" y="1992"/>
              <a:ext cx="0" cy="25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403" name="Text Box 59"/>
            <p:cNvSpPr txBox="1">
              <a:spLocks noChangeArrowheads="1"/>
            </p:cNvSpPr>
            <p:nvPr/>
          </p:nvSpPr>
          <p:spPr bwMode="auto">
            <a:xfrm flipH="1">
              <a:off x="3744" y="2064"/>
              <a:ext cx="58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t>u</a:t>
              </a:r>
              <a:r>
                <a:rPr lang="en-US" altLang="zh-CN" sz="2800" b="1" i="1" baseline="-25000"/>
                <a:t>o</a:t>
              </a:r>
              <a:endParaRPr lang="en-US" altLang="zh-CN" sz="2800" b="1" i="1"/>
            </a:p>
          </p:txBody>
        </p:sp>
        <p:sp>
          <p:nvSpPr>
            <p:cNvPr id="57404" name="Text Box 60"/>
            <p:cNvSpPr txBox="1">
              <a:spLocks noChangeArrowheads="1"/>
            </p:cNvSpPr>
            <p:nvPr/>
          </p:nvSpPr>
          <p:spPr bwMode="auto">
            <a:xfrm flipH="1">
              <a:off x="1284" y="2136"/>
              <a:ext cx="58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solidFill>
                    <a:srgbClr val="FF3300"/>
                  </a:solidFill>
                </a:rPr>
                <a:t>u</a:t>
              </a:r>
              <a:r>
                <a:rPr lang="en-US" altLang="zh-CN" sz="2800" b="1" i="1" baseline="-25000">
                  <a:solidFill>
                    <a:srgbClr val="FF3300"/>
                  </a:solidFill>
                </a:rPr>
                <a:t>i</a:t>
              </a:r>
              <a:endParaRPr lang="en-US" altLang="zh-CN" sz="2800" b="1" i="1">
                <a:solidFill>
                  <a:srgbClr val="FF3300"/>
                </a:solidFill>
              </a:endParaRPr>
            </a:p>
          </p:txBody>
        </p:sp>
        <p:sp>
          <p:nvSpPr>
            <p:cNvPr id="57405" name="Line 61"/>
            <p:cNvSpPr>
              <a:spLocks noChangeShapeType="1"/>
            </p:cNvSpPr>
            <p:nvPr/>
          </p:nvSpPr>
          <p:spPr bwMode="auto">
            <a:xfrm>
              <a:off x="2460" y="1800"/>
              <a:ext cx="192" cy="18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406" name="Text Box 62"/>
            <p:cNvSpPr txBox="1">
              <a:spLocks noChangeArrowheads="1"/>
            </p:cNvSpPr>
            <p:nvPr/>
          </p:nvSpPr>
          <p:spPr bwMode="auto">
            <a:xfrm flipH="1">
              <a:off x="2232" y="1704"/>
              <a:ext cx="58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solidFill>
                    <a:srgbClr val="FF3300"/>
                  </a:solidFill>
                </a:rPr>
                <a:t>u</a:t>
              </a:r>
              <a:r>
                <a:rPr lang="en-US" altLang="zh-CN" sz="2800" b="1" i="1" baseline="-25000">
                  <a:solidFill>
                    <a:srgbClr val="FF3300"/>
                  </a:solidFill>
                </a:rPr>
                <a:t>be</a:t>
              </a:r>
              <a:endParaRPr lang="en-US" altLang="zh-CN" sz="2800" b="1" i="1">
                <a:solidFill>
                  <a:srgbClr val="FF3300"/>
                </a:solidFill>
              </a:endParaRPr>
            </a:p>
          </p:txBody>
        </p:sp>
        <p:sp>
          <p:nvSpPr>
            <p:cNvPr id="57407" name="Text Box 63"/>
            <p:cNvSpPr txBox="1">
              <a:spLocks noChangeArrowheads="1"/>
            </p:cNvSpPr>
            <p:nvPr/>
          </p:nvSpPr>
          <p:spPr bwMode="auto">
            <a:xfrm flipH="1">
              <a:off x="2964" y="1884"/>
              <a:ext cx="58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solidFill>
                    <a:srgbClr val="FF3300"/>
                  </a:solidFill>
                </a:rPr>
                <a:t>i</a:t>
              </a:r>
              <a:r>
                <a:rPr lang="en-US" altLang="zh-CN" sz="2800" b="1" i="1" baseline="-25000">
                  <a:solidFill>
                    <a:srgbClr val="FF3300"/>
                  </a:solidFill>
                </a:rPr>
                <a:t>e</a:t>
              </a:r>
              <a:endParaRPr lang="en-US" altLang="zh-CN" sz="2800" b="1" i="1"/>
            </a:p>
          </p:txBody>
        </p:sp>
        <p:sp>
          <p:nvSpPr>
            <p:cNvPr id="57408" name="Line 64"/>
            <p:cNvSpPr>
              <a:spLocks noChangeShapeType="1"/>
            </p:cNvSpPr>
            <p:nvPr/>
          </p:nvSpPr>
          <p:spPr bwMode="auto">
            <a:xfrm>
              <a:off x="2772" y="2867"/>
              <a:ext cx="0" cy="10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409" name="Line 65"/>
            <p:cNvSpPr>
              <a:spLocks noChangeShapeType="1"/>
            </p:cNvSpPr>
            <p:nvPr/>
          </p:nvSpPr>
          <p:spPr bwMode="auto">
            <a:xfrm>
              <a:off x="2700" y="2976"/>
              <a:ext cx="14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57410" name="Group 66"/>
          <p:cNvGrpSpPr>
            <a:grpSpLocks/>
          </p:cNvGrpSpPr>
          <p:nvPr/>
        </p:nvGrpSpPr>
        <p:grpSpPr bwMode="auto">
          <a:xfrm>
            <a:off x="4686300" y="2357438"/>
            <a:ext cx="4281488" cy="561975"/>
            <a:chOff x="2952" y="1485"/>
            <a:chExt cx="2697" cy="354"/>
          </a:xfrm>
        </p:grpSpPr>
        <p:sp>
          <p:nvSpPr>
            <p:cNvPr id="57411" name="Freeform 67"/>
            <p:cNvSpPr>
              <a:spLocks/>
            </p:cNvSpPr>
            <p:nvPr/>
          </p:nvSpPr>
          <p:spPr bwMode="auto">
            <a:xfrm>
              <a:off x="2952" y="1668"/>
              <a:ext cx="1284" cy="144"/>
            </a:xfrm>
            <a:custGeom>
              <a:avLst/>
              <a:gdLst>
                <a:gd name="T0" fmla="*/ 0 w 1284"/>
                <a:gd name="T1" fmla="*/ 144 h 144"/>
                <a:gd name="T2" fmla="*/ 636 w 1284"/>
                <a:gd name="T3" fmla="*/ 36 h 144"/>
                <a:gd name="T4" fmla="*/ 1284 w 1284"/>
                <a:gd name="T5" fmla="*/ 0 h 144"/>
              </a:gdLst>
              <a:ahLst/>
              <a:cxnLst>
                <a:cxn ang="0">
                  <a:pos x="T0" y="T1"/>
                </a:cxn>
                <a:cxn ang="0">
                  <a:pos x="T2" y="T3"/>
                </a:cxn>
                <a:cxn ang="0">
                  <a:pos x="T4" y="T5"/>
                </a:cxn>
              </a:cxnLst>
              <a:rect l="0" t="0" r="r" b="b"/>
              <a:pathLst>
                <a:path w="1284" h="144">
                  <a:moveTo>
                    <a:pt x="0" y="144"/>
                  </a:moveTo>
                  <a:cubicBezTo>
                    <a:pt x="211" y="102"/>
                    <a:pt x="422" y="60"/>
                    <a:pt x="636" y="36"/>
                  </a:cubicBezTo>
                  <a:cubicBezTo>
                    <a:pt x="850" y="12"/>
                    <a:pt x="1176" y="6"/>
                    <a:pt x="1284" y="0"/>
                  </a:cubicBezTo>
                </a:path>
              </a:pathLst>
            </a:custGeom>
            <a:noFill/>
            <a:ln w="38100" cap="flat" cmpd="sng">
              <a:solidFill>
                <a:schemeClr val="accent2"/>
              </a:solidFill>
              <a:prstDash val="solid"/>
              <a:round/>
              <a:headEnd type="triangl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412" name="Oval 68"/>
            <p:cNvSpPr>
              <a:spLocks noChangeArrowheads="1"/>
            </p:cNvSpPr>
            <p:nvPr/>
          </p:nvSpPr>
          <p:spPr bwMode="auto">
            <a:xfrm>
              <a:off x="4143" y="1485"/>
              <a:ext cx="1506" cy="354"/>
            </a:xfrm>
            <a:prstGeom prst="ellipse">
              <a:avLst/>
            </a:prstGeom>
            <a:solidFill>
              <a:srgbClr val="FFFFFF"/>
            </a:solidFill>
            <a:ln w="38100">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lang="zh-CN" altLang="en-US" sz="2000" b="1">
                  <a:solidFill>
                    <a:schemeClr val="hlink"/>
                  </a:solidFill>
                </a:rPr>
                <a:t>电流串联反馈</a:t>
              </a:r>
            </a:p>
          </p:txBody>
        </p:sp>
      </p:grpSp>
      <p:grpSp>
        <p:nvGrpSpPr>
          <p:cNvPr id="57413" name="Group 69"/>
          <p:cNvGrpSpPr>
            <a:grpSpLocks/>
          </p:cNvGrpSpPr>
          <p:nvPr/>
        </p:nvGrpSpPr>
        <p:grpSpPr bwMode="auto">
          <a:xfrm>
            <a:off x="5676900" y="3643313"/>
            <a:ext cx="3171825" cy="908050"/>
            <a:chOff x="3576" y="2295"/>
            <a:chExt cx="1998" cy="572"/>
          </a:xfrm>
        </p:grpSpPr>
        <p:sp>
          <p:nvSpPr>
            <p:cNvPr id="57414" name="Freeform 70"/>
            <p:cNvSpPr>
              <a:spLocks/>
            </p:cNvSpPr>
            <p:nvPr/>
          </p:nvSpPr>
          <p:spPr bwMode="auto">
            <a:xfrm>
              <a:off x="3576" y="2580"/>
              <a:ext cx="600" cy="60"/>
            </a:xfrm>
            <a:custGeom>
              <a:avLst/>
              <a:gdLst>
                <a:gd name="T0" fmla="*/ 0 w 600"/>
                <a:gd name="T1" fmla="*/ 60 h 60"/>
                <a:gd name="T2" fmla="*/ 600 w 600"/>
                <a:gd name="T3" fmla="*/ 0 h 60"/>
              </a:gdLst>
              <a:ahLst/>
              <a:cxnLst>
                <a:cxn ang="0">
                  <a:pos x="T0" y="T1"/>
                </a:cxn>
                <a:cxn ang="0">
                  <a:pos x="T2" y="T3"/>
                </a:cxn>
              </a:cxnLst>
              <a:rect l="0" t="0" r="r" b="b"/>
              <a:pathLst>
                <a:path w="600" h="60">
                  <a:moveTo>
                    <a:pt x="0" y="60"/>
                  </a:moveTo>
                  <a:cubicBezTo>
                    <a:pt x="0" y="60"/>
                    <a:pt x="300" y="30"/>
                    <a:pt x="600" y="0"/>
                  </a:cubicBezTo>
                </a:path>
              </a:pathLst>
            </a:custGeom>
            <a:noFill/>
            <a:ln w="38100" cap="flat" cmpd="sng">
              <a:solidFill>
                <a:schemeClr val="accent2"/>
              </a:solidFill>
              <a:prstDash val="solid"/>
              <a:round/>
              <a:headEnd type="triangle" w="med" len="med"/>
              <a:tailEnd type="none" w="med" len="me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7415" name="Oval 71"/>
            <p:cNvSpPr>
              <a:spLocks noChangeArrowheads="1"/>
            </p:cNvSpPr>
            <p:nvPr/>
          </p:nvSpPr>
          <p:spPr bwMode="auto">
            <a:xfrm>
              <a:off x="4181" y="2295"/>
              <a:ext cx="1393" cy="572"/>
            </a:xfrm>
            <a:prstGeom prst="ellipse">
              <a:avLst/>
            </a:prstGeom>
            <a:solidFill>
              <a:srgbClr val="FFFFFF"/>
            </a:solidFill>
            <a:ln w="38100">
              <a:solidFill>
                <a:schemeClr val="accent2"/>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lang="en-US" altLang="zh-CN" b="1" i="1">
                  <a:solidFill>
                    <a:schemeClr val="hlink"/>
                  </a:solidFill>
                </a:rPr>
                <a:t>R</a:t>
              </a:r>
              <a:r>
                <a:rPr lang="en-US" altLang="zh-CN" b="1" i="1" baseline="-25000">
                  <a:solidFill>
                    <a:schemeClr val="hlink"/>
                  </a:solidFill>
                </a:rPr>
                <a:t>E</a:t>
              </a:r>
              <a:r>
                <a:rPr lang="en-US" altLang="zh-CN" b="1" baseline="-25000">
                  <a:solidFill>
                    <a:schemeClr val="hlink"/>
                  </a:solidFill>
                </a:rPr>
                <a:t>2</a:t>
              </a:r>
              <a:r>
                <a:rPr lang="zh-CN" altLang="en-US" b="1">
                  <a:solidFill>
                    <a:schemeClr val="hlink"/>
                  </a:solidFill>
                </a:rPr>
                <a:t>对交流反馈不起作用</a:t>
              </a:r>
            </a:p>
          </p:txBody>
        </p:sp>
      </p:grpSp>
      <p:sp>
        <p:nvSpPr>
          <p:cNvPr id="57416" name="Text Box 72"/>
          <p:cNvSpPr txBox="1">
            <a:spLocks noChangeArrowheads="1"/>
          </p:cNvSpPr>
          <p:nvPr/>
        </p:nvSpPr>
        <p:spPr bwMode="auto">
          <a:xfrm>
            <a:off x="2152650" y="5246688"/>
            <a:ext cx="4786313" cy="5254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dirty="0">
                <a:latin typeface="华文楷体" panose="02010600040101010101" pitchFamily="2" charset="-122"/>
                <a:ea typeface="华文楷体" panose="02010600040101010101" pitchFamily="2" charset="-122"/>
              </a:rPr>
              <a:t>R</a:t>
            </a:r>
            <a:r>
              <a:rPr lang="en-US" altLang="zh-CN" sz="2800" b="1" i="1" baseline="-25000" dirty="0">
                <a:latin typeface="华文楷体" panose="02010600040101010101" pitchFamily="2" charset="-122"/>
                <a:ea typeface="华文楷体" panose="02010600040101010101" pitchFamily="2" charset="-122"/>
              </a:rPr>
              <a:t>E</a:t>
            </a:r>
            <a:r>
              <a:rPr lang="en-US" altLang="zh-CN" sz="2800" b="1" baseline="-25000" dirty="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：电流串联负反馈。</a:t>
            </a:r>
          </a:p>
        </p:txBody>
      </p:sp>
      <p:sp>
        <p:nvSpPr>
          <p:cNvPr id="57417" name="AutoShape 73"/>
          <p:cNvSpPr>
            <a:spLocks noChangeArrowheads="1"/>
          </p:cNvSpPr>
          <p:nvPr/>
        </p:nvSpPr>
        <p:spPr bwMode="auto">
          <a:xfrm>
            <a:off x="3730625" y="2362200"/>
            <a:ext cx="331788"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
        <p:nvSpPr>
          <p:cNvPr id="57418" name="AutoShape 74"/>
          <p:cNvSpPr>
            <a:spLocks noChangeArrowheads="1"/>
          </p:cNvSpPr>
          <p:nvPr/>
        </p:nvSpPr>
        <p:spPr bwMode="auto">
          <a:xfrm>
            <a:off x="4484688" y="2667000"/>
            <a:ext cx="331787"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xmlns="" val="6805702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17"/>
                                        </p:tgtEl>
                                        <p:attrNameLst>
                                          <p:attrName>style.visibility</p:attrName>
                                        </p:attrNameLst>
                                      </p:cBhvr>
                                      <p:to>
                                        <p:strVal val="visible"/>
                                      </p:to>
                                    </p:set>
                                    <p:animEffect transition="in" filter="blinds(horizontal)">
                                      <p:cBhvr>
                                        <p:cTn id="7" dur="500"/>
                                        <p:tgtEl>
                                          <p:spTgt spid="574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18"/>
                                        </p:tgtEl>
                                        <p:attrNameLst>
                                          <p:attrName>style.visibility</p:attrName>
                                        </p:attrNameLst>
                                      </p:cBhvr>
                                      <p:to>
                                        <p:strVal val="visible"/>
                                      </p:to>
                                    </p:set>
                                    <p:animEffect transition="in" filter="blinds(horizontal)">
                                      <p:cBhvr>
                                        <p:cTn id="12" dur="500"/>
                                        <p:tgtEl>
                                          <p:spTgt spid="574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410"/>
                                        </p:tgtEl>
                                        <p:attrNameLst>
                                          <p:attrName>style.visibility</p:attrName>
                                        </p:attrNameLst>
                                      </p:cBhvr>
                                      <p:to>
                                        <p:strVal val="visible"/>
                                      </p:to>
                                    </p:set>
                                    <p:animEffect transition="in" filter="wipe(left)">
                                      <p:cBhvr>
                                        <p:cTn id="17" dur="500"/>
                                        <p:tgtEl>
                                          <p:spTgt spid="574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413"/>
                                        </p:tgtEl>
                                        <p:attrNameLst>
                                          <p:attrName>style.visibility</p:attrName>
                                        </p:attrNameLst>
                                      </p:cBhvr>
                                      <p:to>
                                        <p:strVal val="visible"/>
                                      </p:to>
                                    </p:set>
                                    <p:animEffect transition="in" filter="wipe(left)">
                                      <p:cBhvr>
                                        <p:cTn id="22" dur="500"/>
                                        <p:tgtEl>
                                          <p:spTgt spid="574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416">
                                            <p:txEl>
                                              <p:pRg st="0" end="0"/>
                                            </p:txEl>
                                          </p:spTgt>
                                        </p:tgtEl>
                                        <p:attrNameLst>
                                          <p:attrName>style.visibility</p:attrName>
                                        </p:attrNameLst>
                                      </p:cBhvr>
                                      <p:to>
                                        <p:strVal val="visible"/>
                                      </p:to>
                                    </p:set>
                                    <p:animEffect transition="in" filter="wipe(left)">
                                      <p:cBhvr>
                                        <p:cTn id="27" dur="500"/>
                                        <p:tgtEl>
                                          <p:spTgt spid="574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16" grpId="0" build="p" autoUpdateAnimBg="0"/>
      <p:bldP spid="57417" grpId="0" animBg="1"/>
      <p:bldP spid="5741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9394" name="Group 2"/>
          <p:cNvGrpSpPr>
            <a:grpSpLocks/>
          </p:cNvGrpSpPr>
          <p:nvPr/>
        </p:nvGrpSpPr>
        <p:grpSpPr bwMode="auto">
          <a:xfrm>
            <a:off x="2038350" y="1066800"/>
            <a:ext cx="5205413" cy="3771900"/>
            <a:chOff x="1284" y="600"/>
            <a:chExt cx="3279" cy="2376"/>
          </a:xfrm>
        </p:grpSpPr>
        <p:grpSp>
          <p:nvGrpSpPr>
            <p:cNvPr id="59395" name="Group 3"/>
            <p:cNvGrpSpPr>
              <a:grpSpLocks/>
            </p:cNvGrpSpPr>
            <p:nvPr/>
          </p:nvGrpSpPr>
          <p:grpSpPr bwMode="auto">
            <a:xfrm>
              <a:off x="2604" y="1596"/>
              <a:ext cx="192" cy="300"/>
              <a:chOff x="1896" y="1584"/>
              <a:chExt cx="192" cy="300"/>
            </a:xfrm>
          </p:grpSpPr>
          <p:sp>
            <p:nvSpPr>
              <p:cNvPr id="59396" name="Line 4"/>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397" name="Line 5"/>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398" name="Line 6"/>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59399" name="Line 7"/>
            <p:cNvSpPr>
              <a:spLocks noChangeShapeType="1"/>
            </p:cNvSpPr>
            <p:nvPr/>
          </p:nvSpPr>
          <p:spPr bwMode="auto">
            <a:xfrm flipH="1">
              <a:off x="2220" y="756"/>
              <a:ext cx="0" cy="211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9400" name="Line 8"/>
            <p:cNvSpPr>
              <a:spLocks noChangeShapeType="1"/>
            </p:cNvSpPr>
            <p:nvPr/>
          </p:nvSpPr>
          <p:spPr bwMode="auto">
            <a:xfrm flipH="1">
              <a:off x="2220" y="1728"/>
              <a:ext cx="38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01" name="Line 9"/>
            <p:cNvSpPr>
              <a:spLocks noChangeShapeType="1"/>
            </p:cNvSpPr>
            <p:nvPr/>
          </p:nvSpPr>
          <p:spPr bwMode="auto">
            <a:xfrm>
              <a:off x="2772" y="1884"/>
              <a:ext cx="0" cy="99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9402" name="Line 10"/>
            <p:cNvSpPr>
              <a:spLocks noChangeShapeType="1"/>
            </p:cNvSpPr>
            <p:nvPr/>
          </p:nvSpPr>
          <p:spPr bwMode="auto">
            <a:xfrm flipV="1">
              <a:off x="2784" y="756"/>
              <a:ext cx="0" cy="8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9403" name="Line 11"/>
            <p:cNvSpPr>
              <a:spLocks noChangeShapeType="1"/>
            </p:cNvSpPr>
            <p:nvPr/>
          </p:nvSpPr>
          <p:spPr bwMode="auto">
            <a:xfrm>
              <a:off x="2772" y="1428"/>
              <a:ext cx="97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04" name="Oval 12"/>
            <p:cNvSpPr>
              <a:spLocks noChangeArrowheads="1"/>
            </p:cNvSpPr>
            <p:nvPr/>
          </p:nvSpPr>
          <p:spPr bwMode="auto">
            <a:xfrm>
              <a:off x="2196" y="2839"/>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05" name="Oval 13"/>
            <p:cNvSpPr>
              <a:spLocks noChangeArrowheads="1"/>
            </p:cNvSpPr>
            <p:nvPr/>
          </p:nvSpPr>
          <p:spPr bwMode="auto">
            <a:xfrm>
              <a:off x="3012" y="2844"/>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06" name="Oval 14"/>
            <p:cNvSpPr>
              <a:spLocks noChangeArrowheads="1"/>
            </p:cNvSpPr>
            <p:nvPr/>
          </p:nvSpPr>
          <p:spPr bwMode="auto">
            <a:xfrm>
              <a:off x="2760" y="1404"/>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07" name="Oval 15"/>
            <p:cNvSpPr>
              <a:spLocks noChangeArrowheads="1"/>
            </p:cNvSpPr>
            <p:nvPr/>
          </p:nvSpPr>
          <p:spPr bwMode="auto">
            <a:xfrm>
              <a:off x="2196" y="1704"/>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08" name="Oval 16"/>
            <p:cNvSpPr>
              <a:spLocks noChangeArrowheads="1"/>
            </p:cNvSpPr>
            <p:nvPr/>
          </p:nvSpPr>
          <p:spPr bwMode="auto">
            <a:xfrm>
              <a:off x="2760" y="732"/>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09" name="Oval 17"/>
            <p:cNvSpPr>
              <a:spLocks noChangeArrowheads="1"/>
            </p:cNvSpPr>
            <p:nvPr/>
          </p:nvSpPr>
          <p:spPr bwMode="auto">
            <a:xfrm>
              <a:off x="3757" y="720"/>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10" name="Oval 18"/>
            <p:cNvSpPr>
              <a:spLocks noChangeArrowheads="1"/>
            </p:cNvSpPr>
            <p:nvPr/>
          </p:nvSpPr>
          <p:spPr bwMode="auto">
            <a:xfrm>
              <a:off x="3745" y="1392"/>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11" name="Oval 19"/>
            <p:cNvSpPr>
              <a:spLocks noChangeArrowheads="1"/>
            </p:cNvSpPr>
            <p:nvPr/>
          </p:nvSpPr>
          <p:spPr bwMode="auto">
            <a:xfrm>
              <a:off x="3817" y="2838"/>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12" name="Rectangle 20"/>
            <p:cNvSpPr>
              <a:spLocks noChangeArrowheads="1"/>
            </p:cNvSpPr>
            <p:nvPr/>
          </p:nvSpPr>
          <p:spPr bwMode="auto">
            <a:xfrm>
              <a:off x="2184" y="996"/>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9413" name="Rectangle 21"/>
            <p:cNvSpPr>
              <a:spLocks noChangeArrowheads="1"/>
            </p:cNvSpPr>
            <p:nvPr/>
          </p:nvSpPr>
          <p:spPr bwMode="auto">
            <a:xfrm>
              <a:off x="2736" y="912"/>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9414" name="Rectangle 22"/>
            <p:cNvSpPr>
              <a:spLocks noChangeArrowheads="1"/>
            </p:cNvSpPr>
            <p:nvPr/>
          </p:nvSpPr>
          <p:spPr bwMode="auto">
            <a:xfrm>
              <a:off x="2172" y="2148"/>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9415" name="Rectangle 23"/>
            <p:cNvSpPr>
              <a:spLocks noChangeArrowheads="1"/>
            </p:cNvSpPr>
            <p:nvPr/>
          </p:nvSpPr>
          <p:spPr bwMode="auto">
            <a:xfrm>
              <a:off x="2724" y="2016"/>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59416" name="Group 24"/>
            <p:cNvGrpSpPr>
              <a:grpSpLocks/>
            </p:cNvGrpSpPr>
            <p:nvPr/>
          </p:nvGrpSpPr>
          <p:grpSpPr bwMode="auto">
            <a:xfrm>
              <a:off x="3168" y="1290"/>
              <a:ext cx="102" cy="258"/>
              <a:chOff x="2256" y="3174"/>
              <a:chExt cx="102" cy="258"/>
            </a:xfrm>
          </p:grpSpPr>
          <p:sp>
            <p:nvSpPr>
              <p:cNvPr id="59417" name="Rectangle 25"/>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9418" name="Line 26"/>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19" name="Line 27"/>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9420" name="Oval 28"/>
            <p:cNvSpPr>
              <a:spLocks noChangeArrowheads="1"/>
            </p:cNvSpPr>
            <p:nvPr/>
          </p:nvSpPr>
          <p:spPr bwMode="auto">
            <a:xfrm>
              <a:off x="2748" y="2347"/>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1" name="Oval 29"/>
            <p:cNvSpPr>
              <a:spLocks noChangeArrowheads="1"/>
            </p:cNvSpPr>
            <p:nvPr/>
          </p:nvSpPr>
          <p:spPr bwMode="auto">
            <a:xfrm>
              <a:off x="2748" y="2839"/>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2" name="Rectangle 30"/>
            <p:cNvSpPr>
              <a:spLocks noChangeArrowheads="1"/>
            </p:cNvSpPr>
            <p:nvPr/>
          </p:nvSpPr>
          <p:spPr bwMode="auto">
            <a:xfrm>
              <a:off x="2736" y="2448"/>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9423" name="Line 31"/>
            <p:cNvSpPr>
              <a:spLocks noChangeShapeType="1"/>
            </p:cNvSpPr>
            <p:nvPr/>
          </p:nvSpPr>
          <p:spPr bwMode="auto">
            <a:xfrm>
              <a:off x="1632" y="2867"/>
              <a:ext cx="218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4" name="Oval 32"/>
            <p:cNvSpPr>
              <a:spLocks noChangeArrowheads="1"/>
            </p:cNvSpPr>
            <p:nvPr/>
          </p:nvSpPr>
          <p:spPr bwMode="auto">
            <a:xfrm>
              <a:off x="1573" y="2832"/>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5" name="Line 33"/>
            <p:cNvSpPr>
              <a:spLocks noChangeShapeType="1"/>
            </p:cNvSpPr>
            <p:nvPr/>
          </p:nvSpPr>
          <p:spPr bwMode="auto">
            <a:xfrm flipH="1">
              <a:off x="1611" y="1728"/>
              <a:ext cx="609"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6" name="Oval 34"/>
            <p:cNvSpPr>
              <a:spLocks noChangeArrowheads="1"/>
            </p:cNvSpPr>
            <p:nvPr/>
          </p:nvSpPr>
          <p:spPr bwMode="auto">
            <a:xfrm>
              <a:off x="1564" y="1704"/>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7" name="Line 35"/>
            <p:cNvSpPr>
              <a:spLocks noChangeShapeType="1"/>
            </p:cNvSpPr>
            <p:nvPr/>
          </p:nvSpPr>
          <p:spPr bwMode="auto">
            <a:xfrm>
              <a:off x="2208" y="756"/>
              <a:ext cx="153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8" name="Line 36"/>
            <p:cNvSpPr>
              <a:spLocks noChangeShapeType="1"/>
            </p:cNvSpPr>
            <p:nvPr/>
          </p:nvSpPr>
          <p:spPr bwMode="auto">
            <a:xfrm>
              <a:off x="2772" y="2376"/>
              <a:ext cx="27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29" name="Line 37"/>
            <p:cNvSpPr>
              <a:spLocks noChangeShapeType="1"/>
            </p:cNvSpPr>
            <p:nvPr/>
          </p:nvSpPr>
          <p:spPr bwMode="auto">
            <a:xfrm>
              <a:off x="3036" y="2376"/>
              <a:ext cx="0" cy="49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59430" name="Group 38"/>
            <p:cNvGrpSpPr>
              <a:grpSpLocks/>
            </p:cNvGrpSpPr>
            <p:nvPr/>
          </p:nvGrpSpPr>
          <p:grpSpPr bwMode="auto">
            <a:xfrm rot="-5400000">
              <a:off x="2988" y="2466"/>
              <a:ext cx="102" cy="258"/>
              <a:chOff x="2256" y="3174"/>
              <a:chExt cx="102" cy="258"/>
            </a:xfrm>
          </p:grpSpPr>
          <p:sp>
            <p:nvSpPr>
              <p:cNvPr id="59431" name="Rectangle 39"/>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9432" name="Line 40"/>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33" name="Line 41"/>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59434" name="Group 42"/>
            <p:cNvGrpSpPr>
              <a:grpSpLocks/>
            </p:cNvGrpSpPr>
            <p:nvPr/>
          </p:nvGrpSpPr>
          <p:grpSpPr bwMode="auto">
            <a:xfrm>
              <a:off x="1836" y="1590"/>
              <a:ext cx="102" cy="258"/>
              <a:chOff x="2256" y="3174"/>
              <a:chExt cx="102" cy="258"/>
            </a:xfrm>
          </p:grpSpPr>
          <p:sp>
            <p:nvSpPr>
              <p:cNvPr id="59435" name="Rectangle 43"/>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59436" name="Line 44"/>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37" name="Line 45"/>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9438" name="Text Box 46"/>
            <p:cNvSpPr txBox="1">
              <a:spLocks noChangeArrowheads="1"/>
            </p:cNvSpPr>
            <p:nvPr/>
          </p:nvSpPr>
          <p:spPr bwMode="auto">
            <a:xfrm>
              <a:off x="2808" y="888"/>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C</a:t>
              </a:r>
              <a:endParaRPr lang="en-US" altLang="zh-CN" sz="2400" b="1" i="1"/>
            </a:p>
          </p:txBody>
        </p:sp>
        <p:sp>
          <p:nvSpPr>
            <p:cNvPr id="59439" name="Text Box 47"/>
            <p:cNvSpPr txBox="1">
              <a:spLocks noChangeArrowheads="1"/>
            </p:cNvSpPr>
            <p:nvPr/>
          </p:nvSpPr>
          <p:spPr bwMode="auto">
            <a:xfrm>
              <a:off x="1767" y="972"/>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B</a:t>
              </a:r>
              <a:r>
                <a:rPr lang="en-US" altLang="zh-CN" sz="2400" b="1" baseline="-25000"/>
                <a:t>1</a:t>
              </a:r>
              <a:endParaRPr lang="en-US" altLang="zh-CN" sz="2400" b="1"/>
            </a:p>
          </p:txBody>
        </p:sp>
        <p:sp>
          <p:nvSpPr>
            <p:cNvPr id="59440" name="Text Box 48"/>
            <p:cNvSpPr txBox="1">
              <a:spLocks noChangeArrowheads="1"/>
            </p:cNvSpPr>
            <p:nvPr/>
          </p:nvSpPr>
          <p:spPr bwMode="auto">
            <a:xfrm>
              <a:off x="1791" y="2052"/>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B</a:t>
              </a:r>
              <a:r>
                <a:rPr lang="en-US" altLang="zh-CN" sz="2400" b="1" baseline="-25000"/>
                <a:t>2</a:t>
              </a:r>
            </a:p>
          </p:txBody>
        </p:sp>
        <p:sp>
          <p:nvSpPr>
            <p:cNvPr id="59441" name="Text Box 49"/>
            <p:cNvSpPr txBox="1">
              <a:spLocks noChangeArrowheads="1"/>
            </p:cNvSpPr>
            <p:nvPr/>
          </p:nvSpPr>
          <p:spPr bwMode="auto">
            <a:xfrm>
              <a:off x="2331" y="1992"/>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E</a:t>
              </a:r>
              <a:r>
                <a:rPr lang="en-US" altLang="zh-CN" sz="2400" b="1" baseline="-25000"/>
                <a:t>1</a:t>
              </a:r>
              <a:endParaRPr lang="en-US" altLang="zh-CN" sz="2400" b="1"/>
            </a:p>
          </p:txBody>
        </p:sp>
        <p:sp>
          <p:nvSpPr>
            <p:cNvPr id="59442" name="Text Box 50"/>
            <p:cNvSpPr txBox="1">
              <a:spLocks noChangeArrowheads="1"/>
            </p:cNvSpPr>
            <p:nvPr/>
          </p:nvSpPr>
          <p:spPr bwMode="auto">
            <a:xfrm>
              <a:off x="2367" y="2352"/>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R</a:t>
              </a:r>
              <a:r>
                <a:rPr lang="en-US" altLang="zh-CN" sz="2400" b="1" i="1" baseline="-25000"/>
                <a:t>E</a:t>
              </a:r>
              <a:r>
                <a:rPr lang="en-US" altLang="zh-CN" sz="2400" b="1" baseline="-25000"/>
                <a:t>2</a:t>
              </a:r>
              <a:endParaRPr lang="en-US" altLang="zh-CN" sz="2400" b="1"/>
            </a:p>
          </p:txBody>
        </p:sp>
        <p:sp>
          <p:nvSpPr>
            <p:cNvPr id="59443" name="Text Box 51"/>
            <p:cNvSpPr txBox="1">
              <a:spLocks noChangeArrowheads="1"/>
            </p:cNvSpPr>
            <p:nvPr/>
          </p:nvSpPr>
          <p:spPr bwMode="auto">
            <a:xfrm>
              <a:off x="3195" y="2448"/>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C</a:t>
              </a:r>
              <a:r>
                <a:rPr lang="en-US" altLang="zh-CN" sz="2400" b="1" i="1" baseline="-25000"/>
                <a:t>E</a:t>
              </a:r>
              <a:endParaRPr lang="en-US" altLang="zh-CN" sz="2400" b="1" i="1"/>
            </a:p>
          </p:txBody>
        </p:sp>
        <p:sp>
          <p:nvSpPr>
            <p:cNvPr id="59444" name="Text Box 52"/>
            <p:cNvSpPr txBox="1">
              <a:spLocks noChangeArrowheads="1"/>
            </p:cNvSpPr>
            <p:nvPr/>
          </p:nvSpPr>
          <p:spPr bwMode="auto">
            <a:xfrm>
              <a:off x="3171" y="1008"/>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C</a:t>
              </a:r>
              <a:r>
                <a:rPr lang="en-US" altLang="zh-CN" sz="2400" b="1" baseline="-25000"/>
                <a:t>2</a:t>
              </a:r>
            </a:p>
          </p:txBody>
        </p:sp>
        <p:sp>
          <p:nvSpPr>
            <p:cNvPr id="59445" name="Text Box 53"/>
            <p:cNvSpPr txBox="1">
              <a:spLocks noChangeArrowheads="1"/>
            </p:cNvSpPr>
            <p:nvPr/>
          </p:nvSpPr>
          <p:spPr bwMode="auto">
            <a:xfrm>
              <a:off x="1731" y="1296"/>
              <a:ext cx="600"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t>C</a:t>
              </a:r>
              <a:r>
                <a:rPr lang="en-US" altLang="zh-CN" sz="2400" b="1" baseline="-25000"/>
                <a:t>1</a:t>
              </a:r>
            </a:p>
          </p:txBody>
        </p:sp>
        <p:sp>
          <p:nvSpPr>
            <p:cNvPr id="59446" name="Text Box 54"/>
            <p:cNvSpPr txBox="1">
              <a:spLocks noChangeArrowheads="1"/>
            </p:cNvSpPr>
            <p:nvPr/>
          </p:nvSpPr>
          <p:spPr bwMode="auto">
            <a:xfrm>
              <a:off x="3807" y="600"/>
              <a:ext cx="756"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en-US" sz="2400" b="1" i="1"/>
                <a:t>+</a:t>
              </a:r>
              <a:r>
                <a:rPr lang="en-US" altLang="zh-CN" sz="2400" b="1" i="1"/>
                <a:t>U</a:t>
              </a:r>
              <a:r>
                <a:rPr lang="en-US" altLang="zh-CN" sz="2400" b="1" i="1" baseline="-25000"/>
                <a:t>CC</a:t>
              </a:r>
              <a:endParaRPr lang="en-US" altLang="zh-CN" sz="2400" b="1" i="1"/>
            </a:p>
          </p:txBody>
        </p:sp>
        <p:sp>
          <p:nvSpPr>
            <p:cNvPr id="59447" name="Line 55"/>
            <p:cNvSpPr>
              <a:spLocks noChangeShapeType="1"/>
            </p:cNvSpPr>
            <p:nvPr/>
          </p:nvSpPr>
          <p:spPr bwMode="auto">
            <a:xfrm>
              <a:off x="1608" y="2016"/>
              <a:ext cx="0" cy="57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48" name="Line 56"/>
            <p:cNvSpPr>
              <a:spLocks noChangeShapeType="1"/>
            </p:cNvSpPr>
            <p:nvPr/>
          </p:nvSpPr>
          <p:spPr bwMode="auto">
            <a:xfrm>
              <a:off x="3696" y="1872"/>
              <a:ext cx="0" cy="64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49" name="Line 57"/>
            <p:cNvSpPr>
              <a:spLocks noChangeShapeType="1"/>
            </p:cNvSpPr>
            <p:nvPr/>
          </p:nvSpPr>
          <p:spPr bwMode="auto">
            <a:xfrm>
              <a:off x="2940" y="1992"/>
              <a:ext cx="0" cy="25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50" name="Text Box 58"/>
            <p:cNvSpPr txBox="1">
              <a:spLocks noChangeArrowheads="1"/>
            </p:cNvSpPr>
            <p:nvPr/>
          </p:nvSpPr>
          <p:spPr bwMode="auto">
            <a:xfrm flipH="1">
              <a:off x="3744" y="2064"/>
              <a:ext cx="58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t>u</a:t>
              </a:r>
              <a:r>
                <a:rPr lang="en-US" altLang="zh-CN" sz="2800" b="1" i="1" baseline="-25000"/>
                <a:t>o</a:t>
              </a:r>
              <a:endParaRPr lang="en-US" altLang="zh-CN" sz="2800" b="1" i="1"/>
            </a:p>
          </p:txBody>
        </p:sp>
        <p:sp>
          <p:nvSpPr>
            <p:cNvPr id="59451" name="Text Box 59"/>
            <p:cNvSpPr txBox="1">
              <a:spLocks noChangeArrowheads="1"/>
            </p:cNvSpPr>
            <p:nvPr/>
          </p:nvSpPr>
          <p:spPr bwMode="auto">
            <a:xfrm flipH="1">
              <a:off x="1284" y="2136"/>
              <a:ext cx="58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solidFill>
                    <a:srgbClr val="FF3300"/>
                  </a:solidFill>
                </a:rPr>
                <a:t>u</a:t>
              </a:r>
              <a:r>
                <a:rPr lang="en-US" altLang="zh-CN" sz="2800" b="1" i="1" baseline="-25000">
                  <a:solidFill>
                    <a:srgbClr val="FF3300"/>
                  </a:solidFill>
                </a:rPr>
                <a:t>i</a:t>
              </a:r>
              <a:endParaRPr lang="en-US" altLang="zh-CN" sz="2800" b="1" i="1">
                <a:solidFill>
                  <a:srgbClr val="FF3300"/>
                </a:solidFill>
              </a:endParaRPr>
            </a:p>
          </p:txBody>
        </p:sp>
        <p:sp>
          <p:nvSpPr>
            <p:cNvPr id="59452" name="Line 60"/>
            <p:cNvSpPr>
              <a:spLocks noChangeShapeType="1"/>
            </p:cNvSpPr>
            <p:nvPr/>
          </p:nvSpPr>
          <p:spPr bwMode="auto">
            <a:xfrm>
              <a:off x="2460" y="1800"/>
              <a:ext cx="192" cy="18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53" name="Text Box 61"/>
            <p:cNvSpPr txBox="1">
              <a:spLocks noChangeArrowheads="1"/>
            </p:cNvSpPr>
            <p:nvPr/>
          </p:nvSpPr>
          <p:spPr bwMode="auto">
            <a:xfrm flipH="1">
              <a:off x="2232" y="1704"/>
              <a:ext cx="58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solidFill>
                    <a:srgbClr val="FF3300"/>
                  </a:solidFill>
                </a:rPr>
                <a:t>u</a:t>
              </a:r>
              <a:r>
                <a:rPr lang="en-US" altLang="zh-CN" sz="2800" b="1" i="1" baseline="-25000">
                  <a:solidFill>
                    <a:srgbClr val="FF3300"/>
                  </a:solidFill>
                </a:rPr>
                <a:t>be</a:t>
              </a:r>
              <a:endParaRPr lang="en-US" altLang="zh-CN" sz="2800" b="1" i="1">
                <a:solidFill>
                  <a:srgbClr val="FF3300"/>
                </a:solidFill>
              </a:endParaRPr>
            </a:p>
          </p:txBody>
        </p:sp>
        <p:sp>
          <p:nvSpPr>
            <p:cNvPr id="59454" name="Text Box 62"/>
            <p:cNvSpPr txBox="1">
              <a:spLocks noChangeArrowheads="1"/>
            </p:cNvSpPr>
            <p:nvPr/>
          </p:nvSpPr>
          <p:spPr bwMode="auto">
            <a:xfrm flipH="1">
              <a:off x="2964" y="1884"/>
              <a:ext cx="588" cy="32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i="1">
                  <a:solidFill>
                    <a:srgbClr val="FF3300"/>
                  </a:solidFill>
                </a:rPr>
                <a:t>i</a:t>
              </a:r>
              <a:r>
                <a:rPr lang="en-US" altLang="zh-CN" sz="2800" b="1" i="1" baseline="-25000">
                  <a:solidFill>
                    <a:srgbClr val="FF3300"/>
                  </a:solidFill>
                </a:rPr>
                <a:t>e</a:t>
              </a:r>
              <a:endParaRPr lang="en-US" altLang="zh-CN" sz="2800" b="1" i="1"/>
            </a:p>
          </p:txBody>
        </p:sp>
        <p:sp>
          <p:nvSpPr>
            <p:cNvPr id="59455" name="Line 63"/>
            <p:cNvSpPr>
              <a:spLocks noChangeShapeType="1"/>
            </p:cNvSpPr>
            <p:nvPr/>
          </p:nvSpPr>
          <p:spPr bwMode="auto">
            <a:xfrm>
              <a:off x="2772" y="2867"/>
              <a:ext cx="0" cy="109"/>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59456" name="Line 64"/>
            <p:cNvSpPr>
              <a:spLocks noChangeShapeType="1"/>
            </p:cNvSpPr>
            <p:nvPr/>
          </p:nvSpPr>
          <p:spPr bwMode="auto">
            <a:xfrm>
              <a:off x="2700" y="2976"/>
              <a:ext cx="14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59457" name="Text Box 65"/>
          <p:cNvSpPr txBox="1">
            <a:spLocks noChangeArrowheads="1"/>
          </p:cNvSpPr>
          <p:nvPr/>
        </p:nvSpPr>
        <p:spPr bwMode="auto">
          <a:xfrm>
            <a:off x="490538" y="376238"/>
            <a:ext cx="3940175" cy="5254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dirty="0">
                <a:solidFill>
                  <a:schemeClr val="tx2"/>
                </a:solidFill>
                <a:latin typeface="华文楷体" panose="02010600040101010101" pitchFamily="2" charset="-122"/>
                <a:ea typeface="华文楷体" panose="02010600040101010101" pitchFamily="2" charset="-122"/>
              </a:rPr>
              <a:t>2.  </a:t>
            </a:r>
            <a:r>
              <a:rPr lang="zh-CN" altLang="en-US" sz="2800" b="1" dirty="0">
                <a:solidFill>
                  <a:schemeClr val="tx2"/>
                </a:solidFill>
                <a:latin typeface="华文楷体" panose="02010600040101010101" pitchFamily="2" charset="-122"/>
                <a:ea typeface="华文楷体" panose="02010600040101010101" pitchFamily="2" charset="-122"/>
              </a:rPr>
              <a:t>对直流信号：</a:t>
            </a:r>
          </a:p>
        </p:txBody>
      </p:sp>
      <p:sp>
        <p:nvSpPr>
          <p:cNvPr id="59458" name="AutoShape 66"/>
          <p:cNvSpPr>
            <a:spLocks noChangeArrowheads="1"/>
          </p:cNvSpPr>
          <p:nvPr/>
        </p:nvSpPr>
        <p:spPr bwMode="auto">
          <a:xfrm>
            <a:off x="6608763" y="1947863"/>
            <a:ext cx="2174875" cy="2155825"/>
          </a:xfrm>
          <a:prstGeom prst="roundRect">
            <a:avLst>
              <a:gd name="adj" fmla="val 16667"/>
            </a:avLst>
          </a:prstGeom>
          <a:noFill/>
          <a:ln w="38100">
            <a:solidFill>
              <a:schemeClr val="accent1"/>
            </a:solidFill>
            <a:round/>
            <a:headEnd/>
            <a:tailEnd/>
          </a:ln>
          <a:effectLst/>
          <a:extLst>
            <a:ext uri="{909E8E84-426E-40DD-AFC4-6F175D3DCCD1}">
              <a14:hiddenFill xmlns:a14="http://schemas.microsoft.com/office/drawing/2010/main" xmlns="">
                <a:solidFill>
                  <a:schemeClr val="folHlink"/>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spcBef>
                <a:spcPct val="50000"/>
              </a:spcBef>
            </a:pPr>
            <a:r>
              <a:rPr lang="en-US" altLang="zh-CN" sz="2400" b="1" i="1" dirty="0">
                <a:latin typeface="华文楷体" panose="02010600040101010101" pitchFamily="2" charset="-122"/>
                <a:ea typeface="华文楷体" panose="02010600040101010101" pitchFamily="2" charset="-122"/>
              </a:rPr>
              <a:t>R</a:t>
            </a:r>
            <a:r>
              <a:rPr lang="en-US" altLang="zh-CN" sz="2400" b="1" i="1" baseline="-25000" dirty="0">
                <a:latin typeface="华文楷体" panose="02010600040101010101" pitchFamily="2" charset="-122"/>
                <a:ea typeface="华文楷体" panose="02010600040101010101" pitchFamily="2" charset="-122"/>
              </a:rPr>
              <a:t>E</a:t>
            </a:r>
            <a:r>
              <a:rPr lang="en-US" altLang="zh-CN" sz="2400" b="1" baseline="-25000"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R</a:t>
            </a:r>
            <a:r>
              <a:rPr lang="en-US" altLang="zh-CN" sz="2400" b="1" i="1" baseline="-25000" dirty="0">
                <a:latin typeface="华文楷体" panose="02010600040101010101" pitchFamily="2" charset="-122"/>
                <a:ea typeface="华文楷体" panose="02010600040101010101" pitchFamily="2" charset="-122"/>
              </a:rPr>
              <a:t>E</a:t>
            </a:r>
            <a:r>
              <a:rPr lang="en-US" altLang="zh-CN" sz="2400" b="1" baseline="-25000" dirty="0">
                <a:latin typeface="华文楷体" panose="02010600040101010101" pitchFamily="2" charset="-122"/>
                <a:ea typeface="华文楷体" panose="02010600040101010101" pitchFamily="2" charset="-122"/>
              </a:rPr>
              <a:t>2</a:t>
            </a:r>
            <a:r>
              <a:rPr lang="zh-CN" altLang="zh-CN" sz="2400" b="1" dirty="0">
                <a:latin typeface="华文楷体" panose="02010600040101010101" pitchFamily="2" charset="-122"/>
                <a:ea typeface="华文楷体" panose="02010600040101010101" pitchFamily="2" charset="-122"/>
              </a:rPr>
              <a:t>对直流均起作用，通过反馈稳定静态工作点。</a:t>
            </a:r>
            <a:endParaRPr lang="zh-CN" altLang="en-US" sz="2400" b="1" dirty="0">
              <a:latin typeface="华文楷体" panose="02010600040101010101" pitchFamily="2" charset="-122"/>
              <a:ea typeface="华文楷体" panose="02010600040101010101" pitchFamily="2" charset="-122"/>
            </a:endParaRPr>
          </a:p>
        </p:txBody>
      </p:sp>
      <p:graphicFrame>
        <p:nvGraphicFramePr>
          <p:cNvPr id="59459" name="Object 67"/>
          <p:cNvGraphicFramePr>
            <a:graphicFrameLocks noChangeAspect="1"/>
          </p:cNvGraphicFramePr>
          <p:nvPr>
            <p:extLst>
              <p:ext uri="{D42A27DB-BD31-4B8C-83A1-F6EECF244321}">
                <p14:modId xmlns:p14="http://schemas.microsoft.com/office/powerpoint/2010/main" xmlns="" val="1845767066"/>
              </p:ext>
            </p:extLst>
          </p:nvPr>
        </p:nvGraphicFramePr>
        <p:xfrm>
          <a:off x="423863" y="1276350"/>
          <a:ext cx="2233612" cy="1250950"/>
        </p:xfrm>
        <a:graphic>
          <a:graphicData uri="http://schemas.openxmlformats.org/presentationml/2006/ole">
            <p:oleObj spid="_x0000_s16396" name="Equation" r:id="rId4" imgW="1209655" imgH="628560" progId="">
              <p:embed/>
            </p:oleObj>
          </a:graphicData>
        </a:graphic>
      </p:graphicFrame>
      <p:sp>
        <p:nvSpPr>
          <p:cNvPr id="59460" name="AutoShape 68"/>
          <p:cNvSpPr>
            <a:spLocks noChangeArrowheads="1"/>
          </p:cNvSpPr>
          <p:nvPr/>
        </p:nvSpPr>
        <p:spPr bwMode="auto">
          <a:xfrm>
            <a:off x="3733800" y="2514600"/>
            <a:ext cx="331788"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
        <p:nvSpPr>
          <p:cNvPr id="59461" name="AutoShape 69"/>
          <p:cNvSpPr>
            <a:spLocks noChangeArrowheads="1"/>
          </p:cNvSpPr>
          <p:nvPr/>
        </p:nvSpPr>
        <p:spPr bwMode="auto">
          <a:xfrm>
            <a:off x="4495800" y="2971800"/>
            <a:ext cx="331788"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pSp>
        <p:nvGrpSpPr>
          <p:cNvPr id="59462" name="Group 70"/>
          <p:cNvGrpSpPr>
            <a:grpSpLocks/>
          </p:cNvGrpSpPr>
          <p:nvPr/>
        </p:nvGrpSpPr>
        <p:grpSpPr bwMode="auto">
          <a:xfrm>
            <a:off x="4495800" y="2438400"/>
            <a:ext cx="317500" cy="304800"/>
            <a:chOff x="618" y="3673"/>
            <a:chExt cx="200" cy="192"/>
          </a:xfrm>
        </p:grpSpPr>
        <p:sp>
          <p:nvSpPr>
            <p:cNvPr id="59463" name="Oval 71"/>
            <p:cNvSpPr>
              <a:spLocks noChangeArrowheads="1"/>
            </p:cNvSpPr>
            <p:nvPr/>
          </p:nvSpPr>
          <p:spPr bwMode="auto">
            <a:xfrm>
              <a:off x="626" y="3673"/>
              <a:ext cx="192" cy="192"/>
            </a:xfrm>
            <a:prstGeom prst="ellipse">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9464" name="Line 72"/>
            <p:cNvSpPr>
              <a:spLocks noChangeShapeType="1"/>
            </p:cNvSpPr>
            <p:nvPr/>
          </p:nvSpPr>
          <p:spPr bwMode="auto">
            <a:xfrm>
              <a:off x="618" y="3773"/>
              <a:ext cx="2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xmlns="" val="3107686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9459"/>
                                        </p:tgtEl>
                                        <p:attrNameLst>
                                          <p:attrName>style.visibility</p:attrName>
                                        </p:attrNameLst>
                                      </p:cBhvr>
                                      <p:to>
                                        <p:strVal val="visible"/>
                                      </p:to>
                                    </p:set>
                                    <p:animEffect transition="in" filter="dissolve">
                                      <p:cBhvr>
                                        <p:cTn id="7" dur="500"/>
                                        <p:tgtEl>
                                          <p:spTgt spid="59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460"/>
                                        </p:tgtEl>
                                        <p:attrNameLst>
                                          <p:attrName>style.visibility</p:attrName>
                                        </p:attrNameLst>
                                      </p:cBhvr>
                                      <p:to>
                                        <p:strVal val="visible"/>
                                      </p:to>
                                    </p:set>
                                    <p:animEffect transition="in" filter="blinds(horizontal)">
                                      <p:cBhvr>
                                        <p:cTn id="12" dur="500"/>
                                        <p:tgtEl>
                                          <p:spTgt spid="5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461"/>
                                        </p:tgtEl>
                                        <p:attrNameLst>
                                          <p:attrName>style.visibility</p:attrName>
                                        </p:attrNameLst>
                                      </p:cBhvr>
                                      <p:to>
                                        <p:strVal val="visible"/>
                                      </p:to>
                                    </p:set>
                                    <p:animEffect transition="in" filter="blinds(horizontal)">
                                      <p:cBhvr>
                                        <p:cTn id="17" dur="500"/>
                                        <p:tgtEl>
                                          <p:spTgt spid="59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462"/>
                                        </p:tgtEl>
                                        <p:attrNameLst>
                                          <p:attrName>style.visibility</p:attrName>
                                        </p:attrNameLst>
                                      </p:cBhvr>
                                      <p:to>
                                        <p:strVal val="visible"/>
                                      </p:to>
                                    </p:set>
                                    <p:animEffect transition="in" filter="blinds(horizontal)">
                                      <p:cBhvr>
                                        <p:cTn id="22" dur="500"/>
                                        <p:tgtEl>
                                          <p:spTgt spid="594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58"/>
                                        </p:tgtEl>
                                        <p:attrNameLst>
                                          <p:attrName>style.visibility</p:attrName>
                                        </p:attrNameLst>
                                      </p:cBhvr>
                                      <p:to>
                                        <p:strVal val="visible"/>
                                      </p:to>
                                    </p:set>
                                    <p:animEffect transition="in" filter="wipe(left)">
                                      <p:cBhvr>
                                        <p:cTn id="27" dur="500"/>
                                        <p:tgtEl>
                                          <p:spTgt spid="59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58" grpId="0" animBg="1" autoUpdateAnimBg="0"/>
      <p:bldP spid="59460" grpId="0" animBg="1"/>
      <p:bldP spid="5946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0" y="188913"/>
            <a:ext cx="3429000" cy="579437"/>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chemeClr val="bg1"/>
                </a:solidFill>
                <a:latin typeface="华文楷体" panose="02010600040101010101" pitchFamily="2" charset="-122"/>
                <a:ea typeface="华文楷体" panose="02010600040101010101" pitchFamily="2" charset="-122"/>
              </a:rPr>
              <a:t>二</a:t>
            </a:r>
            <a:r>
              <a:rPr lang="en-US" altLang="zh-CN" sz="3200" b="1" dirty="0">
                <a:solidFill>
                  <a:schemeClr val="bg1"/>
                </a:solidFill>
                <a:latin typeface="华文楷体" panose="02010600040101010101" pitchFamily="2" charset="-122"/>
                <a:ea typeface="华文楷体" panose="02010600040101010101" pitchFamily="2" charset="-122"/>
              </a:rPr>
              <a:t>. </a:t>
            </a:r>
            <a:r>
              <a:rPr lang="zh-CN" altLang="en-US" sz="3200" b="1" dirty="0">
                <a:solidFill>
                  <a:schemeClr val="bg1"/>
                </a:solidFill>
                <a:latin typeface="华文楷体" panose="02010600040101010101" pitchFamily="2" charset="-122"/>
                <a:ea typeface="华文楷体" panose="02010600040101010101" pitchFamily="2" charset="-122"/>
              </a:rPr>
              <a:t>几个基本概念</a:t>
            </a:r>
            <a:endParaRPr lang="zh-CN" altLang="en-US" sz="1600" b="1" dirty="0">
              <a:solidFill>
                <a:schemeClr val="bg1"/>
              </a:solidFill>
              <a:latin typeface="华文楷体" panose="02010600040101010101" pitchFamily="2" charset="-122"/>
              <a:ea typeface="华文楷体" panose="02010600040101010101" pitchFamily="2" charset="-122"/>
            </a:endParaRPr>
          </a:p>
        </p:txBody>
      </p:sp>
      <p:sp>
        <p:nvSpPr>
          <p:cNvPr id="6147" name="Text Box 3"/>
          <p:cNvSpPr txBox="1">
            <a:spLocks noChangeArrowheads="1"/>
          </p:cNvSpPr>
          <p:nvPr/>
        </p:nvSpPr>
        <p:spPr bwMode="auto">
          <a:xfrm>
            <a:off x="457200" y="762000"/>
            <a:ext cx="487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800" b="1" dirty="0">
                <a:latin typeface="华文楷体" panose="02010600040101010101" pitchFamily="2" charset="-122"/>
                <a:ea typeface="华文楷体" panose="02010600040101010101" pitchFamily="2" charset="-122"/>
              </a:rPr>
              <a:t>1.  </a:t>
            </a:r>
            <a:r>
              <a:rPr lang="zh-CN" altLang="en-US" sz="2800" b="1" dirty="0">
                <a:latin typeface="华文楷体" panose="02010600040101010101" pitchFamily="2" charset="-122"/>
                <a:ea typeface="华文楷体" panose="02010600040101010101" pitchFamily="2" charset="-122"/>
              </a:rPr>
              <a:t>正向传输与反向传输</a:t>
            </a:r>
          </a:p>
        </p:txBody>
      </p:sp>
      <p:grpSp>
        <p:nvGrpSpPr>
          <p:cNvPr id="6148" name="Group 4"/>
          <p:cNvGrpSpPr>
            <a:grpSpLocks/>
          </p:cNvGrpSpPr>
          <p:nvPr/>
        </p:nvGrpSpPr>
        <p:grpSpPr bwMode="auto">
          <a:xfrm>
            <a:off x="1066800" y="2209800"/>
            <a:ext cx="2971800" cy="1752600"/>
            <a:chOff x="672" y="1152"/>
            <a:chExt cx="1872" cy="1104"/>
          </a:xfrm>
        </p:grpSpPr>
        <p:sp>
          <p:nvSpPr>
            <p:cNvPr id="6149" name="AutoShape 5" descr="羊皮纸"/>
            <p:cNvSpPr>
              <a:spLocks noChangeArrowheads="1"/>
            </p:cNvSpPr>
            <p:nvPr/>
          </p:nvSpPr>
          <p:spPr bwMode="auto">
            <a:xfrm>
              <a:off x="672" y="1152"/>
              <a:ext cx="1872" cy="1104"/>
            </a:xfrm>
            <a:prstGeom prst="roundRect">
              <a:avLst>
                <a:gd name="adj" fmla="val 16667"/>
              </a:avLst>
            </a:prstGeom>
            <a:blipFill dpi="0" rotWithShape="0">
              <a:blip r:embed="rId3" cstate="print"/>
              <a:srcRect/>
              <a:tile tx="0" ty="0" sx="100000" sy="100000" flip="none" algn="tl"/>
            </a:bli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6150" name="Object 6"/>
            <p:cNvGraphicFramePr>
              <a:graphicFrameLocks noChangeAspect="1"/>
            </p:cNvGraphicFramePr>
            <p:nvPr/>
          </p:nvGraphicFramePr>
          <p:xfrm>
            <a:off x="699" y="1200"/>
            <a:ext cx="1822" cy="950"/>
          </p:xfrm>
          <a:graphic>
            <a:graphicData uri="http://schemas.openxmlformats.org/presentationml/2006/ole">
              <p:oleObj spid="_x0000_s2070" name="图片" r:id="rId4" imgW="2066925" imgH="1076325" progId="Word.Picture.8">
                <p:embed/>
              </p:oleObj>
            </a:graphicData>
          </a:graphic>
        </p:graphicFrame>
      </p:grpSp>
      <p:sp>
        <p:nvSpPr>
          <p:cNvPr id="6151" name="Rectangle 7"/>
          <p:cNvSpPr>
            <a:spLocks noChangeArrowheads="1"/>
          </p:cNvSpPr>
          <p:nvPr/>
        </p:nvSpPr>
        <p:spPr bwMode="auto">
          <a:xfrm>
            <a:off x="533400" y="5029200"/>
            <a:ext cx="3505200" cy="1311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电路中只有正向传输，没有反向传输，称为</a:t>
            </a:r>
            <a:r>
              <a:rPr lang="zh-CN" altLang="en-US" b="1" dirty="0">
                <a:solidFill>
                  <a:srgbClr val="FF0000"/>
                </a:solidFill>
                <a:latin typeface="华文楷体" panose="02010600040101010101" pitchFamily="2" charset="-122"/>
                <a:ea typeface="华文楷体" panose="02010600040101010101" pitchFamily="2" charset="-122"/>
              </a:rPr>
              <a:t>开环状态。</a:t>
            </a:r>
          </a:p>
        </p:txBody>
      </p:sp>
      <p:sp>
        <p:nvSpPr>
          <p:cNvPr id="6152" name="Text Box 8"/>
          <p:cNvSpPr txBox="1">
            <a:spLocks noChangeArrowheads="1"/>
          </p:cNvSpPr>
          <p:nvPr/>
        </p:nvSpPr>
        <p:spPr bwMode="auto">
          <a:xfrm>
            <a:off x="468313" y="1196975"/>
            <a:ext cx="35052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FF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rPr>
              <a:t>正向传输</a:t>
            </a:r>
            <a:r>
              <a:rPr lang="en-US" altLang="zh-CN" sz="2400" b="1" dirty="0">
                <a:solidFill>
                  <a:srgbClr val="FF0000"/>
                </a:solidFill>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信号从输入端到输出端的传输</a:t>
            </a:r>
          </a:p>
        </p:txBody>
      </p:sp>
      <p:sp>
        <p:nvSpPr>
          <p:cNvPr id="6153" name="AutoShape 9"/>
          <p:cNvSpPr>
            <a:spLocks noChangeArrowheads="1"/>
          </p:cNvSpPr>
          <p:nvPr/>
        </p:nvSpPr>
        <p:spPr bwMode="auto">
          <a:xfrm>
            <a:off x="1066800" y="4012836"/>
            <a:ext cx="2663825" cy="540479"/>
          </a:xfrm>
          <a:prstGeom prst="wedgeEllipseCallout">
            <a:avLst>
              <a:gd name="adj1" fmla="val 1370"/>
              <a:gd name="adj2" fmla="val -303898"/>
            </a:avLst>
          </a:prstGeom>
          <a:solidFill>
            <a:srgbClr val="FF0000"/>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6000" tIns="68400" rIns="36000" bIns="68400" anchor="ctr">
            <a:spAutoFit/>
          </a:bodyPr>
          <a:lstStyle/>
          <a:p>
            <a:pPr algn="ctr">
              <a:lnSpc>
                <a:spcPct val="80000"/>
              </a:lnSpc>
              <a:spcBef>
                <a:spcPct val="50000"/>
              </a:spcBef>
            </a:pPr>
            <a:r>
              <a:rPr lang="zh-CN" altLang="en-US" sz="2000" b="1" dirty="0">
                <a:solidFill>
                  <a:schemeClr val="bg1"/>
                </a:solidFill>
                <a:latin typeface="华文楷体" panose="02010600040101010101" pitchFamily="2" charset="-122"/>
                <a:ea typeface="华文楷体" panose="02010600040101010101" pitchFamily="2" charset="-122"/>
              </a:rPr>
              <a:t>信号的正向传输</a:t>
            </a:r>
          </a:p>
        </p:txBody>
      </p:sp>
      <p:sp>
        <p:nvSpPr>
          <p:cNvPr id="6154" name="Text Box 10"/>
          <p:cNvSpPr txBox="1">
            <a:spLocks noChangeArrowheads="1"/>
          </p:cNvSpPr>
          <p:nvPr/>
        </p:nvSpPr>
        <p:spPr bwMode="auto">
          <a:xfrm>
            <a:off x="4267200" y="1219200"/>
            <a:ext cx="41148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FF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rPr>
              <a:t>反向传输</a:t>
            </a:r>
            <a:r>
              <a:rPr lang="en-US" altLang="zh-CN" sz="2400" b="1" dirty="0">
                <a:solidFill>
                  <a:srgbClr val="FF0000"/>
                </a:solidFill>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信号从输出端到输入端的传输</a:t>
            </a:r>
          </a:p>
        </p:txBody>
      </p:sp>
      <p:grpSp>
        <p:nvGrpSpPr>
          <p:cNvPr id="6155" name="Group 11"/>
          <p:cNvGrpSpPr>
            <a:grpSpLocks/>
          </p:cNvGrpSpPr>
          <p:nvPr/>
        </p:nvGrpSpPr>
        <p:grpSpPr bwMode="auto">
          <a:xfrm>
            <a:off x="4876800" y="2133600"/>
            <a:ext cx="3581400" cy="2286000"/>
            <a:chOff x="2784" y="1104"/>
            <a:chExt cx="2256" cy="1440"/>
          </a:xfrm>
        </p:grpSpPr>
        <p:sp>
          <p:nvSpPr>
            <p:cNvPr id="6156" name="AutoShape 12" descr="羊皮纸"/>
            <p:cNvSpPr>
              <a:spLocks noChangeArrowheads="1"/>
            </p:cNvSpPr>
            <p:nvPr/>
          </p:nvSpPr>
          <p:spPr bwMode="auto">
            <a:xfrm>
              <a:off x="2784" y="1104"/>
              <a:ext cx="2256" cy="1440"/>
            </a:xfrm>
            <a:prstGeom prst="roundRect">
              <a:avLst>
                <a:gd name="adj" fmla="val 16667"/>
              </a:avLst>
            </a:prstGeom>
            <a:blipFill dpi="0" rotWithShape="0">
              <a:blip r:embed="rId3" cstate="print"/>
              <a:srcRect/>
              <a:tile tx="0" ty="0" sx="100000" sy="100000" flip="none" algn="tl"/>
            </a:bli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6157" name="Object 13"/>
            <p:cNvGraphicFramePr>
              <a:graphicFrameLocks noChangeAspect="1"/>
            </p:cNvGraphicFramePr>
            <p:nvPr/>
          </p:nvGraphicFramePr>
          <p:xfrm>
            <a:off x="2880" y="1152"/>
            <a:ext cx="2038" cy="1265"/>
          </p:xfrm>
          <a:graphic>
            <a:graphicData uri="http://schemas.openxmlformats.org/presentationml/2006/ole">
              <p:oleObj spid="_x0000_s2071" name="图片" r:id="rId5" imgW="2486025" imgH="1543050" progId="Word.Picture.8">
                <p:embed/>
              </p:oleObj>
            </a:graphicData>
          </a:graphic>
        </p:graphicFrame>
      </p:grpSp>
      <p:sp>
        <p:nvSpPr>
          <p:cNvPr id="6158" name="AutoShape 14"/>
          <p:cNvSpPr>
            <a:spLocks noChangeArrowheads="1"/>
          </p:cNvSpPr>
          <p:nvPr/>
        </p:nvSpPr>
        <p:spPr bwMode="auto">
          <a:xfrm>
            <a:off x="6781800" y="1116908"/>
            <a:ext cx="2590800" cy="1103109"/>
          </a:xfrm>
          <a:prstGeom prst="wedgeEllipseCallout">
            <a:avLst>
              <a:gd name="adj1" fmla="val -37194"/>
              <a:gd name="adj2" fmla="val 87463"/>
            </a:avLst>
          </a:prstGeom>
          <a:solidFill>
            <a:srgbClr val="CCFFCC"/>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6000" tIns="68400" rIns="36000" bIns="68400" anchor="ctr">
            <a:spAutoFit/>
          </a:bodyPr>
          <a:lstStyle/>
          <a:p>
            <a:pPr algn="ctr">
              <a:lnSpc>
                <a:spcPct val="80000"/>
              </a:lnSpc>
              <a:spcBef>
                <a:spcPct val="50000"/>
              </a:spcBef>
            </a:pPr>
            <a:r>
              <a:rPr lang="zh-CN" altLang="en-US" sz="2000" b="1" dirty="0">
                <a:solidFill>
                  <a:srgbClr val="FF0000"/>
                </a:solidFill>
                <a:latin typeface="华文楷体" panose="02010600040101010101" pitchFamily="2" charset="-122"/>
                <a:ea typeface="华文楷体" panose="02010600040101010101" pitchFamily="2" charset="-122"/>
              </a:rPr>
              <a:t>反馈传输</a:t>
            </a:r>
            <a:r>
              <a:rPr lang="en-US" altLang="zh-CN" sz="2000" b="1" dirty="0">
                <a:solidFill>
                  <a:srgbClr val="FF0000"/>
                </a:solidFill>
                <a:latin typeface="华文楷体" panose="02010600040101010101" pitchFamily="2" charset="-122"/>
                <a:ea typeface="华文楷体" panose="02010600040101010101" pitchFamily="2" charset="-122"/>
              </a:rPr>
              <a:t>(</a:t>
            </a:r>
            <a:r>
              <a:rPr lang="zh-CN" altLang="en-US" sz="2000" b="1" dirty="0">
                <a:solidFill>
                  <a:srgbClr val="FF0000"/>
                </a:solidFill>
                <a:latin typeface="华文楷体" panose="02010600040101010101" pitchFamily="2" charset="-122"/>
                <a:ea typeface="华文楷体" panose="02010600040101010101" pitchFamily="2" charset="-122"/>
              </a:rPr>
              <a:t>通路</a:t>
            </a:r>
            <a:r>
              <a:rPr lang="en-US" altLang="zh-CN" sz="2000" b="1" dirty="0">
                <a:solidFill>
                  <a:srgbClr val="FF0000"/>
                </a:solidFill>
                <a:latin typeface="华文楷体" panose="02010600040101010101" pitchFamily="2" charset="-122"/>
                <a:ea typeface="华文楷体" panose="02010600040101010101" pitchFamily="2" charset="-122"/>
              </a:rPr>
              <a:t>)</a:t>
            </a:r>
          </a:p>
          <a:p>
            <a:pPr algn="ctr">
              <a:lnSpc>
                <a:spcPct val="80000"/>
              </a:lnSpc>
              <a:spcBef>
                <a:spcPct val="50000"/>
              </a:spcBef>
            </a:pPr>
            <a:r>
              <a:rPr lang="zh-CN" altLang="en-US" sz="2000" b="1" dirty="0">
                <a:solidFill>
                  <a:srgbClr val="FF0000"/>
                </a:solidFill>
                <a:latin typeface="华文楷体" panose="02010600040101010101" pitchFamily="2" charset="-122"/>
                <a:ea typeface="华文楷体" panose="02010600040101010101" pitchFamily="2" charset="-122"/>
              </a:rPr>
              <a:t>（反馈网络）</a:t>
            </a:r>
          </a:p>
        </p:txBody>
      </p:sp>
      <p:sp>
        <p:nvSpPr>
          <p:cNvPr id="6159" name="AutoShape 15"/>
          <p:cNvSpPr>
            <a:spLocks noChangeArrowheads="1"/>
          </p:cNvSpPr>
          <p:nvPr/>
        </p:nvSpPr>
        <p:spPr bwMode="auto">
          <a:xfrm>
            <a:off x="5410200" y="4158293"/>
            <a:ext cx="2663825" cy="554364"/>
          </a:xfrm>
          <a:prstGeom prst="wedgeEllipseCallout">
            <a:avLst>
              <a:gd name="adj1" fmla="val 833"/>
              <a:gd name="adj2" fmla="val -237662"/>
            </a:avLst>
          </a:prstGeom>
          <a:solidFill>
            <a:srgbClr val="FF0000"/>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6000" tIns="68400" rIns="36000" bIns="68400" anchor="ctr">
            <a:spAutoFit/>
          </a:bodyPr>
          <a:lstStyle/>
          <a:p>
            <a:pPr algn="ctr">
              <a:lnSpc>
                <a:spcPct val="80000"/>
              </a:lnSpc>
              <a:spcBef>
                <a:spcPct val="50000"/>
              </a:spcBef>
            </a:pPr>
            <a:r>
              <a:rPr lang="zh-CN" altLang="en-US" sz="2000" b="1" dirty="0">
                <a:solidFill>
                  <a:schemeClr val="bg1"/>
                </a:solidFill>
                <a:latin typeface="华文楷体" panose="02010600040101010101" pitchFamily="2" charset="-122"/>
                <a:ea typeface="华文楷体" panose="02010600040101010101" pitchFamily="2" charset="-122"/>
              </a:rPr>
              <a:t>信号的正向传输</a:t>
            </a:r>
          </a:p>
        </p:txBody>
      </p:sp>
      <p:sp>
        <p:nvSpPr>
          <p:cNvPr id="6160" name="Rectangle 16"/>
          <p:cNvSpPr>
            <a:spLocks noChangeArrowheads="1"/>
          </p:cNvSpPr>
          <p:nvPr/>
        </p:nvSpPr>
        <p:spPr bwMode="auto">
          <a:xfrm>
            <a:off x="4648200" y="5105400"/>
            <a:ext cx="3810000" cy="90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既有正向传输，又有反馈 称为</a:t>
            </a:r>
            <a:r>
              <a:rPr lang="zh-CN" altLang="en-US" b="1" dirty="0">
                <a:solidFill>
                  <a:srgbClr val="FF0000"/>
                </a:solidFill>
                <a:latin typeface="华文楷体" panose="02010600040101010101" pitchFamily="2" charset="-122"/>
                <a:ea typeface="华文楷体" panose="02010600040101010101" pitchFamily="2" charset="-122"/>
              </a:rPr>
              <a:t>闭环状态</a:t>
            </a:r>
            <a:r>
              <a:rPr lang="zh-CN" altLang="en-US" b="1"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xmlns="" val="2947569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outHorizontal)">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arn(inHorizontal)">
                                      <p:cBhvr>
                                        <p:cTn id="12" dur="500"/>
                                        <p:tgtEl>
                                          <p:spTgt spid="6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6152"/>
                                        </p:tgtEl>
                                        <p:attrNameLst>
                                          <p:attrName>style.visibility</p:attrName>
                                        </p:attrNameLst>
                                      </p:cBhvr>
                                      <p:to>
                                        <p:strVal val="visible"/>
                                      </p:to>
                                    </p:set>
                                    <p:animEffect transition="in" filter="checkerboard(down)">
                                      <p:cBhvr>
                                        <p:cTn id="17" dur="500"/>
                                        <p:tgtEl>
                                          <p:spTgt spid="61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6148"/>
                                        </p:tgtEl>
                                        <p:attrNameLst>
                                          <p:attrName>style.visibility</p:attrName>
                                        </p:attrNameLst>
                                      </p:cBhvr>
                                      <p:to>
                                        <p:strVal val="visible"/>
                                      </p:to>
                                    </p:set>
                                    <p:animEffect transition="in" filter="box(in)">
                                      <p:cBhvr>
                                        <p:cTn id="22" dur="500"/>
                                        <p:tgtEl>
                                          <p:spTgt spid="61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6153"/>
                                        </p:tgtEl>
                                        <p:attrNameLst>
                                          <p:attrName>style.visibility</p:attrName>
                                        </p:attrNameLst>
                                      </p:cBhvr>
                                      <p:to>
                                        <p:strVal val="visible"/>
                                      </p:to>
                                    </p:set>
                                    <p:animEffect transition="in" filter="blinds(vertical)">
                                      <p:cBhvr>
                                        <p:cTn id="27" dur="500"/>
                                        <p:tgtEl>
                                          <p:spTgt spid="61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51"/>
                                        </p:tgtEl>
                                        <p:attrNameLst>
                                          <p:attrName>style.visibility</p:attrName>
                                        </p:attrNameLst>
                                      </p:cBhvr>
                                      <p:to>
                                        <p:strVal val="visible"/>
                                      </p:to>
                                    </p:set>
                                    <p:animEffect transition="in" filter="blinds(horizontal)">
                                      <p:cBhvr>
                                        <p:cTn id="32" dur="500"/>
                                        <p:tgtEl>
                                          <p:spTgt spid="61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154"/>
                                        </p:tgtEl>
                                        <p:attrNameLst>
                                          <p:attrName>style.visibility</p:attrName>
                                        </p:attrNameLst>
                                      </p:cBhvr>
                                      <p:to>
                                        <p:strVal val="visible"/>
                                      </p:to>
                                    </p:set>
                                    <p:animEffect transition="in" filter="box(out)">
                                      <p:cBhvr>
                                        <p:cTn id="37" dur="500"/>
                                        <p:tgtEl>
                                          <p:spTgt spid="61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6155"/>
                                        </p:tgtEl>
                                        <p:attrNameLst>
                                          <p:attrName>style.visibility</p:attrName>
                                        </p:attrNameLst>
                                      </p:cBhvr>
                                      <p:to>
                                        <p:strVal val="visible"/>
                                      </p:to>
                                    </p:set>
                                    <p:animEffect transition="in" filter="box(out)">
                                      <p:cBhvr>
                                        <p:cTn id="42" dur="500"/>
                                        <p:tgtEl>
                                          <p:spTgt spid="61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6158"/>
                                        </p:tgtEl>
                                        <p:attrNameLst>
                                          <p:attrName>style.visibility</p:attrName>
                                        </p:attrNameLst>
                                      </p:cBhvr>
                                      <p:to>
                                        <p:strVal val="visible"/>
                                      </p:to>
                                    </p:set>
                                    <p:animEffect transition="in" filter="checkerboard(across)">
                                      <p:cBhvr>
                                        <p:cTn id="47" dur="500"/>
                                        <p:tgtEl>
                                          <p:spTgt spid="61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6159"/>
                                        </p:tgtEl>
                                        <p:attrNameLst>
                                          <p:attrName>style.visibility</p:attrName>
                                        </p:attrNameLst>
                                      </p:cBhvr>
                                      <p:to>
                                        <p:strVal val="visible"/>
                                      </p:to>
                                    </p:set>
                                    <p:animEffect transition="in" filter="box(in)">
                                      <p:cBhvr>
                                        <p:cTn id="52" dur="500"/>
                                        <p:tgtEl>
                                          <p:spTgt spid="615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160"/>
                                        </p:tgtEl>
                                        <p:attrNameLst>
                                          <p:attrName>style.visibility</p:attrName>
                                        </p:attrNameLst>
                                      </p:cBhvr>
                                      <p:to>
                                        <p:strVal val="visible"/>
                                      </p:to>
                                    </p:set>
                                    <p:animEffect transition="in" filter="blinds(horizontal)">
                                      <p:cBhvr>
                                        <p:cTn id="57"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autoUpdateAnimBg="0"/>
      <p:bldP spid="6147" grpId="0" autoUpdateAnimBg="0"/>
      <p:bldP spid="6151" grpId="0" autoUpdateAnimBg="0"/>
      <p:bldP spid="6152" grpId="0" autoUpdateAnimBg="0"/>
      <p:bldP spid="6153" grpId="0" animBg="1" autoUpdateAnimBg="0"/>
      <p:bldP spid="6154" grpId="0" autoUpdateAnimBg="0"/>
      <p:bldP spid="6158" grpId="0" animBg="1" autoUpdateAnimBg="0"/>
      <p:bldP spid="6159" grpId="0" animBg="1" autoUpdateAnimBg="0"/>
      <p:bldP spid="6160"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61938" y="392113"/>
            <a:ext cx="7491412" cy="5254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u="sng" dirty="0">
                <a:latin typeface="华文楷体" panose="02010600040101010101" pitchFamily="2" charset="-122"/>
                <a:ea typeface="华文楷体" panose="02010600040101010101" pitchFamily="2" charset="-122"/>
              </a:rPr>
              <a:t>6</a:t>
            </a:r>
            <a:r>
              <a:rPr lang="zh-CN" altLang="en-US" sz="2800" b="1" dirty="0">
                <a:latin typeface="华文楷体" panose="02010600040101010101" pitchFamily="2" charset="-122"/>
                <a:ea typeface="华文楷体" panose="02010600040101010101" pitchFamily="2" charset="-122"/>
              </a:rPr>
              <a:t>：判断如图电路中</a:t>
            </a:r>
            <a:r>
              <a:rPr lang="en-US" altLang="zh-CN" sz="2800" b="1" i="1" dirty="0">
                <a:latin typeface="华文楷体" panose="02010600040101010101" pitchFamily="2" charset="-122"/>
                <a:ea typeface="华文楷体" panose="02010600040101010101" pitchFamily="2" charset="-122"/>
              </a:rPr>
              <a:t>R</a:t>
            </a:r>
            <a:r>
              <a:rPr lang="en-US" altLang="zh-CN" sz="2800" b="1" i="1" baseline="-25000" dirty="0">
                <a:latin typeface="华文楷体" panose="02010600040101010101" pitchFamily="2" charset="-122"/>
                <a:ea typeface="华文楷体" panose="02010600040101010101" pitchFamily="2" charset="-122"/>
              </a:rPr>
              <a:t>E</a:t>
            </a:r>
            <a:r>
              <a:rPr lang="en-US" altLang="zh-CN" sz="2800" b="1" baseline="-25000" dirty="0">
                <a:latin typeface="华文楷体" panose="02010600040101010101" pitchFamily="2" charset="-122"/>
                <a:ea typeface="华文楷体" panose="02010600040101010101" pitchFamily="2" charset="-122"/>
              </a:rPr>
              <a:t>3</a:t>
            </a:r>
            <a:r>
              <a:rPr lang="zh-CN" altLang="en-US" sz="2800" b="1" dirty="0">
                <a:latin typeface="华文楷体" panose="02010600040101010101" pitchFamily="2" charset="-122"/>
                <a:ea typeface="华文楷体" panose="02010600040101010101" pitchFamily="2" charset="-122"/>
              </a:rPr>
              <a:t>的负反馈作用。</a:t>
            </a:r>
          </a:p>
        </p:txBody>
      </p:sp>
      <p:grpSp>
        <p:nvGrpSpPr>
          <p:cNvPr id="61443" name="Group 3"/>
          <p:cNvGrpSpPr>
            <a:grpSpLocks/>
          </p:cNvGrpSpPr>
          <p:nvPr/>
        </p:nvGrpSpPr>
        <p:grpSpPr bwMode="auto">
          <a:xfrm>
            <a:off x="990600" y="952500"/>
            <a:ext cx="7531100" cy="3714750"/>
            <a:chOff x="624" y="600"/>
            <a:chExt cx="4744" cy="2340"/>
          </a:xfrm>
        </p:grpSpPr>
        <p:grpSp>
          <p:nvGrpSpPr>
            <p:cNvPr id="61444" name="Group 4"/>
            <p:cNvGrpSpPr>
              <a:grpSpLocks/>
            </p:cNvGrpSpPr>
            <p:nvPr/>
          </p:nvGrpSpPr>
          <p:grpSpPr bwMode="auto">
            <a:xfrm>
              <a:off x="1896" y="2016"/>
              <a:ext cx="192" cy="300"/>
              <a:chOff x="1896" y="1584"/>
              <a:chExt cx="192" cy="300"/>
            </a:xfrm>
          </p:grpSpPr>
          <p:sp>
            <p:nvSpPr>
              <p:cNvPr id="61445" name="Line 5"/>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46" name="Line 6"/>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47" name="Line 7"/>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61448" name="Line 8"/>
            <p:cNvSpPr>
              <a:spLocks noChangeShapeType="1"/>
            </p:cNvSpPr>
            <p:nvPr/>
          </p:nvSpPr>
          <p:spPr bwMode="auto">
            <a:xfrm flipV="1">
              <a:off x="2088" y="834"/>
              <a:ext cx="0" cy="88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449" name="Line 9"/>
            <p:cNvSpPr>
              <a:spLocks noChangeShapeType="1"/>
            </p:cNvSpPr>
            <p:nvPr/>
          </p:nvSpPr>
          <p:spPr bwMode="auto">
            <a:xfrm flipH="1">
              <a:off x="864" y="2160"/>
              <a:ext cx="103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50" name="Line 10"/>
            <p:cNvSpPr>
              <a:spLocks noChangeShapeType="1"/>
            </p:cNvSpPr>
            <p:nvPr/>
          </p:nvSpPr>
          <p:spPr bwMode="auto">
            <a:xfrm flipV="1">
              <a:off x="1584" y="834"/>
              <a:ext cx="0" cy="131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451" name="Line 11"/>
            <p:cNvSpPr>
              <a:spLocks noChangeShapeType="1"/>
            </p:cNvSpPr>
            <p:nvPr/>
          </p:nvSpPr>
          <p:spPr bwMode="auto">
            <a:xfrm>
              <a:off x="1584" y="834"/>
              <a:ext cx="316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1452" name="Group 12"/>
            <p:cNvGrpSpPr>
              <a:grpSpLocks/>
            </p:cNvGrpSpPr>
            <p:nvPr/>
          </p:nvGrpSpPr>
          <p:grpSpPr bwMode="auto">
            <a:xfrm>
              <a:off x="2784" y="1632"/>
              <a:ext cx="192" cy="300"/>
              <a:chOff x="1896" y="1584"/>
              <a:chExt cx="192" cy="300"/>
            </a:xfrm>
          </p:grpSpPr>
          <p:sp>
            <p:nvSpPr>
              <p:cNvPr id="61453" name="Line 13"/>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54" name="Line 14"/>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55" name="Line 15"/>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61456" name="Line 16"/>
            <p:cNvSpPr>
              <a:spLocks noChangeShapeType="1"/>
            </p:cNvSpPr>
            <p:nvPr/>
          </p:nvSpPr>
          <p:spPr bwMode="auto">
            <a:xfrm>
              <a:off x="3948" y="1668"/>
              <a:ext cx="0" cy="11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457" name="Line 17"/>
            <p:cNvSpPr>
              <a:spLocks noChangeShapeType="1"/>
            </p:cNvSpPr>
            <p:nvPr/>
          </p:nvSpPr>
          <p:spPr bwMode="auto">
            <a:xfrm>
              <a:off x="876" y="2778"/>
              <a:ext cx="393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458" name="Oval 18"/>
            <p:cNvSpPr>
              <a:spLocks noChangeArrowheads="1"/>
            </p:cNvSpPr>
            <p:nvPr/>
          </p:nvSpPr>
          <p:spPr bwMode="auto">
            <a:xfrm>
              <a:off x="2956" y="1488"/>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59" name="Oval 19"/>
            <p:cNvSpPr>
              <a:spLocks noChangeArrowheads="1"/>
            </p:cNvSpPr>
            <p:nvPr/>
          </p:nvSpPr>
          <p:spPr bwMode="auto">
            <a:xfrm>
              <a:off x="2064" y="1740"/>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60" name="Oval 20"/>
            <p:cNvSpPr>
              <a:spLocks noChangeArrowheads="1"/>
            </p:cNvSpPr>
            <p:nvPr/>
          </p:nvSpPr>
          <p:spPr bwMode="auto">
            <a:xfrm>
              <a:off x="3948" y="811"/>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61" name="Oval 21"/>
            <p:cNvSpPr>
              <a:spLocks noChangeArrowheads="1"/>
            </p:cNvSpPr>
            <p:nvPr/>
          </p:nvSpPr>
          <p:spPr bwMode="auto">
            <a:xfrm>
              <a:off x="1560" y="2124"/>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62" name="Oval 22"/>
            <p:cNvSpPr>
              <a:spLocks noChangeArrowheads="1"/>
            </p:cNvSpPr>
            <p:nvPr/>
          </p:nvSpPr>
          <p:spPr bwMode="auto">
            <a:xfrm>
              <a:off x="2928" y="2748"/>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63" name="Oval 23"/>
            <p:cNvSpPr>
              <a:spLocks noChangeArrowheads="1"/>
            </p:cNvSpPr>
            <p:nvPr/>
          </p:nvSpPr>
          <p:spPr bwMode="auto">
            <a:xfrm>
              <a:off x="2604" y="1740"/>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64" name="Oval 24"/>
            <p:cNvSpPr>
              <a:spLocks noChangeArrowheads="1"/>
            </p:cNvSpPr>
            <p:nvPr/>
          </p:nvSpPr>
          <p:spPr bwMode="auto">
            <a:xfrm>
              <a:off x="2604" y="816"/>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65" name="Oval 25"/>
            <p:cNvSpPr>
              <a:spLocks noChangeArrowheads="1"/>
            </p:cNvSpPr>
            <p:nvPr/>
          </p:nvSpPr>
          <p:spPr bwMode="auto">
            <a:xfrm>
              <a:off x="2952" y="816"/>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66" name="Oval 26"/>
            <p:cNvSpPr>
              <a:spLocks noChangeArrowheads="1"/>
            </p:cNvSpPr>
            <p:nvPr/>
          </p:nvSpPr>
          <p:spPr bwMode="auto">
            <a:xfrm>
              <a:off x="2064" y="816"/>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67" name="Oval 27"/>
            <p:cNvSpPr>
              <a:spLocks noChangeArrowheads="1"/>
            </p:cNvSpPr>
            <p:nvPr/>
          </p:nvSpPr>
          <p:spPr bwMode="auto">
            <a:xfrm>
              <a:off x="829" y="2124"/>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68" name="Oval 28"/>
            <p:cNvSpPr>
              <a:spLocks noChangeArrowheads="1"/>
            </p:cNvSpPr>
            <p:nvPr/>
          </p:nvSpPr>
          <p:spPr bwMode="auto">
            <a:xfrm>
              <a:off x="841" y="2766"/>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69" name="Oval 29"/>
            <p:cNvSpPr>
              <a:spLocks noChangeArrowheads="1"/>
            </p:cNvSpPr>
            <p:nvPr/>
          </p:nvSpPr>
          <p:spPr bwMode="auto">
            <a:xfrm>
              <a:off x="4753" y="804"/>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70" name="Oval 30"/>
            <p:cNvSpPr>
              <a:spLocks noChangeArrowheads="1"/>
            </p:cNvSpPr>
            <p:nvPr/>
          </p:nvSpPr>
          <p:spPr bwMode="auto">
            <a:xfrm>
              <a:off x="4753" y="1368"/>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71" name="Oval 31"/>
            <p:cNvSpPr>
              <a:spLocks noChangeArrowheads="1"/>
            </p:cNvSpPr>
            <p:nvPr/>
          </p:nvSpPr>
          <p:spPr bwMode="auto">
            <a:xfrm>
              <a:off x="4813" y="2754"/>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72" name="Rectangle 32"/>
            <p:cNvSpPr>
              <a:spLocks noChangeArrowheads="1"/>
            </p:cNvSpPr>
            <p:nvPr/>
          </p:nvSpPr>
          <p:spPr bwMode="auto">
            <a:xfrm>
              <a:off x="2040" y="984"/>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473" name="Rectangle 33"/>
            <p:cNvSpPr>
              <a:spLocks noChangeArrowheads="1"/>
            </p:cNvSpPr>
            <p:nvPr/>
          </p:nvSpPr>
          <p:spPr bwMode="auto">
            <a:xfrm>
              <a:off x="1536" y="1368"/>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474" name="Rectangle 34"/>
            <p:cNvSpPr>
              <a:spLocks noChangeArrowheads="1"/>
            </p:cNvSpPr>
            <p:nvPr/>
          </p:nvSpPr>
          <p:spPr bwMode="auto">
            <a:xfrm>
              <a:off x="3912" y="2388"/>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1475" name="Group 35"/>
            <p:cNvGrpSpPr>
              <a:grpSpLocks/>
            </p:cNvGrpSpPr>
            <p:nvPr/>
          </p:nvGrpSpPr>
          <p:grpSpPr bwMode="auto">
            <a:xfrm>
              <a:off x="1152" y="2010"/>
              <a:ext cx="102" cy="258"/>
              <a:chOff x="2256" y="3174"/>
              <a:chExt cx="102" cy="258"/>
            </a:xfrm>
          </p:grpSpPr>
          <p:sp>
            <p:nvSpPr>
              <p:cNvPr id="61476" name="Rectangle 36"/>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477" name="Line 37"/>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78" name="Line 38"/>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1479" name="Oval 39"/>
            <p:cNvSpPr>
              <a:spLocks noChangeArrowheads="1"/>
            </p:cNvSpPr>
            <p:nvPr/>
          </p:nvSpPr>
          <p:spPr bwMode="auto">
            <a:xfrm>
              <a:off x="3924" y="2287"/>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80" name="Oval 40"/>
            <p:cNvSpPr>
              <a:spLocks noChangeArrowheads="1"/>
            </p:cNvSpPr>
            <p:nvPr/>
          </p:nvSpPr>
          <p:spPr bwMode="auto">
            <a:xfrm>
              <a:off x="3924" y="2755"/>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81" name="Line 41"/>
            <p:cNvSpPr>
              <a:spLocks noChangeShapeType="1"/>
            </p:cNvSpPr>
            <p:nvPr/>
          </p:nvSpPr>
          <p:spPr bwMode="auto">
            <a:xfrm>
              <a:off x="2088" y="163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82" name="Line 42"/>
            <p:cNvSpPr>
              <a:spLocks noChangeShapeType="1"/>
            </p:cNvSpPr>
            <p:nvPr/>
          </p:nvSpPr>
          <p:spPr bwMode="auto">
            <a:xfrm flipH="1">
              <a:off x="2076" y="1776"/>
              <a:ext cx="69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83" name="Line 43"/>
            <p:cNvSpPr>
              <a:spLocks noChangeShapeType="1"/>
            </p:cNvSpPr>
            <p:nvPr/>
          </p:nvSpPr>
          <p:spPr bwMode="auto">
            <a:xfrm flipV="1">
              <a:off x="2628" y="828"/>
              <a:ext cx="0" cy="94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84" name="Rectangle 44"/>
            <p:cNvSpPr>
              <a:spLocks noChangeArrowheads="1"/>
            </p:cNvSpPr>
            <p:nvPr/>
          </p:nvSpPr>
          <p:spPr bwMode="auto">
            <a:xfrm>
              <a:off x="2580" y="972"/>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61485" name="Group 45"/>
            <p:cNvGrpSpPr>
              <a:grpSpLocks/>
            </p:cNvGrpSpPr>
            <p:nvPr/>
          </p:nvGrpSpPr>
          <p:grpSpPr bwMode="auto">
            <a:xfrm>
              <a:off x="2319" y="1638"/>
              <a:ext cx="102" cy="258"/>
              <a:chOff x="2256" y="3174"/>
              <a:chExt cx="102" cy="258"/>
            </a:xfrm>
          </p:grpSpPr>
          <p:sp>
            <p:nvSpPr>
              <p:cNvPr id="61486" name="Rectangle 46"/>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487" name="Line 47"/>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88" name="Line 48"/>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61489" name="Group 49"/>
            <p:cNvGrpSpPr>
              <a:grpSpLocks/>
            </p:cNvGrpSpPr>
            <p:nvPr/>
          </p:nvGrpSpPr>
          <p:grpSpPr bwMode="auto">
            <a:xfrm>
              <a:off x="3780" y="1380"/>
              <a:ext cx="192" cy="300"/>
              <a:chOff x="1896" y="1584"/>
              <a:chExt cx="192" cy="300"/>
            </a:xfrm>
          </p:grpSpPr>
          <p:sp>
            <p:nvSpPr>
              <p:cNvPr id="61490" name="Line 50"/>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91" name="Line 51"/>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92" name="Line 52"/>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61493" name="Line 53"/>
            <p:cNvSpPr>
              <a:spLocks noChangeShapeType="1"/>
            </p:cNvSpPr>
            <p:nvPr/>
          </p:nvSpPr>
          <p:spPr bwMode="auto">
            <a:xfrm flipV="1">
              <a:off x="2976" y="828"/>
              <a:ext cx="0" cy="80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94" name="Line 54"/>
            <p:cNvSpPr>
              <a:spLocks noChangeShapeType="1"/>
            </p:cNvSpPr>
            <p:nvPr/>
          </p:nvSpPr>
          <p:spPr bwMode="auto">
            <a:xfrm flipH="1">
              <a:off x="2976" y="1524"/>
              <a:ext cx="80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61495" name="Group 55"/>
            <p:cNvGrpSpPr>
              <a:grpSpLocks/>
            </p:cNvGrpSpPr>
            <p:nvPr/>
          </p:nvGrpSpPr>
          <p:grpSpPr bwMode="auto">
            <a:xfrm>
              <a:off x="3315" y="1386"/>
              <a:ext cx="102" cy="258"/>
              <a:chOff x="2256" y="3174"/>
              <a:chExt cx="102" cy="258"/>
            </a:xfrm>
          </p:grpSpPr>
          <p:sp>
            <p:nvSpPr>
              <p:cNvPr id="61496" name="Rectangle 56"/>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497" name="Line 57"/>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498" name="Line 58"/>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1499" name="Rectangle 59"/>
            <p:cNvSpPr>
              <a:spLocks noChangeArrowheads="1"/>
            </p:cNvSpPr>
            <p:nvPr/>
          </p:nvSpPr>
          <p:spPr bwMode="auto">
            <a:xfrm>
              <a:off x="2940" y="972"/>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500" name="Line 60"/>
            <p:cNvSpPr>
              <a:spLocks noChangeShapeType="1"/>
            </p:cNvSpPr>
            <p:nvPr/>
          </p:nvSpPr>
          <p:spPr bwMode="auto">
            <a:xfrm flipV="1">
              <a:off x="3624" y="840"/>
              <a:ext cx="0" cy="6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01" name="Rectangle 61"/>
            <p:cNvSpPr>
              <a:spLocks noChangeArrowheads="1"/>
            </p:cNvSpPr>
            <p:nvPr/>
          </p:nvSpPr>
          <p:spPr bwMode="auto">
            <a:xfrm>
              <a:off x="3576" y="960"/>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502" name="Line 62"/>
            <p:cNvSpPr>
              <a:spLocks noChangeShapeType="1"/>
            </p:cNvSpPr>
            <p:nvPr/>
          </p:nvSpPr>
          <p:spPr bwMode="auto">
            <a:xfrm flipV="1">
              <a:off x="3972" y="840"/>
              <a:ext cx="0" cy="55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03" name="Rectangle 63"/>
            <p:cNvSpPr>
              <a:spLocks noChangeArrowheads="1"/>
            </p:cNvSpPr>
            <p:nvPr/>
          </p:nvSpPr>
          <p:spPr bwMode="auto">
            <a:xfrm>
              <a:off x="3924" y="960"/>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504" name="Line 64"/>
            <p:cNvSpPr>
              <a:spLocks noChangeShapeType="1"/>
            </p:cNvSpPr>
            <p:nvPr/>
          </p:nvSpPr>
          <p:spPr bwMode="auto">
            <a:xfrm>
              <a:off x="2952" y="1908"/>
              <a:ext cx="0" cy="8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05" name="Line 65"/>
            <p:cNvSpPr>
              <a:spLocks noChangeShapeType="1"/>
            </p:cNvSpPr>
            <p:nvPr/>
          </p:nvSpPr>
          <p:spPr bwMode="auto">
            <a:xfrm flipH="1">
              <a:off x="2064" y="2328"/>
              <a:ext cx="188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06" name="Line 66"/>
            <p:cNvSpPr>
              <a:spLocks noChangeShapeType="1"/>
            </p:cNvSpPr>
            <p:nvPr/>
          </p:nvSpPr>
          <p:spPr bwMode="auto">
            <a:xfrm flipV="1">
              <a:off x="2070" y="2298"/>
              <a:ext cx="0" cy="36"/>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07" name="Oval 67"/>
            <p:cNvSpPr>
              <a:spLocks noChangeArrowheads="1"/>
            </p:cNvSpPr>
            <p:nvPr/>
          </p:nvSpPr>
          <p:spPr bwMode="auto">
            <a:xfrm>
              <a:off x="3600" y="1500"/>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08" name="Oval 68"/>
            <p:cNvSpPr>
              <a:spLocks noChangeArrowheads="1"/>
            </p:cNvSpPr>
            <p:nvPr/>
          </p:nvSpPr>
          <p:spPr bwMode="auto">
            <a:xfrm>
              <a:off x="3600" y="811"/>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09" name="Line 69"/>
            <p:cNvSpPr>
              <a:spLocks noChangeShapeType="1"/>
            </p:cNvSpPr>
            <p:nvPr/>
          </p:nvSpPr>
          <p:spPr bwMode="auto">
            <a:xfrm>
              <a:off x="3972" y="1392"/>
              <a:ext cx="78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nvGrpSpPr>
            <p:cNvPr id="61510" name="Group 70"/>
            <p:cNvGrpSpPr>
              <a:grpSpLocks/>
            </p:cNvGrpSpPr>
            <p:nvPr/>
          </p:nvGrpSpPr>
          <p:grpSpPr bwMode="auto">
            <a:xfrm>
              <a:off x="4236" y="1254"/>
              <a:ext cx="102" cy="258"/>
              <a:chOff x="2256" y="3174"/>
              <a:chExt cx="102" cy="258"/>
            </a:xfrm>
          </p:grpSpPr>
          <p:sp>
            <p:nvSpPr>
              <p:cNvPr id="61511" name="Rectangle 71"/>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61512" name="Line 72"/>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13" name="Line 73"/>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61514" name="Text Box 74"/>
            <p:cNvSpPr txBox="1">
              <a:spLocks noChangeArrowheads="1"/>
            </p:cNvSpPr>
            <p:nvPr/>
          </p:nvSpPr>
          <p:spPr bwMode="auto">
            <a:xfrm>
              <a:off x="4836" y="600"/>
              <a:ext cx="532"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ea typeface="楷体_GB2312" pitchFamily="49" charset="-122"/>
                </a:rPr>
                <a:t>+U</a:t>
              </a:r>
              <a:r>
                <a:rPr lang="en-US" altLang="zh-CN" sz="2400" b="1" i="1" baseline="-25000">
                  <a:ea typeface="楷体_GB2312" pitchFamily="49" charset="-122"/>
                </a:rPr>
                <a:t>CC</a:t>
              </a:r>
              <a:endParaRPr lang="en-US" altLang="zh-CN" sz="2400" b="1" i="1">
                <a:ea typeface="楷体_GB2312" pitchFamily="49" charset="-122"/>
              </a:endParaRPr>
            </a:p>
          </p:txBody>
        </p:sp>
        <p:sp>
          <p:nvSpPr>
            <p:cNvPr id="61515" name="Text Box 75"/>
            <p:cNvSpPr txBox="1">
              <a:spLocks noChangeArrowheads="1"/>
            </p:cNvSpPr>
            <p:nvPr/>
          </p:nvSpPr>
          <p:spPr bwMode="auto">
            <a:xfrm>
              <a:off x="2052" y="1980"/>
              <a:ext cx="295"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solidFill>
                    <a:srgbClr val="FF3300"/>
                  </a:solidFill>
                  <a:ea typeface="楷体_GB2312" pitchFamily="49" charset="-122"/>
                </a:rPr>
                <a:t>T</a:t>
              </a:r>
              <a:r>
                <a:rPr lang="en-US" altLang="zh-CN" sz="2400" b="1" baseline="-25000">
                  <a:solidFill>
                    <a:srgbClr val="FF3300"/>
                  </a:solidFill>
                  <a:ea typeface="楷体_GB2312" pitchFamily="49" charset="-122"/>
                </a:rPr>
                <a:t>1</a:t>
              </a:r>
            </a:p>
          </p:txBody>
        </p:sp>
        <p:sp>
          <p:nvSpPr>
            <p:cNvPr id="61516" name="Text Box 76"/>
            <p:cNvSpPr txBox="1">
              <a:spLocks noChangeArrowheads="1"/>
            </p:cNvSpPr>
            <p:nvPr/>
          </p:nvSpPr>
          <p:spPr bwMode="auto">
            <a:xfrm>
              <a:off x="2988" y="1596"/>
              <a:ext cx="295"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solidFill>
                    <a:srgbClr val="FF3300"/>
                  </a:solidFill>
                  <a:ea typeface="楷体_GB2312" pitchFamily="49" charset="-122"/>
                </a:rPr>
                <a:t>T</a:t>
              </a:r>
              <a:r>
                <a:rPr lang="en-US" altLang="zh-CN" sz="2400" b="1" baseline="-25000">
                  <a:solidFill>
                    <a:srgbClr val="FF3300"/>
                  </a:solidFill>
                  <a:ea typeface="楷体_GB2312" pitchFamily="49" charset="-122"/>
                </a:rPr>
                <a:t>2</a:t>
              </a:r>
            </a:p>
          </p:txBody>
        </p:sp>
        <p:sp>
          <p:nvSpPr>
            <p:cNvPr id="61517" name="Text Box 77"/>
            <p:cNvSpPr txBox="1">
              <a:spLocks noChangeArrowheads="1"/>
            </p:cNvSpPr>
            <p:nvPr/>
          </p:nvSpPr>
          <p:spPr bwMode="auto">
            <a:xfrm>
              <a:off x="3948" y="1416"/>
              <a:ext cx="295"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solidFill>
                    <a:srgbClr val="FF3300"/>
                  </a:solidFill>
                  <a:ea typeface="楷体_GB2312" pitchFamily="49" charset="-122"/>
                </a:rPr>
                <a:t>T</a:t>
              </a:r>
              <a:r>
                <a:rPr lang="en-US" altLang="zh-CN" sz="2400" b="1" baseline="-25000">
                  <a:solidFill>
                    <a:srgbClr val="FF3300"/>
                  </a:solidFill>
                  <a:ea typeface="楷体_GB2312" pitchFamily="49" charset="-122"/>
                </a:rPr>
                <a:t>3</a:t>
              </a:r>
            </a:p>
          </p:txBody>
        </p:sp>
        <p:sp>
          <p:nvSpPr>
            <p:cNvPr id="61518" name="Text Box 78"/>
            <p:cNvSpPr txBox="1">
              <a:spLocks noChangeArrowheads="1"/>
            </p:cNvSpPr>
            <p:nvPr/>
          </p:nvSpPr>
          <p:spPr bwMode="auto">
            <a:xfrm>
              <a:off x="1164" y="1344"/>
              <a:ext cx="391"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B</a:t>
              </a:r>
              <a:r>
                <a:rPr lang="en-US" altLang="zh-CN" sz="2400" b="1" baseline="-25000">
                  <a:ea typeface="楷体_GB2312" pitchFamily="49" charset="-122"/>
                </a:rPr>
                <a:t>1</a:t>
              </a:r>
              <a:endParaRPr lang="en-US" altLang="zh-CN" sz="2400" b="1">
                <a:ea typeface="楷体_GB2312" pitchFamily="49" charset="-122"/>
              </a:endParaRPr>
            </a:p>
          </p:txBody>
        </p:sp>
        <p:sp>
          <p:nvSpPr>
            <p:cNvPr id="61519" name="Text Box 79"/>
            <p:cNvSpPr txBox="1">
              <a:spLocks noChangeArrowheads="1"/>
            </p:cNvSpPr>
            <p:nvPr/>
          </p:nvSpPr>
          <p:spPr bwMode="auto">
            <a:xfrm>
              <a:off x="1680" y="912"/>
              <a:ext cx="391"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C</a:t>
              </a:r>
              <a:r>
                <a:rPr lang="en-US" altLang="zh-CN" sz="2400" b="1" baseline="-25000">
                  <a:ea typeface="楷体_GB2312" pitchFamily="49" charset="-122"/>
                </a:rPr>
                <a:t>1</a:t>
              </a:r>
              <a:endParaRPr lang="en-US" altLang="zh-CN" sz="2400" b="1">
                <a:ea typeface="楷体_GB2312" pitchFamily="49" charset="-122"/>
              </a:endParaRPr>
            </a:p>
          </p:txBody>
        </p:sp>
        <p:sp>
          <p:nvSpPr>
            <p:cNvPr id="61520" name="Text Box 80"/>
            <p:cNvSpPr txBox="1">
              <a:spLocks noChangeArrowheads="1"/>
            </p:cNvSpPr>
            <p:nvPr/>
          </p:nvSpPr>
          <p:spPr bwMode="auto">
            <a:xfrm>
              <a:off x="2184" y="924"/>
              <a:ext cx="391"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B</a:t>
              </a:r>
              <a:r>
                <a:rPr lang="en-US" altLang="zh-CN" sz="2400" b="1" baseline="-25000">
                  <a:ea typeface="楷体_GB2312" pitchFamily="49" charset="-122"/>
                </a:rPr>
                <a:t>2</a:t>
              </a:r>
            </a:p>
          </p:txBody>
        </p:sp>
        <p:sp>
          <p:nvSpPr>
            <p:cNvPr id="61521" name="Text Box 81"/>
            <p:cNvSpPr txBox="1">
              <a:spLocks noChangeArrowheads="1"/>
            </p:cNvSpPr>
            <p:nvPr/>
          </p:nvSpPr>
          <p:spPr bwMode="auto">
            <a:xfrm>
              <a:off x="2988" y="1056"/>
              <a:ext cx="391"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C</a:t>
              </a:r>
              <a:r>
                <a:rPr lang="en-US" altLang="zh-CN" sz="2400" b="1" baseline="-25000">
                  <a:ea typeface="楷体_GB2312" pitchFamily="49" charset="-122"/>
                </a:rPr>
                <a:t>2</a:t>
              </a:r>
            </a:p>
          </p:txBody>
        </p:sp>
        <p:sp>
          <p:nvSpPr>
            <p:cNvPr id="61522" name="Text Box 82"/>
            <p:cNvSpPr txBox="1">
              <a:spLocks noChangeArrowheads="1"/>
            </p:cNvSpPr>
            <p:nvPr/>
          </p:nvSpPr>
          <p:spPr bwMode="auto">
            <a:xfrm>
              <a:off x="3204" y="912"/>
              <a:ext cx="391"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B</a:t>
              </a:r>
              <a:r>
                <a:rPr lang="en-US" altLang="zh-CN" sz="2400" b="1" baseline="-25000">
                  <a:ea typeface="楷体_GB2312" pitchFamily="49" charset="-122"/>
                </a:rPr>
                <a:t>3</a:t>
              </a:r>
            </a:p>
          </p:txBody>
        </p:sp>
        <p:sp>
          <p:nvSpPr>
            <p:cNvPr id="61523" name="Text Box 83"/>
            <p:cNvSpPr txBox="1">
              <a:spLocks noChangeArrowheads="1"/>
            </p:cNvSpPr>
            <p:nvPr/>
          </p:nvSpPr>
          <p:spPr bwMode="auto">
            <a:xfrm>
              <a:off x="4008" y="948"/>
              <a:ext cx="391"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C</a:t>
              </a:r>
              <a:r>
                <a:rPr lang="en-US" altLang="zh-CN" sz="2400" b="1" baseline="-25000">
                  <a:ea typeface="楷体_GB2312" pitchFamily="49" charset="-122"/>
                </a:rPr>
                <a:t>3</a:t>
              </a:r>
            </a:p>
          </p:txBody>
        </p:sp>
        <p:sp>
          <p:nvSpPr>
            <p:cNvPr id="61524" name="Text Box 84"/>
            <p:cNvSpPr txBox="1">
              <a:spLocks noChangeArrowheads="1"/>
            </p:cNvSpPr>
            <p:nvPr/>
          </p:nvSpPr>
          <p:spPr bwMode="auto">
            <a:xfrm>
              <a:off x="3552" y="2388"/>
              <a:ext cx="391"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E</a:t>
              </a:r>
              <a:r>
                <a:rPr lang="en-US" altLang="zh-CN" sz="2400" b="1" baseline="-25000">
                  <a:ea typeface="楷体_GB2312" pitchFamily="49" charset="-122"/>
                </a:rPr>
                <a:t>3</a:t>
              </a:r>
            </a:p>
          </p:txBody>
        </p:sp>
        <p:sp>
          <p:nvSpPr>
            <p:cNvPr id="61525" name="Line 85"/>
            <p:cNvSpPr>
              <a:spLocks noChangeShapeType="1"/>
            </p:cNvSpPr>
            <p:nvPr/>
          </p:nvSpPr>
          <p:spPr bwMode="auto">
            <a:xfrm>
              <a:off x="2952" y="2760"/>
              <a:ext cx="0" cy="18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26" name="Line 86"/>
            <p:cNvSpPr>
              <a:spLocks noChangeShapeType="1"/>
            </p:cNvSpPr>
            <p:nvPr/>
          </p:nvSpPr>
          <p:spPr bwMode="auto">
            <a:xfrm>
              <a:off x="2892" y="2928"/>
              <a:ext cx="13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27" name="Line 87"/>
            <p:cNvSpPr>
              <a:spLocks noChangeShapeType="1"/>
            </p:cNvSpPr>
            <p:nvPr/>
          </p:nvSpPr>
          <p:spPr bwMode="auto">
            <a:xfrm>
              <a:off x="4044" y="1812"/>
              <a:ext cx="0" cy="34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28" name="Line 88"/>
            <p:cNvSpPr>
              <a:spLocks noChangeShapeType="1"/>
            </p:cNvSpPr>
            <p:nvPr/>
          </p:nvSpPr>
          <p:spPr bwMode="auto">
            <a:xfrm>
              <a:off x="4104" y="2364"/>
              <a:ext cx="0" cy="2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29" name="Line 89"/>
            <p:cNvSpPr>
              <a:spLocks noChangeShapeType="1"/>
            </p:cNvSpPr>
            <p:nvPr/>
          </p:nvSpPr>
          <p:spPr bwMode="auto">
            <a:xfrm>
              <a:off x="1788" y="2292"/>
              <a:ext cx="204" cy="16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30" name="Line 90"/>
            <p:cNvSpPr>
              <a:spLocks noChangeShapeType="1"/>
            </p:cNvSpPr>
            <p:nvPr/>
          </p:nvSpPr>
          <p:spPr bwMode="auto">
            <a:xfrm>
              <a:off x="936" y="2268"/>
              <a:ext cx="0" cy="31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61531" name="Text Box 91"/>
            <p:cNvSpPr txBox="1">
              <a:spLocks noChangeArrowheads="1"/>
            </p:cNvSpPr>
            <p:nvPr/>
          </p:nvSpPr>
          <p:spPr bwMode="auto">
            <a:xfrm>
              <a:off x="624" y="2196"/>
              <a:ext cx="257"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solidFill>
                    <a:srgbClr val="FF3300"/>
                  </a:solidFill>
                  <a:ea typeface="楷体_GB2312" pitchFamily="49" charset="-122"/>
                </a:rPr>
                <a:t>u</a:t>
              </a:r>
              <a:r>
                <a:rPr lang="en-US" altLang="zh-CN" sz="2400" b="1" i="1" baseline="-25000">
                  <a:solidFill>
                    <a:srgbClr val="FF3300"/>
                  </a:solidFill>
                  <a:ea typeface="楷体_GB2312" pitchFamily="49" charset="-122"/>
                </a:rPr>
                <a:t>i</a:t>
              </a:r>
              <a:endParaRPr lang="en-US" altLang="zh-CN" sz="2400" b="1" i="1">
                <a:solidFill>
                  <a:srgbClr val="FF3300"/>
                </a:solidFill>
                <a:ea typeface="楷体_GB2312" pitchFamily="49" charset="-122"/>
              </a:endParaRPr>
            </a:p>
          </p:txBody>
        </p:sp>
        <p:sp>
          <p:nvSpPr>
            <p:cNvPr id="61532" name="Text Box 92"/>
            <p:cNvSpPr txBox="1">
              <a:spLocks noChangeArrowheads="1"/>
            </p:cNvSpPr>
            <p:nvPr/>
          </p:nvSpPr>
          <p:spPr bwMode="auto">
            <a:xfrm>
              <a:off x="1500" y="2196"/>
              <a:ext cx="406"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solidFill>
                    <a:srgbClr val="FF3300"/>
                  </a:solidFill>
                  <a:ea typeface="楷体_GB2312" pitchFamily="49" charset="-122"/>
                </a:rPr>
                <a:t>u</a:t>
              </a:r>
              <a:r>
                <a:rPr lang="en-US" altLang="zh-CN" sz="2400" b="1" i="1" baseline="-25000">
                  <a:solidFill>
                    <a:srgbClr val="FF3300"/>
                  </a:solidFill>
                  <a:ea typeface="楷体_GB2312" pitchFamily="49" charset="-122"/>
                </a:rPr>
                <a:t>be</a:t>
              </a:r>
              <a:r>
                <a:rPr lang="en-US" altLang="zh-CN" sz="2400" b="1" baseline="-25000">
                  <a:solidFill>
                    <a:srgbClr val="FF3300"/>
                  </a:solidFill>
                  <a:ea typeface="楷体_GB2312" pitchFamily="49" charset="-122"/>
                </a:rPr>
                <a:t>1</a:t>
              </a:r>
            </a:p>
          </p:txBody>
        </p:sp>
        <p:sp>
          <p:nvSpPr>
            <p:cNvPr id="61533" name="Text Box 93"/>
            <p:cNvSpPr txBox="1">
              <a:spLocks noChangeArrowheads="1"/>
            </p:cNvSpPr>
            <p:nvPr/>
          </p:nvSpPr>
          <p:spPr bwMode="auto">
            <a:xfrm>
              <a:off x="4128" y="2328"/>
              <a:ext cx="264"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solidFill>
                    <a:srgbClr val="FF3300"/>
                  </a:solidFill>
                  <a:ea typeface="楷体_GB2312" pitchFamily="49" charset="-122"/>
                </a:rPr>
                <a:t>u</a:t>
              </a:r>
              <a:r>
                <a:rPr lang="en-US" altLang="zh-CN" sz="2400" b="1" i="1" baseline="-25000">
                  <a:solidFill>
                    <a:srgbClr val="FF3300"/>
                  </a:solidFill>
                  <a:ea typeface="楷体_GB2312" pitchFamily="49" charset="-122"/>
                </a:rPr>
                <a:t>f</a:t>
              </a:r>
              <a:endParaRPr lang="en-US" altLang="zh-CN" sz="2400" b="1" i="1">
                <a:solidFill>
                  <a:srgbClr val="FF3300"/>
                </a:solidFill>
                <a:ea typeface="楷体_GB2312" pitchFamily="49" charset="-122"/>
              </a:endParaRPr>
            </a:p>
          </p:txBody>
        </p:sp>
        <p:sp>
          <p:nvSpPr>
            <p:cNvPr id="61534" name="Text Box 94"/>
            <p:cNvSpPr txBox="1">
              <a:spLocks noChangeArrowheads="1"/>
            </p:cNvSpPr>
            <p:nvPr/>
          </p:nvSpPr>
          <p:spPr bwMode="auto">
            <a:xfrm>
              <a:off x="4080" y="1812"/>
              <a:ext cx="288"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pPr>
                <a:spcBef>
                  <a:spcPct val="50000"/>
                </a:spcBef>
              </a:pPr>
              <a:r>
                <a:rPr lang="en-US" altLang="zh-CN" sz="2400" b="1" i="1">
                  <a:solidFill>
                    <a:srgbClr val="FF3300"/>
                  </a:solidFill>
                  <a:ea typeface="楷体_GB2312" pitchFamily="49" charset="-122"/>
                </a:rPr>
                <a:t>i</a:t>
              </a:r>
              <a:r>
                <a:rPr lang="en-US" altLang="zh-CN" sz="2400" b="1" i="1" baseline="-25000">
                  <a:solidFill>
                    <a:srgbClr val="FF3300"/>
                  </a:solidFill>
                  <a:ea typeface="楷体_GB2312" pitchFamily="49" charset="-122"/>
                </a:rPr>
                <a:t>e</a:t>
              </a:r>
              <a:r>
                <a:rPr lang="en-US" altLang="zh-CN" sz="2400" b="1" baseline="-25000">
                  <a:solidFill>
                    <a:srgbClr val="FF3300"/>
                  </a:solidFill>
                  <a:ea typeface="楷体_GB2312" pitchFamily="49" charset="-122"/>
                </a:rPr>
                <a:t>3</a:t>
              </a:r>
            </a:p>
          </p:txBody>
        </p:sp>
      </p:grpSp>
      <p:sp>
        <p:nvSpPr>
          <p:cNvPr id="61535" name="Text Box 95"/>
          <p:cNvSpPr txBox="1">
            <a:spLocks noChangeArrowheads="1"/>
          </p:cNvSpPr>
          <p:nvPr/>
        </p:nvSpPr>
        <p:spPr bwMode="auto">
          <a:xfrm>
            <a:off x="2819400" y="4800600"/>
            <a:ext cx="3357563" cy="5254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电流串联负反馈。</a:t>
            </a:r>
          </a:p>
        </p:txBody>
      </p:sp>
      <p:sp>
        <p:nvSpPr>
          <p:cNvPr id="61536" name="AutoShape 96"/>
          <p:cNvSpPr>
            <a:spLocks noChangeArrowheads="1"/>
          </p:cNvSpPr>
          <p:nvPr/>
        </p:nvSpPr>
        <p:spPr bwMode="auto">
          <a:xfrm>
            <a:off x="2559050" y="3124200"/>
            <a:ext cx="331788"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
        <p:nvSpPr>
          <p:cNvPr id="61537" name="AutoShape 97"/>
          <p:cNvSpPr>
            <a:spLocks noChangeArrowheads="1"/>
          </p:cNvSpPr>
          <p:nvPr/>
        </p:nvSpPr>
        <p:spPr bwMode="auto">
          <a:xfrm>
            <a:off x="6389688" y="3348038"/>
            <a:ext cx="331787"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pSp>
        <p:nvGrpSpPr>
          <p:cNvPr id="61538" name="Group 98"/>
          <p:cNvGrpSpPr>
            <a:grpSpLocks/>
          </p:cNvGrpSpPr>
          <p:nvPr/>
        </p:nvGrpSpPr>
        <p:grpSpPr bwMode="auto">
          <a:xfrm>
            <a:off x="2925763" y="2522538"/>
            <a:ext cx="317500" cy="304800"/>
            <a:chOff x="618" y="3673"/>
            <a:chExt cx="200" cy="192"/>
          </a:xfrm>
        </p:grpSpPr>
        <p:sp>
          <p:nvSpPr>
            <p:cNvPr id="61539" name="Oval 99"/>
            <p:cNvSpPr>
              <a:spLocks noChangeArrowheads="1"/>
            </p:cNvSpPr>
            <p:nvPr/>
          </p:nvSpPr>
          <p:spPr bwMode="auto">
            <a:xfrm>
              <a:off x="626" y="3673"/>
              <a:ext cx="192" cy="192"/>
            </a:xfrm>
            <a:prstGeom prst="ellipse">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540" name="Line 100"/>
            <p:cNvSpPr>
              <a:spLocks noChangeShapeType="1"/>
            </p:cNvSpPr>
            <p:nvPr/>
          </p:nvSpPr>
          <p:spPr bwMode="auto">
            <a:xfrm>
              <a:off x="618" y="3773"/>
              <a:ext cx="2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grpSp>
        <p:nvGrpSpPr>
          <p:cNvPr id="61541" name="Group 101"/>
          <p:cNvGrpSpPr>
            <a:grpSpLocks/>
          </p:cNvGrpSpPr>
          <p:nvPr/>
        </p:nvGrpSpPr>
        <p:grpSpPr bwMode="auto">
          <a:xfrm>
            <a:off x="4011613" y="2573338"/>
            <a:ext cx="317500" cy="304800"/>
            <a:chOff x="618" y="3673"/>
            <a:chExt cx="200" cy="192"/>
          </a:xfrm>
        </p:grpSpPr>
        <p:sp>
          <p:nvSpPr>
            <p:cNvPr id="61542" name="Oval 102"/>
            <p:cNvSpPr>
              <a:spLocks noChangeArrowheads="1"/>
            </p:cNvSpPr>
            <p:nvPr/>
          </p:nvSpPr>
          <p:spPr bwMode="auto">
            <a:xfrm>
              <a:off x="626" y="3673"/>
              <a:ext cx="192" cy="192"/>
            </a:xfrm>
            <a:prstGeom prst="ellipse">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61543" name="Line 103"/>
            <p:cNvSpPr>
              <a:spLocks noChangeShapeType="1"/>
            </p:cNvSpPr>
            <p:nvPr/>
          </p:nvSpPr>
          <p:spPr bwMode="auto">
            <a:xfrm>
              <a:off x="618" y="3773"/>
              <a:ext cx="200"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zh-CN" altLang="en-US"/>
            </a:p>
          </p:txBody>
        </p:sp>
      </p:grpSp>
      <p:sp>
        <p:nvSpPr>
          <p:cNvPr id="61544" name="AutoShape 104"/>
          <p:cNvSpPr>
            <a:spLocks noChangeArrowheads="1"/>
          </p:cNvSpPr>
          <p:nvPr/>
        </p:nvSpPr>
        <p:spPr bwMode="auto">
          <a:xfrm>
            <a:off x="4767263" y="2209800"/>
            <a:ext cx="331787"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
        <p:nvSpPr>
          <p:cNvPr id="61545" name="AutoShape 105"/>
          <p:cNvSpPr>
            <a:spLocks noChangeArrowheads="1"/>
          </p:cNvSpPr>
          <p:nvPr/>
        </p:nvSpPr>
        <p:spPr bwMode="auto">
          <a:xfrm>
            <a:off x="5595938" y="2279650"/>
            <a:ext cx="331787" cy="292100"/>
          </a:xfrm>
          <a:prstGeom prst="flowChartOr">
            <a:avLst/>
          </a:prstGeom>
          <a:solidFill>
            <a:srgbClr val="FFFFCC"/>
          </a:solidFill>
          <a:ln w="38100">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Tree>
    <p:extLst>
      <p:ext uri="{BB962C8B-B14F-4D97-AF65-F5344CB8AC3E}">
        <p14:creationId xmlns:p14="http://schemas.microsoft.com/office/powerpoint/2010/main" xmlns="" val="853121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36"/>
                                        </p:tgtEl>
                                        <p:attrNameLst>
                                          <p:attrName>style.visibility</p:attrName>
                                        </p:attrNameLst>
                                      </p:cBhvr>
                                      <p:to>
                                        <p:strVal val="visible"/>
                                      </p:to>
                                    </p:set>
                                    <p:animEffect transition="in" filter="blinds(horizontal)">
                                      <p:cBhvr>
                                        <p:cTn id="7" dur="500"/>
                                        <p:tgtEl>
                                          <p:spTgt spid="61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538"/>
                                        </p:tgtEl>
                                        <p:attrNameLst>
                                          <p:attrName>style.visibility</p:attrName>
                                        </p:attrNameLst>
                                      </p:cBhvr>
                                      <p:to>
                                        <p:strVal val="visible"/>
                                      </p:to>
                                    </p:set>
                                    <p:animEffect transition="in" filter="blinds(horizontal)">
                                      <p:cBhvr>
                                        <p:cTn id="12" dur="500"/>
                                        <p:tgtEl>
                                          <p:spTgt spid="615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541"/>
                                        </p:tgtEl>
                                        <p:attrNameLst>
                                          <p:attrName>style.visibility</p:attrName>
                                        </p:attrNameLst>
                                      </p:cBhvr>
                                      <p:to>
                                        <p:strVal val="visible"/>
                                      </p:to>
                                    </p:set>
                                    <p:animEffect transition="in" filter="blinds(horizontal)">
                                      <p:cBhvr>
                                        <p:cTn id="17" dur="500"/>
                                        <p:tgtEl>
                                          <p:spTgt spid="615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544"/>
                                        </p:tgtEl>
                                        <p:attrNameLst>
                                          <p:attrName>style.visibility</p:attrName>
                                        </p:attrNameLst>
                                      </p:cBhvr>
                                      <p:to>
                                        <p:strVal val="visible"/>
                                      </p:to>
                                    </p:set>
                                    <p:animEffect transition="in" filter="blinds(horizontal)">
                                      <p:cBhvr>
                                        <p:cTn id="22" dur="500"/>
                                        <p:tgtEl>
                                          <p:spTgt spid="615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45"/>
                                        </p:tgtEl>
                                        <p:attrNameLst>
                                          <p:attrName>style.visibility</p:attrName>
                                        </p:attrNameLst>
                                      </p:cBhvr>
                                      <p:to>
                                        <p:strVal val="visible"/>
                                      </p:to>
                                    </p:set>
                                    <p:animEffect transition="in" filter="blinds(horizontal)">
                                      <p:cBhvr>
                                        <p:cTn id="27" dur="500"/>
                                        <p:tgtEl>
                                          <p:spTgt spid="615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537"/>
                                        </p:tgtEl>
                                        <p:attrNameLst>
                                          <p:attrName>style.visibility</p:attrName>
                                        </p:attrNameLst>
                                      </p:cBhvr>
                                      <p:to>
                                        <p:strVal val="visible"/>
                                      </p:to>
                                    </p:set>
                                    <p:animEffect transition="in" filter="blinds(horizontal)">
                                      <p:cBhvr>
                                        <p:cTn id="32" dur="500"/>
                                        <p:tgtEl>
                                          <p:spTgt spid="615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535">
                                            <p:txEl>
                                              <p:pRg st="0" end="0"/>
                                            </p:txEl>
                                          </p:spTgt>
                                        </p:tgtEl>
                                        <p:attrNameLst>
                                          <p:attrName>style.visibility</p:attrName>
                                        </p:attrNameLst>
                                      </p:cBhvr>
                                      <p:to>
                                        <p:strVal val="visible"/>
                                      </p:to>
                                    </p:set>
                                    <p:animEffect transition="in" filter="wipe(left)">
                                      <p:cBhvr>
                                        <p:cTn id="37" dur="500"/>
                                        <p:tgtEl>
                                          <p:spTgt spid="615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5" grpId="0" build="p" autoUpdateAnimBg="0"/>
      <p:bldP spid="61536" grpId="0" animBg="1"/>
      <p:bldP spid="61537" grpId="0" animBg="1"/>
      <p:bldP spid="61544" grpId="0" animBg="1"/>
      <p:bldP spid="615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827088" y="333375"/>
            <a:ext cx="763270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FontTx/>
              <a:buNone/>
            </a:pPr>
            <a:r>
              <a:rPr lang="en-US" altLang="zh-CN" sz="2200" b="1" dirty="0" smtClean="0">
                <a:solidFill>
                  <a:srgbClr val="FF0066"/>
                </a:solidFill>
                <a:latin typeface="华文楷体" panose="02010600040101010101" pitchFamily="2" charset="-122"/>
                <a:ea typeface="华文楷体" panose="02010600040101010101" pitchFamily="2" charset="-122"/>
              </a:rPr>
              <a:t>7.</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判别图示电路从 </a:t>
            </a:r>
            <a:r>
              <a:rPr lang="en-US" altLang="zh-CN" sz="2200" b="1" dirty="0">
                <a:solidFill>
                  <a:srgbClr val="FF3300"/>
                </a:solidFill>
                <a:latin typeface="华文楷体" panose="02010600040101010101" pitchFamily="2" charset="-122"/>
                <a:ea typeface="华文楷体" panose="02010600040101010101" pitchFamily="2" charset="-122"/>
              </a:rPr>
              <a:t>A</a:t>
            </a:r>
            <a:r>
              <a:rPr lang="en-US" altLang="zh-CN" sz="2200" b="1" baseline="-25000" dirty="0">
                <a:solidFill>
                  <a:srgbClr val="FF3300"/>
                </a:solidFill>
                <a:latin typeface="华文楷体" panose="02010600040101010101" pitchFamily="2" charset="-122"/>
                <a:ea typeface="华文楷体" panose="02010600040101010101" pitchFamily="2" charset="-122"/>
              </a:rPr>
              <a:t>2</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输出端引入 </a:t>
            </a:r>
            <a:r>
              <a:rPr lang="en-US" altLang="zh-CN" sz="2200" b="1" dirty="0">
                <a:solidFill>
                  <a:srgbClr val="FF3300"/>
                </a:solidFill>
                <a:latin typeface="华文楷体" panose="02010600040101010101" pitchFamily="2" charset="-122"/>
                <a:ea typeface="华文楷体" panose="02010600040101010101" pitchFamily="2" charset="-122"/>
              </a:rPr>
              <a:t>A</a:t>
            </a:r>
            <a:r>
              <a:rPr lang="en-US" altLang="zh-CN" sz="2200" b="1" baseline="-25000" dirty="0">
                <a:solidFill>
                  <a:srgbClr val="FF3300"/>
                </a:solidFill>
                <a:latin typeface="华文楷体" panose="02010600040101010101" pitchFamily="2" charset="-122"/>
                <a:ea typeface="华文楷体" panose="02010600040101010101" pitchFamily="2" charset="-122"/>
              </a:rPr>
              <a:t>1</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输入端的反馈类型。</a:t>
            </a:r>
          </a:p>
        </p:txBody>
      </p:sp>
      <p:sp>
        <p:nvSpPr>
          <p:cNvPr id="27651" name="Text Box 3"/>
          <p:cNvSpPr txBox="1">
            <a:spLocks noChangeArrowheads="1"/>
          </p:cNvSpPr>
          <p:nvPr/>
        </p:nvSpPr>
        <p:spPr bwMode="auto">
          <a:xfrm>
            <a:off x="7281863" y="1630363"/>
            <a:ext cx="7048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i="1">
                <a:solidFill>
                  <a:schemeClr val="accent2"/>
                </a:solidFill>
                <a:latin typeface="Times New Roman" panose="02020603050405020304" pitchFamily="18" charset="0"/>
              </a:rPr>
              <a:t>u</a:t>
            </a:r>
            <a:r>
              <a:rPr lang="en-US" altLang="zh-CN" sz="2000" baseline="-25000">
                <a:solidFill>
                  <a:schemeClr val="accent2"/>
                </a:solidFill>
                <a:latin typeface="Times New Roman" panose="02020603050405020304" pitchFamily="18" charset="0"/>
              </a:rPr>
              <a:t>O</a:t>
            </a:r>
            <a:endParaRPr lang="en-US" altLang="zh-CN" sz="2000">
              <a:solidFill>
                <a:schemeClr val="accent2"/>
              </a:solidFill>
              <a:latin typeface="Times New Roman" panose="02020603050405020304" pitchFamily="18" charset="0"/>
            </a:endParaRPr>
          </a:p>
        </p:txBody>
      </p:sp>
      <p:sp>
        <p:nvSpPr>
          <p:cNvPr id="27652" name="Line 4"/>
          <p:cNvSpPr>
            <a:spLocks noChangeShapeType="1"/>
          </p:cNvSpPr>
          <p:nvPr/>
        </p:nvSpPr>
        <p:spPr bwMode="auto">
          <a:xfrm>
            <a:off x="1149350" y="1973263"/>
            <a:ext cx="192405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53" name="Rectangle 5"/>
          <p:cNvSpPr>
            <a:spLocks noChangeArrowheads="1"/>
          </p:cNvSpPr>
          <p:nvPr/>
        </p:nvSpPr>
        <p:spPr bwMode="auto">
          <a:xfrm rot="10800000">
            <a:off x="1852613" y="1897063"/>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nvGrpSpPr>
          <p:cNvPr id="27654" name="Group 6"/>
          <p:cNvGrpSpPr>
            <a:grpSpLocks/>
          </p:cNvGrpSpPr>
          <p:nvPr/>
        </p:nvGrpSpPr>
        <p:grpSpPr bwMode="auto">
          <a:xfrm>
            <a:off x="903288" y="2000250"/>
            <a:ext cx="395287" cy="1085850"/>
            <a:chOff x="0" y="15"/>
            <a:chExt cx="249" cy="684"/>
          </a:xfrm>
        </p:grpSpPr>
        <p:sp>
          <p:nvSpPr>
            <p:cNvPr id="27740" name="Text Box 7"/>
            <p:cNvSpPr txBox="1">
              <a:spLocks noChangeArrowheads="1"/>
            </p:cNvSpPr>
            <p:nvPr/>
          </p:nvSpPr>
          <p:spPr bwMode="auto">
            <a:xfrm>
              <a:off x="0" y="231"/>
              <a:ext cx="24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i="1">
                  <a:solidFill>
                    <a:srgbClr val="6600FF"/>
                  </a:solidFill>
                  <a:latin typeface="Times New Roman" panose="02020603050405020304" pitchFamily="18" charset="0"/>
                </a:rPr>
                <a:t>u</a:t>
              </a:r>
              <a:r>
                <a:rPr lang="en-US" altLang="zh-CN" sz="2000" baseline="-25000">
                  <a:solidFill>
                    <a:srgbClr val="6600FF"/>
                  </a:solidFill>
                  <a:latin typeface="Times New Roman" panose="02020603050405020304" pitchFamily="18" charset="0"/>
                </a:rPr>
                <a:t>I</a:t>
              </a:r>
              <a:endParaRPr lang="en-US" altLang="zh-CN" sz="2000">
                <a:solidFill>
                  <a:srgbClr val="6600FF"/>
                </a:solidFill>
                <a:latin typeface="Times New Roman" panose="02020603050405020304" pitchFamily="18" charset="0"/>
              </a:endParaRPr>
            </a:p>
          </p:txBody>
        </p:sp>
        <p:sp>
          <p:nvSpPr>
            <p:cNvPr id="27741" name="Text Box 8"/>
            <p:cNvSpPr txBox="1">
              <a:spLocks noChangeArrowheads="1"/>
            </p:cNvSpPr>
            <p:nvPr/>
          </p:nvSpPr>
          <p:spPr bwMode="auto">
            <a:xfrm>
              <a:off x="0" y="15"/>
              <a:ext cx="20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rgbClr val="6600FF"/>
                  </a:solidFill>
                  <a:latin typeface="Times New Roman" panose="02020603050405020304" pitchFamily="18" charset="0"/>
                </a:rPr>
                <a:t>+</a:t>
              </a:r>
            </a:p>
          </p:txBody>
        </p:sp>
        <p:sp>
          <p:nvSpPr>
            <p:cNvPr id="27742" name="Text Box 9"/>
            <p:cNvSpPr txBox="1">
              <a:spLocks noChangeArrowheads="1"/>
            </p:cNvSpPr>
            <p:nvPr/>
          </p:nvSpPr>
          <p:spPr bwMode="auto">
            <a:xfrm>
              <a:off x="12" y="447"/>
              <a:ext cx="19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rgbClr val="6600FF"/>
                  </a:solidFill>
                  <a:latin typeface="Times New Roman" panose="02020603050405020304" pitchFamily="18" charset="0"/>
                </a:rPr>
                <a:t>–</a:t>
              </a:r>
            </a:p>
          </p:txBody>
        </p:sp>
      </p:grpSp>
      <p:graphicFrame>
        <p:nvGraphicFramePr>
          <p:cNvPr id="27655" name="Object 10"/>
          <p:cNvGraphicFramePr>
            <a:graphicFrameLocks noChangeAspect="1"/>
          </p:cNvGraphicFramePr>
          <p:nvPr/>
        </p:nvGraphicFramePr>
        <p:xfrm>
          <a:off x="900113" y="2811463"/>
          <a:ext cx="190500" cy="419100"/>
        </p:xfrm>
        <a:graphic>
          <a:graphicData uri="http://schemas.openxmlformats.org/presentationml/2006/ole">
            <p:oleObj spid="_x0000_s30724" r:id="rId3" imgW="191748" imgH="421846" progId="">
              <p:embed/>
            </p:oleObj>
          </a:graphicData>
        </a:graphic>
      </p:graphicFrame>
      <p:sp>
        <p:nvSpPr>
          <p:cNvPr id="27656" name="Oval 11"/>
          <p:cNvSpPr>
            <a:spLocks noChangeArrowheads="1"/>
          </p:cNvSpPr>
          <p:nvPr/>
        </p:nvSpPr>
        <p:spPr bwMode="auto">
          <a:xfrm>
            <a:off x="1071563" y="3021013"/>
            <a:ext cx="114300" cy="114300"/>
          </a:xfrm>
          <a:prstGeom prst="ellipse">
            <a:avLst/>
          </a:prstGeom>
          <a:solidFill>
            <a:srgbClr val="CCFFFF"/>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27657" name="Oval 12"/>
          <p:cNvSpPr>
            <a:spLocks noChangeArrowheads="1"/>
          </p:cNvSpPr>
          <p:nvPr/>
        </p:nvSpPr>
        <p:spPr bwMode="auto">
          <a:xfrm>
            <a:off x="1071563" y="1916113"/>
            <a:ext cx="114300" cy="114300"/>
          </a:xfrm>
          <a:prstGeom prst="ellipse">
            <a:avLst/>
          </a:prstGeom>
          <a:solidFill>
            <a:srgbClr val="CCFFFF"/>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27658" name="Line 13"/>
          <p:cNvSpPr>
            <a:spLocks noChangeShapeType="1"/>
          </p:cNvSpPr>
          <p:nvPr/>
        </p:nvSpPr>
        <p:spPr bwMode="auto">
          <a:xfrm>
            <a:off x="1128713" y="3154363"/>
            <a:ext cx="0" cy="2095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59" name="Line 14"/>
          <p:cNvSpPr>
            <a:spLocks noChangeShapeType="1"/>
          </p:cNvSpPr>
          <p:nvPr/>
        </p:nvSpPr>
        <p:spPr bwMode="auto">
          <a:xfrm>
            <a:off x="957263" y="3343275"/>
            <a:ext cx="341312"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27660" name="Group 15"/>
          <p:cNvGrpSpPr>
            <a:grpSpLocks/>
          </p:cNvGrpSpPr>
          <p:nvPr/>
        </p:nvGrpSpPr>
        <p:grpSpPr bwMode="auto">
          <a:xfrm>
            <a:off x="3055938" y="1463675"/>
            <a:ext cx="931862" cy="1428750"/>
            <a:chOff x="0" y="0"/>
            <a:chExt cx="587" cy="900"/>
          </a:xfrm>
        </p:grpSpPr>
        <p:sp>
          <p:nvSpPr>
            <p:cNvPr id="27732" name="Rectangle 16"/>
            <p:cNvSpPr>
              <a:spLocks noChangeArrowheads="1"/>
            </p:cNvSpPr>
            <p:nvPr/>
          </p:nvSpPr>
          <p:spPr bwMode="auto">
            <a:xfrm>
              <a:off x="11" y="0"/>
              <a:ext cx="576" cy="900"/>
            </a:xfrm>
            <a:prstGeom prst="rect">
              <a:avLst/>
            </a:prstGeom>
            <a:solidFill>
              <a:srgbClr val="FEFFEB"/>
            </a:solidFill>
            <a:ln w="38100">
              <a:solidFill>
                <a:schemeClr val="accent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Tx/>
                <a:buNone/>
              </a:pPr>
              <a:endParaRPr lang="zh-CN" altLang="en-US" sz="2000" b="0" i="1">
                <a:solidFill>
                  <a:schemeClr val="accent2"/>
                </a:solidFill>
                <a:latin typeface="Times New Roman" panose="02020603050405020304" pitchFamily="18" charset="0"/>
              </a:endParaRPr>
            </a:p>
          </p:txBody>
        </p:sp>
        <p:sp>
          <p:nvSpPr>
            <p:cNvPr id="27733" name="Text Box 17"/>
            <p:cNvSpPr txBox="1">
              <a:spLocks noChangeArrowheads="1"/>
            </p:cNvSpPr>
            <p:nvPr/>
          </p:nvSpPr>
          <p:spPr bwMode="auto">
            <a:xfrm>
              <a:off x="348" y="365"/>
              <a:ext cx="20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accent2"/>
                  </a:solidFill>
                  <a:latin typeface="Times New Roman" panose="02020603050405020304" pitchFamily="18" charset="0"/>
                </a:rPr>
                <a:t>+</a:t>
              </a:r>
            </a:p>
          </p:txBody>
        </p:sp>
        <p:sp>
          <p:nvSpPr>
            <p:cNvPr id="27734" name="AutoShape 18"/>
            <p:cNvSpPr>
              <a:spLocks noChangeArrowheads="1"/>
            </p:cNvSpPr>
            <p:nvPr/>
          </p:nvSpPr>
          <p:spPr bwMode="auto">
            <a:xfrm rot="-5400000">
              <a:off x="100" y="102"/>
              <a:ext cx="156" cy="120"/>
            </a:xfrm>
            <a:prstGeom prst="flowChartMerge">
              <a:avLst/>
            </a:prstGeom>
            <a:solidFill>
              <a:srgbClr val="CCFFCC"/>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nvGrpSpPr>
            <p:cNvPr id="27735" name="Group 19"/>
            <p:cNvGrpSpPr>
              <a:grpSpLocks/>
            </p:cNvGrpSpPr>
            <p:nvPr/>
          </p:nvGrpSpPr>
          <p:grpSpPr bwMode="auto">
            <a:xfrm>
              <a:off x="274" y="108"/>
              <a:ext cx="240" cy="96"/>
              <a:chOff x="0" y="0"/>
              <a:chExt cx="384" cy="240"/>
            </a:xfrm>
          </p:grpSpPr>
          <p:sp>
            <p:nvSpPr>
              <p:cNvPr id="27738" name="Oval 20"/>
              <p:cNvSpPr>
                <a:spLocks noChangeArrowheads="1"/>
              </p:cNvSpPr>
              <p:nvPr/>
            </p:nvSpPr>
            <p:spPr bwMode="auto">
              <a:xfrm>
                <a:off x="0" y="0"/>
                <a:ext cx="192" cy="240"/>
              </a:xfrm>
              <a:prstGeom prst="ellipse">
                <a:avLst/>
              </a:prstGeom>
              <a:solidFill>
                <a:srgbClr val="CCFFCC"/>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000">
                  <a:solidFill>
                    <a:schemeClr val="accent2"/>
                  </a:solidFill>
                  <a:latin typeface="Times New Roman" panose="02020603050405020304" pitchFamily="18" charset="0"/>
                </a:endParaRPr>
              </a:p>
            </p:txBody>
          </p:sp>
          <p:sp>
            <p:nvSpPr>
              <p:cNvPr id="27739" name="Oval 21"/>
              <p:cNvSpPr>
                <a:spLocks noChangeArrowheads="1"/>
              </p:cNvSpPr>
              <p:nvPr/>
            </p:nvSpPr>
            <p:spPr bwMode="auto">
              <a:xfrm>
                <a:off x="192" y="0"/>
                <a:ext cx="192" cy="240"/>
              </a:xfrm>
              <a:prstGeom prst="ellipse">
                <a:avLst/>
              </a:prstGeom>
              <a:solidFill>
                <a:srgbClr val="CCFFCC"/>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sp>
          <p:nvSpPr>
            <p:cNvPr id="27736" name="Text Box 22"/>
            <p:cNvSpPr txBox="1">
              <a:spLocks noChangeArrowheads="1"/>
            </p:cNvSpPr>
            <p:nvPr/>
          </p:nvSpPr>
          <p:spPr bwMode="auto">
            <a:xfrm>
              <a:off x="0" y="197"/>
              <a:ext cx="19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accent2"/>
                  </a:solidFill>
                  <a:latin typeface="Times New Roman" panose="02020603050405020304" pitchFamily="18" charset="0"/>
                </a:rPr>
                <a:t>–</a:t>
              </a:r>
            </a:p>
          </p:txBody>
        </p:sp>
        <p:sp>
          <p:nvSpPr>
            <p:cNvPr id="27737" name="Text Box 23"/>
            <p:cNvSpPr txBox="1">
              <a:spLocks noChangeArrowheads="1"/>
            </p:cNvSpPr>
            <p:nvPr/>
          </p:nvSpPr>
          <p:spPr bwMode="auto">
            <a:xfrm>
              <a:off x="12" y="605"/>
              <a:ext cx="20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accent2"/>
                  </a:solidFill>
                  <a:latin typeface="Times New Roman" panose="02020603050405020304" pitchFamily="18" charset="0"/>
                </a:rPr>
                <a:t>+</a:t>
              </a:r>
            </a:p>
          </p:txBody>
        </p:sp>
      </p:grpSp>
      <p:sp>
        <p:nvSpPr>
          <p:cNvPr id="26648" name="Text Box 24"/>
          <p:cNvSpPr txBox="1">
            <a:spLocks noChangeArrowheads="1"/>
          </p:cNvSpPr>
          <p:nvPr/>
        </p:nvSpPr>
        <p:spPr bwMode="auto">
          <a:xfrm>
            <a:off x="2236788" y="1570038"/>
            <a:ext cx="457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sp>
        <p:nvSpPr>
          <p:cNvPr id="27662" name="Line 25"/>
          <p:cNvSpPr>
            <a:spLocks noChangeShapeType="1"/>
          </p:cNvSpPr>
          <p:nvPr/>
        </p:nvSpPr>
        <p:spPr bwMode="auto">
          <a:xfrm>
            <a:off x="2614613" y="2601913"/>
            <a:ext cx="43815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63" name="Line 26"/>
          <p:cNvSpPr>
            <a:spLocks noChangeShapeType="1"/>
          </p:cNvSpPr>
          <p:nvPr/>
        </p:nvSpPr>
        <p:spPr bwMode="auto">
          <a:xfrm flipH="1">
            <a:off x="2606675" y="2570163"/>
            <a:ext cx="0" cy="49530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64" name="Line 27"/>
          <p:cNvSpPr>
            <a:spLocks noChangeShapeType="1"/>
          </p:cNvSpPr>
          <p:nvPr/>
        </p:nvSpPr>
        <p:spPr bwMode="auto">
          <a:xfrm>
            <a:off x="2624138" y="1211263"/>
            <a:ext cx="0" cy="76200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65" name="Line 28"/>
          <p:cNvSpPr>
            <a:spLocks noChangeShapeType="1"/>
          </p:cNvSpPr>
          <p:nvPr/>
        </p:nvSpPr>
        <p:spPr bwMode="auto">
          <a:xfrm>
            <a:off x="4367213" y="1230313"/>
            <a:ext cx="0" cy="102870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66" name="Line 29"/>
          <p:cNvSpPr>
            <a:spLocks noChangeShapeType="1"/>
          </p:cNvSpPr>
          <p:nvPr/>
        </p:nvSpPr>
        <p:spPr bwMode="auto">
          <a:xfrm>
            <a:off x="2624138" y="1220788"/>
            <a:ext cx="175260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67" name="Rectangle 30"/>
          <p:cNvSpPr>
            <a:spLocks noChangeArrowheads="1"/>
          </p:cNvSpPr>
          <p:nvPr/>
        </p:nvSpPr>
        <p:spPr bwMode="auto">
          <a:xfrm rot="10800000">
            <a:off x="3338513" y="1144588"/>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27668" name="Text Box 31"/>
          <p:cNvSpPr txBox="1">
            <a:spLocks noChangeArrowheads="1"/>
          </p:cNvSpPr>
          <p:nvPr/>
        </p:nvSpPr>
        <p:spPr bwMode="auto">
          <a:xfrm>
            <a:off x="4043363" y="2114550"/>
            <a:ext cx="7048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i="1">
                <a:solidFill>
                  <a:schemeClr val="accent2"/>
                </a:solidFill>
                <a:latin typeface="Times New Roman" panose="02020603050405020304" pitchFamily="18" charset="0"/>
              </a:rPr>
              <a:t>u</a:t>
            </a:r>
            <a:r>
              <a:rPr lang="en-US" altLang="zh-CN" sz="2000" baseline="-25000">
                <a:solidFill>
                  <a:schemeClr val="accent2"/>
                </a:solidFill>
                <a:latin typeface="Times New Roman" panose="02020603050405020304" pitchFamily="18" charset="0"/>
              </a:rPr>
              <a:t>O1</a:t>
            </a:r>
            <a:endParaRPr lang="en-US" altLang="zh-CN" sz="2000">
              <a:solidFill>
                <a:schemeClr val="accent2"/>
              </a:solidFill>
              <a:latin typeface="Times New Roman" panose="02020603050405020304" pitchFamily="18" charset="0"/>
            </a:endParaRPr>
          </a:p>
        </p:txBody>
      </p:sp>
      <p:sp>
        <p:nvSpPr>
          <p:cNvPr id="27669" name="Line 32"/>
          <p:cNvSpPr>
            <a:spLocks noChangeShapeType="1"/>
          </p:cNvSpPr>
          <p:nvPr/>
        </p:nvSpPr>
        <p:spPr bwMode="auto">
          <a:xfrm>
            <a:off x="4368800" y="2125663"/>
            <a:ext cx="146685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70" name="Rectangle 33"/>
          <p:cNvSpPr>
            <a:spLocks noChangeArrowheads="1"/>
          </p:cNvSpPr>
          <p:nvPr/>
        </p:nvSpPr>
        <p:spPr bwMode="auto">
          <a:xfrm rot="10800000">
            <a:off x="4672013" y="2068513"/>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27671" name="Line 34"/>
          <p:cNvSpPr>
            <a:spLocks noChangeShapeType="1"/>
          </p:cNvSpPr>
          <p:nvPr/>
        </p:nvSpPr>
        <p:spPr bwMode="auto">
          <a:xfrm>
            <a:off x="7653338" y="3438525"/>
            <a:ext cx="341312"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27672" name="Group 35"/>
          <p:cNvGrpSpPr>
            <a:grpSpLocks/>
          </p:cNvGrpSpPr>
          <p:nvPr/>
        </p:nvGrpSpPr>
        <p:grpSpPr bwMode="auto">
          <a:xfrm>
            <a:off x="2255838" y="1885950"/>
            <a:ext cx="450850" cy="952500"/>
            <a:chOff x="0" y="47"/>
            <a:chExt cx="284" cy="600"/>
          </a:xfrm>
        </p:grpSpPr>
        <p:sp>
          <p:nvSpPr>
            <p:cNvPr id="27729" name="Text Box 36"/>
            <p:cNvSpPr txBox="1">
              <a:spLocks noChangeArrowheads="1"/>
            </p:cNvSpPr>
            <p:nvPr/>
          </p:nvSpPr>
          <p:spPr bwMode="auto">
            <a:xfrm>
              <a:off x="0" y="215"/>
              <a:ext cx="28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i="1">
                  <a:solidFill>
                    <a:schemeClr val="accent2"/>
                  </a:solidFill>
                  <a:latin typeface="Times New Roman" panose="02020603050405020304" pitchFamily="18" charset="0"/>
                </a:rPr>
                <a:t>u</a:t>
              </a:r>
              <a:r>
                <a:rPr lang="en-US" altLang="zh-CN" sz="2000" baseline="-25000">
                  <a:solidFill>
                    <a:schemeClr val="accent2"/>
                  </a:solidFill>
                  <a:latin typeface="Times New Roman" panose="02020603050405020304" pitchFamily="18" charset="0"/>
                </a:rPr>
                <a:t>D</a:t>
              </a:r>
              <a:endParaRPr lang="en-US" altLang="zh-CN" sz="2000">
                <a:solidFill>
                  <a:schemeClr val="accent2"/>
                </a:solidFill>
                <a:latin typeface="Times New Roman" panose="02020603050405020304" pitchFamily="18" charset="0"/>
              </a:endParaRPr>
            </a:p>
          </p:txBody>
        </p:sp>
        <p:sp>
          <p:nvSpPr>
            <p:cNvPr id="27730" name="Text Box 37"/>
            <p:cNvSpPr txBox="1">
              <a:spLocks noChangeArrowheads="1"/>
            </p:cNvSpPr>
            <p:nvPr/>
          </p:nvSpPr>
          <p:spPr bwMode="auto">
            <a:xfrm>
              <a:off x="36" y="47"/>
              <a:ext cx="20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accent2"/>
                  </a:solidFill>
                  <a:latin typeface="Times New Roman" panose="02020603050405020304" pitchFamily="18" charset="0"/>
                </a:rPr>
                <a:t>+</a:t>
              </a:r>
            </a:p>
          </p:txBody>
        </p:sp>
        <p:sp>
          <p:nvSpPr>
            <p:cNvPr id="27731" name="Text Box 38"/>
            <p:cNvSpPr txBox="1">
              <a:spLocks noChangeArrowheads="1"/>
            </p:cNvSpPr>
            <p:nvPr/>
          </p:nvSpPr>
          <p:spPr bwMode="auto">
            <a:xfrm>
              <a:off x="24" y="395"/>
              <a:ext cx="19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accent2"/>
                  </a:solidFill>
                  <a:latin typeface="Times New Roman" panose="02020603050405020304" pitchFamily="18" charset="0"/>
                </a:rPr>
                <a:t>–</a:t>
              </a:r>
            </a:p>
          </p:txBody>
        </p:sp>
      </p:grpSp>
      <p:sp>
        <p:nvSpPr>
          <p:cNvPr id="27673" name="Line 39"/>
          <p:cNvSpPr>
            <a:spLocks noChangeShapeType="1"/>
          </p:cNvSpPr>
          <p:nvPr/>
        </p:nvSpPr>
        <p:spPr bwMode="auto">
          <a:xfrm>
            <a:off x="5272088" y="2867025"/>
            <a:ext cx="341312" cy="1588"/>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27674" name="Group 40"/>
          <p:cNvGrpSpPr>
            <a:grpSpLocks/>
          </p:cNvGrpSpPr>
          <p:nvPr/>
        </p:nvGrpSpPr>
        <p:grpSpPr bwMode="auto">
          <a:xfrm>
            <a:off x="5837238" y="1444625"/>
            <a:ext cx="931862" cy="1428750"/>
            <a:chOff x="0" y="0"/>
            <a:chExt cx="587" cy="900"/>
          </a:xfrm>
        </p:grpSpPr>
        <p:sp>
          <p:nvSpPr>
            <p:cNvPr id="27721" name="Rectangle 41"/>
            <p:cNvSpPr>
              <a:spLocks noChangeArrowheads="1"/>
            </p:cNvSpPr>
            <p:nvPr/>
          </p:nvSpPr>
          <p:spPr bwMode="auto">
            <a:xfrm>
              <a:off x="11" y="0"/>
              <a:ext cx="576" cy="900"/>
            </a:xfrm>
            <a:prstGeom prst="rect">
              <a:avLst/>
            </a:prstGeom>
            <a:solidFill>
              <a:srgbClr val="FEFFEB"/>
            </a:solidFill>
            <a:ln w="38100">
              <a:solidFill>
                <a:schemeClr val="accent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Tx/>
                <a:buNone/>
              </a:pPr>
              <a:endParaRPr lang="zh-CN" altLang="en-US" sz="2000" b="0" i="1">
                <a:solidFill>
                  <a:schemeClr val="accent2"/>
                </a:solidFill>
                <a:latin typeface="Times New Roman" panose="02020603050405020304" pitchFamily="18" charset="0"/>
              </a:endParaRPr>
            </a:p>
          </p:txBody>
        </p:sp>
        <p:sp>
          <p:nvSpPr>
            <p:cNvPr id="27722" name="Text Box 42"/>
            <p:cNvSpPr txBox="1">
              <a:spLocks noChangeArrowheads="1"/>
            </p:cNvSpPr>
            <p:nvPr/>
          </p:nvSpPr>
          <p:spPr bwMode="auto">
            <a:xfrm>
              <a:off x="348" y="365"/>
              <a:ext cx="20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accent2"/>
                  </a:solidFill>
                  <a:latin typeface="Times New Roman" panose="02020603050405020304" pitchFamily="18" charset="0"/>
                </a:rPr>
                <a:t>+</a:t>
              </a:r>
            </a:p>
          </p:txBody>
        </p:sp>
        <p:sp>
          <p:nvSpPr>
            <p:cNvPr id="27723" name="AutoShape 43"/>
            <p:cNvSpPr>
              <a:spLocks noChangeArrowheads="1"/>
            </p:cNvSpPr>
            <p:nvPr/>
          </p:nvSpPr>
          <p:spPr bwMode="auto">
            <a:xfrm rot="-5400000">
              <a:off x="100" y="102"/>
              <a:ext cx="156" cy="120"/>
            </a:xfrm>
            <a:prstGeom prst="flowChartMerge">
              <a:avLst/>
            </a:prstGeom>
            <a:solidFill>
              <a:srgbClr val="CCFFCC"/>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nvGrpSpPr>
            <p:cNvPr id="27724" name="Group 44"/>
            <p:cNvGrpSpPr>
              <a:grpSpLocks/>
            </p:cNvGrpSpPr>
            <p:nvPr/>
          </p:nvGrpSpPr>
          <p:grpSpPr bwMode="auto">
            <a:xfrm>
              <a:off x="274" y="108"/>
              <a:ext cx="240" cy="96"/>
              <a:chOff x="0" y="0"/>
              <a:chExt cx="384" cy="240"/>
            </a:xfrm>
          </p:grpSpPr>
          <p:sp>
            <p:nvSpPr>
              <p:cNvPr id="27727" name="Oval 45"/>
              <p:cNvSpPr>
                <a:spLocks noChangeArrowheads="1"/>
              </p:cNvSpPr>
              <p:nvPr/>
            </p:nvSpPr>
            <p:spPr bwMode="auto">
              <a:xfrm>
                <a:off x="0" y="0"/>
                <a:ext cx="192" cy="240"/>
              </a:xfrm>
              <a:prstGeom prst="ellipse">
                <a:avLst/>
              </a:prstGeom>
              <a:solidFill>
                <a:srgbClr val="CCFFCC"/>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000">
                  <a:solidFill>
                    <a:schemeClr val="accent2"/>
                  </a:solidFill>
                  <a:latin typeface="Times New Roman" panose="02020603050405020304" pitchFamily="18" charset="0"/>
                </a:endParaRPr>
              </a:p>
            </p:txBody>
          </p:sp>
          <p:sp>
            <p:nvSpPr>
              <p:cNvPr id="27728" name="Oval 46"/>
              <p:cNvSpPr>
                <a:spLocks noChangeArrowheads="1"/>
              </p:cNvSpPr>
              <p:nvPr/>
            </p:nvSpPr>
            <p:spPr bwMode="auto">
              <a:xfrm>
                <a:off x="192" y="0"/>
                <a:ext cx="192" cy="240"/>
              </a:xfrm>
              <a:prstGeom prst="ellipse">
                <a:avLst/>
              </a:prstGeom>
              <a:solidFill>
                <a:srgbClr val="CCFFCC"/>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sp>
          <p:nvSpPr>
            <p:cNvPr id="27725" name="Text Box 47"/>
            <p:cNvSpPr txBox="1">
              <a:spLocks noChangeArrowheads="1"/>
            </p:cNvSpPr>
            <p:nvPr/>
          </p:nvSpPr>
          <p:spPr bwMode="auto">
            <a:xfrm>
              <a:off x="0" y="197"/>
              <a:ext cx="19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accent2"/>
                  </a:solidFill>
                  <a:latin typeface="Times New Roman" panose="02020603050405020304" pitchFamily="18" charset="0"/>
                </a:rPr>
                <a:t>–</a:t>
              </a:r>
            </a:p>
          </p:txBody>
        </p:sp>
        <p:sp>
          <p:nvSpPr>
            <p:cNvPr id="27726" name="Text Box 48"/>
            <p:cNvSpPr txBox="1">
              <a:spLocks noChangeArrowheads="1"/>
            </p:cNvSpPr>
            <p:nvPr/>
          </p:nvSpPr>
          <p:spPr bwMode="auto">
            <a:xfrm>
              <a:off x="12" y="605"/>
              <a:ext cx="20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accent2"/>
                  </a:solidFill>
                  <a:latin typeface="Times New Roman" panose="02020603050405020304" pitchFamily="18" charset="0"/>
                </a:rPr>
                <a:t>+</a:t>
              </a:r>
            </a:p>
          </p:txBody>
        </p:sp>
      </p:grpSp>
      <p:sp>
        <p:nvSpPr>
          <p:cNvPr id="27675" name="未知"/>
          <p:cNvSpPr>
            <a:spLocks/>
          </p:cNvSpPr>
          <p:nvPr/>
        </p:nvSpPr>
        <p:spPr bwMode="auto">
          <a:xfrm>
            <a:off x="6786563" y="2239963"/>
            <a:ext cx="1019175" cy="1200150"/>
          </a:xfrm>
          <a:custGeom>
            <a:avLst/>
            <a:gdLst>
              <a:gd name="T0" fmla="*/ 0 w 276"/>
              <a:gd name="T1" fmla="*/ 0 h 588"/>
              <a:gd name="T2" fmla="*/ 2147483646 w 276"/>
              <a:gd name="T3" fmla="*/ 0 h 588"/>
              <a:gd name="T4" fmla="*/ 2147483646 w 276"/>
              <a:gd name="T5" fmla="*/ 2147483646 h 588"/>
              <a:gd name="T6" fmla="*/ 0 60000 65536"/>
              <a:gd name="T7" fmla="*/ 0 60000 65536"/>
              <a:gd name="T8" fmla="*/ 0 60000 65536"/>
              <a:gd name="T9" fmla="*/ 0 w 276"/>
              <a:gd name="T10" fmla="*/ 0 h 588"/>
              <a:gd name="T11" fmla="*/ 276 w 276"/>
              <a:gd name="T12" fmla="*/ 588 h 588"/>
            </a:gdLst>
            <a:ahLst/>
            <a:cxnLst>
              <a:cxn ang="T6">
                <a:pos x="T0" y="T1"/>
              </a:cxn>
              <a:cxn ang="T7">
                <a:pos x="T2" y="T3"/>
              </a:cxn>
              <a:cxn ang="T8">
                <a:pos x="T4" y="T5"/>
              </a:cxn>
            </a:cxnLst>
            <a:rect l="T9" t="T10" r="T11" b="T12"/>
            <a:pathLst>
              <a:path w="276" h="588">
                <a:moveTo>
                  <a:pt x="0" y="0"/>
                </a:moveTo>
                <a:lnTo>
                  <a:pt x="276" y="0"/>
                </a:lnTo>
                <a:lnTo>
                  <a:pt x="276" y="588"/>
                </a:lnTo>
              </a:path>
            </a:pathLst>
          </a:custGeom>
          <a:noFill/>
          <a:ln w="3810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7676" name="Rectangle 50"/>
          <p:cNvSpPr>
            <a:spLocks noChangeArrowheads="1"/>
          </p:cNvSpPr>
          <p:nvPr/>
        </p:nvSpPr>
        <p:spPr bwMode="auto">
          <a:xfrm rot="5400000">
            <a:off x="7586663" y="2773363"/>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27677" name="Text Box 51"/>
          <p:cNvSpPr txBox="1">
            <a:spLocks noChangeArrowheads="1"/>
          </p:cNvSpPr>
          <p:nvPr/>
        </p:nvSpPr>
        <p:spPr bwMode="auto">
          <a:xfrm>
            <a:off x="7296150" y="2613025"/>
            <a:ext cx="4699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i="1">
                <a:solidFill>
                  <a:schemeClr val="accent2"/>
                </a:solidFill>
                <a:latin typeface="Times New Roman" panose="02020603050405020304" pitchFamily="18" charset="0"/>
              </a:rPr>
              <a:t>R</a:t>
            </a:r>
            <a:r>
              <a:rPr lang="en-US" altLang="zh-CN" sz="2000" baseline="-20000">
                <a:solidFill>
                  <a:schemeClr val="accent2"/>
                </a:solidFill>
                <a:latin typeface="Times New Roman" panose="02020603050405020304" pitchFamily="18" charset="0"/>
              </a:rPr>
              <a:t>L</a:t>
            </a:r>
            <a:endParaRPr lang="en-US" altLang="zh-CN" sz="2000" b="0">
              <a:solidFill>
                <a:schemeClr val="accent2"/>
              </a:solidFill>
              <a:latin typeface="Times New Roman" panose="02020603050405020304" pitchFamily="18" charset="0"/>
              <a:ea typeface="黑体" panose="02010609060101010101" pitchFamily="49" charset="-122"/>
            </a:endParaRPr>
          </a:p>
        </p:txBody>
      </p:sp>
      <p:sp>
        <p:nvSpPr>
          <p:cNvPr id="26676" name="Text Box 52"/>
          <p:cNvSpPr txBox="1">
            <a:spLocks noChangeArrowheads="1"/>
          </p:cNvSpPr>
          <p:nvPr/>
        </p:nvSpPr>
        <p:spPr bwMode="auto">
          <a:xfrm>
            <a:off x="6770688" y="1836738"/>
            <a:ext cx="4572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latin typeface="Times New Roman" panose="02020603050405020304" pitchFamily="18" charset="0"/>
                <a:sym typeface="Symbol" panose="05050102010706020507" pitchFamily="18" charset="2"/>
              </a:rPr>
              <a:t></a:t>
            </a:r>
            <a:endParaRPr lang="zh-CN" altLang="en-US" sz="2000">
              <a:latin typeface="Times New Roman" panose="02020603050405020304" pitchFamily="18" charset="0"/>
            </a:endParaRPr>
          </a:p>
        </p:txBody>
      </p:sp>
      <p:sp>
        <p:nvSpPr>
          <p:cNvPr id="27679" name="Line 53"/>
          <p:cNvSpPr>
            <a:spLocks noChangeShapeType="1"/>
          </p:cNvSpPr>
          <p:nvPr/>
        </p:nvSpPr>
        <p:spPr bwMode="auto">
          <a:xfrm>
            <a:off x="5434013" y="2582863"/>
            <a:ext cx="43815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80" name="Line 54"/>
          <p:cNvSpPr>
            <a:spLocks noChangeShapeType="1"/>
          </p:cNvSpPr>
          <p:nvPr/>
        </p:nvSpPr>
        <p:spPr bwMode="auto">
          <a:xfrm>
            <a:off x="5434013" y="2582863"/>
            <a:ext cx="0" cy="26670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81" name="Line 55"/>
          <p:cNvSpPr>
            <a:spLocks noChangeShapeType="1"/>
          </p:cNvSpPr>
          <p:nvPr/>
        </p:nvSpPr>
        <p:spPr bwMode="auto">
          <a:xfrm>
            <a:off x="5434013" y="1192213"/>
            <a:ext cx="0" cy="95250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82" name="Line 56"/>
          <p:cNvSpPr>
            <a:spLocks noChangeShapeType="1"/>
          </p:cNvSpPr>
          <p:nvPr/>
        </p:nvSpPr>
        <p:spPr bwMode="auto">
          <a:xfrm>
            <a:off x="7167563" y="1211263"/>
            <a:ext cx="0" cy="102870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83" name="Line 57"/>
          <p:cNvSpPr>
            <a:spLocks noChangeShapeType="1"/>
          </p:cNvSpPr>
          <p:nvPr/>
        </p:nvSpPr>
        <p:spPr bwMode="auto">
          <a:xfrm>
            <a:off x="5434013" y="1192213"/>
            <a:ext cx="175260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84" name="Rectangle 58"/>
          <p:cNvSpPr>
            <a:spLocks noChangeArrowheads="1"/>
          </p:cNvSpPr>
          <p:nvPr/>
        </p:nvSpPr>
        <p:spPr bwMode="auto">
          <a:xfrm rot="10800000">
            <a:off x="6119813" y="1125538"/>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27685" name="Line 59"/>
          <p:cNvSpPr>
            <a:spLocks noChangeShapeType="1"/>
          </p:cNvSpPr>
          <p:nvPr/>
        </p:nvSpPr>
        <p:spPr bwMode="auto">
          <a:xfrm>
            <a:off x="3986213" y="2239963"/>
            <a:ext cx="38100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86" name="Oval 60"/>
          <p:cNvSpPr>
            <a:spLocks noChangeArrowheads="1"/>
          </p:cNvSpPr>
          <p:nvPr/>
        </p:nvSpPr>
        <p:spPr bwMode="auto">
          <a:xfrm>
            <a:off x="7434263" y="2187575"/>
            <a:ext cx="114300" cy="114300"/>
          </a:xfrm>
          <a:prstGeom prst="ellipse">
            <a:avLst/>
          </a:prstGeom>
          <a:solidFill>
            <a:srgbClr val="CCFFFF"/>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27687" name="Line 61"/>
          <p:cNvSpPr>
            <a:spLocks noChangeShapeType="1"/>
          </p:cNvSpPr>
          <p:nvPr/>
        </p:nvSpPr>
        <p:spPr bwMode="auto">
          <a:xfrm>
            <a:off x="1420813" y="3343275"/>
            <a:ext cx="341312" cy="1588"/>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7688" name="Text Box 62"/>
          <p:cNvSpPr txBox="1">
            <a:spLocks noChangeArrowheads="1"/>
          </p:cNvSpPr>
          <p:nvPr/>
        </p:nvSpPr>
        <p:spPr bwMode="auto">
          <a:xfrm>
            <a:off x="4756150" y="2635250"/>
            <a:ext cx="355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i="1">
                <a:solidFill>
                  <a:schemeClr val="accent2"/>
                </a:solidFill>
                <a:latin typeface="Times New Roman" panose="02020603050405020304" pitchFamily="18" charset="0"/>
              </a:rPr>
              <a:t>R</a:t>
            </a:r>
            <a:endParaRPr lang="en-US" altLang="zh-CN" sz="2000" b="0">
              <a:solidFill>
                <a:schemeClr val="accent2"/>
              </a:solidFill>
              <a:latin typeface="Times New Roman" panose="02020603050405020304" pitchFamily="18" charset="0"/>
              <a:ea typeface="黑体" panose="02010609060101010101" pitchFamily="49" charset="-122"/>
            </a:endParaRPr>
          </a:p>
        </p:txBody>
      </p:sp>
      <p:sp>
        <p:nvSpPr>
          <p:cNvPr id="27689" name="Line 63"/>
          <p:cNvSpPr>
            <a:spLocks noChangeShapeType="1"/>
          </p:cNvSpPr>
          <p:nvPr/>
        </p:nvSpPr>
        <p:spPr bwMode="auto">
          <a:xfrm>
            <a:off x="1563688" y="3097213"/>
            <a:ext cx="5619750" cy="0"/>
          </a:xfrm>
          <a:prstGeom prst="line">
            <a:avLst/>
          </a:prstGeom>
          <a:noFill/>
          <a:ln w="38100">
            <a:solidFill>
              <a:srgbClr val="FF0066"/>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90" name="Line 64"/>
          <p:cNvSpPr>
            <a:spLocks noChangeShapeType="1"/>
          </p:cNvSpPr>
          <p:nvPr/>
        </p:nvSpPr>
        <p:spPr bwMode="auto">
          <a:xfrm>
            <a:off x="7173913" y="2239963"/>
            <a:ext cx="0" cy="857250"/>
          </a:xfrm>
          <a:prstGeom prst="line">
            <a:avLst/>
          </a:prstGeom>
          <a:noFill/>
          <a:ln w="38100">
            <a:solidFill>
              <a:srgbClr val="FF0066"/>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91" name="Rectangle 65"/>
          <p:cNvSpPr>
            <a:spLocks noChangeArrowheads="1"/>
          </p:cNvSpPr>
          <p:nvPr/>
        </p:nvSpPr>
        <p:spPr bwMode="auto">
          <a:xfrm>
            <a:off x="1887538" y="3001963"/>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27692" name="Line 66"/>
          <p:cNvSpPr>
            <a:spLocks noChangeShapeType="1"/>
          </p:cNvSpPr>
          <p:nvPr/>
        </p:nvSpPr>
        <p:spPr bwMode="auto">
          <a:xfrm>
            <a:off x="1566863" y="3097213"/>
            <a:ext cx="0" cy="247650"/>
          </a:xfrm>
          <a:prstGeom prst="line">
            <a:avLst/>
          </a:prstGeom>
          <a:noFill/>
          <a:ln w="38100">
            <a:solidFill>
              <a:srgbClr val="FF0066"/>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693" name="Rectangle 67"/>
          <p:cNvSpPr>
            <a:spLocks noChangeArrowheads="1"/>
          </p:cNvSpPr>
          <p:nvPr/>
        </p:nvSpPr>
        <p:spPr bwMode="auto">
          <a:xfrm>
            <a:off x="4725988" y="3021013"/>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nvGrpSpPr>
          <p:cNvPr id="27694" name="Group 68"/>
          <p:cNvGrpSpPr>
            <a:grpSpLocks/>
          </p:cNvGrpSpPr>
          <p:nvPr/>
        </p:nvGrpSpPr>
        <p:grpSpPr bwMode="auto">
          <a:xfrm>
            <a:off x="1643063" y="3019425"/>
            <a:ext cx="904875" cy="533400"/>
            <a:chOff x="0" y="15"/>
            <a:chExt cx="570" cy="336"/>
          </a:xfrm>
        </p:grpSpPr>
        <p:sp>
          <p:nvSpPr>
            <p:cNvPr id="27718" name="Text Box 69"/>
            <p:cNvSpPr txBox="1">
              <a:spLocks noChangeArrowheads="1"/>
            </p:cNvSpPr>
            <p:nvPr/>
          </p:nvSpPr>
          <p:spPr bwMode="auto">
            <a:xfrm>
              <a:off x="180" y="99"/>
              <a:ext cx="27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i="1">
                  <a:solidFill>
                    <a:srgbClr val="FF0066"/>
                  </a:solidFill>
                  <a:latin typeface="Times New Roman" panose="02020603050405020304" pitchFamily="18" charset="0"/>
                </a:rPr>
                <a:t>u</a:t>
              </a:r>
              <a:r>
                <a:rPr lang="en-US" altLang="zh-CN" sz="2000" baseline="-25000">
                  <a:solidFill>
                    <a:srgbClr val="FF0066"/>
                  </a:solidFill>
                  <a:latin typeface="Times New Roman" panose="02020603050405020304" pitchFamily="18" charset="0"/>
                </a:rPr>
                <a:t>F</a:t>
              </a:r>
              <a:endParaRPr lang="en-US" altLang="zh-CN" sz="2000">
                <a:solidFill>
                  <a:srgbClr val="FF0066"/>
                </a:solidFill>
                <a:latin typeface="Times New Roman" panose="02020603050405020304" pitchFamily="18" charset="0"/>
              </a:endParaRPr>
            </a:p>
          </p:txBody>
        </p:sp>
        <p:sp>
          <p:nvSpPr>
            <p:cNvPr id="27719" name="Text Box 70"/>
            <p:cNvSpPr txBox="1">
              <a:spLocks noChangeArrowheads="1"/>
            </p:cNvSpPr>
            <p:nvPr/>
          </p:nvSpPr>
          <p:spPr bwMode="auto">
            <a:xfrm>
              <a:off x="362" y="45"/>
              <a:ext cx="20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rgbClr val="FF0066"/>
                  </a:solidFill>
                  <a:latin typeface="Times New Roman" panose="02020603050405020304" pitchFamily="18" charset="0"/>
                </a:rPr>
                <a:t>+</a:t>
              </a:r>
            </a:p>
          </p:txBody>
        </p:sp>
        <p:sp>
          <p:nvSpPr>
            <p:cNvPr id="27720" name="Text Box 71"/>
            <p:cNvSpPr txBox="1">
              <a:spLocks noChangeArrowheads="1"/>
            </p:cNvSpPr>
            <p:nvPr/>
          </p:nvSpPr>
          <p:spPr bwMode="auto">
            <a:xfrm>
              <a:off x="0" y="15"/>
              <a:ext cx="19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rgbClr val="FF0066"/>
                  </a:solidFill>
                  <a:latin typeface="Times New Roman" panose="02020603050405020304" pitchFamily="18" charset="0"/>
                </a:rPr>
                <a:t>–</a:t>
              </a:r>
            </a:p>
          </p:txBody>
        </p:sp>
      </p:grpSp>
      <p:sp>
        <p:nvSpPr>
          <p:cNvPr id="27695" name="Text Box 72"/>
          <p:cNvSpPr txBox="1">
            <a:spLocks noChangeArrowheads="1"/>
          </p:cNvSpPr>
          <p:nvPr/>
        </p:nvSpPr>
        <p:spPr bwMode="auto">
          <a:xfrm>
            <a:off x="3300413" y="2030413"/>
            <a:ext cx="609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accent2"/>
                </a:solidFill>
                <a:latin typeface="Times New Roman" panose="02020603050405020304" pitchFamily="18" charset="0"/>
              </a:rPr>
              <a:t>A</a:t>
            </a:r>
            <a:r>
              <a:rPr lang="en-US" altLang="zh-CN" sz="2000" baseline="-25000">
                <a:solidFill>
                  <a:schemeClr val="accent2"/>
                </a:solidFill>
                <a:latin typeface="Times New Roman" panose="02020603050405020304" pitchFamily="18" charset="0"/>
              </a:rPr>
              <a:t>1</a:t>
            </a:r>
            <a:endParaRPr lang="en-US" altLang="zh-CN" sz="2000">
              <a:solidFill>
                <a:schemeClr val="bg2"/>
              </a:solidFill>
              <a:latin typeface="Times New Roman" panose="02020603050405020304" pitchFamily="18" charset="0"/>
            </a:endParaRPr>
          </a:p>
        </p:txBody>
      </p:sp>
      <p:sp>
        <p:nvSpPr>
          <p:cNvPr id="27696" name="Text Box 73"/>
          <p:cNvSpPr txBox="1">
            <a:spLocks noChangeArrowheads="1"/>
          </p:cNvSpPr>
          <p:nvPr/>
        </p:nvSpPr>
        <p:spPr bwMode="auto">
          <a:xfrm>
            <a:off x="6062663" y="2011363"/>
            <a:ext cx="609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accent2"/>
                </a:solidFill>
                <a:latin typeface="Times New Roman" panose="02020603050405020304" pitchFamily="18" charset="0"/>
              </a:rPr>
              <a:t>A</a:t>
            </a:r>
            <a:r>
              <a:rPr lang="en-US" altLang="zh-CN" sz="2000" baseline="-25000">
                <a:solidFill>
                  <a:schemeClr val="accent2"/>
                </a:solidFill>
                <a:latin typeface="Times New Roman" panose="02020603050405020304" pitchFamily="18" charset="0"/>
              </a:rPr>
              <a:t>2</a:t>
            </a:r>
            <a:endParaRPr lang="en-US" altLang="zh-CN" sz="2000">
              <a:solidFill>
                <a:schemeClr val="bg2"/>
              </a:solidFill>
              <a:latin typeface="Times New Roman" panose="02020603050405020304" pitchFamily="18" charset="0"/>
            </a:endParaRPr>
          </a:p>
        </p:txBody>
      </p:sp>
      <p:sp>
        <p:nvSpPr>
          <p:cNvPr id="26698" name="Text Box 74"/>
          <p:cNvSpPr txBox="1">
            <a:spLocks noChangeArrowheads="1"/>
          </p:cNvSpPr>
          <p:nvPr/>
        </p:nvSpPr>
        <p:spPr bwMode="auto">
          <a:xfrm>
            <a:off x="889000" y="3935413"/>
            <a:ext cx="79883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rgbClr val="0000FF"/>
                </a:solidFill>
                <a:latin typeface="华文楷体" panose="02010600040101010101" pitchFamily="2" charset="-122"/>
                <a:ea typeface="华文楷体" panose="02010600040101010101" pitchFamily="2" charset="-122"/>
              </a:rPr>
              <a:t>[</a:t>
            </a:r>
            <a:r>
              <a:rPr lang="zh-CN" altLang="en-US" sz="2200" b="1" dirty="0">
                <a:solidFill>
                  <a:srgbClr val="0000FF"/>
                </a:solidFill>
                <a:latin typeface="华文楷体" panose="02010600040101010101" pitchFamily="2" charset="-122"/>
                <a:ea typeface="华文楷体" panose="02010600040101010101" pitchFamily="2" charset="-122"/>
              </a:rPr>
              <a:t>解</a:t>
            </a:r>
            <a:r>
              <a:rPr lang="en-US" altLang="zh-CN" sz="2200" b="1" dirty="0">
                <a:solidFill>
                  <a:srgbClr val="0000FF"/>
                </a:solidFill>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反馈电路从 </a:t>
            </a:r>
            <a:r>
              <a:rPr lang="en-US" altLang="zh-CN" sz="2200" b="1" dirty="0">
                <a:latin typeface="华文楷体" panose="02010600040101010101" pitchFamily="2" charset="-122"/>
                <a:ea typeface="华文楷体" panose="02010600040101010101" pitchFamily="2" charset="-122"/>
              </a:rPr>
              <a:t>A</a:t>
            </a:r>
            <a:r>
              <a:rPr lang="en-US" altLang="zh-CN" sz="2200" b="1" baseline="-25000" dirty="0">
                <a:latin typeface="华文楷体" panose="02010600040101010101" pitchFamily="2" charset="-122"/>
                <a:ea typeface="华文楷体" panose="02010600040101010101" pitchFamily="2" charset="-122"/>
              </a:rPr>
              <a:t>2</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的输出端引出，故为电压反馈；</a:t>
            </a:r>
          </a:p>
        </p:txBody>
      </p:sp>
      <p:sp>
        <p:nvSpPr>
          <p:cNvPr id="27698" name="Oval 75"/>
          <p:cNvSpPr>
            <a:spLocks noChangeArrowheads="1"/>
          </p:cNvSpPr>
          <p:nvPr/>
        </p:nvSpPr>
        <p:spPr bwMode="auto">
          <a:xfrm>
            <a:off x="7119938" y="2201863"/>
            <a:ext cx="76200" cy="76200"/>
          </a:xfrm>
          <a:prstGeom prst="ellipse">
            <a:avLst/>
          </a:prstGeom>
          <a:solidFill>
            <a:srgbClr val="6600FF"/>
          </a:solidFill>
          <a:ln w="25400">
            <a:solidFill>
              <a:srgbClr val="6600FF"/>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nvGrpSpPr>
          <p:cNvPr id="9" name="Group 76"/>
          <p:cNvGrpSpPr>
            <a:grpSpLocks/>
          </p:cNvGrpSpPr>
          <p:nvPr/>
        </p:nvGrpSpPr>
        <p:grpSpPr bwMode="auto">
          <a:xfrm>
            <a:off x="5176838" y="1820863"/>
            <a:ext cx="228600" cy="190500"/>
            <a:chOff x="0" y="0"/>
            <a:chExt cx="144" cy="120"/>
          </a:xfrm>
        </p:grpSpPr>
        <p:sp>
          <p:nvSpPr>
            <p:cNvPr id="27716" name="Line 77"/>
            <p:cNvSpPr>
              <a:spLocks noChangeShapeType="1"/>
            </p:cNvSpPr>
            <p:nvPr/>
          </p:nvSpPr>
          <p:spPr bwMode="auto">
            <a:xfrm>
              <a:off x="0" y="66"/>
              <a:ext cx="144" cy="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717" name="Oval 78"/>
            <p:cNvSpPr>
              <a:spLocks noChangeArrowheads="1"/>
            </p:cNvSpPr>
            <p:nvPr/>
          </p:nvSpPr>
          <p:spPr bwMode="auto">
            <a:xfrm>
              <a:off x="6" y="0"/>
              <a:ext cx="120" cy="120"/>
            </a:xfrm>
            <a:prstGeom prst="ellipse">
              <a:avLst/>
            </a:prstGeom>
            <a:noFill/>
            <a:ln w="317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grpSp>
        <p:nvGrpSpPr>
          <p:cNvPr id="10" name="Group 79"/>
          <p:cNvGrpSpPr>
            <a:grpSpLocks/>
          </p:cNvGrpSpPr>
          <p:nvPr/>
        </p:nvGrpSpPr>
        <p:grpSpPr bwMode="auto">
          <a:xfrm>
            <a:off x="4100513" y="1935163"/>
            <a:ext cx="228600" cy="190500"/>
            <a:chOff x="0" y="0"/>
            <a:chExt cx="144" cy="120"/>
          </a:xfrm>
        </p:grpSpPr>
        <p:sp>
          <p:nvSpPr>
            <p:cNvPr id="27714" name="Line 80"/>
            <p:cNvSpPr>
              <a:spLocks noChangeShapeType="1"/>
            </p:cNvSpPr>
            <p:nvPr/>
          </p:nvSpPr>
          <p:spPr bwMode="auto">
            <a:xfrm>
              <a:off x="0" y="66"/>
              <a:ext cx="144" cy="0"/>
            </a:xfrm>
            <a:prstGeom prst="line">
              <a:avLst/>
            </a:prstGeom>
            <a:noFill/>
            <a:ln w="222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7715" name="Oval 81"/>
            <p:cNvSpPr>
              <a:spLocks noChangeArrowheads="1"/>
            </p:cNvSpPr>
            <p:nvPr/>
          </p:nvSpPr>
          <p:spPr bwMode="auto">
            <a:xfrm>
              <a:off x="6" y="0"/>
              <a:ext cx="120" cy="120"/>
            </a:xfrm>
            <a:prstGeom prst="ellipse">
              <a:avLst/>
            </a:prstGeom>
            <a:noFill/>
            <a:ln w="317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sp>
        <p:nvSpPr>
          <p:cNvPr id="26706" name="Text Box 82"/>
          <p:cNvSpPr txBox="1">
            <a:spLocks noChangeArrowheads="1"/>
          </p:cNvSpPr>
          <p:nvPr/>
        </p:nvSpPr>
        <p:spPr bwMode="auto">
          <a:xfrm>
            <a:off x="395288" y="4370388"/>
            <a:ext cx="8240712" cy="768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200" dirty="0">
                <a:latin typeface="Times New Roman" panose="02020603050405020304" pitchFamily="18" charset="0"/>
              </a:rPr>
              <a:t>　　</a:t>
            </a:r>
            <a:r>
              <a:rPr lang="zh-CN" altLang="en-US" sz="2200" b="1" dirty="0">
                <a:latin typeface="华文楷体" panose="02010600040101010101" pitchFamily="2" charset="-122"/>
                <a:ea typeface="华文楷体" panose="02010600040101010101" pitchFamily="2" charset="-122"/>
              </a:rPr>
              <a:t>反馈电压 </a:t>
            </a:r>
            <a:r>
              <a:rPr lang="en-US" altLang="zh-CN" sz="2200" b="1" i="1" dirty="0" err="1">
                <a:latin typeface="华文楷体" panose="02010600040101010101" pitchFamily="2" charset="-122"/>
                <a:ea typeface="华文楷体" panose="02010600040101010101" pitchFamily="2" charset="-122"/>
              </a:rPr>
              <a:t>u</a:t>
            </a:r>
            <a:r>
              <a:rPr lang="en-US" altLang="zh-CN" sz="2200" b="1" baseline="-25000" dirty="0" err="1">
                <a:latin typeface="华文楷体" panose="02010600040101010101" pitchFamily="2" charset="-122"/>
                <a:ea typeface="华文楷体" panose="02010600040101010101" pitchFamily="2" charset="-122"/>
              </a:rPr>
              <a:t>F</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和 </a:t>
            </a:r>
            <a:r>
              <a:rPr lang="en-US" altLang="zh-CN" sz="2200" b="1" i="1" dirty="0" err="1">
                <a:latin typeface="华文楷体" panose="02010600040101010101" pitchFamily="2" charset="-122"/>
                <a:ea typeface="华文楷体" panose="02010600040101010101" pitchFamily="2" charset="-122"/>
              </a:rPr>
              <a:t>u</a:t>
            </a:r>
            <a:r>
              <a:rPr lang="en-US" altLang="zh-CN" sz="2200" b="1" baseline="-25000" dirty="0" err="1">
                <a:latin typeface="华文楷体" panose="02010600040101010101" pitchFamily="2" charset="-122"/>
                <a:ea typeface="华文楷体" panose="02010600040101010101" pitchFamily="2" charset="-122"/>
              </a:rPr>
              <a:t>I</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输入电压分别加在的 同相和反相两个输入端，故为串联反馈；</a:t>
            </a:r>
          </a:p>
        </p:txBody>
      </p:sp>
      <p:sp>
        <p:nvSpPr>
          <p:cNvPr id="26707" name="Text Box 83"/>
          <p:cNvSpPr txBox="1">
            <a:spLocks noChangeArrowheads="1"/>
          </p:cNvSpPr>
          <p:nvPr/>
        </p:nvSpPr>
        <p:spPr bwMode="auto">
          <a:xfrm>
            <a:off x="946150" y="5200650"/>
            <a:ext cx="659765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200" b="1" dirty="0">
                <a:latin typeface="华文楷体" panose="02010600040101010101" pitchFamily="2" charset="-122"/>
                <a:ea typeface="华文楷体" panose="02010600040101010101" pitchFamily="2" charset="-122"/>
              </a:rPr>
              <a:t>设为 </a:t>
            </a:r>
            <a:r>
              <a:rPr lang="en-US" altLang="zh-CN" sz="2200" b="1" i="1" dirty="0" err="1">
                <a:latin typeface="华文楷体" panose="02010600040101010101" pitchFamily="2" charset="-122"/>
                <a:ea typeface="华文楷体" panose="02010600040101010101" pitchFamily="2" charset="-122"/>
              </a:rPr>
              <a:t>u</a:t>
            </a:r>
            <a:r>
              <a:rPr lang="en-US" altLang="zh-CN" sz="2200" b="1" baseline="-25000" dirty="0" err="1">
                <a:latin typeface="华文楷体" panose="02010600040101010101" pitchFamily="2" charset="-122"/>
                <a:ea typeface="华文楷体" panose="02010600040101010101" pitchFamily="2" charset="-122"/>
              </a:rPr>
              <a:t>I</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正，则 </a:t>
            </a:r>
            <a:r>
              <a:rPr lang="en-US" altLang="zh-CN" sz="2200" b="1" i="1" dirty="0">
                <a:latin typeface="华文楷体" panose="02010600040101010101" pitchFamily="2" charset="-122"/>
                <a:ea typeface="华文楷体" panose="02010600040101010101" pitchFamily="2" charset="-122"/>
              </a:rPr>
              <a:t>u</a:t>
            </a:r>
            <a:r>
              <a:rPr lang="en-US" altLang="zh-CN" sz="2200" b="1" baseline="-25000" dirty="0">
                <a:latin typeface="华文楷体" panose="02010600040101010101" pitchFamily="2" charset="-122"/>
                <a:ea typeface="华文楷体" panose="02010600040101010101" pitchFamily="2" charset="-122"/>
              </a:rPr>
              <a:t>O1</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为负， </a:t>
            </a:r>
            <a:r>
              <a:rPr lang="en-US" altLang="zh-CN" sz="2200" b="1" i="1" dirty="0" err="1">
                <a:latin typeface="华文楷体" panose="02010600040101010101" pitchFamily="2" charset="-122"/>
                <a:ea typeface="华文楷体" panose="02010600040101010101" pitchFamily="2" charset="-122"/>
              </a:rPr>
              <a:t>u</a:t>
            </a:r>
            <a:r>
              <a:rPr lang="en-US" altLang="zh-CN" sz="2200" b="1" baseline="-25000" dirty="0" err="1">
                <a:latin typeface="华文楷体" panose="02010600040101010101" pitchFamily="2" charset="-122"/>
                <a:ea typeface="华文楷体" panose="02010600040101010101" pitchFamily="2" charset="-122"/>
              </a:rPr>
              <a:t>O</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为正。</a:t>
            </a:r>
          </a:p>
        </p:txBody>
      </p:sp>
      <p:sp>
        <p:nvSpPr>
          <p:cNvPr id="26708" name="Text Box 84"/>
          <p:cNvSpPr txBox="1">
            <a:spLocks noChangeArrowheads="1"/>
          </p:cNvSpPr>
          <p:nvPr/>
        </p:nvSpPr>
        <p:spPr bwMode="auto">
          <a:xfrm>
            <a:off x="952500" y="5700713"/>
            <a:ext cx="8318500"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FontTx/>
              <a:buNone/>
            </a:pPr>
            <a:r>
              <a:rPr lang="zh-CN" altLang="en-US" sz="2200" b="1" dirty="0">
                <a:latin typeface="华文楷体" panose="02010600040101010101" pitchFamily="2" charset="-122"/>
                <a:ea typeface="华文楷体" panose="02010600040101010101" pitchFamily="2" charset="-122"/>
              </a:rPr>
              <a:t>反馈电压 </a:t>
            </a:r>
            <a:r>
              <a:rPr lang="en-US" altLang="zh-CN" sz="2200" b="1" i="1" dirty="0" err="1">
                <a:latin typeface="华文楷体" panose="02010600040101010101" pitchFamily="2" charset="-122"/>
                <a:ea typeface="华文楷体" panose="02010600040101010101" pitchFamily="2" charset="-122"/>
              </a:rPr>
              <a:t>u</a:t>
            </a:r>
            <a:r>
              <a:rPr lang="en-US" altLang="zh-CN" sz="2200" b="1" baseline="-25000" dirty="0" err="1">
                <a:latin typeface="华文楷体" panose="02010600040101010101" pitchFamily="2" charset="-122"/>
                <a:ea typeface="华文楷体" panose="02010600040101010101" pitchFamily="2" charset="-122"/>
              </a:rPr>
              <a:t>F</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使净输入电压 </a:t>
            </a:r>
            <a:r>
              <a:rPr lang="en-US" altLang="zh-CN" sz="2200" b="1" i="1" dirty="0" err="1">
                <a:latin typeface="华文楷体" panose="02010600040101010101" pitchFamily="2" charset="-122"/>
                <a:ea typeface="华文楷体" panose="02010600040101010101" pitchFamily="2" charset="-122"/>
              </a:rPr>
              <a:t>u</a:t>
            </a:r>
            <a:r>
              <a:rPr lang="en-US" altLang="zh-CN" sz="2200" b="1" baseline="-25000" dirty="0" err="1">
                <a:latin typeface="华文楷体" panose="02010600040101010101" pitchFamily="2" charset="-122"/>
                <a:ea typeface="华文楷体" panose="02010600040101010101" pitchFamily="2" charset="-122"/>
              </a:rPr>
              <a:t>D</a:t>
            </a:r>
            <a:r>
              <a:rPr lang="en-US" altLang="zh-CN" sz="2200" b="1" dirty="0">
                <a:latin typeface="华文楷体" panose="02010600040101010101" pitchFamily="2" charset="-122"/>
                <a:ea typeface="华文楷体" panose="02010600040101010101" pitchFamily="2" charset="-122"/>
              </a:rPr>
              <a:t> = </a:t>
            </a:r>
            <a:r>
              <a:rPr lang="en-US" altLang="zh-CN" sz="2200" b="1" i="1" dirty="0" err="1">
                <a:latin typeface="华文楷体" panose="02010600040101010101" pitchFamily="2" charset="-122"/>
                <a:ea typeface="华文楷体" panose="02010600040101010101" pitchFamily="2" charset="-122"/>
              </a:rPr>
              <a:t>u</a:t>
            </a:r>
            <a:r>
              <a:rPr lang="en-US" altLang="zh-CN" sz="2200" b="1" baseline="-25000" dirty="0" err="1">
                <a:latin typeface="华文楷体" panose="02010600040101010101" pitchFamily="2" charset="-122"/>
                <a:ea typeface="华文楷体" panose="02010600040101010101" pitchFamily="2" charset="-122"/>
              </a:rPr>
              <a:t>I</a:t>
            </a:r>
            <a:r>
              <a:rPr lang="en-US" altLang="zh-CN" sz="2200" b="1" dirty="0">
                <a:latin typeface="华文楷体" panose="02010600040101010101" pitchFamily="2" charset="-122"/>
                <a:ea typeface="华文楷体" panose="02010600040101010101" pitchFamily="2" charset="-122"/>
              </a:rPr>
              <a:t> – </a:t>
            </a:r>
            <a:r>
              <a:rPr lang="en-US" altLang="zh-CN" sz="2200" b="1" i="1" dirty="0" err="1">
                <a:latin typeface="华文楷体" panose="02010600040101010101" pitchFamily="2" charset="-122"/>
                <a:ea typeface="华文楷体" panose="02010600040101010101" pitchFamily="2" charset="-122"/>
              </a:rPr>
              <a:t>u</a:t>
            </a:r>
            <a:r>
              <a:rPr lang="en-US" altLang="zh-CN" sz="2200" b="1" baseline="-25000" dirty="0" err="1">
                <a:latin typeface="华文楷体" panose="02010600040101010101" pitchFamily="2" charset="-122"/>
                <a:ea typeface="华文楷体" panose="02010600040101010101" pitchFamily="2" charset="-122"/>
              </a:rPr>
              <a:t>F</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减小，故为负反馈；</a:t>
            </a:r>
            <a:endParaRPr lang="en-US" altLang="zh-CN" sz="2200" b="1" dirty="0">
              <a:latin typeface="华文楷体" panose="02010600040101010101" pitchFamily="2" charset="-122"/>
              <a:ea typeface="华文楷体" panose="02010600040101010101" pitchFamily="2" charset="-122"/>
            </a:endParaRPr>
          </a:p>
        </p:txBody>
      </p:sp>
      <p:sp>
        <p:nvSpPr>
          <p:cNvPr id="26710" name="Text Box 86"/>
          <p:cNvSpPr txBox="1">
            <a:spLocks noChangeArrowheads="1"/>
          </p:cNvSpPr>
          <p:nvPr/>
        </p:nvSpPr>
        <p:spPr bwMode="auto">
          <a:xfrm>
            <a:off x="371475" y="6150918"/>
            <a:ext cx="3048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2400" b="1" dirty="0">
                <a:solidFill>
                  <a:srgbClr val="FF0066"/>
                </a:solidFill>
                <a:latin typeface="华文楷体" panose="02010600040101010101" pitchFamily="2" charset="-122"/>
                <a:ea typeface="华文楷体" panose="02010600040101010101" pitchFamily="2" charset="-122"/>
              </a:rPr>
              <a:t>串联电压负反馈。</a:t>
            </a:r>
            <a:endParaRPr lang="zh-CN" altLang="en-US" sz="2400" b="1" dirty="0">
              <a:solidFill>
                <a:srgbClr val="6600FF"/>
              </a:solidFill>
              <a:latin typeface="华文楷体" panose="02010600040101010101" pitchFamily="2" charset="-122"/>
              <a:ea typeface="华文楷体" panose="02010600040101010101" pitchFamily="2" charset="-122"/>
            </a:endParaRPr>
          </a:p>
        </p:txBody>
      </p:sp>
      <p:grpSp>
        <p:nvGrpSpPr>
          <p:cNvPr id="11" name="Group 87"/>
          <p:cNvGrpSpPr>
            <a:grpSpLocks/>
          </p:cNvGrpSpPr>
          <p:nvPr/>
        </p:nvGrpSpPr>
        <p:grpSpPr bwMode="auto">
          <a:xfrm>
            <a:off x="2576513" y="1916113"/>
            <a:ext cx="171450" cy="742950"/>
            <a:chOff x="0" y="0"/>
            <a:chExt cx="108" cy="468"/>
          </a:xfrm>
        </p:grpSpPr>
        <p:sp>
          <p:nvSpPr>
            <p:cNvPr id="27712" name="Oval 88"/>
            <p:cNvSpPr>
              <a:spLocks noChangeArrowheads="1"/>
            </p:cNvSpPr>
            <p:nvPr/>
          </p:nvSpPr>
          <p:spPr bwMode="auto">
            <a:xfrm>
              <a:off x="0" y="0"/>
              <a:ext cx="72" cy="72"/>
            </a:xfrm>
            <a:prstGeom prst="ellipse">
              <a:avLst/>
            </a:prstGeom>
            <a:solidFill>
              <a:srgbClr val="FF0066"/>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27713" name="Oval 89"/>
            <p:cNvSpPr>
              <a:spLocks noChangeArrowheads="1"/>
            </p:cNvSpPr>
            <p:nvPr/>
          </p:nvSpPr>
          <p:spPr bwMode="auto">
            <a:xfrm>
              <a:off x="36" y="396"/>
              <a:ext cx="72" cy="72"/>
            </a:xfrm>
            <a:prstGeom prst="ellipse">
              <a:avLst/>
            </a:prstGeom>
            <a:solidFill>
              <a:srgbClr val="FF0066"/>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grpSp>
        <p:nvGrpSpPr>
          <p:cNvPr id="12" name="Group 90"/>
          <p:cNvGrpSpPr>
            <a:grpSpLocks/>
          </p:cNvGrpSpPr>
          <p:nvPr/>
        </p:nvGrpSpPr>
        <p:grpSpPr bwMode="auto">
          <a:xfrm>
            <a:off x="2576513" y="1897063"/>
            <a:ext cx="171450" cy="742950"/>
            <a:chOff x="0" y="0"/>
            <a:chExt cx="108" cy="468"/>
          </a:xfrm>
        </p:grpSpPr>
        <p:sp>
          <p:nvSpPr>
            <p:cNvPr id="27710" name="Oval 91"/>
            <p:cNvSpPr>
              <a:spLocks noChangeArrowheads="1"/>
            </p:cNvSpPr>
            <p:nvPr/>
          </p:nvSpPr>
          <p:spPr bwMode="auto">
            <a:xfrm>
              <a:off x="0" y="0"/>
              <a:ext cx="72" cy="72"/>
            </a:xfrm>
            <a:prstGeom prst="ellipse">
              <a:avLst/>
            </a:prstGeom>
            <a:solidFill>
              <a:srgbClr val="FF0066"/>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27711" name="Oval 92"/>
            <p:cNvSpPr>
              <a:spLocks noChangeArrowheads="1"/>
            </p:cNvSpPr>
            <p:nvPr/>
          </p:nvSpPr>
          <p:spPr bwMode="auto">
            <a:xfrm>
              <a:off x="36" y="396"/>
              <a:ext cx="72" cy="72"/>
            </a:xfrm>
            <a:prstGeom prst="ellipse">
              <a:avLst/>
            </a:prstGeom>
            <a:solidFill>
              <a:srgbClr val="FF0066"/>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grpSp>
        <p:nvGrpSpPr>
          <p:cNvPr id="13" name="Group 93"/>
          <p:cNvGrpSpPr>
            <a:grpSpLocks/>
          </p:cNvGrpSpPr>
          <p:nvPr/>
        </p:nvGrpSpPr>
        <p:grpSpPr bwMode="auto">
          <a:xfrm>
            <a:off x="2595563" y="1916113"/>
            <a:ext cx="171450" cy="742950"/>
            <a:chOff x="0" y="0"/>
            <a:chExt cx="108" cy="468"/>
          </a:xfrm>
        </p:grpSpPr>
        <p:sp>
          <p:nvSpPr>
            <p:cNvPr id="27708" name="Oval 94"/>
            <p:cNvSpPr>
              <a:spLocks noChangeArrowheads="1"/>
            </p:cNvSpPr>
            <p:nvPr/>
          </p:nvSpPr>
          <p:spPr bwMode="auto">
            <a:xfrm>
              <a:off x="0" y="0"/>
              <a:ext cx="72" cy="72"/>
            </a:xfrm>
            <a:prstGeom prst="ellipse">
              <a:avLst/>
            </a:prstGeom>
            <a:solidFill>
              <a:srgbClr val="FF0066"/>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27709" name="Oval 95"/>
            <p:cNvSpPr>
              <a:spLocks noChangeArrowheads="1"/>
            </p:cNvSpPr>
            <p:nvPr/>
          </p:nvSpPr>
          <p:spPr bwMode="auto">
            <a:xfrm>
              <a:off x="36" y="396"/>
              <a:ext cx="72" cy="72"/>
            </a:xfrm>
            <a:prstGeom prst="ellipse">
              <a:avLst/>
            </a:prstGeom>
            <a:solidFill>
              <a:srgbClr val="FF0066"/>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grpSp>
    </p:spTree>
    <p:extLst>
      <p:ext uri="{BB962C8B-B14F-4D97-AF65-F5344CB8AC3E}">
        <p14:creationId xmlns:p14="http://schemas.microsoft.com/office/powerpoint/2010/main" xmlns="" val="64471386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6698"/>
                                        </p:tgtEl>
                                        <p:attrNameLst>
                                          <p:attrName>style.visibility</p:attrName>
                                        </p:attrNameLst>
                                      </p:cBhvr>
                                      <p:to>
                                        <p:strVal val="visible"/>
                                      </p:to>
                                    </p:set>
                                    <p:animEffect transition="in" filter="wipe(left)">
                                      <p:cBhvr>
                                        <p:cTn id="7" dur="300"/>
                                        <p:tgtEl>
                                          <p:spTgt spid="26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706"/>
                                        </p:tgtEl>
                                        <p:attrNameLst>
                                          <p:attrName>style.visibility</p:attrName>
                                        </p:attrNameLst>
                                      </p:cBhvr>
                                      <p:to>
                                        <p:strVal val="visible"/>
                                      </p:to>
                                    </p:set>
                                    <p:animEffect transition="in" filter="wipe(left)">
                                      <p:cBhvr>
                                        <p:cTn id="12" dur="500"/>
                                        <p:tgtEl>
                                          <p:spTgt spid="267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1" presetClass="entr" presetSubtype="0" fill="hold" nodeType="clickEffect">
                                  <p:stCondLst>
                                    <p:cond delay="0"/>
                                  </p:stCondLst>
                                  <p:childTnLst>
                                    <p:set>
                                      <p:cBhvr>
                                        <p:cTn id="16" dur="75">
                                          <p:stCondLst>
                                            <p:cond delay="0"/>
                                          </p:stCondLst>
                                        </p:cTn>
                                        <p:tgtEl>
                                          <p:spTgt spid="11"/>
                                        </p:tgtEl>
                                        <p:attrNameLst>
                                          <p:attrName>style.visibility</p:attrName>
                                        </p:attrNameLst>
                                      </p:cBhvr>
                                      <p:to>
                                        <p:strVal val="visible"/>
                                      </p:to>
                                    </p:set>
                                  </p:childTnLst>
                                </p:cTn>
                              </p:par>
                            </p:childTnLst>
                          </p:cTn>
                        </p:par>
                        <p:par>
                          <p:cTn id="17" fill="hold" nodeType="afterGroup">
                            <p:stCondLst>
                              <p:cond delay="75"/>
                            </p:stCondLst>
                            <p:childTnLst>
                              <p:par>
                                <p:cTn id="18" presetID="11" presetClass="entr" presetSubtype="0" fill="hold" nodeType="afterEffect">
                                  <p:stCondLst>
                                    <p:cond delay="1000"/>
                                  </p:stCondLst>
                                  <p:childTnLst>
                                    <p:set>
                                      <p:cBhvr>
                                        <p:cTn id="19" dur="75">
                                          <p:stCondLst>
                                            <p:cond delay="0"/>
                                          </p:stCondLst>
                                        </p:cTn>
                                        <p:tgtEl>
                                          <p:spTgt spid="12"/>
                                        </p:tgtEl>
                                        <p:attrNameLst>
                                          <p:attrName>style.visibility</p:attrName>
                                        </p:attrNameLst>
                                      </p:cBhvr>
                                      <p:to>
                                        <p:strVal val="visible"/>
                                      </p:to>
                                    </p:set>
                                  </p:childTnLst>
                                </p:cTn>
                              </p:par>
                            </p:childTnLst>
                          </p:cTn>
                        </p:par>
                        <p:par>
                          <p:cTn id="20" fill="hold" nodeType="afterGroup">
                            <p:stCondLst>
                              <p:cond delay="1150"/>
                            </p:stCondLst>
                            <p:childTnLst>
                              <p:par>
                                <p:cTn id="21" presetID="11" presetClass="entr" presetSubtype="0" fill="hold" nodeType="afterEffect">
                                  <p:stCondLst>
                                    <p:cond delay="1000"/>
                                  </p:stCondLst>
                                  <p:childTnLst>
                                    <p:set>
                                      <p:cBhvr>
                                        <p:cTn id="22" dur="75">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707"/>
                                        </p:tgtEl>
                                        <p:attrNameLst>
                                          <p:attrName>style.visibility</p:attrName>
                                        </p:attrNameLst>
                                      </p:cBhvr>
                                      <p:to>
                                        <p:strVal val="visible"/>
                                      </p:to>
                                    </p:set>
                                    <p:animEffect transition="in" filter="wipe(left)">
                                      <p:cBhvr>
                                        <p:cTn id="27" dur="500"/>
                                        <p:tgtEl>
                                          <p:spTgt spid="267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5" presetClass="entr" presetSubtype="0" fill="hold" grpId="0" nodeType="clickEffect">
                                  <p:stCondLst>
                                    <p:cond delay="0"/>
                                  </p:stCondLst>
                                  <p:childTnLst>
                                    <p:set>
                                      <p:cBhvr>
                                        <p:cTn id="31" dur="1" fill="hold">
                                          <p:stCondLst>
                                            <p:cond delay="0"/>
                                          </p:stCondLst>
                                        </p:cTn>
                                        <p:tgtEl>
                                          <p:spTgt spid="26648"/>
                                        </p:tgtEl>
                                        <p:attrNameLst>
                                          <p:attrName>style.visibility</p:attrName>
                                        </p:attrNameLst>
                                      </p:cBhvr>
                                      <p:to>
                                        <p:strVal val="visible"/>
                                      </p:to>
                                    </p:set>
                                    <p:anim calcmode="lin" valueType="num">
                                      <p:cBhvr>
                                        <p:cTn id="32" dur="1000" fill="hold"/>
                                        <p:tgtEl>
                                          <p:spTgt spid="26648"/>
                                        </p:tgtEl>
                                        <p:attrNameLst>
                                          <p:attrName>ppt_w</p:attrName>
                                        </p:attrNameLst>
                                      </p:cBhvr>
                                      <p:tavLst>
                                        <p:tav tm="0">
                                          <p:val>
                                            <p:fltVal val="0"/>
                                          </p:val>
                                        </p:tav>
                                        <p:tav tm="100000">
                                          <p:val>
                                            <p:strVal val="#ppt_w"/>
                                          </p:val>
                                        </p:tav>
                                      </p:tavLst>
                                    </p:anim>
                                    <p:anim calcmode="lin" valueType="num">
                                      <p:cBhvr>
                                        <p:cTn id="33" dur="1000" fill="hold"/>
                                        <p:tgtEl>
                                          <p:spTgt spid="26648"/>
                                        </p:tgtEl>
                                        <p:attrNameLst>
                                          <p:attrName>ppt_h</p:attrName>
                                        </p:attrNameLst>
                                      </p:cBhvr>
                                      <p:tavLst>
                                        <p:tav tm="0">
                                          <p:val>
                                            <p:fltVal val="0"/>
                                          </p:val>
                                        </p:tav>
                                        <p:tav tm="100000">
                                          <p:val>
                                            <p:strVal val="#ppt_h"/>
                                          </p:val>
                                        </p:tav>
                                      </p:tavLst>
                                    </p:anim>
                                    <p:anim calcmode="lin" valueType="num">
                                      <p:cBhvr>
                                        <p:cTn id="34" dur="1000" fill="hold"/>
                                        <p:tgtEl>
                                          <p:spTgt spid="26648"/>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664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5"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1000" fill="hold"/>
                                        <p:tgtEl>
                                          <p:spTgt spid="10"/>
                                        </p:tgtEl>
                                        <p:attrNameLst>
                                          <p:attrName>ppt_w</p:attrName>
                                        </p:attrNameLst>
                                      </p:cBhvr>
                                      <p:tavLst>
                                        <p:tav tm="0">
                                          <p:val>
                                            <p:fltVal val="0"/>
                                          </p:val>
                                        </p:tav>
                                        <p:tav tm="100000">
                                          <p:val>
                                            <p:strVal val="#ppt_w"/>
                                          </p:val>
                                        </p:tav>
                                      </p:tavLst>
                                    </p:anim>
                                    <p:anim calcmode="lin" valueType="num">
                                      <p:cBhvr>
                                        <p:cTn id="41" dur="1000" fill="hold"/>
                                        <p:tgtEl>
                                          <p:spTgt spid="10"/>
                                        </p:tgtEl>
                                        <p:attrNameLst>
                                          <p:attrName>ppt_h</p:attrName>
                                        </p:attrNameLst>
                                      </p:cBhvr>
                                      <p:tavLst>
                                        <p:tav tm="0">
                                          <p:val>
                                            <p:fltVal val="0"/>
                                          </p:val>
                                        </p:tav>
                                        <p:tav tm="100000">
                                          <p:val>
                                            <p:strVal val="#ppt_h"/>
                                          </p:val>
                                        </p:tav>
                                      </p:tavLst>
                                    </p:anim>
                                    <p:anim calcmode="lin" valueType="num">
                                      <p:cBhvr>
                                        <p:cTn id="42"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5"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1000" fill="hold"/>
                                        <p:tgtEl>
                                          <p:spTgt spid="9"/>
                                        </p:tgtEl>
                                        <p:attrNameLst>
                                          <p:attrName>ppt_w</p:attrName>
                                        </p:attrNameLst>
                                      </p:cBhvr>
                                      <p:tavLst>
                                        <p:tav tm="0">
                                          <p:val>
                                            <p:fltVal val="0"/>
                                          </p:val>
                                        </p:tav>
                                        <p:tav tm="100000">
                                          <p:val>
                                            <p:strVal val="#ppt_w"/>
                                          </p:val>
                                        </p:tav>
                                      </p:tavLst>
                                    </p:anim>
                                    <p:anim calcmode="lin" valueType="num">
                                      <p:cBhvr>
                                        <p:cTn id="49" dur="1000" fill="hold"/>
                                        <p:tgtEl>
                                          <p:spTgt spid="9"/>
                                        </p:tgtEl>
                                        <p:attrNameLst>
                                          <p:attrName>ppt_h</p:attrName>
                                        </p:attrNameLst>
                                      </p:cBhvr>
                                      <p:tavLst>
                                        <p:tav tm="0">
                                          <p:val>
                                            <p:fltVal val="0"/>
                                          </p:val>
                                        </p:tav>
                                        <p:tav tm="100000">
                                          <p:val>
                                            <p:strVal val="#ppt_h"/>
                                          </p:val>
                                        </p:tav>
                                      </p:tavLst>
                                    </p:anim>
                                    <p:anim calcmode="lin" valueType="num">
                                      <p:cBhvr>
                                        <p:cTn id="50" dur="1000" fill="hold"/>
                                        <p:tgtEl>
                                          <p:spTgt spid="9"/>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5" presetClass="entr" presetSubtype="0" fill="hold" grpId="0" nodeType="clickEffect">
                                  <p:stCondLst>
                                    <p:cond delay="0"/>
                                  </p:stCondLst>
                                  <p:childTnLst>
                                    <p:set>
                                      <p:cBhvr>
                                        <p:cTn id="55" dur="1" fill="hold">
                                          <p:stCondLst>
                                            <p:cond delay="0"/>
                                          </p:stCondLst>
                                        </p:cTn>
                                        <p:tgtEl>
                                          <p:spTgt spid="26676"/>
                                        </p:tgtEl>
                                        <p:attrNameLst>
                                          <p:attrName>style.visibility</p:attrName>
                                        </p:attrNameLst>
                                      </p:cBhvr>
                                      <p:to>
                                        <p:strVal val="visible"/>
                                      </p:to>
                                    </p:set>
                                    <p:anim calcmode="lin" valueType="num">
                                      <p:cBhvr>
                                        <p:cTn id="56" dur="1000" fill="hold"/>
                                        <p:tgtEl>
                                          <p:spTgt spid="26676"/>
                                        </p:tgtEl>
                                        <p:attrNameLst>
                                          <p:attrName>ppt_w</p:attrName>
                                        </p:attrNameLst>
                                      </p:cBhvr>
                                      <p:tavLst>
                                        <p:tav tm="0">
                                          <p:val>
                                            <p:fltVal val="0"/>
                                          </p:val>
                                        </p:tav>
                                        <p:tav tm="100000">
                                          <p:val>
                                            <p:strVal val="#ppt_w"/>
                                          </p:val>
                                        </p:tav>
                                      </p:tavLst>
                                    </p:anim>
                                    <p:anim calcmode="lin" valueType="num">
                                      <p:cBhvr>
                                        <p:cTn id="57" dur="1000" fill="hold"/>
                                        <p:tgtEl>
                                          <p:spTgt spid="26676"/>
                                        </p:tgtEl>
                                        <p:attrNameLst>
                                          <p:attrName>ppt_h</p:attrName>
                                        </p:attrNameLst>
                                      </p:cBhvr>
                                      <p:tavLst>
                                        <p:tav tm="0">
                                          <p:val>
                                            <p:fltVal val="0"/>
                                          </p:val>
                                        </p:tav>
                                        <p:tav tm="100000">
                                          <p:val>
                                            <p:strVal val="#ppt_h"/>
                                          </p:val>
                                        </p:tav>
                                      </p:tavLst>
                                    </p:anim>
                                    <p:anim calcmode="lin" valueType="num">
                                      <p:cBhvr>
                                        <p:cTn id="58" dur="1000" fill="hold"/>
                                        <p:tgtEl>
                                          <p:spTgt spid="26676"/>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2667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6708"/>
                                        </p:tgtEl>
                                        <p:attrNameLst>
                                          <p:attrName>style.visibility</p:attrName>
                                        </p:attrNameLst>
                                      </p:cBhvr>
                                      <p:to>
                                        <p:strVal val="visible"/>
                                      </p:to>
                                    </p:set>
                                    <p:animEffect transition="in" filter="wipe(left)">
                                      <p:cBhvr>
                                        <p:cTn id="64" dur="500"/>
                                        <p:tgtEl>
                                          <p:spTgt spid="2670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26710"/>
                                        </p:tgtEl>
                                        <p:attrNameLst>
                                          <p:attrName>style.visibility</p:attrName>
                                        </p:attrNameLst>
                                      </p:cBhvr>
                                      <p:to>
                                        <p:strVal val="visible"/>
                                      </p:to>
                                    </p:set>
                                    <p:anim calcmode="lin" valueType="num">
                                      <p:cBhvr>
                                        <p:cTn id="69" dur="500" fill="hold"/>
                                        <p:tgtEl>
                                          <p:spTgt spid="26710"/>
                                        </p:tgtEl>
                                        <p:attrNameLst>
                                          <p:attrName>ppt_w</p:attrName>
                                        </p:attrNameLst>
                                      </p:cBhvr>
                                      <p:tavLst>
                                        <p:tav tm="0">
                                          <p:val>
                                            <p:fltVal val="0"/>
                                          </p:val>
                                        </p:tav>
                                        <p:tav tm="100000">
                                          <p:val>
                                            <p:strVal val="#ppt_w"/>
                                          </p:val>
                                        </p:tav>
                                      </p:tavLst>
                                    </p:anim>
                                    <p:anim calcmode="lin" valueType="num">
                                      <p:cBhvr>
                                        <p:cTn id="70" dur="500" fill="hold"/>
                                        <p:tgtEl>
                                          <p:spTgt spid="267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8" grpId="0" autoUpdateAnimBg="0"/>
      <p:bldP spid="26676" grpId="0" autoUpdateAnimBg="0"/>
      <p:bldP spid="26698" grpId="0" autoUpdateAnimBg="0"/>
      <p:bldP spid="26706" grpId="0" autoUpdateAnimBg="0"/>
      <p:bldP spid="26707" grpId="0" autoUpdateAnimBg="0"/>
      <p:bldP spid="26708" grpId="0" autoUpdateAnimBg="0"/>
      <p:bldP spid="26710"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839075" y="1546225"/>
            <a:ext cx="70485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i="1">
                <a:solidFill>
                  <a:schemeClr val="accent2"/>
                </a:solidFill>
                <a:latin typeface="Times New Roman" panose="02020603050405020304" pitchFamily="18" charset="0"/>
              </a:rPr>
              <a:t>u</a:t>
            </a:r>
            <a:r>
              <a:rPr lang="en-US" altLang="zh-CN" sz="2200" baseline="-25000">
                <a:solidFill>
                  <a:schemeClr val="accent2"/>
                </a:solidFill>
                <a:latin typeface="Times New Roman" panose="02020603050405020304" pitchFamily="18" charset="0"/>
              </a:rPr>
              <a:t>O</a:t>
            </a:r>
            <a:endParaRPr lang="en-US" altLang="zh-CN" sz="2200">
              <a:solidFill>
                <a:schemeClr val="accent2"/>
              </a:solidFill>
              <a:latin typeface="Times New Roman" panose="02020603050405020304" pitchFamily="18" charset="0"/>
            </a:endParaRPr>
          </a:p>
        </p:txBody>
      </p:sp>
      <p:sp>
        <p:nvSpPr>
          <p:cNvPr id="28675" name="Text Box 3"/>
          <p:cNvSpPr txBox="1">
            <a:spLocks noChangeArrowheads="1"/>
          </p:cNvSpPr>
          <p:nvPr/>
        </p:nvSpPr>
        <p:spPr bwMode="auto">
          <a:xfrm>
            <a:off x="1162050" y="2227263"/>
            <a:ext cx="414338"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i="1">
                <a:solidFill>
                  <a:schemeClr val="accent2"/>
                </a:solidFill>
                <a:latin typeface="Times New Roman" panose="02020603050405020304" pitchFamily="18" charset="0"/>
              </a:rPr>
              <a:t>u</a:t>
            </a:r>
            <a:r>
              <a:rPr lang="en-US" altLang="zh-CN" sz="2200" baseline="-25000">
                <a:solidFill>
                  <a:schemeClr val="accent2"/>
                </a:solidFill>
                <a:latin typeface="Times New Roman" panose="02020603050405020304" pitchFamily="18" charset="0"/>
              </a:rPr>
              <a:t>I</a:t>
            </a:r>
            <a:endParaRPr lang="en-US" altLang="zh-CN" sz="2200">
              <a:solidFill>
                <a:schemeClr val="accent2"/>
              </a:solidFill>
              <a:latin typeface="Times New Roman" panose="02020603050405020304" pitchFamily="18" charset="0"/>
            </a:endParaRPr>
          </a:p>
        </p:txBody>
      </p:sp>
      <p:sp>
        <p:nvSpPr>
          <p:cNvPr id="28676" name="Line 4"/>
          <p:cNvSpPr>
            <a:spLocks noChangeShapeType="1"/>
          </p:cNvSpPr>
          <p:nvPr/>
        </p:nvSpPr>
        <p:spPr bwMode="auto">
          <a:xfrm>
            <a:off x="1905000" y="2114550"/>
            <a:ext cx="341313" cy="1588"/>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28677" name="Group 5"/>
          <p:cNvGrpSpPr>
            <a:grpSpLocks/>
          </p:cNvGrpSpPr>
          <p:nvPr/>
        </p:nvGrpSpPr>
        <p:grpSpPr bwMode="auto">
          <a:xfrm>
            <a:off x="3584575" y="1347788"/>
            <a:ext cx="931863" cy="1428750"/>
            <a:chOff x="0" y="0"/>
            <a:chExt cx="587" cy="900"/>
          </a:xfrm>
        </p:grpSpPr>
        <p:sp>
          <p:nvSpPr>
            <p:cNvPr id="28739" name="Rectangle 6"/>
            <p:cNvSpPr>
              <a:spLocks noChangeArrowheads="1"/>
            </p:cNvSpPr>
            <p:nvPr/>
          </p:nvSpPr>
          <p:spPr bwMode="auto">
            <a:xfrm>
              <a:off x="11" y="0"/>
              <a:ext cx="576" cy="900"/>
            </a:xfrm>
            <a:prstGeom prst="rect">
              <a:avLst/>
            </a:prstGeom>
            <a:solidFill>
              <a:srgbClr val="FEFFEB"/>
            </a:solidFill>
            <a:ln w="38100">
              <a:solidFill>
                <a:schemeClr val="accent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Tx/>
                <a:buNone/>
              </a:pPr>
              <a:endParaRPr lang="zh-CN" altLang="en-US" sz="2200" b="0" i="1">
                <a:solidFill>
                  <a:schemeClr val="accent2"/>
                </a:solidFill>
                <a:latin typeface="Times New Roman" panose="02020603050405020304" pitchFamily="18" charset="0"/>
              </a:endParaRPr>
            </a:p>
          </p:txBody>
        </p:sp>
        <p:sp>
          <p:nvSpPr>
            <p:cNvPr id="28740" name="Text Box 7"/>
            <p:cNvSpPr txBox="1">
              <a:spLocks noChangeArrowheads="1"/>
            </p:cNvSpPr>
            <p:nvPr/>
          </p:nvSpPr>
          <p:spPr bwMode="auto">
            <a:xfrm>
              <a:off x="348" y="365"/>
              <a:ext cx="216"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solidFill>
                    <a:schemeClr val="accent2"/>
                  </a:solidFill>
                  <a:latin typeface="Times New Roman" panose="02020603050405020304" pitchFamily="18" charset="0"/>
                </a:rPr>
                <a:t>+</a:t>
              </a:r>
            </a:p>
          </p:txBody>
        </p:sp>
        <p:sp>
          <p:nvSpPr>
            <p:cNvPr id="28741" name="AutoShape 8"/>
            <p:cNvSpPr>
              <a:spLocks noChangeArrowheads="1"/>
            </p:cNvSpPr>
            <p:nvPr/>
          </p:nvSpPr>
          <p:spPr bwMode="auto">
            <a:xfrm rot="-5400000">
              <a:off x="100" y="102"/>
              <a:ext cx="156" cy="120"/>
            </a:xfrm>
            <a:prstGeom prst="flowChartMerge">
              <a:avLst/>
            </a:prstGeom>
            <a:solidFill>
              <a:srgbClr val="CCFFCC"/>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grpSp>
          <p:nvGrpSpPr>
            <p:cNvPr id="28742" name="Group 9"/>
            <p:cNvGrpSpPr>
              <a:grpSpLocks/>
            </p:cNvGrpSpPr>
            <p:nvPr/>
          </p:nvGrpSpPr>
          <p:grpSpPr bwMode="auto">
            <a:xfrm>
              <a:off x="274" y="108"/>
              <a:ext cx="240" cy="96"/>
              <a:chOff x="0" y="0"/>
              <a:chExt cx="384" cy="240"/>
            </a:xfrm>
          </p:grpSpPr>
          <p:sp>
            <p:nvSpPr>
              <p:cNvPr id="28745" name="Oval 10"/>
              <p:cNvSpPr>
                <a:spLocks noChangeArrowheads="1"/>
              </p:cNvSpPr>
              <p:nvPr/>
            </p:nvSpPr>
            <p:spPr bwMode="auto">
              <a:xfrm>
                <a:off x="0" y="0"/>
                <a:ext cx="192" cy="240"/>
              </a:xfrm>
              <a:prstGeom prst="ellipse">
                <a:avLst/>
              </a:prstGeom>
              <a:solidFill>
                <a:srgbClr val="CCFFCC"/>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200">
                  <a:solidFill>
                    <a:schemeClr val="accent2"/>
                  </a:solidFill>
                  <a:latin typeface="Times New Roman" panose="02020603050405020304" pitchFamily="18" charset="0"/>
                </a:endParaRPr>
              </a:p>
            </p:txBody>
          </p:sp>
          <p:sp>
            <p:nvSpPr>
              <p:cNvPr id="28746" name="Oval 11"/>
              <p:cNvSpPr>
                <a:spLocks noChangeArrowheads="1"/>
              </p:cNvSpPr>
              <p:nvPr/>
            </p:nvSpPr>
            <p:spPr bwMode="auto">
              <a:xfrm>
                <a:off x="192" y="0"/>
                <a:ext cx="192" cy="240"/>
              </a:xfrm>
              <a:prstGeom prst="ellipse">
                <a:avLst/>
              </a:prstGeom>
              <a:solidFill>
                <a:srgbClr val="CCFFCC"/>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grpSp>
        <p:sp>
          <p:nvSpPr>
            <p:cNvPr id="28743" name="Text Box 12"/>
            <p:cNvSpPr txBox="1">
              <a:spLocks noChangeArrowheads="1"/>
            </p:cNvSpPr>
            <p:nvPr/>
          </p:nvSpPr>
          <p:spPr bwMode="auto">
            <a:xfrm>
              <a:off x="0" y="197"/>
              <a:ext cx="204"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solidFill>
                    <a:schemeClr val="accent2"/>
                  </a:solidFill>
                  <a:latin typeface="Times New Roman" panose="02020603050405020304" pitchFamily="18" charset="0"/>
                </a:rPr>
                <a:t>–</a:t>
              </a:r>
            </a:p>
          </p:txBody>
        </p:sp>
        <p:sp>
          <p:nvSpPr>
            <p:cNvPr id="28744" name="Text Box 13"/>
            <p:cNvSpPr txBox="1">
              <a:spLocks noChangeArrowheads="1"/>
            </p:cNvSpPr>
            <p:nvPr/>
          </p:nvSpPr>
          <p:spPr bwMode="auto">
            <a:xfrm>
              <a:off x="12" y="605"/>
              <a:ext cx="216"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solidFill>
                    <a:schemeClr val="accent2"/>
                  </a:solidFill>
                  <a:latin typeface="Times New Roman" panose="02020603050405020304" pitchFamily="18" charset="0"/>
                </a:rPr>
                <a:t>+</a:t>
              </a:r>
            </a:p>
          </p:txBody>
        </p:sp>
      </p:grpSp>
      <p:sp>
        <p:nvSpPr>
          <p:cNvPr id="27662" name="Text Box 14"/>
          <p:cNvSpPr txBox="1">
            <a:spLocks noChangeArrowheads="1"/>
          </p:cNvSpPr>
          <p:nvPr/>
        </p:nvSpPr>
        <p:spPr bwMode="auto">
          <a:xfrm>
            <a:off x="2746375" y="2425700"/>
            <a:ext cx="4572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latin typeface="Times New Roman" panose="02020603050405020304" pitchFamily="18" charset="0"/>
                <a:sym typeface="Symbol" panose="05050102010706020507" pitchFamily="18" charset="2"/>
              </a:rPr>
              <a:t></a:t>
            </a:r>
            <a:endParaRPr lang="zh-CN" altLang="en-US" sz="2200">
              <a:latin typeface="Times New Roman" panose="02020603050405020304" pitchFamily="18" charset="0"/>
            </a:endParaRPr>
          </a:p>
        </p:txBody>
      </p:sp>
      <p:sp>
        <p:nvSpPr>
          <p:cNvPr id="28679" name="Line 15"/>
          <p:cNvSpPr>
            <a:spLocks noChangeShapeType="1"/>
          </p:cNvSpPr>
          <p:nvPr/>
        </p:nvSpPr>
        <p:spPr bwMode="auto">
          <a:xfrm flipH="1">
            <a:off x="3143250" y="2486025"/>
            <a:ext cx="0" cy="495300"/>
          </a:xfrm>
          <a:prstGeom prst="line">
            <a:avLst/>
          </a:prstGeom>
          <a:noFill/>
          <a:ln w="38100">
            <a:solidFill>
              <a:srgbClr val="FF0066"/>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680" name="Line 16"/>
          <p:cNvSpPr>
            <a:spLocks noChangeShapeType="1"/>
          </p:cNvSpPr>
          <p:nvPr/>
        </p:nvSpPr>
        <p:spPr bwMode="auto">
          <a:xfrm>
            <a:off x="3143250" y="1095375"/>
            <a:ext cx="0" cy="76200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681" name="Line 17"/>
          <p:cNvSpPr>
            <a:spLocks noChangeShapeType="1"/>
          </p:cNvSpPr>
          <p:nvPr/>
        </p:nvSpPr>
        <p:spPr bwMode="auto">
          <a:xfrm>
            <a:off x="4895850" y="1114425"/>
            <a:ext cx="0" cy="102870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682" name="Line 18"/>
          <p:cNvSpPr>
            <a:spLocks noChangeShapeType="1"/>
          </p:cNvSpPr>
          <p:nvPr/>
        </p:nvSpPr>
        <p:spPr bwMode="auto">
          <a:xfrm>
            <a:off x="3152775" y="1095375"/>
            <a:ext cx="175260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683" name="Rectangle 19"/>
          <p:cNvSpPr>
            <a:spLocks noChangeArrowheads="1"/>
          </p:cNvSpPr>
          <p:nvPr/>
        </p:nvSpPr>
        <p:spPr bwMode="auto">
          <a:xfrm rot="10800000">
            <a:off x="3867150" y="1028700"/>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8684" name="Text Box 20"/>
          <p:cNvSpPr txBox="1">
            <a:spLocks noChangeArrowheads="1"/>
          </p:cNvSpPr>
          <p:nvPr/>
        </p:nvSpPr>
        <p:spPr bwMode="auto">
          <a:xfrm>
            <a:off x="5197475" y="2506663"/>
            <a:ext cx="444500"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200" i="1">
                <a:solidFill>
                  <a:schemeClr val="accent2"/>
                </a:solidFill>
                <a:latin typeface="Times New Roman" panose="02020603050405020304" pitchFamily="18" charset="0"/>
              </a:rPr>
              <a:t>R</a:t>
            </a:r>
            <a:endParaRPr lang="en-US" altLang="zh-CN" sz="2200" b="0">
              <a:solidFill>
                <a:schemeClr val="accent2"/>
              </a:solidFill>
              <a:latin typeface="Times New Roman" panose="02020603050405020304" pitchFamily="18" charset="0"/>
              <a:ea typeface="黑体" panose="02010609060101010101" pitchFamily="49" charset="-122"/>
            </a:endParaRPr>
          </a:p>
        </p:txBody>
      </p:sp>
      <p:sp>
        <p:nvSpPr>
          <p:cNvPr id="28685" name="Text Box 21"/>
          <p:cNvSpPr txBox="1">
            <a:spLocks noChangeArrowheads="1"/>
          </p:cNvSpPr>
          <p:nvPr/>
        </p:nvSpPr>
        <p:spPr bwMode="auto">
          <a:xfrm>
            <a:off x="4572000" y="1998663"/>
            <a:ext cx="704850"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i="1">
                <a:solidFill>
                  <a:schemeClr val="accent2"/>
                </a:solidFill>
                <a:latin typeface="Times New Roman" panose="02020603050405020304" pitchFamily="18" charset="0"/>
              </a:rPr>
              <a:t>u</a:t>
            </a:r>
            <a:r>
              <a:rPr lang="en-US" altLang="zh-CN" sz="2200" baseline="-25000">
                <a:solidFill>
                  <a:schemeClr val="accent2"/>
                </a:solidFill>
                <a:latin typeface="Times New Roman" panose="02020603050405020304" pitchFamily="18" charset="0"/>
              </a:rPr>
              <a:t>O1</a:t>
            </a:r>
            <a:endParaRPr lang="en-US" altLang="zh-CN" sz="2200">
              <a:solidFill>
                <a:schemeClr val="accent2"/>
              </a:solidFill>
              <a:latin typeface="Times New Roman" panose="02020603050405020304" pitchFamily="18" charset="0"/>
            </a:endParaRPr>
          </a:p>
        </p:txBody>
      </p:sp>
      <p:sp>
        <p:nvSpPr>
          <p:cNvPr id="28686" name="Line 22"/>
          <p:cNvSpPr>
            <a:spLocks noChangeShapeType="1"/>
          </p:cNvSpPr>
          <p:nvPr/>
        </p:nvSpPr>
        <p:spPr bwMode="auto">
          <a:xfrm>
            <a:off x="4897438" y="2009775"/>
            <a:ext cx="146685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687" name="Rectangle 23"/>
          <p:cNvSpPr>
            <a:spLocks noChangeArrowheads="1"/>
          </p:cNvSpPr>
          <p:nvPr/>
        </p:nvSpPr>
        <p:spPr bwMode="auto">
          <a:xfrm rot="10800000">
            <a:off x="5200650" y="1952625"/>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8688" name="Text Box 24"/>
          <p:cNvSpPr txBox="1">
            <a:spLocks noChangeArrowheads="1"/>
          </p:cNvSpPr>
          <p:nvPr/>
        </p:nvSpPr>
        <p:spPr bwMode="auto">
          <a:xfrm>
            <a:off x="1774825" y="2665413"/>
            <a:ext cx="336550"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i="1">
                <a:solidFill>
                  <a:schemeClr val="accent2"/>
                </a:solidFill>
                <a:latin typeface="Times New Roman" panose="02020603050405020304" pitchFamily="18" charset="0"/>
              </a:rPr>
              <a:t>i</a:t>
            </a:r>
            <a:r>
              <a:rPr lang="en-US" altLang="zh-CN" sz="2200" baseline="-25000">
                <a:solidFill>
                  <a:schemeClr val="accent2"/>
                </a:solidFill>
                <a:latin typeface="Times New Roman" panose="02020603050405020304" pitchFamily="18" charset="0"/>
              </a:rPr>
              <a:t>I</a:t>
            </a:r>
          </a:p>
        </p:txBody>
      </p:sp>
      <p:sp>
        <p:nvSpPr>
          <p:cNvPr id="28689" name="Line 25"/>
          <p:cNvSpPr>
            <a:spLocks noChangeShapeType="1"/>
          </p:cNvSpPr>
          <p:nvPr/>
        </p:nvSpPr>
        <p:spPr bwMode="auto">
          <a:xfrm>
            <a:off x="5800725" y="2751138"/>
            <a:ext cx="341313" cy="1587"/>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28690" name="Group 26"/>
          <p:cNvGrpSpPr>
            <a:grpSpLocks/>
          </p:cNvGrpSpPr>
          <p:nvPr/>
        </p:nvGrpSpPr>
        <p:grpSpPr bwMode="auto">
          <a:xfrm>
            <a:off x="6365875" y="1328738"/>
            <a:ext cx="931863" cy="1428750"/>
            <a:chOff x="0" y="0"/>
            <a:chExt cx="587" cy="900"/>
          </a:xfrm>
        </p:grpSpPr>
        <p:sp>
          <p:nvSpPr>
            <p:cNvPr id="28731" name="Rectangle 27"/>
            <p:cNvSpPr>
              <a:spLocks noChangeArrowheads="1"/>
            </p:cNvSpPr>
            <p:nvPr/>
          </p:nvSpPr>
          <p:spPr bwMode="auto">
            <a:xfrm>
              <a:off x="11" y="0"/>
              <a:ext cx="576" cy="900"/>
            </a:xfrm>
            <a:prstGeom prst="rect">
              <a:avLst/>
            </a:prstGeom>
            <a:solidFill>
              <a:srgbClr val="FEFFEB"/>
            </a:solidFill>
            <a:ln w="38100">
              <a:solidFill>
                <a:schemeClr val="accent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Tx/>
                <a:buNone/>
              </a:pPr>
              <a:endParaRPr lang="zh-CN" altLang="en-US" sz="2200" b="0" i="1">
                <a:solidFill>
                  <a:schemeClr val="accent2"/>
                </a:solidFill>
                <a:latin typeface="Times New Roman" panose="02020603050405020304" pitchFamily="18" charset="0"/>
              </a:endParaRPr>
            </a:p>
          </p:txBody>
        </p:sp>
        <p:sp>
          <p:nvSpPr>
            <p:cNvPr id="28732" name="Text Box 28"/>
            <p:cNvSpPr txBox="1">
              <a:spLocks noChangeArrowheads="1"/>
            </p:cNvSpPr>
            <p:nvPr/>
          </p:nvSpPr>
          <p:spPr bwMode="auto">
            <a:xfrm>
              <a:off x="348" y="365"/>
              <a:ext cx="216"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solidFill>
                    <a:schemeClr val="accent2"/>
                  </a:solidFill>
                  <a:latin typeface="Times New Roman" panose="02020603050405020304" pitchFamily="18" charset="0"/>
                </a:rPr>
                <a:t>+</a:t>
              </a:r>
            </a:p>
          </p:txBody>
        </p:sp>
        <p:sp>
          <p:nvSpPr>
            <p:cNvPr id="28733" name="AutoShape 29"/>
            <p:cNvSpPr>
              <a:spLocks noChangeArrowheads="1"/>
            </p:cNvSpPr>
            <p:nvPr/>
          </p:nvSpPr>
          <p:spPr bwMode="auto">
            <a:xfrm rot="-5400000">
              <a:off x="100" y="102"/>
              <a:ext cx="156" cy="120"/>
            </a:xfrm>
            <a:prstGeom prst="flowChartMerge">
              <a:avLst/>
            </a:prstGeom>
            <a:solidFill>
              <a:srgbClr val="CCFFCC"/>
            </a:solidFill>
            <a:ln w="9525">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grpSp>
          <p:nvGrpSpPr>
            <p:cNvPr id="28734" name="Group 30"/>
            <p:cNvGrpSpPr>
              <a:grpSpLocks/>
            </p:cNvGrpSpPr>
            <p:nvPr/>
          </p:nvGrpSpPr>
          <p:grpSpPr bwMode="auto">
            <a:xfrm>
              <a:off x="274" y="108"/>
              <a:ext cx="240" cy="96"/>
              <a:chOff x="0" y="0"/>
              <a:chExt cx="384" cy="240"/>
            </a:xfrm>
          </p:grpSpPr>
          <p:sp>
            <p:nvSpPr>
              <p:cNvPr id="28737" name="Oval 31"/>
              <p:cNvSpPr>
                <a:spLocks noChangeArrowheads="1"/>
              </p:cNvSpPr>
              <p:nvPr/>
            </p:nvSpPr>
            <p:spPr bwMode="auto">
              <a:xfrm>
                <a:off x="0" y="0"/>
                <a:ext cx="192" cy="240"/>
              </a:xfrm>
              <a:prstGeom prst="ellipse">
                <a:avLst/>
              </a:prstGeom>
              <a:solidFill>
                <a:srgbClr val="CCFFCC"/>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200">
                  <a:solidFill>
                    <a:schemeClr val="accent2"/>
                  </a:solidFill>
                  <a:latin typeface="Times New Roman" panose="02020603050405020304" pitchFamily="18" charset="0"/>
                </a:endParaRPr>
              </a:p>
            </p:txBody>
          </p:sp>
          <p:sp>
            <p:nvSpPr>
              <p:cNvPr id="28738" name="Oval 32"/>
              <p:cNvSpPr>
                <a:spLocks noChangeArrowheads="1"/>
              </p:cNvSpPr>
              <p:nvPr/>
            </p:nvSpPr>
            <p:spPr bwMode="auto">
              <a:xfrm>
                <a:off x="192" y="0"/>
                <a:ext cx="192" cy="240"/>
              </a:xfrm>
              <a:prstGeom prst="ellipse">
                <a:avLst/>
              </a:prstGeom>
              <a:solidFill>
                <a:srgbClr val="CCFFCC"/>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grpSp>
        <p:sp>
          <p:nvSpPr>
            <p:cNvPr id="28735" name="Text Box 33"/>
            <p:cNvSpPr txBox="1">
              <a:spLocks noChangeArrowheads="1"/>
            </p:cNvSpPr>
            <p:nvPr/>
          </p:nvSpPr>
          <p:spPr bwMode="auto">
            <a:xfrm>
              <a:off x="0" y="197"/>
              <a:ext cx="204"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solidFill>
                    <a:schemeClr val="accent2"/>
                  </a:solidFill>
                  <a:latin typeface="Times New Roman" panose="02020603050405020304" pitchFamily="18" charset="0"/>
                </a:rPr>
                <a:t>–</a:t>
              </a:r>
            </a:p>
          </p:txBody>
        </p:sp>
        <p:sp>
          <p:nvSpPr>
            <p:cNvPr id="28736" name="Text Box 34"/>
            <p:cNvSpPr txBox="1">
              <a:spLocks noChangeArrowheads="1"/>
            </p:cNvSpPr>
            <p:nvPr/>
          </p:nvSpPr>
          <p:spPr bwMode="auto">
            <a:xfrm>
              <a:off x="12" y="605"/>
              <a:ext cx="216"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solidFill>
                    <a:schemeClr val="accent2"/>
                  </a:solidFill>
                  <a:latin typeface="Times New Roman" panose="02020603050405020304" pitchFamily="18" charset="0"/>
                </a:rPr>
                <a:t>+</a:t>
              </a:r>
            </a:p>
          </p:txBody>
        </p:sp>
      </p:grpSp>
      <p:sp>
        <p:nvSpPr>
          <p:cNvPr id="28691" name="未知"/>
          <p:cNvSpPr>
            <a:spLocks/>
          </p:cNvSpPr>
          <p:nvPr/>
        </p:nvSpPr>
        <p:spPr bwMode="auto">
          <a:xfrm>
            <a:off x="7334250" y="2124075"/>
            <a:ext cx="1019175" cy="1200150"/>
          </a:xfrm>
          <a:custGeom>
            <a:avLst/>
            <a:gdLst>
              <a:gd name="T0" fmla="*/ 0 w 276"/>
              <a:gd name="T1" fmla="*/ 0 h 588"/>
              <a:gd name="T2" fmla="*/ 2147483646 w 276"/>
              <a:gd name="T3" fmla="*/ 0 h 588"/>
              <a:gd name="T4" fmla="*/ 2147483646 w 276"/>
              <a:gd name="T5" fmla="*/ 2147483646 h 588"/>
              <a:gd name="T6" fmla="*/ 0 60000 65536"/>
              <a:gd name="T7" fmla="*/ 0 60000 65536"/>
              <a:gd name="T8" fmla="*/ 0 60000 65536"/>
              <a:gd name="T9" fmla="*/ 0 w 276"/>
              <a:gd name="T10" fmla="*/ 0 h 588"/>
              <a:gd name="T11" fmla="*/ 276 w 276"/>
              <a:gd name="T12" fmla="*/ 588 h 588"/>
            </a:gdLst>
            <a:ahLst/>
            <a:cxnLst>
              <a:cxn ang="T6">
                <a:pos x="T0" y="T1"/>
              </a:cxn>
              <a:cxn ang="T7">
                <a:pos x="T2" y="T3"/>
              </a:cxn>
              <a:cxn ang="T8">
                <a:pos x="T4" y="T5"/>
              </a:cxn>
            </a:cxnLst>
            <a:rect l="T9" t="T10" r="T11" b="T12"/>
            <a:pathLst>
              <a:path w="276" h="588">
                <a:moveTo>
                  <a:pt x="0" y="0"/>
                </a:moveTo>
                <a:lnTo>
                  <a:pt x="276" y="0"/>
                </a:lnTo>
                <a:lnTo>
                  <a:pt x="276" y="588"/>
                </a:lnTo>
              </a:path>
            </a:pathLst>
          </a:custGeom>
          <a:noFill/>
          <a:ln w="3810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8692" name="Rectangle 36"/>
          <p:cNvSpPr>
            <a:spLocks noChangeArrowheads="1"/>
          </p:cNvSpPr>
          <p:nvPr/>
        </p:nvSpPr>
        <p:spPr bwMode="auto">
          <a:xfrm rot="5400000">
            <a:off x="8134350" y="2505075"/>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8693" name="Text Box 37"/>
          <p:cNvSpPr txBox="1">
            <a:spLocks noChangeArrowheads="1"/>
          </p:cNvSpPr>
          <p:nvPr/>
        </p:nvSpPr>
        <p:spPr bwMode="auto">
          <a:xfrm>
            <a:off x="7812088" y="2293938"/>
            <a:ext cx="496887"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200" i="1">
                <a:solidFill>
                  <a:schemeClr val="accent2"/>
                </a:solidFill>
                <a:latin typeface="Times New Roman" panose="02020603050405020304" pitchFamily="18" charset="0"/>
              </a:rPr>
              <a:t>R</a:t>
            </a:r>
            <a:r>
              <a:rPr lang="en-US" altLang="zh-CN" sz="2200" baseline="-20000">
                <a:solidFill>
                  <a:schemeClr val="accent2"/>
                </a:solidFill>
                <a:latin typeface="Times New Roman" panose="02020603050405020304" pitchFamily="18" charset="0"/>
              </a:rPr>
              <a:t>L</a:t>
            </a:r>
            <a:endParaRPr lang="en-US" altLang="zh-CN" sz="2200" b="0">
              <a:solidFill>
                <a:schemeClr val="accent2"/>
              </a:solidFill>
              <a:latin typeface="Times New Roman" panose="02020603050405020304" pitchFamily="18" charset="0"/>
              <a:ea typeface="黑体" panose="02010609060101010101" pitchFamily="49" charset="-122"/>
            </a:endParaRPr>
          </a:p>
        </p:txBody>
      </p:sp>
      <p:sp>
        <p:nvSpPr>
          <p:cNvPr id="27686" name="Text Box 38"/>
          <p:cNvSpPr txBox="1">
            <a:spLocks noChangeArrowheads="1"/>
          </p:cNvSpPr>
          <p:nvPr/>
        </p:nvSpPr>
        <p:spPr bwMode="auto">
          <a:xfrm>
            <a:off x="5565775" y="1606550"/>
            <a:ext cx="4572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latin typeface="Times New Roman" panose="02020603050405020304" pitchFamily="18" charset="0"/>
                <a:sym typeface="Symbol" panose="05050102010706020507" pitchFamily="18" charset="2"/>
              </a:rPr>
              <a:t></a:t>
            </a:r>
            <a:endParaRPr lang="zh-CN" altLang="en-US" sz="2200">
              <a:latin typeface="Times New Roman" panose="02020603050405020304" pitchFamily="18" charset="0"/>
            </a:endParaRPr>
          </a:p>
        </p:txBody>
      </p:sp>
      <p:sp>
        <p:nvSpPr>
          <p:cNvPr id="28695" name="Line 39"/>
          <p:cNvSpPr>
            <a:spLocks noChangeShapeType="1"/>
          </p:cNvSpPr>
          <p:nvPr/>
        </p:nvSpPr>
        <p:spPr bwMode="auto">
          <a:xfrm>
            <a:off x="5962650" y="2457450"/>
            <a:ext cx="43815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696" name="Line 40"/>
          <p:cNvSpPr>
            <a:spLocks noChangeShapeType="1"/>
          </p:cNvSpPr>
          <p:nvPr/>
        </p:nvSpPr>
        <p:spPr bwMode="auto">
          <a:xfrm>
            <a:off x="5962650" y="2466975"/>
            <a:ext cx="0" cy="26670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697" name="Line 41"/>
          <p:cNvSpPr>
            <a:spLocks noChangeShapeType="1"/>
          </p:cNvSpPr>
          <p:nvPr/>
        </p:nvSpPr>
        <p:spPr bwMode="auto">
          <a:xfrm>
            <a:off x="5943600" y="1076325"/>
            <a:ext cx="0" cy="95250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698" name="Line 42"/>
          <p:cNvSpPr>
            <a:spLocks noChangeShapeType="1"/>
          </p:cNvSpPr>
          <p:nvPr/>
        </p:nvSpPr>
        <p:spPr bwMode="auto">
          <a:xfrm>
            <a:off x="7677150" y="1095375"/>
            <a:ext cx="0" cy="102870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699" name="Line 43"/>
          <p:cNvSpPr>
            <a:spLocks noChangeShapeType="1"/>
          </p:cNvSpPr>
          <p:nvPr/>
        </p:nvSpPr>
        <p:spPr bwMode="auto">
          <a:xfrm>
            <a:off x="5953125" y="1076325"/>
            <a:ext cx="175260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700" name="Rectangle 44"/>
          <p:cNvSpPr>
            <a:spLocks noChangeArrowheads="1"/>
          </p:cNvSpPr>
          <p:nvPr/>
        </p:nvSpPr>
        <p:spPr bwMode="auto">
          <a:xfrm rot="10800000">
            <a:off x="6648450" y="1009650"/>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grpSp>
        <p:nvGrpSpPr>
          <p:cNvPr id="6" name="Group 45"/>
          <p:cNvGrpSpPr>
            <a:grpSpLocks/>
          </p:cNvGrpSpPr>
          <p:nvPr/>
        </p:nvGrpSpPr>
        <p:grpSpPr bwMode="auto">
          <a:xfrm>
            <a:off x="7372350" y="1628775"/>
            <a:ext cx="590550" cy="427038"/>
            <a:chOff x="0" y="0"/>
            <a:chExt cx="372" cy="269"/>
          </a:xfrm>
        </p:grpSpPr>
        <p:sp>
          <p:nvSpPr>
            <p:cNvPr id="28729" name="Oval 46"/>
            <p:cNvSpPr>
              <a:spLocks noChangeArrowheads="1"/>
            </p:cNvSpPr>
            <p:nvPr/>
          </p:nvSpPr>
          <p:spPr bwMode="auto">
            <a:xfrm>
              <a:off x="36" y="144"/>
              <a:ext cx="108" cy="120"/>
            </a:xfrm>
            <a:prstGeom prst="ellipse">
              <a:avLst/>
            </a:prstGeom>
            <a:solidFill>
              <a:srgbClr val="FFFFFF"/>
            </a:solidFill>
            <a:ln w="3175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8730" name="Text Box 47"/>
            <p:cNvSpPr txBox="1">
              <a:spLocks noChangeArrowheads="1"/>
            </p:cNvSpPr>
            <p:nvPr/>
          </p:nvSpPr>
          <p:spPr bwMode="auto">
            <a:xfrm>
              <a:off x="0" y="0"/>
              <a:ext cx="372"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latin typeface="Times New Roman" panose="02020603050405020304" pitchFamily="18" charset="0"/>
                </a:rPr>
                <a:t>-</a:t>
              </a:r>
            </a:p>
          </p:txBody>
        </p:sp>
      </p:grpSp>
      <p:sp>
        <p:nvSpPr>
          <p:cNvPr id="28702" name="Line 48"/>
          <p:cNvSpPr>
            <a:spLocks noChangeShapeType="1"/>
          </p:cNvSpPr>
          <p:nvPr/>
        </p:nvSpPr>
        <p:spPr bwMode="auto">
          <a:xfrm>
            <a:off x="4514850" y="2114550"/>
            <a:ext cx="38100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703" name="Oval 49"/>
          <p:cNvSpPr>
            <a:spLocks noChangeArrowheads="1"/>
          </p:cNvSpPr>
          <p:nvPr/>
        </p:nvSpPr>
        <p:spPr bwMode="auto">
          <a:xfrm>
            <a:off x="7962900" y="2071688"/>
            <a:ext cx="114300" cy="114300"/>
          </a:xfrm>
          <a:prstGeom prst="ellipse">
            <a:avLst/>
          </a:prstGeom>
          <a:solidFill>
            <a:srgbClr val="CCFFFF"/>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8704" name="Line 50"/>
          <p:cNvSpPr>
            <a:spLocks noChangeShapeType="1"/>
          </p:cNvSpPr>
          <p:nvPr/>
        </p:nvSpPr>
        <p:spPr bwMode="auto">
          <a:xfrm>
            <a:off x="3143250" y="2990850"/>
            <a:ext cx="5200650" cy="0"/>
          </a:xfrm>
          <a:prstGeom prst="line">
            <a:avLst/>
          </a:prstGeom>
          <a:noFill/>
          <a:ln w="38100">
            <a:solidFill>
              <a:srgbClr val="FF0066"/>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705" name="Line 51"/>
          <p:cNvSpPr>
            <a:spLocks noChangeShapeType="1"/>
          </p:cNvSpPr>
          <p:nvPr/>
        </p:nvSpPr>
        <p:spPr bwMode="auto">
          <a:xfrm>
            <a:off x="2076450" y="1868488"/>
            <a:ext cx="0" cy="24765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706" name="Rectangle 52"/>
          <p:cNvSpPr>
            <a:spLocks noChangeArrowheads="1"/>
          </p:cNvSpPr>
          <p:nvPr/>
        </p:nvSpPr>
        <p:spPr bwMode="auto">
          <a:xfrm>
            <a:off x="5200650" y="2905125"/>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8707" name="Text Box 53"/>
          <p:cNvSpPr txBox="1">
            <a:spLocks noChangeArrowheads="1"/>
          </p:cNvSpPr>
          <p:nvPr/>
        </p:nvSpPr>
        <p:spPr bwMode="auto">
          <a:xfrm>
            <a:off x="3829050" y="1914525"/>
            <a:ext cx="6096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solidFill>
                  <a:schemeClr val="accent2"/>
                </a:solidFill>
                <a:latin typeface="Times New Roman" panose="02020603050405020304" pitchFamily="18" charset="0"/>
              </a:rPr>
              <a:t>A</a:t>
            </a:r>
            <a:r>
              <a:rPr lang="en-US" altLang="zh-CN" sz="2200" baseline="-25000">
                <a:solidFill>
                  <a:schemeClr val="accent2"/>
                </a:solidFill>
                <a:latin typeface="Times New Roman" panose="02020603050405020304" pitchFamily="18" charset="0"/>
              </a:rPr>
              <a:t>1</a:t>
            </a:r>
            <a:endParaRPr lang="en-US" altLang="zh-CN" sz="2200">
              <a:solidFill>
                <a:schemeClr val="bg2"/>
              </a:solidFill>
              <a:latin typeface="Times New Roman" panose="02020603050405020304" pitchFamily="18" charset="0"/>
            </a:endParaRPr>
          </a:p>
        </p:txBody>
      </p:sp>
      <p:sp>
        <p:nvSpPr>
          <p:cNvPr id="28708" name="Text Box 54"/>
          <p:cNvSpPr txBox="1">
            <a:spLocks noChangeArrowheads="1"/>
          </p:cNvSpPr>
          <p:nvPr/>
        </p:nvSpPr>
        <p:spPr bwMode="auto">
          <a:xfrm>
            <a:off x="6591300" y="1895475"/>
            <a:ext cx="6096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solidFill>
                  <a:schemeClr val="accent2"/>
                </a:solidFill>
                <a:latin typeface="Times New Roman" panose="02020603050405020304" pitchFamily="18" charset="0"/>
              </a:rPr>
              <a:t>A</a:t>
            </a:r>
            <a:r>
              <a:rPr lang="en-US" altLang="zh-CN" sz="2200" baseline="-25000">
                <a:solidFill>
                  <a:schemeClr val="accent2"/>
                </a:solidFill>
                <a:latin typeface="Times New Roman" panose="02020603050405020304" pitchFamily="18" charset="0"/>
              </a:rPr>
              <a:t>2</a:t>
            </a:r>
            <a:endParaRPr lang="en-US" altLang="zh-CN" sz="2200">
              <a:solidFill>
                <a:schemeClr val="bg2"/>
              </a:solidFill>
              <a:latin typeface="Times New Roman" panose="02020603050405020304" pitchFamily="18" charset="0"/>
            </a:endParaRPr>
          </a:p>
        </p:txBody>
      </p:sp>
      <p:sp>
        <p:nvSpPr>
          <p:cNvPr id="28709" name="Line 55"/>
          <p:cNvSpPr>
            <a:spLocks noChangeShapeType="1"/>
          </p:cNvSpPr>
          <p:nvPr/>
        </p:nvSpPr>
        <p:spPr bwMode="auto">
          <a:xfrm>
            <a:off x="2076450" y="1849438"/>
            <a:ext cx="1504950" cy="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710" name="Rectangle 56"/>
          <p:cNvSpPr>
            <a:spLocks noChangeArrowheads="1"/>
          </p:cNvSpPr>
          <p:nvPr/>
        </p:nvSpPr>
        <p:spPr bwMode="auto">
          <a:xfrm rot="10800000">
            <a:off x="2381250" y="1781175"/>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8711" name="Line 57"/>
          <p:cNvSpPr>
            <a:spLocks noChangeShapeType="1"/>
          </p:cNvSpPr>
          <p:nvPr/>
        </p:nvSpPr>
        <p:spPr bwMode="auto">
          <a:xfrm>
            <a:off x="1600200" y="2486025"/>
            <a:ext cx="1981200" cy="0"/>
          </a:xfrm>
          <a:prstGeom prst="line">
            <a:avLst/>
          </a:prstGeom>
          <a:noFill/>
          <a:ln w="38100">
            <a:solidFill>
              <a:srgbClr val="FF0066"/>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712" name="Rectangle 58"/>
          <p:cNvSpPr>
            <a:spLocks noChangeArrowheads="1"/>
          </p:cNvSpPr>
          <p:nvPr/>
        </p:nvSpPr>
        <p:spPr bwMode="auto">
          <a:xfrm>
            <a:off x="2381250" y="2428875"/>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8713" name="Oval 59"/>
          <p:cNvSpPr>
            <a:spLocks noChangeArrowheads="1"/>
          </p:cNvSpPr>
          <p:nvPr/>
        </p:nvSpPr>
        <p:spPr bwMode="auto">
          <a:xfrm>
            <a:off x="1600200" y="2428875"/>
            <a:ext cx="114300" cy="114300"/>
          </a:xfrm>
          <a:prstGeom prst="ellipse">
            <a:avLst/>
          </a:prstGeom>
          <a:solidFill>
            <a:srgbClr val="CCFFFF"/>
          </a:solidFill>
          <a:ln w="2857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8714" name="Line 60"/>
          <p:cNvSpPr>
            <a:spLocks noChangeShapeType="1"/>
          </p:cNvSpPr>
          <p:nvPr/>
        </p:nvSpPr>
        <p:spPr bwMode="auto">
          <a:xfrm>
            <a:off x="1828800" y="2609850"/>
            <a:ext cx="419100" cy="0"/>
          </a:xfrm>
          <a:prstGeom prst="line">
            <a:avLst/>
          </a:prstGeom>
          <a:noFill/>
          <a:ln w="25400">
            <a:solidFill>
              <a:schemeClr val="accent2"/>
            </a:solidFill>
            <a:round/>
            <a:headEnd/>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715" name="Line 61"/>
          <p:cNvSpPr>
            <a:spLocks noChangeShapeType="1"/>
          </p:cNvSpPr>
          <p:nvPr/>
        </p:nvSpPr>
        <p:spPr bwMode="auto">
          <a:xfrm>
            <a:off x="3067050" y="2381250"/>
            <a:ext cx="419100" cy="0"/>
          </a:xfrm>
          <a:prstGeom prst="line">
            <a:avLst/>
          </a:prstGeom>
          <a:noFill/>
          <a:ln w="25400">
            <a:solidFill>
              <a:schemeClr val="accent2"/>
            </a:solidFill>
            <a:round/>
            <a:headEnd/>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716" name="Text Box 62"/>
          <p:cNvSpPr txBox="1">
            <a:spLocks noChangeArrowheads="1"/>
          </p:cNvSpPr>
          <p:nvPr/>
        </p:nvSpPr>
        <p:spPr bwMode="auto">
          <a:xfrm>
            <a:off x="3032125" y="1903413"/>
            <a:ext cx="400050"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i="1">
                <a:solidFill>
                  <a:schemeClr val="accent2"/>
                </a:solidFill>
                <a:latin typeface="Times New Roman" panose="02020603050405020304" pitchFamily="18" charset="0"/>
              </a:rPr>
              <a:t>i</a:t>
            </a:r>
            <a:r>
              <a:rPr lang="en-US" altLang="zh-CN" sz="2200" baseline="-25000">
                <a:solidFill>
                  <a:schemeClr val="accent2"/>
                </a:solidFill>
                <a:latin typeface="Times New Roman" panose="02020603050405020304" pitchFamily="18" charset="0"/>
              </a:rPr>
              <a:t>D</a:t>
            </a:r>
          </a:p>
        </p:txBody>
      </p:sp>
      <p:sp>
        <p:nvSpPr>
          <p:cNvPr id="28717" name="Text Box 63"/>
          <p:cNvSpPr txBox="1">
            <a:spLocks noChangeArrowheads="1"/>
          </p:cNvSpPr>
          <p:nvPr/>
        </p:nvSpPr>
        <p:spPr bwMode="auto">
          <a:xfrm>
            <a:off x="3355975" y="3084513"/>
            <a:ext cx="377825"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i="1">
                <a:solidFill>
                  <a:schemeClr val="accent2"/>
                </a:solidFill>
                <a:latin typeface="Times New Roman" panose="02020603050405020304" pitchFamily="18" charset="0"/>
              </a:rPr>
              <a:t>i</a:t>
            </a:r>
            <a:r>
              <a:rPr lang="en-US" altLang="zh-CN" sz="2200" baseline="-25000">
                <a:solidFill>
                  <a:schemeClr val="accent2"/>
                </a:solidFill>
                <a:latin typeface="Times New Roman" panose="02020603050405020304" pitchFamily="18" charset="0"/>
              </a:rPr>
              <a:t>F</a:t>
            </a:r>
          </a:p>
        </p:txBody>
      </p:sp>
      <p:sp>
        <p:nvSpPr>
          <p:cNvPr id="27712" name="Text Box 64"/>
          <p:cNvSpPr txBox="1">
            <a:spLocks noChangeArrowheads="1"/>
          </p:cNvSpPr>
          <p:nvPr/>
        </p:nvSpPr>
        <p:spPr bwMode="auto">
          <a:xfrm>
            <a:off x="4479925" y="1720850"/>
            <a:ext cx="4572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200">
                <a:latin typeface="Times New Roman" panose="02020603050405020304" pitchFamily="18" charset="0"/>
                <a:sym typeface="Symbol" panose="05050102010706020507" pitchFamily="18" charset="2"/>
              </a:rPr>
              <a:t></a:t>
            </a:r>
            <a:endParaRPr lang="zh-CN" altLang="en-US" sz="2200">
              <a:latin typeface="Times New Roman" panose="02020603050405020304" pitchFamily="18" charset="0"/>
            </a:endParaRPr>
          </a:p>
        </p:txBody>
      </p:sp>
      <p:sp>
        <p:nvSpPr>
          <p:cNvPr id="28719" name="Rectangle 65"/>
          <p:cNvSpPr>
            <a:spLocks noChangeArrowheads="1"/>
          </p:cNvSpPr>
          <p:nvPr/>
        </p:nvSpPr>
        <p:spPr bwMode="auto">
          <a:xfrm rot="5400000">
            <a:off x="8134350" y="3305175"/>
            <a:ext cx="457200" cy="152400"/>
          </a:xfrm>
          <a:prstGeom prst="rect">
            <a:avLst/>
          </a:prstGeom>
          <a:solidFill>
            <a:srgbClr val="FFFFEB"/>
          </a:solidFill>
          <a:ln w="38100">
            <a:solidFill>
              <a:srgbClr val="000000"/>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28720" name="Line 66"/>
          <p:cNvSpPr>
            <a:spLocks noChangeShapeType="1"/>
          </p:cNvSpPr>
          <p:nvPr/>
        </p:nvSpPr>
        <p:spPr bwMode="auto">
          <a:xfrm>
            <a:off x="3390900" y="3105150"/>
            <a:ext cx="419100" cy="0"/>
          </a:xfrm>
          <a:prstGeom prst="line">
            <a:avLst/>
          </a:prstGeom>
          <a:noFill/>
          <a:ln w="25400">
            <a:solidFill>
              <a:schemeClr val="accent2"/>
            </a:solidFill>
            <a:round/>
            <a:headEnd/>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721" name="Line 67"/>
          <p:cNvSpPr>
            <a:spLocks noChangeShapeType="1"/>
          </p:cNvSpPr>
          <p:nvPr/>
        </p:nvSpPr>
        <p:spPr bwMode="auto">
          <a:xfrm>
            <a:off x="8343900" y="3629025"/>
            <a:ext cx="0" cy="20955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8722" name="Line 68"/>
          <p:cNvSpPr>
            <a:spLocks noChangeShapeType="1"/>
          </p:cNvSpPr>
          <p:nvPr/>
        </p:nvSpPr>
        <p:spPr bwMode="auto">
          <a:xfrm>
            <a:off x="8181975" y="3836988"/>
            <a:ext cx="341313" cy="1587"/>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8723" name="Text Box 69"/>
          <p:cNvSpPr txBox="1">
            <a:spLocks noChangeArrowheads="1"/>
          </p:cNvSpPr>
          <p:nvPr/>
        </p:nvSpPr>
        <p:spPr bwMode="auto">
          <a:xfrm>
            <a:off x="8343900" y="2657475"/>
            <a:ext cx="723900"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a:solidFill>
                  <a:schemeClr val="accent2"/>
                </a:solidFill>
                <a:latin typeface="Times New Roman" panose="02020603050405020304" pitchFamily="18" charset="0"/>
              </a:rPr>
              <a:t>a</a:t>
            </a:r>
            <a:endParaRPr lang="en-US" altLang="zh-CN" sz="2200">
              <a:solidFill>
                <a:schemeClr val="bg2"/>
              </a:solidFill>
              <a:latin typeface="Times New Roman" panose="02020603050405020304" pitchFamily="18" charset="0"/>
            </a:endParaRPr>
          </a:p>
        </p:txBody>
      </p:sp>
      <p:sp>
        <p:nvSpPr>
          <p:cNvPr id="28724" name="Text Box 70"/>
          <p:cNvSpPr txBox="1">
            <a:spLocks noChangeArrowheads="1"/>
          </p:cNvSpPr>
          <p:nvPr/>
        </p:nvSpPr>
        <p:spPr bwMode="auto">
          <a:xfrm>
            <a:off x="477838" y="333375"/>
            <a:ext cx="7520905"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200" b="1" dirty="0" smtClean="0">
                <a:solidFill>
                  <a:srgbClr val="FF0066"/>
                </a:solidFill>
                <a:latin typeface="华文楷体" panose="02010600040101010101" pitchFamily="2" charset="-122"/>
                <a:ea typeface="华文楷体" panose="02010600040101010101" pitchFamily="2" charset="-122"/>
              </a:rPr>
              <a:t>8.</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判别图示电路从 </a:t>
            </a:r>
            <a:r>
              <a:rPr lang="en-US" altLang="zh-CN" sz="2200" b="1" dirty="0">
                <a:latin typeface="华文楷体" panose="02010600040101010101" pitchFamily="2" charset="-122"/>
                <a:ea typeface="华文楷体" panose="02010600040101010101" pitchFamily="2" charset="-122"/>
              </a:rPr>
              <a:t>A</a:t>
            </a:r>
            <a:r>
              <a:rPr lang="en-US" altLang="zh-CN" sz="2200" b="1" baseline="-25000" dirty="0">
                <a:latin typeface="华文楷体" panose="02010600040101010101" pitchFamily="2" charset="-122"/>
                <a:ea typeface="华文楷体" panose="02010600040101010101" pitchFamily="2" charset="-122"/>
              </a:rPr>
              <a:t>2</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输出端引入 </a:t>
            </a:r>
            <a:r>
              <a:rPr lang="en-US" altLang="zh-CN" sz="2200" b="1" dirty="0">
                <a:latin typeface="华文楷体" panose="02010600040101010101" pitchFamily="2" charset="-122"/>
                <a:ea typeface="华文楷体" panose="02010600040101010101" pitchFamily="2" charset="-122"/>
              </a:rPr>
              <a:t>A</a:t>
            </a:r>
            <a:r>
              <a:rPr lang="en-US" altLang="zh-CN" sz="2200" b="1" baseline="-25000" dirty="0">
                <a:latin typeface="华文楷体" panose="02010600040101010101" pitchFamily="2" charset="-122"/>
                <a:ea typeface="华文楷体" panose="02010600040101010101" pitchFamily="2" charset="-122"/>
              </a:rPr>
              <a:t>1</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输入端的反馈类型。</a:t>
            </a:r>
          </a:p>
        </p:txBody>
      </p:sp>
      <p:sp>
        <p:nvSpPr>
          <p:cNvPr id="27719" name="Text Box 71"/>
          <p:cNvSpPr txBox="1">
            <a:spLocks noChangeArrowheads="1"/>
          </p:cNvSpPr>
          <p:nvPr/>
        </p:nvSpPr>
        <p:spPr bwMode="auto">
          <a:xfrm>
            <a:off x="857250" y="3689350"/>
            <a:ext cx="795972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200" b="1" dirty="0">
                <a:solidFill>
                  <a:srgbClr val="0000FF"/>
                </a:solidFill>
                <a:latin typeface="华文楷体" panose="02010600040101010101" pitchFamily="2" charset="-122"/>
                <a:ea typeface="华文楷体" panose="02010600040101010101" pitchFamily="2" charset="-122"/>
              </a:rPr>
              <a:t>[</a:t>
            </a:r>
            <a:r>
              <a:rPr lang="zh-CN" altLang="en-US" sz="2200" b="1" dirty="0">
                <a:solidFill>
                  <a:srgbClr val="0000FF"/>
                </a:solidFill>
                <a:latin typeface="华文楷体" panose="02010600040101010101" pitchFamily="2" charset="-122"/>
                <a:ea typeface="华文楷体" panose="02010600040101010101" pitchFamily="2" charset="-122"/>
              </a:rPr>
              <a:t>解</a:t>
            </a:r>
            <a:r>
              <a:rPr lang="en-US" altLang="zh-CN" sz="2200" b="1" dirty="0">
                <a:solidFill>
                  <a:srgbClr val="0000FF"/>
                </a:solidFill>
                <a:latin typeface="华文楷体" panose="02010600040101010101" pitchFamily="2" charset="-122"/>
                <a:ea typeface="华文楷体" panose="02010600040101010101" pitchFamily="2" charset="-122"/>
              </a:rPr>
              <a:t>]</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反馈电路从 </a:t>
            </a:r>
            <a:r>
              <a:rPr lang="en-US" altLang="zh-CN" sz="2200" b="1" i="1" dirty="0">
                <a:latin typeface="华文楷体" panose="02010600040101010101" pitchFamily="2" charset="-122"/>
                <a:ea typeface="华文楷体" panose="02010600040101010101" pitchFamily="2" charset="-122"/>
              </a:rPr>
              <a:t>R</a:t>
            </a:r>
            <a:r>
              <a:rPr lang="en-US" altLang="zh-CN" sz="2200" b="1" baseline="-25000" dirty="0">
                <a:latin typeface="华文楷体" panose="02010600040101010101" pitchFamily="2" charset="-122"/>
                <a:ea typeface="华文楷体" panose="02010600040101010101" pitchFamily="2" charset="-122"/>
              </a:rPr>
              <a:t>L</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靠近</a:t>
            </a:r>
            <a:r>
              <a:rPr kumimoji="1" lang="zh-CN" altLang="en-US" sz="2200" b="1" dirty="0">
                <a:latin typeface="华文楷体" panose="02010600040101010101" pitchFamily="2" charset="-122"/>
                <a:ea typeface="华文楷体" panose="02010600040101010101" pitchFamily="2" charset="-122"/>
              </a:rPr>
              <a:t>“</a:t>
            </a:r>
            <a:r>
              <a:rPr lang="zh-CN" altLang="en-US" sz="2200" b="1" dirty="0">
                <a:latin typeface="华文楷体" panose="02010600040101010101" pitchFamily="2" charset="-122"/>
                <a:ea typeface="华文楷体" panose="02010600040101010101" pitchFamily="2" charset="-122"/>
              </a:rPr>
              <a:t>地</a:t>
            </a:r>
            <a:r>
              <a:rPr kumimoji="1" lang="zh-CN" altLang="en-US" sz="2200" b="1" dirty="0">
                <a:latin typeface="华文楷体" panose="02010600040101010101" pitchFamily="2" charset="-122"/>
                <a:ea typeface="华文楷体" panose="02010600040101010101" pitchFamily="2" charset="-122"/>
              </a:rPr>
              <a:t>”</a:t>
            </a:r>
            <a:r>
              <a:rPr lang="zh-CN" altLang="en-US" sz="2200" b="1" dirty="0">
                <a:latin typeface="华文楷体" panose="02010600040101010101" pitchFamily="2" charset="-122"/>
                <a:ea typeface="华文楷体" panose="02010600040101010101" pitchFamily="2" charset="-122"/>
              </a:rPr>
              <a:t>端引出，为电流反馈；</a:t>
            </a:r>
          </a:p>
        </p:txBody>
      </p:sp>
      <p:sp>
        <p:nvSpPr>
          <p:cNvPr id="27720" name="Text Box 72"/>
          <p:cNvSpPr txBox="1">
            <a:spLocks noChangeArrowheads="1"/>
          </p:cNvSpPr>
          <p:nvPr/>
        </p:nvSpPr>
        <p:spPr bwMode="auto">
          <a:xfrm>
            <a:off x="820738" y="4187825"/>
            <a:ext cx="7431087" cy="836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0000"/>
              </a:lnSpc>
              <a:spcBef>
                <a:spcPct val="0"/>
              </a:spcBef>
              <a:buFontTx/>
              <a:buNone/>
            </a:pPr>
            <a:r>
              <a:rPr lang="zh-CN" altLang="en-US" sz="2200" dirty="0">
                <a:latin typeface="Times New Roman" panose="02020603050405020304" pitchFamily="18" charset="0"/>
              </a:rPr>
              <a:t>　　</a:t>
            </a:r>
            <a:r>
              <a:rPr lang="zh-CN" altLang="en-US" sz="2200" b="1" dirty="0">
                <a:latin typeface="华文楷体" panose="02010600040101010101" pitchFamily="2" charset="-122"/>
                <a:ea typeface="华文楷体" panose="02010600040101010101" pitchFamily="2" charset="-122"/>
              </a:rPr>
              <a:t>反馈电流 </a:t>
            </a:r>
            <a:r>
              <a:rPr lang="en-US" altLang="zh-CN" sz="2200" b="1" i="1" dirty="0" err="1">
                <a:latin typeface="华文楷体" panose="02010600040101010101" pitchFamily="2" charset="-122"/>
                <a:ea typeface="华文楷体" panose="02010600040101010101" pitchFamily="2" charset="-122"/>
              </a:rPr>
              <a:t>i</a:t>
            </a:r>
            <a:r>
              <a:rPr lang="en-US" altLang="zh-CN" sz="2200" b="1" baseline="-25000" dirty="0" err="1">
                <a:latin typeface="华文楷体" panose="02010600040101010101" pitchFamily="2" charset="-122"/>
                <a:ea typeface="华文楷体" panose="02010600040101010101" pitchFamily="2" charset="-122"/>
              </a:rPr>
              <a:t>F</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和 </a:t>
            </a:r>
            <a:r>
              <a:rPr lang="en-US" altLang="zh-CN" sz="2200" b="1" i="1" dirty="0" err="1">
                <a:latin typeface="华文楷体" panose="02010600040101010101" pitchFamily="2" charset="-122"/>
                <a:ea typeface="华文楷体" panose="02010600040101010101" pitchFamily="2" charset="-122"/>
              </a:rPr>
              <a:t>i</a:t>
            </a:r>
            <a:r>
              <a:rPr lang="en-US" altLang="zh-CN" sz="2200" b="1" baseline="-25000" dirty="0" err="1">
                <a:latin typeface="华文楷体" panose="02010600040101010101" pitchFamily="2" charset="-122"/>
                <a:ea typeface="华文楷体" panose="02010600040101010101" pitchFamily="2" charset="-122"/>
              </a:rPr>
              <a:t>I</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输入电流加在 </a:t>
            </a:r>
            <a:r>
              <a:rPr lang="en-US" altLang="zh-CN" sz="2200" b="1" dirty="0">
                <a:latin typeface="华文楷体" panose="02010600040101010101" pitchFamily="2" charset="-122"/>
                <a:ea typeface="华文楷体" panose="02010600040101010101" pitchFamily="2" charset="-122"/>
              </a:rPr>
              <a:t>A</a:t>
            </a:r>
            <a:r>
              <a:rPr lang="en-US" altLang="zh-CN" sz="2200" b="1" baseline="-25000" dirty="0">
                <a:latin typeface="华文楷体" panose="02010600040101010101" pitchFamily="2" charset="-122"/>
                <a:ea typeface="华文楷体" panose="02010600040101010101" pitchFamily="2" charset="-122"/>
              </a:rPr>
              <a:t>1 </a:t>
            </a:r>
            <a:r>
              <a:rPr lang="zh-CN" altLang="en-US" sz="2200" b="1" dirty="0">
                <a:latin typeface="华文楷体" panose="02010600040101010101" pitchFamily="2" charset="-122"/>
                <a:ea typeface="华文楷体" panose="02010600040101010101" pitchFamily="2" charset="-122"/>
              </a:rPr>
              <a:t>的同一个输入端，故为并联反馈；</a:t>
            </a:r>
          </a:p>
        </p:txBody>
      </p:sp>
      <p:sp>
        <p:nvSpPr>
          <p:cNvPr id="27721" name="Text Box 73"/>
          <p:cNvSpPr txBox="1">
            <a:spLocks noChangeArrowheads="1"/>
          </p:cNvSpPr>
          <p:nvPr/>
        </p:nvSpPr>
        <p:spPr bwMode="auto">
          <a:xfrm>
            <a:off x="777875" y="5132388"/>
            <a:ext cx="7539038"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a:lnSpc>
                <a:spcPct val="110000"/>
              </a:lnSpc>
              <a:spcBef>
                <a:spcPct val="0"/>
              </a:spcBef>
              <a:buFontTx/>
              <a:buNone/>
            </a:pPr>
            <a:r>
              <a:rPr lang="zh-CN" altLang="en-US" sz="2200" dirty="0">
                <a:latin typeface="Times New Roman" panose="02020603050405020304" pitchFamily="18" charset="0"/>
              </a:rPr>
              <a:t>　　</a:t>
            </a:r>
            <a:r>
              <a:rPr lang="zh-CN" altLang="en-US" sz="2200" b="1" dirty="0">
                <a:latin typeface="华文楷体" panose="02010600040101010101" pitchFamily="2" charset="-122"/>
                <a:ea typeface="华文楷体" panose="02010600040101010101" pitchFamily="2" charset="-122"/>
              </a:rPr>
              <a:t>设为 </a:t>
            </a:r>
            <a:r>
              <a:rPr lang="en-US" altLang="zh-CN" sz="2200" b="1" i="1" dirty="0" err="1">
                <a:latin typeface="华文楷体" panose="02010600040101010101" pitchFamily="2" charset="-122"/>
                <a:ea typeface="华文楷体" panose="02010600040101010101" pitchFamily="2" charset="-122"/>
              </a:rPr>
              <a:t>u</a:t>
            </a:r>
            <a:r>
              <a:rPr lang="en-US" altLang="zh-CN" sz="2200" b="1" baseline="-25000" dirty="0" err="1">
                <a:latin typeface="华文楷体" panose="02010600040101010101" pitchFamily="2" charset="-122"/>
                <a:ea typeface="华文楷体" panose="02010600040101010101" pitchFamily="2" charset="-122"/>
              </a:rPr>
              <a:t>I</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正，则 </a:t>
            </a:r>
            <a:r>
              <a:rPr lang="en-US" altLang="zh-CN" sz="2200" b="1" i="1" dirty="0">
                <a:latin typeface="华文楷体" panose="02010600040101010101" pitchFamily="2" charset="-122"/>
                <a:ea typeface="华文楷体" panose="02010600040101010101" pitchFamily="2" charset="-122"/>
              </a:rPr>
              <a:t>u</a:t>
            </a:r>
            <a:r>
              <a:rPr lang="en-US" altLang="zh-CN" sz="2200" b="1" baseline="-25000" dirty="0">
                <a:latin typeface="华文楷体" panose="02010600040101010101" pitchFamily="2" charset="-122"/>
                <a:ea typeface="华文楷体" panose="02010600040101010101" pitchFamily="2" charset="-122"/>
              </a:rPr>
              <a:t>O1</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为正， </a:t>
            </a:r>
            <a:r>
              <a:rPr lang="en-US" altLang="zh-CN" sz="2200" b="1" i="1" dirty="0" err="1">
                <a:latin typeface="华文楷体" panose="02010600040101010101" pitchFamily="2" charset="-122"/>
                <a:ea typeface="华文楷体" panose="02010600040101010101" pitchFamily="2" charset="-122"/>
              </a:rPr>
              <a:t>u</a:t>
            </a:r>
            <a:r>
              <a:rPr lang="en-US" altLang="zh-CN" sz="2200" b="1" baseline="-25000" dirty="0" err="1">
                <a:latin typeface="华文楷体" panose="02010600040101010101" pitchFamily="2" charset="-122"/>
                <a:ea typeface="华文楷体" panose="02010600040101010101" pitchFamily="2" charset="-122"/>
              </a:rPr>
              <a:t>O</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为负。反馈电流实际方向如图所示，净输入电流    </a:t>
            </a:r>
            <a:r>
              <a:rPr lang="en-US" altLang="zh-CN" sz="2200" b="1" i="1" dirty="0" err="1">
                <a:latin typeface="华文楷体" panose="02010600040101010101" pitchFamily="2" charset="-122"/>
                <a:ea typeface="华文楷体" panose="02010600040101010101" pitchFamily="2" charset="-122"/>
              </a:rPr>
              <a:t>i</a:t>
            </a:r>
            <a:r>
              <a:rPr lang="en-US" altLang="zh-CN" sz="2200" b="1" baseline="-25000" dirty="0" err="1">
                <a:latin typeface="华文楷体" panose="02010600040101010101" pitchFamily="2" charset="-122"/>
                <a:ea typeface="华文楷体" panose="02010600040101010101" pitchFamily="2" charset="-122"/>
              </a:rPr>
              <a:t>D</a:t>
            </a:r>
            <a:r>
              <a:rPr lang="en-US" altLang="zh-CN" sz="2200" b="1" dirty="0">
                <a:latin typeface="华文楷体" panose="02010600040101010101" pitchFamily="2" charset="-122"/>
                <a:ea typeface="华文楷体" panose="02010600040101010101" pitchFamily="2" charset="-122"/>
              </a:rPr>
              <a:t> = </a:t>
            </a:r>
            <a:r>
              <a:rPr lang="en-US" altLang="zh-CN" sz="2200" b="1" i="1" dirty="0" err="1">
                <a:latin typeface="华文楷体" panose="02010600040101010101" pitchFamily="2" charset="-122"/>
                <a:ea typeface="华文楷体" panose="02010600040101010101" pitchFamily="2" charset="-122"/>
              </a:rPr>
              <a:t>i</a:t>
            </a:r>
            <a:r>
              <a:rPr lang="en-US" altLang="zh-CN" sz="2200" b="1" baseline="-25000" dirty="0" err="1">
                <a:latin typeface="华文楷体" panose="02010600040101010101" pitchFamily="2" charset="-122"/>
                <a:ea typeface="华文楷体" panose="02010600040101010101" pitchFamily="2" charset="-122"/>
              </a:rPr>
              <a:t>I</a:t>
            </a:r>
            <a:r>
              <a:rPr lang="en-US" altLang="zh-CN" sz="2200" b="1" dirty="0">
                <a:latin typeface="华文楷体" panose="02010600040101010101" pitchFamily="2" charset="-122"/>
                <a:ea typeface="华文楷体" panose="02010600040101010101" pitchFamily="2" charset="-122"/>
              </a:rPr>
              <a:t> – </a:t>
            </a:r>
            <a:r>
              <a:rPr lang="en-US" altLang="zh-CN" sz="2200" b="1" i="1" dirty="0" err="1">
                <a:latin typeface="华文楷体" panose="02010600040101010101" pitchFamily="2" charset="-122"/>
                <a:ea typeface="华文楷体" panose="02010600040101010101" pitchFamily="2" charset="-122"/>
              </a:rPr>
              <a:t>i</a:t>
            </a:r>
            <a:r>
              <a:rPr lang="en-US" altLang="zh-CN" sz="2200" b="1" baseline="-25000" dirty="0" err="1">
                <a:latin typeface="华文楷体" panose="02010600040101010101" pitchFamily="2" charset="-122"/>
                <a:ea typeface="华文楷体" panose="02010600040101010101" pitchFamily="2" charset="-122"/>
              </a:rPr>
              <a:t>F</a:t>
            </a:r>
            <a:r>
              <a:rPr lang="en-US" altLang="zh-CN" sz="2200" b="1" dirty="0">
                <a:latin typeface="华文楷体" panose="02010600040101010101" pitchFamily="2" charset="-122"/>
                <a:ea typeface="华文楷体" panose="02010600040101010101" pitchFamily="2" charset="-122"/>
              </a:rPr>
              <a:t>　</a:t>
            </a:r>
            <a:r>
              <a:rPr lang="zh-CN" altLang="en-US" sz="2200" b="1" dirty="0">
                <a:latin typeface="华文楷体" panose="02010600040101010101" pitchFamily="2" charset="-122"/>
                <a:ea typeface="华文楷体" panose="02010600040101010101" pitchFamily="2" charset="-122"/>
              </a:rPr>
              <a:t>减小，故为负反馈；</a:t>
            </a:r>
          </a:p>
        </p:txBody>
      </p:sp>
      <p:sp>
        <p:nvSpPr>
          <p:cNvPr id="27724" name="Text Box 76"/>
          <p:cNvSpPr txBox="1">
            <a:spLocks noChangeArrowheads="1"/>
          </p:cNvSpPr>
          <p:nvPr/>
        </p:nvSpPr>
        <p:spPr bwMode="auto">
          <a:xfrm>
            <a:off x="777875" y="6013450"/>
            <a:ext cx="2498725"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2200" b="1" dirty="0">
                <a:solidFill>
                  <a:srgbClr val="FF0066"/>
                </a:solidFill>
                <a:latin typeface="华文楷体" panose="02010600040101010101" pitchFamily="2" charset="-122"/>
                <a:ea typeface="华文楷体" panose="02010600040101010101" pitchFamily="2" charset="-122"/>
              </a:rPr>
              <a:t>并联电流负反馈。</a:t>
            </a:r>
            <a:endParaRPr lang="zh-CN" altLang="en-US" sz="2200" b="1" dirty="0">
              <a:solidFill>
                <a:srgbClr val="6600FF"/>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xmlns="" val="282259592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7719"/>
                                        </p:tgtEl>
                                        <p:attrNameLst>
                                          <p:attrName>style.visibility</p:attrName>
                                        </p:attrNameLst>
                                      </p:cBhvr>
                                      <p:to>
                                        <p:strVal val="visible"/>
                                      </p:to>
                                    </p:set>
                                    <p:animEffect transition="in" filter="wipe(left)">
                                      <p:cBhvr>
                                        <p:cTn id="7" dur="300"/>
                                        <p:tgtEl>
                                          <p:spTgt spid="277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20"/>
                                        </p:tgtEl>
                                        <p:attrNameLst>
                                          <p:attrName>style.visibility</p:attrName>
                                        </p:attrNameLst>
                                      </p:cBhvr>
                                      <p:to>
                                        <p:strVal val="visible"/>
                                      </p:to>
                                    </p:set>
                                    <p:animEffect transition="in" filter="wipe(left)">
                                      <p:cBhvr>
                                        <p:cTn id="12" dur="500"/>
                                        <p:tgtEl>
                                          <p:spTgt spid="277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721"/>
                                        </p:tgtEl>
                                        <p:attrNameLst>
                                          <p:attrName>style.visibility</p:attrName>
                                        </p:attrNameLst>
                                      </p:cBhvr>
                                      <p:to>
                                        <p:strVal val="visible"/>
                                      </p:to>
                                    </p:set>
                                    <p:animEffect transition="in" filter="wipe(left)">
                                      <p:cBhvr>
                                        <p:cTn id="17" dur="500"/>
                                        <p:tgtEl>
                                          <p:spTgt spid="277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27662"/>
                                        </p:tgtEl>
                                        <p:attrNameLst>
                                          <p:attrName>style.visibility</p:attrName>
                                        </p:attrNameLst>
                                      </p:cBhvr>
                                      <p:to>
                                        <p:strVal val="visible"/>
                                      </p:to>
                                    </p:set>
                                    <p:animEffect transition="in" filter="slide(fromTop)">
                                      <p:cBhvr>
                                        <p:cTn id="22" dur="500"/>
                                        <p:tgtEl>
                                          <p:spTgt spid="276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27712"/>
                                        </p:tgtEl>
                                        <p:attrNameLst>
                                          <p:attrName>style.visibility</p:attrName>
                                        </p:attrNameLst>
                                      </p:cBhvr>
                                      <p:to>
                                        <p:strVal val="visible"/>
                                      </p:to>
                                    </p:set>
                                    <p:animEffect transition="in" filter="slide(fromTop)">
                                      <p:cBhvr>
                                        <p:cTn id="27" dur="500"/>
                                        <p:tgtEl>
                                          <p:spTgt spid="277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27686"/>
                                        </p:tgtEl>
                                        <p:attrNameLst>
                                          <p:attrName>style.visibility</p:attrName>
                                        </p:attrNameLst>
                                      </p:cBhvr>
                                      <p:to>
                                        <p:strVal val="visible"/>
                                      </p:to>
                                    </p:set>
                                    <p:animEffect transition="in" filter="slide(fromTop)">
                                      <p:cBhvr>
                                        <p:cTn id="32" dur="500"/>
                                        <p:tgtEl>
                                          <p:spTgt spid="276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slide(fromTop)">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27724"/>
                                        </p:tgtEl>
                                        <p:attrNameLst>
                                          <p:attrName>style.visibility</p:attrName>
                                        </p:attrNameLst>
                                      </p:cBhvr>
                                      <p:to>
                                        <p:strVal val="visible"/>
                                      </p:to>
                                    </p:set>
                                    <p:anim calcmode="lin" valueType="num">
                                      <p:cBhvr>
                                        <p:cTn id="42" dur="500" fill="hold"/>
                                        <p:tgtEl>
                                          <p:spTgt spid="27724"/>
                                        </p:tgtEl>
                                        <p:attrNameLst>
                                          <p:attrName>ppt_w</p:attrName>
                                        </p:attrNameLst>
                                      </p:cBhvr>
                                      <p:tavLst>
                                        <p:tav tm="0">
                                          <p:val>
                                            <p:fltVal val="0"/>
                                          </p:val>
                                        </p:tav>
                                        <p:tav tm="100000">
                                          <p:val>
                                            <p:strVal val="#ppt_w"/>
                                          </p:val>
                                        </p:tav>
                                      </p:tavLst>
                                    </p:anim>
                                    <p:anim calcmode="lin" valueType="num">
                                      <p:cBhvr>
                                        <p:cTn id="43" dur="500" fill="hold"/>
                                        <p:tgtEl>
                                          <p:spTgt spid="277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2" grpId="0" autoUpdateAnimBg="0"/>
      <p:bldP spid="27686" grpId="0" autoUpdateAnimBg="0"/>
      <p:bldP spid="27712" grpId="0" autoUpdateAnimBg="0"/>
      <p:bldP spid="27719" grpId="0" autoUpdateAnimBg="0"/>
      <p:bldP spid="27720" grpId="0" autoUpdateAnimBg="0"/>
      <p:bldP spid="27721" grpId="0" autoUpdateAnimBg="0"/>
      <p:bldP spid="2772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362200" y="1371600"/>
            <a:ext cx="5236928" cy="3211513"/>
          </a:xfrm>
          <a:prstGeom prst="rect">
            <a:avLst/>
          </a:prstGeom>
          <a:solidFill>
            <a:srgbClr val="000066"/>
          </a:solidFill>
          <a:ln>
            <a:noFill/>
          </a:ln>
          <a:effectLst/>
          <a:extLs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nvGrpSpPr>
          <p:cNvPr id="17411" name="Group 3"/>
          <p:cNvGrpSpPr>
            <a:grpSpLocks/>
          </p:cNvGrpSpPr>
          <p:nvPr/>
        </p:nvGrpSpPr>
        <p:grpSpPr bwMode="auto">
          <a:xfrm>
            <a:off x="3051175" y="1520825"/>
            <a:ext cx="4419600" cy="1117600"/>
            <a:chOff x="1922" y="958"/>
            <a:chExt cx="2784" cy="704"/>
          </a:xfrm>
        </p:grpSpPr>
        <p:sp>
          <p:nvSpPr>
            <p:cNvPr id="17412" name="Rectangle 4"/>
            <p:cNvSpPr>
              <a:spLocks noChangeArrowheads="1"/>
            </p:cNvSpPr>
            <p:nvPr/>
          </p:nvSpPr>
          <p:spPr bwMode="auto">
            <a:xfrm>
              <a:off x="2510" y="1196"/>
              <a:ext cx="1116" cy="466"/>
            </a:xfrm>
            <a:prstGeom prst="rect">
              <a:avLst/>
            </a:prstGeom>
            <a:noFill/>
            <a:ln w="3810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a:r>
                <a:rPr lang="zh-CN" altLang="en-US" sz="2000" b="1">
                  <a:solidFill>
                    <a:srgbClr val="FFFF66"/>
                  </a:solidFill>
                  <a:ea typeface="楷体_GB2312" pitchFamily="49" charset="-122"/>
                </a:rPr>
                <a:t>基本放大电路</a:t>
              </a:r>
              <a:r>
                <a:rPr lang="en-US" altLang="zh-CN" sz="2000" b="1">
                  <a:solidFill>
                    <a:srgbClr val="FFFF66"/>
                  </a:solidFill>
                  <a:ea typeface="楷体_GB2312" pitchFamily="49" charset="-122"/>
                </a:rPr>
                <a:t>A</a:t>
              </a:r>
              <a:endParaRPr lang="en-US" altLang="zh-CN" sz="3200" b="1">
                <a:solidFill>
                  <a:srgbClr val="FFFF66"/>
                </a:solidFill>
                <a:ea typeface="楷体_GB2312" pitchFamily="49" charset="-122"/>
              </a:endParaRPr>
            </a:p>
          </p:txBody>
        </p:sp>
        <p:sp>
          <p:nvSpPr>
            <p:cNvPr id="17413" name="Line 5"/>
            <p:cNvSpPr>
              <a:spLocks noChangeShapeType="1"/>
            </p:cNvSpPr>
            <p:nvPr/>
          </p:nvSpPr>
          <p:spPr bwMode="auto">
            <a:xfrm>
              <a:off x="1922" y="1430"/>
              <a:ext cx="576" cy="12"/>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14" name="Line 6"/>
            <p:cNvSpPr>
              <a:spLocks noChangeShapeType="1"/>
            </p:cNvSpPr>
            <p:nvPr/>
          </p:nvSpPr>
          <p:spPr bwMode="auto">
            <a:xfrm flipV="1">
              <a:off x="3614" y="1418"/>
              <a:ext cx="1092" cy="12"/>
            </a:xfrm>
            <a:prstGeom prst="line">
              <a:avLst/>
            </a:prstGeom>
            <a:noFill/>
            <a:ln w="38100">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17415" name="Object 7"/>
            <p:cNvGraphicFramePr>
              <a:graphicFrameLocks noChangeAspect="1"/>
            </p:cNvGraphicFramePr>
            <p:nvPr/>
          </p:nvGraphicFramePr>
          <p:xfrm>
            <a:off x="2118" y="958"/>
            <a:ext cx="339" cy="442"/>
          </p:xfrm>
          <a:graphic>
            <a:graphicData uri="http://schemas.openxmlformats.org/presentationml/2006/ole">
              <p:oleObj spid="_x0000_s17480" name="公式" r:id="rId3" imgW="209623" imgH="266760" progId="">
                <p:embed/>
              </p:oleObj>
            </a:graphicData>
          </a:graphic>
        </p:graphicFrame>
        <p:graphicFrame>
          <p:nvGraphicFramePr>
            <p:cNvPr id="17416" name="Object 8"/>
            <p:cNvGraphicFramePr>
              <a:graphicFrameLocks noChangeAspect="1"/>
            </p:cNvGraphicFramePr>
            <p:nvPr>
              <p:extLst>
                <p:ext uri="{D42A27DB-BD31-4B8C-83A1-F6EECF244321}">
                  <p14:modId xmlns:p14="http://schemas.microsoft.com/office/powerpoint/2010/main" xmlns="" val="282703646"/>
                </p:ext>
              </p:extLst>
            </p:nvPr>
          </p:nvGraphicFramePr>
          <p:xfrm>
            <a:off x="4302" y="970"/>
            <a:ext cx="339" cy="442"/>
          </p:xfrm>
          <a:graphic>
            <a:graphicData uri="http://schemas.openxmlformats.org/presentationml/2006/ole">
              <p:oleObj spid="_x0000_s17481" name="公式" r:id="rId4" imgW="209623" imgH="266760" progId="">
                <p:embed/>
              </p:oleObj>
            </a:graphicData>
          </a:graphic>
        </p:graphicFrame>
      </p:grpSp>
      <p:grpSp>
        <p:nvGrpSpPr>
          <p:cNvPr id="17417" name="Group 9"/>
          <p:cNvGrpSpPr>
            <a:grpSpLocks/>
          </p:cNvGrpSpPr>
          <p:nvPr/>
        </p:nvGrpSpPr>
        <p:grpSpPr bwMode="auto">
          <a:xfrm>
            <a:off x="2765425" y="2233613"/>
            <a:ext cx="3757613" cy="1903412"/>
            <a:chOff x="1742" y="1407"/>
            <a:chExt cx="2367" cy="1199"/>
          </a:xfrm>
        </p:grpSpPr>
        <p:sp>
          <p:nvSpPr>
            <p:cNvPr id="17418" name="Rectangle 10"/>
            <p:cNvSpPr>
              <a:spLocks noChangeArrowheads="1"/>
            </p:cNvSpPr>
            <p:nvPr/>
          </p:nvSpPr>
          <p:spPr bwMode="auto">
            <a:xfrm>
              <a:off x="2534" y="2140"/>
              <a:ext cx="1032" cy="466"/>
            </a:xfrm>
            <a:prstGeom prst="rect">
              <a:avLst/>
            </a:prstGeom>
            <a:noFill/>
            <a:ln w="38100">
              <a:solidFill>
                <a:schemeClr val="bg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a:r>
                <a:rPr lang="zh-CN" altLang="en-US" sz="2000" b="1">
                  <a:solidFill>
                    <a:srgbClr val="FFFF66"/>
                  </a:solidFill>
                  <a:ea typeface="楷体_GB2312" pitchFamily="49" charset="-122"/>
                </a:rPr>
                <a:t>反馈网络</a:t>
              </a:r>
            </a:p>
            <a:p>
              <a:pPr algn="ctr"/>
              <a:r>
                <a:rPr lang="en-US" altLang="zh-CN" sz="2000" b="1">
                  <a:solidFill>
                    <a:srgbClr val="FFFF66"/>
                  </a:solidFill>
                  <a:ea typeface="楷体_GB2312" pitchFamily="49" charset="-122"/>
                </a:rPr>
                <a:t>F</a:t>
              </a:r>
              <a:endParaRPr lang="en-US" altLang="zh-CN" sz="3200" b="1">
                <a:solidFill>
                  <a:srgbClr val="FFFF66"/>
                </a:solidFill>
                <a:ea typeface="楷体_GB2312" pitchFamily="49" charset="-122"/>
              </a:endParaRPr>
            </a:p>
          </p:txBody>
        </p:sp>
        <p:sp>
          <p:nvSpPr>
            <p:cNvPr id="17419" name="Line 11"/>
            <p:cNvSpPr>
              <a:spLocks noChangeShapeType="1"/>
            </p:cNvSpPr>
            <p:nvPr/>
          </p:nvSpPr>
          <p:spPr bwMode="auto">
            <a:xfrm>
              <a:off x="1742" y="2374"/>
              <a:ext cx="780" cy="0"/>
            </a:xfrm>
            <a:prstGeom prst="line">
              <a:avLst/>
            </a:prstGeom>
            <a:noFill/>
            <a:ln w="381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7420" name="Line 12"/>
            <p:cNvSpPr>
              <a:spLocks noChangeShapeType="1"/>
            </p:cNvSpPr>
            <p:nvPr/>
          </p:nvSpPr>
          <p:spPr bwMode="auto">
            <a:xfrm flipV="1">
              <a:off x="3566" y="2374"/>
              <a:ext cx="516" cy="0"/>
            </a:xfrm>
            <a:prstGeom prst="line">
              <a:avLst/>
            </a:prstGeom>
            <a:noFill/>
            <a:ln w="38100">
              <a:solidFill>
                <a:schemeClr val="bg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aphicFrame>
          <p:nvGraphicFramePr>
            <p:cNvPr id="17421" name="Object 13"/>
            <p:cNvGraphicFramePr>
              <a:graphicFrameLocks noChangeAspect="1"/>
            </p:cNvGraphicFramePr>
            <p:nvPr/>
          </p:nvGraphicFramePr>
          <p:xfrm>
            <a:off x="1906" y="1770"/>
            <a:ext cx="320" cy="442"/>
          </p:xfrm>
          <a:graphic>
            <a:graphicData uri="http://schemas.openxmlformats.org/presentationml/2006/ole">
              <p:oleObj spid="_x0000_s17482" name="公式" r:id="rId5" imgW="190444" imgH="266760" progId="">
                <p:embed/>
              </p:oleObj>
            </a:graphicData>
          </a:graphic>
        </p:graphicFrame>
        <p:sp>
          <p:nvSpPr>
            <p:cNvPr id="17422" name="Line 14"/>
            <p:cNvSpPr>
              <a:spLocks noChangeShapeType="1"/>
            </p:cNvSpPr>
            <p:nvPr/>
          </p:nvSpPr>
          <p:spPr bwMode="auto">
            <a:xfrm flipV="1">
              <a:off x="4070" y="1418"/>
              <a:ext cx="0" cy="948"/>
            </a:xfrm>
            <a:prstGeom prst="line">
              <a:avLst/>
            </a:prstGeom>
            <a:noFill/>
            <a:ln w="381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17423" name="Oval 15"/>
            <p:cNvSpPr>
              <a:spLocks noChangeArrowheads="1"/>
            </p:cNvSpPr>
            <p:nvPr/>
          </p:nvSpPr>
          <p:spPr bwMode="auto">
            <a:xfrm>
              <a:off x="4061" y="1407"/>
              <a:ext cx="48" cy="48"/>
            </a:xfrm>
            <a:prstGeom prst="ellipse">
              <a:avLst/>
            </a:prstGeom>
            <a:solidFill>
              <a:schemeClr val="bg1"/>
            </a:solidFill>
            <a:ln w="38100">
              <a:solidFill>
                <a:srgbClr val="CCFF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17424" name="Group 16"/>
          <p:cNvGrpSpPr>
            <a:grpSpLocks/>
          </p:cNvGrpSpPr>
          <p:nvPr/>
        </p:nvGrpSpPr>
        <p:grpSpPr bwMode="auto">
          <a:xfrm>
            <a:off x="4878598" y="495560"/>
            <a:ext cx="1287463" cy="1349114"/>
            <a:chOff x="3059" y="312"/>
            <a:chExt cx="693" cy="851"/>
          </a:xfrm>
        </p:grpSpPr>
        <p:sp>
          <p:nvSpPr>
            <p:cNvPr id="17425" name="Text Box 17"/>
            <p:cNvSpPr txBox="1">
              <a:spLocks noChangeArrowheads="1"/>
            </p:cNvSpPr>
            <p:nvPr/>
          </p:nvSpPr>
          <p:spPr bwMode="auto">
            <a:xfrm>
              <a:off x="3059" y="312"/>
              <a:ext cx="693" cy="293"/>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放大：</a:t>
              </a:r>
            </a:p>
          </p:txBody>
        </p:sp>
        <p:graphicFrame>
          <p:nvGraphicFramePr>
            <p:cNvPr id="17426" name="Object 18"/>
            <p:cNvGraphicFramePr>
              <a:graphicFrameLocks noChangeAspect="1"/>
            </p:cNvGraphicFramePr>
            <p:nvPr>
              <p:extLst>
                <p:ext uri="{D42A27DB-BD31-4B8C-83A1-F6EECF244321}">
                  <p14:modId xmlns:p14="http://schemas.microsoft.com/office/powerpoint/2010/main" xmlns="" val="3776313642"/>
                </p:ext>
              </p:extLst>
            </p:nvPr>
          </p:nvGraphicFramePr>
          <p:xfrm>
            <a:off x="3059" y="618"/>
            <a:ext cx="589" cy="545"/>
          </p:xfrm>
          <a:graphic>
            <a:graphicData uri="http://schemas.openxmlformats.org/presentationml/2006/ole">
              <p:oleObj spid="_x0000_s17483" name="公式" r:id="rId6" imgW="523788" imgH="485730" progId="">
                <p:embed/>
              </p:oleObj>
            </a:graphicData>
          </a:graphic>
        </p:graphicFrame>
      </p:grpSp>
      <p:grpSp>
        <p:nvGrpSpPr>
          <p:cNvPr id="17427" name="Group 19"/>
          <p:cNvGrpSpPr>
            <a:grpSpLocks/>
          </p:cNvGrpSpPr>
          <p:nvPr/>
        </p:nvGrpSpPr>
        <p:grpSpPr bwMode="auto">
          <a:xfrm>
            <a:off x="457200" y="2590800"/>
            <a:ext cx="1571625" cy="1052513"/>
            <a:chOff x="249" y="1591"/>
            <a:chExt cx="1314" cy="812"/>
          </a:xfrm>
        </p:grpSpPr>
        <p:sp>
          <p:nvSpPr>
            <p:cNvPr id="17428" name="Text Box 20"/>
            <p:cNvSpPr txBox="1">
              <a:spLocks noChangeArrowheads="1"/>
            </p:cNvSpPr>
            <p:nvPr/>
          </p:nvSpPr>
          <p:spPr bwMode="auto">
            <a:xfrm>
              <a:off x="422" y="1591"/>
              <a:ext cx="934" cy="35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2400" b="1" dirty="0">
                  <a:ea typeface="楷体_GB2312" pitchFamily="49" charset="-122"/>
                </a:rPr>
                <a:t>迭加：</a:t>
              </a:r>
            </a:p>
          </p:txBody>
        </p:sp>
        <p:graphicFrame>
          <p:nvGraphicFramePr>
            <p:cNvPr id="17429" name="Object 21"/>
            <p:cNvGraphicFramePr>
              <a:graphicFrameLocks noChangeAspect="1"/>
            </p:cNvGraphicFramePr>
            <p:nvPr>
              <p:extLst>
                <p:ext uri="{D42A27DB-BD31-4B8C-83A1-F6EECF244321}">
                  <p14:modId xmlns:p14="http://schemas.microsoft.com/office/powerpoint/2010/main" xmlns="" val="726449998"/>
                </p:ext>
              </p:extLst>
            </p:nvPr>
          </p:nvGraphicFramePr>
          <p:xfrm>
            <a:off x="249" y="1965"/>
            <a:ext cx="1314" cy="438"/>
          </p:xfrm>
          <a:graphic>
            <a:graphicData uri="http://schemas.openxmlformats.org/presentationml/2006/ole">
              <p:oleObj spid="_x0000_s17484" name="Equation" r:id="rId7" imgW="828768" imgH="266760" progId="">
                <p:embed/>
              </p:oleObj>
            </a:graphicData>
          </a:graphic>
        </p:graphicFrame>
      </p:grpSp>
      <p:sp>
        <p:nvSpPr>
          <p:cNvPr id="17430" name="Text Box 22"/>
          <p:cNvSpPr txBox="1">
            <a:spLocks noChangeArrowheads="1"/>
          </p:cNvSpPr>
          <p:nvPr/>
        </p:nvSpPr>
        <p:spPr bwMode="auto">
          <a:xfrm>
            <a:off x="228600" y="762000"/>
            <a:ext cx="2830513" cy="525401"/>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800" b="1" dirty="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方框图：</a:t>
            </a:r>
          </a:p>
        </p:txBody>
      </p:sp>
      <p:sp>
        <p:nvSpPr>
          <p:cNvPr id="17431" name="Text Box 23"/>
          <p:cNvSpPr txBox="1">
            <a:spLocks noChangeArrowheads="1"/>
          </p:cNvSpPr>
          <p:nvPr/>
        </p:nvSpPr>
        <p:spPr bwMode="auto">
          <a:xfrm>
            <a:off x="7470775" y="582630"/>
            <a:ext cx="1754187" cy="83099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accent2"/>
                </a:solidFill>
                <a:miter lim="800000"/>
                <a:headEnd/>
                <a:tailEnd/>
              </a14:hiddenLine>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称为开环放大倍数</a:t>
            </a:r>
          </a:p>
        </p:txBody>
      </p:sp>
      <p:grpSp>
        <p:nvGrpSpPr>
          <p:cNvPr id="17432" name="Group 24"/>
          <p:cNvGrpSpPr>
            <a:grpSpLocks/>
          </p:cNvGrpSpPr>
          <p:nvPr/>
        </p:nvGrpSpPr>
        <p:grpSpPr bwMode="auto">
          <a:xfrm>
            <a:off x="1466850" y="1520825"/>
            <a:ext cx="1598613" cy="2255838"/>
            <a:chOff x="924" y="958"/>
            <a:chExt cx="1007" cy="1421"/>
          </a:xfrm>
        </p:grpSpPr>
        <p:sp>
          <p:nvSpPr>
            <p:cNvPr id="17433" name="Line 25"/>
            <p:cNvSpPr>
              <a:spLocks noChangeShapeType="1"/>
            </p:cNvSpPr>
            <p:nvPr/>
          </p:nvSpPr>
          <p:spPr bwMode="auto">
            <a:xfrm>
              <a:off x="1737" y="1623"/>
              <a:ext cx="0" cy="756"/>
            </a:xfrm>
            <a:prstGeom prst="line">
              <a:avLst/>
            </a:prstGeom>
            <a:noFill/>
            <a:ln w="38100">
              <a:solidFill>
                <a:schemeClr val="bg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aphicFrame>
          <p:nvGraphicFramePr>
            <p:cNvPr id="17434" name="Object 26"/>
            <p:cNvGraphicFramePr>
              <a:graphicFrameLocks noChangeAspect="1"/>
            </p:cNvGraphicFramePr>
            <p:nvPr>
              <p:extLst>
                <p:ext uri="{D42A27DB-BD31-4B8C-83A1-F6EECF244321}">
                  <p14:modId xmlns:p14="http://schemas.microsoft.com/office/powerpoint/2010/main" xmlns="" val="4292111436"/>
                </p:ext>
              </p:extLst>
            </p:nvPr>
          </p:nvGraphicFramePr>
          <p:xfrm>
            <a:off x="949" y="958"/>
            <a:ext cx="300" cy="442"/>
          </p:xfrm>
          <a:graphic>
            <a:graphicData uri="http://schemas.openxmlformats.org/presentationml/2006/ole">
              <p:oleObj spid="_x0000_s17485" name="公式" r:id="rId8" imgW="180989" imgH="266760" progId="">
                <p:embed/>
              </p:oleObj>
            </a:graphicData>
          </a:graphic>
        </p:graphicFrame>
        <p:sp>
          <p:nvSpPr>
            <p:cNvPr id="17435" name="Text Box 27"/>
            <p:cNvSpPr txBox="1">
              <a:spLocks noChangeArrowheads="1"/>
            </p:cNvSpPr>
            <p:nvPr/>
          </p:nvSpPr>
          <p:spPr bwMode="auto">
            <a:xfrm>
              <a:off x="1334" y="1058"/>
              <a:ext cx="588" cy="36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3200" b="1">
                  <a:solidFill>
                    <a:srgbClr val="FF3300"/>
                  </a:solidFill>
                  <a:ea typeface="楷体_GB2312" pitchFamily="49" charset="-122"/>
                </a:rPr>
                <a:t>+</a:t>
              </a:r>
            </a:p>
          </p:txBody>
        </p:sp>
        <p:sp>
          <p:nvSpPr>
            <p:cNvPr id="17436" name="Text Box 28"/>
            <p:cNvSpPr txBox="1">
              <a:spLocks noChangeArrowheads="1"/>
            </p:cNvSpPr>
            <p:nvPr/>
          </p:nvSpPr>
          <p:spPr bwMode="auto">
            <a:xfrm>
              <a:off x="1502" y="1562"/>
              <a:ext cx="409" cy="365"/>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bg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3200" b="1">
                  <a:solidFill>
                    <a:srgbClr val="FF3300"/>
                  </a:solidFill>
                  <a:ea typeface="楷体_GB2312" pitchFamily="49" charset="-122"/>
                </a:rPr>
                <a:t>–</a:t>
              </a:r>
            </a:p>
          </p:txBody>
        </p:sp>
        <p:sp>
          <p:nvSpPr>
            <p:cNvPr id="17437" name="Oval 29"/>
            <p:cNvSpPr>
              <a:spLocks noChangeArrowheads="1"/>
            </p:cNvSpPr>
            <p:nvPr/>
          </p:nvSpPr>
          <p:spPr bwMode="auto">
            <a:xfrm>
              <a:off x="1510" y="1217"/>
              <a:ext cx="421" cy="421"/>
            </a:xfrm>
            <a:prstGeom prst="ellipse">
              <a:avLst/>
            </a:prstGeom>
            <a:noFill/>
            <a:ln w="38100">
              <a:solidFill>
                <a:schemeClr val="bg1"/>
              </a:solidFill>
              <a:round/>
              <a:headEnd/>
              <a:tailEnd/>
            </a:ln>
            <a:extLst>
              <a:ext uri="{909E8E84-426E-40DD-AFC4-6F175D3DCCD1}">
                <a14:hiddenFill xmlns:a14="http://schemas.microsoft.com/office/drawing/2010/main" xmlns="">
                  <a:solidFill>
                    <a:schemeClr val="accent1"/>
                  </a:solidFill>
                </a14:hiddenFill>
              </a:ext>
            </a:extLst>
          </p:spPr>
          <p:txBody>
            <a:bodyPr wrap="none" anchor="ctr"/>
            <a:lstStyle/>
            <a:p>
              <a:endParaRPr lang="zh-CN" altLang="en-US"/>
            </a:p>
          </p:txBody>
        </p:sp>
        <p:sp>
          <p:nvSpPr>
            <p:cNvPr id="17438" name="Line 30"/>
            <p:cNvSpPr>
              <a:spLocks noChangeShapeType="1"/>
            </p:cNvSpPr>
            <p:nvPr/>
          </p:nvSpPr>
          <p:spPr bwMode="auto">
            <a:xfrm>
              <a:off x="924" y="1444"/>
              <a:ext cx="584"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7439" name="Text Box 31"/>
            <p:cNvSpPr txBox="1">
              <a:spLocks noChangeArrowheads="1"/>
            </p:cNvSpPr>
            <p:nvPr/>
          </p:nvSpPr>
          <p:spPr bwMode="auto">
            <a:xfrm>
              <a:off x="1557" y="1282"/>
              <a:ext cx="308" cy="32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Lst>
          </p:spPr>
          <p:txBody>
            <a:bodyPr>
              <a:spAutoFit/>
            </a:bodyPr>
            <a:lstStyle/>
            <a:p>
              <a:pPr>
                <a:spcBef>
                  <a:spcPct val="50000"/>
                </a:spcBef>
              </a:pPr>
              <a:r>
                <a:rPr lang="en-US" altLang="zh-CN" sz="2800" b="1">
                  <a:solidFill>
                    <a:srgbClr val="00FF00"/>
                  </a:solidFill>
                  <a:sym typeface="Symbol" panose="05050102010706020507" pitchFamily="18" charset="2"/>
                </a:rPr>
                <a:t></a:t>
              </a:r>
              <a:endParaRPr lang="en-US" altLang="zh-CN" sz="2800" b="1">
                <a:solidFill>
                  <a:srgbClr val="00FF00"/>
                </a:solidFill>
              </a:endParaRPr>
            </a:p>
          </p:txBody>
        </p:sp>
      </p:grpSp>
      <p:grpSp>
        <p:nvGrpSpPr>
          <p:cNvPr id="17440" name="Group 32"/>
          <p:cNvGrpSpPr>
            <a:grpSpLocks/>
          </p:cNvGrpSpPr>
          <p:nvPr/>
        </p:nvGrpSpPr>
        <p:grpSpPr bwMode="auto">
          <a:xfrm>
            <a:off x="7792803" y="2936875"/>
            <a:ext cx="1035050" cy="1506538"/>
            <a:chOff x="4237" y="1980"/>
            <a:chExt cx="924" cy="1227"/>
          </a:xfrm>
        </p:grpSpPr>
        <p:sp>
          <p:nvSpPr>
            <p:cNvPr id="17441" name="Text Box 33"/>
            <p:cNvSpPr txBox="1">
              <a:spLocks noChangeArrowheads="1"/>
            </p:cNvSpPr>
            <p:nvPr/>
          </p:nvSpPr>
          <p:spPr bwMode="auto">
            <a:xfrm>
              <a:off x="4237" y="1980"/>
              <a:ext cx="924" cy="37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2400" b="1" dirty="0" smtClean="0">
                  <a:latin typeface="华文楷体" panose="02010600040101010101" pitchFamily="2" charset="-122"/>
                  <a:ea typeface="华文楷体" panose="02010600040101010101" pitchFamily="2" charset="-122"/>
                </a:rPr>
                <a:t>反馈：</a:t>
              </a:r>
              <a:endParaRPr lang="zh-CN" altLang="en-US" sz="2400" b="1" dirty="0">
                <a:latin typeface="华文楷体" panose="02010600040101010101" pitchFamily="2" charset="-122"/>
                <a:ea typeface="华文楷体" panose="02010600040101010101" pitchFamily="2" charset="-122"/>
              </a:endParaRPr>
            </a:p>
          </p:txBody>
        </p:sp>
        <p:graphicFrame>
          <p:nvGraphicFramePr>
            <p:cNvPr id="17442" name="Object 34"/>
            <p:cNvGraphicFramePr>
              <a:graphicFrameLocks noChangeAspect="1"/>
            </p:cNvGraphicFramePr>
            <p:nvPr>
              <p:extLst>
                <p:ext uri="{D42A27DB-BD31-4B8C-83A1-F6EECF244321}">
                  <p14:modId xmlns:p14="http://schemas.microsoft.com/office/powerpoint/2010/main" xmlns="" val="3447738206"/>
                </p:ext>
              </p:extLst>
            </p:nvPr>
          </p:nvGraphicFramePr>
          <p:xfrm>
            <a:off x="4250" y="2311"/>
            <a:ext cx="796" cy="896"/>
          </p:xfrm>
          <a:graphic>
            <a:graphicData uri="http://schemas.openxmlformats.org/presentationml/2006/ole">
              <p:oleObj spid="_x0000_s17486" name="公式" r:id="rId9" imgW="495424" imgH="561870" progId="">
                <p:embed/>
              </p:oleObj>
            </a:graphicData>
          </a:graphic>
        </p:graphicFrame>
        <p:sp>
          <p:nvSpPr>
            <p:cNvPr id="17443" name="Rectangle 35"/>
            <p:cNvSpPr>
              <a:spLocks noChangeArrowheads="1"/>
            </p:cNvSpPr>
            <p:nvPr/>
          </p:nvSpPr>
          <p:spPr bwMode="auto">
            <a:xfrm>
              <a:off x="4282" y="2514"/>
              <a:ext cx="195" cy="130"/>
            </a:xfrm>
            <a:prstGeom prst="rect">
              <a:avLst/>
            </a:prstGeom>
            <a:solidFill>
              <a:schemeClr val="bg1"/>
            </a:solidFill>
            <a:ln w="9525">
              <a:solidFill>
                <a:srgbClr val="CCFFCC"/>
              </a:solidFill>
              <a:miter lim="800000"/>
              <a:headEnd/>
              <a:tailEnd/>
            </a:ln>
          </p:spPr>
          <p:txBody>
            <a:bodyPr wrap="none" anchor="ctr"/>
            <a:lstStyle/>
            <a:p>
              <a:endParaRPr lang="zh-CN" altLang="en-US"/>
            </a:p>
          </p:txBody>
        </p:sp>
      </p:grpSp>
      <p:sp>
        <p:nvSpPr>
          <p:cNvPr id="17444" name="Text Box 36"/>
          <p:cNvSpPr txBox="1">
            <a:spLocks noChangeArrowheads="1"/>
          </p:cNvSpPr>
          <p:nvPr/>
        </p:nvSpPr>
        <p:spPr bwMode="auto">
          <a:xfrm>
            <a:off x="3595688" y="5592763"/>
            <a:ext cx="3567112" cy="5191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800" b="1" dirty="0">
                <a:latin typeface="华文楷体" panose="02010600040101010101" pitchFamily="2" charset="-122"/>
                <a:ea typeface="华文楷体" panose="02010600040101010101" pitchFamily="2" charset="-122"/>
              </a:rPr>
              <a:t>A</a:t>
            </a:r>
            <a:r>
              <a:rPr lang="en-US" altLang="zh-CN" sz="2800" b="1" baseline="-25000" dirty="0">
                <a:latin typeface="华文楷体" panose="02010600040101010101" pitchFamily="2" charset="-122"/>
                <a:ea typeface="华文楷体" panose="02010600040101010101" pitchFamily="2" charset="-122"/>
              </a:rPr>
              <a:t>F</a:t>
            </a:r>
            <a:r>
              <a:rPr lang="zh-CN" altLang="en-US" sz="2800" b="1" dirty="0">
                <a:latin typeface="华文楷体" panose="02010600040101010101" pitchFamily="2" charset="-122"/>
                <a:ea typeface="华文楷体" panose="02010600040101010101" pitchFamily="2" charset="-122"/>
              </a:rPr>
              <a:t>称为闭环放大倍数</a:t>
            </a:r>
          </a:p>
        </p:txBody>
      </p:sp>
      <p:grpSp>
        <p:nvGrpSpPr>
          <p:cNvPr id="17445" name="Group 37"/>
          <p:cNvGrpSpPr>
            <a:grpSpLocks/>
          </p:cNvGrpSpPr>
          <p:nvPr/>
        </p:nvGrpSpPr>
        <p:grpSpPr bwMode="auto">
          <a:xfrm>
            <a:off x="990600" y="5029200"/>
            <a:ext cx="1847850" cy="1077913"/>
            <a:chOff x="600" y="3325"/>
            <a:chExt cx="1476" cy="762"/>
          </a:xfrm>
        </p:grpSpPr>
        <p:sp>
          <p:nvSpPr>
            <p:cNvPr id="17446" name="Rectangle 38"/>
            <p:cNvSpPr>
              <a:spLocks noChangeArrowheads="1"/>
            </p:cNvSpPr>
            <p:nvPr/>
          </p:nvSpPr>
          <p:spPr bwMode="auto">
            <a:xfrm>
              <a:off x="600" y="3325"/>
              <a:ext cx="1476" cy="762"/>
            </a:xfrm>
            <a:prstGeom prst="rect">
              <a:avLst/>
            </a:prstGeom>
            <a:solidFill>
              <a:srgbClr val="99FF99"/>
            </a:solidFill>
            <a:ln>
              <a:noFill/>
            </a:ln>
            <a:effectLst/>
            <a:extLs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7447" name="Text Box 39"/>
            <p:cNvSpPr txBox="1">
              <a:spLocks noChangeArrowheads="1"/>
            </p:cNvSpPr>
            <p:nvPr/>
          </p:nvSpPr>
          <p:spPr bwMode="auto">
            <a:xfrm>
              <a:off x="729" y="3505"/>
              <a:ext cx="1298" cy="3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400" b="1">
                  <a:solidFill>
                    <a:schemeClr val="tx2"/>
                  </a:solidFill>
                  <a:ea typeface="楷体_GB2312" pitchFamily="49" charset="-122"/>
                </a:rPr>
                <a:t>A</a:t>
              </a:r>
              <a:r>
                <a:rPr lang="en-US" altLang="zh-CN" sz="2400" b="1" baseline="-25000">
                  <a:solidFill>
                    <a:schemeClr val="tx2"/>
                  </a:solidFill>
                  <a:ea typeface="楷体_GB2312" pitchFamily="49" charset="-122"/>
                </a:rPr>
                <a:t>F</a:t>
              </a:r>
              <a:r>
                <a:rPr lang="en-US" altLang="zh-CN" sz="2400" b="1">
                  <a:solidFill>
                    <a:schemeClr val="tx2"/>
                  </a:solidFill>
                  <a:ea typeface="楷体_GB2312" pitchFamily="49" charset="-122"/>
                </a:rPr>
                <a:t>=X</a:t>
              </a:r>
              <a:r>
                <a:rPr lang="en-US" altLang="zh-CN" sz="2400" b="1" baseline="-25000">
                  <a:solidFill>
                    <a:schemeClr val="tx2"/>
                  </a:solidFill>
                  <a:ea typeface="楷体_GB2312" pitchFamily="49" charset="-122"/>
                </a:rPr>
                <a:t>o </a:t>
              </a:r>
              <a:r>
                <a:rPr lang="en-US" altLang="zh-CN" sz="2400" b="1">
                  <a:solidFill>
                    <a:schemeClr val="tx2"/>
                  </a:solidFill>
                  <a:ea typeface="楷体_GB2312" pitchFamily="49" charset="-122"/>
                </a:rPr>
                <a:t>/ X</a:t>
              </a:r>
              <a:r>
                <a:rPr lang="en-US" altLang="zh-CN" sz="2400" b="1" baseline="-25000">
                  <a:solidFill>
                    <a:schemeClr val="tx2"/>
                  </a:solidFill>
                  <a:ea typeface="楷体_GB2312" pitchFamily="49" charset="-122"/>
                </a:rPr>
                <a:t>i</a:t>
              </a:r>
              <a:endParaRPr lang="en-US" altLang="zh-CN" sz="2400" b="1">
                <a:solidFill>
                  <a:schemeClr val="tx2"/>
                </a:solidFill>
                <a:ea typeface="楷体_GB2312" pitchFamily="49" charset="-122"/>
              </a:endParaRPr>
            </a:p>
          </p:txBody>
        </p:sp>
        <p:sp>
          <p:nvSpPr>
            <p:cNvPr id="17448" name="Oval 40"/>
            <p:cNvSpPr>
              <a:spLocks noChangeArrowheads="1"/>
            </p:cNvSpPr>
            <p:nvPr/>
          </p:nvSpPr>
          <p:spPr bwMode="auto">
            <a:xfrm>
              <a:off x="1613" y="3519"/>
              <a:ext cx="47" cy="47"/>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7449" name="Oval 41"/>
            <p:cNvSpPr>
              <a:spLocks noChangeArrowheads="1"/>
            </p:cNvSpPr>
            <p:nvPr/>
          </p:nvSpPr>
          <p:spPr bwMode="auto">
            <a:xfrm>
              <a:off x="1193" y="3518"/>
              <a:ext cx="47" cy="47"/>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17450" name="Text Box 42"/>
          <p:cNvSpPr txBox="1">
            <a:spLocks noChangeArrowheads="1"/>
          </p:cNvSpPr>
          <p:nvPr/>
        </p:nvSpPr>
        <p:spPr bwMode="auto">
          <a:xfrm>
            <a:off x="7727950" y="1905000"/>
            <a:ext cx="1416050" cy="457200"/>
          </a:xfrm>
          <a:prstGeom prst="rect">
            <a:avLst/>
          </a:prstGeom>
          <a:solidFill>
            <a:srgbClr val="FFFF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zh-CN" altLang="en-US" sz="2400" b="1"/>
              <a:t>输出信号</a:t>
            </a:r>
          </a:p>
        </p:txBody>
      </p:sp>
      <p:sp>
        <p:nvSpPr>
          <p:cNvPr id="17451" name="Text Box 43"/>
          <p:cNvSpPr txBox="1">
            <a:spLocks noChangeArrowheads="1"/>
          </p:cNvSpPr>
          <p:nvPr/>
        </p:nvSpPr>
        <p:spPr bwMode="auto">
          <a:xfrm>
            <a:off x="57150" y="1751013"/>
            <a:ext cx="1416050" cy="457200"/>
          </a:xfrm>
          <a:prstGeom prst="rect">
            <a:avLst/>
          </a:prstGeom>
          <a:solidFill>
            <a:srgbClr val="FFFF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zh-CN" altLang="en-US" sz="2400" b="1"/>
              <a:t>输入信号</a:t>
            </a:r>
          </a:p>
        </p:txBody>
      </p:sp>
      <p:sp>
        <p:nvSpPr>
          <p:cNvPr id="17452" name="Text Box 44"/>
          <p:cNvSpPr txBox="1">
            <a:spLocks noChangeArrowheads="1"/>
          </p:cNvSpPr>
          <p:nvPr/>
        </p:nvSpPr>
        <p:spPr bwMode="auto">
          <a:xfrm>
            <a:off x="2555875" y="3860800"/>
            <a:ext cx="1416050" cy="457200"/>
          </a:xfrm>
          <a:prstGeom prst="rect">
            <a:avLst/>
          </a:prstGeom>
          <a:solidFill>
            <a:srgbClr val="FFFF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zh-CN" altLang="en-US" sz="2400" b="1"/>
              <a:t>反馈信号</a:t>
            </a:r>
          </a:p>
        </p:txBody>
      </p:sp>
      <p:sp>
        <p:nvSpPr>
          <p:cNvPr id="17453" name="Text Box 45"/>
          <p:cNvSpPr txBox="1">
            <a:spLocks noChangeArrowheads="1"/>
          </p:cNvSpPr>
          <p:nvPr/>
        </p:nvSpPr>
        <p:spPr bwMode="auto">
          <a:xfrm>
            <a:off x="2776538" y="1131888"/>
            <a:ext cx="1416050" cy="457200"/>
          </a:xfrm>
          <a:prstGeom prst="rect">
            <a:avLst/>
          </a:prstGeom>
          <a:solidFill>
            <a:srgbClr val="FFFF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zh-CN" altLang="en-US" sz="2400" b="1"/>
              <a:t>差值信号</a:t>
            </a:r>
          </a:p>
        </p:txBody>
      </p:sp>
      <p:sp>
        <p:nvSpPr>
          <p:cNvPr id="17454" name="Text Box 46"/>
          <p:cNvSpPr txBox="1">
            <a:spLocks noChangeArrowheads="1"/>
          </p:cNvSpPr>
          <p:nvPr/>
        </p:nvSpPr>
        <p:spPr bwMode="auto">
          <a:xfrm>
            <a:off x="3657600" y="4648200"/>
            <a:ext cx="2293938" cy="466725"/>
          </a:xfrm>
          <a:prstGeom prst="rect">
            <a:avLst/>
          </a:prstGeom>
          <a:solidFill>
            <a:srgbClr val="99FF99"/>
          </a:solidFill>
          <a:ln w="9525">
            <a:solidFill>
              <a:srgbClr val="99FF99"/>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zh-CN" altLang="en-US" sz="2400" b="1">
                <a:ea typeface="楷体_GB2312" pitchFamily="49" charset="-122"/>
              </a:rPr>
              <a:t>负反馈放大器</a:t>
            </a:r>
          </a:p>
        </p:txBody>
      </p:sp>
      <p:sp>
        <p:nvSpPr>
          <p:cNvPr id="17455" name="Text Box 47"/>
          <p:cNvSpPr txBox="1">
            <a:spLocks noChangeArrowheads="1"/>
          </p:cNvSpPr>
          <p:nvPr/>
        </p:nvSpPr>
        <p:spPr bwMode="auto">
          <a:xfrm>
            <a:off x="6756561" y="4786165"/>
            <a:ext cx="2201542" cy="463846"/>
          </a:xfrm>
          <a:prstGeom prst="rect">
            <a:avLst/>
          </a:prstGeom>
          <a:noFill/>
          <a:ln>
            <a:noFill/>
          </a:ln>
          <a:effectLst/>
          <a:extLst>
            <a:ext uri="{909E8E84-426E-40DD-AFC4-6F175D3DCCD1}">
              <a14:hiddenFill xmlns:a14="http://schemas.microsoft.com/office/drawing/2010/main" xmlns="">
                <a:solidFill>
                  <a:srgbClr val="FFFF66"/>
                </a:solidFill>
              </a14:hiddenFill>
            </a:ext>
            <a:ext uri="{91240B29-F687-4F45-9708-019B960494DF}">
              <a14:hiddenLine xmlns:a14="http://schemas.microsoft.com/office/drawing/2010/main" xmlns="" w="1905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algn="ctr">
              <a:spcBef>
                <a:spcPct val="50000"/>
              </a:spcBef>
            </a:pPr>
            <a:r>
              <a:rPr lang="en-US" altLang="zh-CN" sz="2400" b="1" dirty="0">
                <a:latin typeface="华文楷体" panose="02010600040101010101" pitchFamily="2" charset="-122"/>
                <a:ea typeface="华文楷体" panose="02010600040101010101" pitchFamily="2" charset="-122"/>
              </a:rPr>
              <a:t>F</a:t>
            </a:r>
            <a:r>
              <a:rPr lang="zh-CN" altLang="en-US" sz="2400" b="1" dirty="0">
                <a:latin typeface="华文楷体" panose="02010600040101010101" pitchFamily="2" charset="-122"/>
                <a:ea typeface="华文楷体" panose="02010600040101010101" pitchFamily="2" charset="-122"/>
              </a:rPr>
              <a:t>称为反馈系数</a:t>
            </a:r>
          </a:p>
        </p:txBody>
      </p:sp>
      <p:grpSp>
        <p:nvGrpSpPr>
          <p:cNvPr id="17456" name="Group 48"/>
          <p:cNvGrpSpPr>
            <a:grpSpLocks/>
          </p:cNvGrpSpPr>
          <p:nvPr/>
        </p:nvGrpSpPr>
        <p:grpSpPr bwMode="auto">
          <a:xfrm>
            <a:off x="247650" y="3733802"/>
            <a:ext cx="1771650" cy="830263"/>
            <a:chOff x="156" y="2352"/>
            <a:chExt cx="1116" cy="523"/>
          </a:xfrm>
        </p:grpSpPr>
        <p:sp>
          <p:nvSpPr>
            <p:cNvPr id="17457" name="Text Box 49"/>
            <p:cNvSpPr txBox="1">
              <a:spLocks noChangeArrowheads="1"/>
            </p:cNvSpPr>
            <p:nvPr/>
          </p:nvSpPr>
          <p:spPr bwMode="auto">
            <a:xfrm>
              <a:off x="156" y="2352"/>
              <a:ext cx="1116" cy="5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zh-CN" altLang="en-US" sz="2400" b="1" dirty="0">
                  <a:ea typeface="楷体_GB2312" pitchFamily="49" charset="-122"/>
                </a:rPr>
                <a:t>设</a:t>
              </a:r>
              <a:r>
                <a:rPr lang="en-US" altLang="zh-CN" sz="2400" b="1" dirty="0" err="1">
                  <a:ea typeface="楷体_GB2312" pitchFamily="49" charset="-122"/>
                </a:rPr>
                <a:t>X</a:t>
              </a:r>
              <a:r>
                <a:rPr lang="en-US" altLang="zh-CN" sz="2400" b="1" baseline="-25000" dirty="0" err="1">
                  <a:ea typeface="楷体_GB2312" pitchFamily="49" charset="-122"/>
                </a:rPr>
                <a:t>f</a:t>
              </a:r>
              <a:r>
                <a:rPr lang="zh-CN" altLang="en-US" sz="2400" b="1" dirty="0">
                  <a:ea typeface="楷体_GB2312" pitchFamily="49" charset="-122"/>
                </a:rPr>
                <a:t>与</a:t>
              </a:r>
              <a:r>
                <a:rPr lang="en-US" altLang="zh-CN" sz="2400" b="1" dirty="0">
                  <a:ea typeface="楷体_GB2312" pitchFamily="49" charset="-122"/>
                </a:rPr>
                <a:t>X</a:t>
              </a:r>
              <a:r>
                <a:rPr lang="en-US" altLang="zh-CN" sz="2400" b="1" baseline="-25000" dirty="0">
                  <a:ea typeface="楷体_GB2312" pitchFamily="49" charset="-122"/>
                </a:rPr>
                <a:t>i</a:t>
              </a:r>
              <a:r>
                <a:rPr lang="zh-CN" altLang="en-US" sz="2400" b="1" dirty="0">
                  <a:ea typeface="楷体_GB2312" pitchFamily="49" charset="-122"/>
                </a:rPr>
                <a:t>同相</a:t>
              </a:r>
            </a:p>
          </p:txBody>
        </p:sp>
        <p:sp>
          <p:nvSpPr>
            <p:cNvPr id="17458" name="Oval 50"/>
            <p:cNvSpPr>
              <a:spLocks noChangeArrowheads="1"/>
            </p:cNvSpPr>
            <p:nvPr/>
          </p:nvSpPr>
          <p:spPr bwMode="auto">
            <a:xfrm>
              <a:off x="774" y="2388"/>
              <a:ext cx="47"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7459" name="Oval 51"/>
            <p:cNvSpPr>
              <a:spLocks noChangeArrowheads="1"/>
            </p:cNvSpPr>
            <p:nvPr/>
          </p:nvSpPr>
          <p:spPr bwMode="auto">
            <a:xfrm>
              <a:off x="444" y="2376"/>
              <a:ext cx="47" cy="47"/>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17460" name="Text Box 52"/>
          <p:cNvSpPr txBox="1">
            <a:spLocks noChangeArrowheads="1"/>
          </p:cNvSpPr>
          <p:nvPr/>
        </p:nvSpPr>
        <p:spPr bwMode="auto">
          <a:xfrm>
            <a:off x="250825" y="188913"/>
            <a:ext cx="649922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四</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负反馈放大电路的方框图</a:t>
            </a:r>
          </a:p>
        </p:txBody>
      </p:sp>
    </p:spTree>
    <p:extLst>
      <p:ext uri="{BB962C8B-B14F-4D97-AF65-F5344CB8AC3E}">
        <p14:creationId xmlns:p14="http://schemas.microsoft.com/office/powerpoint/2010/main" xmlns="" val="136475501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30"/>
                                        </p:tgtEl>
                                        <p:attrNameLst>
                                          <p:attrName>style.visibility</p:attrName>
                                        </p:attrNameLst>
                                      </p:cBhvr>
                                      <p:to>
                                        <p:strVal val="visible"/>
                                      </p:to>
                                    </p:set>
                                    <p:anim calcmode="lin" valueType="num">
                                      <p:cBhvr additive="base">
                                        <p:cTn id="7" dur="500" fill="hold"/>
                                        <p:tgtEl>
                                          <p:spTgt spid="17430"/>
                                        </p:tgtEl>
                                        <p:attrNameLst>
                                          <p:attrName>ppt_x</p:attrName>
                                        </p:attrNameLst>
                                      </p:cBhvr>
                                      <p:tavLst>
                                        <p:tav tm="0">
                                          <p:val>
                                            <p:strVal val="0-#ppt_w/2"/>
                                          </p:val>
                                        </p:tav>
                                        <p:tav tm="100000">
                                          <p:val>
                                            <p:strVal val="#ppt_x"/>
                                          </p:val>
                                        </p:tav>
                                      </p:tavLst>
                                    </p:anim>
                                    <p:anim calcmode="lin" valueType="num">
                                      <p:cBhvr additive="base">
                                        <p:cTn id="8" dur="500" fill="hold"/>
                                        <p:tgtEl>
                                          <p:spTgt spid="174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7410"/>
                                        </p:tgtEl>
                                        <p:attrNameLst>
                                          <p:attrName>style.visibility</p:attrName>
                                        </p:attrNameLst>
                                      </p:cBhvr>
                                      <p:to>
                                        <p:strVal val="visible"/>
                                      </p:to>
                                    </p:set>
                                    <p:animEffect transition="in" filter="barn(inVertical)">
                                      <p:cBhvr>
                                        <p:cTn id="13" dur="500"/>
                                        <p:tgtEl>
                                          <p:spTgt spid="174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wipe(left)">
                                      <p:cBhvr>
                                        <p:cTn id="18" dur="500"/>
                                        <p:tgtEl>
                                          <p:spTgt spid="174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7424"/>
                                        </p:tgtEl>
                                        <p:attrNameLst>
                                          <p:attrName>style.visibility</p:attrName>
                                        </p:attrNameLst>
                                      </p:cBhvr>
                                      <p:to>
                                        <p:strVal val="visible"/>
                                      </p:to>
                                    </p:set>
                                    <p:animEffect transition="in" filter="blinds(horizontal)">
                                      <p:cBhvr>
                                        <p:cTn id="23" dur="500"/>
                                        <p:tgtEl>
                                          <p:spTgt spid="1742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7431"/>
                                        </p:tgtEl>
                                        <p:attrNameLst>
                                          <p:attrName>style.visibility</p:attrName>
                                        </p:attrNameLst>
                                      </p:cBhvr>
                                      <p:to>
                                        <p:strVal val="visible"/>
                                      </p:to>
                                    </p:set>
                                    <p:animEffect transition="in" filter="box(in)">
                                      <p:cBhvr>
                                        <p:cTn id="28" dur="500"/>
                                        <p:tgtEl>
                                          <p:spTgt spid="1743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17417"/>
                                        </p:tgtEl>
                                        <p:attrNameLst>
                                          <p:attrName>style.visibility</p:attrName>
                                        </p:attrNameLst>
                                      </p:cBhvr>
                                      <p:to>
                                        <p:strVal val="visible"/>
                                      </p:to>
                                    </p:set>
                                    <p:animEffect transition="in" filter="wipe(right)">
                                      <p:cBhvr>
                                        <p:cTn id="33" dur="500"/>
                                        <p:tgtEl>
                                          <p:spTgt spid="17417"/>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17440"/>
                                        </p:tgtEl>
                                        <p:attrNameLst>
                                          <p:attrName>style.visibility</p:attrName>
                                        </p:attrNameLst>
                                      </p:cBhvr>
                                      <p:to>
                                        <p:strVal val="visible"/>
                                      </p:to>
                                    </p:set>
                                    <p:animEffect transition="in" filter="box(out)">
                                      <p:cBhvr>
                                        <p:cTn id="38" dur="500"/>
                                        <p:tgtEl>
                                          <p:spTgt spid="17440"/>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7455"/>
                                        </p:tgtEl>
                                        <p:attrNameLst>
                                          <p:attrName>style.visibility</p:attrName>
                                        </p:attrNameLst>
                                      </p:cBhvr>
                                      <p:to>
                                        <p:strVal val="visible"/>
                                      </p:to>
                                    </p:set>
                                    <p:animEffect transition="in" filter="box(in)">
                                      <p:cBhvr>
                                        <p:cTn id="43" dur="500"/>
                                        <p:tgtEl>
                                          <p:spTgt spid="1745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7432"/>
                                        </p:tgtEl>
                                        <p:attrNameLst>
                                          <p:attrName>style.visibility</p:attrName>
                                        </p:attrNameLst>
                                      </p:cBhvr>
                                      <p:to>
                                        <p:strVal val="visible"/>
                                      </p:to>
                                    </p:set>
                                    <p:animEffect transition="in" filter="wipe(left)">
                                      <p:cBhvr>
                                        <p:cTn id="48" dur="500"/>
                                        <p:tgtEl>
                                          <p:spTgt spid="17432"/>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17427"/>
                                        </p:tgtEl>
                                        <p:attrNameLst>
                                          <p:attrName>style.visibility</p:attrName>
                                        </p:attrNameLst>
                                      </p:cBhvr>
                                      <p:to>
                                        <p:strVal val="visible"/>
                                      </p:to>
                                    </p:set>
                                    <p:animEffect transition="in" filter="box(out)">
                                      <p:cBhvr>
                                        <p:cTn id="53" dur="500"/>
                                        <p:tgtEl>
                                          <p:spTgt spid="17427"/>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17456"/>
                                        </p:tgtEl>
                                        <p:attrNameLst>
                                          <p:attrName>style.visibility</p:attrName>
                                        </p:attrNameLst>
                                      </p:cBhvr>
                                      <p:to>
                                        <p:strVal val="visible"/>
                                      </p:to>
                                    </p:set>
                                    <p:animEffect transition="in" filter="box(out)">
                                      <p:cBhvr>
                                        <p:cTn id="58" dur="500"/>
                                        <p:tgtEl>
                                          <p:spTgt spid="17456"/>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7451"/>
                                        </p:tgtEl>
                                        <p:attrNameLst>
                                          <p:attrName>style.visibility</p:attrName>
                                        </p:attrNameLst>
                                      </p:cBhvr>
                                      <p:to>
                                        <p:strVal val="visible"/>
                                      </p:to>
                                    </p:set>
                                    <p:anim calcmode="lin" valueType="num">
                                      <p:cBhvr additive="base">
                                        <p:cTn id="63" dur="500" fill="hold"/>
                                        <p:tgtEl>
                                          <p:spTgt spid="17451"/>
                                        </p:tgtEl>
                                        <p:attrNameLst>
                                          <p:attrName>ppt_x</p:attrName>
                                        </p:attrNameLst>
                                      </p:cBhvr>
                                      <p:tavLst>
                                        <p:tav tm="0">
                                          <p:val>
                                            <p:strVal val="0-#ppt_w/2"/>
                                          </p:val>
                                        </p:tav>
                                        <p:tav tm="100000">
                                          <p:val>
                                            <p:strVal val="#ppt_x"/>
                                          </p:val>
                                        </p:tav>
                                      </p:tavLst>
                                    </p:anim>
                                    <p:anim calcmode="lin" valueType="num">
                                      <p:cBhvr additive="base">
                                        <p:cTn id="64" dur="500" fill="hold"/>
                                        <p:tgtEl>
                                          <p:spTgt spid="17451"/>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7450"/>
                                        </p:tgtEl>
                                        <p:attrNameLst>
                                          <p:attrName>style.visibility</p:attrName>
                                        </p:attrNameLst>
                                      </p:cBhvr>
                                      <p:to>
                                        <p:strVal val="visible"/>
                                      </p:to>
                                    </p:set>
                                    <p:anim calcmode="lin" valueType="num">
                                      <p:cBhvr additive="base">
                                        <p:cTn id="69" dur="500" fill="hold"/>
                                        <p:tgtEl>
                                          <p:spTgt spid="17450"/>
                                        </p:tgtEl>
                                        <p:attrNameLst>
                                          <p:attrName>ppt_x</p:attrName>
                                        </p:attrNameLst>
                                      </p:cBhvr>
                                      <p:tavLst>
                                        <p:tav tm="0">
                                          <p:val>
                                            <p:strVal val="1+#ppt_w/2"/>
                                          </p:val>
                                        </p:tav>
                                        <p:tav tm="100000">
                                          <p:val>
                                            <p:strVal val="#ppt_x"/>
                                          </p:val>
                                        </p:tav>
                                      </p:tavLst>
                                    </p:anim>
                                    <p:anim calcmode="lin" valueType="num">
                                      <p:cBhvr additive="base">
                                        <p:cTn id="70" dur="500" fill="hold"/>
                                        <p:tgtEl>
                                          <p:spTgt spid="17450"/>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17452"/>
                                        </p:tgtEl>
                                        <p:attrNameLst>
                                          <p:attrName>style.visibility</p:attrName>
                                        </p:attrNameLst>
                                      </p:cBhvr>
                                      <p:to>
                                        <p:strVal val="visible"/>
                                      </p:to>
                                    </p:set>
                                    <p:anim calcmode="lin" valueType="num">
                                      <p:cBhvr additive="base">
                                        <p:cTn id="75" dur="500" fill="hold"/>
                                        <p:tgtEl>
                                          <p:spTgt spid="17452"/>
                                        </p:tgtEl>
                                        <p:attrNameLst>
                                          <p:attrName>ppt_x</p:attrName>
                                        </p:attrNameLst>
                                      </p:cBhvr>
                                      <p:tavLst>
                                        <p:tav tm="0">
                                          <p:val>
                                            <p:strVal val="0-#ppt_w/2"/>
                                          </p:val>
                                        </p:tav>
                                        <p:tav tm="100000">
                                          <p:val>
                                            <p:strVal val="#ppt_x"/>
                                          </p:val>
                                        </p:tav>
                                      </p:tavLst>
                                    </p:anim>
                                    <p:anim calcmode="lin" valueType="num">
                                      <p:cBhvr additive="base">
                                        <p:cTn id="76" dur="500" fill="hold"/>
                                        <p:tgtEl>
                                          <p:spTgt spid="17452"/>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1" fill="hold" grpId="0" nodeType="clickEffect">
                                  <p:stCondLst>
                                    <p:cond delay="0"/>
                                  </p:stCondLst>
                                  <p:childTnLst>
                                    <p:set>
                                      <p:cBhvr>
                                        <p:cTn id="80" dur="1" fill="hold">
                                          <p:stCondLst>
                                            <p:cond delay="0"/>
                                          </p:stCondLst>
                                        </p:cTn>
                                        <p:tgtEl>
                                          <p:spTgt spid="17453"/>
                                        </p:tgtEl>
                                        <p:attrNameLst>
                                          <p:attrName>style.visibility</p:attrName>
                                        </p:attrNameLst>
                                      </p:cBhvr>
                                      <p:to>
                                        <p:strVal val="visible"/>
                                      </p:to>
                                    </p:set>
                                    <p:anim calcmode="lin" valueType="num">
                                      <p:cBhvr additive="base">
                                        <p:cTn id="81" dur="500" fill="hold"/>
                                        <p:tgtEl>
                                          <p:spTgt spid="17453"/>
                                        </p:tgtEl>
                                        <p:attrNameLst>
                                          <p:attrName>ppt_x</p:attrName>
                                        </p:attrNameLst>
                                      </p:cBhvr>
                                      <p:tavLst>
                                        <p:tav tm="0">
                                          <p:val>
                                            <p:strVal val="#ppt_x"/>
                                          </p:val>
                                        </p:tav>
                                        <p:tav tm="100000">
                                          <p:val>
                                            <p:strVal val="#ppt_x"/>
                                          </p:val>
                                        </p:tav>
                                      </p:tavLst>
                                    </p:anim>
                                    <p:anim calcmode="lin" valueType="num">
                                      <p:cBhvr additive="base">
                                        <p:cTn id="82" dur="500" fill="hold"/>
                                        <p:tgtEl>
                                          <p:spTgt spid="17453"/>
                                        </p:tgtEl>
                                        <p:attrNameLst>
                                          <p:attrName>ppt_y</p:attrName>
                                        </p:attrNameLst>
                                      </p:cBhvr>
                                      <p:tavLst>
                                        <p:tav tm="0">
                                          <p:val>
                                            <p:strVal val="0-#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7454"/>
                                        </p:tgtEl>
                                        <p:attrNameLst>
                                          <p:attrName>style.visibility</p:attrName>
                                        </p:attrNameLst>
                                      </p:cBhvr>
                                      <p:to>
                                        <p:strVal val="visible"/>
                                      </p:to>
                                    </p:set>
                                    <p:animEffect transition="in" filter="wipe(left)">
                                      <p:cBhvr>
                                        <p:cTn id="87" dur="500"/>
                                        <p:tgtEl>
                                          <p:spTgt spid="1745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17445"/>
                                        </p:tgtEl>
                                        <p:attrNameLst>
                                          <p:attrName>style.visibility</p:attrName>
                                        </p:attrNameLst>
                                      </p:cBhvr>
                                      <p:to>
                                        <p:strVal val="visible"/>
                                      </p:to>
                                    </p:set>
                                    <p:animEffect transition="in" filter="box(out)">
                                      <p:cBhvr>
                                        <p:cTn id="92" dur="500"/>
                                        <p:tgtEl>
                                          <p:spTgt spid="1744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7444"/>
                                        </p:tgtEl>
                                        <p:attrNameLst>
                                          <p:attrName>style.visibility</p:attrName>
                                        </p:attrNameLst>
                                      </p:cBhvr>
                                      <p:to>
                                        <p:strVal val="visible"/>
                                      </p:to>
                                    </p:set>
                                    <p:animEffect transition="in" filter="box(out)">
                                      <p:cBhvr>
                                        <p:cTn id="97" dur="500"/>
                                        <p:tgtEl>
                                          <p:spTgt spid="17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30" grpId="0" autoUpdateAnimBg="0"/>
      <p:bldP spid="17431" grpId="0"/>
      <p:bldP spid="17444" grpId="0"/>
      <p:bldP spid="17450" grpId="0" animBg="1" autoUpdateAnimBg="0"/>
      <p:bldP spid="17451" grpId="0" animBg="1" autoUpdateAnimBg="0"/>
      <p:bldP spid="17452" grpId="0" animBg="1" autoUpdateAnimBg="0"/>
      <p:bldP spid="17453" grpId="0" animBg="1" autoUpdateAnimBg="0"/>
      <p:bldP spid="17454" grpId="0" animBg="1" autoUpdateAnimBg="0"/>
      <p:bldP spid="174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5763" y="463550"/>
            <a:ext cx="5329237"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dirty="0">
                <a:latin typeface="华文楷体" panose="02010600040101010101" pitchFamily="2" charset="-122"/>
                <a:ea typeface="华文楷体" panose="02010600040101010101" pitchFamily="2" charset="-122"/>
              </a:rPr>
              <a:t>2. </a:t>
            </a:r>
            <a:r>
              <a:rPr lang="zh-CN" altLang="en-US" sz="3200" b="1" dirty="0">
                <a:latin typeface="华文楷体" panose="02010600040101010101" pitchFamily="2" charset="-122"/>
                <a:ea typeface="华文楷体" panose="02010600040101010101" pitchFamily="2" charset="-122"/>
              </a:rPr>
              <a:t>负反馈放大器的一般关系</a:t>
            </a:r>
          </a:p>
        </p:txBody>
      </p:sp>
      <p:sp>
        <p:nvSpPr>
          <p:cNvPr id="18435" name="Text Box 3"/>
          <p:cNvSpPr txBox="1">
            <a:spLocks noChangeArrowheads="1"/>
          </p:cNvSpPr>
          <p:nvPr/>
        </p:nvSpPr>
        <p:spPr bwMode="auto">
          <a:xfrm>
            <a:off x="746125" y="3295650"/>
            <a:ext cx="3219450" cy="5794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zh-CN" altLang="en-US" sz="3200" b="1" dirty="0">
                <a:latin typeface="华文楷体" panose="02010600040101010101" pitchFamily="2" charset="-122"/>
                <a:ea typeface="华文楷体" panose="02010600040101010101" pitchFamily="2" charset="-122"/>
              </a:rPr>
              <a:t>闭环放大倍数：</a:t>
            </a:r>
          </a:p>
        </p:txBody>
      </p:sp>
      <p:grpSp>
        <p:nvGrpSpPr>
          <p:cNvPr id="18436" name="Group 4"/>
          <p:cNvGrpSpPr>
            <a:grpSpLocks/>
          </p:cNvGrpSpPr>
          <p:nvPr/>
        </p:nvGrpSpPr>
        <p:grpSpPr bwMode="auto">
          <a:xfrm>
            <a:off x="836613" y="1285875"/>
            <a:ext cx="1562100" cy="1697038"/>
            <a:chOff x="527" y="810"/>
            <a:chExt cx="984" cy="1069"/>
          </a:xfrm>
        </p:grpSpPr>
        <p:sp>
          <p:nvSpPr>
            <p:cNvPr id="18437" name="Text Box 5"/>
            <p:cNvSpPr txBox="1">
              <a:spLocks noChangeArrowheads="1"/>
            </p:cNvSpPr>
            <p:nvPr/>
          </p:nvSpPr>
          <p:spPr bwMode="auto">
            <a:xfrm>
              <a:off x="527" y="810"/>
              <a:ext cx="984" cy="37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3200" b="1" dirty="0">
                  <a:latin typeface="华文楷体" panose="02010600040101010101" pitchFamily="2" charset="-122"/>
                  <a:ea typeface="华文楷体" panose="02010600040101010101" pitchFamily="2" charset="-122"/>
                </a:rPr>
                <a:t>放大：</a:t>
              </a:r>
            </a:p>
          </p:txBody>
        </p:sp>
        <p:graphicFrame>
          <p:nvGraphicFramePr>
            <p:cNvPr id="18438" name="Object 6"/>
            <p:cNvGraphicFramePr>
              <a:graphicFrameLocks noChangeAspect="1"/>
            </p:cNvGraphicFramePr>
            <p:nvPr/>
          </p:nvGraphicFramePr>
          <p:xfrm>
            <a:off x="664" y="1103"/>
            <a:ext cx="757" cy="776"/>
          </p:xfrm>
          <a:graphic>
            <a:graphicData uri="http://schemas.openxmlformats.org/presentationml/2006/ole">
              <p:oleObj spid="_x0000_s18464" name="公式" r:id="rId3" imgW="476244" imgH="485730" progId="">
                <p:embed/>
              </p:oleObj>
            </a:graphicData>
          </a:graphic>
        </p:graphicFrame>
      </p:grpSp>
      <p:grpSp>
        <p:nvGrpSpPr>
          <p:cNvPr id="18439" name="Group 7"/>
          <p:cNvGrpSpPr>
            <a:grpSpLocks/>
          </p:cNvGrpSpPr>
          <p:nvPr/>
        </p:nvGrpSpPr>
        <p:grpSpPr bwMode="auto">
          <a:xfrm>
            <a:off x="3738563" y="1211263"/>
            <a:ext cx="1466850" cy="1947862"/>
            <a:chOff x="4237" y="1980"/>
            <a:chExt cx="924" cy="1227"/>
          </a:xfrm>
        </p:grpSpPr>
        <p:sp>
          <p:nvSpPr>
            <p:cNvPr id="18440" name="Text Box 8"/>
            <p:cNvSpPr txBox="1">
              <a:spLocks noChangeArrowheads="1"/>
            </p:cNvSpPr>
            <p:nvPr/>
          </p:nvSpPr>
          <p:spPr bwMode="auto">
            <a:xfrm>
              <a:off x="4237" y="1980"/>
              <a:ext cx="924" cy="37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3200" b="1" dirty="0">
                  <a:latin typeface="华文楷体" panose="02010600040101010101" pitchFamily="2" charset="-122"/>
                  <a:ea typeface="华文楷体" panose="02010600040101010101" pitchFamily="2" charset="-122"/>
                </a:rPr>
                <a:t>反馈：</a:t>
              </a:r>
            </a:p>
          </p:txBody>
        </p:sp>
        <p:graphicFrame>
          <p:nvGraphicFramePr>
            <p:cNvPr id="18441" name="Object 9"/>
            <p:cNvGraphicFramePr>
              <a:graphicFrameLocks noChangeAspect="1"/>
            </p:cNvGraphicFramePr>
            <p:nvPr/>
          </p:nvGraphicFramePr>
          <p:xfrm>
            <a:off x="4250" y="2311"/>
            <a:ext cx="796" cy="896"/>
          </p:xfrm>
          <a:graphic>
            <a:graphicData uri="http://schemas.openxmlformats.org/presentationml/2006/ole">
              <p:oleObj spid="_x0000_s18465" name="公式" r:id="rId4" imgW="495424" imgH="561870" progId="">
                <p:embed/>
              </p:oleObj>
            </a:graphicData>
          </a:graphic>
        </p:graphicFrame>
        <p:sp>
          <p:nvSpPr>
            <p:cNvPr id="18442" name="Rectangle 10"/>
            <p:cNvSpPr>
              <a:spLocks noChangeArrowheads="1"/>
            </p:cNvSpPr>
            <p:nvPr/>
          </p:nvSpPr>
          <p:spPr bwMode="auto">
            <a:xfrm>
              <a:off x="4282" y="2514"/>
              <a:ext cx="195" cy="130"/>
            </a:xfrm>
            <a:prstGeom prst="rect">
              <a:avLst/>
            </a:prstGeom>
            <a:solidFill>
              <a:srgbClr val="FF0000"/>
            </a:solidFill>
            <a:ln>
              <a:noFill/>
            </a:ln>
            <a:extLst>
              <a:ext uri="{91240B29-F687-4F45-9708-019B960494DF}">
                <a14:hiddenLine xmlns:a14="http://schemas.microsoft.com/office/drawing/2010/main" xmlns="" w="9525">
                  <a:solidFill>
                    <a:schemeClr val="tx1"/>
                  </a:solidFill>
                  <a:miter lim="800000"/>
                  <a:headEnd/>
                  <a:tailEnd/>
                </a14:hiddenLine>
              </a:ext>
            </a:extLst>
          </p:spPr>
          <p:txBody>
            <a:bodyPr wrap="none" anchor="ctr"/>
            <a:lstStyle/>
            <a:p>
              <a:endParaRPr lang="zh-CN" altLang="en-US"/>
            </a:p>
          </p:txBody>
        </p:sp>
      </p:grpSp>
      <p:grpSp>
        <p:nvGrpSpPr>
          <p:cNvPr id="18443" name="Group 11"/>
          <p:cNvGrpSpPr>
            <a:grpSpLocks/>
          </p:cNvGrpSpPr>
          <p:nvPr/>
        </p:nvGrpSpPr>
        <p:grpSpPr bwMode="auto">
          <a:xfrm>
            <a:off x="6523038" y="1265238"/>
            <a:ext cx="2085975" cy="1289050"/>
            <a:chOff x="249" y="1591"/>
            <a:chExt cx="1314" cy="812"/>
          </a:xfrm>
        </p:grpSpPr>
        <p:sp>
          <p:nvSpPr>
            <p:cNvPr id="18444" name="Text Box 12"/>
            <p:cNvSpPr txBox="1">
              <a:spLocks noChangeArrowheads="1"/>
            </p:cNvSpPr>
            <p:nvPr/>
          </p:nvSpPr>
          <p:spPr bwMode="auto">
            <a:xfrm>
              <a:off x="422" y="1591"/>
              <a:ext cx="934" cy="370"/>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3200" b="1" dirty="0">
                  <a:latin typeface="华文楷体" panose="02010600040101010101" pitchFamily="2" charset="-122"/>
                  <a:ea typeface="华文楷体" panose="02010600040101010101" pitchFamily="2" charset="-122"/>
                </a:rPr>
                <a:t>迭加：</a:t>
              </a:r>
            </a:p>
          </p:txBody>
        </p:sp>
        <p:graphicFrame>
          <p:nvGraphicFramePr>
            <p:cNvPr id="18445" name="Object 13"/>
            <p:cNvGraphicFramePr>
              <a:graphicFrameLocks noChangeAspect="1"/>
            </p:cNvGraphicFramePr>
            <p:nvPr/>
          </p:nvGraphicFramePr>
          <p:xfrm>
            <a:off x="249" y="1965"/>
            <a:ext cx="1314" cy="438"/>
          </p:xfrm>
          <a:graphic>
            <a:graphicData uri="http://schemas.openxmlformats.org/presentationml/2006/ole">
              <p:oleObj spid="_x0000_s18466" name="公式" r:id="rId5" imgW="828768" imgH="266760" progId="">
                <p:embed/>
              </p:oleObj>
            </a:graphicData>
          </a:graphic>
        </p:graphicFrame>
      </p:grpSp>
      <p:grpSp>
        <p:nvGrpSpPr>
          <p:cNvPr id="18446" name="Group 14"/>
          <p:cNvGrpSpPr>
            <a:grpSpLocks/>
          </p:cNvGrpSpPr>
          <p:nvPr/>
        </p:nvGrpSpPr>
        <p:grpSpPr bwMode="auto">
          <a:xfrm>
            <a:off x="603069" y="3900216"/>
            <a:ext cx="8267700" cy="2438400"/>
            <a:chOff x="552" y="2577"/>
            <a:chExt cx="5208" cy="1536"/>
          </a:xfrm>
        </p:grpSpPr>
        <p:sp>
          <p:nvSpPr>
            <p:cNvPr id="18447" name="Rectangle 15"/>
            <p:cNvSpPr>
              <a:spLocks noChangeArrowheads="1"/>
            </p:cNvSpPr>
            <p:nvPr/>
          </p:nvSpPr>
          <p:spPr bwMode="auto">
            <a:xfrm>
              <a:off x="552" y="2577"/>
              <a:ext cx="5208" cy="1527"/>
            </a:xfrm>
            <a:prstGeom prst="rect">
              <a:avLst/>
            </a:prstGeom>
            <a:solidFill>
              <a:srgbClr val="99FF99"/>
            </a:solidFill>
            <a:ln>
              <a:noFill/>
            </a:ln>
            <a:effectLst/>
            <a:extLst>
              <a:ext uri="{91240B29-F687-4F45-9708-019B960494DF}">
                <a14:hiddenLine xmlns:a14="http://schemas.microsoft.com/office/drawing/2010/main" xmlns="" w="9525">
                  <a:solidFill>
                    <a:schemeClr val="accent2"/>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a:spcBef>
                  <a:spcPct val="50000"/>
                </a:spcBef>
              </a:pPr>
              <a:endParaRPr lang="zh-CN" altLang="zh-CN" sz="3200" b="1">
                <a:ea typeface="楷体_GB2312" pitchFamily="49" charset="-122"/>
              </a:endParaRPr>
            </a:p>
          </p:txBody>
        </p:sp>
        <p:sp>
          <p:nvSpPr>
            <p:cNvPr id="18448" name="Text Box 16"/>
            <p:cNvSpPr txBox="1">
              <a:spLocks noChangeArrowheads="1"/>
            </p:cNvSpPr>
            <p:nvPr/>
          </p:nvSpPr>
          <p:spPr bwMode="auto">
            <a:xfrm>
              <a:off x="713" y="2773"/>
              <a:ext cx="5047" cy="8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dirty="0">
                  <a:ea typeface="楷体_GB2312" pitchFamily="49" charset="-122"/>
                </a:rPr>
                <a:t>A</a:t>
              </a:r>
              <a:r>
                <a:rPr lang="en-US" altLang="zh-CN" sz="3200" b="1" baseline="-25000" dirty="0">
                  <a:ea typeface="楷体_GB2312" pitchFamily="49" charset="-122"/>
                </a:rPr>
                <a:t>F</a:t>
              </a:r>
              <a:r>
                <a:rPr lang="en-US" altLang="zh-CN" sz="3200" b="1" dirty="0">
                  <a:ea typeface="楷体_GB2312" pitchFamily="49" charset="-122"/>
                </a:rPr>
                <a:t>=X</a:t>
              </a:r>
              <a:r>
                <a:rPr lang="en-US" altLang="zh-CN" sz="3200" b="1" baseline="-25000" dirty="0">
                  <a:ea typeface="楷体_GB2312" pitchFamily="49" charset="-122"/>
                </a:rPr>
                <a:t>o </a:t>
              </a:r>
              <a:r>
                <a:rPr lang="en-US" altLang="zh-CN" sz="3200" b="1" dirty="0">
                  <a:ea typeface="楷体_GB2312" pitchFamily="49" charset="-122"/>
                </a:rPr>
                <a:t>/ X</a:t>
              </a:r>
              <a:r>
                <a:rPr lang="en-US" altLang="zh-CN" sz="3200" b="1" baseline="-25000" dirty="0">
                  <a:ea typeface="楷体_GB2312" pitchFamily="49" charset="-122"/>
                </a:rPr>
                <a:t>i </a:t>
              </a:r>
              <a:r>
                <a:rPr lang="en-US" altLang="zh-CN" sz="3200" b="1" dirty="0">
                  <a:ea typeface="楷体_GB2312" pitchFamily="49" charset="-122"/>
                </a:rPr>
                <a:t>=X</a:t>
              </a:r>
              <a:r>
                <a:rPr lang="en-US" altLang="zh-CN" sz="3200" b="1" baseline="-25000" dirty="0">
                  <a:ea typeface="楷体_GB2312" pitchFamily="49" charset="-122"/>
                </a:rPr>
                <a:t>o </a:t>
              </a:r>
              <a:r>
                <a:rPr lang="en-US" altLang="zh-CN" sz="3200" b="1" dirty="0">
                  <a:ea typeface="楷体_GB2312" pitchFamily="49" charset="-122"/>
                </a:rPr>
                <a:t> / (</a:t>
              </a:r>
              <a:r>
                <a:rPr lang="en-US" altLang="zh-CN" sz="3200" b="1" dirty="0" err="1">
                  <a:ea typeface="楷体_GB2312" pitchFamily="49" charset="-122"/>
                </a:rPr>
                <a:t>X</a:t>
              </a:r>
              <a:r>
                <a:rPr lang="en-US" altLang="zh-CN" sz="3200" b="1" baseline="-25000" dirty="0" err="1">
                  <a:ea typeface="楷体_GB2312" pitchFamily="49" charset="-122"/>
                </a:rPr>
                <a:t>d</a:t>
              </a:r>
              <a:r>
                <a:rPr lang="en-US" altLang="zh-CN" sz="3200" b="1" dirty="0">
                  <a:ea typeface="楷体_GB2312" pitchFamily="49" charset="-122"/>
                </a:rPr>
                <a:t>+ </a:t>
              </a:r>
              <a:r>
                <a:rPr lang="en-US" altLang="zh-CN" sz="3200" b="1" dirty="0" err="1">
                  <a:ea typeface="楷体_GB2312" pitchFamily="49" charset="-122"/>
                </a:rPr>
                <a:t>X</a:t>
              </a:r>
              <a:r>
                <a:rPr lang="en-US" altLang="zh-CN" sz="3200" b="1" baseline="-25000" dirty="0" err="1">
                  <a:ea typeface="楷体_GB2312" pitchFamily="49" charset="-122"/>
                </a:rPr>
                <a:t>f</a:t>
              </a:r>
              <a:r>
                <a:rPr lang="en-US" altLang="zh-CN" sz="3200" b="1" dirty="0">
                  <a:ea typeface="楷体_GB2312" pitchFamily="49" charset="-122"/>
                </a:rPr>
                <a:t>)= X</a:t>
              </a:r>
              <a:r>
                <a:rPr lang="en-US" altLang="zh-CN" sz="3200" b="1" baseline="-25000" dirty="0">
                  <a:ea typeface="楷体_GB2312" pitchFamily="49" charset="-122"/>
                </a:rPr>
                <a:t>o </a:t>
              </a:r>
              <a:r>
                <a:rPr lang="en-US" altLang="zh-CN" sz="3200" b="1" dirty="0">
                  <a:ea typeface="楷体_GB2312" pitchFamily="49" charset="-122"/>
                </a:rPr>
                <a:t> / (          + </a:t>
              </a:r>
              <a:r>
                <a:rPr lang="en-US" altLang="zh-CN" sz="3200" b="1" dirty="0" err="1">
                  <a:ea typeface="楷体_GB2312" pitchFamily="49" charset="-122"/>
                </a:rPr>
                <a:t>X</a:t>
              </a:r>
              <a:r>
                <a:rPr lang="en-US" altLang="zh-CN" sz="3200" b="1" baseline="-25000" dirty="0" err="1">
                  <a:ea typeface="楷体_GB2312" pitchFamily="49" charset="-122"/>
                </a:rPr>
                <a:t>o</a:t>
              </a:r>
              <a:r>
                <a:rPr lang="en-US" altLang="zh-CN" sz="3200" b="1" dirty="0" err="1">
                  <a:ea typeface="楷体_GB2312" pitchFamily="49" charset="-122"/>
                </a:rPr>
                <a:t>F</a:t>
              </a:r>
              <a:r>
                <a:rPr lang="en-US" altLang="zh-CN" sz="3200" b="1" dirty="0">
                  <a:ea typeface="楷体_GB2312" pitchFamily="49" charset="-122"/>
                </a:rPr>
                <a:t>)</a:t>
              </a:r>
            </a:p>
            <a:p>
              <a:pPr>
                <a:spcBef>
                  <a:spcPct val="50000"/>
                </a:spcBef>
              </a:pPr>
              <a:r>
                <a:rPr lang="en-US" altLang="zh-CN" sz="3200" b="1" dirty="0">
                  <a:ea typeface="楷体_GB2312" pitchFamily="49" charset="-122"/>
                </a:rPr>
                <a:t>    =</a:t>
              </a:r>
              <a:endParaRPr lang="en-US" altLang="zh-CN" sz="3200" b="1" baseline="-25000" dirty="0">
                <a:ea typeface="楷体_GB2312" pitchFamily="49" charset="-122"/>
              </a:endParaRPr>
            </a:p>
          </p:txBody>
        </p:sp>
        <p:sp>
          <p:nvSpPr>
            <p:cNvPr id="18449" name="Oval 17"/>
            <p:cNvSpPr>
              <a:spLocks noChangeArrowheads="1"/>
            </p:cNvSpPr>
            <p:nvPr/>
          </p:nvSpPr>
          <p:spPr bwMode="auto">
            <a:xfrm>
              <a:off x="1621" y="2788"/>
              <a:ext cx="47" cy="47"/>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8450" name="Oval 18"/>
            <p:cNvSpPr>
              <a:spLocks noChangeArrowheads="1"/>
            </p:cNvSpPr>
            <p:nvPr/>
          </p:nvSpPr>
          <p:spPr bwMode="auto">
            <a:xfrm>
              <a:off x="1191" y="2787"/>
              <a:ext cx="47" cy="47"/>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8451" name="Oval 19"/>
            <p:cNvSpPr>
              <a:spLocks noChangeArrowheads="1"/>
            </p:cNvSpPr>
            <p:nvPr/>
          </p:nvSpPr>
          <p:spPr bwMode="auto">
            <a:xfrm>
              <a:off x="1963" y="2770"/>
              <a:ext cx="47" cy="47"/>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8452" name="Oval 20"/>
            <p:cNvSpPr>
              <a:spLocks noChangeArrowheads="1"/>
            </p:cNvSpPr>
            <p:nvPr/>
          </p:nvSpPr>
          <p:spPr bwMode="auto">
            <a:xfrm>
              <a:off x="2544" y="2770"/>
              <a:ext cx="47" cy="47"/>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8453" name="Oval 21"/>
            <p:cNvSpPr>
              <a:spLocks noChangeArrowheads="1"/>
            </p:cNvSpPr>
            <p:nvPr/>
          </p:nvSpPr>
          <p:spPr bwMode="auto">
            <a:xfrm>
              <a:off x="2960" y="2780"/>
              <a:ext cx="47" cy="47"/>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8454" name="Line 22"/>
            <p:cNvSpPr>
              <a:spLocks noChangeShapeType="1"/>
            </p:cNvSpPr>
            <p:nvPr/>
          </p:nvSpPr>
          <p:spPr bwMode="auto">
            <a:xfrm>
              <a:off x="3946" y="2986"/>
              <a:ext cx="503"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8455" name="Text Box 23"/>
            <p:cNvSpPr txBox="1">
              <a:spLocks noChangeArrowheads="1"/>
            </p:cNvSpPr>
            <p:nvPr/>
          </p:nvSpPr>
          <p:spPr bwMode="auto">
            <a:xfrm>
              <a:off x="4057" y="2637"/>
              <a:ext cx="519"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dirty="0">
                  <a:ea typeface="楷体_GB2312" pitchFamily="49" charset="-122"/>
                </a:rPr>
                <a:t>X</a:t>
              </a:r>
              <a:r>
                <a:rPr lang="en-US" altLang="zh-CN" sz="3200" b="1" baseline="-25000" dirty="0">
                  <a:ea typeface="楷体_GB2312" pitchFamily="49" charset="-122"/>
                </a:rPr>
                <a:t>o</a:t>
              </a:r>
            </a:p>
          </p:txBody>
        </p:sp>
        <p:sp>
          <p:nvSpPr>
            <p:cNvPr id="18456" name="Text Box 24"/>
            <p:cNvSpPr txBox="1">
              <a:spLocks noChangeArrowheads="1"/>
            </p:cNvSpPr>
            <p:nvPr/>
          </p:nvSpPr>
          <p:spPr bwMode="auto">
            <a:xfrm>
              <a:off x="4071" y="2984"/>
              <a:ext cx="455"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dirty="0">
                  <a:ea typeface="楷体_GB2312" pitchFamily="49" charset="-122"/>
                </a:rPr>
                <a:t>A</a:t>
              </a:r>
              <a:endParaRPr lang="en-US" altLang="zh-CN" sz="3200" b="1" baseline="-25000" dirty="0">
                <a:ea typeface="楷体_GB2312" pitchFamily="49" charset="-122"/>
              </a:endParaRPr>
            </a:p>
          </p:txBody>
        </p:sp>
        <p:sp>
          <p:nvSpPr>
            <p:cNvPr id="18457" name="Oval 25"/>
            <p:cNvSpPr>
              <a:spLocks noChangeArrowheads="1"/>
            </p:cNvSpPr>
            <p:nvPr/>
          </p:nvSpPr>
          <p:spPr bwMode="auto">
            <a:xfrm>
              <a:off x="4761" y="2768"/>
              <a:ext cx="47" cy="47"/>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8458" name="Oval 26"/>
            <p:cNvSpPr>
              <a:spLocks noChangeArrowheads="1"/>
            </p:cNvSpPr>
            <p:nvPr/>
          </p:nvSpPr>
          <p:spPr bwMode="auto">
            <a:xfrm>
              <a:off x="4159" y="2637"/>
              <a:ext cx="47" cy="47"/>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8459" name="Oval 27"/>
            <p:cNvSpPr>
              <a:spLocks noChangeArrowheads="1"/>
            </p:cNvSpPr>
            <p:nvPr/>
          </p:nvSpPr>
          <p:spPr bwMode="auto">
            <a:xfrm>
              <a:off x="3428" y="2783"/>
              <a:ext cx="47" cy="47"/>
            </a:xfrm>
            <a:prstGeom prst="ellipse">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8460" name="Line 28"/>
            <p:cNvSpPr>
              <a:spLocks noChangeShapeType="1"/>
            </p:cNvSpPr>
            <p:nvPr/>
          </p:nvSpPr>
          <p:spPr bwMode="auto">
            <a:xfrm flipV="1">
              <a:off x="1216" y="3438"/>
              <a:ext cx="876" cy="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8461" name="Text Box 29"/>
            <p:cNvSpPr txBox="1">
              <a:spLocks noChangeArrowheads="1"/>
            </p:cNvSpPr>
            <p:nvPr/>
          </p:nvSpPr>
          <p:spPr bwMode="auto">
            <a:xfrm>
              <a:off x="1508" y="3115"/>
              <a:ext cx="341"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a:ea typeface="楷体_GB2312" pitchFamily="49" charset="-122"/>
                </a:rPr>
                <a:t>1</a:t>
              </a:r>
            </a:p>
          </p:txBody>
        </p:sp>
        <p:sp>
          <p:nvSpPr>
            <p:cNvPr id="18462" name="Line 30"/>
            <p:cNvSpPr>
              <a:spLocks noChangeShapeType="1"/>
            </p:cNvSpPr>
            <p:nvPr/>
          </p:nvSpPr>
          <p:spPr bwMode="auto">
            <a:xfrm>
              <a:off x="1216" y="3779"/>
              <a:ext cx="39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8463" name="Text Box 31"/>
            <p:cNvSpPr txBox="1">
              <a:spLocks noChangeArrowheads="1"/>
            </p:cNvSpPr>
            <p:nvPr/>
          </p:nvSpPr>
          <p:spPr bwMode="auto">
            <a:xfrm>
              <a:off x="1316" y="3451"/>
              <a:ext cx="341"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a:ea typeface="楷体_GB2312" pitchFamily="49" charset="-122"/>
                </a:rPr>
                <a:t>1</a:t>
              </a:r>
            </a:p>
          </p:txBody>
        </p:sp>
        <p:sp>
          <p:nvSpPr>
            <p:cNvPr id="18464" name="Text Box 32"/>
            <p:cNvSpPr txBox="1">
              <a:spLocks noChangeArrowheads="1"/>
            </p:cNvSpPr>
            <p:nvPr/>
          </p:nvSpPr>
          <p:spPr bwMode="auto">
            <a:xfrm>
              <a:off x="1278" y="3748"/>
              <a:ext cx="455"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a:ea typeface="楷体_GB2312" pitchFamily="49" charset="-122"/>
                </a:rPr>
                <a:t>A</a:t>
              </a:r>
              <a:endParaRPr lang="en-US" altLang="zh-CN" sz="3200" b="1" baseline="-25000">
                <a:ea typeface="楷体_GB2312" pitchFamily="49" charset="-122"/>
              </a:endParaRPr>
            </a:p>
          </p:txBody>
        </p:sp>
        <p:sp>
          <p:nvSpPr>
            <p:cNvPr id="18465" name="Text Box 33"/>
            <p:cNvSpPr txBox="1">
              <a:spLocks noChangeArrowheads="1"/>
            </p:cNvSpPr>
            <p:nvPr/>
          </p:nvSpPr>
          <p:spPr bwMode="auto">
            <a:xfrm>
              <a:off x="1703" y="3552"/>
              <a:ext cx="649"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a:ea typeface="楷体_GB2312" pitchFamily="49" charset="-122"/>
                </a:rPr>
                <a:t>+F</a:t>
              </a:r>
            </a:p>
          </p:txBody>
        </p:sp>
        <p:sp>
          <p:nvSpPr>
            <p:cNvPr id="18466" name="Text Box 34"/>
            <p:cNvSpPr txBox="1">
              <a:spLocks noChangeArrowheads="1"/>
            </p:cNvSpPr>
            <p:nvPr/>
          </p:nvSpPr>
          <p:spPr bwMode="auto">
            <a:xfrm>
              <a:off x="2157" y="3261"/>
              <a:ext cx="1411"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a:ea typeface="楷体_GB2312" pitchFamily="49" charset="-122"/>
                </a:rPr>
                <a:t>=</a:t>
              </a:r>
            </a:p>
          </p:txBody>
        </p:sp>
        <p:sp>
          <p:nvSpPr>
            <p:cNvPr id="18467" name="Line 35"/>
            <p:cNvSpPr>
              <a:spLocks noChangeShapeType="1"/>
            </p:cNvSpPr>
            <p:nvPr/>
          </p:nvSpPr>
          <p:spPr bwMode="auto">
            <a:xfrm flipV="1">
              <a:off x="2415" y="3453"/>
              <a:ext cx="876" cy="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18468" name="Text Box 36"/>
            <p:cNvSpPr txBox="1">
              <a:spLocks noChangeArrowheads="1"/>
            </p:cNvSpPr>
            <p:nvPr/>
          </p:nvSpPr>
          <p:spPr bwMode="auto">
            <a:xfrm>
              <a:off x="2686" y="3098"/>
              <a:ext cx="455"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a:ea typeface="楷体_GB2312" pitchFamily="49" charset="-122"/>
                </a:rPr>
                <a:t>A</a:t>
              </a:r>
              <a:endParaRPr lang="en-US" altLang="zh-CN" sz="3200" b="1" baseline="-25000">
                <a:ea typeface="楷体_GB2312" pitchFamily="49" charset="-122"/>
              </a:endParaRPr>
            </a:p>
          </p:txBody>
        </p:sp>
        <p:sp>
          <p:nvSpPr>
            <p:cNvPr id="18469" name="Text Box 37"/>
            <p:cNvSpPr txBox="1">
              <a:spLocks noChangeArrowheads="1"/>
            </p:cNvSpPr>
            <p:nvPr/>
          </p:nvSpPr>
          <p:spPr bwMode="auto">
            <a:xfrm>
              <a:off x="2481" y="3536"/>
              <a:ext cx="1038"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a:ea typeface="楷体_GB2312" pitchFamily="49" charset="-122"/>
                </a:rPr>
                <a:t>1+AF</a:t>
              </a:r>
            </a:p>
          </p:txBody>
        </p:sp>
      </p:grpSp>
    </p:spTree>
    <p:extLst>
      <p:ext uri="{BB962C8B-B14F-4D97-AF65-F5344CB8AC3E}">
        <p14:creationId xmlns:p14="http://schemas.microsoft.com/office/powerpoint/2010/main" xmlns="" val="3134520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ox(in)">
                                      <p:cBhvr>
                                        <p:cTn id="7" dur="500"/>
                                        <p:tgtEl>
                                          <p:spTgt spid="18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8439"/>
                                        </p:tgtEl>
                                        <p:attrNameLst>
                                          <p:attrName>style.visibility</p:attrName>
                                        </p:attrNameLst>
                                      </p:cBhvr>
                                      <p:to>
                                        <p:strVal val="visible"/>
                                      </p:to>
                                    </p:set>
                                    <p:animEffect transition="in" filter="box(in)">
                                      <p:cBhvr>
                                        <p:cTn id="12" dur="500"/>
                                        <p:tgtEl>
                                          <p:spTgt spid="184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8443"/>
                                        </p:tgtEl>
                                        <p:attrNameLst>
                                          <p:attrName>style.visibility</p:attrName>
                                        </p:attrNameLst>
                                      </p:cBhvr>
                                      <p:to>
                                        <p:strVal val="visible"/>
                                      </p:to>
                                    </p:set>
                                    <p:animEffect transition="in" filter="box(in)">
                                      <p:cBhvr>
                                        <p:cTn id="17" dur="500"/>
                                        <p:tgtEl>
                                          <p:spTgt spid="184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435"/>
                                        </p:tgtEl>
                                        <p:attrNameLst>
                                          <p:attrName>style.visibility</p:attrName>
                                        </p:attrNameLst>
                                      </p:cBhvr>
                                      <p:to>
                                        <p:strVal val="visible"/>
                                      </p:to>
                                    </p:set>
                                    <p:animEffect transition="in" filter="box(in)">
                                      <p:cBhvr>
                                        <p:cTn id="22" dur="500"/>
                                        <p:tgtEl>
                                          <p:spTgt spid="184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8446"/>
                                        </p:tgtEl>
                                        <p:attrNameLst>
                                          <p:attrName>style.visibility</p:attrName>
                                        </p:attrNameLst>
                                      </p:cBhvr>
                                      <p:to>
                                        <p:strVal val="visible"/>
                                      </p:to>
                                    </p:set>
                                    <p:animEffect transition="in" filter="box(in)">
                                      <p:cBhvr>
                                        <p:cTn id="27" dur="500"/>
                                        <p:tgtEl>
                                          <p:spTgt spid="18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ChangeArrowheads="1"/>
          </p:cNvSpPr>
          <p:nvPr/>
        </p:nvSpPr>
        <p:spPr bwMode="auto">
          <a:xfrm>
            <a:off x="76200" y="76200"/>
            <a:ext cx="609600" cy="990600"/>
          </a:xfrm>
          <a:prstGeom prst="star4">
            <a:avLst>
              <a:gd name="adj" fmla="val 12500"/>
            </a:avLst>
          </a:prstGeom>
          <a:gradFill rotWithShape="0">
            <a:gsLst>
              <a:gs pos="0">
                <a:srgbClr val="FFFFFF"/>
              </a:gs>
              <a:gs pos="100000">
                <a:schemeClr val="accent1"/>
              </a:gs>
            </a:gsLst>
            <a:path path="shape">
              <a:fillToRect l="50000" t="50000" r="50000" b="50000"/>
            </a:path>
          </a:gradFill>
          <a:ln w="0" cap="sq">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9459" name="Text Box 3"/>
          <p:cNvSpPr txBox="1">
            <a:spLocks noChangeArrowheads="1"/>
          </p:cNvSpPr>
          <p:nvPr/>
        </p:nvSpPr>
        <p:spPr bwMode="auto">
          <a:xfrm>
            <a:off x="914400" y="533400"/>
            <a:ext cx="42672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dirty="0">
                <a:latin typeface="华文楷体" panose="02010600040101010101" pitchFamily="2" charset="-122"/>
                <a:ea typeface="华文楷体" panose="02010600040101010101" pitchFamily="2" charset="-122"/>
              </a:rPr>
              <a:t>3. </a:t>
            </a:r>
            <a:r>
              <a:rPr lang="zh-CN" altLang="en-US" sz="3200" b="1" dirty="0">
                <a:latin typeface="华文楷体" panose="02010600040101010101" pitchFamily="2" charset="-122"/>
                <a:ea typeface="华文楷体" panose="02010600040101010101" pitchFamily="2" charset="-122"/>
              </a:rPr>
              <a:t>关于反馈深度的讨论</a:t>
            </a:r>
          </a:p>
        </p:txBody>
      </p:sp>
      <p:pic>
        <p:nvPicPr>
          <p:cNvPr id="19460" name="Picture 4" descr="0066">
            <a:hlinkClick r:id="" action="ppaction://hlinkshowjump?jump=nextslide" highlightClick="1"/>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05800" y="6419850"/>
            <a:ext cx="714375" cy="381000"/>
          </a:xfrm>
          <a:prstGeom prst="rect">
            <a:avLst/>
          </a:prstGeom>
          <a:noFill/>
          <a:extLst>
            <a:ext uri="{909E8E84-426E-40DD-AFC4-6F175D3DCCD1}">
              <a14:hiddenFill xmlns:a14="http://schemas.microsoft.com/office/drawing/2010/main" xmlns="">
                <a:solidFill>
                  <a:srgbClr val="FFFFFF"/>
                </a:solidFill>
              </a14:hiddenFill>
            </a:ext>
          </a:extLst>
        </p:spPr>
      </p:pic>
      <p:pic>
        <p:nvPicPr>
          <p:cNvPr id="19461" name="Picture 5" descr="0063">
            <a:hlinkClick r:id="" action="ppaction://hlinkshowjump?jump=previousslide" highlightClick="1"/>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20000" y="6400800"/>
            <a:ext cx="714375" cy="40005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9462" name="Object 6">
            <a:hlinkClick r:id="rId5" action="ppaction://hlinksldjump" highlightClick="1"/>
          </p:cNvPr>
          <p:cNvGraphicFramePr>
            <a:graphicFrameLocks noChangeAspect="1"/>
          </p:cNvGraphicFramePr>
          <p:nvPr/>
        </p:nvGraphicFramePr>
        <p:xfrm>
          <a:off x="152400" y="6400800"/>
          <a:ext cx="769938" cy="346075"/>
        </p:xfrm>
        <a:graphic>
          <a:graphicData uri="http://schemas.openxmlformats.org/presentationml/2006/ole">
            <p:oleObj spid="_x0000_s19568" name="BMP 图象" r:id="rId6" imgW="678309" imgH="304928" progId="PBrush">
              <p:embed/>
            </p:oleObj>
          </a:graphicData>
        </a:graphic>
      </p:graphicFrame>
      <p:sp>
        <p:nvSpPr>
          <p:cNvPr id="19463" name="Rectangle 7"/>
          <p:cNvSpPr>
            <a:spLocks noChangeArrowheads="1"/>
          </p:cNvSpPr>
          <p:nvPr/>
        </p:nvSpPr>
        <p:spPr bwMode="auto">
          <a:xfrm>
            <a:off x="4940300" y="2549525"/>
            <a:ext cx="2657475"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一般负反馈</a:t>
            </a:r>
          </a:p>
        </p:txBody>
      </p:sp>
      <p:graphicFrame>
        <p:nvGraphicFramePr>
          <p:cNvPr id="19464" name="Object 8"/>
          <p:cNvGraphicFramePr>
            <a:graphicFrameLocks noChangeAspect="1"/>
          </p:cNvGraphicFramePr>
          <p:nvPr/>
        </p:nvGraphicFramePr>
        <p:xfrm>
          <a:off x="8305800" y="381000"/>
          <a:ext cx="522288" cy="373063"/>
        </p:xfrm>
        <a:graphic>
          <a:graphicData uri="http://schemas.openxmlformats.org/presentationml/2006/ole">
            <p:oleObj spid="_x0000_s19569" name="剪辑" r:id="rId7" imgW="5767388" imgH="4106863" progId="">
              <p:embed/>
            </p:oleObj>
          </a:graphicData>
        </a:graphic>
      </p:graphicFrame>
      <p:grpSp>
        <p:nvGrpSpPr>
          <p:cNvPr id="19465" name="Group 9"/>
          <p:cNvGrpSpPr>
            <a:grpSpLocks/>
          </p:cNvGrpSpPr>
          <p:nvPr/>
        </p:nvGrpSpPr>
        <p:grpSpPr bwMode="auto">
          <a:xfrm>
            <a:off x="3911600" y="1644650"/>
            <a:ext cx="4013200" cy="588963"/>
            <a:chOff x="2462" y="1036"/>
            <a:chExt cx="2038" cy="371"/>
          </a:xfrm>
        </p:grpSpPr>
        <p:sp>
          <p:nvSpPr>
            <p:cNvPr id="19466" name="Rectangle 10"/>
            <p:cNvSpPr>
              <a:spLocks noChangeArrowheads="1"/>
            </p:cNvSpPr>
            <p:nvPr/>
          </p:nvSpPr>
          <p:spPr bwMode="auto">
            <a:xfrm>
              <a:off x="3092" y="1036"/>
              <a:ext cx="1408" cy="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称为反馈深度</a:t>
              </a:r>
            </a:p>
          </p:txBody>
        </p:sp>
        <p:graphicFrame>
          <p:nvGraphicFramePr>
            <p:cNvPr id="19467" name="Object 11"/>
            <p:cNvGraphicFramePr>
              <a:graphicFrameLocks noChangeAspect="1"/>
            </p:cNvGraphicFramePr>
            <p:nvPr>
              <p:extLst>
                <p:ext uri="{D42A27DB-BD31-4B8C-83A1-F6EECF244321}">
                  <p14:modId xmlns:p14="http://schemas.microsoft.com/office/powerpoint/2010/main" xmlns="" val="464339436"/>
                </p:ext>
              </p:extLst>
            </p:nvPr>
          </p:nvGraphicFramePr>
          <p:xfrm>
            <a:off x="2462" y="1053"/>
            <a:ext cx="611" cy="354"/>
          </p:xfrm>
          <a:graphic>
            <a:graphicData uri="http://schemas.openxmlformats.org/presentationml/2006/ole">
              <p:oleObj spid="_x0000_s19570" name="公式" r:id="rId8" imgW="476244" imgH="266760" progId="">
                <p:embed/>
              </p:oleObj>
            </a:graphicData>
          </a:graphic>
        </p:graphicFrame>
      </p:grpSp>
      <p:grpSp>
        <p:nvGrpSpPr>
          <p:cNvPr id="19468" name="Group 12"/>
          <p:cNvGrpSpPr>
            <a:grpSpLocks/>
          </p:cNvGrpSpPr>
          <p:nvPr/>
        </p:nvGrpSpPr>
        <p:grpSpPr bwMode="auto">
          <a:xfrm>
            <a:off x="1676400" y="1535113"/>
            <a:ext cx="1836738" cy="846137"/>
            <a:chOff x="1056" y="868"/>
            <a:chExt cx="1157" cy="533"/>
          </a:xfrm>
        </p:grpSpPr>
        <p:sp>
          <p:nvSpPr>
            <p:cNvPr id="19469" name="Rectangle 13"/>
            <p:cNvSpPr>
              <a:spLocks noChangeArrowheads="1"/>
            </p:cNvSpPr>
            <p:nvPr/>
          </p:nvSpPr>
          <p:spPr bwMode="auto">
            <a:xfrm>
              <a:off x="1056" y="892"/>
              <a:ext cx="1157" cy="509"/>
            </a:xfrm>
            <a:prstGeom prst="rect">
              <a:avLst/>
            </a:prstGeom>
            <a:solidFill>
              <a:srgbClr val="FF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9470" name="Object 14"/>
            <p:cNvGraphicFramePr>
              <a:graphicFrameLocks noChangeAspect="1"/>
            </p:cNvGraphicFramePr>
            <p:nvPr/>
          </p:nvGraphicFramePr>
          <p:xfrm>
            <a:off x="1091" y="868"/>
            <a:ext cx="1002" cy="498"/>
          </p:xfrm>
          <a:graphic>
            <a:graphicData uri="http://schemas.openxmlformats.org/presentationml/2006/ole">
              <p:oleObj spid="_x0000_s19571" name="公式" r:id="rId9" imgW="787058" imgH="393529" progId="">
                <p:embed/>
              </p:oleObj>
            </a:graphicData>
          </a:graphic>
        </p:graphicFrame>
      </p:grpSp>
      <p:graphicFrame>
        <p:nvGraphicFramePr>
          <p:cNvPr id="19471" name="Object 15"/>
          <p:cNvGraphicFramePr>
            <a:graphicFrameLocks noChangeAspect="1"/>
          </p:cNvGraphicFramePr>
          <p:nvPr>
            <p:extLst>
              <p:ext uri="{D42A27DB-BD31-4B8C-83A1-F6EECF244321}">
                <p14:modId xmlns:p14="http://schemas.microsoft.com/office/powerpoint/2010/main" xmlns="" val="1481063137"/>
              </p:ext>
            </p:extLst>
          </p:nvPr>
        </p:nvGraphicFramePr>
        <p:xfrm>
          <a:off x="814388" y="2551113"/>
          <a:ext cx="2406650" cy="561975"/>
        </p:xfrm>
        <a:graphic>
          <a:graphicData uri="http://schemas.openxmlformats.org/presentationml/2006/ole">
            <p:oleObj spid="_x0000_s19572" name="公式" r:id="rId10" imgW="1181021" imgH="266760" progId="">
              <p:embed/>
            </p:oleObj>
          </a:graphicData>
        </a:graphic>
      </p:graphicFrame>
      <p:graphicFrame>
        <p:nvGraphicFramePr>
          <p:cNvPr id="19472" name="Object 16"/>
          <p:cNvGraphicFramePr>
            <a:graphicFrameLocks noChangeAspect="1"/>
          </p:cNvGraphicFramePr>
          <p:nvPr>
            <p:extLst>
              <p:ext uri="{D42A27DB-BD31-4B8C-83A1-F6EECF244321}">
                <p14:modId xmlns:p14="http://schemas.microsoft.com/office/powerpoint/2010/main" xmlns="" val="3560518282"/>
              </p:ext>
            </p:extLst>
          </p:nvPr>
        </p:nvGraphicFramePr>
        <p:xfrm>
          <a:off x="3409950" y="2551113"/>
          <a:ext cx="1331913" cy="561975"/>
        </p:xfrm>
        <a:graphic>
          <a:graphicData uri="http://schemas.openxmlformats.org/presentationml/2006/ole">
            <p:oleObj spid="_x0000_s19573" name="公式" r:id="rId11" imgW="647779" imgH="266760" progId="">
              <p:embed/>
            </p:oleObj>
          </a:graphicData>
        </a:graphic>
      </p:graphicFrame>
      <p:graphicFrame>
        <p:nvGraphicFramePr>
          <p:cNvPr id="19473" name="Object 17"/>
          <p:cNvGraphicFramePr>
            <a:graphicFrameLocks noChangeAspect="1"/>
          </p:cNvGraphicFramePr>
          <p:nvPr>
            <p:extLst>
              <p:ext uri="{D42A27DB-BD31-4B8C-83A1-F6EECF244321}">
                <p14:modId xmlns:p14="http://schemas.microsoft.com/office/powerpoint/2010/main" xmlns="" val="2304898382"/>
              </p:ext>
            </p:extLst>
          </p:nvPr>
        </p:nvGraphicFramePr>
        <p:xfrm>
          <a:off x="827088" y="3273425"/>
          <a:ext cx="2560637" cy="561975"/>
        </p:xfrm>
        <a:graphic>
          <a:graphicData uri="http://schemas.openxmlformats.org/presentationml/2006/ole">
            <p:oleObj spid="_x0000_s19574" name="公式" r:id="rId12" imgW="1257199" imgH="266760" progId="">
              <p:embed/>
            </p:oleObj>
          </a:graphicData>
        </a:graphic>
      </p:graphicFrame>
      <p:sp>
        <p:nvSpPr>
          <p:cNvPr id="19474" name="Rectangle 18"/>
          <p:cNvSpPr>
            <a:spLocks noChangeArrowheads="1"/>
          </p:cNvSpPr>
          <p:nvPr/>
        </p:nvSpPr>
        <p:spPr bwMode="auto">
          <a:xfrm>
            <a:off x="3687763" y="3219450"/>
            <a:ext cx="2657475"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solidFill>
                  <a:srgbClr val="FF0000"/>
                </a:solidFill>
                <a:latin typeface="华文楷体" panose="02010600040101010101" pitchFamily="2" charset="-122"/>
                <a:ea typeface="华文楷体" panose="02010600040101010101" pitchFamily="2" charset="-122"/>
              </a:rPr>
              <a:t>深度负反馈</a:t>
            </a:r>
          </a:p>
        </p:txBody>
      </p:sp>
      <p:sp>
        <p:nvSpPr>
          <p:cNvPr id="19475" name="Rectangle 19"/>
          <p:cNvSpPr>
            <a:spLocks noChangeArrowheads="1"/>
          </p:cNvSpPr>
          <p:nvPr/>
        </p:nvSpPr>
        <p:spPr bwMode="auto">
          <a:xfrm>
            <a:off x="4922838" y="3976688"/>
            <a:ext cx="2657475" cy="482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正反馈</a:t>
            </a:r>
          </a:p>
        </p:txBody>
      </p:sp>
      <p:graphicFrame>
        <p:nvGraphicFramePr>
          <p:cNvPr id="19476" name="Object 20"/>
          <p:cNvGraphicFramePr>
            <a:graphicFrameLocks noChangeAspect="1"/>
          </p:cNvGraphicFramePr>
          <p:nvPr>
            <p:extLst>
              <p:ext uri="{D42A27DB-BD31-4B8C-83A1-F6EECF244321}">
                <p14:modId xmlns:p14="http://schemas.microsoft.com/office/powerpoint/2010/main" xmlns="" val="1477316657"/>
              </p:ext>
            </p:extLst>
          </p:nvPr>
        </p:nvGraphicFramePr>
        <p:xfrm>
          <a:off x="827088" y="3978275"/>
          <a:ext cx="2406650" cy="561975"/>
        </p:xfrm>
        <a:graphic>
          <a:graphicData uri="http://schemas.openxmlformats.org/presentationml/2006/ole">
            <p:oleObj spid="_x0000_s19575" name="公式" r:id="rId13" imgW="1181021" imgH="266760" progId="">
              <p:embed/>
            </p:oleObj>
          </a:graphicData>
        </a:graphic>
      </p:graphicFrame>
      <p:graphicFrame>
        <p:nvGraphicFramePr>
          <p:cNvPr id="19477" name="Object 21"/>
          <p:cNvGraphicFramePr>
            <a:graphicFrameLocks noChangeAspect="1"/>
          </p:cNvGraphicFramePr>
          <p:nvPr>
            <p:extLst>
              <p:ext uri="{D42A27DB-BD31-4B8C-83A1-F6EECF244321}">
                <p14:modId xmlns:p14="http://schemas.microsoft.com/office/powerpoint/2010/main" xmlns="" val="2603630924"/>
              </p:ext>
            </p:extLst>
          </p:nvPr>
        </p:nvGraphicFramePr>
        <p:xfrm>
          <a:off x="3392488" y="3978275"/>
          <a:ext cx="1331912" cy="561975"/>
        </p:xfrm>
        <a:graphic>
          <a:graphicData uri="http://schemas.openxmlformats.org/presentationml/2006/ole">
            <p:oleObj spid="_x0000_s19576" name="公式" r:id="rId14" imgW="647779" imgH="266760" progId="">
              <p:embed/>
            </p:oleObj>
          </a:graphicData>
        </a:graphic>
      </p:graphicFrame>
      <p:sp>
        <p:nvSpPr>
          <p:cNvPr id="19478" name="Rectangle 22"/>
          <p:cNvSpPr>
            <a:spLocks noChangeArrowheads="1"/>
          </p:cNvSpPr>
          <p:nvPr/>
        </p:nvSpPr>
        <p:spPr bwMode="auto">
          <a:xfrm>
            <a:off x="4975225" y="4699000"/>
            <a:ext cx="2657475" cy="482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自激振荡</a:t>
            </a:r>
          </a:p>
        </p:txBody>
      </p:sp>
      <p:graphicFrame>
        <p:nvGraphicFramePr>
          <p:cNvPr id="19479" name="Object 23"/>
          <p:cNvGraphicFramePr>
            <a:graphicFrameLocks noChangeAspect="1"/>
          </p:cNvGraphicFramePr>
          <p:nvPr>
            <p:extLst>
              <p:ext uri="{D42A27DB-BD31-4B8C-83A1-F6EECF244321}">
                <p14:modId xmlns:p14="http://schemas.microsoft.com/office/powerpoint/2010/main" xmlns="" val="3683214466"/>
              </p:ext>
            </p:extLst>
          </p:nvPr>
        </p:nvGraphicFramePr>
        <p:xfrm>
          <a:off x="827088" y="4700588"/>
          <a:ext cx="2432050" cy="561975"/>
        </p:xfrm>
        <a:graphic>
          <a:graphicData uri="http://schemas.openxmlformats.org/presentationml/2006/ole">
            <p:oleObj spid="_x0000_s19577" name="公式" r:id="rId15" imgW="1200201" imgH="266760" progId="">
              <p:embed/>
            </p:oleObj>
          </a:graphicData>
        </a:graphic>
      </p:graphicFrame>
      <p:graphicFrame>
        <p:nvGraphicFramePr>
          <p:cNvPr id="19480" name="Object 24"/>
          <p:cNvGraphicFramePr>
            <a:graphicFrameLocks noChangeAspect="1"/>
          </p:cNvGraphicFramePr>
          <p:nvPr>
            <p:extLst>
              <p:ext uri="{D42A27DB-BD31-4B8C-83A1-F6EECF244321}">
                <p14:modId xmlns:p14="http://schemas.microsoft.com/office/powerpoint/2010/main" xmlns="" val="2231940674"/>
              </p:ext>
            </p:extLst>
          </p:nvPr>
        </p:nvGraphicFramePr>
        <p:xfrm>
          <a:off x="3419475" y="4700588"/>
          <a:ext cx="1384300" cy="561975"/>
        </p:xfrm>
        <a:graphic>
          <a:graphicData uri="http://schemas.openxmlformats.org/presentationml/2006/ole">
            <p:oleObj spid="_x0000_s19578" name="公式" r:id="rId16" imgW="676143" imgH="266760" progId="">
              <p:embed/>
            </p:oleObj>
          </a:graphicData>
        </a:graphic>
      </p:graphicFrame>
    </p:spTree>
    <p:extLst>
      <p:ext uri="{BB962C8B-B14F-4D97-AF65-F5344CB8AC3E}">
        <p14:creationId xmlns:p14="http://schemas.microsoft.com/office/powerpoint/2010/main" xmlns="" val="41539557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9468"/>
                                        </p:tgtEl>
                                        <p:attrNameLst>
                                          <p:attrName>style.visibility</p:attrName>
                                        </p:attrNameLst>
                                      </p:cBhvr>
                                      <p:to>
                                        <p:strVal val="visible"/>
                                      </p:to>
                                    </p:set>
                                    <p:animEffect transition="in" filter="strips(downRight)">
                                      <p:cBhvr>
                                        <p:cTn id="7" dur="500"/>
                                        <p:tgtEl>
                                          <p:spTgt spid="19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9465"/>
                                        </p:tgtEl>
                                        <p:attrNameLst>
                                          <p:attrName>style.visibility</p:attrName>
                                        </p:attrNameLst>
                                      </p:cBhvr>
                                      <p:to>
                                        <p:strVal val="visible"/>
                                      </p:to>
                                    </p:set>
                                    <p:animEffect transition="in" filter="strips(downRight)">
                                      <p:cBhvr>
                                        <p:cTn id="12" dur="500"/>
                                        <p:tgtEl>
                                          <p:spTgt spid="194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9471"/>
                                        </p:tgtEl>
                                        <p:attrNameLst>
                                          <p:attrName>style.visibility</p:attrName>
                                        </p:attrNameLst>
                                      </p:cBhvr>
                                      <p:to>
                                        <p:strVal val="visible"/>
                                      </p:to>
                                    </p:set>
                                    <p:animEffect transition="in" filter="strips(downRight)">
                                      <p:cBhvr>
                                        <p:cTn id="17" dur="500"/>
                                        <p:tgtEl>
                                          <p:spTgt spid="194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9472"/>
                                        </p:tgtEl>
                                        <p:attrNameLst>
                                          <p:attrName>style.visibility</p:attrName>
                                        </p:attrNameLst>
                                      </p:cBhvr>
                                      <p:to>
                                        <p:strVal val="visible"/>
                                      </p:to>
                                    </p:set>
                                    <p:animEffect transition="in" filter="strips(downRight)">
                                      <p:cBhvr>
                                        <p:cTn id="22" dur="500"/>
                                        <p:tgtEl>
                                          <p:spTgt spid="194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463"/>
                                        </p:tgtEl>
                                        <p:attrNameLst>
                                          <p:attrName>style.visibility</p:attrName>
                                        </p:attrNameLst>
                                      </p:cBhvr>
                                      <p:to>
                                        <p:strVal val="visible"/>
                                      </p:to>
                                    </p:set>
                                    <p:animEffect transition="in" filter="strips(downRight)">
                                      <p:cBhvr>
                                        <p:cTn id="27" dur="500"/>
                                        <p:tgtEl>
                                          <p:spTgt spid="194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9473"/>
                                        </p:tgtEl>
                                        <p:attrNameLst>
                                          <p:attrName>style.visibility</p:attrName>
                                        </p:attrNameLst>
                                      </p:cBhvr>
                                      <p:to>
                                        <p:strVal val="visible"/>
                                      </p:to>
                                    </p:set>
                                    <p:animEffect transition="in" filter="strips(downRight)">
                                      <p:cBhvr>
                                        <p:cTn id="32" dur="500"/>
                                        <p:tgtEl>
                                          <p:spTgt spid="194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9474"/>
                                        </p:tgtEl>
                                        <p:attrNameLst>
                                          <p:attrName>style.visibility</p:attrName>
                                        </p:attrNameLst>
                                      </p:cBhvr>
                                      <p:to>
                                        <p:strVal val="visible"/>
                                      </p:to>
                                    </p:set>
                                    <p:animEffect transition="in" filter="strips(downRight)">
                                      <p:cBhvr>
                                        <p:cTn id="37" dur="500"/>
                                        <p:tgtEl>
                                          <p:spTgt spid="194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9476"/>
                                        </p:tgtEl>
                                        <p:attrNameLst>
                                          <p:attrName>style.visibility</p:attrName>
                                        </p:attrNameLst>
                                      </p:cBhvr>
                                      <p:to>
                                        <p:strVal val="visible"/>
                                      </p:to>
                                    </p:set>
                                    <p:animEffect transition="in" filter="strips(downRight)">
                                      <p:cBhvr>
                                        <p:cTn id="42" dur="500"/>
                                        <p:tgtEl>
                                          <p:spTgt spid="194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9477"/>
                                        </p:tgtEl>
                                        <p:attrNameLst>
                                          <p:attrName>style.visibility</p:attrName>
                                        </p:attrNameLst>
                                      </p:cBhvr>
                                      <p:to>
                                        <p:strVal val="visible"/>
                                      </p:to>
                                    </p:set>
                                    <p:animEffect transition="in" filter="strips(downRight)">
                                      <p:cBhvr>
                                        <p:cTn id="47" dur="500"/>
                                        <p:tgtEl>
                                          <p:spTgt spid="194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9475"/>
                                        </p:tgtEl>
                                        <p:attrNameLst>
                                          <p:attrName>style.visibility</p:attrName>
                                        </p:attrNameLst>
                                      </p:cBhvr>
                                      <p:to>
                                        <p:strVal val="visible"/>
                                      </p:to>
                                    </p:set>
                                    <p:animEffect transition="in" filter="strips(downRight)">
                                      <p:cBhvr>
                                        <p:cTn id="52" dur="500"/>
                                        <p:tgtEl>
                                          <p:spTgt spid="1947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9479"/>
                                        </p:tgtEl>
                                        <p:attrNameLst>
                                          <p:attrName>style.visibility</p:attrName>
                                        </p:attrNameLst>
                                      </p:cBhvr>
                                      <p:to>
                                        <p:strVal val="visible"/>
                                      </p:to>
                                    </p:set>
                                    <p:animEffect transition="in" filter="strips(downRight)">
                                      <p:cBhvr>
                                        <p:cTn id="57" dur="500"/>
                                        <p:tgtEl>
                                          <p:spTgt spid="1947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19480"/>
                                        </p:tgtEl>
                                        <p:attrNameLst>
                                          <p:attrName>style.visibility</p:attrName>
                                        </p:attrNameLst>
                                      </p:cBhvr>
                                      <p:to>
                                        <p:strVal val="visible"/>
                                      </p:to>
                                    </p:set>
                                    <p:animEffect transition="in" filter="strips(downRight)">
                                      <p:cBhvr>
                                        <p:cTn id="62" dur="500"/>
                                        <p:tgtEl>
                                          <p:spTgt spid="1948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19478"/>
                                        </p:tgtEl>
                                        <p:attrNameLst>
                                          <p:attrName>style.visibility</p:attrName>
                                        </p:attrNameLst>
                                      </p:cBhvr>
                                      <p:to>
                                        <p:strVal val="visible"/>
                                      </p:to>
                                    </p:set>
                                    <p:animEffect transition="in" filter="strips(downRight)">
                                      <p:cBhvr>
                                        <p:cTn id="67" dur="500"/>
                                        <p:tgtEl>
                                          <p:spTgt spid="19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utoUpdateAnimBg="0"/>
      <p:bldP spid="19474" grpId="0" autoUpdateAnimBg="0"/>
      <p:bldP spid="19475" grpId="0" autoUpdateAnimBg="0"/>
      <p:bldP spid="1947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7199313" y="5508625"/>
            <a:ext cx="1639887" cy="1044575"/>
            <a:chOff x="4560" y="3374"/>
            <a:chExt cx="1033" cy="658"/>
          </a:xfrm>
        </p:grpSpPr>
        <p:sp>
          <p:nvSpPr>
            <p:cNvPr id="20483" name="AutoShape 3"/>
            <p:cNvSpPr>
              <a:spLocks noChangeArrowheads="1"/>
            </p:cNvSpPr>
            <p:nvPr/>
          </p:nvSpPr>
          <p:spPr bwMode="auto">
            <a:xfrm>
              <a:off x="4560" y="3792"/>
              <a:ext cx="768" cy="240"/>
            </a:xfrm>
            <a:prstGeom prst="lightningBol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0484" name="AutoShape 4"/>
            <p:cNvSpPr>
              <a:spLocks noChangeArrowheads="1"/>
            </p:cNvSpPr>
            <p:nvPr/>
          </p:nvSpPr>
          <p:spPr bwMode="auto">
            <a:xfrm>
              <a:off x="4848" y="3408"/>
              <a:ext cx="480" cy="624"/>
            </a:xfrm>
            <a:prstGeom prst="lightningBol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20485" name="AutoShape 5"/>
            <p:cNvSpPr>
              <a:spLocks noChangeArrowheads="1"/>
            </p:cNvSpPr>
            <p:nvPr/>
          </p:nvSpPr>
          <p:spPr bwMode="auto">
            <a:xfrm rot="2902838">
              <a:off x="5075" y="3369"/>
              <a:ext cx="514" cy="523"/>
            </a:xfrm>
            <a:prstGeom prst="lightningBol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sp>
        <p:nvSpPr>
          <p:cNvPr id="20486" name="Rectangle 6"/>
          <p:cNvSpPr>
            <a:spLocks noChangeArrowheads="1"/>
          </p:cNvSpPr>
          <p:nvPr/>
        </p:nvSpPr>
        <p:spPr bwMode="auto">
          <a:xfrm>
            <a:off x="827088" y="519314"/>
            <a:ext cx="7464425" cy="536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2075" tIns="46038" rIns="92075" bIns="46038" anchor="ctr">
            <a:spAutoFit/>
          </a:bodyPr>
          <a:lstStyle/>
          <a:p>
            <a:pPr>
              <a:lnSpc>
                <a:spcPct val="90000"/>
              </a:lnSpc>
            </a:pPr>
            <a:r>
              <a:rPr lang="zh-CN" altLang="en-US" sz="3200" b="1" dirty="0" smtClean="0">
                <a:latin typeface="华文楷体" panose="02010600040101010101" pitchFamily="2" charset="-122"/>
                <a:ea typeface="华文楷体" panose="02010600040101010101" pitchFamily="2" charset="-122"/>
              </a:rPr>
              <a:t>五</a:t>
            </a:r>
            <a:r>
              <a:rPr lang="en-US" altLang="zh-CN" sz="3200" b="1" dirty="0" smtClean="0">
                <a:latin typeface="华文楷体" panose="02010600040101010101" pitchFamily="2" charset="-122"/>
                <a:ea typeface="华文楷体" panose="02010600040101010101" pitchFamily="2" charset="-122"/>
              </a:rPr>
              <a:t>.</a:t>
            </a:r>
            <a:r>
              <a:rPr lang="zh-CN" altLang="en-US" sz="3200" b="1" dirty="0" smtClean="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负反馈对放大电路性能的影响</a:t>
            </a:r>
          </a:p>
        </p:txBody>
      </p:sp>
      <p:sp>
        <p:nvSpPr>
          <p:cNvPr id="20487" name="Line 7"/>
          <p:cNvSpPr>
            <a:spLocks noChangeShapeType="1"/>
          </p:cNvSpPr>
          <p:nvPr/>
        </p:nvSpPr>
        <p:spPr bwMode="auto">
          <a:xfrm>
            <a:off x="1049338" y="1504950"/>
            <a:ext cx="7010400"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488" name="Object 8"/>
          <p:cNvGraphicFramePr>
            <a:graphicFrameLocks noChangeAspect="1"/>
          </p:cNvGraphicFramePr>
          <p:nvPr/>
        </p:nvGraphicFramePr>
        <p:xfrm>
          <a:off x="8305800" y="381000"/>
          <a:ext cx="522288" cy="373063"/>
        </p:xfrm>
        <a:graphic>
          <a:graphicData uri="http://schemas.openxmlformats.org/presentationml/2006/ole">
            <p:oleObj spid="_x0000_s20502" name="剪辑" r:id="rId3" imgW="5767388" imgH="4106863" progId="">
              <p:embed/>
            </p:oleObj>
          </a:graphicData>
        </a:graphic>
      </p:graphicFrame>
      <p:sp>
        <p:nvSpPr>
          <p:cNvPr id="20489" name="AutoShape 9"/>
          <p:cNvSpPr>
            <a:spLocks noChangeArrowheads="1"/>
          </p:cNvSpPr>
          <p:nvPr/>
        </p:nvSpPr>
        <p:spPr bwMode="auto">
          <a:xfrm>
            <a:off x="228600" y="152400"/>
            <a:ext cx="609600" cy="990600"/>
          </a:xfrm>
          <a:prstGeom prst="star4">
            <a:avLst>
              <a:gd name="adj" fmla="val 12500"/>
            </a:avLst>
          </a:prstGeom>
          <a:gradFill rotWithShape="0">
            <a:gsLst>
              <a:gs pos="0">
                <a:srgbClr val="FFFFFF"/>
              </a:gs>
              <a:gs pos="100000">
                <a:schemeClr val="accent1"/>
              </a:gs>
            </a:gsLst>
            <a:path path="shape">
              <a:fillToRect l="50000" t="50000" r="50000" b="50000"/>
            </a:path>
          </a:gradFill>
          <a:ln w="0" cap="sq">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490" name="Object 10">
            <a:hlinkClick r:id="rId4" action="ppaction://hlinkpres?slideindex=1&amp;slidetitle=" highlightClick="1"/>
          </p:cNvPr>
          <p:cNvGraphicFramePr>
            <a:graphicFrameLocks noChangeAspect="1"/>
          </p:cNvGraphicFramePr>
          <p:nvPr/>
        </p:nvGraphicFramePr>
        <p:xfrm>
          <a:off x="152400" y="6400800"/>
          <a:ext cx="769938" cy="346075"/>
        </p:xfrm>
        <a:graphic>
          <a:graphicData uri="http://schemas.openxmlformats.org/presentationml/2006/ole">
            <p:oleObj spid="_x0000_s20503" name="BMP 图象" r:id="rId5" imgW="678309" imgH="304928" progId="PBrush">
              <p:embed/>
            </p:oleObj>
          </a:graphicData>
        </a:graphic>
      </p:graphicFrame>
      <p:sp>
        <p:nvSpPr>
          <p:cNvPr id="20491" name="Rectangle 11">
            <a:hlinkClick r:id="rId6" action="ppaction://hlinksldjump"/>
          </p:cNvPr>
          <p:cNvSpPr>
            <a:spLocks noChangeArrowheads="1"/>
          </p:cNvSpPr>
          <p:nvPr/>
        </p:nvSpPr>
        <p:spPr bwMode="auto">
          <a:xfrm>
            <a:off x="1295400" y="3178175"/>
            <a:ext cx="4881563"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anchor="ctr">
            <a:spAutoFit/>
          </a:bodyPr>
          <a:lstStyle/>
          <a:p>
            <a:pPr>
              <a:buClr>
                <a:srgbClr val="FF0000"/>
              </a:buClr>
              <a:buFontTx/>
              <a:buChar char="•"/>
            </a:pPr>
            <a:r>
              <a:rPr lang="en-US" altLang="zh-CN" sz="2800" b="1" dirty="0">
                <a:solidFill>
                  <a:schemeClr val="bg1"/>
                </a:solidFill>
                <a:ea typeface="黑体" panose="02010609060101010101" pitchFamily="49" charset="-122"/>
              </a:rPr>
              <a:t> </a:t>
            </a:r>
            <a:r>
              <a:rPr lang="zh-CN" altLang="en-US" sz="2800" b="1" dirty="0">
                <a:latin typeface="华文楷体" panose="02010600040101010101" pitchFamily="2" charset="-122"/>
                <a:ea typeface="华文楷体" panose="02010600040101010101" pitchFamily="2" charset="-122"/>
              </a:rPr>
              <a:t>提高增益的稳定性</a:t>
            </a:r>
            <a:endParaRPr lang="zh-CN" altLang="en-US" sz="2800" dirty="0">
              <a:latin typeface="华文楷体" panose="02010600040101010101" pitchFamily="2" charset="-122"/>
              <a:ea typeface="华文楷体" panose="02010600040101010101" pitchFamily="2" charset="-122"/>
            </a:endParaRPr>
          </a:p>
        </p:txBody>
      </p:sp>
      <p:sp>
        <p:nvSpPr>
          <p:cNvPr id="20492" name="Rectangle 12">
            <a:hlinkClick r:id="rId6" action="ppaction://hlinksldjump"/>
          </p:cNvPr>
          <p:cNvSpPr>
            <a:spLocks noChangeArrowheads="1"/>
          </p:cNvSpPr>
          <p:nvPr/>
        </p:nvSpPr>
        <p:spPr bwMode="auto">
          <a:xfrm>
            <a:off x="1295400" y="3838575"/>
            <a:ext cx="4841875"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anchor="ctr">
            <a:spAutoFit/>
          </a:bodyPr>
          <a:lstStyle/>
          <a:p>
            <a:pPr indent="-457200">
              <a:buClr>
                <a:srgbClr val="FF0000"/>
              </a:buClr>
              <a:buFontTx/>
              <a:buChar char="•"/>
            </a:pPr>
            <a:r>
              <a:rPr lang="en-US" altLang="zh-CN" sz="2800" b="1" dirty="0">
                <a:solidFill>
                  <a:schemeClr val="bg1"/>
                </a:solidFill>
                <a:ea typeface="黑体" panose="02010609060101010101" pitchFamily="49" charset="-122"/>
              </a:rPr>
              <a:t> </a:t>
            </a:r>
            <a:r>
              <a:rPr lang="zh-CN" altLang="en-US" sz="2800" b="1" dirty="0">
                <a:latin typeface="华文楷体" panose="02010600040101010101" pitchFamily="2" charset="-122"/>
                <a:ea typeface="华文楷体" panose="02010600040101010101" pitchFamily="2" charset="-122"/>
              </a:rPr>
              <a:t>减少非线性失真</a:t>
            </a:r>
          </a:p>
        </p:txBody>
      </p:sp>
      <p:sp>
        <p:nvSpPr>
          <p:cNvPr id="20493" name="Rectangle 13">
            <a:hlinkClick r:id="rId7" action="ppaction://hlinksldjump"/>
          </p:cNvPr>
          <p:cNvSpPr>
            <a:spLocks noChangeArrowheads="1"/>
          </p:cNvSpPr>
          <p:nvPr/>
        </p:nvSpPr>
        <p:spPr bwMode="auto">
          <a:xfrm>
            <a:off x="1295400" y="4448175"/>
            <a:ext cx="4841875"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anchor="ctr">
            <a:spAutoFit/>
          </a:bodyPr>
          <a:lstStyle/>
          <a:p>
            <a:pPr indent="-457200">
              <a:buClr>
                <a:srgbClr val="FF0000"/>
              </a:buClr>
              <a:buFontTx/>
              <a:buChar char="•"/>
            </a:pPr>
            <a:r>
              <a:rPr lang="en-US" altLang="zh-CN" sz="2800" b="1" dirty="0">
                <a:solidFill>
                  <a:schemeClr val="bg1"/>
                </a:solidFill>
                <a:ea typeface="黑体" panose="02010609060101010101" pitchFamily="49" charset="-122"/>
              </a:rPr>
              <a:t> </a:t>
            </a:r>
            <a:r>
              <a:rPr lang="zh-CN" altLang="en-US" sz="2800" b="1" dirty="0">
                <a:latin typeface="华文楷体" panose="02010600040101010101" pitchFamily="2" charset="-122"/>
                <a:ea typeface="华文楷体" panose="02010600040101010101" pitchFamily="2" charset="-122"/>
              </a:rPr>
              <a:t>扩展频带</a:t>
            </a:r>
          </a:p>
        </p:txBody>
      </p:sp>
      <p:sp>
        <p:nvSpPr>
          <p:cNvPr id="20494" name="Rectangle 14">
            <a:hlinkClick r:id="rId8" action="ppaction://hlinksldjump"/>
          </p:cNvPr>
          <p:cNvSpPr>
            <a:spLocks noChangeArrowheads="1"/>
          </p:cNvSpPr>
          <p:nvPr/>
        </p:nvSpPr>
        <p:spPr bwMode="auto">
          <a:xfrm>
            <a:off x="1295400" y="5057775"/>
            <a:ext cx="6764338"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anchor="ctr">
            <a:spAutoFit/>
          </a:bodyPr>
          <a:lstStyle/>
          <a:p>
            <a:pPr indent="-457200">
              <a:buClr>
                <a:srgbClr val="FF0000"/>
              </a:buClr>
              <a:buFontTx/>
              <a:buChar char="•"/>
            </a:pPr>
            <a:r>
              <a:rPr lang="en-US" altLang="zh-CN" sz="2800" b="1" dirty="0">
                <a:solidFill>
                  <a:schemeClr val="bg1"/>
                </a:solidFill>
                <a:ea typeface="黑体" panose="02010609060101010101" pitchFamily="49" charset="-122"/>
              </a:rPr>
              <a:t> </a:t>
            </a:r>
            <a:r>
              <a:rPr lang="zh-CN" altLang="en-US" sz="2800" b="1" dirty="0">
                <a:latin typeface="华文楷体" panose="02010600040101010101" pitchFamily="2" charset="-122"/>
                <a:ea typeface="华文楷体" panose="02010600040101010101" pitchFamily="2" charset="-122"/>
              </a:rPr>
              <a:t>改变输入电阻和输出电阻</a:t>
            </a:r>
          </a:p>
        </p:txBody>
      </p:sp>
      <p:sp>
        <p:nvSpPr>
          <p:cNvPr id="20495" name="Rectangle 15">
            <a:hlinkClick r:id="rId8" action="ppaction://hlinksldjump"/>
          </p:cNvPr>
          <p:cNvSpPr>
            <a:spLocks noChangeArrowheads="1"/>
          </p:cNvSpPr>
          <p:nvPr/>
        </p:nvSpPr>
        <p:spPr bwMode="auto">
          <a:xfrm>
            <a:off x="990600" y="1766888"/>
            <a:ext cx="2209800" cy="1022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anchor="ctr">
            <a:spAutoFit/>
          </a:bodyPr>
          <a:lstStyle/>
          <a:p>
            <a:pPr>
              <a:buClr>
                <a:srgbClr val="FF0000"/>
              </a:buClr>
            </a:pPr>
            <a:r>
              <a:rPr lang="en-US" altLang="zh-CN" sz="3600" b="1" dirty="0">
                <a:solidFill>
                  <a:schemeClr val="accent2"/>
                </a:solidFill>
                <a:ea typeface="黑体" panose="02010609060101010101" pitchFamily="49" charset="-122"/>
              </a:rPr>
              <a:t> </a:t>
            </a:r>
            <a:r>
              <a:rPr lang="zh-CN" altLang="en-US" sz="2800" b="1" dirty="0">
                <a:latin typeface="华文楷体" panose="02010600040101010101" pitchFamily="2" charset="-122"/>
                <a:ea typeface="华文楷体" panose="02010600040101010101" pitchFamily="2" charset="-122"/>
              </a:rPr>
              <a:t>在放大器中引入负反馈</a:t>
            </a:r>
          </a:p>
        </p:txBody>
      </p:sp>
      <p:sp>
        <p:nvSpPr>
          <p:cNvPr id="20496" name="AutoShape 16"/>
          <p:cNvSpPr>
            <a:spLocks noChangeArrowheads="1"/>
          </p:cNvSpPr>
          <p:nvPr/>
        </p:nvSpPr>
        <p:spPr bwMode="auto">
          <a:xfrm>
            <a:off x="3429000" y="1981200"/>
            <a:ext cx="1371600" cy="212725"/>
          </a:xfrm>
          <a:prstGeom prst="rightArrow">
            <a:avLst>
              <a:gd name="adj1" fmla="val 50000"/>
              <a:gd name="adj2" fmla="val 161194"/>
            </a:avLst>
          </a:prstGeom>
          <a:solidFill>
            <a:srgbClr val="FF99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
        <p:nvSpPr>
          <p:cNvPr id="20497" name="Rectangle 17">
            <a:hlinkClick r:id="rId8" action="ppaction://hlinksldjump"/>
          </p:cNvPr>
          <p:cNvSpPr>
            <a:spLocks noChangeArrowheads="1"/>
          </p:cNvSpPr>
          <p:nvPr/>
        </p:nvSpPr>
        <p:spPr bwMode="auto">
          <a:xfrm>
            <a:off x="4953000" y="1797050"/>
            <a:ext cx="3276600" cy="595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anchor="ctr">
            <a:spAutoFit/>
          </a:bodyPr>
          <a:lstStyle/>
          <a:p>
            <a:pPr>
              <a:buClr>
                <a:srgbClr val="FF0000"/>
              </a:buClr>
            </a:pPr>
            <a:r>
              <a:rPr lang="en-US" altLang="zh-CN" sz="3600" b="1" dirty="0">
                <a:solidFill>
                  <a:schemeClr val="accent2"/>
                </a:solidFill>
                <a:ea typeface="黑体" panose="02010609060101010101" pitchFamily="49" charset="-122"/>
              </a:rPr>
              <a:t> </a:t>
            </a:r>
            <a:r>
              <a:rPr lang="zh-CN" altLang="en-US" sz="2800" b="1" dirty="0">
                <a:latin typeface="华文楷体" panose="02010600040101010101" pitchFamily="2" charset="-122"/>
                <a:ea typeface="华文楷体" panose="02010600040101010101" pitchFamily="2" charset="-122"/>
              </a:rPr>
              <a:t>降低了放大倍数</a:t>
            </a:r>
          </a:p>
        </p:txBody>
      </p:sp>
      <p:sp>
        <p:nvSpPr>
          <p:cNvPr id="20498" name="Rectangle 18">
            <a:hlinkClick r:id="rId8" action="ppaction://hlinksldjump"/>
          </p:cNvPr>
          <p:cNvSpPr>
            <a:spLocks noChangeArrowheads="1"/>
          </p:cNvSpPr>
          <p:nvPr/>
        </p:nvSpPr>
        <p:spPr bwMode="auto">
          <a:xfrm>
            <a:off x="4724400" y="2405018"/>
            <a:ext cx="4419600" cy="6001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anchor="ctr">
            <a:spAutoFit/>
          </a:bodyPr>
          <a:lstStyle/>
          <a:p>
            <a:pPr>
              <a:buClr>
                <a:srgbClr val="FF0000"/>
              </a:buClr>
            </a:pPr>
            <a:r>
              <a:rPr lang="en-US" altLang="zh-CN" sz="3600" b="1" dirty="0">
                <a:solidFill>
                  <a:schemeClr val="accent2"/>
                </a:solidFill>
                <a:ea typeface="黑体" panose="02010609060101010101" pitchFamily="49" charset="-122"/>
              </a:rPr>
              <a:t> </a:t>
            </a:r>
            <a:r>
              <a:rPr lang="zh-CN" altLang="en-US" sz="2800" b="1" dirty="0">
                <a:solidFill>
                  <a:srgbClr val="FF0000"/>
                </a:solidFill>
                <a:latin typeface="华文楷体" panose="02010600040101010101" pitchFamily="2" charset="-122"/>
                <a:ea typeface="华文楷体" panose="02010600040101010101" pitchFamily="2" charset="-122"/>
              </a:rPr>
              <a:t>使放大器的性能得以改善：</a:t>
            </a:r>
          </a:p>
        </p:txBody>
      </p:sp>
      <p:sp>
        <p:nvSpPr>
          <p:cNvPr id="20499" name="Line 19"/>
          <p:cNvSpPr>
            <a:spLocks noChangeShapeType="1"/>
          </p:cNvSpPr>
          <p:nvPr/>
        </p:nvSpPr>
        <p:spPr bwMode="auto">
          <a:xfrm>
            <a:off x="3505200" y="2286000"/>
            <a:ext cx="1108075" cy="498475"/>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3734988386"/>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0495"/>
                                        </p:tgtEl>
                                        <p:attrNameLst>
                                          <p:attrName>style.visibility</p:attrName>
                                        </p:attrNameLst>
                                      </p:cBhvr>
                                      <p:to>
                                        <p:strVal val="visible"/>
                                      </p:to>
                                    </p:set>
                                    <p:animEffect transition="in" filter="blinds(vertical)">
                                      <p:cBhvr>
                                        <p:cTn id="7" dur="500"/>
                                        <p:tgtEl>
                                          <p:spTgt spid="20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0496"/>
                                        </p:tgtEl>
                                        <p:attrNameLst>
                                          <p:attrName>style.visibility</p:attrName>
                                        </p:attrNameLst>
                                      </p:cBhvr>
                                      <p:to>
                                        <p:strVal val="visible"/>
                                      </p:to>
                                    </p:set>
                                    <p:animEffect transition="in" filter="blinds(vertical)">
                                      <p:cBhvr>
                                        <p:cTn id="12" dur="500"/>
                                        <p:tgtEl>
                                          <p:spTgt spid="204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0497"/>
                                        </p:tgtEl>
                                        <p:attrNameLst>
                                          <p:attrName>style.visibility</p:attrName>
                                        </p:attrNameLst>
                                      </p:cBhvr>
                                      <p:to>
                                        <p:strVal val="visible"/>
                                      </p:to>
                                    </p:set>
                                    <p:animEffect transition="in" filter="blinds(vertical)">
                                      <p:cBhvr>
                                        <p:cTn id="17" dur="500"/>
                                        <p:tgtEl>
                                          <p:spTgt spid="204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0499"/>
                                        </p:tgtEl>
                                        <p:attrNameLst>
                                          <p:attrName>style.visibility</p:attrName>
                                        </p:attrNameLst>
                                      </p:cBhvr>
                                      <p:to>
                                        <p:strVal val="visible"/>
                                      </p:to>
                                    </p:set>
                                    <p:animEffect transition="in" filter="blinds(vertical)">
                                      <p:cBhvr>
                                        <p:cTn id="22" dur="500"/>
                                        <p:tgtEl>
                                          <p:spTgt spid="204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20498"/>
                                        </p:tgtEl>
                                        <p:attrNameLst>
                                          <p:attrName>style.visibility</p:attrName>
                                        </p:attrNameLst>
                                      </p:cBhvr>
                                      <p:to>
                                        <p:strVal val="visible"/>
                                      </p:to>
                                    </p:set>
                                    <p:animEffect transition="in" filter="blinds(vertical)">
                                      <p:cBhvr>
                                        <p:cTn id="27" dur="500"/>
                                        <p:tgtEl>
                                          <p:spTgt spid="204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0491"/>
                                        </p:tgtEl>
                                        <p:attrNameLst>
                                          <p:attrName>style.visibility</p:attrName>
                                        </p:attrNameLst>
                                      </p:cBhvr>
                                      <p:to>
                                        <p:strVal val="visible"/>
                                      </p:to>
                                    </p:set>
                                    <p:animEffect transition="in" filter="blinds(vertical)">
                                      <p:cBhvr>
                                        <p:cTn id="32" dur="500"/>
                                        <p:tgtEl>
                                          <p:spTgt spid="204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20492"/>
                                        </p:tgtEl>
                                        <p:attrNameLst>
                                          <p:attrName>style.visibility</p:attrName>
                                        </p:attrNameLst>
                                      </p:cBhvr>
                                      <p:to>
                                        <p:strVal val="visible"/>
                                      </p:to>
                                    </p:set>
                                    <p:animEffect transition="in" filter="blinds(vertical)">
                                      <p:cBhvr>
                                        <p:cTn id="37" dur="500"/>
                                        <p:tgtEl>
                                          <p:spTgt spid="204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20493"/>
                                        </p:tgtEl>
                                        <p:attrNameLst>
                                          <p:attrName>style.visibility</p:attrName>
                                        </p:attrNameLst>
                                      </p:cBhvr>
                                      <p:to>
                                        <p:strVal val="visible"/>
                                      </p:to>
                                    </p:set>
                                    <p:animEffect transition="in" filter="blinds(vertical)">
                                      <p:cBhvr>
                                        <p:cTn id="42" dur="500"/>
                                        <p:tgtEl>
                                          <p:spTgt spid="204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20494"/>
                                        </p:tgtEl>
                                        <p:attrNameLst>
                                          <p:attrName>style.visibility</p:attrName>
                                        </p:attrNameLst>
                                      </p:cBhvr>
                                      <p:to>
                                        <p:strVal val="visible"/>
                                      </p:to>
                                    </p:set>
                                    <p:animEffect transition="in" filter="blinds(vertical)">
                                      <p:cBhvr>
                                        <p:cTn id="47" dur="500"/>
                                        <p:tgtEl>
                                          <p:spTgt spid="20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1" grpId="0" autoUpdateAnimBg="0"/>
      <p:bldP spid="20492" grpId="0" autoUpdateAnimBg="0"/>
      <p:bldP spid="20493" grpId="0" autoUpdateAnimBg="0"/>
      <p:bldP spid="20494" grpId="0" autoUpdateAnimBg="0"/>
      <p:bldP spid="20495" grpId="0" autoUpdateAnimBg="0"/>
      <p:bldP spid="20496" grpId="0" animBg="1"/>
      <p:bldP spid="20497" grpId="0" autoUpdateAnimBg="0"/>
      <p:bldP spid="20498" grpId="0" autoUpdateAnimBg="0"/>
      <p:bldP spid="2049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ChangeArrowheads="1"/>
          </p:cNvSpPr>
          <p:nvPr/>
        </p:nvSpPr>
        <p:spPr bwMode="auto">
          <a:xfrm>
            <a:off x="76200" y="76200"/>
            <a:ext cx="609600" cy="990600"/>
          </a:xfrm>
          <a:prstGeom prst="star4">
            <a:avLst>
              <a:gd name="adj" fmla="val 12500"/>
            </a:avLst>
          </a:prstGeom>
          <a:gradFill rotWithShape="0">
            <a:gsLst>
              <a:gs pos="0">
                <a:srgbClr val="FFFFFF"/>
              </a:gs>
              <a:gs pos="100000">
                <a:schemeClr val="accent1"/>
              </a:gs>
            </a:gsLst>
            <a:path path="shape">
              <a:fillToRect l="50000" t="50000" r="50000" b="50000"/>
            </a:path>
          </a:gradFill>
          <a:ln w="0" cap="sq">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07" name="Line 3"/>
          <p:cNvSpPr>
            <a:spLocks noChangeShapeType="1"/>
          </p:cNvSpPr>
          <p:nvPr/>
        </p:nvSpPr>
        <p:spPr bwMode="auto">
          <a:xfrm>
            <a:off x="609600" y="762000"/>
            <a:ext cx="5800725"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21508" name="Text Box 4"/>
          <p:cNvSpPr txBox="1">
            <a:spLocks noChangeArrowheads="1"/>
          </p:cNvSpPr>
          <p:nvPr/>
        </p:nvSpPr>
        <p:spPr bwMode="auto">
          <a:xfrm>
            <a:off x="609600" y="152400"/>
            <a:ext cx="6499225"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latin typeface="华文楷体" panose="02010600040101010101" pitchFamily="2" charset="-122"/>
                <a:ea typeface="华文楷体" panose="02010600040101010101" pitchFamily="2" charset="-122"/>
              </a:rPr>
              <a:t>1. </a:t>
            </a:r>
            <a:r>
              <a:rPr lang="zh-CN" altLang="en-US" sz="3200" b="1" dirty="0">
                <a:latin typeface="华文楷体" panose="02010600040101010101" pitchFamily="2" charset="-122"/>
                <a:ea typeface="华文楷体" panose="02010600040101010101" pitchFamily="2" charset="-122"/>
              </a:rPr>
              <a:t>提高放大倍数的稳定性</a:t>
            </a:r>
            <a:endParaRPr lang="zh-CN" altLang="en-US" sz="1600" b="1" dirty="0">
              <a:latin typeface="华文楷体" panose="02010600040101010101" pitchFamily="2" charset="-122"/>
              <a:ea typeface="华文楷体" panose="02010600040101010101" pitchFamily="2" charset="-122"/>
            </a:endParaRPr>
          </a:p>
        </p:txBody>
      </p:sp>
      <p:pic>
        <p:nvPicPr>
          <p:cNvPr id="21509" name="Picture 5" descr="0066">
            <a:hlinkClick r:id="" action="ppaction://hlinkshowjump?jump=nextslide" highlightClick="1"/>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305800" y="6419850"/>
            <a:ext cx="714375" cy="381000"/>
          </a:xfrm>
          <a:prstGeom prst="rect">
            <a:avLst/>
          </a:prstGeom>
          <a:noFill/>
          <a:extLst>
            <a:ext uri="{909E8E84-426E-40DD-AFC4-6F175D3DCCD1}">
              <a14:hiddenFill xmlns:a14="http://schemas.microsoft.com/office/drawing/2010/main" xmlns="">
                <a:solidFill>
                  <a:srgbClr val="FFFFFF"/>
                </a:solidFill>
              </a14:hiddenFill>
            </a:ext>
          </a:extLst>
        </p:spPr>
      </p:pic>
      <p:pic>
        <p:nvPicPr>
          <p:cNvPr id="21510" name="Picture 6" descr="0063">
            <a:hlinkClick r:id="" action="ppaction://hlinkshowjump?jump=previousslide" highlightClick="1"/>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620000" y="6400800"/>
            <a:ext cx="714375" cy="40005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21511" name="Object 7">
            <a:hlinkClick r:id="rId6" action="ppaction://hlinksldjump" highlightClick="1"/>
          </p:cNvPr>
          <p:cNvGraphicFramePr>
            <a:graphicFrameLocks noChangeAspect="1"/>
          </p:cNvGraphicFramePr>
          <p:nvPr/>
        </p:nvGraphicFramePr>
        <p:xfrm>
          <a:off x="152400" y="6400800"/>
          <a:ext cx="769938" cy="346075"/>
        </p:xfrm>
        <a:graphic>
          <a:graphicData uri="http://schemas.openxmlformats.org/presentationml/2006/ole">
            <p:oleObj spid="_x0000_s21576" name="BMP 图象" r:id="rId7" imgW="678309" imgH="304928" progId="PBrush">
              <p:embed/>
            </p:oleObj>
          </a:graphicData>
        </a:graphic>
      </p:graphicFrame>
      <p:graphicFrame>
        <p:nvGraphicFramePr>
          <p:cNvPr id="21512" name="Object 8"/>
          <p:cNvGraphicFramePr>
            <a:graphicFrameLocks noChangeAspect="1"/>
          </p:cNvGraphicFramePr>
          <p:nvPr/>
        </p:nvGraphicFramePr>
        <p:xfrm>
          <a:off x="8305800" y="381000"/>
          <a:ext cx="522288" cy="373063"/>
        </p:xfrm>
        <a:graphic>
          <a:graphicData uri="http://schemas.openxmlformats.org/presentationml/2006/ole">
            <p:oleObj spid="_x0000_s21577" name="剪辑" r:id="rId8" imgW="5767388" imgH="4106863" progId="">
              <p:embed/>
            </p:oleObj>
          </a:graphicData>
        </a:graphic>
      </p:graphicFrame>
      <p:sp>
        <p:nvSpPr>
          <p:cNvPr id="21513" name="Rectangle 9"/>
          <p:cNvSpPr>
            <a:spLocks noChangeArrowheads="1"/>
          </p:cNvSpPr>
          <p:nvPr/>
        </p:nvSpPr>
        <p:spPr bwMode="auto">
          <a:xfrm>
            <a:off x="455613" y="1012825"/>
            <a:ext cx="1538287"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闭环时</a:t>
            </a:r>
          </a:p>
        </p:txBody>
      </p:sp>
      <p:graphicFrame>
        <p:nvGraphicFramePr>
          <p:cNvPr id="21514" name="Object 10"/>
          <p:cNvGraphicFramePr>
            <a:graphicFrameLocks noChangeAspect="1"/>
          </p:cNvGraphicFramePr>
          <p:nvPr>
            <p:extLst>
              <p:ext uri="{D42A27DB-BD31-4B8C-83A1-F6EECF244321}">
                <p14:modId xmlns:p14="http://schemas.microsoft.com/office/powerpoint/2010/main" xmlns="" val="1968042112"/>
              </p:ext>
            </p:extLst>
          </p:nvPr>
        </p:nvGraphicFramePr>
        <p:xfrm>
          <a:off x="1660525" y="885825"/>
          <a:ext cx="1590675" cy="790575"/>
        </p:xfrm>
        <a:graphic>
          <a:graphicData uri="http://schemas.openxmlformats.org/presentationml/2006/ole">
            <p:oleObj spid="_x0000_s21578" name="公式" r:id="rId9" imgW="780954" imgH="380970" progId="">
              <p:embed/>
            </p:oleObj>
          </a:graphicData>
        </a:graphic>
      </p:graphicFrame>
      <p:sp>
        <p:nvSpPr>
          <p:cNvPr id="21515" name="Rectangle 11"/>
          <p:cNvSpPr>
            <a:spLocks noChangeArrowheads="1"/>
          </p:cNvSpPr>
          <p:nvPr/>
        </p:nvSpPr>
        <p:spPr bwMode="auto">
          <a:xfrm>
            <a:off x="1266825" y="1928813"/>
            <a:ext cx="815975"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则</a:t>
            </a:r>
          </a:p>
        </p:txBody>
      </p:sp>
      <p:graphicFrame>
        <p:nvGraphicFramePr>
          <p:cNvPr id="21516" name="Object 12"/>
          <p:cNvGraphicFramePr>
            <a:graphicFrameLocks noChangeAspect="1"/>
          </p:cNvGraphicFramePr>
          <p:nvPr>
            <p:extLst>
              <p:ext uri="{D42A27DB-BD31-4B8C-83A1-F6EECF244321}">
                <p14:modId xmlns:p14="http://schemas.microsoft.com/office/powerpoint/2010/main" xmlns="" val="2301895559"/>
              </p:ext>
            </p:extLst>
          </p:nvPr>
        </p:nvGraphicFramePr>
        <p:xfrm>
          <a:off x="1928813" y="1836738"/>
          <a:ext cx="2078037" cy="788987"/>
        </p:xfrm>
        <a:graphic>
          <a:graphicData uri="http://schemas.openxmlformats.org/presentationml/2006/ole">
            <p:oleObj spid="_x0000_s21579" name="公式" r:id="rId10" imgW="1019212" imgH="380970" progId="">
              <p:embed/>
            </p:oleObj>
          </a:graphicData>
        </a:graphic>
      </p:graphicFrame>
      <p:sp>
        <p:nvSpPr>
          <p:cNvPr id="21517" name="Rectangle 13"/>
          <p:cNvSpPr>
            <a:spLocks noChangeArrowheads="1"/>
          </p:cNvSpPr>
          <p:nvPr/>
        </p:nvSpPr>
        <p:spPr bwMode="auto">
          <a:xfrm>
            <a:off x="3683000" y="1047750"/>
            <a:ext cx="2386013"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只考虑幅值有</a:t>
            </a:r>
          </a:p>
        </p:txBody>
      </p:sp>
      <p:graphicFrame>
        <p:nvGraphicFramePr>
          <p:cNvPr id="21518" name="Object 14"/>
          <p:cNvGraphicFramePr>
            <a:graphicFrameLocks noChangeAspect="1"/>
          </p:cNvGraphicFramePr>
          <p:nvPr>
            <p:extLst>
              <p:ext uri="{D42A27DB-BD31-4B8C-83A1-F6EECF244321}">
                <p14:modId xmlns:p14="http://schemas.microsoft.com/office/powerpoint/2010/main" xmlns="" val="1758166119"/>
              </p:ext>
            </p:extLst>
          </p:nvPr>
        </p:nvGraphicFramePr>
        <p:xfrm>
          <a:off x="5805488" y="981075"/>
          <a:ext cx="1590675" cy="742950"/>
        </p:xfrm>
        <a:graphic>
          <a:graphicData uri="http://schemas.openxmlformats.org/presentationml/2006/ole">
            <p:oleObj spid="_x0000_s21580" name="公式" r:id="rId11" imgW="780954" imgH="362070" progId="">
              <p:embed/>
            </p:oleObj>
          </a:graphicData>
        </a:graphic>
      </p:graphicFrame>
      <p:graphicFrame>
        <p:nvGraphicFramePr>
          <p:cNvPr id="21519" name="Object 15"/>
          <p:cNvGraphicFramePr>
            <a:graphicFrameLocks noChangeAspect="1"/>
          </p:cNvGraphicFramePr>
          <p:nvPr>
            <p:extLst>
              <p:ext uri="{D42A27DB-BD31-4B8C-83A1-F6EECF244321}">
                <p14:modId xmlns:p14="http://schemas.microsoft.com/office/powerpoint/2010/main" xmlns="" val="348908226"/>
              </p:ext>
            </p:extLst>
          </p:nvPr>
        </p:nvGraphicFramePr>
        <p:xfrm>
          <a:off x="1809750" y="2759075"/>
          <a:ext cx="2282825" cy="814388"/>
        </p:xfrm>
        <a:graphic>
          <a:graphicData uri="http://schemas.openxmlformats.org/presentationml/2006/ole">
            <p:oleObj spid="_x0000_s21581" name="公式" r:id="rId12" imgW="1124023" imgH="400140" progId="">
              <p:embed/>
            </p:oleObj>
          </a:graphicData>
        </a:graphic>
      </p:graphicFrame>
      <p:sp>
        <p:nvSpPr>
          <p:cNvPr id="21520" name="AutoShape 16"/>
          <p:cNvSpPr>
            <a:spLocks noChangeArrowheads="1"/>
          </p:cNvSpPr>
          <p:nvPr/>
        </p:nvSpPr>
        <p:spPr bwMode="auto">
          <a:xfrm>
            <a:off x="776288" y="3016250"/>
            <a:ext cx="706437" cy="212725"/>
          </a:xfrm>
          <a:prstGeom prst="rightArrow">
            <a:avLst>
              <a:gd name="adj1" fmla="val 50000"/>
              <a:gd name="adj2" fmla="val 83022"/>
            </a:avLst>
          </a:prstGeom>
          <a:solidFill>
            <a:srgbClr val="FF99CC"/>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sp>
        <p:nvSpPr>
          <p:cNvPr id="21521" name="Rectangle 17"/>
          <p:cNvSpPr>
            <a:spLocks noChangeArrowheads="1"/>
          </p:cNvSpPr>
          <p:nvPr/>
        </p:nvSpPr>
        <p:spPr bwMode="auto">
          <a:xfrm>
            <a:off x="1108075" y="3624263"/>
            <a:ext cx="7502525"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即闭环增益相对变化量比开环减小了</a:t>
            </a:r>
            <a:r>
              <a:rPr lang="en-US" altLang="zh-CN" b="1" dirty="0">
                <a:latin typeface="华文楷体" panose="02010600040101010101" pitchFamily="2" charset="-122"/>
                <a:ea typeface="华文楷体" panose="02010600040101010101" pitchFamily="2" charset="-122"/>
              </a:rPr>
              <a:t>1+</a:t>
            </a:r>
            <a:r>
              <a:rPr lang="en-US" altLang="zh-CN" b="1" i="1" dirty="0">
                <a:latin typeface="华文楷体" panose="02010600040101010101" pitchFamily="2" charset="-122"/>
                <a:ea typeface="华文楷体" panose="02010600040101010101" pitchFamily="2" charset="-122"/>
              </a:rPr>
              <a:t>AF</a:t>
            </a:r>
            <a:r>
              <a:rPr lang="zh-CN" altLang="en-US" b="1" dirty="0">
                <a:latin typeface="华文楷体" panose="02010600040101010101" pitchFamily="2" charset="-122"/>
                <a:ea typeface="华文楷体" panose="02010600040101010101" pitchFamily="2" charset="-122"/>
              </a:rPr>
              <a:t>倍</a:t>
            </a:r>
          </a:p>
        </p:txBody>
      </p:sp>
      <p:sp>
        <p:nvSpPr>
          <p:cNvPr id="21522" name="Rectangle 18"/>
          <p:cNvSpPr>
            <a:spLocks noChangeArrowheads="1"/>
          </p:cNvSpPr>
          <p:nvPr/>
        </p:nvSpPr>
        <p:spPr bwMode="auto">
          <a:xfrm>
            <a:off x="685800" y="4267200"/>
            <a:ext cx="2362200"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另一方面</a:t>
            </a:r>
            <a:r>
              <a:rPr lang="en-US" altLang="zh-CN" b="1" dirty="0">
                <a:latin typeface="华文楷体" panose="02010600040101010101" pitchFamily="2" charset="-122"/>
                <a:ea typeface="华文楷体" panose="02010600040101010101" pitchFamily="2" charset="-122"/>
              </a:rPr>
              <a:t>:</a:t>
            </a:r>
          </a:p>
        </p:txBody>
      </p:sp>
      <p:sp>
        <p:nvSpPr>
          <p:cNvPr id="21523" name="Rectangle 19"/>
          <p:cNvSpPr>
            <a:spLocks noChangeArrowheads="1"/>
          </p:cNvSpPr>
          <p:nvPr/>
        </p:nvSpPr>
        <p:spPr bwMode="auto">
          <a:xfrm>
            <a:off x="457200" y="4724400"/>
            <a:ext cx="3708400"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在深度负反馈条件下</a:t>
            </a:r>
          </a:p>
        </p:txBody>
      </p:sp>
      <p:graphicFrame>
        <p:nvGraphicFramePr>
          <p:cNvPr id="21524" name="Object 20"/>
          <p:cNvGraphicFramePr>
            <a:graphicFrameLocks noChangeAspect="1"/>
          </p:cNvGraphicFramePr>
          <p:nvPr>
            <p:extLst>
              <p:ext uri="{D42A27DB-BD31-4B8C-83A1-F6EECF244321}">
                <p14:modId xmlns:p14="http://schemas.microsoft.com/office/powerpoint/2010/main" xmlns="" val="1691333704"/>
              </p:ext>
            </p:extLst>
          </p:nvPr>
        </p:nvGraphicFramePr>
        <p:xfrm>
          <a:off x="4302125" y="4614863"/>
          <a:ext cx="998538" cy="741362"/>
        </p:xfrm>
        <a:graphic>
          <a:graphicData uri="http://schemas.openxmlformats.org/presentationml/2006/ole">
            <p:oleObj spid="_x0000_s21582" name="Microsoft 公式 3.0" r:id="rId13" imgW="485699" imgH="362070" progId="">
              <p:embed/>
            </p:oleObj>
          </a:graphicData>
        </a:graphic>
      </p:graphicFrame>
      <p:sp>
        <p:nvSpPr>
          <p:cNvPr id="21525" name="Rectangle 21"/>
          <p:cNvSpPr>
            <a:spLocks noChangeArrowheads="1"/>
          </p:cNvSpPr>
          <p:nvPr/>
        </p:nvSpPr>
        <p:spPr bwMode="auto">
          <a:xfrm>
            <a:off x="228600" y="5334000"/>
            <a:ext cx="8458200" cy="90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en-US" altLang="zh-CN" sz="2000" b="1" dirty="0">
                <a:solidFill>
                  <a:srgbClr val="FF0000"/>
                </a:solidFill>
                <a:latin typeface="华文楷体" panose="02010600040101010101" pitchFamily="2" charset="-122"/>
                <a:ea typeface="华文楷体" panose="02010600040101010101" pitchFamily="2" charset="-122"/>
              </a:rPr>
              <a:t>      </a:t>
            </a:r>
            <a:r>
              <a:rPr lang="zh-CN" altLang="en-US" b="1" dirty="0">
                <a:solidFill>
                  <a:srgbClr val="FF0000"/>
                </a:solidFill>
                <a:latin typeface="华文楷体" panose="02010600040101010101" pitchFamily="2" charset="-122"/>
                <a:ea typeface="华文楷体" panose="02010600040101010101" pitchFamily="2" charset="-122"/>
              </a:rPr>
              <a:t>即闭环增益只取决于反馈网络。当反馈网络由稳定的线性元件组成时，闭环增益将有很高的稳定性。</a:t>
            </a:r>
          </a:p>
        </p:txBody>
      </p:sp>
    </p:spTree>
    <p:extLst>
      <p:ext uri="{BB962C8B-B14F-4D97-AF65-F5344CB8AC3E}">
        <p14:creationId xmlns:p14="http://schemas.microsoft.com/office/powerpoint/2010/main" xmlns="" val="366991500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13"/>
                                        </p:tgtEl>
                                        <p:attrNameLst>
                                          <p:attrName>style.visibility</p:attrName>
                                        </p:attrNameLst>
                                      </p:cBhvr>
                                      <p:to>
                                        <p:strVal val="visible"/>
                                      </p:to>
                                    </p:set>
                                    <p:animEffect transition="in" filter="wipe(left)">
                                      <p:cBhvr>
                                        <p:cTn id="7" dur="500"/>
                                        <p:tgtEl>
                                          <p:spTgt spid="215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1514"/>
                                        </p:tgtEl>
                                        <p:attrNameLst>
                                          <p:attrName>style.visibility</p:attrName>
                                        </p:attrNameLst>
                                      </p:cBhvr>
                                      <p:to>
                                        <p:strVal val="visible"/>
                                      </p:to>
                                    </p:set>
                                    <p:animEffect transition="in" filter="strips(downRight)">
                                      <p:cBhvr>
                                        <p:cTn id="12" dur="500"/>
                                        <p:tgtEl>
                                          <p:spTgt spid="21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17"/>
                                        </p:tgtEl>
                                        <p:attrNameLst>
                                          <p:attrName>style.visibility</p:attrName>
                                        </p:attrNameLst>
                                      </p:cBhvr>
                                      <p:to>
                                        <p:strVal val="visible"/>
                                      </p:to>
                                    </p:set>
                                    <p:animEffect transition="in" filter="wipe(left)">
                                      <p:cBhvr>
                                        <p:cTn id="17" dur="500"/>
                                        <p:tgtEl>
                                          <p:spTgt spid="215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1518"/>
                                        </p:tgtEl>
                                        <p:attrNameLst>
                                          <p:attrName>style.visibility</p:attrName>
                                        </p:attrNameLst>
                                      </p:cBhvr>
                                      <p:to>
                                        <p:strVal val="visible"/>
                                      </p:to>
                                    </p:set>
                                    <p:animEffect transition="in" filter="strips(downRight)">
                                      <p:cBhvr>
                                        <p:cTn id="22" dur="500"/>
                                        <p:tgtEl>
                                          <p:spTgt spid="215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15"/>
                                        </p:tgtEl>
                                        <p:attrNameLst>
                                          <p:attrName>style.visibility</p:attrName>
                                        </p:attrNameLst>
                                      </p:cBhvr>
                                      <p:to>
                                        <p:strVal val="visible"/>
                                      </p:to>
                                    </p:set>
                                    <p:animEffect transition="in" filter="wipe(left)">
                                      <p:cBhvr>
                                        <p:cTn id="27" dur="500"/>
                                        <p:tgtEl>
                                          <p:spTgt spid="215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21516"/>
                                        </p:tgtEl>
                                        <p:attrNameLst>
                                          <p:attrName>style.visibility</p:attrName>
                                        </p:attrNameLst>
                                      </p:cBhvr>
                                      <p:to>
                                        <p:strVal val="visible"/>
                                      </p:to>
                                    </p:set>
                                    <p:animEffect transition="in" filter="strips(downRight)">
                                      <p:cBhvr>
                                        <p:cTn id="32" dur="500"/>
                                        <p:tgtEl>
                                          <p:spTgt spid="215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1520"/>
                                        </p:tgtEl>
                                        <p:attrNameLst>
                                          <p:attrName>style.visibility</p:attrName>
                                        </p:attrNameLst>
                                      </p:cBhvr>
                                      <p:to>
                                        <p:strVal val="visible"/>
                                      </p:to>
                                    </p:set>
                                    <p:animEffect transition="in" filter="strips(downRight)">
                                      <p:cBhvr>
                                        <p:cTn id="37" dur="500"/>
                                        <p:tgtEl>
                                          <p:spTgt spid="215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21519"/>
                                        </p:tgtEl>
                                        <p:attrNameLst>
                                          <p:attrName>style.visibility</p:attrName>
                                        </p:attrNameLst>
                                      </p:cBhvr>
                                      <p:to>
                                        <p:strVal val="visible"/>
                                      </p:to>
                                    </p:set>
                                    <p:animEffect transition="in" filter="strips(downRight)">
                                      <p:cBhvr>
                                        <p:cTn id="42" dur="500"/>
                                        <p:tgtEl>
                                          <p:spTgt spid="215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521"/>
                                        </p:tgtEl>
                                        <p:attrNameLst>
                                          <p:attrName>style.visibility</p:attrName>
                                        </p:attrNameLst>
                                      </p:cBhvr>
                                      <p:to>
                                        <p:strVal val="visible"/>
                                      </p:to>
                                    </p:set>
                                    <p:animEffect transition="in" filter="wipe(left)">
                                      <p:cBhvr>
                                        <p:cTn id="47" dur="500"/>
                                        <p:tgtEl>
                                          <p:spTgt spid="2152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1522"/>
                                        </p:tgtEl>
                                        <p:attrNameLst>
                                          <p:attrName>style.visibility</p:attrName>
                                        </p:attrNameLst>
                                      </p:cBhvr>
                                      <p:to>
                                        <p:strVal val="visible"/>
                                      </p:to>
                                    </p:set>
                                    <p:animEffect transition="in" filter="wipe(left)">
                                      <p:cBhvr>
                                        <p:cTn id="52" dur="500"/>
                                        <p:tgtEl>
                                          <p:spTgt spid="215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1523"/>
                                        </p:tgtEl>
                                        <p:attrNameLst>
                                          <p:attrName>style.visibility</p:attrName>
                                        </p:attrNameLst>
                                      </p:cBhvr>
                                      <p:to>
                                        <p:strVal val="visible"/>
                                      </p:to>
                                    </p:set>
                                    <p:animEffect transition="in" filter="wipe(left)">
                                      <p:cBhvr>
                                        <p:cTn id="57" dur="500"/>
                                        <p:tgtEl>
                                          <p:spTgt spid="2152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21524"/>
                                        </p:tgtEl>
                                        <p:attrNameLst>
                                          <p:attrName>style.visibility</p:attrName>
                                        </p:attrNameLst>
                                      </p:cBhvr>
                                      <p:to>
                                        <p:strVal val="visible"/>
                                      </p:to>
                                    </p:set>
                                    <p:animEffect transition="in" filter="strips(downRight)">
                                      <p:cBhvr>
                                        <p:cTn id="62" dur="500"/>
                                        <p:tgtEl>
                                          <p:spTgt spid="2152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525"/>
                                        </p:tgtEl>
                                        <p:attrNameLst>
                                          <p:attrName>style.visibility</p:attrName>
                                        </p:attrNameLst>
                                      </p:cBhvr>
                                      <p:to>
                                        <p:strVal val="visible"/>
                                      </p:to>
                                    </p:set>
                                    <p:animEffect transition="in" filter="wipe(left)">
                                      <p:cBhvr>
                                        <p:cTn id="67" dur="500"/>
                                        <p:tgtEl>
                                          <p:spTgt spid="2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3" grpId="0" autoUpdateAnimBg="0"/>
      <p:bldP spid="21515" grpId="0" autoUpdateAnimBg="0"/>
      <p:bldP spid="21517" grpId="0" autoUpdateAnimBg="0"/>
      <p:bldP spid="21520" grpId="0" animBg="1"/>
      <p:bldP spid="21521" grpId="0" autoUpdateAnimBg="0"/>
      <p:bldP spid="21522" grpId="0" autoUpdateAnimBg="0"/>
      <p:bldP spid="21523" grpId="0" autoUpdateAnimBg="0"/>
      <p:bldP spid="2152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未知"/>
          <p:cNvSpPr>
            <a:spLocks/>
          </p:cNvSpPr>
          <p:nvPr/>
        </p:nvSpPr>
        <p:spPr bwMode="auto">
          <a:xfrm>
            <a:off x="6248400" y="3611563"/>
            <a:ext cx="552450" cy="1390650"/>
          </a:xfrm>
          <a:custGeom>
            <a:avLst/>
            <a:gdLst>
              <a:gd name="T0" fmla="*/ 2147483646 w 348"/>
              <a:gd name="T1" fmla="*/ 0 h 888"/>
              <a:gd name="T2" fmla="*/ 2147483646 w 348"/>
              <a:gd name="T3" fmla="*/ 2147483646 h 888"/>
              <a:gd name="T4" fmla="*/ 0 w 348"/>
              <a:gd name="T5" fmla="*/ 2147483646 h 888"/>
              <a:gd name="T6" fmla="*/ 0 60000 65536"/>
              <a:gd name="T7" fmla="*/ 0 60000 65536"/>
              <a:gd name="T8" fmla="*/ 0 60000 65536"/>
              <a:gd name="T9" fmla="*/ 0 w 348"/>
              <a:gd name="T10" fmla="*/ 0 h 888"/>
              <a:gd name="T11" fmla="*/ 348 w 348"/>
              <a:gd name="T12" fmla="*/ 888 h 888"/>
            </a:gdLst>
            <a:ahLst/>
            <a:cxnLst>
              <a:cxn ang="T6">
                <a:pos x="T0" y="T1"/>
              </a:cxn>
              <a:cxn ang="T7">
                <a:pos x="T2" y="T3"/>
              </a:cxn>
              <a:cxn ang="T8">
                <a:pos x="T4" y="T5"/>
              </a:cxn>
            </a:cxnLst>
            <a:rect l="T9" t="T10" r="T11" b="T12"/>
            <a:pathLst>
              <a:path w="348" h="888">
                <a:moveTo>
                  <a:pt x="348" y="0"/>
                </a:moveTo>
                <a:lnTo>
                  <a:pt x="348" y="888"/>
                </a:lnTo>
                <a:lnTo>
                  <a:pt x="0" y="888"/>
                </a:lnTo>
              </a:path>
            </a:pathLst>
          </a:custGeom>
          <a:noFill/>
          <a:ln w="38100" cap="flat"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nvGrpSpPr>
          <p:cNvPr id="2" name="Group 3"/>
          <p:cNvGrpSpPr>
            <a:grpSpLocks/>
          </p:cNvGrpSpPr>
          <p:nvPr/>
        </p:nvGrpSpPr>
        <p:grpSpPr bwMode="auto">
          <a:xfrm>
            <a:off x="2395538" y="4043363"/>
            <a:ext cx="1370012" cy="863600"/>
            <a:chOff x="6" y="37"/>
            <a:chExt cx="863" cy="544"/>
          </a:xfrm>
        </p:grpSpPr>
        <p:sp>
          <p:nvSpPr>
            <p:cNvPr id="30776" name="Line 4"/>
            <p:cNvSpPr>
              <a:spLocks noChangeShapeType="1"/>
            </p:cNvSpPr>
            <p:nvPr/>
          </p:nvSpPr>
          <p:spPr bwMode="auto">
            <a:xfrm>
              <a:off x="197" y="471"/>
              <a:ext cx="672"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777" name="未知"/>
            <p:cNvSpPr>
              <a:spLocks/>
            </p:cNvSpPr>
            <p:nvPr/>
          </p:nvSpPr>
          <p:spPr bwMode="auto">
            <a:xfrm>
              <a:off x="221" y="327"/>
              <a:ext cx="528" cy="254"/>
            </a:xfrm>
            <a:custGeom>
              <a:avLst/>
              <a:gdLst>
                <a:gd name="T0" fmla="*/ 0 w 528"/>
                <a:gd name="T1" fmla="*/ 139 h 254"/>
                <a:gd name="T2" fmla="*/ 154 w 528"/>
                <a:gd name="T3" fmla="*/ 16 h 254"/>
                <a:gd name="T4" fmla="*/ 390 w 528"/>
                <a:gd name="T5" fmla="*/ 234 h 254"/>
                <a:gd name="T6" fmla="*/ 528 w 528"/>
                <a:gd name="T7" fmla="*/ 139 h 254"/>
                <a:gd name="T8" fmla="*/ 0 60000 65536"/>
                <a:gd name="T9" fmla="*/ 0 60000 65536"/>
                <a:gd name="T10" fmla="*/ 0 60000 65536"/>
                <a:gd name="T11" fmla="*/ 0 60000 65536"/>
                <a:gd name="T12" fmla="*/ 0 w 528"/>
                <a:gd name="T13" fmla="*/ 0 h 254"/>
                <a:gd name="T14" fmla="*/ 528 w 528"/>
                <a:gd name="T15" fmla="*/ 254 h 254"/>
              </a:gdLst>
              <a:ahLst/>
              <a:cxnLst>
                <a:cxn ang="T8">
                  <a:pos x="T0" y="T1"/>
                </a:cxn>
                <a:cxn ang="T9">
                  <a:pos x="T2" y="T3"/>
                </a:cxn>
                <a:cxn ang="T10">
                  <a:pos x="T4" y="T5"/>
                </a:cxn>
                <a:cxn ang="T11">
                  <a:pos x="T6" y="T7"/>
                </a:cxn>
              </a:cxnLst>
              <a:rect l="T12" t="T13" r="T14" b="T15"/>
              <a:pathLst>
                <a:path w="528" h="254">
                  <a:moveTo>
                    <a:pt x="0" y="139"/>
                  </a:moveTo>
                  <a:cubicBezTo>
                    <a:pt x="26" y="119"/>
                    <a:pt x="89" y="0"/>
                    <a:pt x="154" y="16"/>
                  </a:cubicBezTo>
                  <a:cubicBezTo>
                    <a:pt x="219" y="32"/>
                    <a:pt x="328" y="214"/>
                    <a:pt x="390" y="234"/>
                  </a:cubicBezTo>
                  <a:cubicBezTo>
                    <a:pt x="452" y="254"/>
                    <a:pt x="499" y="159"/>
                    <a:pt x="528" y="139"/>
                  </a:cubicBezTo>
                </a:path>
              </a:pathLst>
            </a:custGeom>
            <a:noFill/>
            <a:ln w="38100" cap="flat" cmpd="sng">
              <a:solidFill>
                <a:srgbClr val="FF505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0778" name="Text Box 6"/>
            <p:cNvSpPr txBox="1">
              <a:spLocks noChangeArrowheads="1"/>
            </p:cNvSpPr>
            <p:nvPr/>
          </p:nvSpPr>
          <p:spPr bwMode="auto">
            <a:xfrm>
              <a:off x="6" y="37"/>
              <a:ext cx="27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i="1">
                  <a:solidFill>
                    <a:srgbClr val="FF0000"/>
                  </a:solidFill>
                  <a:latin typeface="Times New Roman" panose="02020603050405020304" pitchFamily="18" charset="0"/>
                  <a:ea typeface="方正琥珀繁体" pitchFamily="2" charset="-122"/>
                </a:rPr>
                <a:t>u</a:t>
              </a:r>
              <a:r>
                <a:rPr lang="en-US" altLang="zh-CN" sz="2000" i="1" baseline="-14000">
                  <a:solidFill>
                    <a:srgbClr val="FF0000"/>
                  </a:solidFill>
                  <a:latin typeface="Times New Roman" panose="02020603050405020304" pitchFamily="18" charset="0"/>
                  <a:ea typeface="方正琥珀繁体" pitchFamily="2" charset="-122"/>
                </a:rPr>
                <a:t>F</a:t>
              </a:r>
              <a:endParaRPr lang="en-US" altLang="zh-CN" sz="2000" b="0">
                <a:latin typeface="Times New Roman" panose="02020603050405020304" pitchFamily="18" charset="0"/>
                <a:ea typeface="方正琥珀繁体" pitchFamily="2" charset="-122"/>
              </a:endParaRPr>
            </a:p>
          </p:txBody>
        </p:sp>
      </p:grpSp>
      <p:grpSp>
        <p:nvGrpSpPr>
          <p:cNvPr id="3" name="Group 7"/>
          <p:cNvGrpSpPr>
            <a:grpSpLocks/>
          </p:cNvGrpSpPr>
          <p:nvPr/>
        </p:nvGrpSpPr>
        <p:grpSpPr bwMode="auto">
          <a:xfrm>
            <a:off x="1939925" y="2911475"/>
            <a:ext cx="1131888" cy="1022350"/>
            <a:chOff x="0" y="-10"/>
            <a:chExt cx="713" cy="644"/>
          </a:xfrm>
        </p:grpSpPr>
        <p:sp>
          <p:nvSpPr>
            <p:cNvPr id="30773" name="Line 8"/>
            <p:cNvSpPr>
              <a:spLocks noChangeShapeType="1"/>
            </p:cNvSpPr>
            <p:nvPr/>
          </p:nvSpPr>
          <p:spPr bwMode="auto">
            <a:xfrm>
              <a:off x="89" y="399"/>
              <a:ext cx="624"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774" name="未知"/>
            <p:cNvSpPr>
              <a:spLocks/>
            </p:cNvSpPr>
            <p:nvPr/>
          </p:nvSpPr>
          <p:spPr bwMode="auto">
            <a:xfrm>
              <a:off x="125" y="172"/>
              <a:ext cx="576" cy="462"/>
            </a:xfrm>
            <a:custGeom>
              <a:avLst/>
              <a:gdLst>
                <a:gd name="T0" fmla="*/ 0 w 576"/>
                <a:gd name="T1" fmla="*/ 219 h 462"/>
                <a:gd name="T2" fmla="*/ 156 w 576"/>
                <a:gd name="T3" fmla="*/ 35 h 462"/>
                <a:gd name="T4" fmla="*/ 408 w 576"/>
                <a:gd name="T5" fmla="*/ 431 h 462"/>
                <a:gd name="T6" fmla="*/ 576 w 576"/>
                <a:gd name="T7" fmla="*/ 219 h 462"/>
                <a:gd name="T8" fmla="*/ 0 60000 65536"/>
                <a:gd name="T9" fmla="*/ 0 60000 65536"/>
                <a:gd name="T10" fmla="*/ 0 60000 65536"/>
                <a:gd name="T11" fmla="*/ 0 60000 65536"/>
                <a:gd name="T12" fmla="*/ 0 w 576"/>
                <a:gd name="T13" fmla="*/ 0 h 462"/>
                <a:gd name="T14" fmla="*/ 576 w 576"/>
                <a:gd name="T15" fmla="*/ 462 h 462"/>
              </a:gdLst>
              <a:ahLst/>
              <a:cxnLst>
                <a:cxn ang="T8">
                  <a:pos x="T0" y="T1"/>
                </a:cxn>
                <a:cxn ang="T9">
                  <a:pos x="T2" y="T3"/>
                </a:cxn>
                <a:cxn ang="T10">
                  <a:pos x="T4" y="T5"/>
                </a:cxn>
                <a:cxn ang="T11">
                  <a:pos x="T6" y="T7"/>
                </a:cxn>
              </a:cxnLst>
              <a:rect l="T12" t="T13" r="T14" b="T15"/>
              <a:pathLst>
                <a:path w="576" h="462">
                  <a:moveTo>
                    <a:pt x="0" y="219"/>
                  </a:moveTo>
                  <a:cubicBezTo>
                    <a:pt x="26" y="188"/>
                    <a:pt x="88" y="0"/>
                    <a:pt x="156" y="35"/>
                  </a:cubicBezTo>
                  <a:cubicBezTo>
                    <a:pt x="224" y="70"/>
                    <a:pt x="338" y="400"/>
                    <a:pt x="408" y="431"/>
                  </a:cubicBezTo>
                  <a:cubicBezTo>
                    <a:pt x="478" y="462"/>
                    <a:pt x="541" y="263"/>
                    <a:pt x="576" y="219"/>
                  </a:cubicBezTo>
                </a:path>
              </a:pathLst>
            </a:custGeom>
            <a:noFill/>
            <a:ln w="38100" cap="flat" cmpd="sng">
              <a:solidFill>
                <a:srgbClr val="9933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0775" name="Text Box 10"/>
            <p:cNvSpPr txBox="1">
              <a:spLocks noChangeArrowheads="1"/>
            </p:cNvSpPr>
            <p:nvPr/>
          </p:nvSpPr>
          <p:spPr bwMode="auto">
            <a:xfrm>
              <a:off x="0" y="-10"/>
              <a:ext cx="11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000" b="0">
                <a:latin typeface="Times New Roman" panose="02020603050405020304" pitchFamily="18" charset="0"/>
                <a:ea typeface="方正琥珀繁体" pitchFamily="2" charset="-122"/>
              </a:endParaRPr>
            </a:p>
          </p:txBody>
        </p:sp>
      </p:grpSp>
      <p:grpSp>
        <p:nvGrpSpPr>
          <p:cNvPr id="4" name="Group 11"/>
          <p:cNvGrpSpPr>
            <a:grpSpLocks/>
          </p:cNvGrpSpPr>
          <p:nvPr/>
        </p:nvGrpSpPr>
        <p:grpSpPr bwMode="auto">
          <a:xfrm>
            <a:off x="2133600" y="1319213"/>
            <a:ext cx="1341438" cy="973137"/>
            <a:chOff x="0" y="25"/>
            <a:chExt cx="845" cy="613"/>
          </a:xfrm>
        </p:grpSpPr>
        <p:sp>
          <p:nvSpPr>
            <p:cNvPr id="30770" name="Line 12"/>
            <p:cNvSpPr>
              <a:spLocks noChangeShapeType="1"/>
            </p:cNvSpPr>
            <p:nvPr/>
          </p:nvSpPr>
          <p:spPr bwMode="auto">
            <a:xfrm>
              <a:off x="221" y="380"/>
              <a:ext cx="624"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771" name="未知"/>
            <p:cNvSpPr>
              <a:spLocks/>
            </p:cNvSpPr>
            <p:nvPr/>
          </p:nvSpPr>
          <p:spPr bwMode="auto">
            <a:xfrm>
              <a:off x="221" y="121"/>
              <a:ext cx="576" cy="517"/>
            </a:xfrm>
            <a:custGeom>
              <a:avLst/>
              <a:gdLst>
                <a:gd name="T0" fmla="*/ 0 w 576"/>
                <a:gd name="T1" fmla="*/ 241 h 517"/>
                <a:gd name="T2" fmla="*/ 156 w 576"/>
                <a:gd name="T3" fmla="*/ 40 h 517"/>
                <a:gd name="T4" fmla="*/ 408 w 576"/>
                <a:gd name="T5" fmla="*/ 484 h 517"/>
                <a:gd name="T6" fmla="*/ 576 w 576"/>
                <a:gd name="T7" fmla="*/ 241 h 517"/>
                <a:gd name="T8" fmla="*/ 0 60000 65536"/>
                <a:gd name="T9" fmla="*/ 0 60000 65536"/>
                <a:gd name="T10" fmla="*/ 0 60000 65536"/>
                <a:gd name="T11" fmla="*/ 0 60000 65536"/>
                <a:gd name="T12" fmla="*/ 0 w 576"/>
                <a:gd name="T13" fmla="*/ 0 h 517"/>
                <a:gd name="T14" fmla="*/ 576 w 576"/>
                <a:gd name="T15" fmla="*/ 517 h 517"/>
              </a:gdLst>
              <a:ahLst/>
              <a:cxnLst>
                <a:cxn ang="T8">
                  <a:pos x="T0" y="T1"/>
                </a:cxn>
                <a:cxn ang="T9">
                  <a:pos x="T2" y="T3"/>
                </a:cxn>
                <a:cxn ang="T10">
                  <a:pos x="T4" y="T5"/>
                </a:cxn>
                <a:cxn ang="T11">
                  <a:pos x="T6" y="T7"/>
                </a:cxn>
              </a:cxnLst>
              <a:rect l="T12" t="T13" r="T14" b="T15"/>
              <a:pathLst>
                <a:path w="576" h="517">
                  <a:moveTo>
                    <a:pt x="0" y="241"/>
                  </a:moveTo>
                  <a:cubicBezTo>
                    <a:pt x="26" y="208"/>
                    <a:pt x="88" y="0"/>
                    <a:pt x="156" y="40"/>
                  </a:cubicBezTo>
                  <a:cubicBezTo>
                    <a:pt x="224" y="80"/>
                    <a:pt x="338" y="451"/>
                    <a:pt x="408" y="484"/>
                  </a:cubicBezTo>
                  <a:cubicBezTo>
                    <a:pt x="478" y="517"/>
                    <a:pt x="541" y="292"/>
                    <a:pt x="576" y="241"/>
                  </a:cubicBezTo>
                </a:path>
              </a:pathLst>
            </a:custGeom>
            <a:noFill/>
            <a:ln w="38100" cap="flat" cmpd="sng">
              <a:solidFill>
                <a:srgbClr val="9933FF"/>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0772" name="Text Box 14"/>
            <p:cNvSpPr txBox="1">
              <a:spLocks noChangeArrowheads="1"/>
            </p:cNvSpPr>
            <p:nvPr/>
          </p:nvSpPr>
          <p:spPr bwMode="auto">
            <a:xfrm>
              <a:off x="0" y="25"/>
              <a:ext cx="116" cy="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000" baseline="-25000">
                <a:solidFill>
                  <a:schemeClr val="accent2"/>
                </a:solidFill>
                <a:latin typeface="Times New Roman" panose="02020603050405020304" pitchFamily="18" charset="0"/>
              </a:endParaRPr>
            </a:p>
          </p:txBody>
        </p:sp>
      </p:grpSp>
      <p:sp>
        <p:nvSpPr>
          <p:cNvPr id="29711" name="未知"/>
          <p:cNvSpPr>
            <a:spLocks/>
          </p:cNvSpPr>
          <p:nvPr/>
        </p:nvSpPr>
        <p:spPr bwMode="auto">
          <a:xfrm>
            <a:off x="7486650" y="3306763"/>
            <a:ext cx="1066800" cy="579437"/>
          </a:xfrm>
          <a:custGeom>
            <a:avLst/>
            <a:gdLst>
              <a:gd name="T0" fmla="*/ 0 w 672"/>
              <a:gd name="T1" fmla="*/ 2147483646 h 421"/>
              <a:gd name="T2" fmla="*/ 2147483646 w 672"/>
              <a:gd name="T3" fmla="*/ 2147483646 h 421"/>
              <a:gd name="T4" fmla="*/ 2147483646 w 672"/>
              <a:gd name="T5" fmla="*/ 2147483646 h 421"/>
              <a:gd name="T6" fmla="*/ 2147483646 w 672"/>
              <a:gd name="T7" fmla="*/ 2147483646 h 421"/>
              <a:gd name="T8" fmla="*/ 0 60000 65536"/>
              <a:gd name="T9" fmla="*/ 0 60000 65536"/>
              <a:gd name="T10" fmla="*/ 0 60000 65536"/>
              <a:gd name="T11" fmla="*/ 0 60000 65536"/>
              <a:gd name="T12" fmla="*/ 0 w 672"/>
              <a:gd name="T13" fmla="*/ 0 h 421"/>
              <a:gd name="T14" fmla="*/ 672 w 672"/>
              <a:gd name="T15" fmla="*/ 421 h 421"/>
            </a:gdLst>
            <a:ahLst/>
            <a:cxnLst>
              <a:cxn ang="T8">
                <a:pos x="T0" y="T1"/>
              </a:cxn>
              <a:cxn ang="T9">
                <a:pos x="T2" y="T3"/>
              </a:cxn>
              <a:cxn ang="T10">
                <a:pos x="T4" y="T5"/>
              </a:cxn>
              <a:cxn ang="T11">
                <a:pos x="T6" y="T7"/>
              </a:cxn>
            </a:cxnLst>
            <a:rect l="T12" t="T13" r="T14" b="T15"/>
            <a:pathLst>
              <a:path w="672" h="421">
                <a:moveTo>
                  <a:pt x="0" y="205"/>
                </a:moveTo>
                <a:cubicBezTo>
                  <a:pt x="52" y="104"/>
                  <a:pt x="111" y="0"/>
                  <a:pt x="192" y="31"/>
                </a:cubicBezTo>
                <a:cubicBezTo>
                  <a:pt x="273" y="62"/>
                  <a:pt x="406" y="363"/>
                  <a:pt x="486" y="392"/>
                </a:cubicBezTo>
                <a:cubicBezTo>
                  <a:pt x="566" y="421"/>
                  <a:pt x="633" y="244"/>
                  <a:pt x="672" y="205"/>
                </a:cubicBezTo>
              </a:path>
            </a:pathLst>
          </a:custGeom>
          <a:noFill/>
          <a:ln w="38100" cap="flat" cmpd="sng">
            <a:solidFill>
              <a:srgbClr val="FF505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nvGrpSpPr>
          <p:cNvPr id="5" name="Group 16"/>
          <p:cNvGrpSpPr>
            <a:grpSpLocks/>
          </p:cNvGrpSpPr>
          <p:nvPr/>
        </p:nvGrpSpPr>
        <p:grpSpPr bwMode="auto">
          <a:xfrm>
            <a:off x="7151688" y="2695575"/>
            <a:ext cx="1481137" cy="1377950"/>
            <a:chOff x="0" y="-10"/>
            <a:chExt cx="933" cy="868"/>
          </a:xfrm>
        </p:grpSpPr>
        <p:sp>
          <p:nvSpPr>
            <p:cNvPr id="30767" name="Line 17"/>
            <p:cNvSpPr>
              <a:spLocks noChangeShapeType="1"/>
            </p:cNvSpPr>
            <p:nvPr/>
          </p:nvSpPr>
          <p:spPr bwMode="auto">
            <a:xfrm>
              <a:off x="151" y="558"/>
              <a:ext cx="782"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768" name="未知"/>
            <p:cNvSpPr>
              <a:spLocks/>
            </p:cNvSpPr>
            <p:nvPr/>
          </p:nvSpPr>
          <p:spPr bwMode="auto">
            <a:xfrm>
              <a:off x="199" y="200"/>
              <a:ext cx="672" cy="658"/>
            </a:xfrm>
            <a:custGeom>
              <a:avLst/>
              <a:gdLst>
                <a:gd name="T0" fmla="*/ 0 w 672"/>
                <a:gd name="T1" fmla="*/ 385 h 658"/>
                <a:gd name="T2" fmla="*/ 198 w 672"/>
                <a:gd name="T3" fmla="*/ 36 h 658"/>
                <a:gd name="T4" fmla="*/ 498 w 672"/>
                <a:gd name="T5" fmla="*/ 600 h 658"/>
                <a:gd name="T6" fmla="*/ 672 w 672"/>
                <a:gd name="T7" fmla="*/ 385 h 658"/>
                <a:gd name="T8" fmla="*/ 0 60000 65536"/>
                <a:gd name="T9" fmla="*/ 0 60000 65536"/>
                <a:gd name="T10" fmla="*/ 0 60000 65536"/>
                <a:gd name="T11" fmla="*/ 0 60000 65536"/>
                <a:gd name="T12" fmla="*/ 0 w 672"/>
                <a:gd name="T13" fmla="*/ 0 h 658"/>
                <a:gd name="T14" fmla="*/ 672 w 672"/>
                <a:gd name="T15" fmla="*/ 658 h 658"/>
              </a:gdLst>
              <a:ahLst/>
              <a:cxnLst>
                <a:cxn ang="T8">
                  <a:pos x="T0" y="T1"/>
                </a:cxn>
                <a:cxn ang="T9">
                  <a:pos x="T2" y="T3"/>
                </a:cxn>
                <a:cxn ang="T10">
                  <a:pos x="T4" y="T5"/>
                </a:cxn>
                <a:cxn ang="T11">
                  <a:pos x="T6" y="T7"/>
                </a:cxn>
              </a:cxnLst>
              <a:rect l="T12" t="T13" r="T14" b="T15"/>
              <a:pathLst>
                <a:path w="672" h="658">
                  <a:moveTo>
                    <a:pt x="0" y="385"/>
                  </a:moveTo>
                  <a:cubicBezTo>
                    <a:pt x="33" y="327"/>
                    <a:pt x="115" y="0"/>
                    <a:pt x="198" y="36"/>
                  </a:cubicBezTo>
                  <a:cubicBezTo>
                    <a:pt x="281" y="72"/>
                    <a:pt x="419" y="542"/>
                    <a:pt x="498" y="600"/>
                  </a:cubicBezTo>
                  <a:cubicBezTo>
                    <a:pt x="577" y="658"/>
                    <a:pt x="636" y="430"/>
                    <a:pt x="672" y="385"/>
                  </a:cubicBezTo>
                </a:path>
              </a:pathLst>
            </a:custGeom>
            <a:noFill/>
            <a:ln w="28575" cap="flat" cmpd="sng">
              <a:solidFill>
                <a:schemeClr val="accent2"/>
              </a:solidFill>
              <a:prstDash val="lg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0769" name="Text Box 19"/>
            <p:cNvSpPr txBox="1">
              <a:spLocks noChangeArrowheads="1"/>
            </p:cNvSpPr>
            <p:nvPr/>
          </p:nvSpPr>
          <p:spPr bwMode="auto">
            <a:xfrm>
              <a:off x="0" y="-10"/>
              <a:ext cx="11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lang="zh-CN" altLang="en-US" sz="2000" b="0">
                <a:latin typeface="Times New Roman" panose="02020603050405020304" pitchFamily="18" charset="0"/>
                <a:ea typeface="方正琥珀繁体" pitchFamily="2" charset="-122"/>
              </a:endParaRPr>
            </a:p>
          </p:txBody>
        </p:sp>
      </p:grpSp>
      <p:sp>
        <p:nvSpPr>
          <p:cNvPr id="29716" name="Text Box 20"/>
          <p:cNvSpPr txBox="1">
            <a:spLocks noChangeArrowheads="1"/>
          </p:cNvSpPr>
          <p:nvPr/>
        </p:nvSpPr>
        <p:spPr bwMode="auto">
          <a:xfrm>
            <a:off x="2236788" y="5680629"/>
            <a:ext cx="4495800" cy="437043"/>
          </a:xfrm>
          <a:prstGeom prst="rect">
            <a:avLst/>
          </a:prstGeom>
          <a:solidFill>
            <a:srgbClr val="FEFFEF"/>
          </a:solidFill>
          <a:ln w="28575">
            <a:solidFill>
              <a:srgbClr val="FF00FF"/>
            </a:solidFill>
            <a:miter lim="800000"/>
            <a:headEnd/>
            <a:tailEnd/>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50000"/>
              </a:spcBef>
              <a:buFontTx/>
              <a:buNone/>
            </a:pPr>
            <a:r>
              <a:rPr lang="zh-CN" altLang="en-US" sz="2800" b="1" dirty="0">
                <a:solidFill>
                  <a:srgbClr val="FF3300"/>
                </a:solidFill>
                <a:latin typeface="华文楷体" panose="02010600040101010101" pitchFamily="2" charset="-122"/>
                <a:ea typeface="华文楷体" panose="02010600040101010101" pitchFamily="2" charset="-122"/>
              </a:rPr>
              <a:t>负反馈</a:t>
            </a:r>
            <a:r>
              <a:rPr lang="zh-CN" altLang="en-US" sz="2800" b="1" dirty="0">
                <a:solidFill>
                  <a:schemeClr val="accent2"/>
                </a:solidFill>
                <a:latin typeface="华文楷体" panose="02010600040101010101" pitchFamily="2" charset="-122"/>
                <a:ea typeface="华文楷体" panose="02010600040101010101" pitchFamily="2" charset="-122"/>
              </a:rPr>
              <a:t>改善了波形失真</a:t>
            </a:r>
          </a:p>
        </p:txBody>
      </p:sp>
      <p:sp>
        <p:nvSpPr>
          <p:cNvPr id="30729" name="Text Box 21"/>
          <p:cNvSpPr txBox="1">
            <a:spLocks noChangeArrowheads="1"/>
          </p:cNvSpPr>
          <p:nvPr/>
        </p:nvSpPr>
        <p:spPr bwMode="auto">
          <a:xfrm>
            <a:off x="333375" y="205435"/>
            <a:ext cx="3733800" cy="5390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0"/>
              </a:spcBef>
              <a:buFontTx/>
              <a:buNone/>
            </a:pPr>
            <a:r>
              <a:rPr lang="en-US" altLang="zh-CN" b="1" dirty="0" smtClean="0">
                <a:latin typeface="华文楷体" panose="02010600040101010101" pitchFamily="2" charset="-122"/>
                <a:ea typeface="华文楷体" panose="02010600040101010101" pitchFamily="2" charset="-122"/>
              </a:rPr>
              <a:t>2. </a:t>
            </a:r>
            <a:r>
              <a:rPr lang="zh-CN" altLang="en-US" b="1" dirty="0" smtClean="0">
                <a:latin typeface="华文楷体" panose="02010600040101010101" pitchFamily="2" charset="-122"/>
                <a:ea typeface="华文楷体" panose="02010600040101010101" pitchFamily="2" charset="-122"/>
              </a:rPr>
              <a:t>改善</a:t>
            </a:r>
            <a:r>
              <a:rPr lang="zh-CN" altLang="en-US" b="1" dirty="0">
                <a:latin typeface="华文楷体" panose="02010600040101010101" pitchFamily="2" charset="-122"/>
                <a:ea typeface="华文楷体" panose="02010600040101010101" pitchFamily="2" charset="-122"/>
              </a:rPr>
              <a:t>非线性失真</a:t>
            </a:r>
          </a:p>
        </p:txBody>
      </p:sp>
      <p:sp>
        <p:nvSpPr>
          <p:cNvPr id="29718" name="Rectangle 22"/>
          <p:cNvSpPr>
            <a:spLocks noChangeArrowheads="1"/>
          </p:cNvSpPr>
          <p:nvPr/>
        </p:nvSpPr>
        <p:spPr bwMode="auto">
          <a:xfrm>
            <a:off x="664408" y="3019425"/>
            <a:ext cx="1107997" cy="794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70000"/>
              </a:lnSpc>
              <a:spcBef>
                <a:spcPct val="50000"/>
              </a:spcBef>
              <a:buFontTx/>
              <a:buNone/>
            </a:pPr>
            <a:r>
              <a:rPr lang="zh-CN" altLang="en-US" sz="2400" b="1" dirty="0">
                <a:solidFill>
                  <a:srgbClr val="FF0000"/>
                </a:solidFill>
                <a:latin typeface="华文楷体" panose="02010600040101010101" pitchFamily="2" charset="-122"/>
                <a:ea typeface="华文楷体" panose="02010600040101010101" pitchFamily="2" charset="-122"/>
              </a:rPr>
              <a:t>加入</a:t>
            </a:r>
          </a:p>
          <a:p>
            <a:pPr algn="ctr" eaLnBrk="1" hangingPunct="1">
              <a:lnSpc>
                <a:spcPct val="70000"/>
              </a:lnSpc>
              <a:spcBef>
                <a:spcPct val="50000"/>
              </a:spcBef>
              <a:buFontTx/>
              <a:buNone/>
            </a:pPr>
            <a:r>
              <a:rPr lang="zh-CN" altLang="en-US" sz="2400" b="1" dirty="0">
                <a:solidFill>
                  <a:srgbClr val="FF0000"/>
                </a:solidFill>
                <a:latin typeface="华文楷体" panose="02010600040101010101" pitchFamily="2" charset="-122"/>
                <a:ea typeface="华文楷体" panose="02010600040101010101" pitchFamily="2" charset="-122"/>
              </a:rPr>
              <a:t>负反馈</a:t>
            </a:r>
          </a:p>
        </p:txBody>
      </p:sp>
      <p:sp>
        <p:nvSpPr>
          <p:cNvPr id="29719" name="Rectangle 23"/>
          <p:cNvSpPr>
            <a:spLocks noChangeArrowheads="1"/>
          </p:cNvSpPr>
          <p:nvPr/>
        </p:nvSpPr>
        <p:spPr bwMode="auto">
          <a:xfrm>
            <a:off x="711339" y="1620838"/>
            <a:ext cx="141577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400" b="1" dirty="0">
                <a:solidFill>
                  <a:schemeClr val="accent2"/>
                </a:solidFill>
                <a:latin typeface="华文楷体" panose="02010600040101010101" pitchFamily="2" charset="-122"/>
                <a:ea typeface="华文楷体" panose="02010600040101010101" pitchFamily="2" charset="-122"/>
              </a:rPr>
              <a:t>无负反馈</a:t>
            </a:r>
          </a:p>
        </p:txBody>
      </p:sp>
      <p:sp>
        <p:nvSpPr>
          <p:cNvPr id="29720" name="Rectangle 24"/>
          <p:cNvSpPr>
            <a:spLocks noChangeArrowheads="1"/>
          </p:cNvSpPr>
          <p:nvPr/>
        </p:nvSpPr>
        <p:spPr bwMode="auto">
          <a:xfrm>
            <a:off x="5240338" y="4602163"/>
            <a:ext cx="990600" cy="762000"/>
          </a:xfrm>
          <a:prstGeom prst="rect">
            <a:avLst/>
          </a:prstGeom>
          <a:gradFill rotWithShape="0">
            <a:gsLst>
              <a:gs pos="0">
                <a:srgbClr val="DFF6FD"/>
              </a:gs>
              <a:gs pos="100000">
                <a:srgbClr val="FFFFFF"/>
              </a:gs>
            </a:gsLst>
            <a:lin ang="5400000" scaled="1"/>
          </a:gradFill>
          <a:ln w="38100">
            <a:solidFill>
              <a:schemeClr val="accent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Tx/>
              <a:buNone/>
            </a:pPr>
            <a:r>
              <a:rPr lang="en-US" altLang="zh-CN" sz="2000" i="1">
                <a:solidFill>
                  <a:srgbClr val="FF00FF"/>
                </a:solidFill>
                <a:latin typeface="Times New Roman" panose="02020603050405020304" pitchFamily="18" charset="0"/>
              </a:rPr>
              <a:t>F</a:t>
            </a:r>
            <a:endParaRPr lang="en-US" altLang="zh-CN" sz="2000" b="0" i="1">
              <a:solidFill>
                <a:srgbClr val="FF33CC"/>
              </a:solidFill>
              <a:latin typeface="Times New Roman" panose="02020603050405020304" pitchFamily="18" charset="0"/>
            </a:endParaRPr>
          </a:p>
        </p:txBody>
      </p:sp>
      <p:cxnSp>
        <p:nvCxnSpPr>
          <p:cNvPr id="29721" name="AutoShape 25"/>
          <p:cNvCxnSpPr>
            <a:cxnSpLocks noChangeShapeType="1"/>
          </p:cNvCxnSpPr>
          <p:nvPr/>
        </p:nvCxnSpPr>
        <p:spPr bwMode="auto">
          <a:xfrm rot="10800000">
            <a:off x="4173538" y="3840163"/>
            <a:ext cx="1057275" cy="1123950"/>
          </a:xfrm>
          <a:prstGeom prst="bentConnector2">
            <a:avLst/>
          </a:prstGeom>
          <a:noFill/>
          <a:ln w="39751">
            <a:solidFill>
              <a:srgbClr val="FF0000"/>
            </a:solidFill>
            <a:miter lim="800000"/>
            <a:headEnd/>
            <a:tailEnd type="stealth" w="med" len="lg"/>
          </a:ln>
          <a:extLst>
            <a:ext uri="{909E8E84-426E-40DD-AFC4-6F175D3DCCD1}">
              <a14:hiddenFill xmlns:a14="http://schemas.microsoft.com/office/drawing/2010/main" xmlns="">
                <a:noFill/>
              </a14:hiddenFill>
            </a:ext>
          </a:extLst>
        </p:spPr>
      </p:cxnSp>
      <p:sp>
        <p:nvSpPr>
          <p:cNvPr id="29722" name="Text Box 26"/>
          <p:cNvSpPr txBox="1">
            <a:spLocks noChangeArrowheads="1"/>
          </p:cNvSpPr>
          <p:nvPr/>
        </p:nvSpPr>
        <p:spPr bwMode="auto">
          <a:xfrm>
            <a:off x="4040188" y="3992563"/>
            <a:ext cx="74136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i="1">
                <a:solidFill>
                  <a:schemeClr val="accent2"/>
                </a:solidFill>
                <a:latin typeface="Times New Roman" panose="02020603050405020304" pitchFamily="18" charset="0"/>
              </a:rPr>
              <a:t>u</a:t>
            </a:r>
            <a:r>
              <a:rPr lang="en-US" altLang="zh-CN" sz="2000" baseline="-25000">
                <a:solidFill>
                  <a:schemeClr val="accent2"/>
                </a:solidFill>
                <a:latin typeface="Times New Roman" panose="02020603050405020304" pitchFamily="18" charset="0"/>
              </a:rPr>
              <a:t>f</a:t>
            </a:r>
            <a:endParaRPr lang="en-US" altLang="zh-CN" sz="2000" b="0" i="1">
              <a:solidFill>
                <a:schemeClr val="accent2"/>
              </a:solidFill>
              <a:latin typeface="Times New Roman" panose="02020603050405020304" pitchFamily="18" charset="0"/>
            </a:endParaRPr>
          </a:p>
        </p:txBody>
      </p:sp>
      <p:grpSp>
        <p:nvGrpSpPr>
          <p:cNvPr id="6" name="Group 27"/>
          <p:cNvGrpSpPr>
            <a:grpSpLocks/>
          </p:cNvGrpSpPr>
          <p:nvPr/>
        </p:nvGrpSpPr>
        <p:grpSpPr bwMode="auto">
          <a:xfrm>
            <a:off x="3754438" y="1306513"/>
            <a:ext cx="3122612" cy="952500"/>
            <a:chOff x="0" y="0"/>
            <a:chExt cx="1967" cy="600"/>
          </a:xfrm>
        </p:grpSpPr>
        <p:sp>
          <p:nvSpPr>
            <p:cNvPr id="30762" name="Rectangle 28"/>
            <p:cNvSpPr>
              <a:spLocks noChangeArrowheads="1"/>
            </p:cNvSpPr>
            <p:nvPr/>
          </p:nvSpPr>
          <p:spPr bwMode="auto">
            <a:xfrm>
              <a:off x="576" y="120"/>
              <a:ext cx="624" cy="480"/>
            </a:xfrm>
            <a:prstGeom prst="rect">
              <a:avLst/>
            </a:prstGeom>
            <a:solidFill>
              <a:srgbClr val="FEFFEB"/>
            </a:solidFill>
            <a:ln w="38100">
              <a:solidFill>
                <a:schemeClr val="accent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Tx/>
                <a:buNone/>
              </a:pPr>
              <a:r>
                <a:rPr lang="en-US" altLang="zh-CN" sz="2000" i="1">
                  <a:solidFill>
                    <a:schemeClr val="accent2"/>
                  </a:solidFill>
                  <a:latin typeface="Times New Roman" panose="02020603050405020304" pitchFamily="18" charset="0"/>
                </a:rPr>
                <a:t>A</a:t>
              </a:r>
              <a:r>
                <a:rPr lang="en-US" altLang="zh-CN" sz="2000" i="1" baseline="-25000">
                  <a:solidFill>
                    <a:schemeClr val="accent2"/>
                  </a:solidFill>
                  <a:latin typeface="Times New Roman" panose="02020603050405020304" pitchFamily="18" charset="0"/>
                </a:rPr>
                <a:t>u</a:t>
              </a:r>
            </a:p>
          </p:txBody>
        </p:sp>
        <p:sp>
          <p:nvSpPr>
            <p:cNvPr id="30763" name="Line 29"/>
            <p:cNvSpPr>
              <a:spLocks noChangeShapeType="1"/>
            </p:cNvSpPr>
            <p:nvPr/>
          </p:nvSpPr>
          <p:spPr bwMode="auto">
            <a:xfrm>
              <a:off x="48" y="360"/>
              <a:ext cx="528" cy="0"/>
            </a:xfrm>
            <a:prstGeom prst="line">
              <a:avLst/>
            </a:prstGeom>
            <a:noFill/>
            <a:ln w="39751">
              <a:solidFill>
                <a:schemeClr val="accent2"/>
              </a:solidFill>
              <a:round/>
              <a:headEnd/>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764" name="Text Box 30"/>
            <p:cNvSpPr txBox="1">
              <a:spLocks noChangeArrowheads="1"/>
            </p:cNvSpPr>
            <p:nvPr/>
          </p:nvSpPr>
          <p:spPr bwMode="auto">
            <a:xfrm>
              <a:off x="0" y="0"/>
              <a:ext cx="46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i="1">
                  <a:solidFill>
                    <a:schemeClr val="accent2"/>
                  </a:solidFill>
                  <a:latin typeface="Times New Roman" panose="02020603050405020304" pitchFamily="18" charset="0"/>
                </a:rPr>
                <a:t>u</a:t>
              </a:r>
              <a:r>
                <a:rPr lang="en-US" altLang="zh-CN" sz="2000" baseline="-25000">
                  <a:solidFill>
                    <a:schemeClr val="accent2"/>
                  </a:solidFill>
                  <a:latin typeface="Times New Roman" panose="02020603050405020304" pitchFamily="18" charset="0"/>
                </a:rPr>
                <a:t>I</a:t>
              </a:r>
              <a:endParaRPr lang="en-US" altLang="zh-CN" sz="2000" b="0" i="1">
                <a:solidFill>
                  <a:schemeClr val="accent2"/>
                </a:solidFill>
                <a:latin typeface="Times New Roman" panose="02020603050405020304" pitchFamily="18" charset="0"/>
              </a:endParaRPr>
            </a:p>
          </p:txBody>
        </p:sp>
        <p:sp>
          <p:nvSpPr>
            <p:cNvPr id="30765" name="Text Box 31"/>
            <p:cNvSpPr txBox="1">
              <a:spLocks noChangeArrowheads="1"/>
            </p:cNvSpPr>
            <p:nvPr/>
          </p:nvSpPr>
          <p:spPr bwMode="auto">
            <a:xfrm>
              <a:off x="1500" y="0"/>
              <a:ext cx="46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i="1">
                  <a:solidFill>
                    <a:schemeClr val="accent2"/>
                  </a:solidFill>
                  <a:latin typeface="Times New Roman" panose="02020603050405020304" pitchFamily="18" charset="0"/>
                </a:rPr>
                <a:t>u</a:t>
              </a:r>
              <a:r>
                <a:rPr lang="en-US" altLang="zh-CN" sz="2000" baseline="-25000">
                  <a:solidFill>
                    <a:schemeClr val="accent2"/>
                  </a:solidFill>
                  <a:latin typeface="Times New Roman" panose="02020603050405020304" pitchFamily="18" charset="0"/>
                </a:rPr>
                <a:t>O</a:t>
              </a:r>
              <a:endParaRPr lang="en-US" altLang="zh-CN" sz="2000" b="0" i="1">
                <a:solidFill>
                  <a:schemeClr val="accent2"/>
                </a:solidFill>
                <a:latin typeface="Times New Roman" panose="02020603050405020304" pitchFamily="18" charset="0"/>
              </a:endParaRPr>
            </a:p>
          </p:txBody>
        </p:sp>
        <p:sp>
          <p:nvSpPr>
            <p:cNvPr id="30766" name="Line 32"/>
            <p:cNvSpPr>
              <a:spLocks noChangeShapeType="1"/>
            </p:cNvSpPr>
            <p:nvPr/>
          </p:nvSpPr>
          <p:spPr bwMode="auto">
            <a:xfrm>
              <a:off x="1200" y="372"/>
              <a:ext cx="660" cy="0"/>
            </a:xfrm>
            <a:prstGeom prst="line">
              <a:avLst/>
            </a:prstGeom>
            <a:noFill/>
            <a:ln w="39751">
              <a:solidFill>
                <a:schemeClr val="accent2"/>
              </a:solidFill>
              <a:round/>
              <a:headEnd/>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grpSp>
      <p:grpSp>
        <p:nvGrpSpPr>
          <p:cNvPr id="7" name="Group 33"/>
          <p:cNvGrpSpPr>
            <a:grpSpLocks/>
          </p:cNvGrpSpPr>
          <p:nvPr/>
        </p:nvGrpSpPr>
        <p:grpSpPr bwMode="auto">
          <a:xfrm>
            <a:off x="3736975" y="3024188"/>
            <a:ext cx="1349375" cy="1200150"/>
            <a:chOff x="0" y="32"/>
            <a:chExt cx="850" cy="756"/>
          </a:xfrm>
        </p:grpSpPr>
        <p:grpSp>
          <p:nvGrpSpPr>
            <p:cNvPr id="30758" name="Group 34"/>
            <p:cNvGrpSpPr>
              <a:grpSpLocks/>
            </p:cNvGrpSpPr>
            <p:nvPr/>
          </p:nvGrpSpPr>
          <p:grpSpPr bwMode="auto">
            <a:xfrm>
              <a:off x="0" y="32"/>
              <a:ext cx="209" cy="756"/>
              <a:chOff x="0" y="32"/>
              <a:chExt cx="209" cy="756"/>
            </a:xfrm>
          </p:grpSpPr>
          <p:sp>
            <p:nvSpPr>
              <p:cNvPr id="30760" name="Text Box 35"/>
              <p:cNvSpPr txBox="1">
                <a:spLocks noChangeArrowheads="1"/>
              </p:cNvSpPr>
              <p:nvPr/>
            </p:nvSpPr>
            <p:spPr bwMode="auto">
              <a:xfrm>
                <a:off x="0" y="32"/>
                <a:ext cx="20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bg2"/>
                    </a:solidFill>
                    <a:latin typeface="Times New Roman" panose="02020603050405020304" pitchFamily="18" charset="0"/>
                  </a:rPr>
                  <a:t>+</a:t>
                </a:r>
              </a:p>
            </p:txBody>
          </p:sp>
          <p:sp>
            <p:nvSpPr>
              <p:cNvPr id="30761" name="Text Box 36"/>
              <p:cNvSpPr txBox="1">
                <a:spLocks noChangeArrowheads="1"/>
              </p:cNvSpPr>
              <p:nvPr/>
            </p:nvSpPr>
            <p:spPr bwMode="auto">
              <a:xfrm>
                <a:off x="12" y="536"/>
                <a:ext cx="19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000">
                    <a:solidFill>
                      <a:schemeClr val="bg2"/>
                    </a:solidFill>
                    <a:latin typeface="Times New Roman" panose="02020603050405020304" pitchFamily="18" charset="0"/>
                  </a:rPr>
                  <a:t>–</a:t>
                </a:r>
              </a:p>
            </p:txBody>
          </p:sp>
        </p:grpSp>
        <p:sp>
          <p:nvSpPr>
            <p:cNvPr id="30759" name="Text Box 37"/>
            <p:cNvSpPr txBox="1">
              <a:spLocks noChangeArrowheads="1"/>
            </p:cNvSpPr>
            <p:nvPr/>
          </p:nvSpPr>
          <p:spPr bwMode="auto">
            <a:xfrm>
              <a:off x="383" y="78"/>
              <a:ext cx="46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i="1">
                  <a:solidFill>
                    <a:schemeClr val="accent2"/>
                  </a:solidFill>
                  <a:latin typeface="Times New Roman" panose="02020603050405020304" pitchFamily="18" charset="0"/>
                </a:rPr>
                <a:t>u</a:t>
              </a:r>
              <a:r>
                <a:rPr lang="en-US" altLang="zh-CN" sz="2000" baseline="-25000">
                  <a:solidFill>
                    <a:schemeClr val="accent2"/>
                  </a:solidFill>
                  <a:latin typeface="Times New Roman" panose="02020603050405020304" pitchFamily="18" charset="0"/>
                </a:rPr>
                <a:t>D</a:t>
              </a:r>
              <a:endParaRPr lang="en-US" altLang="zh-CN" sz="2000" b="0" i="1">
                <a:solidFill>
                  <a:schemeClr val="accent2"/>
                </a:solidFill>
                <a:latin typeface="Times New Roman" panose="02020603050405020304" pitchFamily="18" charset="0"/>
              </a:endParaRPr>
            </a:p>
          </p:txBody>
        </p:sp>
      </p:grpSp>
      <p:sp>
        <p:nvSpPr>
          <p:cNvPr id="29734" name="Text Box 38"/>
          <p:cNvSpPr txBox="1">
            <a:spLocks noChangeArrowheads="1"/>
          </p:cNvSpPr>
          <p:nvPr/>
        </p:nvSpPr>
        <p:spPr bwMode="auto">
          <a:xfrm>
            <a:off x="6726238" y="3097213"/>
            <a:ext cx="74136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i="1">
                <a:solidFill>
                  <a:schemeClr val="accent2"/>
                </a:solidFill>
                <a:latin typeface="Times New Roman" panose="02020603050405020304" pitchFamily="18" charset="0"/>
              </a:rPr>
              <a:t>u</a:t>
            </a:r>
            <a:r>
              <a:rPr lang="en-US" altLang="zh-CN" sz="2000" baseline="-25000">
                <a:solidFill>
                  <a:schemeClr val="accent2"/>
                </a:solidFill>
                <a:latin typeface="Times New Roman" panose="02020603050405020304" pitchFamily="18" charset="0"/>
              </a:rPr>
              <a:t>O</a:t>
            </a:r>
            <a:endParaRPr lang="en-US" altLang="zh-CN" sz="2000" b="0" i="1">
              <a:solidFill>
                <a:schemeClr val="accent2"/>
              </a:solidFill>
              <a:latin typeface="Times New Roman" panose="02020603050405020304" pitchFamily="18" charset="0"/>
            </a:endParaRPr>
          </a:p>
        </p:txBody>
      </p:sp>
      <p:grpSp>
        <p:nvGrpSpPr>
          <p:cNvPr id="9" name="Group 39"/>
          <p:cNvGrpSpPr>
            <a:grpSpLocks/>
          </p:cNvGrpSpPr>
          <p:nvPr/>
        </p:nvGrpSpPr>
        <p:grpSpPr bwMode="auto">
          <a:xfrm>
            <a:off x="7021513" y="889000"/>
            <a:ext cx="1444625" cy="1733550"/>
            <a:chOff x="0" y="33"/>
            <a:chExt cx="910" cy="1092"/>
          </a:xfrm>
        </p:grpSpPr>
        <p:sp>
          <p:nvSpPr>
            <p:cNvPr id="30754" name="Line 40"/>
            <p:cNvSpPr>
              <a:spLocks noChangeShapeType="1"/>
            </p:cNvSpPr>
            <p:nvPr/>
          </p:nvSpPr>
          <p:spPr bwMode="auto">
            <a:xfrm>
              <a:off x="0" y="680"/>
              <a:ext cx="805"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755" name="未知"/>
            <p:cNvSpPr>
              <a:spLocks/>
            </p:cNvSpPr>
            <p:nvPr/>
          </p:nvSpPr>
          <p:spPr bwMode="auto">
            <a:xfrm>
              <a:off x="48" y="299"/>
              <a:ext cx="672" cy="631"/>
            </a:xfrm>
            <a:custGeom>
              <a:avLst/>
              <a:gdLst>
                <a:gd name="T0" fmla="*/ 0 w 672"/>
                <a:gd name="T1" fmla="*/ 381 h 631"/>
                <a:gd name="T2" fmla="*/ 198 w 672"/>
                <a:gd name="T3" fmla="*/ 32 h 631"/>
                <a:gd name="T4" fmla="*/ 504 w 672"/>
                <a:gd name="T5" fmla="*/ 573 h 631"/>
                <a:gd name="T6" fmla="*/ 672 w 672"/>
                <a:gd name="T7" fmla="*/ 381 h 631"/>
                <a:gd name="T8" fmla="*/ 0 60000 65536"/>
                <a:gd name="T9" fmla="*/ 0 60000 65536"/>
                <a:gd name="T10" fmla="*/ 0 60000 65536"/>
                <a:gd name="T11" fmla="*/ 0 60000 65536"/>
                <a:gd name="T12" fmla="*/ 0 w 672"/>
                <a:gd name="T13" fmla="*/ 0 h 631"/>
                <a:gd name="T14" fmla="*/ 672 w 672"/>
                <a:gd name="T15" fmla="*/ 631 h 631"/>
              </a:gdLst>
              <a:ahLst/>
              <a:cxnLst>
                <a:cxn ang="T8">
                  <a:pos x="T0" y="T1"/>
                </a:cxn>
                <a:cxn ang="T9">
                  <a:pos x="T2" y="T3"/>
                </a:cxn>
                <a:cxn ang="T10">
                  <a:pos x="T4" y="T5"/>
                </a:cxn>
                <a:cxn ang="T11">
                  <a:pos x="T6" y="T7"/>
                </a:cxn>
              </a:cxnLst>
              <a:rect l="T12" t="T13" r="T14" b="T15"/>
              <a:pathLst>
                <a:path w="672" h="631">
                  <a:moveTo>
                    <a:pt x="0" y="381"/>
                  </a:moveTo>
                  <a:cubicBezTo>
                    <a:pt x="33" y="323"/>
                    <a:pt x="114" y="0"/>
                    <a:pt x="198" y="32"/>
                  </a:cubicBezTo>
                  <a:cubicBezTo>
                    <a:pt x="282" y="64"/>
                    <a:pt x="425" y="515"/>
                    <a:pt x="504" y="573"/>
                  </a:cubicBezTo>
                  <a:cubicBezTo>
                    <a:pt x="583" y="631"/>
                    <a:pt x="637" y="421"/>
                    <a:pt x="672" y="381"/>
                  </a:cubicBezTo>
                </a:path>
              </a:pathLst>
            </a:custGeom>
            <a:noFill/>
            <a:ln w="38100" cap="flat" cmpd="sng">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30756" name="Text Box 42"/>
            <p:cNvSpPr txBox="1">
              <a:spLocks noChangeArrowheads="1"/>
            </p:cNvSpPr>
            <p:nvPr/>
          </p:nvSpPr>
          <p:spPr bwMode="auto">
            <a:xfrm>
              <a:off x="175" y="33"/>
              <a:ext cx="27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accent2"/>
                  </a:solidFill>
                  <a:latin typeface="Times New Roman" panose="02020603050405020304" pitchFamily="18" charset="0"/>
                </a:rPr>
                <a:t>大</a:t>
              </a:r>
            </a:p>
          </p:txBody>
        </p:sp>
        <p:sp>
          <p:nvSpPr>
            <p:cNvPr id="30757" name="Text Box 43"/>
            <p:cNvSpPr txBox="1">
              <a:spLocks noChangeArrowheads="1"/>
            </p:cNvSpPr>
            <p:nvPr/>
          </p:nvSpPr>
          <p:spPr bwMode="auto">
            <a:xfrm>
              <a:off x="631" y="873"/>
              <a:ext cx="27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chemeClr val="accent2"/>
                  </a:solidFill>
                  <a:latin typeface="Times New Roman" panose="02020603050405020304" pitchFamily="18" charset="0"/>
                </a:rPr>
                <a:t>小</a:t>
              </a:r>
            </a:p>
          </p:txBody>
        </p:sp>
      </p:grpSp>
      <p:sp>
        <p:nvSpPr>
          <p:cNvPr id="29740" name="Text Box 44"/>
          <p:cNvSpPr txBox="1">
            <a:spLocks noChangeArrowheads="1"/>
          </p:cNvSpPr>
          <p:nvPr/>
        </p:nvSpPr>
        <p:spPr bwMode="auto">
          <a:xfrm>
            <a:off x="2708275" y="3956050"/>
            <a:ext cx="7000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rgbClr val="009900"/>
                </a:solidFill>
                <a:latin typeface="Times New Roman" panose="02020603050405020304" pitchFamily="18" charset="0"/>
              </a:rPr>
              <a:t>略大</a:t>
            </a:r>
          </a:p>
        </p:txBody>
      </p:sp>
      <p:sp>
        <p:nvSpPr>
          <p:cNvPr id="29741" name="Text Box 45"/>
          <p:cNvSpPr txBox="1">
            <a:spLocks noChangeArrowheads="1"/>
          </p:cNvSpPr>
          <p:nvPr/>
        </p:nvSpPr>
        <p:spPr bwMode="auto">
          <a:xfrm>
            <a:off x="3279775" y="4927600"/>
            <a:ext cx="7000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rgbClr val="009900"/>
                </a:solidFill>
                <a:latin typeface="Times New Roman" panose="02020603050405020304" pitchFamily="18" charset="0"/>
              </a:rPr>
              <a:t>略小</a:t>
            </a:r>
          </a:p>
        </p:txBody>
      </p:sp>
      <p:sp>
        <p:nvSpPr>
          <p:cNvPr id="29742" name="未知"/>
          <p:cNvSpPr>
            <a:spLocks/>
          </p:cNvSpPr>
          <p:nvPr/>
        </p:nvSpPr>
        <p:spPr bwMode="auto">
          <a:xfrm>
            <a:off x="3924300" y="2765425"/>
            <a:ext cx="838200" cy="352425"/>
          </a:xfrm>
          <a:custGeom>
            <a:avLst/>
            <a:gdLst>
              <a:gd name="T0" fmla="*/ 0 w 528"/>
              <a:gd name="T1" fmla="*/ 2147483646 h 222"/>
              <a:gd name="T2" fmla="*/ 2147483646 w 528"/>
              <a:gd name="T3" fmla="*/ 2147483646 h 222"/>
              <a:gd name="T4" fmla="*/ 2147483646 w 528"/>
              <a:gd name="T5" fmla="*/ 2147483646 h 222"/>
              <a:gd name="T6" fmla="*/ 2147483646 w 528"/>
              <a:gd name="T7" fmla="*/ 2147483646 h 222"/>
              <a:gd name="T8" fmla="*/ 0 60000 65536"/>
              <a:gd name="T9" fmla="*/ 0 60000 65536"/>
              <a:gd name="T10" fmla="*/ 0 60000 65536"/>
              <a:gd name="T11" fmla="*/ 0 60000 65536"/>
              <a:gd name="T12" fmla="*/ 0 w 528"/>
              <a:gd name="T13" fmla="*/ 0 h 222"/>
              <a:gd name="T14" fmla="*/ 528 w 528"/>
              <a:gd name="T15" fmla="*/ 222 h 222"/>
            </a:gdLst>
            <a:ahLst/>
            <a:cxnLst>
              <a:cxn ang="T8">
                <a:pos x="T0" y="T1"/>
              </a:cxn>
              <a:cxn ang="T9">
                <a:pos x="T2" y="T3"/>
              </a:cxn>
              <a:cxn ang="T10">
                <a:pos x="T4" y="T5"/>
              </a:cxn>
              <a:cxn ang="T11">
                <a:pos x="T6" y="T7"/>
              </a:cxn>
            </a:cxnLst>
            <a:rect l="T12" t="T13" r="T14" b="T15"/>
            <a:pathLst>
              <a:path w="528" h="222">
                <a:moveTo>
                  <a:pt x="0" y="111"/>
                </a:moveTo>
                <a:cubicBezTo>
                  <a:pt x="22" y="95"/>
                  <a:pt x="69" y="0"/>
                  <a:pt x="134" y="16"/>
                </a:cubicBezTo>
                <a:cubicBezTo>
                  <a:pt x="199" y="32"/>
                  <a:pt x="324" y="190"/>
                  <a:pt x="390" y="206"/>
                </a:cubicBezTo>
                <a:cubicBezTo>
                  <a:pt x="456" y="222"/>
                  <a:pt x="499" y="131"/>
                  <a:pt x="528" y="111"/>
                </a:cubicBezTo>
              </a:path>
            </a:pathLst>
          </a:custGeom>
          <a:noFill/>
          <a:ln w="38100" cap="flat" cmpd="sng">
            <a:solidFill>
              <a:srgbClr val="FF505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9743" name="Line 47"/>
          <p:cNvSpPr>
            <a:spLocks noChangeShapeType="1"/>
          </p:cNvSpPr>
          <p:nvPr/>
        </p:nvSpPr>
        <p:spPr bwMode="auto">
          <a:xfrm>
            <a:off x="3867150" y="2930525"/>
            <a:ext cx="914400" cy="0"/>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9744" name="Text Box 48"/>
          <p:cNvSpPr txBox="1">
            <a:spLocks noChangeArrowheads="1"/>
          </p:cNvSpPr>
          <p:nvPr/>
        </p:nvSpPr>
        <p:spPr bwMode="auto">
          <a:xfrm>
            <a:off x="3241675" y="2393950"/>
            <a:ext cx="7000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rgbClr val="009900"/>
                </a:solidFill>
                <a:latin typeface="Times New Roman" panose="02020603050405020304" pitchFamily="18" charset="0"/>
              </a:rPr>
              <a:t>略小</a:t>
            </a:r>
          </a:p>
        </p:txBody>
      </p:sp>
      <p:sp>
        <p:nvSpPr>
          <p:cNvPr id="29745" name="Text Box 49"/>
          <p:cNvSpPr txBox="1">
            <a:spLocks noChangeArrowheads="1"/>
          </p:cNvSpPr>
          <p:nvPr/>
        </p:nvSpPr>
        <p:spPr bwMode="auto">
          <a:xfrm>
            <a:off x="4765675" y="2813050"/>
            <a:ext cx="7000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000">
                <a:solidFill>
                  <a:srgbClr val="009900"/>
                </a:solidFill>
                <a:latin typeface="Times New Roman" panose="02020603050405020304" pitchFamily="18" charset="0"/>
              </a:rPr>
              <a:t>略大</a:t>
            </a:r>
          </a:p>
        </p:txBody>
      </p:sp>
      <p:grpSp>
        <p:nvGrpSpPr>
          <p:cNvPr id="10" name="Group 50"/>
          <p:cNvGrpSpPr>
            <a:grpSpLocks/>
          </p:cNvGrpSpPr>
          <p:nvPr/>
        </p:nvGrpSpPr>
        <p:grpSpPr bwMode="auto">
          <a:xfrm>
            <a:off x="3048000" y="3059113"/>
            <a:ext cx="4229100" cy="990600"/>
            <a:chOff x="0" y="0"/>
            <a:chExt cx="2664" cy="624"/>
          </a:xfrm>
        </p:grpSpPr>
        <p:sp>
          <p:nvSpPr>
            <p:cNvPr id="30748" name="Line 51"/>
            <p:cNvSpPr>
              <a:spLocks noChangeShapeType="1"/>
            </p:cNvSpPr>
            <p:nvPr/>
          </p:nvSpPr>
          <p:spPr bwMode="auto">
            <a:xfrm flipV="1">
              <a:off x="72" y="336"/>
              <a:ext cx="468" cy="12"/>
            </a:xfrm>
            <a:prstGeom prst="line">
              <a:avLst/>
            </a:prstGeom>
            <a:noFill/>
            <a:ln w="39751">
              <a:solidFill>
                <a:schemeClr val="accent2"/>
              </a:solidFill>
              <a:round/>
              <a:headEnd/>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749" name="Text Box 52"/>
            <p:cNvSpPr txBox="1">
              <a:spLocks noChangeArrowheads="1"/>
            </p:cNvSpPr>
            <p:nvPr/>
          </p:nvSpPr>
          <p:spPr bwMode="auto">
            <a:xfrm>
              <a:off x="0" y="0"/>
              <a:ext cx="46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en-US" altLang="zh-CN" sz="2000" i="1">
                  <a:solidFill>
                    <a:schemeClr val="accent2"/>
                  </a:solidFill>
                  <a:latin typeface="Times New Roman" panose="02020603050405020304" pitchFamily="18" charset="0"/>
                </a:rPr>
                <a:t>u</a:t>
              </a:r>
              <a:r>
                <a:rPr lang="en-US" altLang="zh-CN" sz="2000" baseline="-25000">
                  <a:solidFill>
                    <a:schemeClr val="accent2"/>
                  </a:solidFill>
                  <a:latin typeface="Times New Roman" panose="02020603050405020304" pitchFamily="18" charset="0"/>
                </a:rPr>
                <a:t>I</a:t>
              </a:r>
              <a:endParaRPr lang="en-US" altLang="zh-CN" sz="2000" b="0" i="1">
                <a:solidFill>
                  <a:schemeClr val="accent2"/>
                </a:solidFill>
                <a:latin typeface="Times New Roman" panose="02020603050405020304" pitchFamily="18" charset="0"/>
              </a:endParaRPr>
            </a:p>
          </p:txBody>
        </p:sp>
        <p:sp>
          <p:nvSpPr>
            <p:cNvPr id="30750" name="Rectangle 53"/>
            <p:cNvSpPr>
              <a:spLocks noChangeArrowheads="1"/>
            </p:cNvSpPr>
            <p:nvPr/>
          </p:nvSpPr>
          <p:spPr bwMode="auto">
            <a:xfrm>
              <a:off x="1392" y="144"/>
              <a:ext cx="624" cy="480"/>
            </a:xfrm>
            <a:prstGeom prst="rect">
              <a:avLst/>
            </a:prstGeom>
            <a:solidFill>
              <a:srgbClr val="FEFFEB"/>
            </a:solidFill>
            <a:ln w="38100">
              <a:solidFill>
                <a:schemeClr val="accent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buFontTx/>
                <a:buNone/>
              </a:pPr>
              <a:r>
                <a:rPr lang="en-US" altLang="zh-CN" sz="2000" i="1">
                  <a:solidFill>
                    <a:schemeClr val="accent2"/>
                  </a:solidFill>
                  <a:latin typeface="Times New Roman" panose="02020603050405020304" pitchFamily="18" charset="0"/>
                </a:rPr>
                <a:t>A</a:t>
              </a:r>
              <a:r>
                <a:rPr lang="en-US" altLang="zh-CN" sz="2000" i="1" baseline="-25000">
                  <a:solidFill>
                    <a:schemeClr val="accent2"/>
                  </a:solidFill>
                  <a:latin typeface="Times New Roman" panose="02020603050405020304" pitchFamily="18" charset="0"/>
                </a:rPr>
                <a:t>u</a:t>
              </a:r>
            </a:p>
          </p:txBody>
        </p:sp>
        <p:sp>
          <p:nvSpPr>
            <p:cNvPr id="30751" name="Line 54"/>
            <p:cNvSpPr>
              <a:spLocks noChangeShapeType="1"/>
            </p:cNvSpPr>
            <p:nvPr/>
          </p:nvSpPr>
          <p:spPr bwMode="auto">
            <a:xfrm>
              <a:off x="852" y="360"/>
              <a:ext cx="528" cy="0"/>
            </a:xfrm>
            <a:prstGeom prst="line">
              <a:avLst/>
            </a:prstGeom>
            <a:noFill/>
            <a:ln w="39751">
              <a:solidFill>
                <a:schemeClr val="accent2"/>
              </a:solidFill>
              <a:round/>
              <a:headEnd/>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752" name="Line 55"/>
            <p:cNvSpPr>
              <a:spLocks noChangeShapeType="1"/>
            </p:cNvSpPr>
            <p:nvPr/>
          </p:nvSpPr>
          <p:spPr bwMode="auto">
            <a:xfrm>
              <a:off x="2004" y="372"/>
              <a:ext cx="660" cy="0"/>
            </a:xfrm>
            <a:prstGeom prst="line">
              <a:avLst/>
            </a:prstGeom>
            <a:noFill/>
            <a:ln w="39751">
              <a:solidFill>
                <a:schemeClr val="accent2"/>
              </a:solidFill>
              <a:round/>
              <a:headEnd/>
              <a:tailEnd type="stealth" w="med"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0753" name="Line 56"/>
            <p:cNvSpPr>
              <a:spLocks noChangeShapeType="1"/>
            </p:cNvSpPr>
            <p:nvPr/>
          </p:nvSpPr>
          <p:spPr bwMode="auto">
            <a:xfrm>
              <a:off x="539" y="348"/>
              <a:ext cx="312" cy="0"/>
            </a:xfrm>
            <a:prstGeom prst="line">
              <a:avLst/>
            </a:prstGeom>
            <a:noFill/>
            <a:ln w="952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29753" name="AutoShape 57"/>
          <p:cNvSpPr>
            <a:spLocks noChangeArrowheads="1"/>
          </p:cNvSpPr>
          <p:nvPr/>
        </p:nvSpPr>
        <p:spPr bwMode="auto">
          <a:xfrm>
            <a:off x="3944938" y="3382963"/>
            <a:ext cx="457200" cy="457200"/>
          </a:xfrm>
          <a:prstGeom prst="flowChartSummingJunction">
            <a:avLst/>
          </a:prstGeom>
          <a:solidFill>
            <a:srgbClr val="FFFFFF"/>
          </a:solidFill>
          <a:ln w="38100">
            <a:solidFill>
              <a:srgbClr val="0099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000">
              <a:latin typeface="Times New Roman" panose="02020603050405020304" pitchFamily="18" charset="0"/>
            </a:endParaRPr>
          </a:p>
        </p:txBody>
      </p:sp>
      <p:sp>
        <p:nvSpPr>
          <p:cNvPr id="29754" name="AutoShape 58"/>
          <p:cNvSpPr>
            <a:spLocks noChangeArrowheads="1"/>
          </p:cNvSpPr>
          <p:nvPr/>
        </p:nvSpPr>
        <p:spPr bwMode="auto">
          <a:xfrm>
            <a:off x="7181850" y="4354513"/>
            <a:ext cx="1752600" cy="609600"/>
          </a:xfrm>
          <a:prstGeom prst="wedgeRectCallout">
            <a:avLst>
              <a:gd name="adj1" fmla="val -7606"/>
              <a:gd name="adj2" fmla="val -176824"/>
            </a:avLst>
          </a:prstGeom>
          <a:solidFill>
            <a:srgbClr val="FFFFFF"/>
          </a:solidFill>
          <a:ln w="9525">
            <a:solidFill>
              <a:schemeClr val="accent2"/>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400" b="1" dirty="0">
                <a:solidFill>
                  <a:schemeClr val="accent2"/>
                </a:solidFill>
                <a:latin typeface="华文楷体" panose="02010600040101010101" pitchFamily="2" charset="-122"/>
                <a:ea typeface="华文楷体" panose="02010600040101010101" pitchFamily="2" charset="-122"/>
              </a:rPr>
              <a:t>接近正弦波</a:t>
            </a:r>
          </a:p>
        </p:txBody>
      </p:sp>
      <p:sp>
        <p:nvSpPr>
          <p:cNvPr id="59" name="Line 3"/>
          <p:cNvSpPr>
            <a:spLocks noChangeShapeType="1"/>
          </p:cNvSpPr>
          <p:nvPr/>
        </p:nvSpPr>
        <p:spPr bwMode="auto">
          <a:xfrm>
            <a:off x="261937" y="779418"/>
            <a:ext cx="5800725"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41312002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iterate type="wd">
                                    <p:tmPct val="100000"/>
                                  </p:iterate>
                                  <p:childTnLst>
                                    <p:set>
                                      <p:cBhvr>
                                        <p:cTn id="6" dur="1" fill="hold">
                                          <p:stCondLst>
                                            <p:cond delay="0"/>
                                          </p:stCondLst>
                                        </p:cTn>
                                        <p:tgtEl>
                                          <p:spTgt spid="29719"/>
                                        </p:tgtEl>
                                        <p:attrNameLst>
                                          <p:attrName>style.visibility</p:attrName>
                                        </p:attrNameLst>
                                      </p:cBhvr>
                                      <p:to>
                                        <p:strVal val="visible"/>
                                      </p:to>
                                    </p:set>
                                    <p:anim calcmode="lin" valueType="num">
                                      <p:cBhvr additive="base">
                                        <p:cTn id="7" dur="300" fill="hold"/>
                                        <p:tgtEl>
                                          <p:spTgt spid="29719"/>
                                        </p:tgtEl>
                                        <p:attrNameLst>
                                          <p:attrName>ppt_x</p:attrName>
                                        </p:attrNameLst>
                                      </p:cBhvr>
                                      <p:tavLst>
                                        <p:tav tm="0">
                                          <p:val>
                                            <p:strVal val="0-#ppt_w/2"/>
                                          </p:val>
                                        </p:tav>
                                        <p:tav tm="100000">
                                          <p:val>
                                            <p:strVal val="#ppt_x"/>
                                          </p:val>
                                        </p:tav>
                                      </p:tavLst>
                                    </p:anim>
                                    <p:anim calcmode="lin" valueType="num">
                                      <p:cBhvr additive="base">
                                        <p:cTn id="8" dur="300" fill="hold"/>
                                        <p:tgtEl>
                                          <p:spTgt spid="297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ppt_x</p:attrName>
                                        </p:attrNameLst>
                                      </p:cBhvr>
                                      <p:tavLst>
                                        <p:tav tm="0">
                                          <p:val>
                                            <p:strVal val="#ppt_x-#ppt_w/2"/>
                                          </p:val>
                                        </p:tav>
                                        <p:tav tm="100000">
                                          <p:val>
                                            <p:strVal val="#ppt_x"/>
                                          </p:val>
                                        </p:tav>
                                      </p:tavLst>
                                    </p:anim>
                                    <p:anim calcmode="lin" valueType="num">
                                      <p:cBhvr>
                                        <p:cTn id="33" dur="500" fill="hold"/>
                                        <p:tgtEl>
                                          <p:spTgt spid="10"/>
                                        </p:tgtEl>
                                        <p:attrNameLst>
                                          <p:attrName>ppt_y</p:attrName>
                                        </p:attrNameLst>
                                      </p:cBhvr>
                                      <p:tavLst>
                                        <p:tav tm="0">
                                          <p:val>
                                            <p:strVal val="#ppt_y"/>
                                          </p:val>
                                        </p:tav>
                                        <p:tav tm="100000">
                                          <p:val>
                                            <p:strVal val="#ppt_y"/>
                                          </p:val>
                                        </p:tav>
                                      </p:tavLst>
                                    </p:anim>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strVal val="#ppt_h"/>
                                          </p:val>
                                        </p:tav>
                                        <p:tav tm="100000">
                                          <p:val>
                                            <p:strVal val="#ppt_h"/>
                                          </p:val>
                                        </p:tav>
                                      </p:tavLst>
                                    </p:anim>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2973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iterate type="wd">
                                    <p:tmPct val="100000"/>
                                  </p:iterate>
                                  <p:childTnLst>
                                    <p:set>
                                      <p:cBhvr>
                                        <p:cTn id="47" dur="1" fill="hold">
                                          <p:stCondLst>
                                            <p:cond delay="0"/>
                                          </p:stCondLst>
                                        </p:cTn>
                                        <p:tgtEl>
                                          <p:spTgt spid="29718"/>
                                        </p:tgtEl>
                                        <p:attrNameLst>
                                          <p:attrName>style.visibility</p:attrName>
                                        </p:attrNameLst>
                                      </p:cBhvr>
                                      <p:to>
                                        <p:strVal val="visible"/>
                                      </p:to>
                                    </p:set>
                                    <p:anim calcmode="lin" valueType="num">
                                      <p:cBhvr additive="base">
                                        <p:cTn id="48" dur="300" fill="hold"/>
                                        <p:tgtEl>
                                          <p:spTgt spid="29718"/>
                                        </p:tgtEl>
                                        <p:attrNameLst>
                                          <p:attrName>ppt_x</p:attrName>
                                        </p:attrNameLst>
                                      </p:cBhvr>
                                      <p:tavLst>
                                        <p:tav tm="0">
                                          <p:val>
                                            <p:strVal val="0-#ppt_w/2"/>
                                          </p:val>
                                        </p:tav>
                                        <p:tav tm="100000">
                                          <p:val>
                                            <p:strVal val="#ppt_x"/>
                                          </p:val>
                                        </p:tav>
                                      </p:tavLst>
                                    </p:anim>
                                    <p:anim calcmode="lin" valueType="num">
                                      <p:cBhvr additive="base">
                                        <p:cTn id="49" dur="300" fill="hold"/>
                                        <p:tgtEl>
                                          <p:spTgt spid="29718"/>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9698"/>
                                        </p:tgtEl>
                                        <p:attrNameLst>
                                          <p:attrName>style.visibility</p:attrName>
                                        </p:attrNameLst>
                                      </p:cBhvr>
                                      <p:to>
                                        <p:strVal val="visible"/>
                                      </p:to>
                                    </p:set>
                                    <p:animEffect transition="in" filter="wipe(up)">
                                      <p:cBhvr>
                                        <p:cTn id="54" dur="500"/>
                                        <p:tgtEl>
                                          <p:spTgt spid="29698"/>
                                        </p:tgtEl>
                                      </p:cBhvr>
                                    </p:animEffect>
                                  </p:childTnLst>
                                </p:cTn>
                              </p:par>
                            </p:childTnLst>
                          </p:cTn>
                        </p:par>
                        <p:par>
                          <p:cTn id="55" fill="hold" nodeType="afterGroup">
                            <p:stCondLst>
                              <p:cond delay="500"/>
                            </p:stCondLst>
                            <p:childTnLst>
                              <p:par>
                                <p:cTn id="56" presetID="4" presetClass="entr" presetSubtype="32" fill="hold" grpId="0" nodeType="afterEffect">
                                  <p:stCondLst>
                                    <p:cond delay="0"/>
                                  </p:stCondLst>
                                  <p:childTnLst>
                                    <p:set>
                                      <p:cBhvr>
                                        <p:cTn id="57" dur="1" fill="hold">
                                          <p:stCondLst>
                                            <p:cond delay="0"/>
                                          </p:stCondLst>
                                        </p:cTn>
                                        <p:tgtEl>
                                          <p:spTgt spid="29720"/>
                                        </p:tgtEl>
                                        <p:attrNameLst>
                                          <p:attrName>style.visibility</p:attrName>
                                        </p:attrNameLst>
                                      </p:cBhvr>
                                      <p:to>
                                        <p:strVal val="visible"/>
                                      </p:to>
                                    </p:set>
                                    <p:animEffect transition="in" filter="box(out)">
                                      <p:cBhvr>
                                        <p:cTn id="58" dur="500"/>
                                        <p:tgtEl>
                                          <p:spTgt spid="29720"/>
                                        </p:tgtEl>
                                      </p:cBhvr>
                                    </p:animEffect>
                                  </p:childTnLst>
                                </p:cTn>
                              </p:par>
                            </p:childTnLst>
                          </p:cTn>
                        </p:par>
                        <p:par>
                          <p:cTn id="59" fill="hold" nodeType="afterGroup">
                            <p:stCondLst>
                              <p:cond delay="1000"/>
                            </p:stCondLst>
                            <p:childTnLst>
                              <p:par>
                                <p:cTn id="60" presetID="22" presetClass="entr" presetSubtype="2" fill="hold" nodeType="afterEffect">
                                  <p:stCondLst>
                                    <p:cond delay="0"/>
                                  </p:stCondLst>
                                  <p:childTnLst>
                                    <p:set>
                                      <p:cBhvr>
                                        <p:cTn id="61" dur="1" fill="hold">
                                          <p:stCondLst>
                                            <p:cond delay="0"/>
                                          </p:stCondLst>
                                        </p:cTn>
                                        <p:tgtEl>
                                          <p:spTgt spid="29721"/>
                                        </p:tgtEl>
                                        <p:attrNameLst>
                                          <p:attrName>style.visibility</p:attrName>
                                        </p:attrNameLst>
                                      </p:cBhvr>
                                      <p:to>
                                        <p:strVal val="visible"/>
                                      </p:to>
                                    </p:set>
                                    <p:animEffect transition="in" filter="wipe(right)">
                                      <p:cBhvr>
                                        <p:cTn id="62" dur="500"/>
                                        <p:tgtEl>
                                          <p:spTgt spid="29721"/>
                                        </p:tgtEl>
                                      </p:cBhvr>
                                    </p:animEffect>
                                  </p:childTnLst>
                                </p:cTn>
                              </p:par>
                            </p:childTnLst>
                          </p:cTn>
                        </p:par>
                        <p:par>
                          <p:cTn id="63" fill="hold" nodeType="afterGroup">
                            <p:stCondLst>
                              <p:cond delay="1500"/>
                            </p:stCondLst>
                            <p:childTnLst>
                              <p:par>
                                <p:cTn id="64" presetID="4" presetClass="entr" presetSubtype="32" fill="hold" grpId="0" nodeType="afterEffect">
                                  <p:stCondLst>
                                    <p:cond delay="0"/>
                                  </p:stCondLst>
                                  <p:childTnLst>
                                    <p:set>
                                      <p:cBhvr>
                                        <p:cTn id="65" dur="1" fill="hold">
                                          <p:stCondLst>
                                            <p:cond delay="0"/>
                                          </p:stCondLst>
                                        </p:cTn>
                                        <p:tgtEl>
                                          <p:spTgt spid="29722"/>
                                        </p:tgtEl>
                                        <p:attrNameLst>
                                          <p:attrName>style.visibility</p:attrName>
                                        </p:attrNameLst>
                                      </p:cBhvr>
                                      <p:to>
                                        <p:strVal val="visible"/>
                                      </p:to>
                                    </p:set>
                                    <p:animEffect transition="in" filter="box(out)">
                                      <p:cBhvr>
                                        <p:cTn id="66" dur="500"/>
                                        <p:tgtEl>
                                          <p:spTgt spid="29722"/>
                                        </p:tgtEl>
                                      </p:cBhvr>
                                    </p:animEffect>
                                  </p:childTnLst>
                                </p:cTn>
                              </p:par>
                            </p:childTnLst>
                          </p:cTn>
                        </p:par>
                        <p:par>
                          <p:cTn id="67" fill="hold" nodeType="afterGroup">
                            <p:stCondLst>
                              <p:cond delay="2000"/>
                            </p:stCondLst>
                            <p:childTnLst>
                              <p:par>
                                <p:cTn id="68" presetID="4" presetClass="entr" presetSubtype="32" fill="hold" nodeType="after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box(out)">
                                      <p:cBhvr>
                                        <p:cTn id="70" dur="500"/>
                                        <p:tgtEl>
                                          <p:spTgt spid="2"/>
                                        </p:tgtEl>
                                      </p:cBhvr>
                                    </p:animEffect>
                                  </p:childTnLst>
                                </p:cTn>
                              </p:par>
                            </p:childTnLst>
                          </p:cTn>
                        </p:par>
                        <p:par>
                          <p:cTn id="71" fill="hold" nodeType="afterGroup">
                            <p:stCondLst>
                              <p:cond delay="2500"/>
                            </p:stCondLst>
                            <p:childTnLst>
                              <p:par>
                                <p:cTn id="72" presetID="4" presetClass="entr" presetSubtype="32" fill="hold" grpId="0" nodeType="afterEffect">
                                  <p:stCondLst>
                                    <p:cond delay="0"/>
                                  </p:stCondLst>
                                  <p:childTnLst>
                                    <p:set>
                                      <p:cBhvr>
                                        <p:cTn id="73" dur="1" fill="hold">
                                          <p:stCondLst>
                                            <p:cond delay="0"/>
                                          </p:stCondLst>
                                        </p:cTn>
                                        <p:tgtEl>
                                          <p:spTgt spid="29740"/>
                                        </p:tgtEl>
                                        <p:attrNameLst>
                                          <p:attrName>style.visibility</p:attrName>
                                        </p:attrNameLst>
                                      </p:cBhvr>
                                      <p:to>
                                        <p:strVal val="visible"/>
                                      </p:to>
                                    </p:set>
                                    <p:animEffect transition="in" filter="box(out)">
                                      <p:cBhvr>
                                        <p:cTn id="74" dur="500"/>
                                        <p:tgtEl>
                                          <p:spTgt spid="29740"/>
                                        </p:tgtEl>
                                      </p:cBhvr>
                                    </p:animEffect>
                                  </p:childTnLst>
                                </p:cTn>
                              </p:par>
                            </p:childTnLst>
                          </p:cTn>
                        </p:par>
                        <p:par>
                          <p:cTn id="75" fill="hold" nodeType="afterGroup">
                            <p:stCondLst>
                              <p:cond delay="3000"/>
                            </p:stCondLst>
                            <p:childTnLst>
                              <p:par>
                                <p:cTn id="76" presetID="4" presetClass="entr" presetSubtype="32" fill="hold" grpId="0" nodeType="afterEffect">
                                  <p:stCondLst>
                                    <p:cond delay="0"/>
                                  </p:stCondLst>
                                  <p:childTnLst>
                                    <p:set>
                                      <p:cBhvr>
                                        <p:cTn id="77" dur="1" fill="hold">
                                          <p:stCondLst>
                                            <p:cond delay="0"/>
                                          </p:stCondLst>
                                        </p:cTn>
                                        <p:tgtEl>
                                          <p:spTgt spid="29741"/>
                                        </p:tgtEl>
                                        <p:attrNameLst>
                                          <p:attrName>style.visibility</p:attrName>
                                        </p:attrNameLst>
                                      </p:cBhvr>
                                      <p:to>
                                        <p:strVal val="visible"/>
                                      </p:to>
                                    </p:set>
                                    <p:animEffect transition="in" filter="box(out)">
                                      <p:cBhvr>
                                        <p:cTn id="78" dur="500"/>
                                        <p:tgtEl>
                                          <p:spTgt spid="29741"/>
                                        </p:tgtEl>
                                      </p:cBhvr>
                                    </p:animEffect>
                                  </p:childTnLst>
                                </p:cTn>
                              </p:par>
                            </p:childTnLst>
                          </p:cTn>
                        </p:par>
                        <p:par>
                          <p:cTn id="79" fill="hold" nodeType="afterGroup">
                            <p:stCondLst>
                              <p:cond delay="3500"/>
                            </p:stCondLst>
                            <p:childTnLst>
                              <p:par>
                                <p:cTn id="80" presetID="19" presetClass="entr" presetSubtype="10" fill="hold" grpId="0" nodeType="afterEffect">
                                  <p:stCondLst>
                                    <p:cond delay="0"/>
                                  </p:stCondLst>
                                  <p:childTnLst>
                                    <p:set>
                                      <p:cBhvr>
                                        <p:cTn id="81" dur="1" fill="hold">
                                          <p:stCondLst>
                                            <p:cond delay="0"/>
                                          </p:stCondLst>
                                        </p:cTn>
                                        <p:tgtEl>
                                          <p:spTgt spid="29753"/>
                                        </p:tgtEl>
                                        <p:attrNameLst>
                                          <p:attrName>style.visibility</p:attrName>
                                        </p:attrNameLst>
                                      </p:cBhvr>
                                      <p:to>
                                        <p:strVal val="visible"/>
                                      </p:to>
                                    </p:set>
                                    <p:anim calcmode="lin" valueType="num">
                                      <p:cBhvr>
                                        <p:cTn id="82" dur="5000" fill="hold"/>
                                        <p:tgtEl>
                                          <p:spTgt spid="29753"/>
                                        </p:tgtEl>
                                        <p:attrNameLst>
                                          <p:attrName>ppt_w</p:attrName>
                                        </p:attrNameLst>
                                      </p:cBhvr>
                                      <p:tavLst>
                                        <p:tav tm="0" fmla="#ppt_w*sin(2.5*pi*$)">
                                          <p:val>
                                            <p:fltVal val="0"/>
                                          </p:val>
                                        </p:tav>
                                        <p:tav tm="100000">
                                          <p:val>
                                            <p:fltVal val="1"/>
                                          </p:val>
                                        </p:tav>
                                      </p:tavLst>
                                    </p:anim>
                                    <p:anim calcmode="lin" valueType="num">
                                      <p:cBhvr>
                                        <p:cTn id="83" dur="5000" fill="hold"/>
                                        <p:tgtEl>
                                          <p:spTgt spid="29753"/>
                                        </p:tgtEl>
                                        <p:attrNameLst>
                                          <p:attrName>ppt_h</p:attrName>
                                        </p:attrNameLst>
                                      </p:cBhvr>
                                      <p:tavLst>
                                        <p:tav tm="0">
                                          <p:val>
                                            <p:strVal val="#ppt_h"/>
                                          </p:val>
                                        </p:tav>
                                        <p:tav tm="100000">
                                          <p:val>
                                            <p:strVal val="#ppt_h"/>
                                          </p:val>
                                        </p:tav>
                                      </p:tavLst>
                                    </p:anim>
                                  </p:childTnLst>
                                </p:cTn>
                              </p:par>
                            </p:childTnLst>
                          </p:cTn>
                        </p:par>
                        <p:par>
                          <p:cTn id="84" fill="hold" nodeType="afterGroup">
                            <p:stCondLst>
                              <p:cond delay="8500"/>
                            </p:stCondLst>
                            <p:childTnLst>
                              <p:par>
                                <p:cTn id="85" presetID="1" presetClass="entr" presetSubtype="0" fill="hold" nodeType="afterEffect">
                                  <p:stCondLst>
                                    <p:cond delay="0"/>
                                  </p:stCondLst>
                                  <p:childTnLst>
                                    <p:set>
                                      <p:cBhvr>
                                        <p:cTn id="86" dur="1" fill="hold">
                                          <p:stCondLst>
                                            <p:cond delay="499"/>
                                          </p:stCondLst>
                                        </p:cTn>
                                        <p:tgtEl>
                                          <p:spTgt spid="7"/>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32" fill="hold" grpId="0" nodeType="clickEffect">
                                  <p:stCondLst>
                                    <p:cond delay="0"/>
                                  </p:stCondLst>
                                  <p:childTnLst>
                                    <p:set>
                                      <p:cBhvr>
                                        <p:cTn id="90" dur="1" fill="hold">
                                          <p:stCondLst>
                                            <p:cond delay="0"/>
                                          </p:stCondLst>
                                        </p:cTn>
                                        <p:tgtEl>
                                          <p:spTgt spid="29743"/>
                                        </p:tgtEl>
                                        <p:attrNameLst>
                                          <p:attrName>style.visibility</p:attrName>
                                        </p:attrNameLst>
                                      </p:cBhvr>
                                      <p:to>
                                        <p:strVal val="visible"/>
                                      </p:to>
                                    </p:set>
                                    <p:animEffect transition="in" filter="box(out)">
                                      <p:cBhvr>
                                        <p:cTn id="91" dur="500"/>
                                        <p:tgtEl>
                                          <p:spTgt spid="29743"/>
                                        </p:tgtEl>
                                      </p:cBhvr>
                                    </p:animEffect>
                                  </p:childTnLst>
                                </p:cTn>
                              </p:par>
                            </p:childTnLst>
                          </p:cTn>
                        </p:par>
                        <p:par>
                          <p:cTn id="92" fill="hold" nodeType="afterGroup">
                            <p:stCondLst>
                              <p:cond delay="500"/>
                            </p:stCondLst>
                            <p:childTnLst>
                              <p:par>
                                <p:cTn id="93" presetID="4" presetClass="entr" presetSubtype="32" fill="hold" grpId="0" nodeType="afterEffect">
                                  <p:stCondLst>
                                    <p:cond delay="0"/>
                                  </p:stCondLst>
                                  <p:childTnLst>
                                    <p:set>
                                      <p:cBhvr>
                                        <p:cTn id="94" dur="1" fill="hold">
                                          <p:stCondLst>
                                            <p:cond delay="0"/>
                                          </p:stCondLst>
                                        </p:cTn>
                                        <p:tgtEl>
                                          <p:spTgt spid="29742"/>
                                        </p:tgtEl>
                                        <p:attrNameLst>
                                          <p:attrName>style.visibility</p:attrName>
                                        </p:attrNameLst>
                                      </p:cBhvr>
                                      <p:to>
                                        <p:strVal val="visible"/>
                                      </p:to>
                                    </p:set>
                                    <p:animEffect transition="in" filter="box(out)">
                                      <p:cBhvr>
                                        <p:cTn id="95" dur="500"/>
                                        <p:tgtEl>
                                          <p:spTgt spid="2974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4" presetClass="entr" presetSubtype="32" fill="hold" grpId="0" nodeType="clickEffect">
                                  <p:stCondLst>
                                    <p:cond delay="0"/>
                                  </p:stCondLst>
                                  <p:childTnLst>
                                    <p:set>
                                      <p:cBhvr>
                                        <p:cTn id="99" dur="1" fill="hold">
                                          <p:stCondLst>
                                            <p:cond delay="0"/>
                                          </p:stCondLst>
                                        </p:cTn>
                                        <p:tgtEl>
                                          <p:spTgt spid="29744"/>
                                        </p:tgtEl>
                                        <p:attrNameLst>
                                          <p:attrName>style.visibility</p:attrName>
                                        </p:attrNameLst>
                                      </p:cBhvr>
                                      <p:to>
                                        <p:strVal val="visible"/>
                                      </p:to>
                                    </p:set>
                                    <p:animEffect transition="in" filter="box(out)">
                                      <p:cBhvr>
                                        <p:cTn id="100" dur="500"/>
                                        <p:tgtEl>
                                          <p:spTgt spid="2974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29745"/>
                                        </p:tgtEl>
                                        <p:attrNameLst>
                                          <p:attrName>style.visibility</p:attrName>
                                        </p:attrNameLst>
                                      </p:cBhvr>
                                      <p:to>
                                        <p:strVal val="visible"/>
                                      </p:to>
                                    </p:set>
                                    <p:animEffect transition="in" filter="box(out)">
                                      <p:cBhvr>
                                        <p:cTn id="105" dur="500"/>
                                        <p:tgtEl>
                                          <p:spTgt spid="29745"/>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3" presetClass="entr" presetSubtype="5" fill="hold" grpId="0" nodeType="clickEffect">
                                  <p:stCondLst>
                                    <p:cond delay="0"/>
                                  </p:stCondLst>
                                  <p:childTnLst>
                                    <p:set>
                                      <p:cBhvr>
                                        <p:cTn id="109" dur="1" fill="hold">
                                          <p:stCondLst>
                                            <p:cond delay="0"/>
                                          </p:stCondLst>
                                        </p:cTn>
                                        <p:tgtEl>
                                          <p:spTgt spid="29711"/>
                                        </p:tgtEl>
                                        <p:attrNameLst>
                                          <p:attrName>style.visibility</p:attrName>
                                        </p:attrNameLst>
                                      </p:cBhvr>
                                      <p:to>
                                        <p:strVal val="visible"/>
                                      </p:to>
                                    </p:set>
                                    <p:animEffect transition="in" filter="blinds(vertical)">
                                      <p:cBhvr>
                                        <p:cTn id="110" dur="500"/>
                                        <p:tgtEl>
                                          <p:spTgt spid="2971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4" presetClass="entr" presetSubtype="32" fill="hold" grpId="0" nodeType="clickEffect">
                                  <p:stCondLst>
                                    <p:cond delay="0"/>
                                  </p:stCondLst>
                                  <p:childTnLst>
                                    <p:set>
                                      <p:cBhvr>
                                        <p:cTn id="114" dur="1" fill="hold">
                                          <p:stCondLst>
                                            <p:cond delay="0"/>
                                          </p:stCondLst>
                                        </p:cTn>
                                        <p:tgtEl>
                                          <p:spTgt spid="29754"/>
                                        </p:tgtEl>
                                        <p:attrNameLst>
                                          <p:attrName>style.visibility</p:attrName>
                                        </p:attrNameLst>
                                      </p:cBhvr>
                                      <p:to>
                                        <p:strVal val="visible"/>
                                      </p:to>
                                    </p:set>
                                    <p:animEffect transition="in" filter="box(out)">
                                      <p:cBhvr>
                                        <p:cTn id="115" dur="500"/>
                                        <p:tgtEl>
                                          <p:spTgt spid="29754"/>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7" presetClass="entr" presetSubtype="4" fill="hold" grpId="0" nodeType="clickEffect">
                                  <p:stCondLst>
                                    <p:cond delay="0"/>
                                  </p:stCondLst>
                                  <p:childTnLst>
                                    <p:set>
                                      <p:cBhvr>
                                        <p:cTn id="119" dur="1" fill="hold">
                                          <p:stCondLst>
                                            <p:cond delay="0"/>
                                          </p:stCondLst>
                                        </p:cTn>
                                        <p:tgtEl>
                                          <p:spTgt spid="29716"/>
                                        </p:tgtEl>
                                        <p:attrNameLst>
                                          <p:attrName>style.visibility</p:attrName>
                                        </p:attrNameLst>
                                      </p:cBhvr>
                                      <p:to>
                                        <p:strVal val="visible"/>
                                      </p:to>
                                    </p:set>
                                    <p:anim calcmode="lin" valueType="num">
                                      <p:cBhvr additive="base">
                                        <p:cTn id="120" dur="5000" fill="hold"/>
                                        <p:tgtEl>
                                          <p:spTgt spid="29716"/>
                                        </p:tgtEl>
                                        <p:attrNameLst>
                                          <p:attrName>ppt_x</p:attrName>
                                        </p:attrNameLst>
                                      </p:cBhvr>
                                      <p:tavLst>
                                        <p:tav tm="0">
                                          <p:val>
                                            <p:strVal val="#ppt_x"/>
                                          </p:val>
                                        </p:tav>
                                        <p:tav tm="100000">
                                          <p:val>
                                            <p:strVal val="#ppt_x"/>
                                          </p:val>
                                        </p:tav>
                                      </p:tavLst>
                                    </p:anim>
                                    <p:anim calcmode="lin" valueType="num">
                                      <p:cBhvr additive="base">
                                        <p:cTn id="121" dur="5000" fill="hold"/>
                                        <p:tgtEl>
                                          <p:spTgt spid="297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nimBg="1"/>
      <p:bldP spid="29711" grpId="0" animBg="1"/>
      <p:bldP spid="29716" grpId="0" animBg="1" autoUpdateAnimBg="0"/>
      <p:bldP spid="29718" grpId="0" autoUpdateAnimBg="0"/>
      <p:bldP spid="29719" grpId="0" autoUpdateAnimBg="0"/>
      <p:bldP spid="29720" grpId="0" animBg="1" autoUpdateAnimBg="0"/>
      <p:bldP spid="29722" grpId="0" autoUpdateAnimBg="0"/>
      <p:bldP spid="29734" grpId="0" autoUpdateAnimBg="0"/>
      <p:bldP spid="29740" grpId="0" autoUpdateAnimBg="0"/>
      <p:bldP spid="29741" grpId="0" autoUpdateAnimBg="0"/>
      <p:bldP spid="29742" grpId="0" animBg="1"/>
      <p:bldP spid="29743" grpId="0" animBg="1"/>
      <p:bldP spid="29744" grpId="0" autoUpdateAnimBg="0"/>
      <p:bldP spid="29745" grpId="0" autoUpdateAnimBg="0"/>
      <p:bldP spid="29753" grpId="0" animBg="1"/>
      <p:bldP spid="29754"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23850" y="0"/>
            <a:ext cx="6248400" cy="609600"/>
          </a:xfrm>
        </p:spPr>
        <p:txBody>
          <a:bodyPr/>
          <a:lstStyle/>
          <a:p>
            <a:r>
              <a:rPr lang="en-US" altLang="zh-CN" sz="3200" b="1" dirty="0">
                <a:latin typeface="华文楷体" panose="02010600040101010101" pitchFamily="2" charset="-122"/>
                <a:ea typeface="华文楷体" panose="02010600040101010101" pitchFamily="2" charset="-122"/>
              </a:rPr>
              <a:t>3. </a:t>
            </a:r>
            <a:r>
              <a:rPr lang="zh-CN" altLang="en-US" sz="3200" b="1" dirty="0">
                <a:latin typeface="华文楷体" panose="02010600040101010101" pitchFamily="2" charset="-122"/>
                <a:ea typeface="华文楷体" panose="02010600040101010101" pitchFamily="2" charset="-122"/>
              </a:rPr>
              <a:t>扩展放大器的通频带</a:t>
            </a:r>
          </a:p>
        </p:txBody>
      </p:sp>
      <p:sp>
        <p:nvSpPr>
          <p:cNvPr id="25603" name="Rectangle 3"/>
          <p:cNvSpPr>
            <a:spLocks noGrp="1" noChangeArrowheads="1"/>
          </p:cNvSpPr>
          <p:nvPr>
            <p:ph type="body" idx="1"/>
          </p:nvPr>
        </p:nvSpPr>
        <p:spPr>
          <a:xfrm>
            <a:off x="228600" y="685800"/>
            <a:ext cx="8305800" cy="457200"/>
          </a:xfrm>
        </p:spPr>
        <p:txBody>
          <a:bodyPr/>
          <a:lstStyle/>
          <a:p>
            <a:pPr>
              <a:buFont typeface="Wingdings" panose="05000000000000000000" pitchFamily="2" charset="2"/>
              <a:buNone/>
            </a:pPr>
            <a:r>
              <a:rPr lang="en-US" altLang="zh-CN" sz="2400" b="1" dirty="0">
                <a:solidFill>
                  <a:schemeClr val="bg1"/>
                </a:solidFill>
              </a:rPr>
              <a:t>     </a:t>
            </a:r>
            <a:r>
              <a:rPr lang="zh-CN" altLang="en-US" sz="2400" b="1" dirty="0">
                <a:latin typeface="华文楷体" panose="02010600040101010101" pitchFamily="2" charset="-122"/>
                <a:ea typeface="华文楷体" panose="02010600040101010101" pitchFamily="2" charset="-122"/>
              </a:rPr>
              <a:t>放大电路加入负反馈后，增益下降，但通频带却加宽了。</a:t>
            </a:r>
          </a:p>
        </p:txBody>
      </p:sp>
      <p:sp>
        <p:nvSpPr>
          <p:cNvPr id="25604" name="Text Box 4"/>
          <p:cNvSpPr txBox="1">
            <a:spLocks noChangeArrowheads="1"/>
          </p:cNvSpPr>
          <p:nvPr/>
        </p:nvSpPr>
        <p:spPr bwMode="auto">
          <a:xfrm>
            <a:off x="685800" y="4267200"/>
            <a:ext cx="6583363" cy="933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eaLnBrk="0" hangingPunct="0">
              <a:lnSpc>
                <a:spcPct val="115000"/>
              </a:lnSpc>
            </a:pPr>
            <a:r>
              <a:rPr lang="en-US" altLang="zh-CN" sz="2400" dirty="0">
                <a:solidFill>
                  <a:schemeClr val="bg1"/>
                </a:solidFill>
              </a:rPr>
              <a:t>    </a:t>
            </a:r>
            <a:r>
              <a:rPr lang="zh-CN" altLang="en-US" sz="2400" b="1" dirty="0">
                <a:latin typeface="华文楷体" panose="02010600040101010101" pitchFamily="2" charset="-122"/>
                <a:ea typeface="华文楷体" panose="02010600040101010101" pitchFamily="2" charset="-122"/>
              </a:rPr>
              <a:t>无反馈时放大器的通频带： </a:t>
            </a:r>
            <a:r>
              <a:rPr lang="en-US" altLang="zh-CN" sz="2400" b="1" i="1" dirty="0" err="1">
                <a:latin typeface="华文楷体" panose="02010600040101010101" pitchFamily="2" charset="-122"/>
                <a:ea typeface="华文楷体" panose="02010600040101010101" pitchFamily="2" charset="-122"/>
              </a:rPr>
              <a:t>f</a:t>
            </a:r>
            <a:r>
              <a:rPr lang="en-US" altLang="zh-CN" sz="2400" b="1" baseline="-25000" dirty="0" err="1">
                <a:latin typeface="华文楷体" panose="02010600040101010101" pitchFamily="2" charset="-122"/>
                <a:ea typeface="华文楷体" panose="02010600040101010101" pitchFamily="2" charset="-122"/>
              </a:rPr>
              <a:t>bw</a:t>
            </a:r>
            <a:r>
              <a:rPr lang="en-US" altLang="zh-CN" sz="2400" b="1"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f </a:t>
            </a:r>
            <a:r>
              <a:rPr lang="en-US" altLang="zh-CN" sz="2400" b="1" baseline="-25000" dirty="0">
                <a:latin typeface="华文楷体" panose="02010600040101010101" pitchFamily="2" charset="-122"/>
                <a:ea typeface="华文楷体" panose="02010600040101010101" pitchFamily="2" charset="-122"/>
              </a:rPr>
              <a:t>H</a:t>
            </a:r>
            <a:r>
              <a:rPr lang="zh-CN" altLang="en-US" sz="2400" b="1" dirty="0">
                <a:latin typeface="华文楷体" panose="02010600040101010101" pitchFamily="2" charset="-122"/>
                <a:ea typeface="华文楷体" panose="02010600040101010101" pitchFamily="2" charset="-122"/>
              </a:rPr>
              <a:t>－</a:t>
            </a:r>
            <a:r>
              <a:rPr lang="en-US" altLang="zh-CN" sz="2400" b="1" i="1" dirty="0" err="1">
                <a:latin typeface="华文楷体" panose="02010600040101010101" pitchFamily="2" charset="-122"/>
                <a:ea typeface="华文楷体" panose="02010600040101010101" pitchFamily="2" charset="-122"/>
              </a:rPr>
              <a:t>f</a:t>
            </a:r>
            <a:r>
              <a:rPr lang="en-US" altLang="zh-CN" sz="2400" b="1" baseline="-25000" dirty="0" err="1">
                <a:latin typeface="华文楷体" panose="02010600040101010101" pitchFamily="2" charset="-122"/>
                <a:ea typeface="华文楷体" panose="02010600040101010101" pitchFamily="2" charset="-122"/>
              </a:rPr>
              <a:t>L</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b="1" i="1" dirty="0">
                <a:latin typeface="华文楷体" panose="02010600040101010101" pitchFamily="2" charset="-122"/>
                <a:ea typeface="华文楷体" panose="02010600040101010101" pitchFamily="2" charset="-122"/>
              </a:rPr>
              <a:t> f </a:t>
            </a:r>
            <a:r>
              <a:rPr lang="en-US" altLang="zh-CN" sz="2400" b="1" baseline="-25000" dirty="0">
                <a:latin typeface="华文楷体" panose="02010600040101010101" pitchFamily="2" charset="-122"/>
                <a:ea typeface="华文楷体" panose="02010600040101010101" pitchFamily="2" charset="-122"/>
              </a:rPr>
              <a:t>H</a:t>
            </a:r>
            <a:endParaRPr lang="en-US" altLang="zh-CN" sz="2400" b="1" dirty="0">
              <a:latin typeface="华文楷体" panose="02010600040101010101" pitchFamily="2" charset="-122"/>
              <a:ea typeface="华文楷体" panose="02010600040101010101" pitchFamily="2" charset="-122"/>
            </a:endParaRPr>
          </a:p>
          <a:p>
            <a:pPr eaLnBrk="0" hangingPunct="0">
              <a:lnSpc>
                <a:spcPct val="115000"/>
              </a:lnSpc>
            </a:pP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有反馈时放大器的通频带： </a:t>
            </a:r>
            <a:r>
              <a:rPr lang="en-US" altLang="zh-CN" sz="2400" b="1" i="1" dirty="0" err="1">
                <a:latin typeface="华文楷体" panose="02010600040101010101" pitchFamily="2" charset="-122"/>
                <a:ea typeface="华文楷体" panose="02010600040101010101" pitchFamily="2" charset="-122"/>
              </a:rPr>
              <a:t>f</a:t>
            </a:r>
            <a:r>
              <a:rPr lang="en-US" altLang="zh-CN" sz="2400" b="1" baseline="-25000" dirty="0" err="1">
                <a:latin typeface="华文楷体" panose="02010600040101010101" pitchFamily="2" charset="-122"/>
                <a:ea typeface="华文楷体" panose="02010600040101010101" pitchFamily="2" charset="-122"/>
              </a:rPr>
              <a:t>bwf</a:t>
            </a:r>
            <a:r>
              <a:rPr lang="en-US" altLang="zh-CN" sz="2400" b="1"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f </a:t>
            </a:r>
            <a:r>
              <a:rPr lang="en-US" altLang="zh-CN" sz="2400" b="1" baseline="-25000" dirty="0" err="1">
                <a:latin typeface="华文楷体" panose="02010600040101010101" pitchFamily="2" charset="-122"/>
                <a:ea typeface="华文楷体" panose="02010600040101010101" pitchFamily="2" charset="-122"/>
              </a:rPr>
              <a:t>Hf</a:t>
            </a:r>
            <a:r>
              <a:rPr lang="zh-CN" altLang="en-US" sz="2400" b="1" dirty="0">
                <a:latin typeface="华文楷体" panose="02010600040101010101" pitchFamily="2" charset="-122"/>
                <a:ea typeface="华文楷体" panose="02010600040101010101" pitchFamily="2" charset="-122"/>
              </a:rPr>
              <a:t>－</a:t>
            </a:r>
            <a:r>
              <a:rPr lang="en-US" altLang="zh-CN" sz="2400" b="1" i="1" dirty="0" err="1">
                <a:latin typeface="华文楷体" panose="02010600040101010101" pitchFamily="2" charset="-122"/>
                <a:ea typeface="华文楷体" panose="02010600040101010101" pitchFamily="2" charset="-122"/>
              </a:rPr>
              <a:t>f</a:t>
            </a:r>
            <a:r>
              <a:rPr lang="en-US" altLang="zh-CN" sz="2400" b="1" baseline="-25000" dirty="0" err="1">
                <a:latin typeface="华文楷体" panose="02010600040101010101" pitchFamily="2" charset="-122"/>
                <a:ea typeface="华文楷体" panose="02010600040101010101" pitchFamily="2" charset="-122"/>
              </a:rPr>
              <a:t>Lf</a:t>
            </a:r>
            <a:r>
              <a:rPr lang="en-US" altLang="zh-CN" sz="2400" b="1" dirty="0">
                <a:latin typeface="华文楷体" panose="02010600040101010101" pitchFamily="2" charset="-122"/>
                <a:ea typeface="华文楷体" panose="02010600040101010101" pitchFamily="2" charset="-122"/>
                <a:sym typeface="Symbol" panose="05050102010706020507" pitchFamily="18" charset="2"/>
              </a:rPr>
              <a:t></a:t>
            </a:r>
            <a:r>
              <a:rPr lang="en-US" altLang="zh-CN" sz="2400" b="1" i="1" dirty="0">
                <a:latin typeface="华文楷体" panose="02010600040101010101" pitchFamily="2" charset="-122"/>
                <a:ea typeface="华文楷体" panose="02010600040101010101" pitchFamily="2" charset="-122"/>
              </a:rPr>
              <a:t> f </a:t>
            </a:r>
            <a:r>
              <a:rPr lang="en-US" altLang="zh-CN" sz="2400" b="1" baseline="-25000" dirty="0" err="1">
                <a:latin typeface="华文楷体" panose="02010600040101010101" pitchFamily="2" charset="-122"/>
                <a:ea typeface="华文楷体" panose="02010600040101010101" pitchFamily="2" charset="-122"/>
              </a:rPr>
              <a:t>Hf</a:t>
            </a:r>
            <a:endParaRPr lang="en-US" altLang="zh-CN" sz="2400" b="1" baseline="-25000" dirty="0">
              <a:latin typeface="华文楷体" panose="02010600040101010101" pitchFamily="2" charset="-122"/>
              <a:ea typeface="华文楷体" panose="02010600040101010101" pitchFamily="2" charset="-122"/>
            </a:endParaRPr>
          </a:p>
        </p:txBody>
      </p:sp>
      <p:graphicFrame>
        <p:nvGraphicFramePr>
          <p:cNvPr id="25605" name="Object 5"/>
          <p:cNvGraphicFramePr>
            <a:graphicFrameLocks noChangeAspect="1"/>
          </p:cNvGraphicFramePr>
          <p:nvPr/>
        </p:nvGraphicFramePr>
        <p:xfrm>
          <a:off x="2133600" y="1219200"/>
          <a:ext cx="4495800" cy="3087688"/>
        </p:xfrm>
        <a:graphic>
          <a:graphicData uri="http://schemas.openxmlformats.org/presentationml/2006/ole">
            <p:oleObj spid="_x0000_s22540" name="位图图像" r:id="rId4" imgW="3495238" imgH="2400635" progId="PBrush">
              <p:embed/>
            </p:oleObj>
          </a:graphicData>
        </a:graphic>
      </p:graphicFrame>
      <p:sp>
        <p:nvSpPr>
          <p:cNvPr id="25606" name="Text Box 6"/>
          <p:cNvSpPr txBox="1">
            <a:spLocks noChangeArrowheads="1"/>
          </p:cNvSpPr>
          <p:nvPr/>
        </p:nvSpPr>
        <p:spPr bwMode="auto">
          <a:xfrm>
            <a:off x="914400" y="5257800"/>
            <a:ext cx="7263527"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r>
              <a:rPr lang="zh-CN" altLang="en-US" sz="2400" b="1" dirty="0">
                <a:solidFill>
                  <a:srgbClr val="FF0000"/>
                </a:solidFill>
                <a:latin typeface="华文楷体" panose="02010600040101010101" pitchFamily="2" charset="-122"/>
                <a:ea typeface="华文楷体" panose="02010600040101010101" pitchFamily="2" charset="-122"/>
              </a:rPr>
              <a:t>可以证明：</a:t>
            </a:r>
            <a:r>
              <a:rPr lang="en-US" altLang="zh-CN" sz="2400" b="1" i="1" dirty="0" err="1">
                <a:solidFill>
                  <a:srgbClr val="FF0000"/>
                </a:solidFill>
                <a:latin typeface="华文楷体" panose="02010600040101010101" pitchFamily="2" charset="-122"/>
                <a:ea typeface="华文楷体" panose="02010600040101010101" pitchFamily="2" charset="-122"/>
              </a:rPr>
              <a:t>f</a:t>
            </a:r>
            <a:r>
              <a:rPr lang="en-US" altLang="zh-CN" sz="2400" b="1" baseline="-25000" dirty="0" err="1">
                <a:solidFill>
                  <a:srgbClr val="FF0000"/>
                </a:solidFill>
                <a:latin typeface="华文楷体" panose="02010600040101010101" pitchFamily="2" charset="-122"/>
                <a:ea typeface="华文楷体" panose="02010600040101010101" pitchFamily="2" charset="-122"/>
              </a:rPr>
              <a:t>bwf</a:t>
            </a:r>
            <a:r>
              <a:rPr lang="en-US" altLang="zh-CN" sz="2400" b="1" baseline="-25000" dirty="0">
                <a:solidFill>
                  <a:srgbClr val="FF0000"/>
                </a:solidFill>
                <a:latin typeface="华文楷体" panose="02010600040101010101" pitchFamily="2" charset="-122"/>
                <a:ea typeface="华文楷体" panose="02010600040101010101" pitchFamily="2" charset="-122"/>
              </a:rPr>
              <a:t> </a:t>
            </a:r>
            <a:r>
              <a:rPr lang="en-US" altLang="zh-CN" sz="2400" b="1" dirty="0">
                <a:solidFill>
                  <a:srgbClr val="FF0000"/>
                </a:solidFill>
                <a:latin typeface="华文楷体" panose="02010600040101010101" pitchFamily="2" charset="-122"/>
                <a:ea typeface="华文楷体" panose="02010600040101010101" pitchFamily="2" charset="-122"/>
              </a:rPr>
              <a:t>= (1+</a:t>
            </a:r>
            <a:r>
              <a:rPr lang="en-US" altLang="zh-CN" sz="2400" b="1" i="1" dirty="0">
                <a:solidFill>
                  <a:srgbClr val="FF0000"/>
                </a:solidFill>
                <a:latin typeface="华文楷体" panose="02010600040101010101" pitchFamily="2" charset="-122"/>
                <a:ea typeface="华文楷体" panose="02010600040101010101" pitchFamily="2" charset="-122"/>
              </a:rPr>
              <a:t>AF</a:t>
            </a:r>
            <a:r>
              <a:rPr lang="en-US" altLang="zh-CN" sz="2400" b="1" dirty="0">
                <a:solidFill>
                  <a:srgbClr val="FF0000"/>
                </a:solidFill>
                <a:latin typeface="华文楷体" panose="02010600040101010101" pitchFamily="2" charset="-122"/>
                <a:ea typeface="华文楷体" panose="02010600040101010101" pitchFamily="2" charset="-122"/>
              </a:rPr>
              <a:t>) </a:t>
            </a:r>
            <a:r>
              <a:rPr lang="en-US" altLang="zh-CN" sz="2400" b="1" i="1" dirty="0" err="1">
                <a:solidFill>
                  <a:srgbClr val="FF0000"/>
                </a:solidFill>
                <a:latin typeface="华文楷体" panose="02010600040101010101" pitchFamily="2" charset="-122"/>
                <a:ea typeface="华文楷体" panose="02010600040101010101" pitchFamily="2" charset="-122"/>
              </a:rPr>
              <a:t>f</a:t>
            </a:r>
            <a:r>
              <a:rPr lang="en-US" altLang="zh-CN" sz="2400" b="1" baseline="-25000" dirty="0" err="1">
                <a:solidFill>
                  <a:srgbClr val="FF0000"/>
                </a:solidFill>
                <a:latin typeface="华文楷体" panose="02010600040101010101" pitchFamily="2" charset="-122"/>
                <a:ea typeface="华文楷体" panose="02010600040101010101" pitchFamily="2" charset="-122"/>
              </a:rPr>
              <a:t>bw</a:t>
            </a:r>
            <a:endParaRPr lang="en-US" altLang="zh-CN" sz="2400" b="1" baseline="-25000" dirty="0">
              <a:solidFill>
                <a:srgbClr val="FF0000"/>
              </a:solidFill>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放大器的一个重要特性：增益与通频带之积为常数。</a:t>
            </a:r>
          </a:p>
          <a:p>
            <a:r>
              <a:rPr lang="zh-CN" altLang="en-US" sz="2400" b="1" dirty="0">
                <a:latin typeface="华文楷体" panose="02010600040101010101" pitchFamily="2" charset="-122"/>
                <a:ea typeface="华文楷体" panose="02010600040101010101" pitchFamily="2" charset="-122"/>
              </a:rPr>
              <a:t>                        即： </a:t>
            </a:r>
            <a:r>
              <a:rPr lang="en-US" altLang="zh-CN" sz="2400" b="1" i="1" dirty="0" err="1">
                <a:latin typeface="华文楷体" panose="02010600040101010101" pitchFamily="2" charset="-122"/>
                <a:ea typeface="华文楷体" panose="02010600040101010101" pitchFamily="2" charset="-122"/>
              </a:rPr>
              <a:t>A</a:t>
            </a:r>
            <a:r>
              <a:rPr lang="en-US" altLang="zh-CN" sz="2400" b="1" baseline="-25000" dirty="0" err="1">
                <a:latin typeface="华文楷体" panose="02010600040101010101" pitchFamily="2" charset="-122"/>
                <a:ea typeface="华文楷体" panose="02010600040101010101" pitchFamily="2" charset="-122"/>
              </a:rPr>
              <a:t>mf</a:t>
            </a:r>
            <a:r>
              <a:rPr lang="en-US" altLang="zh-CN" sz="2400" b="1" dirty="0">
                <a:latin typeface="华文楷体" panose="02010600040101010101" pitchFamily="2" charset="-122"/>
                <a:ea typeface="华文楷体" panose="02010600040101010101" pitchFamily="2" charset="-122"/>
              </a:rPr>
              <a:t>× </a:t>
            </a:r>
            <a:r>
              <a:rPr lang="en-US" altLang="zh-CN" sz="2400" b="1" i="1" dirty="0" err="1">
                <a:latin typeface="华文楷体" panose="02010600040101010101" pitchFamily="2" charset="-122"/>
                <a:ea typeface="华文楷体" panose="02010600040101010101" pitchFamily="2" charset="-122"/>
              </a:rPr>
              <a:t>f</a:t>
            </a:r>
            <a:r>
              <a:rPr lang="en-US" altLang="zh-CN" sz="2400" b="1" baseline="-25000" dirty="0" err="1">
                <a:latin typeface="华文楷体" panose="02010600040101010101" pitchFamily="2" charset="-122"/>
                <a:ea typeface="华文楷体" panose="02010600040101010101" pitchFamily="2" charset="-122"/>
              </a:rPr>
              <a:t>bwf</a:t>
            </a:r>
            <a:r>
              <a:rPr lang="en-US" altLang="zh-CN" sz="2400" b="1" dirty="0">
                <a:latin typeface="华文楷体" panose="02010600040101010101" pitchFamily="2" charset="-122"/>
                <a:ea typeface="华文楷体" panose="02010600040101010101" pitchFamily="2" charset="-122"/>
              </a:rPr>
              <a:t>= </a:t>
            </a:r>
            <a:r>
              <a:rPr lang="en-US" altLang="zh-CN" sz="2400" b="1" i="1" dirty="0">
                <a:latin typeface="华文楷体" panose="02010600040101010101" pitchFamily="2" charset="-122"/>
                <a:ea typeface="华文楷体" panose="02010600040101010101" pitchFamily="2" charset="-122"/>
              </a:rPr>
              <a:t>A</a:t>
            </a:r>
            <a:r>
              <a:rPr lang="en-US" altLang="zh-CN" sz="2400" b="1" baseline="-25000" dirty="0">
                <a:latin typeface="华文楷体" panose="02010600040101010101" pitchFamily="2" charset="-122"/>
                <a:ea typeface="华文楷体" panose="02010600040101010101" pitchFamily="2" charset="-122"/>
              </a:rPr>
              <a:t>m</a:t>
            </a:r>
            <a:r>
              <a:rPr lang="en-US" altLang="zh-CN" sz="2400" b="1" dirty="0">
                <a:latin typeface="华文楷体" panose="02010600040101010101" pitchFamily="2" charset="-122"/>
                <a:ea typeface="华文楷体" panose="02010600040101010101" pitchFamily="2" charset="-122"/>
              </a:rPr>
              <a:t>× </a:t>
            </a:r>
            <a:r>
              <a:rPr lang="en-US" altLang="zh-CN" sz="2400" b="1" i="1" dirty="0" err="1">
                <a:latin typeface="华文楷体" panose="02010600040101010101" pitchFamily="2" charset="-122"/>
                <a:ea typeface="华文楷体" panose="02010600040101010101" pitchFamily="2" charset="-122"/>
              </a:rPr>
              <a:t>f</a:t>
            </a:r>
            <a:r>
              <a:rPr lang="en-US" altLang="zh-CN" sz="2400" b="1" baseline="-25000" dirty="0" err="1">
                <a:latin typeface="华文楷体" panose="02010600040101010101" pitchFamily="2" charset="-122"/>
                <a:ea typeface="华文楷体" panose="02010600040101010101" pitchFamily="2" charset="-122"/>
              </a:rPr>
              <a:t>bw</a:t>
            </a:r>
            <a:endParaRPr lang="en-US" altLang="zh-CN" sz="2400" b="1" baseline="-25000" dirty="0">
              <a:latin typeface="华文楷体" panose="02010600040101010101" pitchFamily="2" charset="-122"/>
              <a:ea typeface="华文楷体" panose="02010600040101010101" pitchFamily="2" charset="-122"/>
            </a:endParaRPr>
          </a:p>
        </p:txBody>
      </p:sp>
      <p:sp>
        <p:nvSpPr>
          <p:cNvPr id="7" name="Line 3"/>
          <p:cNvSpPr>
            <a:spLocks noChangeShapeType="1"/>
          </p:cNvSpPr>
          <p:nvPr/>
        </p:nvSpPr>
        <p:spPr bwMode="auto">
          <a:xfrm>
            <a:off x="228600" y="609600"/>
            <a:ext cx="5800725"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41191640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605"/>
                                        </p:tgtEl>
                                        <p:attrNameLst>
                                          <p:attrName>style.visibility</p:attrName>
                                        </p:attrNameLst>
                                      </p:cBhvr>
                                      <p:to>
                                        <p:strVal val="visible"/>
                                      </p:to>
                                    </p:set>
                                    <p:anim calcmode="lin" valueType="num">
                                      <p:cBhvr additive="base">
                                        <p:cTn id="13" dur="500" fill="hold"/>
                                        <p:tgtEl>
                                          <p:spTgt spid="25605"/>
                                        </p:tgtEl>
                                        <p:attrNameLst>
                                          <p:attrName>ppt_x</p:attrName>
                                        </p:attrNameLst>
                                      </p:cBhvr>
                                      <p:tavLst>
                                        <p:tav tm="0">
                                          <p:val>
                                            <p:strVal val="0-#ppt_w/2"/>
                                          </p:val>
                                        </p:tav>
                                        <p:tav tm="100000">
                                          <p:val>
                                            <p:strVal val="#ppt_x"/>
                                          </p:val>
                                        </p:tav>
                                      </p:tavLst>
                                    </p:anim>
                                    <p:anim calcmode="lin" valueType="num">
                                      <p:cBhvr additive="base">
                                        <p:cTn id="14"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grpId="0" nodeType="clickEffect">
                                  <p:stCondLst>
                                    <p:cond delay="0"/>
                                  </p:stCondLst>
                                  <p:childTnLst>
                                    <p:set>
                                      <p:cBhvr>
                                        <p:cTn id="18" dur="1" fill="hold">
                                          <p:stCondLst>
                                            <p:cond delay="0"/>
                                          </p:stCondLst>
                                        </p:cTn>
                                        <p:tgtEl>
                                          <p:spTgt spid="25604"/>
                                        </p:tgtEl>
                                        <p:attrNameLst>
                                          <p:attrName>style.visibility</p:attrName>
                                        </p:attrNameLst>
                                      </p:cBhvr>
                                      <p:to>
                                        <p:strVal val="visible"/>
                                      </p:to>
                                    </p:set>
                                    <p:anim calcmode="lin" valueType="num">
                                      <p:cBhvr>
                                        <p:cTn id="19" dur="500" fill="hold"/>
                                        <p:tgtEl>
                                          <p:spTgt spid="25604"/>
                                        </p:tgtEl>
                                        <p:attrNameLst>
                                          <p:attrName>ppt_x</p:attrName>
                                        </p:attrNameLst>
                                      </p:cBhvr>
                                      <p:tavLst>
                                        <p:tav tm="0">
                                          <p:val>
                                            <p:strVal val="#ppt_x-#ppt_w/2"/>
                                          </p:val>
                                        </p:tav>
                                        <p:tav tm="100000">
                                          <p:val>
                                            <p:strVal val="#ppt_x"/>
                                          </p:val>
                                        </p:tav>
                                      </p:tavLst>
                                    </p:anim>
                                    <p:anim calcmode="lin" valueType="num">
                                      <p:cBhvr>
                                        <p:cTn id="20" dur="500" fill="hold"/>
                                        <p:tgtEl>
                                          <p:spTgt spid="25604"/>
                                        </p:tgtEl>
                                        <p:attrNameLst>
                                          <p:attrName>ppt_y</p:attrName>
                                        </p:attrNameLst>
                                      </p:cBhvr>
                                      <p:tavLst>
                                        <p:tav tm="0">
                                          <p:val>
                                            <p:strVal val="#ppt_y"/>
                                          </p:val>
                                        </p:tav>
                                        <p:tav tm="100000">
                                          <p:val>
                                            <p:strVal val="#ppt_y"/>
                                          </p:val>
                                        </p:tav>
                                      </p:tavLst>
                                    </p:anim>
                                    <p:anim calcmode="lin" valueType="num">
                                      <p:cBhvr>
                                        <p:cTn id="21" dur="500" fill="hold"/>
                                        <p:tgtEl>
                                          <p:spTgt spid="25604"/>
                                        </p:tgtEl>
                                        <p:attrNameLst>
                                          <p:attrName>ppt_w</p:attrName>
                                        </p:attrNameLst>
                                      </p:cBhvr>
                                      <p:tavLst>
                                        <p:tav tm="0">
                                          <p:val>
                                            <p:fltVal val="0"/>
                                          </p:val>
                                        </p:tav>
                                        <p:tav tm="100000">
                                          <p:val>
                                            <p:strVal val="#ppt_w"/>
                                          </p:val>
                                        </p:tav>
                                      </p:tavLst>
                                    </p:anim>
                                    <p:anim calcmode="lin" valueType="num">
                                      <p:cBhvr>
                                        <p:cTn id="22" dur="500" fill="hold"/>
                                        <p:tgtEl>
                                          <p:spTgt spid="25604"/>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25606"/>
                                        </p:tgtEl>
                                        <p:attrNameLst>
                                          <p:attrName>style.visibility</p:attrName>
                                        </p:attrNameLst>
                                      </p:cBhvr>
                                      <p:to>
                                        <p:strVal val="visible"/>
                                      </p:to>
                                    </p:set>
                                    <p:anim calcmode="lin" valueType="num">
                                      <p:cBhvr>
                                        <p:cTn id="27" dur="500" fill="hold"/>
                                        <p:tgtEl>
                                          <p:spTgt spid="25606"/>
                                        </p:tgtEl>
                                        <p:attrNameLst>
                                          <p:attrName>ppt_w</p:attrName>
                                        </p:attrNameLst>
                                      </p:cBhvr>
                                      <p:tavLst>
                                        <p:tav tm="0">
                                          <p:val>
                                            <p:fltVal val="0"/>
                                          </p:val>
                                        </p:tav>
                                        <p:tav tm="100000">
                                          <p:val>
                                            <p:strVal val="#ppt_w"/>
                                          </p:val>
                                        </p:tav>
                                      </p:tavLst>
                                    </p:anim>
                                    <p:anim calcmode="lin" valueType="num">
                                      <p:cBhvr>
                                        <p:cTn id="28" dur="500" fill="hold"/>
                                        <p:tgtEl>
                                          <p:spTgt spid="256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P spid="25604" grpId="0" autoUpdateAnimBg="0"/>
      <p:bldP spid="2560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57200" y="990600"/>
            <a:ext cx="6553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本级反馈</a:t>
            </a:r>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400" b="1" i="1" dirty="0">
                <a:latin typeface="华文楷体" panose="02010600040101010101" pitchFamily="2" charset="-122"/>
                <a:ea typeface="华文楷体" panose="02010600040101010101" pitchFamily="2" charset="-122"/>
              </a:rPr>
              <a:t>反馈只存在于某一级放大器中</a:t>
            </a:r>
          </a:p>
        </p:txBody>
      </p:sp>
      <p:sp>
        <p:nvSpPr>
          <p:cNvPr id="9219" name="Text Box 3"/>
          <p:cNvSpPr txBox="1">
            <a:spLocks noChangeArrowheads="1"/>
          </p:cNvSpPr>
          <p:nvPr/>
        </p:nvSpPr>
        <p:spPr bwMode="auto">
          <a:xfrm>
            <a:off x="381000" y="1524000"/>
            <a:ext cx="7696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solidFill>
                  <a:srgbClr val="FF0000"/>
                </a:solidFill>
                <a:latin typeface="华文楷体" panose="02010600040101010101" pitchFamily="2" charset="-122"/>
                <a:ea typeface="华文楷体" panose="02010600040101010101" pitchFamily="2" charset="-122"/>
              </a:rPr>
              <a:t> </a:t>
            </a:r>
            <a:r>
              <a:rPr lang="zh-CN" altLang="en-US" sz="2800" b="1" dirty="0">
                <a:solidFill>
                  <a:srgbClr val="FF0000"/>
                </a:solidFill>
                <a:latin typeface="华文楷体" panose="02010600040101010101" pitchFamily="2" charset="-122"/>
                <a:ea typeface="华文楷体" panose="02010600040101010101" pitchFamily="2" charset="-122"/>
              </a:rPr>
              <a:t>级间反馈</a:t>
            </a:r>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400" b="1" i="1" dirty="0">
                <a:latin typeface="华文楷体" panose="02010600040101010101" pitchFamily="2" charset="-122"/>
                <a:ea typeface="华文楷体" panose="02010600040101010101" pitchFamily="2" charset="-122"/>
              </a:rPr>
              <a:t>反馈存在于两级以上的放大器中</a:t>
            </a:r>
          </a:p>
        </p:txBody>
      </p:sp>
      <p:sp>
        <p:nvSpPr>
          <p:cNvPr id="9220" name="Text Box 4"/>
          <p:cNvSpPr txBox="1">
            <a:spLocks noChangeArrowheads="1"/>
          </p:cNvSpPr>
          <p:nvPr/>
        </p:nvSpPr>
        <p:spPr bwMode="auto">
          <a:xfrm>
            <a:off x="685800" y="2133600"/>
            <a:ext cx="533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FF0000"/>
                </a:solidFill>
                <a:latin typeface="华文楷体" panose="02010600040101010101" pitchFamily="2" charset="-122"/>
                <a:ea typeface="华文楷体" panose="02010600040101010101" pitchFamily="2" charset="-122"/>
              </a:rPr>
              <a:t>例</a:t>
            </a:r>
          </a:p>
        </p:txBody>
      </p:sp>
      <p:grpSp>
        <p:nvGrpSpPr>
          <p:cNvPr id="9221" name="Group 5"/>
          <p:cNvGrpSpPr>
            <a:grpSpLocks/>
          </p:cNvGrpSpPr>
          <p:nvPr/>
        </p:nvGrpSpPr>
        <p:grpSpPr bwMode="auto">
          <a:xfrm>
            <a:off x="838200" y="2743200"/>
            <a:ext cx="7589838" cy="2492375"/>
            <a:chOff x="370" y="2393"/>
            <a:chExt cx="4781" cy="1570"/>
          </a:xfrm>
        </p:grpSpPr>
        <p:sp>
          <p:nvSpPr>
            <p:cNvPr id="9222" name="AutoShape 6" descr="羊皮纸"/>
            <p:cNvSpPr>
              <a:spLocks noChangeArrowheads="1"/>
            </p:cNvSpPr>
            <p:nvPr/>
          </p:nvSpPr>
          <p:spPr bwMode="auto">
            <a:xfrm>
              <a:off x="370" y="2393"/>
              <a:ext cx="4781" cy="1570"/>
            </a:xfrm>
            <a:prstGeom prst="roundRect">
              <a:avLst>
                <a:gd name="adj" fmla="val 16667"/>
              </a:avLst>
            </a:prstGeom>
            <a:blipFill dpi="0" rotWithShape="0">
              <a:blip r:embed="rId3" cstate="print"/>
              <a:srcRect/>
              <a:tile tx="0" ty="0" sx="100000" sy="100000" flip="none" algn="tl"/>
            </a:bli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9223" name="Object 7"/>
            <p:cNvGraphicFramePr>
              <a:graphicFrameLocks noChangeAspect="1"/>
            </p:cNvGraphicFramePr>
            <p:nvPr/>
          </p:nvGraphicFramePr>
          <p:xfrm>
            <a:off x="649" y="2411"/>
            <a:ext cx="4309" cy="1404"/>
          </p:xfrm>
          <a:graphic>
            <a:graphicData uri="http://schemas.openxmlformats.org/presentationml/2006/ole">
              <p:oleObj spid="_x0000_s3084" name="图片" r:id="rId4" imgW="4267200" imgH="1390650" progId="Word.Picture.8">
                <p:embed/>
              </p:oleObj>
            </a:graphicData>
          </a:graphic>
        </p:graphicFrame>
      </p:grpSp>
      <p:grpSp>
        <p:nvGrpSpPr>
          <p:cNvPr id="9224" name="Group 8"/>
          <p:cNvGrpSpPr>
            <a:grpSpLocks/>
          </p:cNvGrpSpPr>
          <p:nvPr/>
        </p:nvGrpSpPr>
        <p:grpSpPr bwMode="auto">
          <a:xfrm>
            <a:off x="2362200" y="2487616"/>
            <a:ext cx="2438400" cy="550863"/>
            <a:chOff x="1522" y="2253"/>
            <a:chExt cx="1536" cy="347"/>
          </a:xfrm>
        </p:grpSpPr>
        <p:grpSp>
          <p:nvGrpSpPr>
            <p:cNvPr id="9225" name="Group 9"/>
            <p:cNvGrpSpPr>
              <a:grpSpLocks/>
            </p:cNvGrpSpPr>
            <p:nvPr/>
          </p:nvGrpSpPr>
          <p:grpSpPr bwMode="auto">
            <a:xfrm>
              <a:off x="1522" y="2253"/>
              <a:ext cx="1536" cy="347"/>
              <a:chOff x="1522" y="2253"/>
              <a:chExt cx="1536" cy="347"/>
            </a:xfrm>
          </p:grpSpPr>
          <p:sp>
            <p:nvSpPr>
              <p:cNvPr id="9226" name="AutoShape 10"/>
              <p:cNvSpPr>
                <a:spLocks noChangeArrowheads="1"/>
              </p:cNvSpPr>
              <p:nvPr/>
            </p:nvSpPr>
            <p:spPr bwMode="auto">
              <a:xfrm>
                <a:off x="1522" y="2270"/>
                <a:ext cx="1536" cy="312"/>
              </a:xfrm>
              <a:prstGeom prst="wedgeEllipseCallout">
                <a:avLst>
                  <a:gd name="adj1" fmla="val -18361"/>
                  <a:gd name="adj2" fmla="val 141347"/>
                </a:avLst>
              </a:prstGeom>
              <a:solidFill>
                <a:srgbClr val="CCFFCC"/>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pPr>
                <a:r>
                  <a:rPr lang="zh-CN" altLang="en-US" sz="2000" b="1">
                    <a:solidFill>
                      <a:srgbClr val="FF0000"/>
                    </a:solidFill>
                  </a:rPr>
                  <a:t>反馈通路</a:t>
                </a:r>
              </a:p>
            </p:txBody>
          </p:sp>
          <p:sp>
            <p:nvSpPr>
              <p:cNvPr id="9227" name="AutoShape 11"/>
              <p:cNvSpPr>
                <a:spLocks noChangeArrowheads="1"/>
              </p:cNvSpPr>
              <p:nvPr/>
            </p:nvSpPr>
            <p:spPr bwMode="auto">
              <a:xfrm>
                <a:off x="1522" y="2253"/>
                <a:ext cx="1536" cy="347"/>
              </a:xfrm>
              <a:prstGeom prst="wedgeEllipseCallout">
                <a:avLst>
                  <a:gd name="adj1" fmla="val 98829"/>
                  <a:gd name="adj2" fmla="val 69870"/>
                </a:avLst>
              </a:prstGeom>
              <a:solidFill>
                <a:srgbClr val="CCFFCC"/>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pPr>
                <a:r>
                  <a:rPr lang="zh-CN" altLang="en-US" sz="2000" b="1" dirty="0">
                    <a:solidFill>
                      <a:srgbClr val="FF0000"/>
                    </a:solidFill>
                    <a:latin typeface="华文楷体" panose="02010600040101010101" pitchFamily="2" charset="-122"/>
                    <a:ea typeface="华文楷体" panose="02010600040101010101" pitchFamily="2" charset="-122"/>
                  </a:rPr>
                  <a:t>本级反馈通路</a:t>
                </a:r>
              </a:p>
            </p:txBody>
          </p:sp>
        </p:grpSp>
        <p:sp>
          <p:nvSpPr>
            <p:cNvPr id="9228" name="Rectangle 12"/>
            <p:cNvSpPr>
              <a:spLocks noChangeArrowheads="1"/>
            </p:cNvSpPr>
            <p:nvPr/>
          </p:nvSpPr>
          <p:spPr bwMode="auto">
            <a:xfrm>
              <a:off x="2052" y="2544"/>
              <a:ext cx="270" cy="48"/>
            </a:xfrm>
            <a:prstGeom prst="rect">
              <a:avLst/>
            </a:prstGeom>
            <a:solidFill>
              <a:srgbClr val="CCFFCC"/>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pSp>
      <p:sp>
        <p:nvSpPr>
          <p:cNvPr id="9229" name="AutoShape 13"/>
          <p:cNvSpPr>
            <a:spLocks noChangeArrowheads="1"/>
          </p:cNvSpPr>
          <p:nvPr/>
        </p:nvSpPr>
        <p:spPr bwMode="auto">
          <a:xfrm>
            <a:off x="4800600" y="5604157"/>
            <a:ext cx="2438400" cy="564588"/>
          </a:xfrm>
          <a:prstGeom prst="wedgeEllipseCallout">
            <a:avLst>
              <a:gd name="adj1" fmla="val -45704"/>
              <a:gd name="adj2" fmla="val -199681"/>
            </a:avLst>
          </a:prstGeom>
          <a:solidFill>
            <a:srgbClr val="CCFFCC"/>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pPr>
            <a:r>
              <a:rPr lang="zh-CN" altLang="en-US" sz="2000" b="1" dirty="0">
                <a:solidFill>
                  <a:srgbClr val="FF0000"/>
                </a:solidFill>
                <a:latin typeface="华文楷体" panose="02010600040101010101" pitchFamily="2" charset="-122"/>
                <a:ea typeface="华文楷体" panose="02010600040101010101" pitchFamily="2" charset="-122"/>
              </a:rPr>
              <a:t>级间反馈通路</a:t>
            </a:r>
          </a:p>
        </p:txBody>
      </p:sp>
      <p:sp>
        <p:nvSpPr>
          <p:cNvPr id="9230" name="Text Box 14"/>
          <p:cNvSpPr txBox="1">
            <a:spLocks noChangeArrowheads="1"/>
          </p:cNvSpPr>
          <p:nvPr/>
        </p:nvSpPr>
        <p:spPr bwMode="auto">
          <a:xfrm>
            <a:off x="250825" y="260350"/>
            <a:ext cx="487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800" b="1" dirty="0">
                <a:latin typeface="华文楷体" panose="02010600040101010101" pitchFamily="2" charset="-122"/>
                <a:ea typeface="华文楷体" panose="02010600040101010101" pitchFamily="2" charset="-122"/>
              </a:rPr>
              <a:t>2. </a:t>
            </a:r>
            <a:r>
              <a:rPr lang="zh-CN" altLang="en-US" sz="2800" b="1" dirty="0">
                <a:latin typeface="华文楷体" panose="02010600040101010101" pitchFamily="2" charset="-122"/>
                <a:ea typeface="华文楷体" panose="02010600040101010101" pitchFamily="2" charset="-122"/>
              </a:rPr>
              <a:t>本级反馈与级间反馈</a:t>
            </a:r>
          </a:p>
        </p:txBody>
      </p:sp>
    </p:spTree>
    <p:extLst>
      <p:ext uri="{BB962C8B-B14F-4D97-AF65-F5344CB8AC3E}">
        <p14:creationId xmlns:p14="http://schemas.microsoft.com/office/powerpoint/2010/main" xmlns="" val="3039714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ox(in)">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box(in)">
                                      <p:cBhvr>
                                        <p:cTn id="12" dur="500"/>
                                        <p:tgtEl>
                                          <p:spTgt spid="9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box(in)">
                                      <p:cBhvr>
                                        <p:cTn id="17" dur="500"/>
                                        <p:tgtEl>
                                          <p:spTgt spid="92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221"/>
                                        </p:tgtEl>
                                        <p:attrNameLst>
                                          <p:attrName>style.visibility</p:attrName>
                                        </p:attrNameLst>
                                      </p:cBhvr>
                                      <p:to>
                                        <p:strVal val="visible"/>
                                      </p:to>
                                    </p:set>
                                    <p:animEffect transition="in" filter="box(in)">
                                      <p:cBhvr>
                                        <p:cTn id="22" dur="500"/>
                                        <p:tgtEl>
                                          <p:spTgt spid="92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224"/>
                                        </p:tgtEl>
                                        <p:attrNameLst>
                                          <p:attrName>style.visibility</p:attrName>
                                        </p:attrNameLst>
                                      </p:cBhvr>
                                      <p:to>
                                        <p:strVal val="visible"/>
                                      </p:to>
                                    </p:set>
                                    <p:animEffect transition="in" filter="box(in)">
                                      <p:cBhvr>
                                        <p:cTn id="27" dur="500"/>
                                        <p:tgtEl>
                                          <p:spTgt spid="92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229"/>
                                        </p:tgtEl>
                                        <p:attrNameLst>
                                          <p:attrName>style.visibility</p:attrName>
                                        </p:attrNameLst>
                                      </p:cBhvr>
                                      <p:to>
                                        <p:strVal val="visible"/>
                                      </p:to>
                                    </p:set>
                                    <p:animEffect transition="in" filter="box(in)">
                                      <p:cBhvr>
                                        <p:cTn id="32"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19" grpId="0" autoUpdateAnimBg="0"/>
      <p:bldP spid="9220" grpId="0" autoUpdateAnimBg="0"/>
      <p:bldP spid="9229"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8313" y="260350"/>
            <a:ext cx="6858000" cy="457200"/>
          </a:xfrm>
          <a:noFill/>
          <a:ln/>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tIns="46038" bIns="46038">
            <a:normAutofit fontScale="90000"/>
          </a:bodyPr>
          <a:lstStyle/>
          <a:p>
            <a:r>
              <a:rPr lang="en-US" altLang="zh-CN" sz="3600" b="1" dirty="0">
                <a:latin typeface="华文楷体" panose="02010600040101010101" pitchFamily="2" charset="-122"/>
                <a:ea typeface="华文楷体" panose="02010600040101010101" pitchFamily="2" charset="-122"/>
              </a:rPr>
              <a:t>4. </a:t>
            </a:r>
            <a:r>
              <a:rPr lang="zh-CN" altLang="en-US" sz="3600" b="1" dirty="0">
                <a:latin typeface="华文楷体" panose="02010600040101010101" pitchFamily="2" charset="-122"/>
                <a:ea typeface="华文楷体" panose="02010600040101010101" pitchFamily="2" charset="-122"/>
              </a:rPr>
              <a:t>负反馈对输入电阻的影响</a:t>
            </a:r>
          </a:p>
        </p:txBody>
      </p:sp>
      <p:sp>
        <p:nvSpPr>
          <p:cNvPr id="26627" name="Rectangle 3"/>
          <p:cNvSpPr>
            <a:spLocks noGrp="1" noChangeArrowheads="1"/>
          </p:cNvSpPr>
          <p:nvPr>
            <p:ph type="body" idx="1"/>
          </p:nvPr>
        </p:nvSpPr>
        <p:spPr>
          <a:xfrm>
            <a:off x="0" y="981075"/>
            <a:ext cx="6477000" cy="381000"/>
          </a:xfrm>
          <a:noFill/>
          <a:ln/>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tIns="46038" bIns="46038">
            <a:normAutofit fontScale="85000" lnSpcReduction="20000"/>
          </a:bodyPr>
          <a:lstStyle/>
          <a:p>
            <a:pPr>
              <a:lnSpc>
                <a:spcPct val="90000"/>
              </a:lnSpc>
              <a:buFont typeface="Wingdings" panose="05000000000000000000" pitchFamily="2" charset="2"/>
              <a:buNone/>
            </a:pPr>
            <a:r>
              <a:rPr lang="en-US" altLang="zh-CN" sz="2400" dirty="0">
                <a:solidFill>
                  <a:schemeClr val="bg1"/>
                </a:solidFill>
              </a:rPr>
              <a:t> </a:t>
            </a:r>
            <a:r>
              <a:rPr lang="en-US" altLang="zh-CN" b="1" dirty="0">
                <a:latin typeface="华文楷体" panose="02010600040101010101" pitchFamily="2" charset="-122"/>
                <a:ea typeface="华文楷体" panose="02010600040101010101" pitchFamily="2" charset="-122"/>
              </a:rPr>
              <a:t>(1) </a:t>
            </a:r>
            <a:r>
              <a:rPr lang="zh-CN" altLang="en-US" b="1" dirty="0">
                <a:latin typeface="华文楷体" panose="02010600040101010101" pitchFamily="2" charset="-122"/>
                <a:ea typeface="华文楷体" panose="02010600040101010101" pitchFamily="2" charset="-122"/>
              </a:rPr>
              <a:t>串联负反馈使输入电阻增加</a:t>
            </a:r>
            <a:endParaRPr lang="zh-CN" altLang="zh-CN" sz="2400" dirty="0">
              <a:latin typeface="华文楷体" panose="02010600040101010101" pitchFamily="2" charset="-122"/>
              <a:ea typeface="华文楷体" panose="02010600040101010101" pitchFamily="2" charset="-122"/>
            </a:endParaRPr>
          </a:p>
        </p:txBody>
      </p:sp>
      <p:graphicFrame>
        <p:nvGraphicFramePr>
          <p:cNvPr id="26628" name="Object 4"/>
          <p:cNvGraphicFramePr>
            <a:graphicFrameLocks noChangeAspect="1"/>
          </p:cNvGraphicFramePr>
          <p:nvPr/>
        </p:nvGraphicFramePr>
        <p:xfrm>
          <a:off x="4500563" y="1447800"/>
          <a:ext cx="4491037" cy="2066925"/>
        </p:xfrm>
        <a:graphic>
          <a:graphicData uri="http://schemas.openxmlformats.org/presentationml/2006/ole">
            <p:oleObj spid="_x0000_s23654" name="位图图像" r:id="rId3" imgW="3104762" imgH="1428949" progId="PBrush">
              <p:embed/>
            </p:oleObj>
          </a:graphicData>
        </a:graphic>
      </p:graphicFrame>
      <p:sp>
        <p:nvSpPr>
          <p:cNvPr id="26629" name="Rectangle 5"/>
          <p:cNvSpPr>
            <a:spLocks noChangeArrowheads="1"/>
          </p:cNvSpPr>
          <p:nvPr/>
        </p:nvSpPr>
        <p:spPr bwMode="auto">
          <a:xfrm>
            <a:off x="0" y="1981200"/>
            <a:ext cx="2339975"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en-US" altLang="zh-CN" sz="2800" dirty="0">
                <a:solidFill>
                  <a:srgbClr val="FF0000"/>
                </a:solidFill>
              </a:rPr>
              <a:t>    </a:t>
            </a:r>
            <a:r>
              <a:rPr lang="zh-CN" altLang="en-US" sz="2800" b="1" dirty="0">
                <a:solidFill>
                  <a:srgbClr val="FF0000"/>
                </a:solidFill>
                <a:latin typeface="华文楷体" panose="02010600040101010101" pitchFamily="2" charset="-122"/>
                <a:ea typeface="华文楷体" panose="02010600040101010101" pitchFamily="2" charset="-122"/>
              </a:rPr>
              <a:t>无反馈时</a:t>
            </a:r>
            <a:r>
              <a:rPr lang="zh-CN" altLang="en-US" b="1" dirty="0">
                <a:solidFill>
                  <a:srgbClr val="FF0000"/>
                </a:solidFill>
                <a:latin typeface="华文楷体" panose="02010600040101010101" pitchFamily="2" charset="-122"/>
                <a:ea typeface="华文楷体" panose="02010600040101010101" pitchFamily="2" charset="-122"/>
              </a:rPr>
              <a:t>：</a:t>
            </a:r>
            <a:endParaRPr lang="zh-CN" altLang="zh-CN" dirty="0">
              <a:solidFill>
                <a:srgbClr val="FF0000"/>
              </a:solidFill>
              <a:latin typeface="华文楷体" panose="02010600040101010101" pitchFamily="2" charset="-122"/>
              <a:ea typeface="华文楷体" panose="02010600040101010101" pitchFamily="2" charset="-122"/>
            </a:endParaRPr>
          </a:p>
        </p:txBody>
      </p:sp>
      <p:sp>
        <p:nvSpPr>
          <p:cNvPr id="26630" name="Rectangle 6"/>
          <p:cNvSpPr>
            <a:spLocks noChangeArrowheads="1"/>
          </p:cNvSpPr>
          <p:nvPr/>
        </p:nvSpPr>
        <p:spPr bwMode="auto">
          <a:xfrm>
            <a:off x="0" y="2667000"/>
            <a:ext cx="2700338"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en-US" altLang="zh-CN" sz="2800" dirty="0">
                <a:solidFill>
                  <a:srgbClr val="00FF00"/>
                </a:solidFill>
              </a:rPr>
              <a:t>    </a:t>
            </a:r>
            <a:r>
              <a:rPr lang="zh-CN" altLang="en-US" sz="2800" b="1" dirty="0">
                <a:solidFill>
                  <a:srgbClr val="FF0000"/>
                </a:solidFill>
                <a:latin typeface="华文楷体" panose="02010600040101010101" pitchFamily="2" charset="-122"/>
                <a:ea typeface="华文楷体" panose="02010600040101010101" pitchFamily="2" charset="-122"/>
              </a:rPr>
              <a:t>有反馈时：</a:t>
            </a:r>
            <a:endParaRPr lang="zh-CN" altLang="zh-CN" sz="2800" b="1" dirty="0">
              <a:solidFill>
                <a:srgbClr val="FF0000"/>
              </a:solidFill>
              <a:latin typeface="华文楷体" panose="02010600040101010101" pitchFamily="2" charset="-122"/>
              <a:ea typeface="华文楷体" panose="02010600040101010101" pitchFamily="2" charset="-122"/>
            </a:endParaRPr>
          </a:p>
        </p:txBody>
      </p:sp>
      <p:graphicFrame>
        <p:nvGraphicFramePr>
          <p:cNvPr id="26631" name="Object 7"/>
          <p:cNvGraphicFramePr>
            <a:graphicFrameLocks noChangeAspect="1"/>
          </p:cNvGraphicFramePr>
          <p:nvPr/>
        </p:nvGraphicFramePr>
        <p:xfrm>
          <a:off x="4648200" y="3657600"/>
          <a:ext cx="4114800" cy="2638425"/>
        </p:xfrm>
        <a:graphic>
          <a:graphicData uri="http://schemas.openxmlformats.org/presentationml/2006/ole">
            <p:oleObj spid="_x0000_s23655" name="位图图像" r:id="rId4" imgW="3343742" imgH="2142857" progId="PBrush">
              <p:embed/>
            </p:oleObj>
          </a:graphicData>
        </a:graphic>
      </p:graphicFrame>
      <p:graphicFrame>
        <p:nvGraphicFramePr>
          <p:cNvPr id="26632" name="Object 8"/>
          <p:cNvGraphicFramePr>
            <a:graphicFrameLocks noChangeAspect="1"/>
          </p:cNvGraphicFramePr>
          <p:nvPr>
            <p:extLst>
              <p:ext uri="{D42A27DB-BD31-4B8C-83A1-F6EECF244321}">
                <p14:modId xmlns:p14="http://schemas.microsoft.com/office/powerpoint/2010/main" xmlns="" val="1457068019"/>
              </p:ext>
            </p:extLst>
          </p:nvPr>
        </p:nvGraphicFramePr>
        <p:xfrm>
          <a:off x="2700338" y="1628775"/>
          <a:ext cx="963612" cy="1114425"/>
        </p:xfrm>
        <a:graphic>
          <a:graphicData uri="http://schemas.openxmlformats.org/presentationml/2006/ole">
            <p:oleObj spid="_x0000_s23656" name="公式" r:id="rId5" imgW="438156" imgH="514350" progId="">
              <p:embed/>
            </p:oleObj>
          </a:graphicData>
        </a:graphic>
      </p:graphicFrame>
      <p:graphicFrame>
        <p:nvGraphicFramePr>
          <p:cNvPr id="26633" name="Object 9"/>
          <p:cNvGraphicFramePr>
            <a:graphicFrameLocks noChangeAspect="1"/>
          </p:cNvGraphicFramePr>
          <p:nvPr>
            <p:extLst>
              <p:ext uri="{D42A27DB-BD31-4B8C-83A1-F6EECF244321}">
                <p14:modId xmlns:p14="http://schemas.microsoft.com/office/powerpoint/2010/main" xmlns="" val="2956005115"/>
              </p:ext>
            </p:extLst>
          </p:nvPr>
        </p:nvGraphicFramePr>
        <p:xfrm>
          <a:off x="3663950" y="1657350"/>
          <a:ext cx="661988" cy="1114425"/>
        </p:xfrm>
        <a:graphic>
          <a:graphicData uri="http://schemas.openxmlformats.org/presentationml/2006/ole">
            <p:oleObj spid="_x0000_s23657" name="公式" r:id="rId6" imgW="304668" imgH="520474" progId="">
              <p:embed/>
            </p:oleObj>
          </a:graphicData>
        </a:graphic>
      </p:graphicFrame>
      <p:graphicFrame>
        <p:nvGraphicFramePr>
          <p:cNvPr id="26634" name="Object 10"/>
          <p:cNvGraphicFramePr>
            <a:graphicFrameLocks noChangeAspect="1"/>
          </p:cNvGraphicFramePr>
          <p:nvPr>
            <p:extLst>
              <p:ext uri="{D42A27DB-BD31-4B8C-83A1-F6EECF244321}">
                <p14:modId xmlns:p14="http://schemas.microsoft.com/office/powerpoint/2010/main" xmlns="" val="3531523489"/>
              </p:ext>
            </p:extLst>
          </p:nvPr>
        </p:nvGraphicFramePr>
        <p:xfrm>
          <a:off x="437732" y="3263899"/>
          <a:ext cx="1104900" cy="1196975"/>
        </p:xfrm>
        <a:graphic>
          <a:graphicData uri="http://schemas.openxmlformats.org/presentationml/2006/ole">
            <p:oleObj spid="_x0000_s23658" name="公式" r:id="rId7" imgW="495424" imgH="552420" progId="">
              <p:embed/>
            </p:oleObj>
          </a:graphicData>
        </a:graphic>
      </p:graphicFrame>
      <p:graphicFrame>
        <p:nvGraphicFramePr>
          <p:cNvPr id="26635" name="Object 11"/>
          <p:cNvGraphicFramePr>
            <a:graphicFrameLocks noChangeAspect="1"/>
          </p:cNvGraphicFramePr>
          <p:nvPr>
            <p:extLst>
              <p:ext uri="{D42A27DB-BD31-4B8C-83A1-F6EECF244321}">
                <p14:modId xmlns:p14="http://schemas.microsoft.com/office/powerpoint/2010/main" xmlns="" val="1582710117"/>
              </p:ext>
            </p:extLst>
          </p:nvPr>
        </p:nvGraphicFramePr>
        <p:xfrm>
          <a:off x="1538355" y="3305173"/>
          <a:ext cx="1214438" cy="1114425"/>
        </p:xfrm>
        <a:graphic>
          <a:graphicData uri="http://schemas.openxmlformats.org/presentationml/2006/ole">
            <p:oleObj spid="_x0000_s23659" name="公式" r:id="rId8" imgW="552422" imgH="514350" progId="">
              <p:embed/>
            </p:oleObj>
          </a:graphicData>
        </a:graphic>
      </p:graphicFrame>
      <p:graphicFrame>
        <p:nvGraphicFramePr>
          <p:cNvPr id="26636" name="Object 12"/>
          <p:cNvGraphicFramePr>
            <a:graphicFrameLocks noChangeAspect="1"/>
          </p:cNvGraphicFramePr>
          <p:nvPr>
            <p:extLst>
              <p:ext uri="{D42A27DB-BD31-4B8C-83A1-F6EECF244321}">
                <p14:modId xmlns:p14="http://schemas.microsoft.com/office/powerpoint/2010/main" xmlns="" val="403218697"/>
              </p:ext>
            </p:extLst>
          </p:nvPr>
        </p:nvGraphicFramePr>
        <p:xfrm>
          <a:off x="2752930" y="3305173"/>
          <a:ext cx="1406525" cy="1114425"/>
        </p:xfrm>
        <a:graphic>
          <a:graphicData uri="http://schemas.openxmlformats.org/presentationml/2006/ole">
            <p:oleObj spid="_x0000_s23660" name="公式" r:id="rId9" imgW="638054" imgH="514350" progId="">
              <p:embed/>
            </p:oleObj>
          </a:graphicData>
        </a:graphic>
      </p:graphicFrame>
      <p:graphicFrame>
        <p:nvGraphicFramePr>
          <p:cNvPr id="26637" name="Object 13"/>
          <p:cNvGraphicFramePr>
            <a:graphicFrameLocks noChangeAspect="1"/>
          </p:cNvGraphicFramePr>
          <p:nvPr>
            <p:extLst>
              <p:ext uri="{D42A27DB-BD31-4B8C-83A1-F6EECF244321}">
                <p14:modId xmlns:p14="http://schemas.microsoft.com/office/powerpoint/2010/main" xmlns="" val="3546039362"/>
              </p:ext>
            </p:extLst>
          </p:nvPr>
        </p:nvGraphicFramePr>
        <p:xfrm>
          <a:off x="894261" y="4460872"/>
          <a:ext cx="1598613" cy="1114425"/>
        </p:xfrm>
        <a:graphic>
          <a:graphicData uri="http://schemas.openxmlformats.org/presentationml/2006/ole">
            <p:oleObj spid="_x0000_s23661" name="公式" r:id="rId10" imgW="723956" imgH="514350" progId="">
              <p:embed/>
            </p:oleObj>
          </a:graphicData>
        </a:graphic>
      </p:graphicFrame>
      <p:graphicFrame>
        <p:nvGraphicFramePr>
          <p:cNvPr id="26638" name="Object 14"/>
          <p:cNvGraphicFramePr>
            <a:graphicFrameLocks noChangeAspect="1"/>
          </p:cNvGraphicFramePr>
          <p:nvPr>
            <p:extLst>
              <p:ext uri="{D42A27DB-BD31-4B8C-83A1-F6EECF244321}">
                <p14:modId xmlns:p14="http://schemas.microsoft.com/office/powerpoint/2010/main" xmlns="" val="3769649120"/>
              </p:ext>
            </p:extLst>
          </p:nvPr>
        </p:nvGraphicFramePr>
        <p:xfrm>
          <a:off x="2485935" y="4460872"/>
          <a:ext cx="1654175" cy="1114425"/>
        </p:xfrm>
        <a:graphic>
          <a:graphicData uri="http://schemas.openxmlformats.org/presentationml/2006/ole">
            <p:oleObj spid="_x0000_s23662" name="公式" r:id="rId11" imgW="752590" imgH="514350" progId="">
              <p:embed/>
            </p:oleObj>
          </a:graphicData>
        </a:graphic>
      </p:graphicFrame>
      <p:graphicFrame>
        <p:nvGraphicFramePr>
          <p:cNvPr id="26639" name="Object 15"/>
          <p:cNvGraphicFramePr>
            <a:graphicFrameLocks noChangeAspect="1"/>
          </p:cNvGraphicFramePr>
          <p:nvPr>
            <p:extLst>
              <p:ext uri="{D42A27DB-BD31-4B8C-83A1-F6EECF244321}">
                <p14:modId xmlns:p14="http://schemas.microsoft.com/office/powerpoint/2010/main" xmlns="" val="1082193372"/>
              </p:ext>
            </p:extLst>
          </p:nvPr>
        </p:nvGraphicFramePr>
        <p:xfrm>
          <a:off x="894261" y="5692409"/>
          <a:ext cx="1541463" cy="434975"/>
        </p:xfrm>
        <a:graphic>
          <a:graphicData uri="http://schemas.openxmlformats.org/presentationml/2006/ole">
            <p:oleObj spid="_x0000_s23663" name="公式" r:id="rId12" imgW="704777" imgH="190620" progId="">
              <p:embed/>
            </p:oleObj>
          </a:graphicData>
        </a:graphic>
      </p:graphicFrame>
      <p:sp>
        <p:nvSpPr>
          <p:cNvPr id="16" name="Line 3"/>
          <p:cNvSpPr>
            <a:spLocks noChangeShapeType="1"/>
          </p:cNvSpPr>
          <p:nvPr/>
        </p:nvSpPr>
        <p:spPr bwMode="auto">
          <a:xfrm>
            <a:off x="261937" y="779418"/>
            <a:ext cx="5800725"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2480910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vertical)">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blinds(vertical)">
                                      <p:cBhvr>
                                        <p:cTn id="12" dur="500"/>
                                        <p:tgtEl>
                                          <p:spTgt spid="26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6629"/>
                                        </p:tgtEl>
                                        <p:attrNameLst>
                                          <p:attrName>style.visibility</p:attrName>
                                        </p:attrNameLst>
                                      </p:cBhvr>
                                      <p:to>
                                        <p:strVal val="visible"/>
                                      </p:to>
                                    </p:set>
                                    <p:animEffect transition="in" filter="blinds(vertical)">
                                      <p:cBhvr>
                                        <p:cTn id="17" dur="500"/>
                                        <p:tgtEl>
                                          <p:spTgt spid="26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26632"/>
                                        </p:tgtEl>
                                        <p:attrNameLst>
                                          <p:attrName>style.visibility</p:attrName>
                                        </p:attrNameLst>
                                      </p:cBhvr>
                                      <p:to>
                                        <p:strVal val="visible"/>
                                      </p:to>
                                    </p:set>
                                    <p:animEffect transition="in" filter="blinds(vertical)">
                                      <p:cBhvr>
                                        <p:cTn id="22" dur="500"/>
                                        <p:tgtEl>
                                          <p:spTgt spid="266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26633"/>
                                        </p:tgtEl>
                                        <p:attrNameLst>
                                          <p:attrName>style.visibility</p:attrName>
                                        </p:attrNameLst>
                                      </p:cBhvr>
                                      <p:to>
                                        <p:strVal val="visible"/>
                                      </p:to>
                                    </p:set>
                                    <p:animEffect transition="in" filter="blinds(vertical)">
                                      <p:cBhvr>
                                        <p:cTn id="27" dur="500"/>
                                        <p:tgtEl>
                                          <p:spTgt spid="266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6630"/>
                                        </p:tgtEl>
                                        <p:attrNameLst>
                                          <p:attrName>style.visibility</p:attrName>
                                        </p:attrNameLst>
                                      </p:cBhvr>
                                      <p:to>
                                        <p:strVal val="visible"/>
                                      </p:to>
                                    </p:set>
                                    <p:animEffect transition="in" filter="blinds(vertical)">
                                      <p:cBhvr>
                                        <p:cTn id="32" dur="500"/>
                                        <p:tgtEl>
                                          <p:spTgt spid="266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26631"/>
                                        </p:tgtEl>
                                        <p:attrNameLst>
                                          <p:attrName>style.visibility</p:attrName>
                                        </p:attrNameLst>
                                      </p:cBhvr>
                                      <p:to>
                                        <p:strVal val="visible"/>
                                      </p:to>
                                    </p:set>
                                    <p:animEffect transition="in" filter="blinds(vertical)">
                                      <p:cBhvr>
                                        <p:cTn id="37" dur="500"/>
                                        <p:tgtEl>
                                          <p:spTgt spid="266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26634"/>
                                        </p:tgtEl>
                                        <p:attrNameLst>
                                          <p:attrName>style.visibility</p:attrName>
                                        </p:attrNameLst>
                                      </p:cBhvr>
                                      <p:to>
                                        <p:strVal val="visible"/>
                                      </p:to>
                                    </p:set>
                                    <p:animEffect transition="in" filter="blinds(vertical)">
                                      <p:cBhvr>
                                        <p:cTn id="42" dur="500"/>
                                        <p:tgtEl>
                                          <p:spTgt spid="2663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26635"/>
                                        </p:tgtEl>
                                        <p:attrNameLst>
                                          <p:attrName>style.visibility</p:attrName>
                                        </p:attrNameLst>
                                      </p:cBhvr>
                                      <p:to>
                                        <p:strVal val="visible"/>
                                      </p:to>
                                    </p:set>
                                    <p:animEffect transition="in" filter="blinds(vertical)">
                                      <p:cBhvr>
                                        <p:cTn id="47" dur="500"/>
                                        <p:tgtEl>
                                          <p:spTgt spid="2663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nodeType="clickEffect">
                                  <p:stCondLst>
                                    <p:cond delay="0"/>
                                  </p:stCondLst>
                                  <p:childTnLst>
                                    <p:set>
                                      <p:cBhvr>
                                        <p:cTn id="51" dur="1" fill="hold">
                                          <p:stCondLst>
                                            <p:cond delay="0"/>
                                          </p:stCondLst>
                                        </p:cTn>
                                        <p:tgtEl>
                                          <p:spTgt spid="26636"/>
                                        </p:tgtEl>
                                        <p:attrNameLst>
                                          <p:attrName>style.visibility</p:attrName>
                                        </p:attrNameLst>
                                      </p:cBhvr>
                                      <p:to>
                                        <p:strVal val="visible"/>
                                      </p:to>
                                    </p:set>
                                    <p:animEffect transition="in" filter="blinds(vertical)">
                                      <p:cBhvr>
                                        <p:cTn id="52" dur="500"/>
                                        <p:tgtEl>
                                          <p:spTgt spid="2663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nodeType="clickEffect">
                                  <p:stCondLst>
                                    <p:cond delay="0"/>
                                  </p:stCondLst>
                                  <p:childTnLst>
                                    <p:set>
                                      <p:cBhvr>
                                        <p:cTn id="56" dur="1" fill="hold">
                                          <p:stCondLst>
                                            <p:cond delay="0"/>
                                          </p:stCondLst>
                                        </p:cTn>
                                        <p:tgtEl>
                                          <p:spTgt spid="26637"/>
                                        </p:tgtEl>
                                        <p:attrNameLst>
                                          <p:attrName>style.visibility</p:attrName>
                                        </p:attrNameLst>
                                      </p:cBhvr>
                                      <p:to>
                                        <p:strVal val="visible"/>
                                      </p:to>
                                    </p:set>
                                    <p:animEffect transition="in" filter="blinds(vertical)">
                                      <p:cBhvr>
                                        <p:cTn id="57" dur="500"/>
                                        <p:tgtEl>
                                          <p:spTgt spid="266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nodeType="clickEffect">
                                  <p:stCondLst>
                                    <p:cond delay="0"/>
                                  </p:stCondLst>
                                  <p:childTnLst>
                                    <p:set>
                                      <p:cBhvr>
                                        <p:cTn id="61" dur="1" fill="hold">
                                          <p:stCondLst>
                                            <p:cond delay="0"/>
                                          </p:stCondLst>
                                        </p:cTn>
                                        <p:tgtEl>
                                          <p:spTgt spid="26638"/>
                                        </p:tgtEl>
                                        <p:attrNameLst>
                                          <p:attrName>style.visibility</p:attrName>
                                        </p:attrNameLst>
                                      </p:cBhvr>
                                      <p:to>
                                        <p:strVal val="visible"/>
                                      </p:to>
                                    </p:set>
                                    <p:animEffect transition="in" filter="blinds(vertical)">
                                      <p:cBhvr>
                                        <p:cTn id="62" dur="500"/>
                                        <p:tgtEl>
                                          <p:spTgt spid="2663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5" fill="hold" nodeType="clickEffect">
                                  <p:stCondLst>
                                    <p:cond delay="0"/>
                                  </p:stCondLst>
                                  <p:childTnLst>
                                    <p:set>
                                      <p:cBhvr>
                                        <p:cTn id="66" dur="1" fill="hold">
                                          <p:stCondLst>
                                            <p:cond delay="0"/>
                                          </p:stCondLst>
                                        </p:cTn>
                                        <p:tgtEl>
                                          <p:spTgt spid="26639"/>
                                        </p:tgtEl>
                                        <p:attrNameLst>
                                          <p:attrName>style.visibility</p:attrName>
                                        </p:attrNameLst>
                                      </p:cBhvr>
                                      <p:to>
                                        <p:strVal val="visible"/>
                                      </p:to>
                                    </p:set>
                                    <p:animEffect transition="in" filter="blinds(vertical)">
                                      <p:cBhvr>
                                        <p:cTn id="67" dur="500"/>
                                        <p:tgtEl>
                                          <p:spTgt spid="26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P spid="26629" grpId="0" autoUpdateAnimBg="0"/>
      <p:bldP spid="2663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95288" y="404813"/>
            <a:ext cx="6096000" cy="533400"/>
          </a:xfrm>
          <a:noFill/>
          <a:ln/>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tIns="46038" bIns="46038">
            <a:normAutofit/>
          </a:bodyPr>
          <a:lstStyle/>
          <a:p>
            <a:r>
              <a:rPr lang="en-US" altLang="zh-CN" sz="2400" b="1" dirty="0">
                <a:latin typeface="华文楷体" panose="02010600040101010101" pitchFamily="2" charset="-122"/>
                <a:ea typeface="华文楷体" panose="02010600040101010101" pitchFamily="2" charset="-122"/>
              </a:rPr>
              <a:t>(2)</a:t>
            </a:r>
            <a:r>
              <a:rPr lang="zh-CN" altLang="en-US" sz="2400" b="1" dirty="0">
                <a:latin typeface="华文楷体" panose="02010600040101010101" pitchFamily="2" charset="-122"/>
                <a:ea typeface="华文楷体" panose="02010600040101010101" pitchFamily="2" charset="-122"/>
              </a:rPr>
              <a:t>并联负反馈使输入电阻减小</a:t>
            </a:r>
          </a:p>
        </p:txBody>
      </p:sp>
      <p:sp>
        <p:nvSpPr>
          <p:cNvPr id="27651" name="Rectangle 3"/>
          <p:cNvSpPr>
            <a:spLocks noChangeArrowheads="1"/>
          </p:cNvSpPr>
          <p:nvPr/>
        </p:nvSpPr>
        <p:spPr bwMode="auto">
          <a:xfrm>
            <a:off x="0" y="1676400"/>
            <a:ext cx="2484438"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en-US" altLang="zh-CN" sz="2800" dirty="0">
                <a:solidFill>
                  <a:srgbClr val="FF0000"/>
                </a:solidFill>
                <a:latin typeface="华文楷体" panose="02010600040101010101" pitchFamily="2" charset="-122"/>
                <a:ea typeface="华文楷体" panose="02010600040101010101" pitchFamily="2" charset="-122"/>
              </a:rPr>
              <a:t>    </a:t>
            </a:r>
            <a:r>
              <a:rPr lang="zh-CN" altLang="en-US" sz="2800" b="1" dirty="0">
                <a:solidFill>
                  <a:srgbClr val="FF0000"/>
                </a:solidFill>
                <a:latin typeface="华文楷体" panose="02010600040101010101" pitchFamily="2" charset="-122"/>
                <a:ea typeface="华文楷体" panose="02010600040101010101" pitchFamily="2" charset="-122"/>
              </a:rPr>
              <a:t>无反馈时：</a:t>
            </a:r>
            <a:endParaRPr lang="zh-CN" altLang="zh-CN" sz="2800" dirty="0">
              <a:solidFill>
                <a:srgbClr val="FF0000"/>
              </a:solidFill>
              <a:latin typeface="华文楷体" panose="02010600040101010101" pitchFamily="2" charset="-122"/>
              <a:ea typeface="华文楷体" panose="02010600040101010101" pitchFamily="2" charset="-122"/>
            </a:endParaRPr>
          </a:p>
        </p:txBody>
      </p:sp>
      <p:sp>
        <p:nvSpPr>
          <p:cNvPr id="27652" name="Rectangle 4"/>
          <p:cNvSpPr>
            <a:spLocks noChangeArrowheads="1"/>
          </p:cNvSpPr>
          <p:nvPr/>
        </p:nvSpPr>
        <p:spPr bwMode="auto">
          <a:xfrm>
            <a:off x="0" y="2285228"/>
            <a:ext cx="23622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en-US" altLang="zh-CN" sz="2800" dirty="0">
                <a:solidFill>
                  <a:srgbClr val="00FF00"/>
                </a:solidFill>
              </a:rPr>
              <a:t>    </a:t>
            </a:r>
            <a:r>
              <a:rPr lang="zh-CN" altLang="en-US" sz="2800" b="1" dirty="0">
                <a:solidFill>
                  <a:srgbClr val="FF0000"/>
                </a:solidFill>
                <a:latin typeface="华文楷体" panose="02010600040101010101" pitchFamily="2" charset="-122"/>
                <a:ea typeface="华文楷体" panose="02010600040101010101" pitchFamily="2" charset="-122"/>
              </a:rPr>
              <a:t>有反馈时：</a:t>
            </a:r>
            <a:endParaRPr lang="zh-CN" altLang="zh-CN" sz="2800" b="1" dirty="0">
              <a:solidFill>
                <a:srgbClr val="FF0000"/>
              </a:solidFill>
              <a:latin typeface="华文楷体" panose="02010600040101010101" pitchFamily="2" charset="-122"/>
              <a:ea typeface="华文楷体" panose="02010600040101010101" pitchFamily="2" charset="-122"/>
            </a:endParaRPr>
          </a:p>
        </p:txBody>
      </p:sp>
      <p:graphicFrame>
        <p:nvGraphicFramePr>
          <p:cNvPr id="27653" name="Object 5"/>
          <p:cNvGraphicFramePr>
            <a:graphicFrameLocks noChangeAspect="1"/>
          </p:cNvGraphicFramePr>
          <p:nvPr/>
        </p:nvGraphicFramePr>
        <p:xfrm>
          <a:off x="4191000" y="1295400"/>
          <a:ext cx="4495800" cy="2039938"/>
        </p:xfrm>
        <a:graphic>
          <a:graphicData uri="http://schemas.openxmlformats.org/presentationml/2006/ole">
            <p:oleObj spid="_x0000_s24678" name="位图图像" r:id="rId3" imgW="3505689" imgH="1590897" progId="PBrush">
              <p:embed/>
            </p:oleObj>
          </a:graphicData>
        </a:graphic>
      </p:graphicFrame>
      <p:graphicFrame>
        <p:nvGraphicFramePr>
          <p:cNvPr id="27654" name="Object 6"/>
          <p:cNvGraphicFramePr>
            <a:graphicFrameLocks noChangeAspect="1"/>
          </p:cNvGraphicFramePr>
          <p:nvPr>
            <p:extLst>
              <p:ext uri="{D42A27DB-BD31-4B8C-83A1-F6EECF244321}">
                <p14:modId xmlns:p14="http://schemas.microsoft.com/office/powerpoint/2010/main" xmlns="" val="1720662495"/>
              </p:ext>
            </p:extLst>
          </p:nvPr>
        </p:nvGraphicFramePr>
        <p:xfrm>
          <a:off x="2209800" y="1295400"/>
          <a:ext cx="963613" cy="1114425"/>
        </p:xfrm>
        <a:graphic>
          <a:graphicData uri="http://schemas.openxmlformats.org/presentationml/2006/ole">
            <p:oleObj spid="_x0000_s24679" name="公式" r:id="rId4" imgW="438156" imgH="514350" progId="">
              <p:embed/>
            </p:oleObj>
          </a:graphicData>
        </a:graphic>
      </p:graphicFrame>
      <p:graphicFrame>
        <p:nvGraphicFramePr>
          <p:cNvPr id="27655" name="Object 7"/>
          <p:cNvGraphicFramePr>
            <a:graphicFrameLocks noChangeAspect="1"/>
          </p:cNvGraphicFramePr>
          <p:nvPr>
            <p:extLst>
              <p:ext uri="{D42A27DB-BD31-4B8C-83A1-F6EECF244321}">
                <p14:modId xmlns:p14="http://schemas.microsoft.com/office/powerpoint/2010/main" xmlns="" val="3417666417"/>
              </p:ext>
            </p:extLst>
          </p:nvPr>
        </p:nvGraphicFramePr>
        <p:xfrm>
          <a:off x="3200400" y="1295400"/>
          <a:ext cx="661988" cy="1114425"/>
        </p:xfrm>
        <a:graphic>
          <a:graphicData uri="http://schemas.openxmlformats.org/presentationml/2006/ole">
            <p:oleObj spid="_x0000_s24680" name="公式" r:id="rId5" imgW="295255" imgH="514350" progId="">
              <p:embed/>
            </p:oleObj>
          </a:graphicData>
        </a:graphic>
      </p:graphicFrame>
      <p:graphicFrame>
        <p:nvGraphicFramePr>
          <p:cNvPr id="27656" name="Object 8"/>
          <p:cNvGraphicFramePr>
            <a:graphicFrameLocks noChangeAspect="1"/>
          </p:cNvGraphicFramePr>
          <p:nvPr>
            <p:extLst>
              <p:ext uri="{D42A27DB-BD31-4B8C-83A1-F6EECF244321}">
                <p14:modId xmlns:p14="http://schemas.microsoft.com/office/powerpoint/2010/main" xmlns="" val="2096174175"/>
              </p:ext>
            </p:extLst>
          </p:nvPr>
        </p:nvGraphicFramePr>
        <p:xfrm>
          <a:off x="628650" y="2813050"/>
          <a:ext cx="1104900" cy="1196975"/>
        </p:xfrm>
        <a:graphic>
          <a:graphicData uri="http://schemas.openxmlformats.org/presentationml/2006/ole">
            <p:oleObj spid="_x0000_s24681" name="公式" r:id="rId6" imgW="495424" imgH="552420" progId="">
              <p:embed/>
            </p:oleObj>
          </a:graphicData>
        </a:graphic>
      </p:graphicFrame>
      <p:graphicFrame>
        <p:nvGraphicFramePr>
          <p:cNvPr id="27657" name="Object 9"/>
          <p:cNvGraphicFramePr>
            <a:graphicFrameLocks noChangeAspect="1"/>
          </p:cNvGraphicFramePr>
          <p:nvPr>
            <p:extLst>
              <p:ext uri="{D42A27DB-BD31-4B8C-83A1-F6EECF244321}">
                <p14:modId xmlns:p14="http://schemas.microsoft.com/office/powerpoint/2010/main" xmlns="" val="1975734615"/>
              </p:ext>
            </p:extLst>
          </p:nvPr>
        </p:nvGraphicFramePr>
        <p:xfrm>
          <a:off x="1730376" y="2888477"/>
          <a:ext cx="1155700" cy="1114425"/>
        </p:xfrm>
        <a:graphic>
          <a:graphicData uri="http://schemas.openxmlformats.org/presentationml/2006/ole">
            <p:oleObj spid="_x0000_s24682" name="公式" r:id="rId7" imgW="523788" imgH="514350" progId="">
              <p:embed/>
            </p:oleObj>
          </a:graphicData>
        </a:graphic>
      </p:graphicFrame>
      <p:graphicFrame>
        <p:nvGraphicFramePr>
          <p:cNvPr id="27658" name="Object 10"/>
          <p:cNvGraphicFramePr>
            <a:graphicFrameLocks noChangeAspect="1"/>
          </p:cNvGraphicFramePr>
          <p:nvPr>
            <p:extLst>
              <p:ext uri="{D42A27DB-BD31-4B8C-83A1-F6EECF244321}">
                <p14:modId xmlns:p14="http://schemas.microsoft.com/office/powerpoint/2010/main" xmlns="" val="614408007"/>
              </p:ext>
            </p:extLst>
          </p:nvPr>
        </p:nvGraphicFramePr>
        <p:xfrm>
          <a:off x="2869406" y="2901950"/>
          <a:ext cx="1376362" cy="1114425"/>
        </p:xfrm>
        <a:graphic>
          <a:graphicData uri="http://schemas.openxmlformats.org/presentationml/2006/ole">
            <p:oleObj spid="_x0000_s24683" name="公式" r:id="rId8" imgW="628599" imgH="514350" progId="">
              <p:embed/>
            </p:oleObj>
          </a:graphicData>
        </a:graphic>
      </p:graphicFrame>
      <p:graphicFrame>
        <p:nvGraphicFramePr>
          <p:cNvPr id="27659" name="Object 11"/>
          <p:cNvGraphicFramePr>
            <a:graphicFrameLocks noChangeAspect="1"/>
          </p:cNvGraphicFramePr>
          <p:nvPr>
            <p:extLst>
              <p:ext uri="{D42A27DB-BD31-4B8C-83A1-F6EECF244321}">
                <p14:modId xmlns:p14="http://schemas.microsoft.com/office/powerpoint/2010/main" xmlns="" val="2793213234"/>
              </p:ext>
            </p:extLst>
          </p:nvPr>
        </p:nvGraphicFramePr>
        <p:xfrm>
          <a:off x="1047750" y="4114800"/>
          <a:ext cx="1568450" cy="1114425"/>
        </p:xfrm>
        <a:graphic>
          <a:graphicData uri="http://schemas.openxmlformats.org/presentationml/2006/ole">
            <p:oleObj spid="_x0000_s24684" name="公式" r:id="rId9" imgW="714502" imgH="514350" progId="">
              <p:embed/>
            </p:oleObj>
          </a:graphicData>
        </a:graphic>
      </p:graphicFrame>
      <p:graphicFrame>
        <p:nvGraphicFramePr>
          <p:cNvPr id="27660" name="Object 12"/>
          <p:cNvGraphicFramePr>
            <a:graphicFrameLocks noChangeAspect="1"/>
          </p:cNvGraphicFramePr>
          <p:nvPr>
            <p:extLst>
              <p:ext uri="{D42A27DB-BD31-4B8C-83A1-F6EECF244321}">
                <p14:modId xmlns:p14="http://schemas.microsoft.com/office/powerpoint/2010/main" xmlns="" val="3682902045"/>
              </p:ext>
            </p:extLst>
          </p:nvPr>
        </p:nvGraphicFramePr>
        <p:xfrm>
          <a:off x="2640013" y="4114800"/>
          <a:ext cx="1624012" cy="1114425"/>
        </p:xfrm>
        <a:graphic>
          <a:graphicData uri="http://schemas.openxmlformats.org/presentationml/2006/ole">
            <p:oleObj spid="_x0000_s24685" name="公式" r:id="rId10" imgW="742866" imgH="514350" progId="">
              <p:embed/>
            </p:oleObj>
          </a:graphicData>
        </a:graphic>
      </p:graphicFrame>
      <p:graphicFrame>
        <p:nvGraphicFramePr>
          <p:cNvPr id="27661" name="Object 13"/>
          <p:cNvGraphicFramePr>
            <a:graphicFrameLocks noChangeAspect="1"/>
          </p:cNvGraphicFramePr>
          <p:nvPr>
            <p:extLst>
              <p:ext uri="{D42A27DB-BD31-4B8C-83A1-F6EECF244321}">
                <p14:modId xmlns:p14="http://schemas.microsoft.com/office/powerpoint/2010/main" xmlns="" val="3968673237"/>
              </p:ext>
            </p:extLst>
          </p:nvPr>
        </p:nvGraphicFramePr>
        <p:xfrm>
          <a:off x="1447800" y="5334000"/>
          <a:ext cx="1376363" cy="1114425"/>
        </p:xfrm>
        <a:graphic>
          <a:graphicData uri="http://schemas.openxmlformats.org/presentationml/2006/ole">
            <p:oleObj spid="_x0000_s24686" name="Microsoft 公式 3.0" r:id="rId11" imgW="628599" imgH="514350" progId="">
              <p:embed/>
            </p:oleObj>
          </a:graphicData>
        </a:graphic>
      </p:graphicFrame>
      <p:graphicFrame>
        <p:nvGraphicFramePr>
          <p:cNvPr id="27662" name="Object 14"/>
          <p:cNvGraphicFramePr>
            <a:graphicFrameLocks noChangeAspect="1"/>
          </p:cNvGraphicFramePr>
          <p:nvPr/>
        </p:nvGraphicFramePr>
        <p:xfrm>
          <a:off x="4648200" y="3581400"/>
          <a:ext cx="4267200" cy="2974975"/>
        </p:xfrm>
        <a:graphic>
          <a:graphicData uri="http://schemas.openxmlformats.org/presentationml/2006/ole">
            <p:oleObj spid="_x0000_s24687" name="位图图像" r:id="rId12" imgW="3115110" imgH="2172003" progId="PBrush">
              <p:embed/>
            </p:oleObj>
          </a:graphicData>
        </a:graphic>
      </p:graphicFrame>
    </p:spTree>
    <p:extLst>
      <p:ext uri="{BB962C8B-B14F-4D97-AF65-F5344CB8AC3E}">
        <p14:creationId xmlns:p14="http://schemas.microsoft.com/office/powerpoint/2010/main" xmlns="" val="177393962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653"/>
                                        </p:tgtEl>
                                        <p:attrNameLst>
                                          <p:attrName>style.visibility</p:attrName>
                                        </p:attrNameLst>
                                      </p:cBhvr>
                                      <p:to>
                                        <p:strVal val="visible"/>
                                      </p:to>
                                    </p:set>
                                    <p:animEffect transition="in" filter="blinds(horizontal)">
                                      <p:cBhvr>
                                        <p:cTn id="12" dur="500"/>
                                        <p:tgtEl>
                                          <p:spTgt spid="276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654"/>
                                        </p:tgtEl>
                                        <p:attrNameLst>
                                          <p:attrName>style.visibility</p:attrName>
                                        </p:attrNameLst>
                                      </p:cBhvr>
                                      <p:to>
                                        <p:strVal val="visible"/>
                                      </p:to>
                                    </p:set>
                                    <p:animEffect transition="in" filter="blinds(horizontal)">
                                      <p:cBhvr>
                                        <p:cTn id="17" dur="500"/>
                                        <p:tgtEl>
                                          <p:spTgt spid="276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655"/>
                                        </p:tgtEl>
                                        <p:attrNameLst>
                                          <p:attrName>style.visibility</p:attrName>
                                        </p:attrNameLst>
                                      </p:cBhvr>
                                      <p:to>
                                        <p:strVal val="visible"/>
                                      </p:to>
                                    </p:set>
                                    <p:animEffect transition="in" filter="blinds(horizontal)">
                                      <p:cBhvr>
                                        <p:cTn id="22" dur="500"/>
                                        <p:tgtEl>
                                          <p:spTgt spid="276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652"/>
                                        </p:tgtEl>
                                        <p:attrNameLst>
                                          <p:attrName>style.visibility</p:attrName>
                                        </p:attrNameLst>
                                      </p:cBhvr>
                                      <p:to>
                                        <p:strVal val="visible"/>
                                      </p:to>
                                    </p:set>
                                    <p:animEffect transition="in" filter="blinds(horizontal)">
                                      <p:cBhvr>
                                        <p:cTn id="27" dur="500"/>
                                        <p:tgtEl>
                                          <p:spTgt spid="276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27662"/>
                                        </p:tgtEl>
                                        <p:attrNameLst>
                                          <p:attrName>style.visibility</p:attrName>
                                        </p:attrNameLst>
                                      </p:cBhvr>
                                      <p:to>
                                        <p:strVal val="visible"/>
                                      </p:to>
                                    </p:set>
                                    <p:anim calcmode="lin" valueType="num">
                                      <p:cBhvr additive="base">
                                        <p:cTn id="32" dur="500" fill="hold"/>
                                        <p:tgtEl>
                                          <p:spTgt spid="27662"/>
                                        </p:tgtEl>
                                        <p:attrNameLst>
                                          <p:attrName>ppt_x</p:attrName>
                                        </p:attrNameLst>
                                      </p:cBhvr>
                                      <p:tavLst>
                                        <p:tav tm="0">
                                          <p:val>
                                            <p:strVal val="0-#ppt_w/2"/>
                                          </p:val>
                                        </p:tav>
                                        <p:tav tm="100000">
                                          <p:val>
                                            <p:strVal val="#ppt_x"/>
                                          </p:val>
                                        </p:tav>
                                      </p:tavLst>
                                    </p:anim>
                                    <p:anim calcmode="lin" valueType="num">
                                      <p:cBhvr additive="base">
                                        <p:cTn id="33" dur="500" fill="hold"/>
                                        <p:tgtEl>
                                          <p:spTgt spid="27662"/>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7656"/>
                                        </p:tgtEl>
                                        <p:attrNameLst>
                                          <p:attrName>style.visibility</p:attrName>
                                        </p:attrNameLst>
                                      </p:cBhvr>
                                      <p:to>
                                        <p:strVal val="visible"/>
                                      </p:to>
                                    </p:set>
                                    <p:animEffect transition="in" filter="blinds(horizontal)">
                                      <p:cBhvr>
                                        <p:cTn id="38" dur="500"/>
                                        <p:tgtEl>
                                          <p:spTgt spid="2765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27657"/>
                                        </p:tgtEl>
                                        <p:attrNameLst>
                                          <p:attrName>style.visibility</p:attrName>
                                        </p:attrNameLst>
                                      </p:cBhvr>
                                      <p:to>
                                        <p:strVal val="visible"/>
                                      </p:to>
                                    </p:set>
                                    <p:animEffect transition="in" filter="blinds(horizontal)">
                                      <p:cBhvr>
                                        <p:cTn id="43" dur="500"/>
                                        <p:tgtEl>
                                          <p:spTgt spid="2765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7658"/>
                                        </p:tgtEl>
                                        <p:attrNameLst>
                                          <p:attrName>style.visibility</p:attrName>
                                        </p:attrNameLst>
                                      </p:cBhvr>
                                      <p:to>
                                        <p:strVal val="visible"/>
                                      </p:to>
                                    </p:set>
                                    <p:animEffect transition="in" filter="blinds(horizontal)">
                                      <p:cBhvr>
                                        <p:cTn id="48" dur="500"/>
                                        <p:tgtEl>
                                          <p:spTgt spid="2765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7659"/>
                                        </p:tgtEl>
                                        <p:attrNameLst>
                                          <p:attrName>style.visibility</p:attrName>
                                        </p:attrNameLst>
                                      </p:cBhvr>
                                      <p:to>
                                        <p:strVal val="visible"/>
                                      </p:to>
                                    </p:set>
                                    <p:animEffect transition="in" filter="blinds(horizontal)">
                                      <p:cBhvr>
                                        <p:cTn id="53" dur="500"/>
                                        <p:tgtEl>
                                          <p:spTgt spid="2765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27660"/>
                                        </p:tgtEl>
                                        <p:attrNameLst>
                                          <p:attrName>style.visibility</p:attrName>
                                        </p:attrNameLst>
                                      </p:cBhvr>
                                      <p:to>
                                        <p:strVal val="visible"/>
                                      </p:to>
                                    </p:set>
                                    <p:animEffect transition="in" filter="blinds(horizontal)">
                                      <p:cBhvr>
                                        <p:cTn id="58" dur="500"/>
                                        <p:tgtEl>
                                          <p:spTgt spid="276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7661"/>
                                        </p:tgtEl>
                                        <p:attrNameLst>
                                          <p:attrName>style.visibility</p:attrName>
                                        </p:attrNameLst>
                                      </p:cBhvr>
                                      <p:to>
                                        <p:strVal val="visible"/>
                                      </p:to>
                                    </p:set>
                                    <p:animEffect transition="in" filter="blinds(horizontal)">
                                      <p:cBhvr>
                                        <p:cTn id="63" dur="500"/>
                                        <p:tgtEl>
                                          <p:spTgt spid="27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P spid="27652"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a:xfrm>
            <a:off x="62606" y="119619"/>
            <a:ext cx="7162800" cy="609600"/>
          </a:xfrm>
        </p:spPr>
        <p:txBody>
          <a:bodyPr>
            <a:normAutofit fontScale="90000"/>
          </a:bodyPr>
          <a:lstStyle/>
          <a:p>
            <a:r>
              <a:rPr lang="en-US" altLang="zh-CN" sz="4000" b="1" dirty="0">
                <a:latin typeface="华文楷体" panose="02010600040101010101" pitchFamily="2" charset="-122"/>
                <a:ea typeface="华文楷体" panose="02010600040101010101" pitchFamily="2" charset="-122"/>
              </a:rPr>
              <a:t>5. </a:t>
            </a:r>
            <a:r>
              <a:rPr lang="zh-CN" altLang="en-US" sz="4000" b="1" dirty="0">
                <a:latin typeface="华文楷体" panose="02010600040101010101" pitchFamily="2" charset="-122"/>
                <a:ea typeface="华文楷体" panose="02010600040101010101" pitchFamily="2" charset="-122"/>
              </a:rPr>
              <a:t>负反馈对输出电阻的影响</a:t>
            </a:r>
          </a:p>
        </p:txBody>
      </p:sp>
      <p:sp>
        <p:nvSpPr>
          <p:cNvPr id="28676" name="Rectangle 4"/>
          <p:cNvSpPr>
            <a:spLocks noGrp="1" noChangeArrowheads="1"/>
          </p:cNvSpPr>
          <p:nvPr>
            <p:ph type="body" idx="1"/>
          </p:nvPr>
        </p:nvSpPr>
        <p:spPr>
          <a:xfrm>
            <a:off x="609600" y="1828800"/>
            <a:ext cx="7696200" cy="990600"/>
          </a:xfrm>
        </p:spPr>
        <p:txBody>
          <a:bodyPr/>
          <a:lstStyle/>
          <a:p>
            <a:pPr>
              <a:buFont typeface="Wingdings" panose="05000000000000000000" pitchFamily="2" charset="2"/>
              <a:buNone/>
            </a:pPr>
            <a:r>
              <a:rPr lang="en-US" altLang="zh-CN" sz="2400" dirty="0">
                <a:solidFill>
                  <a:srgbClr val="0000FF"/>
                </a:solidFill>
              </a:rPr>
              <a:t>    </a:t>
            </a:r>
            <a:r>
              <a:rPr lang="zh-CN" altLang="en-US" b="1" dirty="0">
                <a:latin typeface="华文楷体" panose="02010600040101010101" pitchFamily="2" charset="-122"/>
                <a:ea typeface="华文楷体" panose="02010600040101010101" pitchFamily="2" charset="-122"/>
              </a:rPr>
              <a:t>电压负反馈→稳定输出电压（当负载变化时）→恒压源→输出电阻小。</a:t>
            </a:r>
          </a:p>
        </p:txBody>
      </p:sp>
      <p:sp>
        <p:nvSpPr>
          <p:cNvPr id="28677" name="Text Box 5"/>
          <p:cNvSpPr txBox="1">
            <a:spLocks noChangeArrowheads="1"/>
          </p:cNvSpPr>
          <p:nvPr/>
        </p:nvSpPr>
        <p:spPr bwMode="auto">
          <a:xfrm>
            <a:off x="900113" y="1196975"/>
            <a:ext cx="4963218" cy="5232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ltLang="zh-CN" sz="2800" b="1" dirty="0">
                <a:solidFill>
                  <a:srgbClr val="FF0000"/>
                </a:solidFill>
                <a:latin typeface="华文楷体" panose="02010600040101010101" pitchFamily="2" charset="-122"/>
                <a:ea typeface="华文楷体" panose="02010600040101010101" pitchFamily="2" charset="-122"/>
              </a:rPr>
              <a:t>(1) </a:t>
            </a:r>
            <a:r>
              <a:rPr lang="zh-CN" altLang="en-US" sz="2800" b="1" dirty="0">
                <a:solidFill>
                  <a:srgbClr val="FF0000"/>
                </a:solidFill>
                <a:latin typeface="华文楷体" panose="02010600040101010101" pitchFamily="2" charset="-122"/>
                <a:ea typeface="华文楷体" panose="02010600040101010101" pitchFamily="2" charset="-122"/>
              </a:rPr>
              <a:t>电压负反馈使输出电阻减小</a:t>
            </a:r>
            <a:endParaRPr lang="zh-CN" altLang="en-US" b="1" dirty="0">
              <a:solidFill>
                <a:srgbClr val="FF0000"/>
              </a:solidFill>
              <a:latin typeface="华文楷体" panose="02010600040101010101" pitchFamily="2" charset="-122"/>
              <a:ea typeface="华文楷体" panose="02010600040101010101" pitchFamily="2" charset="-122"/>
            </a:endParaRPr>
          </a:p>
        </p:txBody>
      </p:sp>
      <p:sp>
        <p:nvSpPr>
          <p:cNvPr id="28678" name="Rectangle 6"/>
          <p:cNvSpPr>
            <a:spLocks noChangeArrowheads="1"/>
          </p:cNvSpPr>
          <p:nvPr/>
        </p:nvSpPr>
        <p:spPr bwMode="auto">
          <a:xfrm>
            <a:off x="684213" y="3573463"/>
            <a:ext cx="76962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dirty="0">
                <a:solidFill>
                  <a:schemeClr val="bg1"/>
                </a:solidFill>
              </a:rPr>
              <a:t>    </a:t>
            </a:r>
            <a:r>
              <a:rPr lang="zh-CN" altLang="en-US" sz="2800" b="1" dirty="0">
                <a:latin typeface="华文楷体" panose="02010600040101010101" pitchFamily="2" charset="-122"/>
                <a:ea typeface="华文楷体" panose="02010600040101010101" pitchFamily="2" charset="-122"/>
              </a:rPr>
              <a:t>电流负反馈→稳定输出电流（当负载变化时）→恒流源→输出电阻大。</a:t>
            </a:r>
          </a:p>
        </p:txBody>
      </p:sp>
      <p:sp>
        <p:nvSpPr>
          <p:cNvPr id="28679" name="Text Box 7"/>
          <p:cNvSpPr txBox="1">
            <a:spLocks noChangeArrowheads="1"/>
          </p:cNvSpPr>
          <p:nvPr/>
        </p:nvSpPr>
        <p:spPr bwMode="auto">
          <a:xfrm>
            <a:off x="900113" y="2852738"/>
            <a:ext cx="4963218" cy="5232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altLang="zh-CN" sz="2800" b="1" dirty="0">
                <a:solidFill>
                  <a:srgbClr val="FF0000"/>
                </a:solidFill>
                <a:latin typeface="华文楷体" panose="02010600040101010101" pitchFamily="2" charset="-122"/>
                <a:ea typeface="华文楷体" panose="02010600040101010101" pitchFamily="2" charset="-122"/>
              </a:rPr>
              <a:t>(2) </a:t>
            </a:r>
            <a:r>
              <a:rPr lang="zh-CN" altLang="en-US" sz="2800" b="1" dirty="0">
                <a:solidFill>
                  <a:srgbClr val="FF0000"/>
                </a:solidFill>
                <a:latin typeface="华文楷体" panose="02010600040101010101" pitchFamily="2" charset="-122"/>
                <a:ea typeface="华文楷体" panose="02010600040101010101" pitchFamily="2" charset="-122"/>
              </a:rPr>
              <a:t>电流负反馈使输出电阻提高</a:t>
            </a:r>
          </a:p>
        </p:txBody>
      </p:sp>
      <p:sp>
        <p:nvSpPr>
          <p:cNvPr id="28680" name="AutoShape 8"/>
          <p:cNvSpPr>
            <a:spLocks noChangeArrowheads="1"/>
          </p:cNvSpPr>
          <p:nvPr/>
        </p:nvSpPr>
        <p:spPr bwMode="auto">
          <a:xfrm>
            <a:off x="762000" y="5029200"/>
            <a:ext cx="609600" cy="990600"/>
          </a:xfrm>
          <a:prstGeom prst="star4">
            <a:avLst>
              <a:gd name="adj" fmla="val 12500"/>
            </a:avLst>
          </a:prstGeom>
          <a:gradFill rotWithShape="0">
            <a:gsLst>
              <a:gs pos="0">
                <a:srgbClr val="FFFFFF"/>
              </a:gs>
              <a:gs pos="100000">
                <a:schemeClr val="accent1"/>
              </a:gs>
            </a:gsLst>
            <a:path path="shape">
              <a:fillToRect l="50000" t="50000" r="50000" b="50000"/>
            </a:path>
          </a:gradFill>
          <a:ln w="0" cap="sq">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9" name="Line 3"/>
          <p:cNvSpPr>
            <a:spLocks noChangeShapeType="1"/>
          </p:cNvSpPr>
          <p:nvPr/>
        </p:nvSpPr>
        <p:spPr bwMode="auto">
          <a:xfrm>
            <a:off x="62606" y="768408"/>
            <a:ext cx="5800725"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xmlns="" val="416122323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vertical)">
                                      <p:cBhvr>
                                        <p:cTn id="7" dur="500"/>
                                        <p:tgtEl>
                                          <p:spTgt spid="28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8676">
                                            <p:txEl>
                                              <p:pRg st="0" end="0"/>
                                            </p:txEl>
                                          </p:spTgt>
                                        </p:tgtEl>
                                        <p:attrNameLst>
                                          <p:attrName>style.visibility</p:attrName>
                                        </p:attrNameLst>
                                      </p:cBhvr>
                                      <p:to>
                                        <p:strVal val="visible"/>
                                      </p:to>
                                    </p:set>
                                    <p:animEffect transition="in" filter="blinds(vertical)">
                                      <p:cBhvr>
                                        <p:cTn id="12" dur="500"/>
                                        <p:tgtEl>
                                          <p:spTgt spid="286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8679"/>
                                        </p:tgtEl>
                                        <p:attrNameLst>
                                          <p:attrName>style.visibility</p:attrName>
                                        </p:attrNameLst>
                                      </p:cBhvr>
                                      <p:to>
                                        <p:strVal val="visible"/>
                                      </p:to>
                                    </p:set>
                                    <p:animEffect transition="in" filter="blinds(vertical)">
                                      <p:cBhvr>
                                        <p:cTn id="17" dur="500"/>
                                        <p:tgtEl>
                                          <p:spTgt spid="286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28678"/>
                                        </p:tgtEl>
                                        <p:attrNameLst>
                                          <p:attrName>style.visibility</p:attrName>
                                        </p:attrNameLst>
                                      </p:cBhvr>
                                      <p:to>
                                        <p:strVal val="visible"/>
                                      </p:to>
                                    </p:set>
                                    <p:animEffect transition="in" filter="blinds(vertical)">
                                      <p:cBhvr>
                                        <p:cTn id="22" dur="500"/>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autoUpdateAnimBg="0"/>
      <p:bldP spid="28677" grpId="0" autoUpdateAnimBg="0"/>
      <p:bldP spid="28678" grpId="0" autoUpdateAnimBg="0"/>
      <p:bldP spid="2867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611188" y="476250"/>
            <a:ext cx="7277100"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FontTx/>
              <a:buNone/>
            </a:pPr>
            <a:r>
              <a:rPr lang="zh-CN" altLang="en-US" sz="2400" b="1" dirty="0" smtClean="0">
                <a:solidFill>
                  <a:srgbClr val="C00000"/>
                </a:solidFill>
                <a:latin typeface="华文楷体" panose="02010600040101010101" pitchFamily="2" charset="-122"/>
                <a:ea typeface="华文楷体" panose="02010600040101010101" pitchFamily="2" charset="-122"/>
              </a:rPr>
              <a:t>小结：</a:t>
            </a:r>
            <a:endParaRPr lang="zh-CN" altLang="en-US" sz="2400" b="1" dirty="0">
              <a:solidFill>
                <a:srgbClr val="C00000"/>
              </a:solidFill>
              <a:latin typeface="华文楷体" panose="02010600040101010101" pitchFamily="2" charset="-122"/>
              <a:ea typeface="华文楷体" panose="02010600040101010101" pitchFamily="2" charset="-122"/>
            </a:endParaRPr>
          </a:p>
        </p:txBody>
      </p:sp>
      <p:grpSp>
        <p:nvGrpSpPr>
          <p:cNvPr id="2" name="Group 33"/>
          <p:cNvGrpSpPr>
            <a:grpSpLocks/>
          </p:cNvGrpSpPr>
          <p:nvPr/>
        </p:nvGrpSpPr>
        <p:grpSpPr bwMode="auto">
          <a:xfrm>
            <a:off x="857250" y="1257300"/>
            <a:ext cx="7429500" cy="2441575"/>
            <a:chOff x="540" y="934"/>
            <a:chExt cx="4680" cy="1538"/>
          </a:xfrm>
        </p:grpSpPr>
        <p:sp>
          <p:nvSpPr>
            <p:cNvPr id="31757" name="Line 20"/>
            <p:cNvSpPr>
              <a:spLocks noChangeShapeType="1"/>
            </p:cNvSpPr>
            <p:nvPr/>
          </p:nvSpPr>
          <p:spPr bwMode="auto">
            <a:xfrm>
              <a:off x="540" y="1692"/>
              <a:ext cx="46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758" name="Text Box 4"/>
            <p:cNvSpPr txBox="1">
              <a:spLocks noChangeArrowheads="1"/>
            </p:cNvSpPr>
            <p:nvPr/>
          </p:nvSpPr>
          <p:spPr bwMode="auto">
            <a:xfrm>
              <a:off x="1414" y="934"/>
              <a:ext cx="285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lang="zh-CN" altLang="en-US" sz="2400" b="1" dirty="0">
                  <a:solidFill>
                    <a:srgbClr val="0000FF"/>
                  </a:solidFill>
                  <a:latin typeface="华文楷体" panose="02010600040101010101" pitchFamily="2" charset="-122"/>
                  <a:ea typeface="华文楷体" panose="02010600040101010101" pitchFamily="2" charset="-122"/>
                </a:rPr>
                <a:t>四种负反馈对 </a:t>
              </a:r>
              <a:r>
                <a:rPr lang="en-US" altLang="zh-CN" sz="2400" b="1" i="1" dirty="0" err="1">
                  <a:solidFill>
                    <a:srgbClr val="0000FF"/>
                  </a:solidFill>
                  <a:latin typeface="华文楷体" panose="02010600040101010101" pitchFamily="2" charset="-122"/>
                  <a:ea typeface="华文楷体" panose="02010600040101010101" pitchFamily="2" charset="-122"/>
                </a:rPr>
                <a:t>r</a:t>
              </a:r>
              <a:r>
                <a:rPr lang="en-US" altLang="zh-CN" sz="2400" b="1" baseline="-25000" dirty="0" err="1">
                  <a:solidFill>
                    <a:srgbClr val="0000FF"/>
                  </a:solidFill>
                  <a:latin typeface="华文楷体" panose="02010600040101010101" pitchFamily="2" charset="-122"/>
                  <a:ea typeface="华文楷体" panose="02010600040101010101" pitchFamily="2" charset="-122"/>
                </a:rPr>
                <a:t>i</a:t>
              </a:r>
              <a:r>
                <a:rPr lang="en-US" altLang="zh-CN" sz="2400" b="1" dirty="0">
                  <a:solidFill>
                    <a:srgbClr val="0000FF"/>
                  </a:solidFill>
                  <a:latin typeface="华文楷体" panose="02010600040101010101" pitchFamily="2" charset="-122"/>
                  <a:ea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rPr>
                <a:t>和 </a:t>
              </a:r>
              <a:r>
                <a:rPr lang="en-US" altLang="zh-CN" sz="2400" b="1" i="1" dirty="0" err="1">
                  <a:solidFill>
                    <a:srgbClr val="0000FF"/>
                  </a:solidFill>
                  <a:latin typeface="华文楷体" panose="02010600040101010101" pitchFamily="2" charset="-122"/>
                  <a:ea typeface="华文楷体" panose="02010600040101010101" pitchFamily="2" charset="-122"/>
                </a:rPr>
                <a:t>r</a:t>
              </a:r>
              <a:r>
                <a:rPr lang="en-US" altLang="zh-CN" sz="2400" b="1" baseline="-25000" dirty="0" err="1">
                  <a:solidFill>
                    <a:srgbClr val="0000FF"/>
                  </a:solidFill>
                  <a:latin typeface="华文楷体" panose="02010600040101010101" pitchFamily="2" charset="-122"/>
                  <a:ea typeface="华文楷体" panose="02010600040101010101" pitchFamily="2" charset="-122"/>
                </a:rPr>
                <a:t>o</a:t>
              </a:r>
              <a:r>
                <a:rPr lang="en-US" altLang="zh-CN" sz="2400" b="1" dirty="0">
                  <a:solidFill>
                    <a:srgbClr val="0000FF"/>
                  </a:solidFill>
                  <a:latin typeface="华文楷体" panose="02010600040101010101" pitchFamily="2" charset="-122"/>
                  <a:ea typeface="华文楷体" panose="02010600040101010101" pitchFamily="2" charset="-122"/>
                </a:rPr>
                <a:t> </a:t>
              </a:r>
              <a:r>
                <a:rPr lang="zh-CN" altLang="en-US" sz="2400" b="1" dirty="0">
                  <a:solidFill>
                    <a:srgbClr val="0000FF"/>
                  </a:solidFill>
                  <a:latin typeface="华文楷体" panose="02010600040101010101" pitchFamily="2" charset="-122"/>
                  <a:ea typeface="华文楷体" panose="02010600040101010101" pitchFamily="2" charset="-122"/>
                </a:rPr>
                <a:t>的影响</a:t>
              </a:r>
            </a:p>
          </p:txBody>
        </p:sp>
        <p:sp>
          <p:nvSpPr>
            <p:cNvPr id="31759" name="Text Box 16"/>
            <p:cNvSpPr txBox="1">
              <a:spLocks noChangeArrowheads="1"/>
            </p:cNvSpPr>
            <p:nvPr/>
          </p:nvSpPr>
          <p:spPr bwMode="auto">
            <a:xfrm>
              <a:off x="946" y="1369"/>
              <a:ext cx="8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solidFill>
                    <a:srgbClr val="0000FF"/>
                  </a:solidFill>
                  <a:latin typeface="华文楷体" panose="02010600040101010101" pitchFamily="2" charset="-122"/>
                  <a:ea typeface="华文楷体" panose="02010600040101010101" pitchFamily="2" charset="-122"/>
                </a:rPr>
                <a:t>串联电压</a:t>
              </a:r>
            </a:p>
          </p:txBody>
        </p:sp>
        <p:sp>
          <p:nvSpPr>
            <p:cNvPr id="31760" name="Text Box 17"/>
            <p:cNvSpPr txBox="1">
              <a:spLocks noChangeArrowheads="1"/>
            </p:cNvSpPr>
            <p:nvPr/>
          </p:nvSpPr>
          <p:spPr bwMode="auto">
            <a:xfrm>
              <a:off x="2026" y="1381"/>
              <a:ext cx="8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solidFill>
                    <a:srgbClr val="0000FF"/>
                  </a:solidFill>
                  <a:latin typeface="华文楷体" panose="02010600040101010101" pitchFamily="2" charset="-122"/>
                  <a:ea typeface="华文楷体" panose="02010600040101010101" pitchFamily="2" charset="-122"/>
                </a:rPr>
                <a:t>串联电流</a:t>
              </a:r>
            </a:p>
          </p:txBody>
        </p:sp>
        <p:sp>
          <p:nvSpPr>
            <p:cNvPr id="31761" name="Text Box 18"/>
            <p:cNvSpPr txBox="1">
              <a:spLocks noChangeArrowheads="1"/>
            </p:cNvSpPr>
            <p:nvPr/>
          </p:nvSpPr>
          <p:spPr bwMode="auto">
            <a:xfrm>
              <a:off x="3146" y="1369"/>
              <a:ext cx="8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solidFill>
                    <a:srgbClr val="0000FF"/>
                  </a:solidFill>
                  <a:latin typeface="华文楷体" panose="02010600040101010101" pitchFamily="2" charset="-122"/>
                  <a:ea typeface="华文楷体" panose="02010600040101010101" pitchFamily="2" charset="-122"/>
                </a:rPr>
                <a:t>并联电压</a:t>
              </a:r>
            </a:p>
          </p:txBody>
        </p:sp>
        <p:sp>
          <p:nvSpPr>
            <p:cNvPr id="31762" name="Text Box 19"/>
            <p:cNvSpPr txBox="1">
              <a:spLocks noChangeArrowheads="1"/>
            </p:cNvSpPr>
            <p:nvPr/>
          </p:nvSpPr>
          <p:spPr bwMode="auto">
            <a:xfrm>
              <a:off x="4234" y="1381"/>
              <a:ext cx="8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solidFill>
                    <a:srgbClr val="0000FF"/>
                  </a:solidFill>
                  <a:latin typeface="华文楷体" panose="02010600040101010101" pitchFamily="2" charset="-122"/>
                  <a:ea typeface="华文楷体" panose="02010600040101010101" pitchFamily="2" charset="-122"/>
                </a:rPr>
                <a:t>并联电流</a:t>
              </a:r>
            </a:p>
          </p:txBody>
        </p:sp>
        <p:sp>
          <p:nvSpPr>
            <p:cNvPr id="31763" name="Rectangle 21"/>
            <p:cNvSpPr>
              <a:spLocks noChangeArrowheads="1"/>
            </p:cNvSpPr>
            <p:nvPr/>
          </p:nvSpPr>
          <p:spPr bwMode="auto">
            <a:xfrm>
              <a:off x="540" y="1320"/>
              <a:ext cx="4680" cy="114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zh-CN" altLang="en-US" sz="2400">
                <a:latin typeface="Times New Roman" panose="02020603050405020304" pitchFamily="18" charset="0"/>
              </a:endParaRPr>
            </a:p>
          </p:txBody>
        </p:sp>
        <p:sp>
          <p:nvSpPr>
            <p:cNvPr id="31764" name="Text Box 5"/>
            <p:cNvSpPr txBox="1">
              <a:spLocks noChangeArrowheads="1"/>
            </p:cNvSpPr>
            <p:nvPr/>
          </p:nvSpPr>
          <p:spPr bwMode="auto">
            <a:xfrm>
              <a:off x="602" y="1750"/>
              <a:ext cx="22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i="1">
                  <a:solidFill>
                    <a:schemeClr val="accent2"/>
                  </a:solidFill>
                  <a:latin typeface="Times New Roman" panose="02020603050405020304" pitchFamily="18" charset="0"/>
                </a:rPr>
                <a:t>r</a:t>
              </a:r>
              <a:r>
                <a:rPr lang="en-US" altLang="zh-CN" sz="2400" baseline="-25000">
                  <a:solidFill>
                    <a:schemeClr val="accent2"/>
                  </a:solidFill>
                  <a:latin typeface="Times New Roman" panose="02020603050405020304" pitchFamily="18" charset="0"/>
                </a:rPr>
                <a:t>i</a:t>
              </a:r>
              <a:endParaRPr lang="en-US" altLang="zh-CN" sz="2400">
                <a:solidFill>
                  <a:schemeClr val="accent2"/>
                </a:solidFill>
                <a:latin typeface="Times New Roman" panose="02020603050405020304" pitchFamily="18" charset="0"/>
              </a:endParaRPr>
            </a:p>
          </p:txBody>
        </p:sp>
        <p:sp>
          <p:nvSpPr>
            <p:cNvPr id="31765" name="Text Box 6"/>
            <p:cNvSpPr txBox="1">
              <a:spLocks noChangeArrowheads="1"/>
            </p:cNvSpPr>
            <p:nvPr/>
          </p:nvSpPr>
          <p:spPr bwMode="auto">
            <a:xfrm>
              <a:off x="606" y="2110"/>
              <a:ext cx="25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2400" i="1">
                  <a:solidFill>
                    <a:schemeClr val="accent2"/>
                  </a:solidFill>
                  <a:latin typeface="Times New Roman" panose="02020603050405020304" pitchFamily="18" charset="0"/>
                </a:rPr>
                <a:t>r</a:t>
              </a:r>
              <a:r>
                <a:rPr lang="en-US" altLang="zh-CN" sz="2400" baseline="-25000">
                  <a:solidFill>
                    <a:schemeClr val="accent2"/>
                  </a:solidFill>
                  <a:latin typeface="Times New Roman" panose="02020603050405020304" pitchFamily="18" charset="0"/>
                </a:rPr>
                <a:t>o</a:t>
              </a:r>
            </a:p>
          </p:txBody>
        </p:sp>
        <p:sp>
          <p:nvSpPr>
            <p:cNvPr id="31766" name="Line 22"/>
            <p:cNvSpPr>
              <a:spLocks noChangeShapeType="1"/>
            </p:cNvSpPr>
            <p:nvPr/>
          </p:nvSpPr>
          <p:spPr bwMode="auto">
            <a:xfrm>
              <a:off x="876" y="1320"/>
              <a:ext cx="0" cy="115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767" name="Line 23"/>
            <p:cNvSpPr>
              <a:spLocks noChangeShapeType="1"/>
            </p:cNvSpPr>
            <p:nvPr/>
          </p:nvSpPr>
          <p:spPr bwMode="auto">
            <a:xfrm>
              <a:off x="1920" y="1320"/>
              <a:ext cx="0" cy="115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768" name="Line 24"/>
            <p:cNvSpPr>
              <a:spLocks noChangeShapeType="1"/>
            </p:cNvSpPr>
            <p:nvPr/>
          </p:nvSpPr>
          <p:spPr bwMode="auto">
            <a:xfrm>
              <a:off x="3024" y="1320"/>
              <a:ext cx="0" cy="115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769" name="Line 25"/>
            <p:cNvSpPr>
              <a:spLocks noChangeShapeType="1"/>
            </p:cNvSpPr>
            <p:nvPr/>
          </p:nvSpPr>
          <p:spPr bwMode="auto">
            <a:xfrm>
              <a:off x="4128" y="1320"/>
              <a:ext cx="0" cy="115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1770" name="Line 26"/>
            <p:cNvSpPr>
              <a:spLocks noChangeShapeType="1"/>
            </p:cNvSpPr>
            <p:nvPr/>
          </p:nvSpPr>
          <p:spPr bwMode="auto">
            <a:xfrm>
              <a:off x="540" y="2076"/>
              <a:ext cx="468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30727" name="Text Box 7"/>
          <p:cNvSpPr txBox="1">
            <a:spLocks noChangeArrowheads="1"/>
          </p:cNvSpPr>
          <p:nvPr/>
        </p:nvSpPr>
        <p:spPr bwMode="auto">
          <a:xfrm>
            <a:off x="1755775" y="3127375"/>
            <a:ext cx="796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latin typeface="华文楷体" panose="02010600040101010101" pitchFamily="2" charset="-122"/>
                <a:ea typeface="华文楷体" panose="02010600040101010101" pitchFamily="2" charset="-122"/>
              </a:rPr>
              <a:t>减低</a:t>
            </a:r>
          </a:p>
        </p:txBody>
      </p:sp>
      <p:sp>
        <p:nvSpPr>
          <p:cNvPr id="30728" name="Text Box 8"/>
          <p:cNvSpPr txBox="1">
            <a:spLocks noChangeArrowheads="1"/>
          </p:cNvSpPr>
          <p:nvPr/>
        </p:nvSpPr>
        <p:spPr bwMode="auto">
          <a:xfrm>
            <a:off x="7045325" y="3127375"/>
            <a:ext cx="796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latin typeface="华文楷体" panose="02010600040101010101" pitchFamily="2" charset="-122"/>
                <a:ea typeface="华文楷体" panose="02010600040101010101" pitchFamily="2" charset="-122"/>
              </a:rPr>
              <a:t>增高</a:t>
            </a:r>
          </a:p>
        </p:txBody>
      </p:sp>
      <p:sp>
        <p:nvSpPr>
          <p:cNvPr id="30729" name="Text Box 9"/>
          <p:cNvSpPr txBox="1">
            <a:spLocks noChangeArrowheads="1"/>
          </p:cNvSpPr>
          <p:nvPr/>
        </p:nvSpPr>
        <p:spPr bwMode="auto">
          <a:xfrm>
            <a:off x="3540125" y="3140075"/>
            <a:ext cx="796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latin typeface="华文楷体" panose="02010600040101010101" pitchFamily="2" charset="-122"/>
                <a:ea typeface="华文楷体" panose="02010600040101010101" pitchFamily="2" charset="-122"/>
              </a:rPr>
              <a:t>增高</a:t>
            </a:r>
          </a:p>
        </p:txBody>
      </p:sp>
      <p:sp>
        <p:nvSpPr>
          <p:cNvPr id="30730" name="Text Box 10"/>
          <p:cNvSpPr txBox="1">
            <a:spLocks noChangeArrowheads="1"/>
          </p:cNvSpPr>
          <p:nvPr/>
        </p:nvSpPr>
        <p:spPr bwMode="auto">
          <a:xfrm>
            <a:off x="3527425" y="2517775"/>
            <a:ext cx="796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latin typeface="华文楷体" panose="02010600040101010101" pitchFamily="2" charset="-122"/>
                <a:ea typeface="华文楷体" panose="02010600040101010101" pitchFamily="2" charset="-122"/>
              </a:rPr>
              <a:t>增高</a:t>
            </a:r>
          </a:p>
        </p:txBody>
      </p:sp>
      <p:sp>
        <p:nvSpPr>
          <p:cNvPr id="30731" name="Text Box 11"/>
          <p:cNvSpPr txBox="1">
            <a:spLocks noChangeArrowheads="1"/>
          </p:cNvSpPr>
          <p:nvPr/>
        </p:nvSpPr>
        <p:spPr bwMode="auto">
          <a:xfrm>
            <a:off x="1755775" y="2517775"/>
            <a:ext cx="796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sz="2400" b="1" dirty="0">
                <a:latin typeface="华文楷体" panose="02010600040101010101" pitchFamily="2" charset="-122"/>
                <a:ea typeface="华文楷体" panose="02010600040101010101" pitchFamily="2" charset="-122"/>
              </a:rPr>
              <a:t>增高</a:t>
            </a:r>
          </a:p>
        </p:txBody>
      </p:sp>
      <p:sp>
        <p:nvSpPr>
          <p:cNvPr id="30732" name="Text Box 12"/>
          <p:cNvSpPr txBox="1">
            <a:spLocks noChangeArrowheads="1"/>
          </p:cNvSpPr>
          <p:nvPr/>
        </p:nvSpPr>
        <p:spPr bwMode="auto">
          <a:xfrm>
            <a:off x="5280025" y="3121025"/>
            <a:ext cx="796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latin typeface="华文楷体" panose="02010600040101010101" pitchFamily="2" charset="-122"/>
                <a:ea typeface="华文楷体" panose="02010600040101010101" pitchFamily="2" charset="-122"/>
              </a:rPr>
              <a:t>减低</a:t>
            </a:r>
          </a:p>
        </p:txBody>
      </p:sp>
      <p:sp>
        <p:nvSpPr>
          <p:cNvPr id="30733" name="Text Box 13"/>
          <p:cNvSpPr txBox="1">
            <a:spLocks noChangeArrowheads="1"/>
          </p:cNvSpPr>
          <p:nvPr/>
        </p:nvSpPr>
        <p:spPr bwMode="auto">
          <a:xfrm>
            <a:off x="5280025" y="2536825"/>
            <a:ext cx="796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latin typeface="华文楷体" panose="02010600040101010101" pitchFamily="2" charset="-122"/>
                <a:ea typeface="华文楷体" panose="02010600040101010101" pitchFamily="2" charset="-122"/>
              </a:rPr>
              <a:t>减低</a:t>
            </a:r>
          </a:p>
        </p:txBody>
      </p:sp>
      <p:sp>
        <p:nvSpPr>
          <p:cNvPr id="30734" name="Text Box 14"/>
          <p:cNvSpPr txBox="1">
            <a:spLocks noChangeArrowheads="1"/>
          </p:cNvSpPr>
          <p:nvPr/>
        </p:nvSpPr>
        <p:spPr bwMode="auto">
          <a:xfrm>
            <a:off x="7013575" y="2505075"/>
            <a:ext cx="796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zh-CN" altLang="en-US" sz="2400" b="1" dirty="0">
                <a:latin typeface="华文楷体" panose="02010600040101010101" pitchFamily="2" charset="-122"/>
                <a:ea typeface="华文楷体" panose="02010600040101010101" pitchFamily="2" charset="-122"/>
              </a:rPr>
              <a:t>减低</a:t>
            </a:r>
          </a:p>
        </p:txBody>
      </p:sp>
      <p:sp>
        <p:nvSpPr>
          <p:cNvPr id="30747" name="Text Box 27"/>
          <p:cNvSpPr txBox="1">
            <a:spLocks noChangeArrowheads="1"/>
          </p:cNvSpPr>
          <p:nvPr/>
        </p:nvSpPr>
        <p:spPr bwMode="auto">
          <a:xfrm>
            <a:off x="1030288" y="4008438"/>
            <a:ext cx="7180262" cy="20128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FontTx/>
              <a:buNone/>
            </a:pPr>
            <a:r>
              <a:rPr lang="zh-CN" altLang="en-US" sz="2400" b="1" dirty="0">
                <a:solidFill>
                  <a:srgbClr val="0000FF"/>
                </a:solidFill>
                <a:latin typeface="华文楷体" panose="02010600040101010101" pitchFamily="2" charset="-122"/>
                <a:ea typeface="华文楷体" panose="02010600040101010101" pitchFamily="2" charset="-122"/>
              </a:rPr>
              <a:t>思考题：为了分别实现：</a:t>
            </a:r>
          </a:p>
          <a:p>
            <a:pPr eaLnBrk="1" hangingPunct="1">
              <a:lnSpc>
                <a:spcPct val="130000"/>
              </a:lnSpc>
              <a:spcBef>
                <a:spcPct val="0"/>
              </a:spcBef>
              <a:buFontTx/>
              <a:buNone/>
            </a:pPr>
            <a:r>
              <a:rPr lang="zh-CN" altLang="en-US" sz="2400" b="1" dirty="0">
                <a:solidFill>
                  <a:srgbClr val="0000FF"/>
                </a:solidFill>
                <a:latin typeface="华文楷体" panose="02010600040101010101" pitchFamily="2" charset="-122"/>
                <a:ea typeface="华文楷体" panose="02010600040101010101" pitchFamily="2" charset="-122"/>
              </a:rPr>
              <a:t>　　　　 (</a:t>
            </a:r>
            <a:r>
              <a:rPr lang="en-US" altLang="zh-CN" sz="2400" b="1" dirty="0">
                <a:solidFill>
                  <a:srgbClr val="0000FF"/>
                </a:solidFill>
                <a:latin typeface="华文楷体" panose="02010600040101010101" pitchFamily="2" charset="-122"/>
                <a:ea typeface="华文楷体" panose="02010600040101010101" pitchFamily="2" charset="-122"/>
              </a:rPr>
              <a:t>a</a:t>
            </a:r>
            <a:r>
              <a:rPr lang="zh-CN" altLang="en-US" sz="2400" b="1" dirty="0">
                <a:solidFill>
                  <a:srgbClr val="0000FF"/>
                </a:solidFill>
                <a:latin typeface="华文楷体" panose="02010600040101010101" pitchFamily="2" charset="-122"/>
                <a:ea typeface="华文楷体" panose="02010600040101010101" pitchFamily="2" charset="-122"/>
              </a:rPr>
              <a:t>)稳定输出电压；(</a:t>
            </a:r>
            <a:r>
              <a:rPr lang="en-US" altLang="zh-CN" sz="2400" b="1" dirty="0">
                <a:solidFill>
                  <a:srgbClr val="0000FF"/>
                </a:solidFill>
                <a:latin typeface="华文楷体" panose="02010600040101010101" pitchFamily="2" charset="-122"/>
                <a:ea typeface="华文楷体" panose="02010600040101010101" pitchFamily="2" charset="-122"/>
              </a:rPr>
              <a:t>b</a:t>
            </a:r>
            <a:r>
              <a:rPr lang="zh-CN" altLang="en-US" sz="2400" b="1" dirty="0">
                <a:solidFill>
                  <a:srgbClr val="0000FF"/>
                </a:solidFill>
                <a:latin typeface="华文楷体" panose="02010600040101010101" pitchFamily="2" charset="-122"/>
                <a:ea typeface="华文楷体" panose="02010600040101010101" pitchFamily="2" charset="-122"/>
              </a:rPr>
              <a:t>)稳定输出电流；</a:t>
            </a:r>
          </a:p>
          <a:p>
            <a:pPr eaLnBrk="1" hangingPunct="1">
              <a:lnSpc>
                <a:spcPct val="130000"/>
              </a:lnSpc>
              <a:spcBef>
                <a:spcPct val="0"/>
              </a:spcBef>
              <a:buFontTx/>
              <a:buNone/>
            </a:pPr>
            <a:r>
              <a:rPr lang="zh-CN" altLang="en-US" sz="2400" b="1" dirty="0">
                <a:solidFill>
                  <a:srgbClr val="0000FF"/>
                </a:solidFill>
                <a:latin typeface="华文楷体" panose="02010600040101010101" pitchFamily="2" charset="-122"/>
                <a:ea typeface="华文楷体" panose="02010600040101010101" pitchFamily="2" charset="-122"/>
              </a:rPr>
              <a:t>　　　　 (</a:t>
            </a:r>
            <a:r>
              <a:rPr lang="en-US" altLang="zh-CN" sz="2400" b="1" dirty="0">
                <a:solidFill>
                  <a:srgbClr val="0000FF"/>
                </a:solidFill>
                <a:latin typeface="华文楷体" panose="02010600040101010101" pitchFamily="2" charset="-122"/>
                <a:ea typeface="华文楷体" panose="02010600040101010101" pitchFamily="2" charset="-122"/>
              </a:rPr>
              <a:t>c</a:t>
            </a:r>
            <a:r>
              <a:rPr lang="zh-CN" altLang="en-US" sz="2400" b="1" dirty="0">
                <a:solidFill>
                  <a:srgbClr val="0000FF"/>
                </a:solidFill>
                <a:latin typeface="华文楷体" panose="02010600040101010101" pitchFamily="2" charset="-122"/>
                <a:ea typeface="华文楷体" panose="02010600040101010101" pitchFamily="2" charset="-122"/>
              </a:rPr>
              <a:t>)提高输入电阻；(</a:t>
            </a:r>
            <a:r>
              <a:rPr lang="en-US" altLang="zh-CN" sz="2400" b="1" dirty="0">
                <a:solidFill>
                  <a:srgbClr val="0000FF"/>
                </a:solidFill>
                <a:latin typeface="华文楷体" panose="02010600040101010101" pitchFamily="2" charset="-122"/>
                <a:ea typeface="华文楷体" panose="02010600040101010101" pitchFamily="2" charset="-122"/>
              </a:rPr>
              <a:t>d</a:t>
            </a:r>
            <a:r>
              <a:rPr lang="zh-CN" altLang="en-US" sz="2400" b="1" dirty="0">
                <a:solidFill>
                  <a:srgbClr val="0000FF"/>
                </a:solidFill>
                <a:latin typeface="华文楷体" panose="02010600040101010101" pitchFamily="2" charset="-122"/>
                <a:ea typeface="华文楷体" panose="02010600040101010101" pitchFamily="2" charset="-122"/>
              </a:rPr>
              <a:t>)降低输出电阻。</a:t>
            </a:r>
          </a:p>
          <a:p>
            <a:pPr eaLnBrk="1" hangingPunct="1">
              <a:lnSpc>
                <a:spcPct val="130000"/>
              </a:lnSpc>
              <a:spcBef>
                <a:spcPct val="0"/>
              </a:spcBef>
              <a:buFontTx/>
              <a:buNone/>
            </a:pPr>
            <a:r>
              <a:rPr lang="zh-CN" altLang="en-US" sz="2400" b="1" dirty="0">
                <a:solidFill>
                  <a:srgbClr val="0000FF"/>
                </a:solidFill>
                <a:latin typeface="华文楷体" panose="02010600040101010101" pitchFamily="2" charset="-122"/>
                <a:ea typeface="华文楷体" panose="02010600040101010101" pitchFamily="2" charset="-122"/>
              </a:rPr>
              <a:t>应引入哪种类型的负反馈？</a:t>
            </a:r>
          </a:p>
        </p:txBody>
      </p:sp>
    </p:spTree>
    <p:extLst>
      <p:ext uri="{BB962C8B-B14F-4D97-AF65-F5344CB8AC3E}">
        <p14:creationId xmlns:p14="http://schemas.microsoft.com/office/powerpoint/2010/main" xmlns="" val="41422327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ipe(left)">
                                      <p:cBhvr>
                                        <p:cTn id="7" dur="500"/>
                                        <p:tgtEl>
                                          <p:spTgt spid="30722"/>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Bottom)">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272" fill="hold" grpId="0" nodeType="clickEffect">
                                  <p:stCondLst>
                                    <p:cond delay="0"/>
                                  </p:stCondLst>
                                  <p:childTnLst>
                                    <p:set>
                                      <p:cBhvr>
                                        <p:cTn id="15" dur="1" fill="hold">
                                          <p:stCondLst>
                                            <p:cond delay="0"/>
                                          </p:stCondLst>
                                        </p:cTn>
                                        <p:tgtEl>
                                          <p:spTgt spid="30731"/>
                                        </p:tgtEl>
                                        <p:attrNameLst>
                                          <p:attrName>style.visibility</p:attrName>
                                        </p:attrNameLst>
                                      </p:cBhvr>
                                      <p:to>
                                        <p:strVal val="visible"/>
                                      </p:to>
                                    </p:set>
                                    <p:anim calcmode="lin" valueType="num">
                                      <p:cBhvr>
                                        <p:cTn id="16" dur="500" fill="hold"/>
                                        <p:tgtEl>
                                          <p:spTgt spid="30731"/>
                                        </p:tgtEl>
                                        <p:attrNameLst>
                                          <p:attrName>ppt_w</p:attrName>
                                        </p:attrNameLst>
                                      </p:cBhvr>
                                      <p:tavLst>
                                        <p:tav tm="0">
                                          <p:val>
                                            <p:strVal val="2/3*#ppt_w"/>
                                          </p:val>
                                        </p:tav>
                                        <p:tav tm="100000">
                                          <p:val>
                                            <p:strVal val="#ppt_w"/>
                                          </p:val>
                                        </p:tav>
                                      </p:tavLst>
                                    </p:anim>
                                    <p:anim calcmode="lin" valueType="num">
                                      <p:cBhvr>
                                        <p:cTn id="17" dur="500" fill="hold"/>
                                        <p:tgtEl>
                                          <p:spTgt spid="30731"/>
                                        </p:tgtEl>
                                        <p:attrNameLst>
                                          <p:attrName>ppt_h</p:attrName>
                                        </p:attrNameLst>
                                      </p:cBhvr>
                                      <p:tavLst>
                                        <p:tav tm="0">
                                          <p:val>
                                            <p:strVal val="2/3*#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272" fill="hold" grpId="0" nodeType="clickEffect">
                                  <p:stCondLst>
                                    <p:cond delay="0"/>
                                  </p:stCondLst>
                                  <p:childTnLst>
                                    <p:set>
                                      <p:cBhvr>
                                        <p:cTn id="21" dur="1" fill="hold">
                                          <p:stCondLst>
                                            <p:cond delay="0"/>
                                          </p:stCondLst>
                                        </p:cTn>
                                        <p:tgtEl>
                                          <p:spTgt spid="30730"/>
                                        </p:tgtEl>
                                        <p:attrNameLst>
                                          <p:attrName>style.visibility</p:attrName>
                                        </p:attrNameLst>
                                      </p:cBhvr>
                                      <p:to>
                                        <p:strVal val="visible"/>
                                      </p:to>
                                    </p:set>
                                    <p:anim calcmode="lin" valueType="num">
                                      <p:cBhvr>
                                        <p:cTn id="22" dur="500" fill="hold"/>
                                        <p:tgtEl>
                                          <p:spTgt spid="30730"/>
                                        </p:tgtEl>
                                        <p:attrNameLst>
                                          <p:attrName>ppt_w</p:attrName>
                                        </p:attrNameLst>
                                      </p:cBhvr>
                                      <p:tavLst>
                                        <p:tav tm="0">
                                          <p:val>
                                            <p:strVal val="2/3*#ppt_w"/>
                                          </p:val>
                                        </p:tav>
                                        <p:tav tm="100000">
                                          <p:val>
                                            <p:strVal val="#ppt_w"/>
                                          </p:val>
                                        </p:tav>
                                      </p:tavLst>
                                    </p:anim>
                                    <p:anim calcmode="lin" valueType="num">
                                      <p:cBhvr>
                                        <p:cTn id="23" dur="500" fill="hold"/>
                                        <p:tgtEl>
                                          <p:spTgt spid="30730"/>
                                        </p:tgtEl>
                                        <p:attrNameLst>
                                          <p:attrName>ppt_h</p:attrName>
                                        </p:attrNameLst>
                                      </p:cBhvr>
                                      <p:tavLst>
                                        <p:tav tm="0">
                                          <p:val>
                                            <p:strVal val="2/3*#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272" fill="hold" grpId="0" nodeType="clickEffect">
                                  <p:stCondLst>
                                    <p:cond delay="0"/>
                                  </p:stCondLst>
                                  <p:childTnLst>
                                    <p:set>
                                      <p:cBhvr>
                                        <p:cTn id="27" dur="1" fill="hold">
                                          <p:stCondLst>
                                            <p:cond delay="0"/>
                                          </p:stCondLst>
                                        </p:cTn>
                                        <p:tgtEl>
                                          <p:spTgt spid="30733"/>
                                        </p:tgtEl>
                                        <p:attrNameLst>
                                          <p:attrName>style.visibility</p:attrName>
                                        </p:attrNameLst>
                                      </p:cBhvr>
                                      <p:to>
                                        <p:strVal val="visible"/>
                                      </p:to>
                                    </p:set>
                                    <p:anim calcmode="lin" valueType="num">
                                      <p:cBhvr>
                                        <p:cTn id="28" dur="500" fill="hold"/>
                                        <p:tgtEl>
                                          <p:spTgt spid="30733"/>
                                        </p:tgtEl>
                                        <p:attrNameLst>
                                          <p:attrName>ppt_w</p:attrName>
                                        </p:attrNameLst>
                                      </p:cBhvr>
                                      <p:tavLst>
                                        <p:tav tm="0">
                                          <p:val>
                                            <p:strVal val="2/3*#ppt_w"/>
                                          </p:val>
                                        </p:tav>
                                        <p:tav tm="100000">
                                          <p:val>
                                            <p:strVal val="#ppt_w"/>
                                          </p:val>
                                        </p:tav>
                                      </p:tavLst>
                                    </p:anim>
                                    <p:anim calcmode="lin" valueType="num">
                                      <p:cBhvr>
                                        <p:cTn id="29" dur="500" fill="hold"/>
                                        <p:tgtEl>
                                          <p:spTgt spid="30733"/>
                                        </p:tgtEl>
                                        <p:attrNameLst>
                                          <p:attrName>ppt_h</p:attrName>
                                        </p:attrNameLst>
                                      </p:cBhvr>
                                      <p:tavLst>
                                        <p:tav tm="0">
                                          <p:val>
                                            <p:strVal val="2/3*#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272" fill="hold" grpId="0" nodeType="clickEffect">
                                  <p:stCondLst>
                                    <p:cond delay="0"/>
                                  </p:stCondLst>
                                  <p:childTnLst>
                                    <p:set>
                                      <p:cBhvr>
                                        <p:cTn id="33" dur="1" fill="hold">
                                          <p:stCondLst>
                                            <p:cond delay="0"/>
                                          </p:stCondLst>
                                        </p:cTn>
                                        <p:tgtEl>
                                          <p:spTgt spid="30734"/>
                                        </p:tgtEl>
                                        <p:attrNameLst>
                                          <p:attrName>style.visibility</p:attrName>
                                        </p:attrNameLst>
                                      </p:cBhvr>
                                      <p:to>
                                        <p:strVal val="visible"/>
                                      </p:to>
                                    </p:set>
                                    <p:anim calcmode="lin" valueType="num">
                                      <p:cBhvr>
                                        <p:cTn id="34" dur="500" fill="hold"/>
                                        <p:tgtEl>
                                          <p:spTgt spid="30734"/>
                                        </p:tgtEl>
                                        <p:attrNameLst>
                                          <p:attrName>ppt_w</p:attrName>
                                        </p:attrNameLst>
                                      </p:cBhvr>
                                      <p:tavLst>
                                        <p:tav tm="0">
                                          <p:val>
                                            <p:strVal val="2/3*#ppt_w"/>
                                          </p:val>
                                        </p:tav>
                                        <p:tav tm="100000">
                                          <p:val>
                                            <p:strVal val="#ppt_w"/>
                                          </p:val>
                                        </p:tav>
                                      </p:tavLst>
                                    </p:anim>
                                    <p:anim calcmode="lin" valueType="num">
                                      <p:cBhvr>
                                        <p:cTn id="35" dur="500" fill="hold"/>
                                        <p:tgtEl>
                                          <p:spTgt spid="30734"/>
                                        </p:tgtEl>
                                        <p:attrNameLst>
                                          <p:attrName>ppt_h</p:attrName>
                                        </p:attrNameLst>
                                      </p:cBhvr>
                                      <p:tavLst>
                                        <p:tav tm="0">
                                          <p:val>
                                            <p:strVal val="2/3*#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272" fill="hold" grpId="0" nodeType="clickEffect">
                                  <p:stCondLst>
                                    <p:cond delay="0"/>
                                  </p:stCondLst>
                                  <p:childTnLst>
                                    <p:set>
                                      <p:cBhvr>
                                        <p:cTn id="39" dur="1" fill="hold">
                                          <p:stCondLst>
                                            <p:cond delay="0"/>
                                          </p:stCondLst>
                                        </p:cTn>
                                        <p:tgtEl>
                                          <p:spTgt spid="30727"/>
                                        </p:tgtEl>
                                        <p:attrNameLst>
                                          <p:attrName>style.visibility</p:attrName>
                                        </p:attrNameLst>
                                      </p:cBhvr>
                                      <p:to>
                                        <p:strVal val="visible"/>
                                      </p:to>
                                    </p:set>
                                    <p:anim calcmode="lin" valueType="num">
                                      <p:cBhvr>
                                        <p:cTn id="40" dur="500" fill="hold"/>
                                        <p:tgtEl>
                                          <p:spTgt spid="30727"/>
                                        </p:tgtEl>
                                        <p:attrNameLst>
                                          <p:attrName>ppt_w</p:attrName>
                                        </p:attrNameLst>
                                      </p:cBhvr>
                                      <p:tavLst>
                                        <p:tav tm="0">
                                          <p:val>
                                            <p:strVal val="2/3*#ppt_w"/>
                                          </p:val>
                                        </p:tav>
                                        <p:tav tm="100000">
                                          <p:val>
                                            <p:strVal val="#ppt_w"/>
                                          </p:val>
                                        </p:tav>
                                      </p:tavLst>
                                    </p:anim>
                                    <p:anim calcmode="lin" valueType="num">
                                      <p:cBhvr>
                                        <p:cTn id="41" dur="500" fill="hold"/>
                                        <p:tgtEl>
                                          <p:spTgt spid="30727"/>
                                        </p:tgtEl>
                                        <p:attrNameLst>
                                          <p:attrName>ppt_h</p:attrName>
                                        </p:attrNameLst>
                                      </p:cBhvr>
                                      <p:tavLst>
                                        <p:tav tm="0">
                                          <p:val>
                                            <p:strVal val="2/3*#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272" fill="hold" grpId="0" nodeType="clickEffect">
                                  <p:stCondLst>
                                    <p:cond delay="0"/>
                                  </p:stCondLst>
                                  <p:childTnLst>
                                    <p:set>
                                      <p:cBhvr>
                                        <p:cTn id="45" dur="1" fill="hold">
                                          <p:stCondLst>
                                            <p:cond delay="0"/>
                                          </p:stCondLst>
                                        </p:cTn>
                                        <p:tgtEl>
                                          <p:spTgt spid="30729"/>
                                        </p:tgtEl>
                                        <p:attrNameLst>
                                          <p:attrName>style.visibility</p:attrName>
                                        </p:attrNameLst>
                                      </p:cBhvr>
                                      <p:to>
                                        <p:strVal val="visible"/>
                                      </p:to>
                                    </p:set>
                                    <p:anim calcmode="lin" valueType="num">
                                      <p:cBhvr>
                                        <p:cTn id="46" dur="500" fill="hold"/>
                                        <p:tgtEl>
                                          <p:spTgt spid="30729"/>
                                        </p:tgtEl>
                                        <p:attrNameLst>
                                          <p:attrName>ppt_w</p:attrName>
                                        </p:attrNameLst>
                                      </p:cBhvr>
                                      <p:tavLst>
                                        <p:tav tm="0">
                                          <p:val>
                                            <p:strVal val="2/3*#ppt_w"/>
                                          </p:val>
                                        </p:tav>
                                        <p:tav tm="100000">
                                          <p:val>
                                            <p:strVal val="#ppt_w"/>
                                          </p:val>
                                        </p:tav>
                                      </p:tavLst>
                                    </p:anim>
                                    <p:anim calcmode="lin" valueType="num">
                                      <p:cBhvr>
                                        <p:cTn id="47" dur="500" fill="hold"/>
                                        <p:tgtEl>
                                          <p:spTgt spid="30729"/>
                                        </p:tgtEl>
                                        <p:attrNameLst>
                                          <p:attrName>ppt_h</p:attrName>
                                        </p:attrNameLst>
                                      </p:cBhvr>
                                      <p:tavLst>
                                        <p:tav tm="0">
                                          <p:val>
                                            <p:strVal val="2/3*#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272" fill="hold" grpId="0" nodeType="clickEffect">
                                  <p:stCondLst>
                                    <p:cond delay="0"/>
                                  </p:stCondLst>
                                  <p:childTnLst>
                                    <p:set>
                                      <p:cBhvr>
                                        <p:cTn id="51" dur="1" fill="hold">
                                          <p:stCondLst>
                                            <p:cond delay="0"/>
                                          </p:stCondLst>
                                        </p:cTn>
                                        <p:tgtEl>
                                          <p:spTgt spid="30732"/>
                                        </p:tgtEl>
                                        <p:attrNameLst>
                                          <p:attrName>style.visibility</p:attrName>
                                        </p:attrNameLst>
                                      </p:cBhvr>
                                      <p:to>
                                        <p:strVal val="visible"/>
                                      </p:to>
                                    </p:set>
                                    <p:anim calcmode="lin" valueType="num">
                                      <p:cBhvr>
                                        <p:cTn id="52" dur="500" fill="hold"/>
                                        <p:tgtEl>
                                          <p:spTgt spid="30732"/>
                                        </p:tgtEl>
                                        <p:attrNameLst>
                                          <p:attrName>ppt_w</p:attrName>
                                        </p:attrNameLst>
                                      </p:cBhvr>
                                      <p:tavLst>
                                        <p:tav tm="0">
                                          <p:val>
                                            <p:strVal val="2/3*#ppt_w"/>
                                          </p:val>
                                        </p:tav>
                                        <p:tav tm="100000">
                                          <p:val>
                                            <p:strVal val="#ppt_w"/>
                                          </p:val>
                                        </p:tav>
                                      </p:tavLst>
                                    </p:anim>
                                    <p:anim calcmode="lin" valueType="num">
                                      <p:cBhvr>
                                        <p:cTn id="53" dur="500" fill="hold"/>
                                        <p:tgtEl>
                                          <p:spTgt spid="30732"/>
                                        </p:tgtEl>
                                        <p:attrNameLst>
                                          <p:attrName>ppt_h</p:attrName>
                                        </p:attrNameLst>
                                      </p:cBhvr>
                                      <p:tavLst>
                                        <p:tav tm="0">
                                          <p:val>
                                            <p:strVal val="2/3*#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272" fill="hold" grpId="0" nodeType="clickEffect">
                                  <p:stCondLst>
                                    <p:cond delay="0"/>
                                  </p:stCondLst>
                                  <p:childTnLst>
                                    <p:set>
                                      <p:cBhvr>
                                        <p:cTn id="57" dur="1" fill="hold">
                                          <p:stCondLst>
                                            <p:cond delay="0"/>
                                          </p:stCondLst>
                                        </p:cTn>
                                        <p:tgtEl>
                                          <p:spTgt spid="30728"/>
                                        </p:tgtEl>
                                        <p:attrNameLst>
                                          <p:attrName>style.visibility</p:attrName>
                                        </p:attrNameLst>
                                      </p:cBhvr>
                                      <p:to>
                                        <p:strVal val="visible"/>
                                      </p:to>
                                    </p:set>
                                    <p:anim calcmode="lin" valueType="num">
                                      <p:cBhvr>
                                        <p:cTn id="58" dur="500" fill="hold"/>
                                        <p:tgtEl>
                                          <p:spTgt spid="30728"/>
                                        </p:tgtEl>
                                        <p:attrNameLst>
                                          <p:attrName>ppt_w</p:attrName>
                                        </p:attrNameLst>
                                      </p:cBhvr>
                                      <p:tavLst>
                                        <p:tav tm="0">
                                          <p:val>
                                            <p:strVal val="2/3*#ppt_w"/>
                                          </p:val>
                                        </p:tav>
                                        <p:tav tm="100000">
                                          <p:val>
                                            <p:strVal val="#ppt_w"/>
                                          </p:val>
                                        </p:tav>
                                      </p:tavLst>
                                    </p:anim>
                                    <p:anim calcmode="lin" valueType="num">
                                      <p:cBhvr>
                                        <p:cTn id="59" dur="500" fill="hold"/>
                                        <p:tgtEl>
                                          <p:spTgt spid="30728"/>
                                        </p:tgtEl>
                                        <p:attrNameLst>
                                          <p:attrName>ppt_h</p:attrName>
                                        </p:attrNameLst>
                                      </p:cBhvr>
                                      <p:tavLst>
                                        <p:tav tm="0">
                                          <p:val>
                                            <p:strVal val="2/3*#ppt_h"/>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30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7" grpId="0" autoUpdateAnimBg="0"/>
      <p:bldP spid="30728" grpId="0" autoUpdateAnimBg="0"/>
      <p:bldP spid="30729" grpId="0" autoUpdateAnimBg="0"/>
      <p:bldP spid="30730" grpId="0" autoUpdateAnimBg="0"/>
      <p:bldP spid="30731" grpId="0" autoUpdateAnimBg="0"/>
      <p:bldP spid="30732" grpId="0" autoUpdateAnimBg="0"/>
      <p:bldP spid="30733" grpId="0" autoUpdateAnimBg="0"/>
      <p:bldP spid="30734" grpId="0" autoUpdateAnimBg="0"/>
      <p:bldP spid="3074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p:cNvSpPr>
            <a:spLocks noChangeArrowheads="1"/>
          </p:cNvSpPr>
          <p:nvPr/>
        </p:nvSpPr>
        <p:spPr bwMode="auto">
          <a:xfrm>
            <a:off x="76200" y="76200"/>
            <a:ext cx="609600" cy="990600"/>
          </a:xfrm>
          <a:prstGeom prst="star4">
            <a:avLst>
              <a:gd name="adj" fmla="val 12500"/>
            </a:avLst>
          </a:prstGeom>
          <a:gradFill rotWithShape="0">
            <a:gsLst>
              <a:gs pos="0">
                <a:srgbClr val="FFFFFF"/>
              </a:gs>
              <a:gs pos="100000">
                <a:schemeClr val="accent1"/>
              </a:gs>
            </a:gsLst>
            <a:path path="shape">
              <a:fillToRect l="50000" t="50000" r="50000" b="50000"/>
            </a:path>
          </a:gradFill>
          <a:ln w="0" cap="sq">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723" name="Object 3"/>
          <p:cNvGraphicFramePr>
            <a:graphicFrameLocks noChangeAspect="1"/>
          </p:cNvGraphicFramePr>
          <p:nvPr/>
        </p:nvGraphicFramePr>
        <p:xfrm>
          <a:off x="8305800" y="381000"/>
          <a:ext cx="522288" cy="373063"/>
        </p:xfrm>
        <a:graphic>
          <a:graphicData uri="http://schemas.openxmlformats.org/presentationml/2006/ole">
            <p:oleObj spid="_x0000_s26646" name="剪辑" r:id="rId3" imgW="5767388" imgH="4106863" progId="">
              <p:embed/>
            </p:oleObj>
          </a:graphicData>
        </a:graphic>
      </p:graphicFrame>
      <p:pic>
        <p:nvPicPr>
          <p:cNvPr id="30724" name="Picture 4" descr="0066">
            <a:hlinkClick r:id="" action="ppaction://hlinkshowjump?jump=nextslide" highlightClick="1"/>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305800" y="6419850"/>
            <a:ext cx="714375" cy="381000"/>
          </a:xfrm>
          <a:prstGeom prst="rect">
            <a:avLst/>
          </a:prstGeom>
          <a:noFill/>
          <a:extLst>
            <a:ext uri="{909E8E84-426E-40DD-AFC4-6F175D3DCCD1}">
              <a14:hiddenFill xmlns:a14="http://schemas.microsoft.com/office/drawing/2010/main" xmlns="">
                <a:solidFill>
                  <a:srgbClr val="FFFFFF"/>
                </a:solidFill>
              </a14:hiddenFill>
            </a:ext>
          </a:extLst>
        </p:spPr>
      </p:pic>
      <p:pic>
        <p:nvPicPr>
          <p:cNvPr id="30725" name="Picture 5" descr="0063">
            <a:hlinkClick r:id="" action="ppaction://hlinkshowjump?jump=previousslide" highlightClick="1"/>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620000" y="6400800"/>
            <a:ext cx="714375" cy="40005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30726" name="Object 6">
            <a:hlinkClick r:id="rId6" action="ppaction://hlinksldjump" highlightClick="1"/>
          </p:cNvPr>
          <p:cNvGraphicFramePr>
            <a:graphicFrameLocks noChangeAspect="1"/>
          </p:cNvGraphicFramePr>
          <p:nvPr/>
        </p:nvGraphicFramePr>
        <p:xfrm>
          <a:off x="152400" y="6400800"/>
          <a:ext cx="769938" cy="346075"/>
        </p:xfrm>
        <a:graphic>
          <a:graphicData uri="http://schemas.openxmlformats.org/presentationml/2006/ole">
            <p:oleObj spid="_x0000_s26647" name="BMP 图象" r:id="rId7" imgW="678309" imgH="304928" progId="PBrush">
              <p:embed/>
            </p:oleObj>
          </a:graphicData>
        </a:graphic>
      </p:graphicFrame>
      <p:sp>
        <p:nvSpPr>
          <p:cNvPr id="30727" name="Line 7"/>
          <p:cNvSpPr>
            <a:spLocks noChangeShapeType="1"/>
          </p:cNvSpPr>
          <p:nvPr/>
        </p:nvSpPr>
        <p:spPr bwMode="auto">
          <a:xfrm>
            <a:off x="1143000" y="990600"/>
            <a:ext cx="6524625"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0728" name="Text Box 8"/>
          <p:cNvSpPr txBox="1">
            <a:spLocks noChangeArrowheads="1"/>
          </p:cNvSpPr>
          <p:nvPr/>
        </p:nvSpPr>
        <p:spPr bwMode="auto">
          <a:xfrm>
            <a:off x="1066800" y="228600"/>
            <a:ext cx="6499225" cy="57943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rgbClr val="FF0000"/>
                </a:solidFill>
                <a:latin typeface="华文楷体" panose="02010600040101010101" pitchFamily="2" charset="-122"/>
                <a:ea typeface="华文楷体" panose="02010600040101010101" pitchFamily="2" charset="-122"/>
              </a:rPr>
              <a:t>为改善性能引入负反馈的一般原则</a:t>
            </a:r>
          </a:p>
        </p:txBody>
      </p:sp>
      <p:sp>
        <p:nvSpPr>
          <p:cNvPr id="30729" name="Rectangle 9"/>
          <p:cNvSpPr>
            <a:spLocks noChangeArrowheads="1"/>
          </p:cNvSpPr>
          <p:nvPr/>
        </p:nvSpPr>
        <p:spPr bwMode="auto">
          <a:xfrm>
            <a:off x="766763" y="1136650"/>
            <a:ext cx="3354387"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Clr>
                <a:srgbClr val="0000FF"/>
              </a:buClr>
            </a:pPr>
            <a:r>
              <a:rPr lang="en-US" altLang="zh-CN" b="1" dirty="0">
                <a:solidFill>
                  <a:schemeClr val="bg1"/>
                </a:solidFill>
              </a:rPr>
              <a:t> </a:t>
            </a:r>
            <a:r>
              <a:rPr lang="zh-CN" altLang="en-US" b="1" dirty="0">
                <a:latin typeface="华文楷体" panose="02010600040101010101" pitchFamily="2" charset="-122"/>
                <a:ea typeface="华文楷体" panose="02010600040101010101" pitchFamily="2" charset="-122"/>
              </a:rPr>
              <a:t>要稳定直流量</a:t>
            </a:r>
            <a:r>
              <a:rPr lang="en-US" altLang="zh-CN" b="1" dirty="0">
                <a:latin typeface="华文楷体" panose="02010600040101010101" pitchFamily="2" charset="-122"/>
                <a:ea typeface="华文楷体" panose="02010600040101010101" pitchFamily="2" charset="-122"/>
              </a:rPr>
              <a:t>——</a:t>
            </a:r>
          </a:p>
        </p:txBody>
      </p:sp>
      <p:sp>
        <p:nvSpPr>
          <p:cNvPr id="30730" name="Rectangle 10"/>
          <p:cNvSpPr>
            <a:spLocks noChangeArrowheads="1"/>
          </p:cNvSpPr>
          <p:nvPr/>
        </p:nvSpPr>
        <p:spPr bwMode="auto">
          <a:xfrm>
            <a:off x="3894138" y="1119188"/>
            <a:ext cx="2560637"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Clr>
                <a:srgbClr val="0000FF"/>
              </a:buClr>
            </a:pPr>
            <a:r>
              <a:rPr lang="zh-CN" altLang="en-US" b="1" dirty="0">
                <a:latin typeface="华文楷体" panose="02010600040101010101" pitchFamily="2" charset="-122"/>
                <a:ea typeface="华文楷体" panose="02010600040101010101" pitchFamily="2" charset="-122"/>
              </a:rPr>
              <a:t>引直流负反馈</a:t>
            </a:r>
          </a:p>
        </p:txBody>
      </p:sp>
      <p:sp>
        <p:nvSpPr>
          <p:cNvPr id="30731" name="Rectangle 11"/>
          <p:cNvSpPr>
            <a:spLocks noChangeArrowheads="1"/>
          </p:cNvSpPr>
          <p:nvPr/>
        </p:nvSpPr>
        <p:spPr bwMode="auto">
          <a:xfrm>
            <a:off x="766763" y="1827213"/>
            <a:ext cx="2967037" cy="479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Clr>
                <a:srgbClr val="0000FF"/>
              </a:buClr>
            </a:pPr>
            <a:r>
              <a:rPr lang="en-US" altLang="zh-CN" b="1" dirty="0">
                <a:solidFill>
                  <a:schemeClr val="bg1"/>
                </a:solidFill>
              </a:rPr>
              <a:t> </a:t>
            </a:r>
            <a:r>
              <a:rPr lang="zh-CN" altLang="en-US" b="1" dirty="0">
                <a:latin typeface="华文楷体" panose="02010600040101010101" pitchFamily="2" charset="-122"/>
                <a:ea typeface="华文楷体" panose="02010600040101010101" pitchFamily="2" charset="-122"/>
              </a:rPr>
              <a:t>要稳定交流量</a:t>
            </a:r>
            <a:r>
              <a:rPr lang="en-US" altLang="zh-CN" b="1" dirty="0">
                <a:latin typeface="华文楷体" panose="02010600040101010101" pitchFamily="2" charset="-122"/>
                <a:ea typeface="华文楷体" panose="02010600040101010101" pitchFamily="2" charset="-122"/>
              </a:rPr>
              <a:t>——</a:t>
            </a:r>
          </a:p>
        </p:txBody>
      </p:sp>
      <p:sp>
        <p:nvSpPr>
          <p:cNvPr id="30732" name="Rectangle 12"/>
          <p:cNvSpPr>
            <a:spLocks noChangeArrowheads="1"/>
          </p:cNvSpPr>
          <p:nvPr/>
        </p:nvSpPr>
        <p:spPr bwMode="auto">
          <a:xfrm>
            <a:off x="3894138" y="1809750"/>
            <a:ext cx="2560637" cy="493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Clr>
                <a:srgbClr val="0000FF"/>
              </a:buClr>
            </a:pPr>
            <a:r>
              <a:rPr lang="zh-CN" altLang="en-US" b="1" dirty="0">
                <a:latin typeface="华文楷体" panose="02010600040101010101" pitchFamily="2" charset="-122"/>
                <a:ea typeface="华文楷体" panose="02010600040101010101" pitchFamily="2" charset="-122"/>
              </a:rPr>
              <a:t>引交流负反馈</a:t>
            </a:r>
          </a:p>
        </p:txBody>
      </p:sp>
      <p:sp>
        <p:nvSpPr>
          <p:cNvPr id="30733" name="Rectangle 13"/>
          <p:cNvSpPr>
            <a:spLocks noChangeArrowheads="1"/>
          </p:cNvSpPr>
          <p:nvPr/>
        </p:nvSpPr>
        <p:spPr bwMode="auto">
          <a:xfrm>
            <a:off x="766763" y="2519363"/>
            <a:ext cx="3654425" cy="479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Clr>
                <a:srgbClr val="0000FF"/>
              </a:buClr>
            </a:pPr>
            <a:r>
              <a:rPr lang="en-US" altLang="zh-CN" b="1" dirty="0">
                <a:solidFill>
                  <a:schemeClr val="bg1"/>
                </a:solidFill>
              </a:rPr>
              <a:t> </a:t>
            </a:r>
            <a:r>
              <a:rPr lang="zh-CN" altLang="en-US" b="1" dirty="0">
                <a:latin typeface="华文楷体" panose="02010600040101010101" pitchFamily="2" charset="-122"/>
                <a:ea typeface="华文楷体" panose="02010600040101010101" pitchFamily="2" charset="-122"/>
              </a:rPr>
              <a:t>要稳定输出电压</a:t>
            </a:r>
            <a:r>
              <a:rPr lang="en-US" altLang="zh-CN" b="1" dirty="0">
                <a:latin typeface="华文楷体" panose="02010600040101010101" pitchFamily="2" charset="-122"/>
                <a:ea typeface="华文楷体" panose="02010600040101010101" pitchFamily="2" charset="-122"/>
              </a:rPr>
              <a:t>——</a:t>
            </a:r>
          </a:p>
        </p:txBody>
      </p:sp>
      <p:sp>
        <p:nvSpPr>
          <p:cNvPr id="30734" name="Rectangle 14"/>
          <p:cNvSpPr>
            <a:spLocks noChangeArrowheads="1"/>
          </p:cNvSpPr>
          <p:nvPr/>
        </p:nvSpPr>
        <p:spPr bwMode="auto">
          <a:xfrm>
            <a:off x="3894138" y="2521124"/>
            <a:ext cx="2560637" cy="482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Clr>
                <a:srgbClr val="0000FF"/>
              </a:buClr>
            </a:pPr>
            <a:r>
              <a:rPr lang="zh-CN" altLang="en-US" b="1" dirty="0">
                <a:latin typeface="华文楷体" panose="02010600040101010101" pitchFamily="2" charset="-122"/>
                <a:ea typeface="华文楷体" panose="02010600040101010101" pitchFamily="2" charset="-122"/>
              </a:rPr>
              <a:t>引电压负反馈</a:t>
            </a:r>
          </a:p>
        </p:txBody>
      </p:sp>
      <p:sp>
        <p:nvSpPr>
          <p:cNvPr id="30735" name="Rectangle 15"/>
          <p:cNvSpPr>
            <a:spLocks noChangeArrowheads="1"/>
          </p:cNvSpPr>
          <p:nvPr/>
        </p:nvSpPr>
        <p:spPr bwMode="auto">
          <a:xfrm>
            <a:off x="766763" y="3209925"/>
            <a:ext cx="3654425" cy="479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Clr>
                <a:srgbClr val="0000FF"/>
              </a:buClr>
            </a:pPr>
            <a:r>
              <a:rPr lang="en-US" altLang="zh-CN" b="1" dirty="0">
                <a:solidFill>
                  <a:schemeClr val="bg1"/>
                </a:solidFill>
              </a:rPr>
              <a:t> </a:t>
            </a:r>
            <a:r>
              <a:rPr lang="zh-CN" altLang="en-US" b="1" dirty="0">
                <a:latin typeface="华文楷体" panose="02010600040101010101" pitchFamily="2" charset="-122"/>
                <a:ea typeface="华文楷体" panose="02010600040101010101" pitchFamily="2" charset="-122"/>
              </a:rPr>
              <a:t>要稳定输出电流</a:t>
            </a:r>
            <a:r>
              <a:rPr lang="en-US" altLang="zh-CN" b="1" dirty="0">
                <a:latin typeface="华文楷体" panose="02010600040101010101" pitchFamily="2" charset="-122"/>
                <a:ea typeface="华文楷体" panose="02010600040101010101" pitchFamily="2" charset="-122"/>
              </a:rPr>
              <a:t>——</a:t>
            </a:r>
          </a:p>
        </p:txBody>
      </p:sp>
      <p:sp>
        <p:nvSpPr>
          <p:cNvPr id="30736" name="Rectangle 16"/>
          <p:cNvSpPr>
            <a:spLocks noChangeArrowheads="1"/>
          </p:cNvSpPr>
          <p:nvPr/>
        </p:nvSpPr>
        <p:spPr bwMode="auto">
          <a:xfrm>
            <a:off x="3894138" y="3211687"/>
            <a:ext cx="2560637" cy="482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Clr>
                <a:srgbClr val="0000FF"/>
              </a:buClr>
            </a:pPr>
            <a:r>
              <a:rPr lang="zh-CN" altLang="en-US" b="1" dirty="0">
                <a:latin typeface="华文楷体" panose="02010600040101010101" pitchFamily="2" charset="-122"/>
                <a:ea typeface="华文楷体" panose="02010600040101010101" pitchFamily="2" charset="-122"/>
              </a:rPr>
              <a:t>引电流负反馈</a:t>
            </a:r>
          </a:p>
        </p:txBody>
      </p:sp>
      <p:sp>
        <p:nvSpPr>
          <p:cNvPr id="30737" name="Rectangle 17"/>
          <p:cNvSpPr>
            <a:spLocks noChangeArrowheads="1"/>
          </p:cNvSpPr>
          <p:nvPr/>
        </p:nvSpPr>
        <p:spPr bwMode="auto">
          <a:xfrm>
            <a:off x="766763" y="3902075"/>
            <a:ext cx="3654425" cy="479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Clr>
                <a:srgbClr val="0000FF"/>
              </a:buClr>
            </a:pPr>
            <a:r>
              <a:rPr lang="en-US" altLang="zh-CN" b="1" dirty="0">
                <a:solidFill>
                  <a:schemeClr val="bg1"/>
                </a:solidFill>
              </a:rPr>
              <a:t> </a:t>
            </a:r>
            <a:r>
              <a:rPr lang="zh-CN" altLang="en-US" b="1" dirty="0">
                <a:latin typeface="华文楷体" panose="02010600040101010101" pitchFamily="2" charset="-122"/>
                <a:ea typeface="华文楷体" panose="02010600040101010101" pitchFamily="2" charset="-122"/>
              </a:rPr>
              <a:t>要增大输入电阻</a:t>
            </a:r>
            <a:r>
              <a:rPr lang="en-US" altLang="zh-CN" b="1" dirty="0">
                <a:latin typeface="华文楷体" panose="02010600040101010101" pitchFamily="2" charset="-122"/>
                <a:ea typeface="华文楷体" panose="02010600040101010101" pitchFamily="2" charset="-122"/>
              </a:rPr>
              <a:t>——</a:t>
            </a:r>
          </a:p>
        </p:txBody>
      </p:sp>
      <p:sp>
        <p:nvSpPr>
          <p:cNvPr id="30738" name="Rectangle 18"/>
          <p:cNvSpPr>
            <a:spLocks noChangeArrowheads="1"/>
          </p:cNvSpPr>
          <p:nvPr/>
        </p:nvSpPr>
        <p:spPr bwMode="auto">
          <a:xfrm>
            <a:off x="3894138" y="3903837"/>
            <a:ext cx="2560637" cy="482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Clr>
                <a:srgbClr val="0000FF"/>
              </a:buClr>
            </a:pPr>
            <a:r>
              <a:rPr lang="zh-CN" altLang="en-US" b="1" dirty="0">
                <a:latin typeface="华文楷体" panose="02010600040101010101" pitchFamily="2" charset="-122"/>
                <a:ea typeface="华文楷体" panose="02010600040101010101" pitchFamily="2" charset="-122"/>
              </a:rPr>
              <a:t>引串联负反馈</a:t>
            </a:r>
          </a:p>
        </p:txBody>
      </p:sp>
      <p:sp>
        <p:nvSpPr>
          <p:cNvPr id="30739" name="Rectangle 19"/>
          <p:cNvSpPr>
            <a:spLocks noChangeArrowheads="1"/>
          </p:cNvSpPr>
          <p:nvPr/>
        </p:nvSpPr>
        <p:spPr bwMode="auto">
          <a:xfrm>
            <a:off x="766763" y="4594225"/>
            <a:ext cx="3654425" cy="479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Clr>
                <a:srgbClr val="0000FF"/>
              </a:buClr>
            </a:pPr>
            <a:r>
              <a:rPr lang="en-US" altLang="zh-CN" b="1" dirty="0">
                <a:solidFill>
                  <a:schemeClr val="bg1"/>
                </a:solidFill>
              </a:rPr>
              <a:t> </a:t>
            </a:r>
            <a:r>
              <a:rPr lang="zh-CN" altLang="en-US" b="1" dirty="0">
                <a:latin typeface="华文楷体" panose="02010600040101010101" pitchFamily="2" charset="-122"/>
                <a:ea typeface="华文楷体" panose="02010600040101010101" pitchFamily="2" charset="-122"/>
              </a:rPr>
              <a:t>要减小输入电阻</a:t>
            </a:r>
            <a:r>
              <a:rPr lang="en-US" altLang="zh-CN" b="1" dirty="0">
                <a:latin typeface="华文楷体" panose="02010600040101010101" pitchFamily="2" charset="-122"/>
                <a:ea typeface="华文楷体" panose="02010600040101010101" pitchFamily="2" charset="-122"/>
              </a:rPr>
              <a:t>——</a:t>
            </a:r>
          </a:p>
        </p:txBody>
      </p:sp>
      <p:sp>
        <p:nvSpPr>
          <p:cNvPr id="30740" name="Rectangle 20"/>
          <p:cNvSpPr>
            <a:spLocks noChangeArrowheads="1"/>
          </p:cNvSpPr>
          <p:nvPr/>
        </p:nvSpPr>
        <p:spPr bwMode="auto">
          <a:xfrm>
            <a:off x="3894138" y="4595987"/>
            <a:ext cx="2560637" cy="482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buClr>
                <a:srgbClr val="0000FF"/>
              </a:buClr>
            </a:pPr>
            <a:r>
              <a:rPr lang="zh-CN" altLang="en-US" b="1" dirty="0">
                <a:latin typeface="华文楷体" panose="02010600040101010101" pitchFamily="2" charset="-122"/>
                <a:ea typeface="华文楷体" panose="02010600040101010101" pitchFamily="2" charset="-122"/>
              </a:rPr>
              <a:t>引并联负反馈</a:t>
            </a:r>
          </a:p>
        </p:txBody>
      </p:sp>
    </p:spTree>
    <p:extLst>
      <p:ext uri="{BB962C8B-B14F-4D97-AF65-F5344CB8AC3E}">
        <p14:creationId xmlns:p14="http://schemas.microsoft.com/office/powerpoint/2010/main" xmlns="" val="1695349417"/>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9"/>
                                        </p:tgtEl>
                                        <p:attrNameLst>
                                          <p:attrName>style.visibility</p:attrName>
                                        </p:attrNameLst>
                                      </p:cBhvr>
                                      <p:to>
                                        <p:strVal val="visible"/>
                                      </p:to>
                                    </p:set>
                                    <p:animEffect transition="in" filter="wipe(left)">
                                      <p:cBhvr>
                                        <p:cTn id="7" dur="500"/>
                                        <p:tgtEl>
                                          <p:spTgt spid="307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30"/>
                                        </p:tgtEl>
                                        <p:attrNameLst>
                                          <p:attrName>style.visibility</p:attrName>
                                        </p:attrNameLst>
                                      </p:cBhvr>
                                      <p:to>
                                        <p:strVal val="visible"/>
                                      </p:to>
                                    </p:set>
                                    <p:animEffect transition="in" filter="wipe(left)">
                                      <p:cBhvr>
                                        <p:cTn id="12" dur="500"/>
                                        <p:tgtEl>
                                          <p:spTgt spid="307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31"/>
                                        </p:tgtEl>
                                        <p:attrNameLst>
                                          <p:attrName>style.visibility</p:attrName>
                                        </p:attrNameLst>
                                      </p:cBhvr>
                                      <p:to>
                                        <p:strVal val="visible"/>
                                      </p:to>
                                    </p:set>
                                    <p:animEffect transition="in" filter="wipe(left)">
                                      <p:cBhvr>
                                        <p:cTn id="17" dur="500"/>
                                        <p:tgtEl>
                                          <p:spTgt spid="307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32"/>
                                        </p:tgtEl>
                                        <p:attrNameLst>
                                          <p:attrName>style.visibility</p:attrName>
                                        </p:attrNameLst>
                                      </p:cBhvr>
                                      <p:to>
                                        <p:strVal val="visible"/>
                                      </p:to>
                                    </p:set>
                                    <p:animEffect transition="in" filter="wipe(left)">
                                      <p:cBhvr>
                                        <p:cTn id="22" dur="500"/>
                                        <p:tgtEl>
                                          <p:spTgt spid="307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33"/>
                                        </p:tgtEl>
                                        <p:attrNameLst>
                                          <p:attrName>style.visibility</p:attrName>
                                        </p:attrNameLst>
                                      </p:cBhvr>
                                      <p:to>
                                        <p:strVal val="visible"/>
                                      </p:to>
                                    </p:set>
                                    <p:animEffect transition="in" filter="wipe(left)">
                                      <p:cBhvr>
                                        <p:cTn id="27" dur="500"/>
                                        <p:tgtEl>
                                          <p:spTgt spid="30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734"/>
                                        </p:tgtEl>
                                        <p:attrNameLst>
                                          <p:attrName>style.visibility</p:attrName>
                                        </p:attrNameLst>
                                      </p:cBhvr>
                                      <p:to>
                                        <p:strVal val="visible"/>
                                      </p:to>
                                    </p:set>
                                    <p:animEffect transition="in" filter="wipe(left)">
                                      <p:cBhvr>
                                        <p:cTn id="32" dur="500"/>
                                        <p:tgtEl>
                                          <p:spTgt spid="307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735"/>
                                        </p:tgtEl>
                                        <p:attrNameLst>
                                          <p:attrName>style.visibility</p:attrName>
                                        </p:attrNameLst>
                                      </p:cBhvr>
                                      <p:to>
                                        <p:strVal val="visible"/>
                                      </p:to>
                                    </p:set>
                                    <p:animEffect transition="in" filter="wipe(left)">
                                      <p:cBhvr>
                                        <p:cTn id="37" dur="500"/>
                                        <p:tgtEl>
                                          <p:spTgt spid="307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736"/>
                                        </p:tgtEl>
                                        <p:attrNameLst>
                                          <p:attrName>style.visibility</p:attrName>
                                        </p:attrNameLst>
                                      </p:cBhvr>
                                      <p:to>
                                        <p:strVal val="visible"/>
                                      </p:to>
                                    </p:set>
                                    <p:animEffect transition="in" filter="wipe(left)">
                                      <p:cBhvr>
                                        <p:cTn id="42" dur="500"/>
                                        <p:tgtEl>
                                          <p:spTgt spid="307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737"/>
                                        </p:tgtEl>
                                        <p:attrNameLst>
                                          <p:attrName>style.visibility</p:attrName>
                                        </p:attrNameLst>
                                      </p:cBhvr>
                                      <p:to>
                                        <p:strVal val="visible"/>
                                      </p:to>
                                    </p:set>
                                    <p:animEffect transition="in" filter="wipe(left)">
                                      <p:cBhvr>
                                        <p:cTn id="47" dur="500"/>
                                        <p:tgtEl>
                                          <p:spTgt spid="307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738"/>
                                        </p:tgtEl>
                                        <p:attrNameLst>
                                          <p:attrName>style.visibility</p:attrName>
                                        </p:attrNameLst>
                                      </p:cBhvr>
                                      <p:to>
                                        <p:strVal val="visible"/>
                                      </p:to>
                                    </p:set>
                                    <p:animEffect transition="in" filter="wipe(left)">
                                      <p:cBhvr>
                                        <p:cTn id="52" dur="500"/>
                                        <p:tgtEl>
                                          <p:spTgt spid="307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739"/>
                                        </p:tgtEl>
                                        <p:attrNameLst>
                                          <p:attrName>style.visibility</p:attrName>
                                        </p:attrNameLst>
                                      </p:cBhvr>
                                      <p:to>
                                        <p:strVal val="visible"/>
                                      </p:to>
                                    </p:set>
                                    <p:animEffect transition="in" filter="wipe(left)">
                                      <p:cBhvr>
                                        <p:cTn id="57" dur="500"/>
                                        <p:tgtEl>
                                          <p:spTgt spid="3073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0740"/>
                                        </p:tgtEl>
                                        <p:attrNameLst>
                                          <p:attrName>style.visibility</p:attrName>
                                        </p:attrNameLst>
                                      </p:cBhvr>
                                      <p:to>
                                        <p:strVal val="visible"/>
                                      </p:to>
                                    </p:set>
                                    <p:animEffect transition="in" filter="wipe(left)">
                                      <p:cBhvr>
                                        <p:cTn id="62" dur="500"/>
                                        <p:tgtEl>
                                          <p:spTgt spid="30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autoUpdateAnimBg="0"/>
      <p:bldP spid="30730" grpId="0" autoUpdateAnimBg="0"/>
      <p:bldP spid="30731" grpId="0" autoUpdateAnimBg="0"/>
      <p:bldP spid="30732" grpId="0" autoUpdateAnimBg="0"/>
      <p:bldP spid="30733" grpId="0" autoUpdateAnimBg="0"/>
      <p:bldP spid="30734" grpId="0" autoUpdateAnimBg="0"/>
      <p:bldP spid="30735" grpId="0" autoUpdateAnimBg="0"/>
      <p:bldP spid="30736" grpId="0" autoUpdateAnimBg="0"/>
      <p:bldP spid="30737" grpId="0" autoUpdateAnimBg="0"/>
      <p:bldP spid="30738" grpId="0" autoUpdateAnimBg="0"/>
      <p:bldP spid="30739" grpId="0" autoUpdateAnimBg="0"/>
      <p:bldP spid="3074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76200" y="76200"/>
            <a:ext cx="609600" cy="990600"/>
          </a:xfrm>
          <a:prstGeom prst="star4">
            <a:avLst>
              <a:gd name="adj" fmla="val 12500"/>
            </a:avLst>
          </a:prstGeom>
          <a:gradFill rotWithShape="0">
            <a:gsLst>
              <a:gs pos="0">
                <a:srgbClr val="FFFFFF"/>
              </a:gs>
              <a:gs pos="100000">
                <a:schemeClr val="accent1"/>
              </a:gs>
            </a:gsLst>
            <a:path path="shape">
              <a:fillToRect l="50000" t="50000" r="50000" b="50000"/>
            </a:path>
          </a:gradFill>
          <a:ln w="0" cap="sq">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747" name="Line 3"/>
          <p:cNvSpPr>
            <a:spLocks noChangeShapeType="1"/>
          </p:cNvSpPr>
          <p:nvPr/>
        </p:nvSpPr>
        <p:spPr bwMode="auto">
          <a:xfrm>
            <a:off x="609600" y="762000"/>
            <a:ext cx="4865688"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1748" name="Text Box 4"/>
          <p:cNvSpPr txBox="1">
            <a:spLocks noChangeArrowheads="1"/>
          </p:cNvSpPr>
          <p:nvPr/>
        </p:nvSpPr>
        <p:spPr bwMode="auto">
          <a:xfrm>
            <a:off x="609600" y="152400"/>
            <a:ext cx="52641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华文楷体" panose="02010600040101010101" pitchFamily="2" charset="-122"/>
                <a:ea typeface="华文楷体" panose="02010600040101010101" pitchFamily="2" charset="-122"/>
              </a:rPr>
              <a:t>六 自激及稳定工作条件</a:t>
            </a:r>
            <a:endParaRPr lang="zh-CN" altLang="en-US" sz="1600" b="1" dirty="0">
              <a:latin typeface="华文楷体" panose="02010600040101010101" pitchFamily="2" charset="-122"/>
              <a:ea typeface="华文楷体" panose="02010600040101010101" pitchFamily="2" charset="-122"/>
            </a:endParaRPr>
          </a:p>
        </p:txBody>
      </p:sp>
      <p:sp>
        <p:nvSpPr>
          <p:cNvPr id="31749" name="Text Box 5"/>
          <p:cNvSpPr txBox="1">
            <a:spLocks noChangeArrowheads="1"/>
          </p:cNvSpPr>
          <p:nvPr/>
        </p:nvSpPr>
        <p:spPr bwMode="auto">
          <a:xfrm>
            <a:off x="265113" y="914400"/>
            <a:ext cx="326866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800" b="1" dirty="0">
                <a:solidFill>
                  <a:srgbClr val="FF0000"/>
                </a:solidFill>
                <a:latin typeface="华文楷体" panose="02010600040101010101" pitchFamily="2" charset="-122"/>
                <a:ea typeface="华文楷体" panose="02010600040101010101" pitchFamily="2" charset="-122"/>
              </a:rPr>
              <a:t>1.  </a:t>
            </a:r>
            <a:r>
              <a:rPr lang="zh-CN" altLang="en-US" sz="2800" b="1" dirty="0">
                <a:solidFill>
                  <a:srgbClr val="FF0000"/>
                </a:solidFill>
                <a:latin typeface="华文楷体" panose="02010600040101010101" pitchFamily="2" charset="-122"/>
                <a:ea typeface="华文楷体" panose="02010600040101010101" pitchFamily="2" charset="-122"/>
              </a:rPr>
              <a:t>自激振荡现象</a:t>
            </a:r>
          </a:p>
        </p:txBody>
      </p:sp>
      <p:pic>
        <p:nvPicPr>
          <p:cNvPr id="31750" name="Picture 6" descr="0066">
            <a:hlinkClick r:id="" action="ppaction://hlinkshowjump?jump=nextslide" highlightClick="1"/>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305800" y="6419850"/>
            <a:ext cx="714375" cy="381000"/>
          </a:xfrm>
          <a:prstGeom prst="rect">
            <a:avLst/>
          </a:prstGeom>
          <a:noFill/>
          <a:extLst>
            <a:ext uri="{909E8E84-426E-40DD-AFC4-6F175D3DCCD1}">
              <a14:hiddenFill xmlns:a14="http://schemas.microsoft.com/office/drawing/2010/main" xmlns="">
                <a:solidFill>
                  <a:srgbClr val="FFFFFF"/>
                </a:solidFill>
              </a14:hiddenFill>
            </a:ext>
          </a:extLst>
        </p:spPr>
      </p:pic>
      <p:pic>
        <p:nvPicPr>
          <p:cNvPr id="31751" name="Picture 7" descr="0063">
            <a:hlinkClick r:id="" action="ppaction://hlinkshowjump?jump=previousslide" highlightClick="1"/>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620000" y="6400800"/>
            <a:ext cx="714375" cy="40005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31752" name="Object 8">
            <a:hlinkClick r:id="rId6" action="ppaction://hlinksldjump" highlightClick="1"/>
          </p:cNvPr>
          <p:cNvGraphicFramePr>
            <a:graphicFrameLocks noChangeAspect="1"/>
          </p:cNvGraphicFramePr>
          <p:nvPr/>
        </p:nvGraphicFramePr>
        <p:xfrm>
          <a:off x="152400" y="6400800"/>
          <a:ext cx="769938" cy="346075"/>
        </p:xfrm>
        <a:graphic>
          <a:graphicData uri="http://schemas.openxmlformats.org/presentationml/2006/ole">
            <p:oleObj spid="_x0000_s27820" name="BMP 图象" r:id="rId7" imgW="678309" imgH="304928" progId="PBrush">
              <p:embed/>
            </p:oleObj>
          </a:graphicData>
        </a:graphic>
      </p:graphicFrame>
      <p:graphicFrame>
        <p:nvGraphicFramePr>
          <p:cNvPr id="31753" name="Object 9"/>
          <p:cNvGraphicFramePr>
            <a:graphicFrameLocks noChangeAspect="1"/>
          </p:cNvGraphicFramePr>
          <p:nvPr/>
        </p:nvGraphicFramePr>
        <p:xfrm>
          <a:off x="8305800" y="381000"/>
          <a:ext cx="522288" cy="373063"/>
        </p:xfrm>
        <a:graphic>
          <a:graphicData uri="http://schemas.openxmlformats.org/presentationml/2006/ole">
            <p:oleObj spid="_x0000_s27821" name="剪辑" r:id="rId8" imgW="5767388" imgH="4106863" progId="">
              <p:embed/>
            </p:oleObj>
          </a:graphicData>
        </a:graphic>
      </p:graphicFrame>
      <p:sp>
        <p:nvSpPr>
          <p:cNvPr id="31754" name="AutoShape 10" descr="羊皮纸"/>
          <p:cNvSpPr>
            <a:spLocks noChangeArrowheads="1"/>
          </p:cNvSpPr>
          <p:nvPr/>
        </p:nvSpPr>
        <p:spPr bwMode="auto">
          <a:xfrm>
            <a:off x="3227388" y="966788"/>
            <a:ext cx="5716587" cy="3443287"/>
          </a:xfrm>
          <a:prstGeom prst="roundRect">
            <a:avLst>
              <a:gd name="adj" fmla="val 16667"/>
            </a:avLst>
          </a:prstGeom>
          <a:blipFill dpi="0" rotWithShape="0">
            <a:blip r:embed="rId9" cstate="print"/>
            <a:srcRect/>
            <a:tile tx="0" ty="0" sx="100000" sy="100000" flip="none" algn="tl"/>
          </a:bli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pSp>
        <p:nvGrpSpPr>
          <p:cNvPr id="31755" name="Group 11"/>
          <p:cNvGrpSpPr>
            <a:grpSpLocks/>
          </p:cNvGrpSpPr>
          <p:nvPr/>
        </p:nvGrpSpPr>
        <p:grpSpPr bwMode="auto">
          <a:xfrm>
            <a:off x="3744913" y="1654175"/>
            <a:ext cx="4529137" cy="2425700"/>
            <a:chOff x="1993" y="1521"/>
            <a:chExt cx="2853" cy="1528"/>
          </a:xfrm>
        </p:grpSpPr>
        <p:graphicFrame>
          <p:nvGraphicFramePr>
            <p:cNvPr id="31756" name="Object 12"/>
            <p:cNvGraphicFramePr>
              <a:graphicFrameLocks noChangeAspect="1"/>
            </p:cNvGraphicFramePr>
            <p:nvPr/>
          </p:nvGraphicFramePr>
          <p:xfrm>
            <a:off x="2756" y="1521"/>
            <a:ext cx="2090" cy="541"/>
          </p:xfrm>
          <a:graphic>
            <a:graphicData uri="http://schemas.openxmlformats.org/presentationml/2006/ole">
              <p:oleObj spid="_x0000_s27822" name="图片" r:id="rId10" imgW="1838325" imgH="476250" progId="Word.Picture.8">
                <p:embed/>
              </p:oleObj>
            </a:graphicData>
          </a:graphic>
        </p:graphicFrame>
        <p:graphicFrame>
          <p:nvGraphicFramePr>
            <p:cNvPr id="31757" name="Object 13"/>
            <p:cNvGraphicFramePr>
              <a:graphicFrameLocks noChangeAspect="1"/>
            </p:cNvGraphicFramePr>
            <p:nvPr/>
          </p:nvGraphicFramePr>
          <p:xfrm>
            <a:off x="2411" y="1743"/>
            <a:ext cx="2172" cy="1102"/>
          </p:xfrm>
          <a:graphic>
            <a:graphicData uri="http://schemas.openxmlformats.org/presentationml/2006/ole">
              <p:oleObj spid="_x0000_s27823" name="图片" r:id="rId11" imgW="1914525" imgH="971550" progId="Word.Picture.8">
                <p:embed/>
              </p:oleObj>
            </a:graphicData>
          </a:graphic>
        </p:graphicFrame>
        <p:graphicFrame>
          <p:nvGraphicFramePr>
            <p:cNvPr id="31758" name="Object 14"/>
            <p:cNvGraphicFramePr>
              <a:graphicFrameLocks noChangeAspect="1"/>
            </p:cNvGraphicFramePr>
            <p:nvPr/>
          </p:nvGraphicFramePr>
          <p:xfrm>
            <a:off x="1993" y="1540"/>
            <a:ext cx="832" cy="551"/>
          </p:xfrm>
          <a:graphic>
            <a:graphicData uri="http://schemas.openxmlformats.org/presentationml/2006/ole">
              <p:oleObj spid="_x0000_s27824" name="图片" r:id="rId12" imgW="733425" imgH="485775" progId="Word.Picture.8">
                <p:embed/>
              </p:oleObj>
            </a:graphicData>
          </a:graphic>
        </p:graphicFrame>
        <p:graphicFrame>
          <p:nvGraphicFramePr>
            <p:cNvPr id="31759" name="Object 15"/>
            <p:cNvGraphicFramePr>
              <a:graphicFrameLocks noChangeAspect="1"/>
            </p:cNvGraphicFramePr>
            <p:nvPr/>
          </p:nvGraphicFramePr>
          <p:xfrm>
            <a:off x="3194" y="2541"/>
            <a:ext cx="950" cy="508"/>
          </p:xfrm>
          <a:graphic>
            <a:graphicData uri="http://schemas.openxmlformats.org/presentationml/2006/ole">
              <p:oleObj spid="_x0000_s27825" name="图片" r:id="rId13" imgW="838200" imgH="447675" progId="Word.Picture.8">
                <p:embed/>
              </p:oleObj>
            </a:graphicData>
          </a:graphic>
        </p:graphicFrame>
      </p:grpSp>
      <p:graphicFrame>
        <p:nvGraphicFramePr>
          <p:cNvPr id="31760" name="Object 16"/>
          <p:cNvGraphicFramePr>
            <a:graphicFrameLocks noChangeAspect="1"/>
          </p:cNvGraphicFramePr>
          <p:nvPr/>
        </p:nvGraphicFramePr>
        <p:xfrm>
          <a:off x="4910138" y="1277938"/>
          <a:ext cx="666750" cy="352425"/>
        </p:xfrm>
        <a:graphic>
          <a:graphicData uri="http://schemas.openxmlformats.org/presentationml/2006/ole">
            <p:oleObj spid="_x0000_s27826" name="图片" r:id="rId14" imgW="666750" imgH="352425" progId="Word.Picture.8">
              <p:embed/>
            </p:oleObj>
          </a:graphicData>
        </a:graphic>
      </p:graphicFrame>
      <p:graphicFrame>
        <p:nvGraphicFramePr>
          <p:cNvPr id="31761" name="Object 17"/>
          <p:cNvGraphicFramePr>
            <a:graphicFrameLocks noChangeAspect="1"/>
          </p:cNvGraphicFramePr>
          <p:nvPr/>
        </p:nvGraphicFramePr>
        <p:xfrm>
          <a:off x="4908550" y="2603500"/>
          <a:ext cx="666750" cy="381000"/>
        </p:xfrm>
        <a:graphic>
          <a:graphicData uri="http://schemas.openxmlformats.org/presentationml/2006/ole">
            <p:oleObj spid="_x0000_s27827" name="图片" r:id="rId15" imgW="666750" imgH="381000" progId="Word.Picture.8">
              <p:embed/>
            </p:oleObj>
          </a:graphicData>
        </a:graphic>
      </p:graphicFrame>
      <p:graphicFrame>
        <p:nvGraphicFramePr>
          <p:cNvPr id="31762" name="Object 18"/>
          <p:cNvGraphicFramePr>
            <a:graphicFrameLocks noChangeAspect="1"/>
          </p:cNvGraphicFramePr>
          <p:nvPr/>
        </p:nvGraphicFramePr>
        <p:xfrm>
          <a:off x="3543300" y="1155700"/>
          <a:ext cx="647700" cy="561975"/>
        </p:xfrm>
        <a:graphic>
          <a:graphicData uri="http://schemas.openxmlformats.org/presentationml/2006/ole">
            <p:oleObj spid="_x0000_s27828" name="图片" r:id="rId16" imgW="647700" imgH="561975" progId="Word.Picture.8">
              <p:embed/>
            </p:oleObj>
          </a:graphicData>
        </a:graphic>
      </p:graphicFrame>
      <p:graphicFrame>
        <p:nvGraphicFramePr>
          <p:cNvPr id="31763" name="Object 19"/>
          <p:cNvGraphicFramePr>
            <a:graphicFrameLocks noChangeAspect="1"/>
          </p:cNvGraphicFramePr>
          <p:nvPr/>
        </p:nvGraphicFramePr>
        <p:xfrm>
          <a:off x="7899400" y="2274888"/>
          <a:ext cx="647700" cy="723900"/>
        </p:xfrm>
        <a:graphic>
          <a:graphicData uri="http://schemas.openxmlformats.org/presentationml/2006/ole">
            <p:oleObj spid="_x0000_s27829" name="图片" r:id="rId17" imgW="647700" imgH="723900" progId="Word.Picture.8">
              <p:embed/>
            </p:oleObj>
          </a:graphicData>
        </a:graphic>
      </p:graphicFrame>
      <p:grpSp>
        <p:nvGrpSpPr>
          <p:cNvPr id="31764" name="Group 20"/>
          <p:cNvGrpSpPr>
            <a:grpSpLocks/>
          </p:cNvGrpSpPr>
          <p:nvPr/>
        </p:nvGrpSpPr>
        <p:grpSpPr bwMode="auto">
          <a:xfrm>
            <a:off x="7812088" y="2159000"/>
            <a:ext cx="960437" cy="952500"/>
            <a:chOff x="5155" y="1366"/>
            <a:chExt cx="605" cy="600"/>
          </a:xfrm>
        </p:grpSpPr>
        <p:sp>
          <p:nvSpPr>
            <p:cNvPr id="31765" name="Rectangle 21" descr="羊皮纸"/>
            <p:cNvSpPr>
              <a:spLocks noChangeArrowheads="1"/>
            </p:cNvSpPr>
            <p:nvPr/>
          </p:nvSpPr>
          <p:spPr bwMode="auto">
            <a:xfrm>
              <a:off x="5204" y="1366"/>
              <a:ext cx="556" cy="600"/>
            </a:xfrm>
            <a:prstGeom prst="rect">
              <a:avLst/>
            </a:prstGeom>
            <a:blipFill dpi="0" rotWithShape="0">
              <a:blip r:embed="rId9" cstate="print"/>
              <a:srcRect/>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1766" name="Object 22"/>
            <p:cNvGraphicFramePr>
              <a:graphicFrameLocks noChangeAspect="1"/>
            </p:cNvGraphicFramePr>
            <p:nvPr/>
          </p:nvGraphicFramePr>
          <p:xfrm>
            <a:off x="5155" y="1437"/>
            <a:ext cx="528" cy="474"/>
          </p:xfrm>
          <a:graphic>
            <a:graphicData uri="http://schemas.openxmlformats.org/presentationml/2006/ole">
              <p:oleObj spid="_x0000_s27830" name="图片" r:id="rId18" imgW="838200" imgH="752475" progId="Word.Picture.8">
                <p:embed/>
              </p:oleObj>
            </a:graphicData>
          </a:graphic>
        </p:graphicFrame>
      </p:grpSp>
      <p:grpSp>
        <p:nvGrpSpPr>
          <p:cNvPr id="31767" name="Group 23"/>
          <p:cNvGrpSpPr>
            <a:grpSpLocks/>
          </p:cNvGrpSpPr>
          <p:nvPr/>
        </p:nvGrpSpPr>
        <p:grpSpPr bwMode="auto">
          <a:xfrm>
            <a:off x="7896225" y="2238375"/>
            <a:ext cx="857250" cy="838200"/>
            <a:chOff x="4968" y="2436"/>
            <a:chExt cx="540" cy="528"/>
          </a:xfrm>
        </p:grpSpPr>
        <p:sp>
          <p:nvSpPr>
            <p:cNvPr id="31768" name="Rectangle 24" descr="羊皮纸"/>
            <p:cNvSpPr>
              <a:spLocks noChangeArrowheads="1"/>
            </p:cNvSpPr>
            <p:nvPr/>
          </p:nvSpPr>
          <p:spPr bwMode="auto">
            <a:xfrm>
              <a:off x="4968" y="2436"/>
              <a:ext cx="540" cy="528"/>
            </a:xfrm>
            <a:prstGeom prst="rect">
              <a:avLst/>
            </a:prstGeom>
            <a:blipFill dpi="0" rotWithShape="0">
              <a:blip r:embed="rId9" cstate="print"/>
              <a:srcRect/>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1769" name="Object 25"/>
            <p:cNvGraphicFramePr>
              <a:graphicFrameLocks noChangeAspect="1"/>
            </p:cNvGraphicFramePr>
            <p:nvPr/>
          </p:nvGraphicFramePr>
          <p:xfrm>
            <a:off x="4976" y="2457"/>
            <a:ext cx="474" cy="456"/>
          </p:xfrm>
          <a:graphic>
            <a:graphicData uri="http://schemas.openxmlformats.org/presentationml/2006/ole">
              <p:oleObj spid="_x0000_s27831" name="图片" r:id="rId19" imgW="752475" imgH="723900" progId="Word.Picture.8">
                <p:embed/>
              </p:oleObj>
            </a:graphicData>
          </a:graphic>
        </p:graphicFrame>
      </p:grpSp>
      <p:sp>
        <p:nvSpPr>
          <p:cNvPr id="31770" name="Rectangle 26" descr="羊皮纸"/>
          <p:cNvSpPr>
            <a:spLocks noChangeArrowheads="1"/>
          </p:cNvSpPr>
          <p:nvPr/>
        </p:nvSpPr>
        <p:spPr bwMode="auto">
          <a:xfrm>
            <a:off x="3409950" y="1143000"/>
            <a:ext cx="1171575" cy="1095375"/>
          </a:xfrm>
          <a:prstGeom prst="rect">
            <a:avLst/>
          </a:prstGeom>
          <a:blipFill dpi="0" rotWithShape="0">
            <a:blip r:embed="rId9" cstate="print"/>
            <a:srcRect/>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pSp>
        <p:nvGrpSpPr>
          <p:cNvPr id="31771" name="Group 27"/>
          <p:cNvGrpSpPr>
            <a:grpSpLocks/>
          </p:cNvGrpSpPr>
          <p:nvPr/>
        </p:nvGrpSpPr>
        <p:grpSpPr bwMode="auto">
          <a:xfrm>
            <a:off x="4895850" y="2571750"/>
            <a:ext cx="819150" cy="504825"/>
            <a:chOff x="3462" y="1620"/>
            <a:chExt cx="516" cy="318"/>
          </a:xfrm>
        </p:grpSpPr>
        <p:sp>
          <p:nvSpPr>
            <p:cNvPr id="31772" name="Rectangle 28" descr="羊皮纸"/>
            <p:cNvSpPr>
              <a:spLocks noChangeArrowheads="1"/>
            </p:cNvSpPr>
            <p:nvPr/>
          </p:nvSpPr>
          <p:spPr bwMode="auto">
            <a:xfrm>
              <a:off x="3462" y="1620"/>
              <a:ext cx="516" cy="318"/>
            </a:xfrm>
            <a:prstGeom prst="rect">
              <a:avLst/>
            </a:prstGeom>
            <a:blipFill dpi="0" rotWithShape="0">
              <a:blip r:embed="rId9" cstate="print"/>
              <a:srcRect/>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1773" name="Object 29"/>
            <p:cNvGraphicFramePr>
              <a:graphicFrameLocks noChangeAspect="1"/>
            </p:cNvGraphicFramePr>
            <p:nvPr/>
          </p:nvGraphicFramePr>
          <p:xfrm>
            <a:off x="3470" y="1645"/>
            <a:ext cx="486" cy="258"/>
          </p:xfrm>
          <a:graphic>
            <a:graphicData uri="http://schemas.openxmlformats.org/presentationml/2006/ole">
              <p:oleObj spid="_x0000_s27832" name="图片" r:id="rId20" imgW="771525" imgH="409575" progId="Word.Picture.8">
                <p:embed/>
              </p:oleObj>
            </a:graphicData>
          </a:graphic>
        </p:graphicFrame>
      </p:grpSp>
      <p:grpSp>
        <p:nvGrpSpPr>
          <p:cNvPr id="31774" name="Group 30"/>
          <p:cNvGrpSpPr>
            <a:grpSpLocks/>
          </p:cNvGrpSpPr>
          <p:nvPr/>
        </p:nvGrpSpPr>
        <p:grpSpPr bwMode="auto">
          <a:xfrm>
            <a:off x="4895850" y="2571750"/>
            <a:ext cx="800100" cy="504825"/>
            <a:chOff x="3084" y="1620"/>
            <a:chExt cx="504" cy="318"/>
          </a:xfrm>
        </p:grpSpPr>
        <p:sp>
          <p:nvSpPr>
            <p:cNvPr id="31775" name="Rectangle 31" descr="羊皮纸"/>
            <p:cNvSpPr>
              <a:spLocks noChangeArrowheads="1"/>
            </p:cNvSpPr>
            <p:nvPr/>
          </p:nvSpPr>
          <p:spPr bwMode="auto">
            <a:xfrm>
              <a:off x="3084" y="1620"/>
              <a:ext cx="504" cy="318"/>
            </a:xfrm>
            <a:prstGeom prst="rect">
              <a:avLst/>
            </a:prstGeom>
            <a:blipFill dpi="0" rotWithShape="0">
              <a:blip r:embed="rId9" cstate="print"/>
              <a:srcRect/>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1776" name="Object 32"/>
            <p:cNvGraphicFramePr>
              <a:graphicFrameLocks noChangeAspect="1"/>
            </p:cNvGraphicFramePr>
            <p:nvPr/>
          </p:nvGraphicFramePr>
          <p:xfrm>
            <a:off x="3090" y="1644"/>
            <a:ext cx="420" cy="264"/>
          </p:xfrm>
          <a:graphic>
            <a:graphicData uri="http://schemas.openxmlformats.org/presentationml/2006/ole">
              <p:oleObj spid="_x0000_s27833" name="图片" r:id="rId21" imgW="666750" imgH="419100" progId="Word.Picture.8">
                <p:embed/>
              </p:oleObj>
            </a:graphicData>
          </a:graphic>
        </p:graphicFrame>
      </p:grpSp>
      <p:grpSp>
        <p:nvGrpSpPr>
          <p:cNvPr id="31777" name="Group 33"/>
          <p:cNvGrpSpPr>
            <a:grpSpLocks/>
          </p:cNvGrpSpPr>
          <p:nvPr/>
        </p:nvGrpSpPr>
        <p:grpSpPr bwMode="auto">
          <a:xfrm>
            <a:off x="4905375" y="990600"/>
            <a:ext cx="733425" cy="676275"/>
            <a:chOff x="3654" y="468"/>
            <a:chExt cx="462" cy="426"/>
          </a:xfrm>
        </p:grpSpPr>
        <p:sp>
          <p:nvSpPr>
            <p:cNvPr id="31778" name="Rectangle 34" descr="羊皮纸"/>
            <p:cNvSpPr>
              <a:spLocks noChangeArrowheads="1"/>
            </p:cNvSpPr>
            <p:nvPr/>
          </p:nvSpPr>
          <p:spPr bwMode="auto">
            <a:xfrm>
              <a:off x="3654" y="468"/>
              <a:ext cx="462" cy="426"/>
            </a:xfrm>
            <a:prstGeom prst="rect">
              <a:avLst/>
            </a:prstGeom>
            <a:blipFill dpi="0" rotWithShape="0">
              <a:blip r:embed="rId9" cstate="print"/>
              <a:srcRect/>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1779" name="Object 35"/>
            <p:cNvGraphicFramePr>
              <a:graphicFrameLocks noChangeAspect="1"/>
            </p:cNvGraphicFramePr>
            <p:nvPr/>
          </p:nvGraphicFramePr>
          <p:xfrm>
            <a:off x="3658" y="479"/>
            <a:ext cx="420" cy="408"/>
          </p:xfrm>
          <a:graphic>
            <a:graphicData uri="http://schemas.openxmlformats.org/presentationml/2006/ole">
              <p:oleObj spid="_x0000_s27834" name="图片" r:id="rId22" imgW="666750" imgH="647700" progId="Word.Picture.8">
                <p:embed/>
              </p:oleObj>
            </a:graphicData>
          </a:graphic>
        </p:graphicFrame>
      </p:grpSp>
      <p:grpSp>
        <p:nvGrpSpPr>
          <p:cNvPr id="31780" name="Group 36"/>
          <p:cNvGrpSpPr>
            <a:grpSpLocks/>
          </p:cNvGrpSpPr>
          <p:nvPr/>
        </p:nvGrpSpPr>
        <p:grpSpPr bwMode="auto">
          <a:xfrm>
            <a:off x="4843463" y="1001713"/>
            <a:ext cx="846137" cy="639762"/>
            <a:chOff x="3051" y="499"/>
            <a:chExt cx="533" cy="403"/>
          </a:xfrm>
        </p:grpSpPr>
        <p:sp>
          <p:nvSpPr>
            <p:cNvPr id="31781" name="Rectangle 37" descr="羊皮纸"/>
            <p:cNvSpPr>
              <a:spLocks noChangeArrowheads="1"/>
            </p:cNvSpPr>
            <p:nvPr/>
          </p:nvSpPr>
          <p:spPr bwMode="auto">
            <a:xfrm>
              <a:off x="3051" y="499"/>
              <a:ext cx="533" cy="403"/>
            </a:xfrm>
            <a:prstGeom prst="rect">
              <a:avLst/>
            </a:prstGeom>
            <a:blipFill dpi="0" rotWithShape="0">
              <a:blip r:embed="rId9" cstate="print"/>
              <a:srcRect/>
              <a:tile tx="0" ty="0" sx="100000" sy="100000" flip="none" algn="tl"/>
            </a:blip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1782" name="Object 38"/>
            <p:cNvGraphicFramePr>
              <a:graphicFrameLocks noChangeAspect="1"/>
            </p:cNvGraphicFramePr>
            <p:nvPr/>
          </p:nvGraphicFramePr>
          <p:xfrm>
            <a:off x="3098" y="588"/>
            <a:ext cx="420" cy="282"/>
          </p:xfrm>
          <a:graphic>
            <a:graphicData uri="http://schemas.openxmlformats.org/presentationml/2006/ole">
              <p:oleObj spid="_x0000_s27835" name="图片" r:id="rId23" imgW="666750" imgH="447675" progId="Word.Picture.8">
                <p:embed/>
              </p:oleObj>
            </a:graphicData>
          </a:graphic>
        </p:graphicFrame>
      </p:grpSp>
      <p:sp>
        <p:nvSpPr>
          <p:cNvPr id="31783" name="Rectangle 39"/>
          <p:cNvSpPr>
            <a:spLocks noChangeArrowheads="1"/>
          </p:cNvSpPr>
          <p:nvPr/>
        </p:nvSpPr>
        <p:spPr bwMode="auto">
          <a:xfrm>
            <a:off x="298450" y="1560513"/>
            <a:ext cx="2701925" cy="2123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en-US" altLang="zh-CN" sz="2000" b="1" dirty="0">
                <a:solidFill>
                  <a:srgbClr val="000000"/>
                </a:solidFill>
              </a:rPr>
              <a:t>       </a:t>
            </a:r>
            <a:r>
              <a:rPr lang="zh-CN" altLang="en-US" b="1" dirty="0">
                <a:latin typeface="华文楷体" panose="02010600040101010101" pitchFamily="2" charset="-122"/>
                <a:ea typeface="华文楷体" panose="02010600040101010101" pitchFamily="2" charset="-122"/>
              </a:rPr>
              <a:t>在不加任何输入信号的情况下，放大电路仍会产生一定频率的信号输出。</a:t>
            </a:r>
          </a:p>
        </p:txBody>
      </p:sp>
      <p:sp>
        <p:nvSpPr>
          <p:cNvPr id="31784" name="Text Box 40"/>
          <p:cNvSpPr txBox="1">
            <a:spLocks noChangeArrowheads="1"/>
          </p:cNvSpPr>
          <p:nvPr/>
        </p:nvSpPr>
        <p:spPr bwMode="auto">
          <a:xfrm>
            <a:off x="232569" y="4099741"/>
            <a:ext cx="333375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800" b="1" dirty="0">
                <a:solidFill>
                  <a:srgbClr val="FF0000"/>
                </a:solidFill>
                <a:latin typeface="华文楷体" panose="02010600040101010101" pitchFamily="2" charset="-122"/>
                <a:ea typeface="华文楷体" panose="02010600040101010101" pitchFamily="2" charset="-122"/>
              </a:rPr>
              <a:t>2.  </a:t>
            </a:r>
            <a:r>
              <a:rPr lang="zh-CN" altLang="en-US" sz="2800" b="1" dirty="0">
                <a:solidFill>
                  <a:srgbClr val="FF0000"/>
                </a:solidFill>
                <a:latin typeface="华文楷体" panose="02010600040101010101" pitchFamily="2" charset="-122"/>
                <a:ea typeface="华文楷体" panose="02010600040101010101" pitchFamily="2" charset="-122"/>
              </a:rPr>
              <a:t>产生原因</a:t>
            </a:r>
          </a:p>
        </p:txBody>
      </p:sp>
      <p:sp>
        <p:nvSpPr>
          <p:cNvPr id="31786" name="Rectangle 42"/>
          <p:cNvSpPr>
            <a:spLocks noChangeArrowheads="1"/>
          </p:cNvSpPr>
          <p:nvPr/>
        </p:nvSpPr>
        <p:spPr bwMode="auto">
          <a:xfrm>
            <a:off x="434181" y="4951412"/>
            <a:ext cx="8294688" cy="13112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en-US" altLang="zh-CN" sz="2000" b="1" dirty="0">
                <a:solidFill>
                  <a:srgbClr val="000000"/>
                </a:solidFill>
              </a:rPr>
              <a:t>                  </a:t>
            </a:r>
            <a:r>
              <a:rPr lang="zh-CN" altLang="en-US" b="1" dirty="0">
                <a:latin typeface="华文楷体" panose="02010600040101010101" pitchFamily="2" charset="-122"/>
                <a:ea typeface="华文楷体" panose="02010600040101010101" pitchFamily="2" charset="-122"/>
              </a:rPr>
              <a:t>在高频区或低频区产生的附加相移达到</a:t>
            </a:r>
            <a:r>
              <a:rPr lang="en-US" altLang="zh-CN" b="1" dirty="0">
                <a:latin typeface="华文楷体" panose="02010600040101010101" pitchFamily="2" charset="-122"/>
                <a:ea typeface="华文楷体" panose="02010600040101010101" pitchFamily="2" charset="-122"/>
              </a:rPr>
              <a:t>180</a:t>
            </a:r>
            <a:r>
              <a:rPr lang="en-US" altLang="zh-CN" b="1" dirty="0">
                <a:latin typeface="华文楷体" panose="02010600040101010101" pitchFamily="2" charset="-122"/>
                <a:ea typeface="华文楷体" panose="02010600040101010101" pitchFamily="2" charset="-122"/>
                <a:sym typeface="Symbol" panose="05050102010706020507" pitchFamily="18" charset="2"/>
              </a:rPr>
              <a:t></a:t>
            </a:r>
            <a:r>
              <a:rPr lang="zh-CN" altLang="en-US" b="1" dirty="0">
                <a:latin typeface="华文楷体" panose="02010600040101010101" pitchFamily="2" charset="-122"/>
                <a:ea typeface="华文楷体" panose="02010600040101010101" pitchFamily="2" charset="-122"/>
              </a:rPr>
              <a:t>，使中频区的负反馈在高频区或低频区变成了正反馈，当满足了一定的幅值条件时，便产生自激振荡。</a:t>
            </a:r>
          </a:p>
        </p:txBody>
      </p:sp>
      <p:graphicFrame>
        <p:nvGraphicFramePr>
          <p:cNvPr id="31787" name="Object 43"/>
          <p:cNvGraphicFramePr>
            <a:graphicFrameLocks noChangeAspect="1"/>
          </p:cNvGraphicFramePr>
          <p:nvPr>
            <p:extLst>
              <p:ext uri="{D42A27DB-BD31-4B8C-83A1-F6EECF244321}">
                <p14:modId xmlns:p14="http://schemas.microsoft.com/office/powerpoint/2010/main" xmlns="" val="1344378884"/>
              </p:ext>
            </p:extLst>
          </p:nvPr>
        </p:nvGraphicFramePr>
        <p:xfrm>
          <a:off x="839514" y="4964792"/>
          <a:ext cx="809898" cy="427446"/>
        </p:xfrm>
        <a:graphic>
          <a:graphicData uri="http://schemas.openxmlformats.org/presentationml/2006/ole">
            <p:oleObj spid="_x0000_s27836" name="公式" r:id="rId24" imgW="400067" imgH="209520" progId="">
              <p:embed/>
            </p:oleObj>
          </a:graphicData>
        </a:graphic>
      </p:graphicFrame>
    </p:spTree>
    <p:extLst>
      <p:ext uri="{BB962C8B-B14F-4D97-AF65-F5344CB8AC3E}">
        <p14:creationId xmlns:p14="http://schemas.microsoft.com/office/powerpoint/2010/main" xmlns="" val="1340602575"/>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1762"/>
                                        </p:tgtEl>
                                        <p:attrNameLst>
                                          <p:attrName>style.visibility</p:attrName>
                                        </p:attrNameLst>
                                      </p:cBhvr>
                                      <p:to>
                                        <p:strVal val="visible"/>
                                      </p:to>
                                    </p:set>
                                    <p:animEffect transition="in" filter="wipe(left)">
                                      <p:cBhvr>
                                        <p:cTn id="7" dur="500"/>
                                        <p:tgtEl>
                                          <p:spTgt spid="3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1760"/>
                                        </p:tgtEl>
                                        <p:attrNameLst>
                                          <p:attrName>style.visibility</p:attrName>
                                        </p:attrNameLst>
                                      </p:cBhvr>
                                      <p:to>
                                        <p:strVal val="visible"/>
                                      </p:to>
                                    </p:set>
                                    <p:animEffect transition="in" filter="wipe(left)">
                                      <p:cBhvr>
                                        <p:cTn id="12" dur="500"/>
                                        <p:tgtEl>
                                          <p:spTgt spid="317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1763"/>
                                        </p:tgtEl>
                                        <p:attrNameLst>
                                          <p:attrName>style.visibility</p:attrName>
                                        </p:attrNameLst>
                                      </p:cBhvr>
                                      <p:to>
                                        <p:strVal val="visible"/>
                                      </p:to>
                                    </p:set>
                                    <p:animEffect transition="in" filter="wipe(left)">
                                      <p:cBhvr>
                                        <p:cTn id="17" dur="500"/>
                                        <p:tgtEl>
                                          <p:spTgt spid="317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761"/>
                                        </p:tgtEl>
                                        <p:attrNameLst>
                                          <p:attrName>style.visibility</p:attrName>
                                        </p:attrNameLst>
                                      </p:cBhvr>
                                      <p:to>
                                        <p:strVal val="visible"/>
                                      </p:to>
                                    </p:set>
                                    <p:animEffect transition="in" filter="wipe(left)">
                                      <p:cBhvr>
                                        <p:cTn id="22" dur="500"/>
                                        <p:tgtEl>
                                          <p:spTgt spid="317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1764"/>
                                        </p:tgtEl>
                                        <p:attrNameLst>
                                          <p:attrName>style.visibility</p:attrName>
                                        </p:attrNameLst>
                                      </p:cBhvr>
                                      <p:to>
                                        <p:strVal val="visible"/>
                                      </p:to>
                                    </p:set>
                                    <p:animEffect transition="in" filter="wipe(left)">
                                      <p:cBhvr>
                                        <p:cTn id="27" dur="500"/>
                                        <p:tgtEl>
                                          <p:spTgt spid="317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1771"/>
                                        </p:tgtEl>
                                        <p:attrNameLst>
                                          <p:attrName>style.visibility</p:attrName>
                                        </p:attrNameLst>
                                      </p:cBhvr>
                                      <p:to>
                                        <p:strVal val="visible"/>
                                      </p:to>
                                    </p:set>
                                    <p:animEffect transition="in" filter="wipe(left)">
                                      <p:cBhvr>
                                        <p:cTn id="32" dur="500"/>
                                        <p:tgtEl>
                                          <p:spTgt spid="317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1767"/>
                                        </p:tgtEl>
                                        <p:attrNameLst>
                                          <p:attrName>style.visibility</p:attrName>
                                        </p:attrNameLst>
                                      </p:cBhvr>
                                      <p:to>
                                        <p:strVal val="visible"/>
                                      </p:to>
                                    </p:set>
                                    <p:animEffect transition="in" filter="wipe(left)">
                                      <p:cBhvr>
                                        <p:cTn id="37" dur="500"/>
                                        <p:tgtEl>
                                          <p:spTgt spid="317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1774"/>
                                        </p:tgtEl>
                                        <p:attrNameLst>
                                          <p:attrName>style.visibility</p:attrName>
                                        </p:attrNameLst>
                                      </p:cBhvr>
                                      <p:to>
                                        <p:strVal val="visible"/>
                                      </p:to>
                                    </p:set>
                                    <p:animEffect transition="in" filter="wipe(left)">
                                      <p:cBhvr>
                                        <p:cTn id="42" dur="500"/>
                                        <p:tgtEl>
                                          <p:spTgt spid="317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1777"/>
                                        </p:tgtEl>
                                        <p:attrNameLst>
                                          <p:attrName>style.visibility</p:attrName>
                                        </p:attrNameLst>
                                      </p:cBhvr>
                                      <p:to>
                                        <p:strVal val="visible"/>
                                      </p:to>
                                    </p:set>
                                    <p:animEffect transition="in" filter="wipe(left)">
                                      <p:cBhvr>
                                        <p:cTn id="47" dur="500"/>
                                        <p:tgtEl>
                                          <p:spTgt spid="3177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770"/>
                                        </p:tgtEl>
                                        <p:attrNameLst>
                                          <p:attrName>style.visibility</p:attrName>
                                        </p:attrNameLst>
                                      </p:cBhvr>
                                      <p:to>
                                        <p:strVal val="visible"/>
                                      </p:to>
                                    </p:set>
                                    <p:animEffect transition="in" filter="wipe(left)">
                                      <p:cBhvr>
                                        <p:cTn id="52" dur="500"/>
                                        <p:tgtEl>
                                          <p:spTgt spid="317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1780"/>
                                        </p:tgtEl>
                                        <p:attrNameLst>
                                          <p:attrName>style.visibility</p:attrName>
                                        </p:attrNameLst>
                                      </p:cBhvr>
                                      <p:to>
                                        <p:strVal val="visible"/>
                                      </p:to>
                                    </p:set>
                                    <p:animEffect transition="in" filter="wipe(left)">
                                      <p:cBhvr>
                                        <p:cTn id="57" dur="500"/>
                                        <p:tgtEl>
                                          <p:spTgt spid="3178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31783"/>
                                        </p:tgtEl>
                                        <p:attrNameLst>
                                          <p:attrName>style.visibility</p:attrName>
                                        </p:attrNameLst>
                                      </p:cBhvr>
                                      <p:to>
                                        <p:strVal val="visible"/>
                                      </p:to>
                                    </p:set>
                                    <p:animEffect transition="in" filter="strips(downRight)">
                                      <p:cBhvr>
                                        <p:cTn id="62" dur="500"/>
                                        <p:tgtEl>
                                          <p:spTgt spid="3178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31784"/>
                                        </p:tgtEl>
                                        <p:attrNameLst>
                                          <p:attrName>style.visibility</p:attrName>
                                        </p:attrNameLst>
                                      </p:cBhvr>
                                      <p:to>
                                        <p:strVal val="visible"/>
                                      </p:to>
                                    </p:set>
                                    <p:animEffect transition="in" filter="strips(downRight)">
                                      <p:cBhvr>
                                        <p:cTn id="67" dur="500"/>
                                        <p:tgtEl>
                                          <p:spTgt spid="31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0" grpId="0" animBg="1"/>
      <p:bldP spid="31783" grpId="0" autoUpdateAnimBg="0"/>
      <p:bldP spid="3178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ChangeArrowheads="1"/>
          </p:cNvSpPr>
          <p:nvPr/>
        </p:nvSpPr>
        <p:spPr bwMode="auto">
          <a:xfrm>
            <a:off x="76200" y="76200"/>
            <a:ext cx="609600" cy="990600"/>
          </a:xfrm>
          <a:prstGeom prst="star4">
            <a:avLst>
              <a:gd name="adj" fmla="val 12500"/>
            </a:avLst>
          </a:prstGeom>
          <a:gradFill rotWithShape="0">
            <a:gsLst>
              <a:gs pos="0">
                <a:srgbClr val="FFFFFF"/>
              </a:gs>
              <a:gs pos="100000">
                <a:schemeClr val="accent1"/>
              </a:gs>
            </a:gsLst>
            <a:path path="shape">
              <a:fillToRect l="50000" t="50000" r="50000" b="50000"/>
            </a:path>
          </a:gradFill>
          <a:ln w="0" cap="sq">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795" name="Line 3"/>
          <p:cNvSpPr>
            <a:spLocks noChangeShapeType="1"/>
          </p:cNvSpPr>
          <p:nvPr/>
        </p:nvSpPr>
        <p:spPr bwMode="auto">
          <a:xfrm>
            <a:off x="609600" y="762000"/>
            <a:ext cx="4865688" cy="0"/>
          </a:xfrm>
          <a:prstGeom prst="line">
            <a:avLst/>
          </a:prstGeom>
          <a:noFill/>
          <a:ln w="76200" cap="sq" cmpd="tri">
            <a:solidFill>
              <a:srgbClr val="FF00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33796" name="Text Box 4"/>
          <p:cNvSpPr txBox="1">
            <a:spLocks noChangeArrowheads="1"/>
          </p:cNvSpPr>
          <p:nvPr/>
        </p:nvSpPr>
        <p:spPr bwMode="auto">
          <a:xfrm>
            <a:off x="609600" y="152400"/>
            <a:ext cx="526415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latin typeface="华文楷体" panose="02010600040101010101" pitchFamily="2" charset="-122"/>
                <a:ea typeface="华文楷体" panose="02010600040101010101" pitchFamily="2" charset="-122"/>
              </a:rPr>
              <a:t>自激及稳定工作条件</a:t>
            </a:r>
            <a:endParaRPr lang="zh-CN" altLang="en-US" sz="1600" b="1" dirty="0">
              <a:latin typeface="华文楷体" panose="02010600040101010101" pitchFamily="2" charset="-122"/>
              <a:ea typeface="华文楷体" panose="02010600040101010101" pitchFamily="2" charset="-122"/>
            </a:endParaRPr>
          </a:p>
        </p:txBody>
      </p:sp>
      <p:sp>
        <p:nvSpPr>
          <p:cNvPr id="33797" name="Text Box 5"/>
          <p:cNvSpPr txBox="1">
            <a:spLocks noChangeArrowheads="1"/>
          </p:cNvSpPr>
          <p:nvPr/>
        </p:nvSpPr>
        <p:spPr bwMode="auto">
          <a:xfrm>
            <a:off x="265113" y="914400"/>
            <a:ext cx="326866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800" b="1" dirty="0">
                <a:latin typeface="华文楷体" panose="02010600040101010101" pitchFamily="2" charset="-122"/>
                <a:ea typeface="华文楷体" panose="02010600040101010101" pitchFamily="2" charset="-122"/>
              </a:rPr>
              <a:t>1.  </a:t>
            </a:r>
            <a:r>
              <a:rPr lang="zh-CN" altLang="en-US" sz="2800" b="1" dirty="0">
                <a:latin typeface="华文楷体" panose="02010600040101010101" pitchFamily="2" charset="-122"/>
                <a:ea typeface="华文楷体" panose="02010600040101010101" pitchFamily="2" charset="-122"/>
              </a:rPr>
              <a:t>自激振荡条件</a:t>
            </a:r>
          </a:p>
        </p:txBody>
      </p:sp>
      <p:pic>
        <p:nvPicPr>
          <p:cNvPr id="33798" name="Picture 6" descr="0066">
            <a:hlinkClick r:id="" action="ppaction://hlinkshowjump?jump=nextslide" highlightClick="1"/>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05800" y="6419850"/>
            <a:ext cx="714375" cy="381000"/>
          </a:xfrm>
          <a:prstGeom prst="rect">
            <a:avLst/>
          </a:prstGeom>
          <a:noFill/>
          <a:extLst>
            <a:ext uri="{909E8E84-426E-40DD-AFC4-6F175D3DCCD1}">
              <a14:hiddenFill xmlns:a14="http://schemas.microsoft.com/office/drawing/2010/main" xmlns="">
                <a:solidFill>
                  <a:srgbClr val="FFFFFF"/>
                </a:solidFill>
              </a14:hiddenFill>
            </a:ext>
          </a:extLst>
        </p:spPr>
      </p:pic>
      <p:pic>
        <p:nvPicPr>
          <p:cNvPr id="33799" name="Picture 7" descr="0063">
            <a:hlinkClick r:id="" action="ppaction://hlinkshowjump?jump=previousslide" highlightClick="1"/>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20000" y="6400800"/>
            <a:ext cx="714375" cy="40005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33800" name="Object 8">
            <a:hlinkClick r:id="rId5" action="ppaction://hlinksldjump" highlightClick="1"/>
          </p:cNvPr>
          <p:cNvGraphicFramePr>
            <a:graphicFrameLocks noChangeAspect="1"/>
          </p:cNvGraphicFramePr>
          <p:nvPr/>
        </p:nvGraphicFramePr>
        <p:xfrm>
          <a:off x="152400" y="6400800"/>
          <a:ext cx="769938" cy="346075"/>
        </p:xfrm>
        <a:graphic>
          <a:graphicData uri="http://schemas.openxmlformats.org/presentationml/2006/ole">
            <p:oleObj spid="_x0000_s28774" name="BMP 图象" r:id="rId6" imgW="678309" imgH="304928" progId="PBrush">
              <p:embed/>
            </p:oleObj>
          </a:graphicData>
        </a:graphic>
      </p:graphicFrame>
      <p:graphicFrame>
        <p:nvGraphicFramePr>
          <p:cNvPr id="33801" name="Object 9"/>
          <p:cNvGraphicFramePr>
            <a:graphicFrameLocks noChangeAspect="1"/>
          </p:cNvGraphicFramePr>
          <p:nvPr/>
        </p:nvGraphicFramePr>
        <p:xfrm>
          <a:off x="8305800" y="381000"/>
          <a:ext cx="522288" cy="373063"/>
        </p:xfrm>
        <a:graphic>
          <a:graphicData uri="http://schemas.openxmlformats.org/presentationml/2006/ole">
            <p:oleObj spid="_x0000_s28775" name="剪辑" r:id="rId7" imgW="5767388" imgH="4106863" progId="">
              <p:embed/>
            </p:oleObj>
          </a:graphicData>
        </a:graphic>
      </p:graphicFrame>
      <p:sp>
        <p:nvSpPr>
          <p:cNvPr id="33802" name="Rectangle 10"/>
          <p:cNvSpPr>
            <a:spLocks noChangeArrowheads="1"/>
          </p:cNvSpPr>
          <p:nvPr/>
        </p:nvSpPr>
        <p:spPr bwMode="auto">
          <a:xfrm>
            <a:off x="1371600" y="2736851"/>
            <a:ext cx="2187575"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自激振荡</a:t>
            </a:r>
          </a:p>
        </p:txBody>
      </p:sp>
      <p:grpSp>
        <p:nvGrpSpPr>
          <p:cNvPr id="33803" name="Group 11"/>
          <p:cNvGrpSpPr>
            <a:grpSpLocks/>
          </p:cNvGrpSpPr>
          <p:nvPr/>
        </p:nvGrpSpPr>
        <p:grpSpPr bwMode="auto">
          <a:xfrm>
            <a:off x="0" y="2209800"/>
            <a:ext cx="3716338" cy="595313"/>
            <a:chOff x="265" y="1360"/>
            <a:chExt cx="2076" cy="375"/>
          </a:xfrm>
        </p:grpSpPr>
        <p:sp>
          <p:nvSpPr>
            <p:cNvPr id="33804" name="Rectangle 12"/>
            <p:cNvSpPr>
              <a:spLocks noChangeArrowheads="1"/>
            </p:cNvSpPr>
            <p:nvPr/>
          </p:nvSpPr>
          <p:spPr bwMode="auto">
            <a:xfrm>
              <a:off x="265" y="1360"/>
              <a:ext cx="1001" cy="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反馈深度</a:t>
              </a:r>
            </a:p>
          </p:txBody>
        </p:sp>
        <p:graphicFrame>
          <p:nvGraphicFramePr>
            <p:cNvPr id="33805" name="Object 13"/>
            <p:cNvGraphicFramePr>
              <a:graphicFrameLocks noChangeAspect="1"/>
            </p:cNvGraphicFramePr>
            <p:nvPr>
              <p:extLst>
                <p:ext uri="{D42A27DB-BD31-4B8C-83A1-F6EECF244321}">
                  <p14:modId xmlns:p14="http://schemas.microsoft.com/office/powerpoint/2010/main" xmlns="" val="4127202113"/>
                </p:ext>
              </p:extLst>
            </p:nvPr>
          </p:nvGraphicFramePr>
          <p:xfrm>
            <a:off x="1099" y="1381"/>
            <a:ext cx="1242" cy="354"/>
          </p:xfrm>
          <a:graphic>
            <a:graphicData uri="http://schemas.openxmlformats.org/presentationml/2006/ole">
              <p:oleObj spid="_x0000_s28776" name="公式" r:id="rId8" imgW="971668" imgH="266760" progId="">
                <p:embed/>
              </p:oleObj>
            </a:graphicData>
          </a:graphic>
        </p:graphicFrame>
      </p:grpSp>
      <p:grpSp>
        <p:nvGrpSpPr>
          <p:cNvPr id="33806" name="Group 14"/>
          <p:cNvGrpSpPr>
            <a:grpSpLocks/>
          </p:cNvGrpSpPr>
          <p:nvPr/>
        </p:nvGrpSpPr>
        <p:grpSpPr bwMode="auto">
          <a:xfrm>
            <a:off x="298450" y="3149603"/>
            <a:ext cx="4071938" cy="498476"/>
            <a:chOff x="188" y="1984"/>
            <a:chExt cx="2565" cy="314"/>
          </a:xfrm>
        </p:grpSpPr>
        <p:sp>
          <p:nvSpPr>
            <p:cNvPr id="33807" name="Rectangle 15"/>
            <p:cNvSpPr>
              <a:spLocks noChangeArrowheads="1"/>
            </p:cNvSpPr>
            <p:nvPr/>
          </p:nvSpPr>
          <p:spPr bwMode="auto">
            <a:xfrm>
              <a:off x="188" y="1984"/>
              <a:ext cx="401" cy="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即</a:t>
              </a:r>
            </a:p>
          </p:txBody>
        </p:sp>
        <p:graphicFrame>
          <p:nvGraphicFramePr>
            <p:cNvPr id="33808" name="Object 16"/>
            <p:cNvGraphicFramePr>
              <a:graphicFrameLocks noChangeAspect="1"/>
            </p:cNvGraphicFramePr>
            <p:nvPr>
              <p:extLst>
                <p:ext uri="{D42A27DB-BD31-4B8C-83A1-F6EECF244321}">
                  <p14:modId xmlns:p14="http://schemas.microsoft.com/office/powerpoint/2010/main" xmlns="" val="392339177"/>
                </p:ext>
              </p:extLst>
            </p:nvPr>
          </p:nvGraphicFramePr>
          <p:xfrm>
            <a:off x="518" y="2019"/>
            <a:ext cx="692" cy="241"/>
          </p:xfrm>
          <a:graphic>
            <a:graphicData uri="http://schemas.openxmlformats.org/presentationml/2006/ole">
              <p:oleObj spid="_x0000_s28777" name="公式" r:id="rId9" imgW="533513" imgH="180900" progId="">
                <p:embed/>
              </p:oleObj>
            </a:graphicData>
          </a:graphic>
        </p:graphicFrame>
        <p:graphicFrame>
          <p:nvGraphicFramePr>
            <p:cNvPr id="33809" name="Object 17"/>
            <p:cNvGraphicFramePr>
              <a:graphicFrameLocks noChangeAspect="1"/>
            </p:cNvGraphicFramePr>
            <p:nvPr>
              <p:extLst>
                <p:ext uri="{D42A27DB-BD31-4B8C-83A1-F6EECF244321}">
                  <p14:modId xmlns:p14="http://schemas.microsoft.com/office/powerpoint/2010/main" xmlns="" val="3769296868"/>
                </p:ext>
              </p:extLst>
            </p:nvPr>
          </p:nvGraphicFramePr>
          <p:xfrm>
            <a:off x="1332" y="2004"/>
            <a:ext cx="1421" cy="271"/>
          </p:xfrm>
          <a:graphic>
            <a:graphicData uri="http://schemas.openxmlformats.org/presentationml/2006/ole">
              <p:oleObj spid="_x0000_s28778" name="公式" r:id="rId10" imgW="1104844" imgH="209520" progId="">
                <p:embed/>
              </p:oleObj>
            </a:graphicData>
          </a:graphic>
        </p:graphicFrame>
      </p:grpSp>
      <p:grpSp>
        <p:nvGrpSpPr>
          <p:cNvPr id="33810" name="Group 18"/>
          <p:cNvGrpSpPr>
            <a:grpSpLocks/>
          </p:cNvGrpSpPr>
          <p:nvPr/>
        </p:nvGrpSpPr>
        <p:grpSpPr bwMode="auto">
          <a:xfrm>
            <a:off x="4583113" y="931863"/>
            <a:ext cx="4367212" cy="2476500"/>
            <a:chOff x="2887" y="587"/>
            <a:chExt cx="2751" cy="1560"/>
          </a:xfrm>
        </p:grpSpPr>
        <p:sp>
          <p:nvSpPr>
            <p:cNvPr id="33811" name="AutoShape 19" descr="羊皮纸"/>
            <p:cNvSpPr>
              <a:spLocks noChangeArrowheads="1"/>
            </p:cNvSpPr>
            <p:nvPr/>
          </p:nvSpPr>
          <p:spPr bwMode="auto">
            <a:xfrm>
              <a:off x="2887" y="587"/>
              <a:ext cx="2751" cy="1560"/>
            </a:xfrm>
            <a:prstGeom prst="roundRect">
              <a:avLst>
                <a:gd name="adj" fmla="val 16667"/>
              </a:avLst>
            </a:prstGeom>
            <a:blipFill dpi="0" rotWithShape="0">
              <a:blip r:embed="rId11" cstate="print"/>
              <a:srcRect/>
              <a:tile tx="0" ty="0" sx="100000" sy="100000" flip="none" algn="tl"/>
            </a:bli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33812" name="Object 20"/>
            <p:cNvGraphicFramePr>
              <a:graphicFrameLocks noChangeAspect="1"/>
            </p:cNvGraphicFramePr>
            <p:nvPr/>
          </p:nvGraphicFramePr>
          <p:xfrm>
            <a:off x="2906" y="692"/>
            <a:ext cx="2584" cy="1373"/>
          </p:xfrm>
          <a:graphic>
            <a:graphicData uri="http://schemas.openxmlformats.org/presentationml/2006/ole">
              <p:oleObj spid="_x0000_s28779" name="图片" r:id="rId12" imgW="2276475" imgH="1209675" progId="Word.Picture.8">
                <p:embed/>
              </p:oleObj>
            </a:graphicData>
          </a:graphic>
        </p:graphicFrame>
      </p:grpSp>
      <p:grpSp>
        <p:nvGrpSpPr>
          <p:cNvPr id="33813" name="Group 21"/>
          <p:cNvGrpSpPr>
            <a:grpSpLocks/>
          </p:cNvGrpSpPr>
          <p:nvPr/>
        </p:nvGrpSpPr>
        <p:grpSpPr bwMode="auto">
          <a:xfrm>
            <a:off x="298450" y="3694113"/>
            <a:ext cx="4765675" cy="581025"/>
            <a:chOff x="210" y="2327"/>
            <a:chExt cx="3002" cy="366"/>
          </a:xfrm>
        </p:grpSpPr>
        <p:sp>
          <p:nvSpPr>
            <p:cNvPr id="33814" name="Rectangle 22"/>
            <p:cNvSpPr>
              <a:spLocks noChangeArrowheads="1"/>
            </p:cNvSpPr>
            <p:nvPr/>
          </p:nvSpPr>
          <p:spPr bwMode="auto">
            <a:xfrm>
              <a:off x="210" y="2327"/>
              <a:ext cx="401" cy="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又</a:t>
              </a:r>
            </a:p>
          </p:txBody>
        </p:sp>
        <p:graphicFrame>
          <p:nvGraphicFramePr>
            <p:cNvPr id="33815" name="Object 23"/>
            <p:cNvGraphicFramePr>
              <a:graphicFrameLocks noChangeAspect="1"/>
            </p:cNvGraphicFramePr>
            <p:nvPr>
              <p:extLst>
                <p:ext uri="{D42A27DB-BD31-4B8C-83A1-F6EECF244321}">
                  <p14:modId xmlns:p14="http://schemas.microsoft.com/office/powerpoint/2010/main" xmlns="" val="3748355262"/>
                </p:ext>
              </p:extLst>
            </p:nvPr>
          </p:nvGraphicFramePr>
          <p:xfrm>
            <a:off x="565" y="2340"/>
            <a:ext cx="2647" cy="353"/>
          </p:xfrm>
          <a:graphic>
            <a:graphicData uri="http://schemas.openxmlformats.org/presentationml/2006/ole">
              <p:oleObj spid="_x0000_s28780" name="公式" r:id="rId13" imgW="2076512" imgH="266760" progId="">
                <p:embed/>
              </p:oleObj>
            </a:graphicData>
          </a:graphic>
        </p:graphicFrame>
      </p:grpSp>
      <p:sp>
        <p:nvSpPr>
          <p:cNvPr id="33816" name="Rectangle 24"/>
          <p:cNvSpPr>
            <a:spLocks noChangeArrowheads="1"/>
          </p:cNvSpPr>
          <p:nvPr/>
        </p:nvSpPr>
        <p:spPr bwMode="auto">
          <a:xfrm>
            <a:off x="261938" y="4225925"/>
            <a:ext cx="2938462" cy="482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得自激振荡条件</a:t>
            </a:r>
          </a:p>
        </p:txBody>
      </p:sp>
      <p:graphicFrame>
        <p:nvGraphicFramePr>
          <p:cNvPr id="33817" name="Object 25"/>
          <p:cNvGraphicFramePr>
            <a:graphicFrameLocks noChangeAspect="1"/>
          </p:cNvGraphicFramePr>
          <p:nvPr>
            <p:extLst>
              <p:ext uri="{D42A27DB-BD31-4B8C-83A1-F6EECF244321}">
                <p14:modId xmlns:p14="http://schemas.microsoft.com/office/powerpoint/2010/main" xmlns="" val="2207509253"/>
              </p:ext>
            </p:extLst>
          </p:nvPr>
        </p:nvGraphicFramePr>
        <p:xfrm>
          <a:off x="1319213" y="4740275"/>
          <a:ext cx="2228850" cy="560388"/>
        </p:xfrm>
        <a:graphic>
          <a:graphicData uri="http://schemas.openxmlformats.org/presentationml/2006/ole">
            <p:oleObj spid="_x0000_s28781" name="公式" r:id="rId14" imgW="1095389" imgH="266760" progId="">
              <p:embed/>
            </p:oleObj>
          </a:graphicData>
        </a:graphic>
      </p:graphicFrame>
      <p:graphicFrame>
        <p:nvGraphicFramePr>
          <p:cNvPr id="33818" name="Object 26"/>
          <p:cNvGraphicFramePr>
            <a:graphicFrameLocks noChangeAspect="1"/>
          </p:cNvGraphicFramePr>
          <p:nvPr>
            <p:extLst>
              <p:ext uri="{D42A27DB-BD31-4B8C-83A1-F6EECF244321}">
                <p14:modId xmlns:p14="http://schemas.microsoft.com/office/powerpoint/2010/main" xmlns="" val="751433077"/>
              </p:ext>
            </p:extLst>
          </p:nvPr>
        </p:nvGraphicFramePr>
        <p:xfrm>
          <a:off x="1284288" y="5346700"/>
          <a:ext cx="3919537" cy="404813"/>
        </p:xfrm>
        <a:graphic>
          <a:graphicData uri="http://schemas.openxmlformats.org/presentationml/2006/ole">
            <p:oleObj spid="_x0000_s28782" name="公式" r:id="rId15" imgW="1933612" imgH="190620" progId="">
              <p:embed/>
            </p:oleObj>
          </a:graphicData>
        </a:graphic>
      </p:graphicFrame>
      <p:sp>
        <p:nvSpPr>
          <p:cNvPr id="33819" name="AutoShape 27"/>
          <p:cNvSpPr>
            <a:spLocks/>
          </p:cNvSpPr>
          <p:nvPr/>
        </p:nvSpPr>
        <p:spPr bwMode="auto">
          <a:xfrm>
            <a:off x="1095375" y="4903788"/>
            <a:ext cx="87313" cy="723900"/>
          </a:xfrm>
          <a:prstGeom prst="leftBrace">
            <a:avLst>
              <a:gd name="adj1" fmla="val 69091"/>
              <a:gd name="adj2" fmla="val 50000"/>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820" name="Rectangle 28"/>
          <p:cNvSpPr>
            <a:spLocks noChangeArrowheads="1"/>
          </p:cNvSpPr>
          <p:nvPr/>
        </p:nvSpPr>
        <p:spPr bwMode="auto">
          <a:xfrm>
            <a:off x="4148138" y="4702175"/>
            <a:ext cx="2100262"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幅值条件</a:t>
            </a:r>
          </a:p>
        </p:txBody>
      </p:sp>
      <p:sp>
        <p:nvSpPr>
          <p:cNvPr id="33821" name="Rectangle 29"/>
          <p:cNvSpPr>
            <a:spLocks noChangeArrowheads="1"/>
          </p:cNvSpPr>
          <p:nvPr/>
        </p:nvSpPr>
        <p:spPr bwMode="auto">
          <a:xfrm>
            <a:off x="5275263" y="5230813"/>
            <a:ext cx="3640137" cy="4827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相位条件（附加相移）</a:t>
            </a:r>
          </a:p>
        </p:txBody>
      </p:sp>
      <p:graphicFrame>
        <p:nvGraphicFramePr>
          <p:cNvPr id="33823" name="Object 31"/>
          <p:cNvGraphicFramePr>
            <a:graphicFrameLocks noChangeAspect="1"/>
          </p:cNvGraphicFramePr>
          <p:nvPr>
            <p:extLst>
              <p:ext uri="{D42A27DB-BD31-4B8C-83A1-F6EECF244321}">
                <p14:modId xmlns:p14="http://schemas.microsoft.com/office/powerpoint/2010/main" xmlns="" val="2250699135"/>
              </p:ext>
            </p:extLst>
          </p:nvPr>
        </p:nvGraphicFramePr>
        <p:xfrm>
          <a:off x="2085975" y="1339850"/>
          <a:ext cx="1590675" cy="790575"/>
        </p:xfrm>
        <a:graphic>
          <a:graphicData uri="http://schemas.openxmlformats.org/presentationml/2006/ole">
            <p:oleObj spid="_x0000_s28783" name="公式" r:id="rId16" imgW="780954" imgH="380970" progId="">
              <p:embed/>
            </p:oleObj>
          </a:graphicData>
        </a:graphic>
      </p:graphicFrame>
      <p:sp>
        <p:nvSpPr>
          <p:cNvPr id="33824" name="Rectangle 32"/>
          <p:cNvSpPr>
            <a:spLocks noChangeArrowheads="1"/>
          </p:cNvSpPr>
          <p:nvPr/>
        </p:nvSpPr>
        <p:spPr bwMode="auto">
          <a:xfrm>
            <a:off x="152400" y="1487488"/>
            <a:ext cx="1858963"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b="1" dirty="0">
                <a:latin typeface="华文楷体" panose="02010600040101010101" pitchFamily="2" charset="-122"/>
                <a:ea typeface="华文楷体" panose="02010600040101010101" pitchFamily="2" charset="-122"/>
              </a:rPr>
              <a:t>闭环增益</a:t>
            </a:r>
          </a:p>
        </p:txBody>
      </p:sp>
    </p:spTree>
    <p:extLst>
      <p:ext uri="{BB962C8B-B14F-4D97-AF65-F5344CB8AC3E}">
        <p14:creationId xmlns:p14="http://schemas.microsoft.com/office/powerpoint/2010/main" xmlns="" val="210751740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linds(horizontal)">
                                      <p:cBhvr>
                                        <p:cTn id="7" dur="500"/>
                                        <p:tgtEl>
                                          <p:spTgt spid="33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checkerboard(across)">
                                      <p:cBhvr>
                                        <p:cTn id="12" dur="500"/>
                                        <p:tgtEl>
                                          <p:spTgt spid="33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3810"/>
                                        </p:tgtEl>
                                        <p:attrNameLst>
                                          <p:attrName>style.visibility</p:attrName>
                                        </p:attrNameLst>
                                      </p:cBhvr>
                                      <p:to>
                                        <p:strVal val="visible"/>
                                      </p:to>
                                    </p:set>
                                    <p:animEffect transition="in" filter="box(in)">
                                      <p:cBhvr>
                                        <p:cTn id="17" dur="500"/>
                                        <p:tgtEl>
                                          <p:spTgt spid="338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3824"/>
                                        </p:tgtEl>
                                        <p:attrNameLst>
                                          <p:attrName>style.visibility</p:attrName>
                                        </p:attrNameLst>
                                      </p:cBhvr>
                                      <p:to>
                                        <p:strVal val="visible"/>
                                      </p:to>
                                    </p:set>
                                    <p:animEffect transition="in" filter="strips(downRight)">
                                      <p:cBhvr>
                                        <p:cTn id="22" dur="500"/>
                                        <p:tgtEl>
                                          <p:spTgt spid="338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3823"/>
                                        </p:tgtEl>
                                        <p:attrNameLst>
                                          <p:attrName>style.visibility</p:attrName>
                                        </p:attrNameLst>
                                      </p:cBhvr>
                                      <p:to>
                                        <p:strVal val="visible"/>
                                      </p:to>
                                    </p:set>
                                    <p:animEffect transition="in" filter="strips(downRight)">
                                      <p:cBhvr>
                                        <p:cTn id="27" dur="500"/>
                                        <p:tgtEl>
                                          <p:spTgt spid="338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33803"/>
                                        </p:tgtEl>
                                        <p:attrNameLst>
                                          <p:attrName>style.visibility</p:attrName>
                                        </p:attrNameLst>
                                      </p:cBhvr>
                                      <p:to>
                                        <p:strVal val="visible"/>
                                      </p:to>
                                    </p:set>
                                    <p:animEffect transition="in" filter="strips(downRight)">
                                      <p:cBhvr>
                                        <p:cTn id="32" dur="500"/>
                                        <p:tgtEl>
                                          <p:spTgt spid="338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3802"/>
                                        </p:tgtEl>
                                        <p:attrNameLst>
                                          <p:attrName>style.visibility</p:attrName>
                                        </p:attrNameLst>
                                      </p:cBhvr>
                                      <p:to>
                                        <p:strVal val="visible"/>
                                      </p:to>
                                    </p:set>
                                    <p:animEffect transition="in" filter="strips(downRight)">
                                      <p:cBhvr>
                                        <p:cTn id="37" dur="500"/>
                                        <p:tgtEl>
                                          <p:spTgt spid="338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33806"/>
                                        </p:tgtEl>
                                        <p:attrNameLst>
                                          <p:attrName>style.visibility</p:attrName>
                                        </p:attrNameLst>
                                      </p:cBhvr>
                                      <p:to>
                                        <p:strVal val="visible"/>
                                      </p:to>
                                    </p:set>
                                    <p:animEffect transition="in" filter="strips(downRight)">
                                      <p:cBhvr>
                                        <p:cTn id="42" dur="500"/>
                                        <p:tgtEl>
                                          <p:spTgt spid="338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33813"/>
                                        </p:tgtEl>
                                        <p:attrNameLst>
                                          <p:attrName>style.visibility</p:attrName>
                                        </p:attrNameLst>
                                      </p:cBhvr>
                                      <p:to>
                                        <p:strVal val="visible"/>
                                      </p:to>
                                    </p:set>
                                    <p:animEffect transition="in" filter="strips(downRight)">
                                      <p:cBhvr>
                                        <p:cTn id="47" dur="500"/>
                                        <p:tgtEl>
                                          <p:spTgt spid="338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33816"/>
                                        </p:tgtEl>
                                        <p:attrNameLst>
                                          <p:attrName>style.visibility</p:attrName>
                                        </p:attrNameLst>
                                      </p:cBhvr>
                                      <p:to>
                                        <p:strVal val="visible"/>
                                      </p:to>
                                    </p:set>
                                    <p:animEffect transition="in" filter="strips(downRight)">
                                      <p:cBhvr>
                                        <p:cTn id="52" dur="500"/>
                                        <p:tgtEl>
                                          <p:spTgt spid="3381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33819"/>
                                        </p:tgtEl>
                                        <p:attrNameLst>
                                          <p:attrName>style.visibility</p:attrName>
                                        </p:attrNameLst>
                                      </p:cBhvr>
                                      <p:to>
                                        <p:strVal val="visible"/>
                                      </p:to>
                                    </p:set>
                                    <p:animEffect transition="in" filter="strips(downRight)">
                                      <p:cBhvr>
                                        <p:cTn id="57" dur="500"/>
                                        <p:tgtEl>
                                          <p:spTgt spid="338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33817"/>
                                        </p:tgtEl>
                                        <p:attrNameLst>
                                          <p:attrName>style.visibility</p:attrName>
                                        </p:attrNameLst>
                                      </p:cBhvr>
                                      <p:to>
                                        <p:strVal val="visible"/>
                                      </p:to>
                                    </p:set>
                                    <p:animEffect transition="in" filter="strips(downRight)">
                                      <p:cBhvr>
                                        <p:cTn id="62" dur="500"/>
                                        <p:tgtEl>
                                          <p:spTgt spid="3381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33820"/>
                                        </p:tgtEl>
                                        <p:attrNameLst>
                                          <p:attrName>style.visibility</p:attrName>
                                        </p:attrNameLst>
                                      </p:cBhvr>
                                      <p:to>
                                        <p:strVal val="visible"/>
                                      </p:to>
                                    </p:set>
                                    <p:animEffect transition="in" filter="strips(downRight)">
                                      <p:cBhvr>
                                        <p:cTn id="67" dur="500"/>
                                        <p:tgtEl>
                                          <p:spTgt spid="338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33818"/>
                                        </p:tgtEl>
                                        <p:attrNameLst>
                                          <p:attrName>style.visibility</p:attrName>
                                        </p:attrNameLst>
                                      </p:cBhvr>
                                      <p:to>
                                        <p:strVal val="visible"/>
                                      </p:to>
                                    </p:set>
                                    <p:animEffect transition="in" filter="strips(downRight)">
                                      <p:cBhvr>
                                        <p:cTn id="72" dur="500"/>
                                        <p:tgtEl>
                                          <p:spTgt spid="3381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grpId="0" nodeType="clickEffect">
                                  <p:stCondLst>
                                    <p:cond delay="0"/>
                                  </p:stCondLst>
                                  <p:childTnLst>
                                    <p:set>
                                      <p:cBhvr>
                                        <p:cTn id="76" dur="1" fill="hold">
                                          <p:stCondLst>
                                            <p:cond delay="0"/>
                                          </p:stCondLst>
                                        </p:cTn>
                                        <p:tgtEl>
                                          <p:spTgt spid="33821"/>
                                        </p:tgtEl>
                                        <p:attrNameLst>
                                          <p:attrName>style.visibility</p:attrName>
                                        </p:attrNameLst>
                                      </p:cBhvr>
                                      <p:to>
                                        <p:strVal val="visible"/>
                                      </p:to>
                                    </p:set>
                                    <p:animEffect transition="in" filter="strips(downRight)">
                                      <p:cBhvr>
                                        <p:cTn id="77" dur="500"/>
                                        <p:tgtEl>
                                          <p:spTgt spid="33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utoUpdateAnimBg="0"/>
      <p:bldP spid="33797" grpId="0" autoUpdateAnimBg="0"/>
      <p:bldP spid="33802" grpId="0" autoUpdateAnimBg="0"/>
      <p:bldP spid="33816" grpId="0" autoUpdateAnimBg="0"/>
      <p:bldP spid="33819" grpId="0" animBg="1"/>
      <p:bldP spid="33820" grpId="0" autoUpdateAnimBg="0"/>
      <p:bldP spid="33821" grpId="0" autoUpdateAnimBg="0"/>
      <p:bldP spid="3382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Oval 2"/>
          <p:cNvSpPr>
            <a:spLocks noChangeArrowheads="1"/>
          </p:cNvSpPr>
          <p:nvPr/>
        </p:nvSpPr>
        <p:spPr bwMode="auto">
          <a:xfrm>
            <a:off x="3200400" y="247650"/>
            <a:ext cx="2743200" cy="533400"/>
          </a:xfrm>
          <a:prstGeom prst="ellipse">
            <a:avLst/>
          </a:prstGeom>
          <a:gradFill rotWithShape="0">
            <a:gsLst>
              <a:gs pos="0">
                <a:srgbClr val="FFFF99"/>
              </a:gs>
              <a:gs pos="100000">
                <a:srgbClr val="C8C878"/>
              </a:gs>
            </a:gsLst>
            <a:path path="shape">
              <a:fillToRect l="50000" t="50000" r="50000" b="50000"/>
            </a:path>
          </a:gradFill>
          <a:ln w="12700">
            <a:solidFill>
              <a:srgbClr val="CC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4000">
                <a:solidFill>
                  <a:srgbClr val="CC3300"/>
                </a:solidFill>
                <a:ea typeface="隶书" panose="02010509060101010101" pitchFamily="49" charset="-122"/>
              </a:rPr>
              <a:t>小   结</a:t>
            </a:r>
          </a:p>
        </p:txBody>
      </p:sp>
      <p:grpSp>
        <p:nvGrpSpPr>
          <p:cNvPr id="2" name="Group 36"/>
          <p:cNvGrpSpPr>
            <a:grpSpLocks/>
          </p:cNvGrpSpPr>
          <p:nvPr/>
        </p:nvGrpSpPr>
        <p:grpSpPr bwMode="auto">
          <a:xfrm>
            <a:off x="457200" y="990600"/>
            <a:ext cx="8399463" cy="5641975"/>
            <a:chOff x="288" y="624"/>
            <a:chExt cx="5280" cy="3360"/>
          </a:xfrm>
        </p:grpSpPr>
        <p:sp>
          <p:nvSpPr>
            <p:cNvPr id="93192" name="Rectangle 3"/>
            <p:cNvSpPr>
              <a:spLocks noChangeArrowheads="1"/>
            </p:cNvSpPr>
            <p:nvPr/>
          </p:nvSpPr>
          <p:spPr bwMode="auto">
            <a:xfrm>
              <a:off x="288" y="624"/>
              <a:ext cx="5280" cy="3360"/>
            </a:xfrm>
            <a:prstGeom prst="rect">
              <a:avLst/>
            </a:prstGeom>
            <a:noFill/>
            <a:ln w="38100" cmpd="dbl">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93193" name="Text Box 4"/>
            <p:cNvSpPr txBox="1">
              <a:spLocks noChangeArrowheads="1"/>
            </p:cNvSpPr>
            <p:nvPr/>
          </p:nvSpPr>
          <p:spPr bwMode="auto">
            <a:xfrm>
              <a:off x="288" y="720"/>
              <a:ext cx="5184" cy="58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AutoNum type="arabicPeriod"/>
              </a:pPr>
              <a:r>
                <a:rPr lang="zh-CN" altLang="en-US" sz="2400" b="1" dirty="0">
                  <a:solidFill>
                    <a:srgbClr val="0000CC"/>
                  </a:solidFill>
                  <a:latin typeface="华文楷体" panose="02010600040101010101" pitchFamily="2" charset="-122"/>
                  <a:ea typeface="华文楷体" panose="02010600040101010101" pitchFamily="2" charset="-122"/>
                </a:rPr>
                <a:t>负反馈放大器类型</a:t>
              </a:r>
            </a:p>
            <a:p>
              <a:pPr eaLnBrk="1" hangingPunct="1">
                <a:lnSpc>
                  <a:spcPct val="120000"/>
                </a:lnSpc>
                <a:spcBef>
                  <a:spcPct val="0"/>
                </a:spcBef>
                <a:buFontTx/>
                <a:buNone/>
              </a:pPr>
              <a:r>
                <a:rPr lang="zh-CN" altLang="en-US" sz="2400" b="1" dirty="0">
                  <a:latin typeface="华文楷体" panose="02010600040101010101" pitchFamily="2" charset="-122"/>
                  <a:ea typeface="华文楷体" panose="02010600040101010101" pitchFamily="2" charset="-122"/>
                </a:rPr>
                <a:t>      电压串联、电压并联、电流串联和电流并联四种。</a:t>
              </a:r>
            </a:p>
          </p:txBody>
        </p:sp>
      </p:grpSp>
      <p:sp>
        <p:nvSpPr>
          <p:cNvPr id="69647" name="Text Box 15"/>
          <p:cNvSpPr txBox="1">
            <a:spLocks noChangeArrowheads="1"/>
          </p:cNvSpPr>
          <p:nvPr/>
        </p:nvSpPr>
        <p:spPr bwMode="auto">
          <a:xfrm>
            <a:off x="685800" y="2786063"/>
            <a:ext cx="791845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33CC"/>
                </a:solidFill>
                <a:latin typeface="华文楷体" panose="02010600040101010101" pitchFamily="2" charset="-122"/>
                <a:ea typeface="华文楷体" panose="02010600040101010101" pitchFamily="2" charset="-122"/>
              </a:rPr>
              <a:t>1</a:t>
            </a:r>
            <a:r>
              <a:rPr lang="zh-CN" altLang="en-US" sz="2400" b="1" dirty="0">
                <a:solidFill>
                  <a:srgbClr val="FF33CC"/>
                </a:solidFill>
                <a:latin typeface="华文楷体" panose="02010600040101010101" pitchFamily="2" charset="-122"/>
                <a:ea typeface="华文楷体" panose="02010600040101010101" pitchFamily="2" charset="-122"/>
              </a:rPr>
              <a:t>） 找出反馈网络方法：</a:t>
            </a:r>
            <a:r>
              <a:rPr lang="zh-CN" altLang="en-US" sz="2400" b="1" dirty="0">
                <a:latin typeface="华文楷体" panose="02010600040101010101" pitchFamily="2" charset="-122"/>
                <a:ea typeface="华文楷体" panose="02010600040101010101" pitchFamily="2" charset="-122"/>
              </a:rPr>
              <a:t>与输入回路有关，又与输出回路有关的网络。</a:t>
            </a:r>
          </a:p>
        </p:txBody>
      </p:sp>
      <p:sp>
        <p:nvSpPr>
          <p:cNvPr id="69662" name="Text Box 30"/>
          <p:cNvSpPr txBox="1">
            <a:spLocks noChangeArrowheads="1"/>
          </p:cNvSpPr>
          <p:nvPr/>
        </p:nvSpPr>
        <p:spPr bwMode="auto">
          <a:xfrm>
            <a:off x="685800" y="3598010"/>
            <a:ext cx="68405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33CC"/>
                </a:solidFill>
                <a:latin typeface="华文楷体" panose="02010600040101010101" pitchFamily="2" charset="-122"/>
                <a:ea typeface="华文楷体" panose="02010600040101010101" pitchFamily="2" charset="-122"/>
              </a:rPr>
              <a:t>2</a:t>
            </a:r>
            <a:r>
              <a:rPr lang="zh-CN" altLang="en-US" sz="2400" b="1" dirty="0" smtClean="0">
                <a:solidFill>
                  <a:srgbClr val="FF33CC"/>
                </a:solidFill>
                <a:latin typeface="华文楷体" panose="02010600040101010101" pitchFamily="2" charset="-122"/>
                <a:ea typeface="华文楷体" panose="02010600040101010101" pitchFamily="2" charset="-122"/>
              </a:rPr>
              <a:t>）（</a:t>
            </a:r>
            <a:r>
              <a:rPr lang="zh-CN" altLang="en-US" sz="2400" b="1" dirty="0">
                <a:solidFill>
                  <a:srgbClr val="FF33CC"/>
                </a:solidFill>
                <a:latin typeface="华文楷体" panose="02010600040101010101" pitchFamily="2" charset="-122"/>
                <a:ea typeface="华文楷体" panose="02010600040101010101" pitchFamily="2" charset="-122"/>
              </a:rPr>
              <a:t>输出端）电压、电流反馈的判别方法</a:t>
            </a:r>
          </a:p>
        </p:txBody>
      </p:sp>
      <p:sp>
        <p:nvSpPr>
          <p:cNvPr id="69665" name="Text Box 33"/>
          <p:cNvSpPr txBox="1">
            <a:spLocks noChangeArrowheads="1"/>
          </p:cNvSpPr>
          <p:nvPr/>
        </p:nvSpPr>
        <p:spPr bwMode="auto">
          <a:xfrm>
            <a:off x="685800" y="4117390"/>
            <a:ext cx="8062913" cy="2123658"/>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solidFill>
                  <a:srgbClr val="660033"/>
                </a:solidFill>
                <a:latin typeface="华文楷体" panose="02010600040101010101" pitchFamily="2" charset="-122"/>
                <a:ea typeface="华文楷体" panose="02010600040101010101" pitchFamily="2" charset="-122"/>
              </a:rPr>
              <a:t>判断方法</a:t>
            </a:r>
            <a:r>
              <a:rPr lang="en-US" altLang="zh-CN" sz="2400" b="1" dirty="0">
                <a:solidFill>
                  <a:srgbClr val="660033"/>
                </a:solidFill>
                <a:latin typeface="华文楷体" panose="02010600040101010101" pitchFamily="2" charset="-122"/>
                <a:ea typeface="华文楷体" panose="02010600040101010101" pitchFamily="2" charset="-122"/>
              </a:rPr>
              <a:t>1</a:t>
            </a:r>
            <a:r>
              <a:rPr lang="zh-CN" altLang="en-US" sz="2400" b="1" dirty="0">
                <a:solidFill>
                  <a:srgbClr val="660033"/>
                </a:solidFill>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将输出电压‘短路’，若反馈回来的反馈信号为零，则为电压反馈；若反馈信号仍然存在，则为电流反馈。</a:t>
            </a:r>
          </a:p>
          <a:p>
            <a:pPr eaLnBrk="1" hangingPunct="1">
              <a:spcBef>
                <a:spcPct val="50000"/>
              </a:spcBef>
              <a:buFontTx/>
              <a:buNone/>
            </a:pPr>
            <a:r>
              <a:rPr lang="zh-CN" altLang="en-US" sz="2400" b="1" dirty="0">
                <a:solidFill>
                  <a:srgbClr val="660033"/>
                </a:solidFill>
                <a:latin typeface="华文楷体" panose="02010600040101010101" pitchFamily="2" charset="-122"/>
                <a:ea typeface="华文楷体" panose="02010600040101010101" pitchFamily="2" charset="-122"/>
              </a:rPr>
              <a:t>判断方法</a:t>
            </a:r>
            <a:r>
              <a:rPr lang="en-US" altLang="zh-CN" sz="2400" b="1" dirty="0">
                <a:solidFill>
                  <a:srgbClr val="660033"/>
                </a:solidFill>
                <a:latin typeface="华文楷体" panose="02010600040101010101" pitchFamily="2" charset="-122"/>
                <a:ea typeface="华文楷体" panose="02010600040101010101" pitchFamily="2" charset="-122"/>
              </a:rPr>
              <a:t>2</a:t>
            </a:r>
            <a:r>
              <a:rPr lang="zh-CN" altLang="en-US" sz="2400" b="1" dirty="0">
                <a:solidFill>
                  <a:srgbClr val="660033"/>
                </a:solidFill>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反馈信号与输出电压成比例，则为电压反馈，与电流成比例，则为电流反馈。</a:t>
            </a:r>
          </a:p>
        </p:txBody>
      </p:sp>
      <p:sp>
        <p:nvSpPr>
          <p:cNvPr id="69669" name="Rectangle 37"/>
          <p:cNvSpPr>
            <a:spLocks noChangeArrowheads="1"/>
          </p:cNvSpPr>
          <p:nvPr/>
        </p:nvSpPr>
        <p:spPr bwMode="auto">
          <a:xfrm>
            <a:off x="539750" y="2097088"/>
            <a:ext cx="2317750" cy="53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b="1" dirty="0">
                <a:solidFill>
                  <a:srgbClr val="0000CC"/>
                </a:solidFill>
                <a:latin typeface="华文楷体" panose="02010600040101010101" pitchFamily="2" charset="-122"/>
                <a:ea typeface="华文楷体" panose="02010600040101010101" pitchFamily="2" charset="-122"/>
              </a:rPr>
              <a:t>2. </a:t>
            </a:r>
            <a:r>
              <a:rPr lang="zh-CN" altLang="en-US" sz="2400" b="1" dirty="0">
                <a:solidFill>
                  <a:srgbClr val="0000CC"/>
                </a:solidFill>
                <a:latin typeface="华文楷体" panose="02010600040101010101" pitchFamily="2" charset="-122"/>
                <a:ea typeface="华文楷体" panose="02010600040101010101" pitchFamily="2" charset="-122"/>
              </a:rPr>
              <a:t>反馈判别方法</a:t>
            </a:r>
          </a:p>
        </p:txBody>
      </p:sp>
    </p:spTree>
    <p:extLst>
      <p:ext uri="{BB962C8B-B14F-4D97-AF65-F5344CB8AC3E}">
        <p14:creationId xmlns:p14="http://schemas.microsoft.com/office/powerpoint/2010/main" xmlns="" val="3431603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dissolve">
                                      <p:cBhvr>
                                        <p:cTn id="7" dur="5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9669"/>
                                        </p:tgtEl>
                                        <p:attrNameLst>
                                          <p:attrName>style.visibility</p:attrName>
                                        </p:attrNameLst>
                                      </p:cBhvr>
                                      <p:to>
                                        <p:strVal val="visible"/>
                                      </p:to>
                                    </p:set>
                                    <p:animEffect transition="in" filter="wipe(down)">
                                      <p:cBhvr>
                                        <p:cTn id="17" dur="500"/>
                                        <p:tgtEl>
                                          <p:spTgt spid="696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47"/>
                                        </p:tgtEl>
                                        <p:attrNameLst>
                                          <p:attrName>style.visibility</p:attrName>
                                        </p:attrNameLst>
                                      </p:cBhvr>
                                      <p:to>
                                        <p:strVal val="visible"/>
                                      </p:to>
                                    </p:set>
                                    <p:animEffect transition="in" filter="wipe(left)">
                                      <p:cBhvr>
                                        <p:cTn id="22" dur="500"/>
                                        <p:tgtEl>
                                          <p:spTgt spid="696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662"/>
                                        </p:tgtEl>
                                        <p:attrNameLst>
                                          <p:attrName>style.visibility</p:attrName>
                                        </p:attrNameLst>
                                      </p:cBhvr>
                                      <p:to>
                                        <p:strVal val="visible"/>
                                      </p:to>
                                    </p:set>
                                    <p:animEffect transition="in" filter="wipe(left)">
                                      <p:cBhvr>
                                        <p:cTn id="27" dur="500"/>
                                        <p:tgtEl>
                                          <p:spTgt spid="696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9665"/>
                                        </p:tgtEl>
                                        <p:attrNameLst>
                                          <p:attrName>style.visibility</p:attrName>
                                        </p:attrNameLst>
                                      </p:cBhvr>
                                      <p:to>
                                        <p:strVal val="visible"/>
                                      </p:to>
                                    </p:set>
                                    <p:animEffect transition="in" filter="dissolve">
                                      <p:cBhvr>
                                        <p:cTn id="32" dur="500"/>
                                        <p:tgtEl>
                                          <p:spTgt spid="69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animBg="1" autoUpdateAnimBg="0"/>
      <p:bldP spid="69647" grpId="0" autoUpdateAnimBg="0"/>
      <p:bldP spid="69662" grpId="0" autoUpdateAnimBg="0"/>
      <p:bldP spid="69665" grpId="0" animBg="1" autoUpdateAnimBg="0"/>
      <p:bldP spid="6966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Oval 2"/>
          <p:cNvSpPr>
            <a:spLocks noChangeArrowheads="1"/>
          </p:cNvSpPr>
          <p:nvPr/>
        </p:nvSpPr>
        <p:spPr bwMode="auto">
          <a:xfrm>
            <a:off x="3200400" y="188913"/>
            <a:ext cx="3208338" cy="660400"/>
          </a:xfrm>
          <a:prstGeom prst="ellipse">
            <a:avLst/>
          </a:prstGeom>
          <a:gradFill rotWithShape="0">
            <a:gsLst>
              <a:gs pos="0">
                <a:srgbClr val="FFFF99"/>
              </a:gs>
              <a:gs pos="100000">
                <a:srgbClr val="C8C878"/>
              </a:gs>
            </a:gsLst>
            <a:path path="shape">
              <a:fillToRect l="50000" t="50000" r="50000" b="50000"/>
            </a:path>
          </a:gradFill>
          <a:ln w="12700">
            <a:solidFill>
              <a:srgbClr val="CC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4000">
                <a:solidFill>
                  <a:srgbClr val="CC3300"/>
                </a:solidFill>
                <a:ea typeface="隶书" panose="02010509060101010101" pitchFamily="49" charset="-122"/>
              </a:rPr>
              <a:t>小结</a:t>
            </a:r>
            <a:r>
              <a:rPr lang="en-US" altLang="zh-CN" sz="4000">
                <a:solidFill>
                  <a:srgbClr val="CC3300"/>
                </a:solidFill>
                <a:ea typeface="隶书" panose="02010509060101010101" pitchFamily="49" charset="-122"/>
              </a:rPr>
              <a:t>(</a:t>
            </a:r>
            <a:r>
              <a:rPr lang="zh-CN" altLang="en-US" sz="4000">
                <a:solidFill>
                  <a:srgbClr val="CC3300"/>
                </a:solidFill>
                <a:ea typeface="隶书" panose="02010509060101010101" pitchFamily="49" charset="-122"/>
              </a:rPr>
              <a:t>续）</a:t>
            </a:r>
          </a:p>
        </p:txBody>
      </p:sp>
      <p:sp>
        <p:nvSpPr>
          <p:cNvPr id="94211" name="Rectangle 5"/>
          <p:cNvSpPr>
            <a:spLocks noChangeArrowheads="1"/>
          </p:cNvSpPr>
          <p:nvPr/>
        </p:nvSpPr>
        <p:spPr bwMode="auto">
          <a:xfrm>
            <a:off x="857250" y="990600"/>
            <a:ext cx="7620000" cy="5410200"/>
          </a:xfrm>
          <a:prstGeom prst="rect">
            <a:avLst/>
          </a:prstGeom>
          <a:noFill/>
          <a:ln w="38100" cmpd="dbl">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94212" name="Text Box 6"/>
          <p:cNvSpPr txBox="1">
            <a:spLocks noChangeArrowheads="1"/>
          </p:cNvSpPr>
          <p:nvPr/>
        </p:nvSpPr>
        <p:spPr bwMode="auto">
          <a:xfrm>
            <a:off x="949325" y="990600"/>
            <a:ext cx="55673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3399"/>
                </a:solidFill>
                <a:latin typeface="华文楷体" panose="02010600040101010101" pitchFamily="2" charset="-122"/>
                <a:ea typeface="华文楷体" panose="02010600040101010101" pitchFamily="2" charset="-122"/>
              </a:rPr>
              <a:t>3</a:t>
            </a:r>
            <a:r>
              <a:rPr lang="zh-CN" altLang="en-US" sz="2400" b="1" dirty="0">
                <a:solidFill>
                  <a:srgbClr val="FF3399"/>
                </a:solidFill>
                <a:latin typeface="华文楷体" panose="02010600040101010101" pitchFamily="2" charset="-122"/>
                <a:ea typeface="华文楷体" panose="02010600040101010101" pitchFamily="2" charset="-122"/>
              </a:rPr>
              <a:t>）</a:t>
            </a:r>
            <a:r>
              <a:rPr lang="en-US" altLang="zh-CN" sz="2400" b="1" dirty="0">
                <a:solidFill>
                  <a:srgbClr val="FF3399"/>
                </a:solidFill>
                <a:latin typeface="华文楷体" panose="02010600040101010101" pitchFamily="2" charset="-122"/>
                <a:ea typeface="华文楷体" panose="02010600040101010101" pitchFamily="2" charset="-122"/>
              </a:rPr>
              <a:t>(</a:t>
            </a:r>
            <a:r>
              <a:rPr lang="zh-CN" altLang="en-US" sz="2400" b="1" dirty="0">
                <a:solidFill>
                  <a:srgbClr val="FF3399"/>
                </a:solidFill>
                <a:latin typeface="华文楷体" panose="02010600040101010101" pitchFamily="2" charset="-122"/>
                <a:ea typeface="华文楷体" panose="02010600040101010101" pitchFamily="2" charset="-122"/>
              </a:rPr>
              <a:t>输入端</a:t>
            </a:r>
            <a:r>
              <a:rPr lang="en-US" altLang="zh-CN" sz="2400" b="1" dirty="0">
                <a:solidFill>
                  <a:srgbClr val="FF3399"/>
                </a:solidFill>
                <a:latin typeface="华文楷体" panose="02010600040101010101" pitchFamily="2" charset="-122"/>
                <a:ea typeface="华文楷体" panose="02010600040101010101" pitchFamily="2" charset="-122"/>
              </a:rPr>
              <a:t>) </a:t>
            </a:r>
            <a:r>
              <a:rPr lang="zh-CN" altLang="en-US" sz="2400" b="1" dirty="0">
                <a:solidFill>
                  <a:srgbClr val="FF3399"/>
                </a:solidFill>
                <a:latin typeface="华文楷体" panose="02010600040101010101" pitchFamily="2" charset="-122"/>
                <a:ea typeface="华文楷体" panose="02010600040101010101" pitchFamily="2" charset="-122"/>
              </a:rPr>
              <a:t>串联、并联反馈判别方法</a:t>
            </a:r>
          </a:p>
        </p:txBody>
      </p:sp>
      <p:sp>
        <p:nvSpPr>
          <p:cNvPr id="70663" name="Rectangle 7"/>
          <p:cNvSpPr>
            <a:spLocks noChangeArrowheads="1"/>
          </p:cNvSpPr>
          <p:nvPr/>
        </p:nvSpPr>
        <p:spPr bwMode="auto">
          <a:xfrm>
            <a:off x="533400" y="1371600"/>
            <a:ext cx="8001000"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FontTx/>
              <a:buNone/>
            </a:pPr>
            <a:r>
              <a:rPr lang="en-US" altLang="zh-CN" sz="2400" dirty="0"/>
              <a:t>             </a:t>
            </a:r>
            <a:r>
              <a:rPr lang="zh-CN" altLang="en-US" sz="2400" b="1" dirty="0">
                <a:latin typeface="华文楷体" panose="02010600040101010101" pitchFamily="2" charset="-122"/>
                <a:ea typeface="华文楷体" panose="02010600040101010101" pitchFamily="2" charset="-122"/>
              </a:rPr>
              <a:t>反馈信号与输入信号加在放大电路输入回路的同一个电极，则为</a:t>
            </a:r>
            <a:r>
              <a:rPr lang="zh-CN" altLang="en-US" sz="2400" b="1" dirty="0">
                <a:solidFill>
                  <a:srgbClr val="CC0000"/>
                </a:solidFill>
                <a:latin typeface="华文楷体" panose="02010600040101010101" pitchFamily="2" charset="-122"/>
                <a:ea typeface="华文楷体" panose="02010600040101010101" pitchFamily="2" charset="-122"/>
              </a:rPr>
              <a:t>并联反馈</a:t>
            </a:r>
            <a:r>
              <a:rPr lang="zh-CN" altLang="en-US" sz="2400" b="1" dirty="0">
                <a:latin typeface="华文楷体" panose="02010600040101010101" pitchFamily="2" charset="-122"/>
                <a:ea typeface="华文楷体" panose="02010600040101010101" pitchFamily="2" charset="-122"/>
              </a:rPr>
              <a:t>；反之，加在放大电路输入回路的两个电极，则为</a:t>
            </a:r>
            <a:r>
              <a:rPr lang="zh-CN" altLang="en-US" sz="2400" b="1" dirty="0">
                <a:solidFill>
                  <a:srgbClr val="CC0000"/>
                </a:solidFill>
                <a:latin typeface="华文楷体" panose="02010600040101010101" pitchFamily="2" charset="-122"/>
                <a:ea typeface="华文楷体" panose="02010600040101010101" pitchFamily="2" charset="-122"/>
              </a:rPr>
              <a:t>串联反馈</a:t>
            </a:r>
            <a:r>
              <a:rPr lang="zh-CN" altLang="en-US" sz="2400" b="1" dirty="0">
                <a:latin typeface="华文楷体" panose="02010600040101010101" pitchFamily="2" charset="-122"/>
                <a:ea typeface="华文楷体" panose="02010600040101010101" pitchFamily="2" charset="-122"/>
              </a:rPr>
              <a:t>。</a:t>
            </a:r>
          </a:p>
          <a:p>
            <a:pPr eaLnBrk="1" hangingPunct="1">
              <a:lnSpc>
                <a:spcPct val="110000"/>
              </a:lnSpc>
              <a:buFontTx/>
              <a:buNone/>
            </a:pPr>
            <a:r>
              <a:rPr lang="zh-CN" altLang="en-US" sz="2400" b="1" dirty="0">
                <a:latin typeface="华文楷体" panose="02010600040101010101" pitchFamily="2" charset="-122"/>
                <a:ea typeface="华文楷体" panose="02010600040101010101" pitchFamily="2" charset="-122"/>
              </a:rPr>
              <a:t>        </a:t>
            </a:r>
          </a:p>
          <a:p>
            <a:pPr eaLnBrk="1" hangingPunct="1">
              <a:lnSpc>
                <a:spcPct val="110000"/>
              </a:lnSpc>
              <a:buFontTx/>
              <a:buNone/>
            </a:pPr>
            <a:r>
              <a:rPr lang="zh-CN" altLang="en-US" sz="2400" dirty="0"/>
              <a:t>        </a:t>
            </a:r>
          </a:p>
        </p:txBody>
      </p:sp>
      <p:sp>
        <p:nvSpPr>
          <p:cNvPr id="70669" name="Text Box 13"/>
          <p:cNvSpPr txBox="1">
            <a:spLocks noChangeArrowheads="1"/>
          </p:cNvSpPr>
          <p:nvPr/>
        </p:nvSpPr>
        <p:spPr bwMode="auto">
          <a:xfrm>
            <a:off x="1042988" y="2960688"/>
            <a:ext cx="44291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3399"/>
                </a:solidFill>
                <a:latin typeface="华文楷体" panose="02010600040101010101" pitchFamily="2" charset="-122"/>
                <a:ea typeface="华文楷体" panose="02010600040101010101" pitchFamily="2" charset="-122"/>
              </a:rPr>
              <a:t>4</a:t>
            </a:r>
            <a:r>
              <a:rPr lang="zh-CN" altLang="en-US" sz="2400" b="1" dirty="0">
                <a:solidFill>
                  <a:srgbClr val="FF3399"/>
                </a:solidFill>
                <a:latin typeface="华文楷体" panose="02010600040101010101" pitchFamily="2" charset="-122"/>
                <a:ea typeface="华文楷体" panose="02010600040101010101" pitchFamily="2" charset="-122"/>
              </a:rPr>
              <a:t>）正、负反馈判别方法</a:t>
            </a:r>
          </a:p>
        </p:txBody>
      </p:sp>
      <p:sp>
        <p:nvSpPr>
          <p:cNvPr id="70670" name="Text Box 14"/>
          <p:cNvSpPr txBox="1">
            <a:spLocks noChangeArrowheads="1"/>
          </p:cNvSpPr>
          <p:nvPr/>
        </p:nvSpPr>
        <p:spPr bwMode="auto">
          <a:xfrm>
            <a:off x="971550" y="3448050"/>
            <a:ext cx="7315200" cy="2973122"/>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400" b="1" dirty="0">
                <a:solidFill>
                  <a:srgbClr val="CC0000"/>
                </a:solidFill>
                <a:latin typeface="华文楷体" panose="02010600040101010101" pitchFamily="2" charset="-122"/>
                <a:ea typeface="华文楷体" panose="02010600040101010101" pitchFamily="2" charset="-122"/>
              </a:rPr>
              <a:t>瞬时极性法</a:t>
            </a:r>
            <a:r>
              <a:rPr lang="zh-CN" altLang="en-US" sz="2400" b="1" dirty="0">
                <a:latin typeface="华文楷体" panose="02010600040101010101" pitchFamily="2" charset="-122"/>
                <a:ea typeface="华文楷体" panose="02010600040101010101" pitchFamily="2" charset="-122"/>
              </a:rPr>
              <a:t>：在放大电路的输入端，假设一个输入信号的电压极性，可用“</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 按信号传输方向经基本放大器</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反馈网络</a:t>
            </a:r>
            <a:r>
              <a:rPr lang="zh-CN" altLang="en-US" sz="2400" b="1" dirty="0">
                <a:latin typeface="华文楷体" panose="02010600040101010101" pitchFamily="2" charset="-122"/>
                <a:ea typeface="华文楷体" panose="02010600040101010101" pitchFamily="2" charset="-122"/>
              </a:rPr>
              <a:t>判断相关点的瞬时极性，直至判断出反馈信号的瞬时电压极性。</a:t>
            </a:r>
            <a:r>
              <a:rPr lang="zh-CN" altLang="en-US" sz="2400" b="1" dirty="0">
                <a:solidFill>
                  <a:srgbClr val="0000CC"/>
                </a:solidFill>
                <a:latin typeface="华文楷体" panose="02010600040101010101" pitchFamily="2" charset="-122"/>
                <a:ea typeface="华文楷体" panose="02010600040101010101" pitchFamily="2" charset="-122"/>
              </a:rPr>
              <a:t>如果反馈信号的瞬时极性使净输入减小，则为负反馈；反之为正反馈。</a:t>
            </a:r>
          </a:p>
        </p:txBody>
      </p:sp>
    </p:spTree>
    <p:extLst>
      <p:ext uri="{BB962C8B-B14F-4D97-AF65-F5344CB8AC3E}">
        <p14:creationId xmlns:p14="http://schemas.microsoft.com/office/powerpoint/2010/main" xmlns="" val="404710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63"/>
                                        </p:tgtEl>
                                        <p:attrNameLst>
                                          <p:attrName>style.visibility</p:attrName>
                                        </p:attrNameLst>
                                      </p:cBhvr>
                                      <p:to>
                                        <p:strVal val="visible"/>
                                      </p:to>
                                    </p:set>
                                    <p:animEffect transition="in" filter="wipe(left)">
                                      <p:cBhvr>
                                        <p:cTn id="7" dur="500"/>
                                        <p:tgtEl>
                                          <p:spTgt spid="706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69"/>
                                        </p:tgtEl>
                                        <p:attrNameLst>
                                          <p:attrName>style.visibility</p:attrName>
                                        </p:attrNameLst>
                                      </p:cBhvr>
                                      <p:to>
                                        <p:strVal val="visible"/>
                                      </p:to>
                                    </p:set>
                                    <p:animEffect transition="in" filter="wipe(left)">
                                      <p:cBhvr>
                                        <p:cTn id="12" dur="500"/>
                                        <p:tgtEl>
                                          <p:spTgt spid="706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70">
                                            <p:bg/>
                                          </p:spTgt>
                                        </p:tgtEl>
                                        <p:attrNameLst>
                                          <p:attrName>style.visibility</p:attrName>
                                        </p:attrNameLst>
                                      </p:cBhvr>
                                      <p:to>
                                        <p:strVal val="visible"/>
                                      </p:to>
                                    </p:set>
                                    <p:animEffect transition="in" filter="wipe(left)">
                                      <p:cBhvr>
                                        <p:cTn id="17" dur="500"/>
                                        <p:tgtEl>
                                          <p:spTgt spid="70670">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670">
                                            <p:txEl>
                                              <p:pRg st="0" end="0"/>
                                            </p:txEl>
                                          </p:spTgt>
                                        </p:tgtEl>
                                        <p:attrNameLst>
                                          <p:attrName>style.visibility</p:attrName>
                                        </p:attrNameLst>
                                      </p:cBhvr>
                                      <p:to>
                                        <p:strVal val="visible"/>
                                      </p:to>
                                    </p:set>
                                    <p:animEffect transition="in" filter="wipe(left)">
                                      <p:cBhvr>
                                        <p:cTn id="22" dur="500"/>
                                        <p:tgtEl>
                                          <p:spTgt spid="706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autoUpdateAnimBg="0"/>
      <p:bldP spid="70669" grpId="0" autoUpdateAnimBg="0"/>
      <p:bldP spid="70670" grpId="0" build="p"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1"/>
          <p:cNvSpPr>
            <a:spLocks noChangeArrowheads="1"/>
          </p:cNvSpPr>
          <p:nvPr/>
        </p:nvSpPr>
        <p:spPr bwMode="auto">
          <a:xfrm>
            <a:off x="857250" y="1066800"/>
            <a:ext cx="7620000" cy="5334000"/>
          </a:xfrm>
          <a:prstGeom prst="rect">
            <a:avLst/>
          </a:prstGeom>
          <a:noFill/>
          <a:ln w="38100" cmpd="dbl">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71692" name="Text Box 12"/>
          <p:cNvSpPr txBox="1">
            <a:spLocks noChangeArrowheads="1"/>
          </p:cNvSpPr>
          <p:nvPr/>
        </p:nvSpPr>
        <p:spPr bwMode="auto">
          <a:xfrm>
            <a:off x="1331913" y="1160463"/>
            <a:ext cx="493871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FF3399"/>
                </a:solidFill>
                <a:latin typeface="华文楷体" panose="02010600040101010101" pitchFamily="2" charset="-122"/>
                <a:ea typeface="华文楷体" panose="02010600040101010101" pitchFamily="2" charset="-122"/>
              </a:rPr>
              <a:t>5</a:t>
            </a:r>
            <a:r>
              <a:rPr lang="zh-CN" altLang="en-US" sz="2400" b="1" dirty="0">
                <a:solidFill>
                  <a:srgbClr val="FF3399"/>
                </a:solidFill>
                <a:latin typeface="华文楷体" panose="02010600040101010101" pitchFamily="2" charset="-122"/>
                <a:ea typeface="华文楷体" panose="02010600040101010101" pitchFamily="2" charset="-122"/>
              </a:rPr>
              <a:t>） 直流、交流反馈判别方法</a:t>
            </a:r>
          </a:p>
        </p:txBody>
      </p:sp>
      <p:sp>
        <p:nvSpPr>
          <p:cNvPr id="71693" name="Text Box 13"/>
          <p:cNvSpPr txBox="1">
            <a:spLocks noChangeArrowheads="1"/>
          </p:cNvSpPr>
          <p:nvPr/>
        </p:nvSpPr>
        <p:spPr bwMode="auto">
          <a:xfrm>
            <a:off x="1409700" y="1666875"/>
            <a:ext cx="6896100" cy="2012859"/>
          </a:xfrm>
          <a:prstGeom prst="rect">
            <a:avLst/>
          </a:prstGeom>
          <a:solidFill>
            <a:srgbClr val="CC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400" b="1" dirty="0">
                <a:solidFill>
                  <a:srgbClr val="CC0000"/>
                </a:solidFill>
                <a:latin typeface="华文楷体" panose="02010600040101010101" pitchFamily="2" charset="-122"/>
                <a:ea typeface="华文楷体" panose="02010600040101010101" pitchFamily="2" charset="-122"/>
              </a:rPr>
              <a:t>电容观察法：</a:t>
            </a:r>
            <a:endParaRPr lang="zh-CN" altLang="en-US" sz="2400" b="1" dirty="0">
              <a:latin typeface="华文楷体" panose="02010600040101010101" pitchFamily="2" charset="-122"/>
              <a:ea typeface="华文楷体" panose="02010600040101010101" pitchFamily="2" charset="-122"/>
            </a:endParaRPr>
          </a:p>
          <a:p>
            <a:pPr lvl="1" eaLnBrk="1" hangingPunct="1">
              <a:lnSpc>
                <a:spcPct val="130000"/>
              </a:lnSpc>
              <a:spcBef>
                <a:spcPct val="0"/>
              </a:spcBef>
              <a:buFontTx/>
              <a:buNone/>
            </a:pPr>
            <a:r>
              <a:rPr lang="zh-CN" altLang="en-US" sz="2400" b="1" dirty="0">
                <a:latin typeface="华文楷体" panose="02010600040101010101" pitchFamily="2" charset="-122"/>
                <a:ea typeface="华文楷体" panose="02010600040101010101" pitchFamily="2" charset="-122"/>
              </a:rPr>
              <a:t>反馈通路如存在隔直电容，则为交流反馈</a:t>
            </a:r>
          </a:p>
          <a:p>
            <a:pPr lvl="1" eaLnBrk="1" hangingPunct="1">
              <a:lnSpc>
                <a:spcPct val="130000"/>
              </a:lnSpc>
              <a:spcBef>
                <a:spcPct val="0"/>
              </a:spcBef>
              <a:buFontTx/>
              <a:buNone/>
            </a:pPr>
            <a:r>
              <a:rPr lang="zh-CN" altLang="en-US" sz="2400" b="1" dirty="0">
                <a:latin typeface="华文楷体" panose="02010600040101010101" pitchFamily="2" charset="-122"/>
                <a:ea typeface="华文楷体" panose="02010600040101010101" pitchFamily="2" charset="-122"/>
              </a:rPr>
              <a:t>反馈通路如存在旁路电容，则为直流反馈</a:t>
            </a:r>
          </a:p>
          <a:p>
            <a:pPr lvl="1" eaLnBrk="1" hangingPunct="1">
              <a:lnSpc>
                <a:spcPct val="130000"/>
              </a:lnSpc>
              <a:spcBef>
                <a:spcPct val="0"/>
              </a:spcBef>
              <a:buFontTx/>
              <a:buNone/>
            </a:pPr>
            <a:r>
              <a:rPr lang="zh-CN" altLang="en-US" sz="2400" b="1" dirty="0">
                <a:latin typeface="华文楷体" panose="02010600040101010101" pitchFamily="2" charset="-122"/>
                <a:ea typeface="华文楷体" panose="02010600040101010101" pitchFamily="2" charset="-122"/>
              </a:rPr>
              <a:t>反馈通路不存在电容，则为交直流混合反馈</a:t>
            </a:r>
          </a:p>
        </p:txBody>
      </p:sp>
      <p:sp>
        <p:nvSpPr>
          <p:cNvPr id="71698" name="Text Box 18"/>
          <p:cNvSpPr txBox="1">
            <a:spLocks noChangeArrowheads="1"/>
          </p:cNvSpPr>
          <p:nvPr/>
        </p:nvSpPr>
        <p:spPr bwMode="auto">
          <a:xfrm>
            <a:off x="1066800" y="4098925"/>
            <a:ext cx="7086600" cy="18651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b="1" dirty="0">
                <a:solidFill>
                  <a:srgbClr val="0000CC"/>
                </a:solidFill>
                <a:latin typeface="华文楷体" panose="02010600040101010101" pitchFamily="2" charset="-122"/>
                <a:ea typeface="华文楷体" panose="02010600040101010101" pitchFamily="2" charset="-122"/>
              </a:rPr>
              <a:t>3. </a:t>
            </a:r>
            <a:r>
              <a:rPr lang="zh-CN" altLang="en-US" sz="2400" b="1" dirty="0">
                <a:solidFill>
                  <a:srgbClr val="0000CC"/>
                </a:solidFill>
                <a:latin typeface="华文楷体" panose="02010600040101010101" pitchFamily="2" charset="-122"/>
                <a:ea typeface="华文楷体" panose="02010600040101010101" pitchFamily="2" charset="-122"/>
              </a:rPr>
              <a:t>闭环增益：</a:t>
            </a:r>
            <a:r>
              <a:rPr lang="zh-CN" altLang="en-US" sz="2400" b="1" dirty="0">
                <a:latin typeface="华文楷体" panose="02010600040101010101" pitchFamily="2" charset="-122"/>
                <a:ea typeface="华文楷体" panose="02010600040101010101" pitchFamily="2" charset="-122"/>
              </a:rPr>
              <a:t>无论何种类型的负反馈可用统一形式的反馈方程来描述，即</a:t>
            </a:r>
            <a:r>
              <a:rPr lang="en-US" altLang="zh-CN" sz="2400" b="1" i="1" dirty="0" err="1">
                <a:latin typeface="华文楷体" panose="02010600040101010101" pitchFamily="2" charset="-122"/>
                <a:ea typeface="华文楷体" panose="02010600040101010101" pitchFamily="2" charset="-122"/>
              </a:rPr>
              <a:t>A</a:t>
            </a:r>
            <a:r>
              <a:rPr lang="en-US" altLang="zh-CN" sz="2400" b="1" baseline="-25000" dirty="0" err="1">
                <a:latin typeface="华文楷体" panose="02010600040101010101" pitchFamily="2" charset="-122"/>
                <a:ea typeface="华文楷体" panose="02010600040101010101" pitchFamily="2" charset="-122"/>
              </a:rPr>
              <a:t>f</a:t>
            </a:r>
            <a:r>
              <a:rPr lang="en-US" altLang="zh-CN" sz="2400" b="1" dirty="0">
                <a:latin typeface="华文楷体" panose="02010600040101010101" pitchFamily="2" charset="-122"/>
                <a:ea typeface="华文楷体" panose="02010600040101010101" pitchFamily="2" charset="-122"/>
              </a:rPr>
              <a:t>=A/(1+</a:t>
            </a:r>
            <a:r>
              <a:rPr lang="en-US" altLang="zh-CN" sz="2400" b="1" i="1" dirty="0">
                <a:latin typeface="华文楷体" panose="02010600040101010101" pitchFamily="2" charset="-122"/>
                <a:ea typeface="华文楷体" panose="02010600040101010101" pitchFamily="2" charset="-122"/>
              </a:rPr>
              <a:t>AB</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。反馈的类型不同将影响</a:t>
            </a:r>
            <a:r>
              <a:rPr lang="en-US" altLang="zh-CN" sz="2400" b="1" i="1" dirty="0">
                <a:latin typeface="华文楷体" panose="02010600040101010101" pitchFamily="2" charset="-122"/>
                <a:ea typeface="华文楷体" panose="02010600040101010101" pitchFamily="2" charset="-122"/>
              </a:rPr>
              <a:t>A</a:t>
            </a:r>
            <a:r>
              <a:rPr lang="zh-CN" altLang="en-US" sz="2400" b="1" dirty="0">
                <a:latin typeface="华文楷体" panose="02010600040101010101" pitchFamily="2" charset="-122"/>
                <a:ea typeface="华文楷体" panose="02010600040101010101" pitchFamily="2" charset="-122"/>
              </a:rPr>
              <a:t>、</a:t>
            </a:r>
            <a:r>
              <a:rPr lang="en-US" altLang="zh-CN" sz="2400" b="1" i="1" dirty="0" err="1">
                <a:latin typeface="华文楷体" panose="02010600040101010101" pitchFamily="2" charset="-122"/>
                <a:ea typeface="华文楷体" panose="02010600040101010101" pitchFamily="2" charset="-122"/>
              </a:rPr>
              <a:t>A</a:t>
            </a:r>
            <a:r>
              <a:rPr lang="en-US" altLang="zh-CN" sz="2400" b="1" baseline="-25000" dirty="0" err="1">
                <a:latin typeface="华文楷体" panose="02010600040101010101" pitchFamily="2" charset="-122"/>
                <a:ea typeface="华文楷体" panose="02010600040101010101" pitchFamily="2" charset="-122"/>
              </a:rPr>
              <a:t>f</a:t>
            </a:r>
            <a:r>
              <a:rPr lang="zh-CN" altLang="en-US" sz="2400" b="1" dirty="0">
                <a:latin typeface="华文楷体" panose="02010600040101010101" pitchFamily="2" charset="-122"/>
                <a:ea typeface="华文楷体" panose="02010600040101010101" pitchFamily="2" charset="-122"/>
              </a:rPr>
              <a:t>和</a:t>
            </a:r>
            <a:r>
              <a:rPr lang="en-US" altLang="zh-CN" sz="2400" b="1" i="1" dirty="0">
                <a:latin typeface="华文楷体" panose="02010600040101010101" pitchFamily="2" charset="-122"/>
                <a:ea typeface="华文楷体" panose="02010600040101010101" pitchFamily="2" charset="-122"/>
              </a:rPr>
              <a:t>B</a:t>
            </a:r>
            <a:r>
              <a:rPr lang="zh-CN" altLang="en-US" sz="2400" b="1" dirty="0">
                <a:latin typeface="华文楷体" panose="02010600040101010101" pitchFamily="2" charset="-122"/>
                <a:ea typeface="华文楷体" panose="02010600040101010101" pitchFamily="2" charset="-122"/>
              </a:rPr>
              <a:t>的下标和量纲。反馈深度</a:t>
            </a:r>
            <a:r>
              <a:rPr lang="en-US" altLang="zh-CN" sz="2400" b="1" i="1" dirty="0">
                <a:latin typeface="华文楷体" panose="02010600040101010101" pitchFamily="2" charset="-122"/>
                <a:ea typeface="华文楷体" panose="02010600040101010101" pitchFamily="2" charset="-122"/>
              </a:rPr>
              <a:t>F</a:t>
            </a:r>
            <a:r>
              <a:rPr lang="en-US" altLang="zh-CN" sz="2400" b="1" dirty="0">
                <a:latin typeface="华文楷体" panose="02010600040101010101" pitchFamily="2" charset="-122"/>
                <a:ea typeface="华文楷体" panose="02010600040101010101" pitchFamily="2" charset="-122"/>
              </a:rPr>
              <a:t>=1+</a:t>
            </a:r>
            <a:r>
              <a:rPr lang="en-US" altLang="zh-CN" sz="2400" b="1" i="1" dirty="0">
                <a:latin typeface="华文楷体" panose="02010600040101010101" pitchFamily="2" charset="-122"/>
                <a:ea typeface="华文楷体" panose="02010600040101010101" pitchFamily="2" charset="-122"/>
              </a:rPr>
              <a:t>AB</a:t>
            </a:r>
            <a:r>
              <a:rPr lang="zh-CN" altLang="en-US" sz="2400" b="1" dirty="0">
                <a:latin typeface="华文楷体" panose="02010600040101010101" pitchFamily="2" charset="-122"/>
                <a:ea typeface="华文楷体" panose="02010600040101010101" pitchFamily="2" charset="-122"/>
              </a:rPr>
              <a:t>将影响反馈放大器的性能。</a:t>
            </a:r>
          </a:p>
        </p:txBody>
      </p:sp>
      <p:sp>
        <p:nvSpPr>
          <p:cNvPr id="95238" name="Oval 19"/>
          <p:cNvSpPr>
            <a:spLocks noChangeArrowheads="1"/>
          </p:cNvSpPr>
          <p:nvPr/>
        </p:nvSpPr>
        <p:spPr bwMode="auto">
          <a:xfrm>
            <a:off x="3200400" y="188913"/>
            <a:ext cx="3208338" cy="660400"/>
          </a:xfrm>
          <a:prstGeom prst="ellipse">
            <a:avLst/>
          </a:prstGeom>
          <a:gradFill rotWithShape="0">
            <a:gsLst>
              <a:gs pos="0">
                <a:srgbClr val="FFFF99"/>
              </a:gs>
              <a:gs pos="100000">
                <a:srgbClr val="C8C878"/>
              </a:gs>
            </a:gsLst>
            <a:path path="shape">
              <a:fillToRect l="50000" t="50000" r="50000" b="50000"/>
            </a:path>
          </a:gradFill>
          <a:ln w="12700">
            <a:solidFill>
              <a:srgbClr val="CC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4000">
                <a:solidFill>
                  <a:srgbClr val="CC3300"/>
                </a:solidFill>
                <a:ea typeface="隶书" panose="02010509060101010101" pitchFamily="49" charset="-122"/>
              </a:rPr>
              <a:t>小结</a:t>
            </a:r>
            <a:r>
              <a:rPr lang="en-US" altLang="zh-CN" sz="4000">
                <a:solidFill>
                  <a:srgbClr val="CC3300"/>
                </a:solidFill>
                <a:ea typeface="隶书" panose="02010509060101010101" pitchFamily="49" charset="-122"/>
              </a:rPr>
              <a:t>(</a:t>
            </a:r>
            <a:r>
              <a:rPr lang="zh-CN" altLang="en-US" sz="4000">
                <a:solidFill>
                  <a:srgbClr val="CC3300"/>
                </a:solidFill>
                <a:ea typeface="隶书" panose="02010509060101010101" pitchFamily="49" charset="-122"/>
              </a:rPr>
              <a:t>续）</a:t>
            </a:r>
          </a:p>
        </p:txBody>
      </p:sp>
    </p:spTree>
    <p:extLst>
      <p:ext uri="{BB962C8B-B14F-4D97-AF65-F5344CB8AC3E}">
        <p14:creationId xmlns:p14="http://schemas.microsoft.com/office/powerpoint/2010/main" xmlns="" val="172030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92"/>
                                        </p:tgtEl>
                                        <p:attrNameLst>
                                          <p:attrName>style.visibility</p:attrName>
                                        </p:attrNameLst>
                                      </p:cBhvr>
                                      <p:to>
                                        <p:strVal val="visible"/>
                                      </p:to>
                                    </p:set>
                                    <p:animEffect transition="in" filter="wipe(left)">
                                      <p:cBhvr>
                                        <p:cTn id="7" dur="500"/>
                                        <p:tgtEl>
                                          <p:spTgt spid="71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93"/>
                                        </p:tgtEl>
                                        <p:attrNameLst>
                                          <p:attrName>style.visibility</p:attrName>
                                        </p:attrNameLst>
                                      </p:cBhvr>
                                      <p:to>
                                        <p:strVal val="visible"/>
                                      </p:to>
                                    </p:set>
                                    <p:animEffect transition="in" filter="wipe(left)">
                                      <p:cBhvr>
                                        <p:cTn id="12" dur="500"/>
                                        <p:tgtEl>
                                          <p:spTgt spid="716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98"/>
                                        </p:tgtEl>
                                        <p:attrNameLst>
                                          <p:attrName>style.visibility</p:attrName>
                                        </p:attrNameLst>
                                      </p:cBhvr>
                                      <p:to>
                                        <p:strVal val="visible"/>
                                      </p:to>
                                    </p:set>
                                    <p:animEffect transition="in" filter="wipe(left)">
                                      <p:cBhvr>
                                        <p:cTn id="17" dur="500"/>
                                        <p:tgtEl>
                                          <p:spTgt spid="71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2" grpId="0" autoUpdateAnimBg="0"/>
      <p:bldP spid="71693" grpId="0" animBg="1" autoUpdateAnimBg="0"/>
      <p:bldP spid="7169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ChangeArrowheads="1"/>
          </p:cNvSpPr>
          <p:nvPr/>
        </p:nvSpPr>
        <p:spPr bwMode="auto">
          <a:xfrm>
            <a:off x="76200" y="76200"/>
            <a:ext cx="609600" cy="990600"/>
          </a:xfrm>
          <a:prstGeom prst="star4">
            <a:avLst>
              <a:gd name="adj" fmla="val 12500"/>
            </a:avLst>
          </a:prstGeom>
          <a:gradFill rotWithShape="0">
            <a:gsLst>
              <a:gs pos="0">
                <a:srgbClr val="FFFFFF"/>
              </a:gs>
              <a:gs pos="100000">
                <a:schemeClr val="accent1"/>
              </a:gs>
            </a:gsLst>
            <a:path path="shape">
              <a:fillToRect l="50000" t="50000" r="50000" b="50000"/>
            </a:path>
          </a:gradFill>
          <a:ln w="0" cap="sq">
            <a:solidFill>
              <a:schemeClr val="accent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171" name="Object 3"/>
          <p:cNvGraphicFramePr>
            <a:graphicFrameLocks noChangeAspect="1"/>
          </p:cNvGraphicFramePr>
          <p:nvPr/>
        </p:nvGraphicFramePr>
        <p:xfrm>
          <a:off x="8305800" y="381000"/>
          <a:ext cx="522288" cy="373063"/>
        </p:xfrm>
        <a:graphic>
          <a:graphicData uri="http://schemas.openxmlformats.org/presentationml/2006/ole">
            <p:oleObj spid="_x0000_s4128" name="剪辑" r:id="rId3" imgW="5767388" imgH="4106863" progId="">
              <p:embed/>
            </p:oleObj>
          </a:graphicData>
        </a:graphic>
      </p:graphicFrame>
      <p:sp>
        <p:nvSpPr>
          <p:cNvPr id="7172" name="Text Box 4"/>
          <p:cNvSpPr txBox="1">
            <a:spLocks noChangeArrowheads="1"/>
          </p:cNvSpPr>
          <p:nvPr/>
        </p:nvSpPr>
        <p:spPr bwMode="auto">
          <a:xfrm>
            <a:off x="19866" y="1558430"/>
            <a:ext cx="881742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直流反馈</a:t>
            </a:r>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若电路将直流量反馈到输入回路，则称直流反馈。</a:t>
            </a:r>
          </a:p>
        </p:txBody>
      </p:sp>
      <p:sp>
        <p:nvSpPr>
          <p:cNvPr id="7173" name="Text Box 5"/>
          <p:cNvSpPr txBox="1">
            <a:spLocks noChangeArrowheads="1"/>
          </p:cNvSpPr>
          <p:nvPr/>
        </p:nvSpPr>
        <p:spPr bwMode="auto">
          <a:xfrm>
            <a:off x="228600" y="914400"/>
            <a:ext cx="4343400"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3200" b="1" dirty="0">
                <a:latin typeface="华文楷体" panose="02010600040101010101" pitchFamily="2" charset="-122"/>
                <a:ea typeface="华文楷体" panose="02010600040101010101" pitchFamily="2" charset="-122"/>
              </a:rPr>
              <a:t>1.</a:t>
            </a:r>
            <a:r>
              <a:rPr lang="zh-CN" altLang="en-US" sz="3200" b="1" dirty="0">
                <a:latin typeface="华文楷体" panose="02010600040101010101" pitchFamily="2" charset="-122"/>
                <a:ea typeface="华文楷体" panose="02010600040101010101" pitchFamily="2" charset="-122"/>
              </a:rPr>
              <a:t>按交直流性质分类：</a:t>
            </a:r>
          </a:p>
        </p:txBody>
      </p:sp>
      <p:graphicFrame>
        <p:nvGraphicFramePr>
          <p:cNvPr id="7174" name="Object 6"/>
          <p:cNvGraphicFramePr>
            <a:graphicFrameLocks noChangeAspect="1"/>
          </p:cNvGraphicFramePr>
          <p:nvPr/>
        </p:nvGraphicFramePr>
        <p:xfrm>
          <a:off x="5181600" y="2286000"/>
          <a:ext cx="2986088" cy="3176588"/>
        </p:xfrm>
        <a:graphic>
          <a:graphicData uri="http://schemas.openxmlformats.org/presentationml/2006/ole">
            <p:oleObj spid="_x0000_s4129" name="位图图像" r:id="rId4" imgW="2247619" imgH="2390476" progId="PBrush">
              <p:embed/>
            </p:oleObj>
          </a:graphicData>
        </a:graphic>
      </p:graphicFrame>
      <p:sp>
        <p:nvSpPr>
          <p:cNvPr id="7175" name="AutoShape 7"/>
          <p:cNvSpPr>
            <a:spLocks noChangeArrowheads="1"/>
          </p:cNvSpPr>
          <p:nvPr/>
        </p:nvSpPr>
        <p:spPr bwMode="auto">
          <a:xfrm>
            <a:off x="4419600" y="5334000"/>
            <a:ext cx="2130425" cy="495300"/>
          </a:xfrm>
          <a:prstGeom prst="wedgeEllipseCallout">
            <a:avLst>
              <a:gd name="adj1" fmla="val 65051"/>
              <a:gd name="adj2" fmla="val -235255"/>
            </a:avLst>
          </a:prstGeom>
          <a:solidFill>
            <a:srgbClr val="CCFFCC"/>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72000" rIns="0" bIns="72000" anchor="ctr">
            <a:spAutoFit/>
          </a:bodyPr>
          <a:lstStyle/>
          <a:p>
            <a:pPr algn="ctr">
              <a:lnSpc>
                <a:spcPct val="80000"/>
              </a:lnSpc>
              <a:spcBef>
                <a:spcPct val="50000"/>
              </a:spcBef>
            </a:pPr>
            <a:r>
              <a:rPr lang="zh-CN" altLang="en-US" sz="2000" b="1">
                <a:solidFill>
                  <a:srgbClr val="FF0000"/>
                </a:solidFill>
              </a:rPr>
              <a:t>直流反馈</a:t>
            </a:r>
          </a:p>
        </p:txBody>
      </p:sp>
      <p:sp>
        <p:nvSpPr>
          <p:cNvPr id="7176" name="Text Box 8"/>
          <p:cNvSpPr txBox="1">
            <a:spLocks noChangeArrowheads="1"/>
          </p:cNvSpPr>
          <p:nvPr/>
        </p:nvSpPr>
        <p:spPr bwMode="auto">
          <a:xfrm>
            <a:off x="395288" y="2565400"/>
            <a:ext cx="454342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电路中引入直流反馈的目的，一般是为了稳定静态工作点</a:t>
            </a:r>
            <a:r>
              <a:rPr lang="en-US" altLang="zh-CN" sz="2400" b="1" dirty="0">
                <a:latin typeface="华文楷体" panose="02010600040101010101" pitchFamily="2" charset="-122"/>
                <a:ea typeface="华文楷体" panose="02010600040101010101" pitchFamily="2" charset="-122"/>
              </a:rPr>
              <a:t>Q</a:t>
            </a:r>
            <a:r>
              <a:rPr lang="zh-CN" altLang="en-US" sz="2400" b="1" dirty="0">
                <a:latin typeface="华文楷体" panose="02010600040101010101" pitchFamily="2" charset="-122"/>
                <a:ea typeface="华文楷体" panose="02010600040101010101" pitchFamily="2" charset="-122"/>
              </a:rPr>
              <a:t>。</a:t>
            </a:r>
          </a:p>
        </p:txBody>
      </p:sp>
      <p:sp>
        <p:nvSpPr>
          <p:cNvPr id="7177" name="Text Box 9"/>
          <p:cNvSpPr txBox="1">
            <a:spLocks noChangeArrowheads="1"/>
          </p:cNvSpPr>
          <p:nvPr/>
        </p:nvSpPr>
        <p:spPr bwMode="auto">
          <a:xfrm>
            <a:off x="533400" y="3657600"/>
            <a:ext cx="3657600"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FF0000"/>
                </a:solidFill>
                <a:latin typeface="华文楷体" panose="02010600040101010101" pitchFamily="2" charset="-122"/>
                <a:ea typeface="华文楷体" panose="02010600040101010101" pitchFamily="2" charset="-122"/>
              </a:rPr>
              <a:t>交流反馈</a:t>
            </a:r>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若电路将交流量反馈到输入回路，则称交流反馈。</a:t>
            </a:r>
          </a:p>
          <a:p>
            <a:pPr>
              <a:spcBef>
                <a:spcPct val="50000"/>
              </a:spcBef>
            </a:pPr>
            <a:r>
              <a:rPr lang="zh-CN" altLang="en-US" sz="2400" b="1" dirty="0">
                <a:latin typeface="华文楷体" panose="02010600040101010101" pitchFamily="2" charset="-122"/>
                <a:ea typeface="华文楷体" panose="02010600040101010101" pitchFamily="2" charset="-122"/>
              </a:rPr>
              <a:t>（如去掉电容</a:t>
            </a:r>
            <a:r>
              <a:rPr lang="en-US" altLang="zh-CN" sz="2400" b="1" dirty="0">
                <a:latin typeface="华文楷体" panose="02010600040101010101" pitchFamily="2" charset="-122"/>
                <a:ea typeface="华文楷体" panose="02010600040101010101" pitchFamily="2" charset="-122"/>
              </a:rPr>
              <a:t>Ce</a:t>
            </a:r>
            <a:r>
              <a:rPr lang="zh-CN" altLang="en-US" sz="2400" b="1" dirty="0">
                <a:latin typeface="华文楷体" panose="02010600040101010101" pitchFamily="2" charset="-122"/>
                <a:ea typeface="华文楷体" panose="02010600040101010101" pitchFamily="2" charset="-122"/>
              </a:rPr>
              <a:t>）</a:t>
            </a:r>
          </a:p>
        </p:txBody>
      </p:sp>
      <p:graphicFrame>
        <p:nvGraphicFramePr>
          <p:cNvPr id="7178" name="Object 10"/>
          <p:cNvGraphicFramePr>
            <a:graphicFrameLocks noChangeAspect="1"/>
          </p:cNvGraphicFramePr>
          <p:nvPr/>
        </p:nvGraphicFramePr>
        <p:xfrm>
          <a:off x="5181600" y="2286000"/>
          <a:ext cx="3381375" cy="3538538"/>
        </p:xfrm>
        <a:graphic>
          <a:graphicData uri="http://schemas.openxmlformats.org/presentationml/2006/ole">
            <p:oleObj spid="_x0000_s4130" name="位图图像" r:id="rId5" imgW="2247619" imgH="2352381" progId="PBrush">
              <p:embed/>
            </p:oleObj>
          </a:graphicData>
        </a:graphic>
      </p:graphicFrame>
      <p:sp>
        <p:nvSpPr>
          <p:cNvPr id="7179" name="AutoShape 11"/>
          <p:cNvSpPr>
            <a:spLocks noChangeArrowheads="1"/>
          </p:cNvSpPr>
          <p:nvPr/>
        </p:nvSpPr>
        <p:spPr bwMode="auto">
          <a:xfrm>
            <a:off x="4343400" y="5153899"/>
            <a:ext cx="2130425" cy="550703"/>
          </a:xfrm>
          <a:prstGeom prst="wedgeEllipseCallout">
            <a:avLst>
              <a:gd name="adj1" fmla="val 75782"/>
              <a:gd name="adj2" fmla="val -189102"/>
            </a:avLst>
          </a:prstGeom>
          <a:solidFill>
            <a:srgbClr val="CCFFCC"/>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72000" rIns="0" bIns="72000" anchor="ctr">
            <a:spAutoFit/>
          </a:bodyPr>
          <a:lstStyle/>
          <a:p>
            <a:pPr algn="ctr">
              <a:lnSpc>
                <a:spcPct val="80000"/>
              </a:lnSpc>
              <a:spcBef>
                <a:spcPct val="50000"/>
              </a:spcBef>
            </a:pPr>
            <a:r>
              <a:rPr lang="zh-CN" altLang="en-US" sz="2000" b="1" dirty="0">
                <a:solidFill>
                  <a:srgbClr val="FF0000"/>
                </a:solidFill>
                <a:latin typeface="华文楷体" panose="02010600040101010101" pitchFamily="2" charset="-122"/>
                <a:ea typeface="华文楷体" panose="02010600040101010101" pitchFamily="2" charset="-122"/>
              </a:rPr>
              <a:t>交流反馈</a:t>
            </a:r>
          </a:p>
        </p:txBody>
      </p:sp>
      <p:sp>
        <p:nvSpPr>
          <p:cNvPr id="7180" name="Text Box 12"/>
          <p:cNvSpPr txBox="1">
            <a:spLocks noChangeArrowheads="1"/>
          </p:cNvSpPr>
          <p:nvPr/>
        </p:nvSpPr>
        <p:spPr bwMode="auto">
          <a:xfrm>
            <a:off x="609600" y="5562600"/>
            <a:ext cx="39624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交流反馈，影响电路的交流工作性能。</a:t>
            </a:r>
          </a:p>
        </p:txBody>
      </p:sp>
      <p:sp>
        <p:nvSpPr>
          <p:cNvPr id="7181" name="Text Box 13"/>
          <p:cNvSpPr txBox="1">
            <a:spLocks noChangeArrowheads="1"/>
          </p:cNvSpPr>
          <p:nvPr/>
        </p:nvSpPr>
        <p:spPr bwMode="auto">
          <a:xfrm>
            <a:off x="611188" y="260350"/>
            <a:ext cx="4267200" cy="579438"/>
          </a:xfrm>
          <a:prstGeom prst="rect">
            <a:avLst/>
          </a:prstGeom>
          <a:solidFill>
            <a:srgbClr val="FF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3200" b="1" dirty="0">
                <a:solidFill>
                  <a:schemeClr val="bg1"/>
                </a:solidFill>
                <a:latin typeface="华文楷体" panose="02010600040101010101" pitchFamily="2" charset="-122"/>
                <a:ea typeface="华文楷体" panose="02010600040101010101" pitchFamily="2" charset="-122"/>
              </a:rPr>
              <a:t>三、反馈的分类</a:t>
            </a:r>
          </a:p>
        </p:txBody>
      </p:sp>
    </p:spTree>
    <p:extLst>
      <p:ext uri="{BB962C8B-B14F-4D97-AF65-F5344CB8AC3E}">
        <p14:creationId xmlns:p14="http://schemas.microsoft.com/office/powerpoint/2010/main" xmlns="" val="37699496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81"/>
                                        </p:tgtEl>
                                        <p:attrNameLst>
                                          <p:attrName>style.visibility</p:attrName>
                                        </p:attrNameLst>
                                      </p:cBhvr>
                                      <p:to>
                                        <p:strVal val="visible"/>
                                      </p:to>
                                    </p:set>
                                    <p:animEffect transition="in" filter="box(in)">
                                      <p:cBhvr>
                                        <p:cTn id="7" dur="500"/>
                                        <p:tgtEl>
                                          <p:spTgt spid="7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blinds(horizontal)">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blinds(vertical)">
                                      <p:cBhvr>
                                        <p:cTn id="17" dur="500"/>
                                        <p:tgtEl>
                                          <p:spTgt spid="71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7174"/>
                                        </p:tgtEl>
                                        <p:attrNameLst>
                                          <p:attrName>style.visibility</p:attrName>
                                        </p:attrNameLst>
                                      </p:cBhvr>
                                      <p:to>
                                        <p:strVal val="visible"/>
                                      </p:to>
                                    </p:set>
                                    <p:animEffect transition="in" filter="blinds(vertical)">
                                      <p:cBhvr>
                                        <p:cTn id="22" dur="500"/>
                                        <p:tgtEl>
                                          <p:spTgt spid="71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7176"/>
                                        </p:tgtEl>
                                        <p:attrNameLst>
                                          <p:attrName>style.visibility</p:attrName>
                                        </p:attrNameLst>
                                      </p:cBhvr>
                                      <p:to>
                                        <p:strVal val="visible"/>
                                      </p:to>
                                    </p:set>
                                    <p:animEffect transition="in" filter="blinds(vertical)">
                                      <p:cBhvr>
                                        <p:cTn id="27" dur="500"/>
                                        <p:tgtEl>
                                          <p:spTgt spid="71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7175"/>
                                        </p:tgtEl>
                                        <p:attrNameLst>
                                          <p:attrName>style.visibility</p:attrName>
                                        </p:attrNameLst>
                                      </p:cBhvr>
                                      <p:to>
                                        <p:strVal val="visible"/>
                                      </p:to>
                                    </p:set>
                                    <p:animEffect transition="in" filter="blinds(vertical)">
                                      <p:cBhvr>
                                        <p:cTn id="32" dur="500"/>
                                        <p:tgtEl>
                                          <p:spTgt spid="71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7177"/>
                                        </p:tgtEl>
                                        <p:attrNameLst>
                                          <p:attrName>style.visibility</p:attrName>
                                        </p:attrNameLst>
                                      </p:cBhvr>
                                      <p:to>
                                        <p:strVal val="visible"/>
                                      </p:to>
                                    </p:set>
                                    <p:animEffect transition="in" filter="blinds(vertical)">
                                      <p:cBhvr>
                                        <p:cTn id="37" dur="500"/>
                                        <p:tgtEl>
                                          <p:spTgt spid="71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7178"/>
                                        </p:tgtEl>
                                        <p:attrNameLst>
                                          <p:attrName>style.visibility</p:attrName>
                                        </p:attrNameLst>
                                      </p:cBhvr>
                                      <p:to>
                                        <p:strVal val="visible"/>
                                      </p:to>
                                    </p:set>
                                    <p:animEffect transition="in" filter="blinds(vertical)">
                                      <p:cBhvr>
                                        <p:cTn id="42" dur="500"/>
                                        <p:tgtEl>
                                          <p:spTgt spid="717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7179"/>
                                        </p:tgtEl>
                                        <p:attrNameLst>
                                          <p:attrName>style.visibility</p:attrName>
                                        </p:attrNameLst>
                                      </p:cBhvr>
                                      <p:to>
                                        <p:strVal val="visible"/>
                                      </p:to>
                                    </p:set>
                                    <p:animEffect transition="in" filter="blinds(vertical)">
                                      <p:cBhvr>
                                        <p:cTn id="47" dur="500"/>
                                        <p:tgtEl>
                                          <p:spTgt spid="717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7180"/>
                                        </p:tgtEl>
                                        <p:attrNameLst>
                                          <p:attrName>style.visibility</p:attrName>
                                        </p:attrNameLst>
                                      </p:cBhvr>
                                      <p:to>
                                        <p:strVal val="visible"/>
                                      </p:to>
                                    </p:set>
                                    <p:animEffect transition="in" filter="blinds(vertical)">
                                      <p:cBhvr>
                                        <p:cTn id="52" dur="500"/>
                                        <p:tgtEl>
                                          <p:spTgt spid="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173" grpId="0" autoUpdateAnimBg="0"/>
      <p:bldP spid="7175" grpId="0" animBg="1" autoUpdateAnimBg="0"/>
      <p:bldP spid="7176" grpId="0" autoUpdateAnimBg="0"/>
      <p:bldP spid="7177" grpId="0" autoUpdateAnimBg="0"/>
      <p:bldP spid="7179" grpId="0" animBg="1" autoUpdateAnimBg="0"/>
      <p:bldP spid="7180" grpId="0" autoUpdateAnimBg="0"/>
      <p:bldP spid="7181"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9"/>
          <p:cNvSpPr>
            <a:spLocks noChangeArrowheads="1"/>
          </p:cNvSpPr>
          <p:nvPr/>
        </p:nvSpPr>
        <p:spPr bwMode="auto">
          <a:xfrm>
            <a:off x="857250" y="1066800"/>
            <a:ext cx="7620000" cy="3949337"/>
          </a:xfrm>
          <a:prstGeom prst="rect">
            <a:avLst/>
          </a:prstGeom>
          <a:noFill/>
          <a:ln w="38100" cmpd="dbl">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72715" name="Text Box 11"/>
          <p:cNvSpPr txBox="1">
            <a:spLocks noChangeArrowheads="1"/>
          </p:cNvSpPr>
          <p:nvPr/>
        </p:nvSpPr>
        <p:spPr bwMode="auto">
          <a:xfrm>
            <a:off x="1016793" y="1445623"/>
            <a:ext cx="7300913"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dirty="0">
                <a:solidFill>
                  <a:srgbClr val="0000CC"/>
                </a:solidFill>
                <a:latin typeface="华文楷体" panose="02010600040101010101" pitchFamily="2" charset="-122"/>
                <a:ea typeface="华文楷体" panose="02010600040101010101" pitchFamily="2" charset="-122"/>
              </a:rPr>
              <a:t>4. </a:t>
            </a:r>
            <a:r>
              <a:rPr lang="zh-CN" altLang="en-US" sz="2400" b="1" dirty="0">
                <a:solidFill>
                  <a:srgbClr val="0000CC"/>
                </a:solidFill>
                <a:latin typeface="华文楷体" panose="02010600040101010101" pitchFamily="2" charset="-122"/>
                <a:ea typeface="华文楷体" panose="02010600040101010101" pitchFamily="2" charset="-122"/>
              </a:rPr>
              <a:t>负反馈放大器的主要影响</a:t>
            </a:r>
          </a:p>
          <a:p>
            <a:pPr eaLnBrk="1" hangingPunct="1">
              <a:spcBef>
                <a:spcPct val="0"/>
              </a:spcBef>
              <a:buFontTx/>
              <a:buNone/>
            </a:pPr>
            <a:r>
              <a:rPr lang="zh-CN" altLang="en-US" sz="2400" b="1" dirty="0">
                <a:solidFill>
                  <a:srgbClr val="CC000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solidFill>
                  <a:srgbClr val="CC0000"/>
                </a:solidFill>
                <a:latin typeface="华文楷体" panose="02010600040101010101" pitchFamily="2" charset="-122"/>
                <a:ea typeface="华文楷体" panose="02010600040101010101" pitchFamily="2" charset="-122"/>
                <a:sym typeface="Symbol" panose="05050102010706020507" pitchFamily="18" charset="2"/>
              </a:rPr>
              <a:t>1</a:t>
            </a:r>
            <a:r>
              <a:rPr lang="zh-CN" altLang="en-US" sz="2400" b="1" dirty="0">
                <a:solidFill>
                  <a:srgbClr val="CC0000"/>
                </a:solidFill>
                <a:latin typeface="华文楷体" panose="02010600040101010101" pitchFamily="2" charset="-122"/>
                <a:ea typeface="华文楷体" panose="02010600040101010101" pitchFamily="2" charset="-122"/>
                <a:sym typeface="Symbol" panose="05050102010706020507" pitchFamily="18" charset="2"/>
              </a:rPr>
              <a:t>）</a:t>
            </a: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 </a:t>
            </a:r>
            <a:r>
              <a:rPr lang="zh-CN" altLang="en-US" sz="2400" b="1" dirty="0">
                <a:solidFill>
                  <a:srgbClr val="CC0000"/>
                </a:solidFill>
                <a:latin typeface="华文楷体" panose="02010600040101010101" pitchFamily="2" charset="-122"/>
                <a:ea typeface="华文楷体" panose="02010600040101010101" pitchFamily="2" charset="-122"/>
              </a:rPr>
              <a:t>提高增益的稳定性</a:t>
            </a:r>
            <a:r>
              <a:rPr lang="zh-CN" altLang="en-US" sz="2400" b="1" dirty="0">
                <a:latin typeface="华文楷体" panose="02010600040101010101" pitchFamily="2" charset="-122"/>
                <a:ea typeface="华文楷体" panose="02010600040101010101" pitchFamily="2" charset="-122"/>
              </a:rPr>
              <a:t>，电压负反馈可稳定输出电压，电流负反馈可稳定输出电流。</a:t>
            </a:r>
          </a:p>
          <a:p>
            <a:pPr eaLnBrk="1" hangingPunct="1">
              <a:spcBef>
                <a:spcPct val="0"/>
              </a:spcBef>
              <a:buFontTx/>
              <a:buNone/>
            </a:pPr>
            <a:r>
              <a:rPr lang="zh-CN" altLang="en-US" sz="2400" b="1" dirty="0">
                <a:solidFill>
                  <a:srgbClr val="CC000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solidFill>
                  <a:srgbClr val="CC0000"/>
                </a:solidFill>
                <a:latin typeface="华文楷体" panose="02010600040101010101" pitchFamily="2" charset="-122"/>
                <a:ea typeface="华文楷体" panose="02010600040101010101" pitchFamily="2" charset="-122"/>
                <a:sym typeface="Symbol" panose="05050102010706020507" pitchFamily="18" charset="2"/>
              </a:rPr>
              <a:t>2</a:t>
            </a:r>
            <a:r>
              <a:rPr lang="zh-CN" altLang="en-US" sz="2400" b="1" dirty="0">
                <a:solidFill>
                  <a:srgbClr val="CC0000"/>
                </a:solidFill>
                <a:latin typeface="华文楷体" panose="02010600040101010101" pitchFamily="2" charset="-122"/>
                <a:ea typeface="华文楷体" panose="02010600040101010101" pitchFamily="2" charset="-122"/>
                <a:sym typeface="Symbol" panose="05050102010706020507" pitchFamily="18" charset="2"/>
              </a:rPr>
              <a:t>） </a:t>
            </a:r>
            <a:r>
              <a:rPr lang="zh-CN" altLang="en-US" sz="2400" b="1" dirty="0">
                <a:solidFill>
                  <a:srgbClr val="CC0000"/>
                </a:solidFill>
                <a:latin typeface="华文楷体" panose="02010600040101010101" pitchFamily="2" charset="-122"/>
                <a:ea typeface="华文楷体" panose="02010600040101010101" pitchFamily="2" charset="-122"/>
              </a:rPr>
              <a:t>改善非线性失真</a:t>
            </a:r>
            <a:r>
              <a:rPr lang="zh-CN" altLang="en-US" sz="2400" b="1" dirty="0">
                <a:latin typeface="华文楷体" panose="02010600040101010101" pitchFamily="2" charset="-122"/>
                <a:ea typeface="华文楷体" panose="02010600040101010101" pitchFamily="2" charset="-122"/>
              </a:rPr>
              <a:t>，减小内部噪声和干扰。</a:t>
            </a:r>
          </a:p>
          <a:p>
            <a:pPr eaLnBrk="1" hangingPunct="1">
              <a:spcBef>
                <a:spcPct val="0"/>
              </a:spcBef>
              <a:buFontTx/>
              <a:buNone/>
            </a:pPr>
            <a:r>
              <a:rPr lang="zh-CN" altLang="en-US" sz="2400" b="1" dirty="0">
                <a:solidFill>
                  <a:srgbClr val="CC000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solidFill>
                  <a:srgbClr val="CC0000"/>
                </a:solidFill>
                <a:latin typeface="华文楷体" panose="02010600040101010101" pitchFamily="2" charset="-122"/>
                <a:ea typeface="华文楷体" panose="02010600040101010101" pitchFamily="2" charset="-122"/>
                <a:sym typeface="Symbol" panose="05050102010706020507" pitchFamily="18" charset="2"/>
              </a:rPr>
              <a:t>3</a:t>
            </a:r>
            <a:r>
              <a:rPr lang="zh-CN" altLang="en-US" sz="2400" b="1" dirty="0">
                <a:solidFill>
                  <a:srgbClr val="CC0000"/>
                </a:solidFill>
                <a:latin typeface="华文楷体" panose="02010600040101010101" pitchFamily="2" charset="-122"/>
                <a:ea typeface="华文楷体" panose="02010600040101010101" pitchFamily="2" charset="-122"/>
                <a:sym typeface="Symbol" panose="05050102010706020507" pitchFamily="18" charset="2"/>
              </a:rPr>
              <a:t>） </a:t>
            </a:r>
            <a:r>
              <a:rPr lang="zh-CN" altLang="en-US" sz="2400" b="1" dirty="0">
                <a:solidFill>
                  <a:srgbClr val="CC0000"/>
                </a:solidFill>
                <a:latin typeface="华文楷体" panose="02010600040101010101" pitchFamily="2" charset="-122"/>
                <a:ea typeface="华文楷体" panose="02010600040101010101" pitchFamily="2" charset="-122"/>
              </a:rPr>
              <a:t>改变放大器的输入和输出阻抗。</a:t>
            </a:r>
            <a:r>
              <a:rPr lang="zh-CN" altLang="en-US" sz="2400" b="1" dirty="0">
                <a:latin typeface="华文楷体" panose="02010600040101010101" pitchFamily="2" charset="-122"/>
                <a:ea typeface="华文楷体" panose="02010600040101010101" pitchFamily="2" charset="-122"/>
              </a:rPr>
              <a:t>串联负反馈可使输入阻抗增加，并联负反馈可使输入阻抗减小；电压负反馈可使输出阻抗减小，电流负反馈可使输出阻抗增加。</a:t>
            </a:r>
          </a:p>
          <a:p>
            <a:pPr eaLnBrk="1" hangingPunct="1">
              <a:spcBef>
                <a:spcPct val="0"/>
              </a:spcBef>
              <a:buFontTx/>
              <a:buNone/>
            </a:pPr>
            <a:r>
              <a:rPr lang="zh-CN" altLang="en-US" sz="2400" b="1" dirty="0">
                <a:solidFill>
                  <a:srgbClr val="CC0000"/>
                </a:solidFill>
                <a:latin typeface="华文楷体" panose="02010600040101010101" pitchFamily="2" charset="-122"/>
                <a:ea typeface="华文楷体" panose="02010600040101010101" pitchFamily="2" charset="-122"/>
                <a:sym typeface="Symbol" panose="05050102010706020507" pitchFamily="18" charset="2"/>
              </a:rPr>
              <a:t>（</a:t>
            </a:r>
            <a:r>
              <a:rPr lang="en-US" altLang="zh-CN" sz="2400" b="1" dirty="0">
                <a:solidFill>
                  <a:srgbClr val="CC0000"/>
                </a:solidFill>
                <a:latin typeface="华文楷体" panose="02010600040101010101" pitchFamily="2" charset="-122"/>
                <a:ea typeface="华文楷体" panose="02010600040101010101" pitchFamily="2" charset="-122"/>
                <a:sym typeface="Symbol" panose="05050102010706020507" pitchFamily="18" charset="2"/>
              </a:rPr>
              <a:t>4</a:t>
            </a:r>
            <a:r>
              <a:rPr lang="zh-CN" altLang="en-US" sz="2400" b="1" dirty="0">
                <a:solidFill>
                  <a:srgbClr val="CC0000"/>
                </a:solidFill>
                <a:latin typeface="华文楷体" panose="02010600040101010101" pitchFamily="2" charset="-122"/>
                <a:ea typeface="华文楷体" panose="02010600040101010101" pitchFamily="2" charset="-122"/>
                <a:sym typeface="Symbol" panose="05050102010706020507" pitchFamily="18" charset="2"/>
              </a:rPr>
              <a:t>） </a:t>
            </a:r>
            <a:r>
              <a:rPr lang="zh-CN" altLang="en-US" sz="2400" b="1" dirty="0">
                <a:solidFill>
                  <a:srgbClr val="CC0000"/>
                </a:solidFill>
                <a:latin typeface="华文楷体" panose="02010600040101010101" pitchFamily="2" charset="-122"/>
                <a:ea typeface="华文楷体" panose="02010600040101010101" pitchFamily="2" charset="-122"/>
              </a:rPr>
              <a:t>增加放大器的频带宽度。</a:t>
            </a:r>
            <a:endParaRPr lang="zh-CN" altLang="en-US" sz="2400" b="1" dirty="0">
              <a:latin typeface="华文楷体" panose="02010600040101010101" pitchFamily="2" charset="-122"/>
              <a:ea typeface="华文楷体" panose="02010600040101010101" pitchFamily="2" charset="-122"/>
            </a:endParaRPr>
          </a:p>
        </p:txBody>
      </p:sp>
      <p:sp>
        <p:nvSpPr>
          <p:cNvPr id="96261" name="Oval 13"/>
          <p:cNvSpPr>
            <a:spLocks noChangeArrowheads="1"/>
          </p:cNvSpPr>
          <p:nvPr/>
        </p:nvSpPr>
        <p:spPr bwMode="auto">
          <a:xfrm>
            <a:off x="3200400" y="188913"/>
            <a:ext cx="3208338" cy="660400"/>
          </a:xfrm>
          <a:prstGeom prst="ellipse">
            <a:avLst/>
          </a:prstGeom>
          <a:gradFill rotWithShape="0">
            <a:gsLst>
              <a:gs pos="0">
                <a:srgbClr val="FFFF99"/>
              </a:gs>
              <a:gs pos="100000">
                <a:srgbClr val="C8C878"/>
              </a:gs>
            </a:gsLst>
            <a:path path="shape">
              <a:fillToRect l="50000" t="50000" r="50000" b="50000"/>
            </a:path>
          </a:gradFill>
          <a:ln w="12700">
            <a:solidFill>
              <a:srgbClr val="CC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4000">
                <a:solidFill>
                  <a:srgbClr val="CC3300"/>
                </a:solidFill>
                <a:ea typeface="隶书" panose="02010509060101010101" pitchFamily="49" charset="-122"/>
              </a:rPr>
              <a:t>小结</a:t>
            </a:r>
            <a:r>
              <a:rPr lang="en-US" altLang="zh-CN" sz="4000">
                <a:solidFill>
                  <a:srgbClr val="CC3300"/>
                </a:solidFill>
                <a:ea typeface="隶书" panose="02010509060101010101" pitchFamily="49" charset="-122"/>
              </a:rPr>
              <a:t>(</a:t>
            </a:r>
            <a:r>
              <a:rPr lang="zh-CN" altLang="en-US" sz="4000">
                <a:solidFill>
                  <a:srgbClr val="CC3300"/>
                </a:solidFill>
                <a:ea typeface="隶书" panose="02010509060101010101" pitchFamily="49" charset="-122"/>
              </a:rPr>
              <a:t>续）</a:t>
            </a:r>
          </a:p>
        </p:txBody>
      </p:sp>
    </p:spTree>
    <p:extLst>
      <p:ext uri="{BB962C8B-B14F-4D97-AF65-F5344CB8AC3E}">
        <p14:creationId xmlns:p14="http://schemas.microsoft.com/office/powerpoint/2010/main" xmlns="" val="2521751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15">
                                            <p:txEl>
                                              <p:pRg st="0" end="0"/>
                                            </p:txEl>
                                          </p:spTgt>
                                        </p:tgtEl>
                                        <p:attrNameLst>
                                          <p:attrName>style.visibility</p:attrName>
                                        </p:attrNameLst>
                                      </p:cBhvr>
                                      <p:to>
                                        <p:strVal val="visible"/>
                                      </p:to>
                                    </p:set>
                                    <p:animEffect transition="in" filter="wipe(left)">
                                      <p:cBhvr>
                                        <p:cTn id="7" dur="500"/>
                                        <p:tgtEl>
                                          <p:spTgt spid="72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15">
                                            <p:txEl>
                                              <p:pRg st="1" end="1"/>
                                            </p:txEl>
                                          </p:spTgt>
                                        </p:tgtEl>
                                        <p:attrNameLst>
                                          <p:attrName>style.visibility</p:attrName>
                                        </p:attrNameLst>
                                      </p:cBhvr>
                                      <p:to>
                                        <p:strVal val="visible"/>
                                      </p:to>
                                    </p:set>
                                    <p:animEffect transition="in" filter="wipe(left)">
                                      <p:cBhvr>
                                        <p:cTn id="12" dur="500"/>
                                        <p:tgtEl>
                                          <p:spTgt spid="72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715">
                                            <p:txEl>
                                              <p:pRg st="2" end="2"/>
                                            </p:txEl>
                                          </p:spTgt>
                                        </p:tgtEl>
                                        <p:attrNameLst>
                                          <p:attrName>style.visibility</p:attrName>
                                        </p:attrNameLst>
                                      </p:cBhvr>
                                      <p:to>
                                        <p:strVal val="visible"/>
                                      </p:to>
                                    </p:set>
                                    <p:animEffect transition="in" filter="wipe(left)">
                                      <p:cBhvr>
                                        <p:cTn id="17" dur="500"/>
                                        <p:tgtEl>
                                          <p:spTgt spid="72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2715">
                                            <p:txEl>
                                              <p:pRg st="3" end="3"/>
                                            </p:txEl>
                                          </p:spTgt>
                                        </p:tgtEl>
                                        <p:attrNameLst>
                                          <p:attrName>style.visibility</p:attrName>
                                        </p:attrNameLst>
                                      </p:cBhvr>
                                      <p:to>
                                        <p:strVal val="visible"/>
                                      </p:to>
                                    </p:set>
                                    <p:animEffect transition="in" filter="wipe(left)">
                                      <p:cBhvr>
                                        <p:cTn id="22" dur="500"/>
                                        <p:tgtEl>
                                          <p:spTgt spid="72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2715">
                                            <p:txEl>
                                              <p:pRg st="4" end="4"/>
                                            </p:txEl>
                                          </p:spTgt>
                                        </p:tgtEl>
                                        <p:attrNameLst>
                                          <p:attrName>style.visibility</p:attrName>
                                        </p:attrNameLst>
                                      </p:cBhvr>
                                      <p:to>
                                        <p:strVal val="visible"/>
                                      </p:to>
                                    </p:set>
                                    <p:animEffect transition="in" filter="wipe(left)">
                                      <p:cBhvr>
                                        <p:cTn id="27" dur="500"/>
                                        <p:tgtEl>
                                          <p:spTgt spid="727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5"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3"/>
          <p:cNvSpPr txBox="1">
            <a:spLocks noChangeArrowheads="1"/>
          </p:cNvSpPr>
          <p:nvPr/>
        </p:nvSpPr>
        <p:spPr bwMode="auto">
          <a:xfrm>
            <a:off x="1079500" y="1341438"/>
            <a:ext cx="7237413" cy="2465387"/>
          </a:xfrm>
          <a:prstGeom prst="rect">
            <a:avLst/>
          </a:prstGeom>
          <a:gradFill rotWithShape="0">
            <a:gsLst>
              <a:gs pos="0">
                <a:srgbClr val="FFFF99"/>
              </a:gs>
              <a:gs pos="100000">
                <a:srgbClr val="FFFFFF"/>
              </a:gs>
            </a:gsLst>
            <a:lin ang="540000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en-US" altLang="zh-CN" sz="2400" b="1" dirty="0" smtClean="0">
                <a:solidFill>
                  <a:srgbClr val="0000CC"/>
                </a:solidFill>
                <a:latin typeface="华文楷体" panose="02010600040101010101" pitchFamily="2" charset="-122"/>
                <a:ea typeface="华文楷体" panose="02010600040101010101" pitchFamily="2" charset="-122"/>
                <a:sym typeface="Symbol" panose="05050102010706020507" pitchFamily="18" charset="2"/>
              </a:rPr>
              <a:t>5.</a:t>
            </a:r>
            <a:r>
              <a:rPr lang="zh-CN" altLang="en-US" sz="2400" b="1" dirty="0">
                <a:solidFill>
                  <a:srgbClr val="0000CC"/>
                </a:solidFill>
                <a:latin typeface="华文楷体" panose="02010600040101010101" pitchFamily="2" charset="-122"/>
                <a:ea typeface="华文楷体" panose="02010600040101010101" pitchFamily="2" charset="-122"/>
                <a:sym typeface="Symbol" panose="05050102010706020507" pitchFamily="18" charset="2"/>
              </a:rPr>
              <a:t>自激振荡</a:t>
            </a:r>
          </a:p>
          <a:p>
            <a:pPr eaLnBrk="1" hangingPunct="1">
              <a:lnSpc>
                <a:spcPct val="130000"/>
              </a:lnSpc>
              <a:spcBef>
                <a:spcPct val="0"/>
              </a:spcBef>
              <a:buFontTx/>
              <a:buNone/>
            </a:pP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        多极点闭环系统引入负反馈时，应严格分析是否会出现自激振荡现象。可由环路增益进行判别，也可通过开环增益的波特图进行判别。</a:t>
            </a:r>
          </a:p>
          <a:p>
            <a:pPr eaLnBrk="1" hangingPunct="1">
              <a:lnSpc>
                <a:spcPct val="130000"/>
              </a:lnSpc>
              <a:spcBef>
                <a:spcPct val="0"/>
              </a:spcBef>
              <a:buFontTx/>
              <a:buNone/>
            </a:pPr>
            <a:r>
              <a:rPr lang="zh-CN" altLang="en-US" sz="2400" b="1" dirty="0">
                <a:latin typeface="华文楷体" panose="02010600040101010101" pitchFamily="2" charset="-122"/>
                <a:ea typeface="华文楷体" panose="02010600040101010101" pitchFamily="2" charset="-122"/>
                <a:sym typeface="Symbol" panose="05050102010706020507" pitchFamily="18" charset="2"/>
              </a:rPr>
              <a:t>       负反馈放大器产生自激振荡的条件：</a:t>
            </a:r>
          </a:p>
        </p:txBody>
      </p:sp>
      <p:grpSp>
        <p:nvGrpSpPr>
          <p:cNvPr id="2" name="Group 4"/>
          <p:cNvGrpSpPr>
            <a:grpSpLocks/>
          </p:cNvGrpSpPr>
          <p:nvPr/>
        </p:nvGrpSpPr>
        <p:grpSpPr bwMode="auto">
          <a:xfrm>
            <a:off x="1187450" y="4324350"/>
            <a:ext cx="5621338" cy="1084263"/>
            <a:chOff x="768" y="2724"/>
            <a:chExt cx="3872" cy="852"/>
          </a:xfrm>
        </p:grpSpPr>
        <p:sp>
          <p:nvSpPr>
            <p:cNvPr id="97286" name="Text Box 5"/>
            <p:cNvSpPr txBox="1">
              <a:spLocks noChangeArrowheads="1"/>
            </p:cNvSpPr>
            <p:nvPr/>
          </p:nvSpPr>
          <p:spPr bwMode="auto">
            <a:xfrm>
              <a:off x="768" y="2736"/>
              <a:ext cx="1968"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rgbClr val="CC6600"/>
                  </a:solidFill>
                  <a:latin typeface="宋体" panose="02010600030101010101" pitchFamily="2" charset="-122"/>
                </a:rPr>
                <a:t>  </a:t>
              </a:r>
              <a:r>
                <a:rPr lang="zh-CN" altLang="en-US" sz="2400">
                  <a:solidFill>
                    <a:srgbClr val="CC6600"/>
                  </a:solidFill>
                  <a:latin typeface="宋体" panose="02010600030101010101" pitchFamily="2" charset="-122"/>
                </a:rPr>
                <a:t>幅度条件：</a:t>
              </a:r>
              <a:endParaRPr lang="zh-CN" altLang="en-US" sz="2400" b="0">
                <a:solidFill>
                  <a:srgbClr val="CC6600"/>
                </a:solidFill>
                <a:latin typeface="宋体" panose="02010600030101010101" pitchFamily="2" charset="-122"/>
              </a:endParaRPr>
            </a:p>
          </p:txBody>
        </p:sp>
        <p:graphicFrame>
          <p:nvGraphicFramePr>
            <p:cNvPr id="97287" name="Object 6"/>
            <p:cNvGraphicFramePr>
              <a:graphicFrameLocks noChangeAspect="1"/>
            </p:cNvGraphicFramePr>
            <p:nvPr/>
          </p:nvGraphicFramePr>
          <p:xfrm>
            <a:off x="1993" y="2724"/>
            <a:ext cx="960" cy="376"/>
          </p:xfrm>
          <a:graphic>
            <a:graphicData uri="http://schemas.openxmlformats.org/presentationml/2006/ole">
              <p:oleObj spid="_x0000_s29708" name="Equation" r:id="rId3" imgW="520474" imgH="203112" progId="">
                <p:embed/>
              </p:oleObj>
            </a:graphicData>
          </a:graphic>
        </p:graphicFrame>
        <p:sp>
          <p:nvSpPr>
            <p:cNvPr id="97288" name="Text Box 7"/>
            <p:cNvSpPr txBox="1">
              <a:spLocks noChangeArrowheads="1"/>
            </p:cNvSpPr>
            <p:nvPr/>
          </p:nvSpPr>
          <p:spPr bwMode="auto">
            <a:xfrm>
              <a:off x="960" y="3215"/>
              <a:ext cx="1152"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a:solidFill>
                    <a:srgbClr val="CC0000"/>
                  </a:solidFill>
                  <a:latin typeface="宋体" panose="02010600030101010101" pitchFamily="2" charset="-122"/>
                </a:rPr>
                <a:t>相位条件：</a:t>
              </a:r>
              <a:endParaRPr lang="zh-CN" altLang="en-US" sz="2400" b="0">
                <a:solidFill>
                  <a:srgbClr val="CC0000"/>
                </a:solidFill>
                <a:latin typeface="宋体" panose="02010600030101010101" pitchFamily="2" charset="-122"/>
              </a:endParaRPr>
            </a:p>
          </p:txBody>
        </p:sp>
        <p:graphicFrame>
          <p:nvGraphicFramePr>
            <p:cNvPr id="97289" name="Object 8"/>
            <p:cNvGraphicFramePr>
              <a:graphicFrameLocks noChangeAspect="1"/>
            </p:cNvGraphicFramePr>
            <p:nvPr/>
          </p:nvGraphicFramePr>
          <p:xfrm>
            <a:off x="1854" y="3156"/>
            <a:ext cx="2786" cy="420"/>
          </p:xfrm>
          <a:graphic>
            <a:graphicData uri="http://schemas.openxmlformats.org/presentationml/2006/ole">
              <p:oleObj spid="_x0000_s29709" name="Equation" r:id="rId4" imgW="1511300" imgH="228600" progId="">
                <p:embed/>
              </p:oleObj>
            </a:graphicData>
          </a:graphic>
        </p:graphicFrame>
      </p:grpSp>
      <p:sp>
        <p:nvSpPr>
          <p:cNvPr id="97284" name="Oval 9"/>
          <p:cNvSpPr>
            <a:spLocks noChangeArrowheads="1"/>
          </p:cNvSpPr>
          <p:nvPr/>
        </p:nvSpPr>
        <p:spPr bwMode="auto">
          <a:xfrm>
            <a:off x="3200400" y="188913"/>
            <a:ext cx="3208338" cy="660400"/>
          </a:xfrm>
          <a:prstGeom prst="ellipse">
            <a:avLst/>
          </a:prstGeom>
          <a:gradFill rotWithShape="0">
            <a:gsLst>
              <a:gs pos="0">
                <a:srgbClr val="FFFF99"/>
              </a:gs>
              <a:gs pos="100000">
                <a:srgbClr val="C8C878"/>
              </a:gs>
            </a:gsLst>
            <a:path path="shape">
              <a:fillToRect l="50000" t="50000" r="50000" b="50000"/>
            </a:path>
          </a:gradFill>
          <a:ln w="12700">
            <a:solidFill>
              <a:srgbClr val="CC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4000">
                <a:solidFill>
                  <a:srgbClr val="CC3300"/>
                </a:solidFill>
                <a:ea typeface="隶书" panose="02010509060101010101" pitchFamily="49" charset="-122"/>
              </a:rPr>
              <a:t>小结</a:t>
            </a:r>
            <a:r>
              <a:rPr lang="en-US" altLang="zh-CN" sz="4000">
                <a:solidFill>
                  <a:srgbClr val="CC3300"/>
                </a:solidFill>
                <a:ea typeface="隶书" panose="02010509060101010101" pitchFamily="49" charset="-122"/>
              </a:rPr>
              <a:t>(</a:t>
            </a:r>
            <a:r>
              <a:rPr lang="zh-CN" altLang="en-US" sz="4000">
                <a:solidFill>
                  <a:srgbClr val="CC3300"/>
                </a:solidFill>
                <a:ea typeface="隶书" panose="02010509060101010101" pitchFamily="49" charset="-122"/>
              </a:rPr>
              <a:t>续）</a:t>
            </a:r>
          </a:p>
        </p:txBody>
      </p:sp>
      <p:sp>
        <p:nvSpPr>
          <p:cNvPr id="97285" name="Rectangle 10"/>
          <p:cNvSpPr>
            <a:spLocks noChangeArrowheads="1"/>
          </p:cNvSpPr>
          <p:nvPr/>
        </p:nvSpPr>
        <p:spPr bwMode="auto">
          <a:xfrm>
            <a:off x="857250" y="1066800"/>
            <a:ext cx="7620000" cy="5334000"/>
          </a:xfrm>
          <a:prstGeom prst="rect">
            <a:avLst/>
          </a:prstGeom>
          <a:noFill/>
          <a:ln w="38100" cmpd="dbl">
            <a:solidFill>
              <a:srgbClr val="CC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Tree>
    <p:extLst>
      <p:ext uri="{BB962C8B-B14F-4D97-AF65-F5344CB8AC3E}">
        <p14:creationId xmlns:p14="http://schemas.microsoft.com/office/powerpoint/2010/main" xmlns="" val="1008304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067">
                                            <p:bg/>
                                          </p:spTgt>
                                        </p:tgtEl>
                                        <p:attrNameLst>
                                          <p:attrName>style.visibility</p:attrName>
                                        </p:attrNameLst>
                                      </p:cBhvr>
                                      <p:to>
                                        <p:strVal val="visible"/>
                                      </p:to>
                                    </p:set>
                                    <p:animEffect transition="in" filter="dissolve">
                                      <p:cBhvr>
                                        <p:cTn id="7" dur="500"/>
                                        <p:tgtEl>
                                          <p:spTgt spid="88067">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8067">
                                            <p:txEl>
                                              <p:pRg st="0" end="0"/>
                                            </p:txEl>
                                          </p:spTgt>
                                        </p:tgtEl>
                                        <p:attrNameLst>
                                          <p:attrName>style.visibility</p:attrName>
                                        </p:attrNameLst>
                                      </p:cBhvr>
                                      <p:to>
                                        <p:strVal val="visible"/>
                                      </p:to>
                                    </p:set>
                                    <p:animEffect transition="in" filter="dissolve">
                                      <p:cBhvr>
                                        <p:cTn id="12" dur="500"/>
                                        <p:tgtEl>
                                          <p:spTgt spid="880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8067">
                                            <p:txEl>
                                              <p:pRg st="1" end="1"/>
                                            </p:txEl>
                                          </p:spTgt>
                                        </p:tgtEl>
                                        <p:attrNameLst>
                                          <p:attrName>style.visibility</p:attrName>
                                        </p:attrNameLst>
                                      </p:cBhvr>
                                      <p:to>
                                        <p:strVal val="visible"/>
                                      </p:to>
                                    </p:set>
                                    <p:animEffect transition="in" filter="dissolve">
                                      <p:cBhvr>
                                        <p:cTn id="17" dur="500"/>
                                        <p:tgtEl>
                                          <p:spTgt spid="880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8067">
                                            <p:txEl>
                                              <p:pRg st="2" end="2"/>
                                            </p:txEl>
                                          </p:spTgt>
                                        </p:tgtEl>
                                        <p:attrNameLst>
                                          <p:attrName>style.visibility</p:attrName>
                                        </p:attrNameLst>
                                      </p:cBhvr>
                                      <p:to>
                                        <p:strVal val="visible"/>
                                      </p:to>
                                    </p:set>
                                    <p:animEffect transition="in" filter="dissolve">
                                      <p:cBhvr>
                                        <p:cTn id="22" dur="500"/>
                                        <p:tgtEl>
                                          <p:spTgt spid="880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57200" y="1219200"/>
            <a:ext cx="7915275" cy="96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pPr>
            <a:r>
              <a:rPr lang="en-US" altLang="zh-CN" sz="2000"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解：根据反馈到输入端的信号是交流，还是直流，或同时存在，来进行判别。</a:t>
            </a:r>
          </a:p>
        </p:txBody>
      </p:sp>
      <p:sp>
        <p:nvSpPr>
          <p:cNvPr id="1027" name="Rectangle 3"/>
          <p:cNvSpPr>
            <a:spLocks noChangeArrowheads="1"/>
          </p:cNvSpPr>
          <p:nvPr/>
        </p:nvSpPr>
        <p:spPr bwMode="auto">
          <a:xfrm>
            <a:off x="609600" y="381000"/>
            <a:ext cx="74676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62000" indent="-285750">
              <a:defRPr kumimoji="1" sz="2400">
                <a:solidFill>
                  <a:schemeClr val="tx1"/>
                </a:solidFill>
                <a:latin typeface="Times New Roman" panose="02020603050405020304" pitchFamily="18" charset="0"/>
                <a:ea typeface="宋体" panose="02010600030101010101" pitchFamily="2" charset="-122"/>
              </a:defRPr>
            </a:lvl2pPr>
            <a:lvl3pPr marL="1181100" indent="-2286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buClr>
                <a:srgbClr val="0000FF"/>
              </a:buClr>
              <a:buSzPct val="85000"/>
              <a:buFont typeface="Monotype Sorts" pitchFamily="2" charset="2"/>
              <a:buNone/>
            </a:pPr>
            <a:r>
              <a:rPr lang="zh-CN" altLang="en-US" b="1" dirty="0">
                <a:solidFill>
                  <a:srgbClr val="FF0000"/>
                </a:solidFill>
                <a:latin typeface="华文楷体" panose="02010600040101010101" pitchFamily="2" charset="-122"/>
                <a:ea typeface="华文楷体" panose="02010600040101010101" pitchFamily="2" charset="-122"/>
              </a:rPr>
              <a:t>例：判断下图中有哪些反馈回路，是交流反馈还是直流反馈。</a:t>
            </a:r>
          </a:p>
        </p:txBody>
      </p:sp>
      <p:grpSp>
        <p:nvGrpSpPr>
          <p:cNvPr id="1028" name="Group 4"/>
          <p:cNvGrpSpPr>
            <a:grpSpLocks/>
          </p:cNvGrpSpPr>
          <p:nvPr/>
        </p:nvGrpSpPr>
        <p:grpSpPr bwMode="auto">
          <a:xfrm>
            <a:off x="2895600" y="3048000"/>
            <a:ext cx="4114800" cy="2986088"/>
            <a:chOff x="968" y="2260"/>
            <a:chExt cx="2592" cy="1881"/>
          </a:xfrm>
        </p:grpSpPr>
        <p:sp>
          <p:nvSpPr>
            <p:cNvPr id="1029" name="AutoShape 5" descr="羊皮纸"/>
            <p:cNvSpPr>
              <a:spLocks noChangeArrowheads="1"/>
            </p:cNvSpPr>
            <p:nvPr/>
          </p:nvSpPr>
          <p:spPr bwMode="auto">
            <a:xfrm>
              <a:off x="968" y="2260"/>
              <a:ext cx="2592" cy="1881"/>
            </a:xfrm>
            <a:prstGeom prst="roundRect">
              <a:avLst>
                <a:gd name="adj" fmla="val 16667"/>
              </a:avLst>
            </a:prstGeom>
            <a:blipFill dpi="0" rotWithShape="0">
              <a:blip r:embed="rId3" cstate="print"/>
              <a:srcRect/>
              <a:tile tx="0" ty="0" sx="100000" sy="100000" flip="none" algn="tl"/>
            </a:bli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endParaRPr lang="zh-CN" altLang="en-US"/>
            </a:p>
          </p:txBody>
        </p:sp>
        <p:graphicFrame>
          <p:nvGraphicFramePr>
            <p:cNvPr id="1030" name="Object 6"/>
            <p:cNvGraphicFramePr>
              <a:graphicFrameLocks noChangeAspect="1"/>
            </p:cNvGraphicFramePr>
            <p:nvPr/>
          </p:nvGraphicFramePr>
          <p:xfrm>
            <a:off x="1025" y="2414"/>
            <a:ext cx="2394" cy="1519"/>
          </p:xfrm>
          <a:graphic>
            <a:graphicData uri="http://schemas.openxmlformats.org/presentationml/2006/ole">
              <p:oleObj spid="_x0000_s5132" name="图片" r:id="rId4" imgW="2371725" imgH="1504950" progId="Word.Picture.8">
                <p:embed/>
              </p:oleObj>
            </a:graphicData>
          </a:graphic>
        </p:graphicFrame>
      </p:grpSp>
      <p:grpSp>
        <p:nvGrpSpPr>
          <p:cNvPr id="1031" name="Group 7"/>
          <p:cNvGrpSpPr>
            <a:grpSpLocks/>
          </p:cNvGrpSpPr>
          <p:nvPr/>
        </p:nvGrpSpPr>
        <p:grpSpPr bwMode="auto">
          <a:xfrm>
            <a:off x="4254500" y="4267200"/>
            <a:ext cx="4889500" cy="1393825"/>
            <a:chOff x="1867" y="3055"/>
            <a:chExt cx="3080" cy="878"/>
          </a:xfrm>
        </p:grpSpPr>
        <p:sp>
          <p:nvSpPr>
            <p:cNvPr id="1032" name="AutoShape 8"/>
            <p:cNvSpPr>
              <a:spLocks noChangeArrowheads="1"/>
            </p:cNvSpPr>
            <p:nvPr/>
          </p:nvSpPr>
          <p:spPr bwMode="auto">
            <a:xfrm>
              <a:off x="3411" y="3525"/>
              <a:ext cx="1536" cy="356"/>
            </a:xfrm>
            <a:prstGeom prst="wedgeEllipseCallout">
              <a:avLst>
                <a:gd name="adj1" fmla="val -73241"/>
                <a:gd name="adj2" fmla="val -107694"/>
              </a:avLst>
            </a:prstGeom>
            <a:solidFill>
              <a:srgbClr val="CCFFCC"/>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pPr>
              <a:r>
                <a:rPr lang="zh-CN" altLang="en-US" sz="2000" b="1" dirty="0">
                  <a:solidFill>
                    <a:srgbClr val="FF0000"/>
                  </a:solidFill>
                  <a:latin typeface="华文楷体" panose="02010600040101010101" pitchFamily="2" charset="-122"/>
                  <a:ea typeface="华文楷体" panose="02010600040101010101" pitchFamily="2" charset="-122"/>
                </a:rPr>
                <a:t>交流反馈</a:t>
              </a:r>
            </a:p>
          </p:txBody>
        </p:sp>
        <p:sp>
          <p:nvSpPr>
            <p:cNvPr id="1033" name="Rectangle 9"/>
            <p:cNvSpPr>
              <a:spLocks noChangeArrowheads="1"/>
            </p:cNvSpPr>
            <p:nvPr/>
          </p:nvSpPr>
          <p:spPr bwMode="auto">
            <a:xfrm>
              <a:off x="1867" y="3055"/>
              <a:ext cx="1200" cy="878"/>
            </a:xfrm>
            <a:prstGeom prst="rect">
              <a:avLst/>
            </a:prstGeom>
            <a:noFill/>
            <a:ln w="19050">
              <a:solidFill>
                <a:srgbClr val="FF0000"/>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034" name="AutoShape 10"/>
          <p:cNvSpPr>
            <a:spLocks noChangeArrowheads="1"/>
          </p:cNvSpPr>
          <p:nvPr/>
        </p:nvSpPr>
        <p:spPr bwMode="auto">
          <a:xfrm>
            <a:off x="5334000" y="2479956"/>
            <a:ext cx="2862263" cy="564588"/>
          </a:xfrm>
          <a:prstGeom prst="wedgeEllipseCallout">
            <a:avLst>
              <a:gd name="adj1" fmla="val -42736"/>
              <a:gd name="adj2" fmla="val 109616"/>
            </a:avLst>
          </a:prstGeom>
          <a:solidFill>
            <a:srgbClr val="CCFFCC"/>
          </a:solidFill>
          <a:ln w="63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36000" tIns="72000" rIns="36000" bIns="72000" anchor="ctr">
            <a:spAutoFit/>
          </a:bodyPr>
          <a:lstStyle/>
          <a:p>
            <a:pPr algn="ctr">
              <a:lnSpc>
                <a:spcPct val="80000"/>
              </a:lnSpc>
              <a:spcBef>
                <a:spcPct val="50000"/>
              </a:spcBef>
            </a:pPr>
            <a:r>
              <a:rPr lang="zh-CN" altLang="en-US" sz="2000" b="1" dirty="0">
                <a:solidFill>
                  <a:srgbClr val="FF0000"/>
                </a:solidFill>
                <a:latin typeface="华文楷体" panose="02010600040101010101" pitchFamily="2" charset="-122"/>
                <a:ea typeface="华文楷体" panose="02010600040101010101" pitchFamily="2" charset="-122"/>
              </a:rPr>
              <a:t>交、直流反馈</a:t>
            </a:r>
          </a:p>
        </p:txBody>
      </p:sp>
    </p:spTree>
    <p:extLst>
      <p:ext uri="{BB962C8B-B14F-4D97-AF65-F5344CB8AC3E}">
        <p14:creationId xmlns:p14="http://schemas.microsoft.com/office/powerpoint/2010/main" xmlns="" val="2969129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ox(out)">
                                      <p:cBhvr>
                                        <p:cTn id="7" dur="500"/>
                                        <p:tgtEl>
                                          <p:spTgt spid="10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0-#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34"/>
                                        </p:tgtEl>
                                        <p:attrNameLst>
                                          <p:attrName>style.visibility</p:attrName>
                                        </p:attrNameLst>
                                      </p:cBhvr>
                                      <p:to>
                                        <p:strVal val="visible"/>
                                      </p:to>
                                    </p:set>
                                    <p:animEffect transition="in" filter="dissolve">
                                      <p:cBhvr>
                                        <p:cTn id="18" dur="500"/>
                                        <p:tgtEl>
                                          <p:spTgt spid="10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031"/>
                                        </p:tgtEl>
                                        <p:attrNameLst>
                                          <p:attrName>style.visibility</p:attrName>
                                        </p:attrNameLst>
                                      </p:cBhvr>
                                      <p:to>
                                        <p:strVal val="visible"/>
                                      </p:to>
                                    </p:set>
                                    <p:animEffect transition="in" filter="dissolve">
                                      <p:cBhvr>
                                        <p:cTn id="23"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autoUpdateAnimBg="0"/>
      <p:bldP spid="103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5" name="Object 5"/>
          <p:cNvGraphicFramePr>
            <a:graphicFrameLocks noChangeAspect="1"/>
          </p:cNvGraphicFramePr>
          <p:nvPr/>
        </p:nvGraphicFramePr>
        <p:xfrm>
          <a:off x="4211638" y="2133600"/>
          <a:ext cx="4495800" cy="3759200"/>
        </p:xfrm>
        <a:graphic>
          <a:graphicData uri="http://schemas.openxmlformats.org/presentationml/2006/ole">
            <p:oleObj spid="_x0000_s6156" name="BMP 图象" r:id="rId3" imgW="2733930" imgH="2286182" progId="PBrush">
              <p:embed/>
            </p:oleObj>
          </a:graphicData>
        </a:graphic>
      </p:graphicFrame>
      <p:sp>
        <p:nvSpPr>
          <p:cNvPr id="10243" name="Rectangle 3"/>
          <p:cNvSpPr>
            <a:spLocks noChangeArrowheads="1"/>
          </p:cNvSpPr>
          <p:nvPr/>
        </p:nvSpPr>
        <p:spPr bwMode="auto">
          <a:xfrm>
            <a:off x="323850" y="333375"/>
            <a:ext cx="8218488" cy="466725"/>
          </a:xfrm>
          <a:prstGeom prst="rect">
            <a:avLst/>
          </a:prstGeom>
          <a:solidFill>
            <a:srgbClr val="FFFF66"/>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FF0000"/>
                </a:solidFill>
                <a:latin typeface="华文楷体" panose="02010600040101010101" pitchFamily="2" charset="-122"/>
                <a:ea typeface="华文楷体" panose="02010600040101010101" pitchFamily="2" charset="-122"/>
              </a:rPr>
              <a:t>直流反馈与交流反馈</a:t>
            </a:r>
            <a:r>
              <a:rPr lang="en-US" altLang="zh-CN" b="1" dirty="0">
                <a:solidFill>
                  <a:srgbClr val="FF0000"/>
                </a:solidFill>
                <a:latin typeface="华文楷体" panose="02010600040101010101" pitchFamily="2" charset="-122"/>
                <a:ea typeface="华文楷体" panose="02010600040101010101" pitchFamily="2" charset="-122"/>
              </a:rPr>
              <a:t>——</a:t>
            </a:r>
            <a:r>
              <a:rPr lang="zh-CN" altLang="en-US" b="1" dirty="0">
                <a:solidFill>
                  <a:srgbClr val="FF0000"/>
                </a:solidFill>
                <a:latin typeface="华文楷体" panose="02010600040101010101" pitchFamily="2" charset="-122"/>
                <a:ea typeface="华文楷体" panose="02010600040101010101" pitchFamily="2" charset="-122"/>
              </a:rPr>
              <a:t>注意电容的“隔直通交”作用</a:t>
            </a:r>
          </a:p>
        </p:txBody>
      </p:sp>
      <p:sp>
        <p:nvSpPr>
          <p:cNvPr id="10244" name="Rectangle 4"/>
          <p:cNvSpPr>
            <a:spLocks noChangeArrowheads="1"/>
          </p:cNvSpPr>
          <p:nvPr/>
        </p:nvSpPr>
        <p:spPr bwMode="auto">
          <a:xfrm>
            <a:off x="395288" y="1052513"/>
            <a:ext cx="7772400"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dirty="0">
                <a:solidFill>
                  <a:srgbClr val="FF0000"/>
                </a:solidFill>
                <a:latin typeface="Tahoma" panose="020B0604030504040204" pitchFamily="34" charset="0"/>
              </a:rPr>
              <a:t> </a:t>
            </a:r>
            <a:r>
              <a:rPr lang="zh-CN" altLang="en-US" sz="2800" b="1" dirty="0">
                <a:latin typeface="华文楷体" panose="02010600040101010101" pitchFamily="2" charset="-122"/>
                <a:ea typeface="华文楷体" panose="02010600040101010101" pitchFamily="2" charset="-122"/>
              </a:rPr>
              <a:t>例题</a:t>
            </a:r>
            <a:r>
              <a:rPr lang="en-US" altLang="zh-CN" sz="2800" b="1" dirty="0">
                <a:latin typeface="华文楷体" panose="02010600040101010101" pitchFamily="2" charset="-122"/>
                <a:ea typeface="华文楷体" panose="02010600040101010101" pitchFamily="2" charset="-122"/>
              </a:rPr>
              <a:t>1:</a:t>
            </a:r>
            <a:r>
              <a:rPr lang="zh-CN" altLang="en-US" sz="2800" b="1" dirty="0">
                <a:latin typeface="华文楷体" panose="02010600040101010101" pitchFamily="2" charset="-122"/>
                <a:ea typeface="华文楷体" panose="02010600040101010101" pitchFamily="2" charset="-122"/>
              </a:rPr>
              <a:t>试判断下图电路中有哪些反馈支路，各是直流反馈还是交流反馈？</a:t>
            </a:r>
          </a:p>
        </p:txBody>
      </p:sp>
      <p:sp>
        <p:nvSpPr>
          <p:cNvPr id="10246" name="Text Box 6"/>
          <p:cNvSpPr txBox="1">
            <a:spLocks noChangeArrowheads="1"/>
          </p:cNvSpPr>
          <p:nvPr/>
        </p:nvSpPr>
        <p:spPr bwMode="auto">
          <a:xfrm>
            <a:off x="250825" y="2781300"/>
            <a:ext cx="36718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err="1">
                <a:latin typeface="华文楷体" panose="02010600040101010101" pitchFamily="2" charset="-122"/>
                <a:ea typeface="华文楷体" panose="02010600040101010101" pitchFamily="2" charset="-122"/>
              </a:rPr>
              <a:t>R</a:t>
            </a:r>
            <a:r>
              <a:rPr lang="en-US" altLang="zh-CN" sz="2400" b="1" baseline="-25000" dirty="0" err="1">
                <a:latin typeface="华文楷体" panose="02010600040101010101" pitchFamily="2" charset="-122"/>
                <a:ea typeface="华文楷体" panose="02010600040101010101" pitchFamily="2" charset="-122"/>
              </a:rPr>
              <a:t>f</a:t>
            </a:r>
            <a:r>
              <a:rPr lang="en-US" altLang="zh-CN" sz="2400" b="1" dirty="0">
                <a:latin typeface="华文楷体" panose="02010600040101010101" pitchFamily="2" charset="-122"/>
                <a:ea typeface="华文楷体" panose="02010600040101010101" pitchFamily="2" charset="-122"/>
              </a:rPr>
              <a:t>, R</a:t>
            </a:r>
            <a:r>
              <a:rPr lang="en-US" altLang="zh-CN" sz="2400" b="1" baseline="-25000" dirty="0">
                <a:latin typeface="华文楷体" panose="02010600040101010101" pitchFamily="2" charset="-122"/>
                <a:ea typeface="华文楷体" panose="02010600040101010101" pitchFamily="2" charset="-122"/>
              </a:rPr>
              <a:t>e11</a:t>
            </a:r>
            <a:r>
              <a:rPr lang="en-US" altLang="zh-CN" sz="2400" b="1" dirty="0">
                <a:latin typeface="华文楷体" panose="02010600040101010101" pitchFamily="2" charset="-122"/>
                <a:ea typeface="华文楷体" panose="02010600040101010101" pitchFamily="2" charset="-122"/>
              </a:rPr>
              <a:t>, R</a:t>
            </a:r>
            <a:r>
              <a:rPr lang="en-US" altLang="zh-CN" sz="2400" b="1" baseline="-25000" dirty="0">
                <a:latin typeface="华文楷体" panose="02010600040101010101" pitchFamily="2" charset="-122"/>
                <a:ea typeface="华文楷体" panose="02010600040101010101" pitchFamily="2" charset="-122"/>
              </a:rPr>
              <a:t>e12</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直流负反馈</a:t>
            </a:r>
          </a:p>
        </p:txBody>
      </p:sp>
      <p:sp>
        <p:nvSpPr>
          <p:cNvPr id="10247" name="Text Box 7"/>
          <p:cNvSpPr txBox="1">
            <a:spLocks noChangeArrowheads="1"/>
          </p:cNvSpPr>
          <p:nvPr/>
        </p:nvSpPr>
        <p:spPr bwMode="auto">
          <a:xfrm>
            <a:off x="250825" y="2205038"/>
            <a:ext cx="3240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err="1">
                <a:latin typeface="华文楷体" panose="02010600040101010101" pitchFamily="2" charset="-122"/>
                <a:ea typeface="华文楷体" panose="02010600040101010101" pitchFamily="2" charset="-122"/>
              </a:rPr>
              <a:t>R</a:t>
            </a:r>
            <a:r>
              <a:rPr lang="en-US" altLang="zh-CN" sz="2400" b="1" baseline="-25000" dirty="0" err="1">
                <a:latin typeface="华文楷体" panose="02010600040101010101" pitchFamily="2" charset="-122"/>
                <a:ea typeface="华文楷体" panose="02010600040101010101" pitchFamily="2" charset="-122"/>
              </a:rPr>
              <a:t>f</a:t>
            </a:r>
            <a:r>
              <a:rPr lang="en-US" altLang="zh-CN" sz="2400" b="1" dirty="0">
                <a:latin typeface="华文楷体" panose="02010600040101010101" pitchFamily="2" charset="-122"/>
                <a:ea typeface="华文楷体" panose="02010600040101010101" pitchFamily="2" charset="-122"/>
              </a:rPr>
              <a:t>, R</a:t>
            </a:r>
            <a:r>
              <a:rPr lang="en-US" altLang="zh-CN" sz="2400" b="1" baseline="-25000" dirty="0">
                <a:latin typeface="华文楷体" panose="02010600040101010101" pitchFamily="2" charset="-122"/>
                <a:ea typeface="华文楷体" panose="02010600040101010101" pitchFamily="2" charset="-122"/>
              </a:rPr>
              <a:t>e11</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交流负反馈</a:t>
            </a:r>
          </a:p>
        </p:txBody>
      </p:sp>
      <p:sp>
        <p:nvSpPr>
          <p:cNvPr id="10248" name="Text Box 8"/>
          <p:cNvSpPr txBox="1">
            <a:spLocks noChangeArrowheads="1"/>
          </p:cNvSpPr>
          <p:nvPr/>
        </p:nvSpPr>
        <p:spPr bwMode="auto">
          <a:xfrm>
            <a:off x="250825" y="3500438"/>
            <a:ext cx="3240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smtClean="0">
                <a:latin typeface="华文楷体" panose="02010600040101010101" pitchFamily="2" charset="-122"/>
                <a:ea typeface="华文楷体" panose="02010600040101010101" pitchFamily="2" charset="-122"/>
              </a:rPr>
              <a:t>R</a:t>
            </a:r>
            <a:r>
              <a:rPr lang="en-US" altLang="zh-CN" sz="2400" b="1" baseline="-25000" dirty="0" smtClean="0">
                <a:latin typeface="华文楷体" panose="02010600040101010101" pitchFamily="2" charset="-122"/>
                <a:ea typeface="华文楷体" panose="02010600040101010101" pitchFamily="2" charset="-122"/>
              </a:rPr>
              <a:t>1</a:t>
            </a:r>
            <a:r>
              <a:rPr lang="en-US" altLang="zh-CN" sz="2400" b="1" dirty="0" smtClean="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交流负反馈</a:t>
            </a:r>
          </a:p>
        </p:txBody>
      </p:sp>
      <p:sp>
        <p:nvSpPr>
          <p:cNvPr id="10249" name="Text Box 9"/>
          <p:cNvSpPr txBox="1">
            <a:spLocks noChangeArrowheads="1"/>
          </p:cNvSpPr>
          <p:nvPr/>
        </p:nvSpPr>
        <p:spPr bwMode="auto">
          <a:xfrm>
            <a:off x="179388" y="4076700"/>
            <a:ext cx="3240087"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华文楷体" panose="02010600040101010101" pitchFamily="2" charset="-122"/>
                <a:ea typeface="华文楷体" panose="02010600040101010101" pitchFamily="2" charset="-122"/>
              </a:rPr>
              <a:t>R</a:t>
            </a:r>
            <a:r>
              <a:rPr lang="en-US" altLang="zh-CN" sz="2400" b="1" baseline="-25000" dirty="0">
                <a:latin typeface="华文楷体" panose="02010600040101010101" pitchFamily="2" charset="-122"/>
                <a:ea typeface="华文楷体" panose="02010600040101010101" pitchFamily="2" charset="-122"/>
              </a:rPr>
              <a:t>1</a:t>
            </a:r>
            <a:r>
              <a:rPr lang="en-US" altLang="zh-CN" sz="2400" b="1" dirty="0">
                <a:latin typeface="华文楷体" panose="02010600040101010101" pitchFamily="2" charset="-122"/>
                <a:ea typeface="华文楷体" panose="02010600040101010101" pitchFamily="2" charset="-122"/>
              </a:rPr>
              <a:t>, R</a:t>
            </a:r>
            <a:r>
              <a:rPr lang="en-US" altLang="zh-CN" sz="2400" b="1" baseline="-25000" dirty="0">
                <a:latin typeface="华文楷体" panose="02010600040101010101" pitchFamily="2" charset="-122"/>
                <a:ea typeface="华文楷体" panose="02010600040101010101" pitchFamily="2" charset="-122"/>
              </a:rPr>
              <a:t>e2</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直流负反馈</a:t>
            </a:r>
          </a:p>
        </p:txBody>
      </p:sp>
    </p:spTree>
    <p:extLst>
      <p:ext uri="{BB962C8B-B14F-4D97-AF65-F5344CB8AC3E}">
        <p14:creationId xmlns:p14="http://schemas.microsoft.com/office/powerpoint/2010/main" xmlns="" val="2785147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linds(vertical)">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blinds(vertical)">
                                      <p:cBhvr>
                                        <p:cTn id="12" dur="500"/>
                                        <p:tgtEl>
                                          <p:spTgt spid="10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animEffect transition="in" filter="blinds(vertical)">
                                      <p:cBhvr>
                                        <p:cTn id="17" dur="500"/>
                                        <p:tgtEl>
                                          <p:spTgt spid="10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47"/>
                                        </p:tgtEl>
                                        <p:attrNameLst>
                                          <p:attrName>style.visibility</p:attrName>
                                        </p:attrNameLst>
                                      </p:cBhvr>
                                      <p:to>
                                        <p:strVal val="visible"/>
                                      </p:to>
                                    </p:set>
                                    <p:animEffect transition="in" filter="blinds(horizontal)">
                                      <p:cBhvr>
                                        <p:cTn id="22" dur="500"/>
                                        <p:tgtEl>
                                          <p:spTgt spid="102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246"/>
                                        </p:tgtEl>
                                        <p:attrNameLst>
                                          <p:attrName>style.visibility</p:attrName>
                                        </p:attrNameLst>
                                      </p:cBhvr>
                                      <p:to>
                                        <p:strVal val="visible"/>
                                      </p:to>
                                    </p:set>
                                    <p:animEffect transition="in" filter="box(in)">
                                      <p:cBhvr>
                                        <p:cTn id="27" dur="500"/>
                                        <p:tgtEl>
                                          <p:spTgt spid="102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10248"/>
                                        </p:tgtEl>
                                        <p:attrNameLst>
                                          <p:attrName>style.visibility</p:attrName>
                                        </p:attrNameLst>
                                      </p:cBhvr>
                                      <p:to>
                                        <p:strVal val="visible"/>
                                      </p:to>
                                    </p:set>
                                    <p:animEffect transition="in" filter="diamond(in)">
                                      <p:cBhvr>
                                        <p:cTn id="32" dur="2000"/>
                                        <p:tgtEl>
                                          <p:spTgt spid="102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249"/>
                                        </p:tgtEl>
                                        <p:attrNameLst>
                                          <p:attrName>style.visibility</p:attrName>
                                        </p:attrNameLst>
                                      </p:cBhvr>
                                      <p:to>
                                        <p:strVal val="visible"/>
                                      </p:to>
                                    </p:set>
                                    <p:animEffect transition="in" filter="checkerboard(across)">
                                      <p:cBhvr>
                                        <p:cTn id="37" dur="500"/>
                                        <p:tgtEl>
                                          <p:spTgt spid="10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autoUpdateAnimBg="0"/>
      <p:bldP spid="10244" grpId="0" autoUpdateAnimBg="0"/>
      <p:bldP spid="10246" grpId="0"/>
      <p:bldP spid="10247" grpId="0"/>
      <p:bldP spid="10248" grpId="0"/>
      <p:bldP spid="102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484188" y="5205413"/>
            <a:ext cx="8343900" cy="52540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增加隔直电容</a:t>
            </a:r>
            <a:r>
              <a:rPr lang="en-US" altLang="zh-CN" sz="2800" b="1" i="1" dirty="0">
                <a:latin typeface="华文楷体" panose="02010600040101010101" pitchFamily="2" charset="-122"/>
                <a:ea typeface="华文楷体" panose="02010600040101010101" pitchFamily="2" charset="-122"/>
              </a:rPr>
              <a:t>C</a:t>
            </a:r>
            <a:r>
              <a:rPr lang="zh-CN" altLang="en-US" sz="2800" b="1" dirty="0">
                <a:latin typeface="华文楷体" panose="02010600040101010101" pitchFamily="2" charset="-122"/>
                <a:ea typeface="华文楷体" panose="02010600040101010101" pitchFamily="2" charset="-122"/>
              </a:rPr>
              <a:t>后，</a:t>
            </a:r>
            <a:r>
              <a:rPr lang="en-US" altLang="zh-CN" sz="2800" b="1" i="1" dirty="0" err="1">
                <a:latin typeface="华文楷体" panose="02010600040101010101" pitchFamily="2" charset="-122"/>
                <a:ea typeface="华文楷体" panose="02010600040101010101" pitchFamily="2" charset="-122"/>
              </a:rPr>
              <a:t>R</a:t>
            </a:r>
            <a:r>
              <a:rPr lang="en-US" altLang="zh-CN" sz="2800" b="1" i="1" baseline="-25000" dirty="0" err="1">
                <a:latin typeface="华文楷体" panose="02010600040101010101" pitchFamily="2" charset="-122"/>
                <a:ea typeface="华文楷体" panose="02010600040101010101" pitchFamily="2" charset="-122"/>
              </a:rPr>
              <a:t>f</a:t>
            </a:r>
            <a:r>
              <a:rPr lang="zh-CN" altLang="en-US" sz="2800" b="1" dirty="0">
                <a:latin typeface="华文楷体" panose="02010600040101010101" pitchFamily="2" charset="-122"/>
                <a:ea typeface="华文楷体" panose="02010600040101010101" pitchFamily="2" charset="-122"/>
              </a:rPr>
              <a:t>只对交流起反馈作用。</a:t>
            </a:r>
          </a:p>
        </p:txBody>
      </p:sp>
      <p:sp>
        <p:nvSpPr>
          <p:cNvPr id="48131" name="Text Box 3"/>
          <p:cNvSpPr txBox="1">
            <a:spLocks noChangeArrowheads="1"/>
          </p:cNvSpPr>
          <p:nvPr/>
        </p:nvSpPr>
        <p:spPr bwMode="auto">
          <a:xfrm>
            <a:off x="536575" y="5910263"/>
            <a:ext cx="6051550" cy="46384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lgn="r">
              <a:spcBef>
                <a:spcPct val="50000"/>
              </a:spcBef>
            </a:pPr>
            <a:r>
              <a:rPr lang="zh-CN" altLang="en-US" sz="2400" b="1" dirty="0">
                <a:solidFill>
                  <a:schemeClr val="tx2"/>
                </a:solidFill>
                <a:latin typeface="华文楷体" panose="02010600040101010101" pitchFamily="2" charset="-122"/>
                <a:ea typeface="华文楷体" panose="02010600040101010101" pitchFamily="2" charset="-122"/>
              </a:rPr>
              <a:t>注：本电路中</a:t>
            </a:r>
            <a:r>
              <a:rPr lang="en-US" altLang="zh-CN" sz="2400" b="1" i="1" dirty="0">
                <a:solidFill>
                  <a:schemeClr val="tx2"/>
                </a:solidFill>
                <a:latin typeface="华文楷体" panose="02010600040101010101" pitchFamily="2" charset="-122"/>
                <a:ea typeface="华文楷体" panose="02010600040101010101" pitchFamily="2" charset="-122"/>
              </a:rPr>
              <a:t>C</a:t>
            </a:r>
            <a:r>
              <a:rPr lang="en-US" altLang="zh-CN" sz="2400" b="1" baseline="-25000" dirty="0">
                <a:solidFill>
                  <a:schemeClr val="tx2"/>
                </a:solidFill>
                <a:latin typeface="华文楷体" panose="02010600040101010101" pitchFamily="2" charset="-122"/>
                <a:ea typeface="华文楷体" panose="02010600040101010101" pitchFamily="2" charset="-122"/>
              </a:rPr>
              <a:t>1</a:t>
            </a:r>
            <a:r>
              <a:rPr lang="zh-CN" altLang="en-US" sz="2400" b="1" dirty="0">
                <a:solidFill>
                  <a:schemeClr val="tx2"/>
                </a:solidFill>
                <a:latin typeface="华文楷体" panose="02010600040101010101" pitchFamily="2" charset="-122"/>
                <a:ea typeface="华文楷体" panose="02010600040101010101" pitchFamily="2" charset="-122"/>
              </a:rPr>
              <a:t>、</a:t>
            </a:r>
            <a:r>
              <a:rPr lang="en-US" altLang="zh-CN" sz="2400" b="1" i="1" dirty="0">
                <a:solidFill>
                  <a:schemeClr val="tx2"/>
                </a:solidFill>
                <a:latin typeface="华文楷体" panose="02010600040101010101" pitchFamily="2" charset="-122"/>
                <a:ea typeface="华文楷体" panose="02010600040101010101" pitchFamily="2" charset="-122"/>
              </a:rPr>
              <a:t>C</a:t>
            </a:r>
            <a:r>
              <a:rPr lang="en-US" altLang="zh-CN" sz="2400" b="1" baseline="-25000" dirty="0">
                <a:solidFill>
                  <a:schemeClr val="tx2"/>
                </a:solidFill>
                <a:latin typeface="华文楷体" panose="02010600040101010101" pitchFamily="2" charset="-122"/>
                <a:ea typeface="华文楷体" panose="02010600040101010101" pitchFamily="2" charset="-122"/>
              </a:rPr>
              <a:t>2</a:t>
            </a:r>
            <a:r>
              <a:rPr lang="zh-CN" altLang="en-US" sz="2400" b="1" dirty="0">
                <a:solidFill>
                  <a:schemeClr val="tx2"/>
                </a:solidFill>
                <a:latin typeface="华文楷体" panose="02010600040101010101" pitchFamily="2" charset="-122"/>
                <a:ea typeface="华文楷体" panose="02010600040101010101" pitchFamily="2" charset="-122"/>
              </a:rPr>
              <a:t>也起到隔直作用。</a:t>
            </a:r>
          </a:p>
        </p:txBody>
      </p:sp>
      <p:grpSp>
        <p:nvGrpSpPr>
          <p:cNvPr id="48132" name="Group 4"/>
          <p:cNvGrpSpPr>
            <a:grpSpLocks/>
          </p:cNvGrpSpPr>
          <p:nvPr/>
        </p:nvGrpSpPr>
        <p:grpSpPr bwMode="auto">
          <a:xfrm>
            <a:off x="723900" y="152400"/>
            <a:ext cx="7848600" cy="4984750"/>
            <a:chOff x="456" y="228"/>
            <a:chExt cx="4944" cy="3140"/>
          </a:xfrm>
        </p:grpSpPr>
        <p:grpSp>
          <p:nvGrpSpPr>
            <p:cNvPr id="48133" name="Group 5"/>
            <p:cNvGrpSpPr>
              <a:grpSpLocks/>
            </p:cNvGrpSpPr>
            <p:nvPr/>
          </p:nvGrpSpPr>
          <p:grpSpPr bwMode="auto">
            <a:xfrm>
              <a:off x="1812" y="1428"/>
              <a:ext cx="192" cy="300"/>
              <a:chOff x="1896" y="1584"/>
              <a:chExt cx="192" cy="300"/>
            </a:xfrm>
          </p:grpSpPr>
          <p:sp>
            <p:nvSpPr>
              <p:cNvPr id="48134" name="Line 6"/>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35" name="Line 7"/>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36" name="Line 8"/>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48137" name="Line 9"/>
            <p:cNvSpPr>
              <a:spLocks noChangeShapeType="1"/>
            </p:cNvSpPr>
            <p:nvPr/>
          </p:nvSpPr>
          <p:spPr bwMode="auto">
            <a:xfrm>
              <a:off x="2004" y="1722"/>
              <a:ext cx="0" cy="79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38" name="Line 10"/>
            <p:cNvSpPr>
              <a:spLocks noChangeShapeType="1"/>
            </p:cNvSpPr>
            <p:nvPr/>
          </p:nvSpPr>
          <p:spPr bwMode="auto">
            <a:xfrm flipV="1">
              <a:off x="2004" y="558"/>
              <a:ext cx="0" cy="88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39" name="Line 11"/>
            <p:cNvSpPr>
              <a:spLocks noChangeShapeType="1"/>
            </p:cNvSpPr>
            <p:nvPr/>
          </p:nvSpPr>
          <p:spPr bwMode="auto">
            <a:xfrm flipH="1">
              <a:off x="780" y="1572"/>
              <a:ext cx="103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40" name="Line 12"/>
            <p:cNvSpPr>
              <a:spLocks noChangeShapeType="1"/>
            </p:cNvSpPr>
            <p:nvPr/>
          </p:nvSpPr>
          <p:spPr bwMode="auto">
            <a:xfrm flipV="1">
              <a:off x="1500" y="558"/>
              <a:ext cx="0" cy="100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41" name="Line 13"/>
            <p:cNvSpPr>
              <a:spLocks noChangeShapeType="1"/>
            </p:cNvSpPr>
            <p:nvPr/>
          </p:nvSpPr>
          <p:spPr bwMode="auto">
            <a:xfrm>
              <a:off x="1500" y="558"/>
              <a:ext cx="316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48142" name="Group 14"/>
            <p:cNvGrpSpPr>
              <a:grpSpLocks/>
            </p:cNvGrpSpPr>
            <p:nvPr/>
          </p:nvGrpSpPr>
          <p:grpSpPr bwMode="auto">
            <a:xfrm>
              <a:off x="3516" y="1404"/>
              <a:ext cx="192" cy="300"/>
              <a:chOff x="1896" y="1584"/>
              <a:chExt cx="192" cy="300"/>
            </a:xfrm>
          </p:grpSpPr>
          <p:sp>
            <p:nvSpPr>
              <p:cNvPr id="48143" name="Line 15"/>
              <p:cNvSpPr>
                <a:spLocks noChangeShapeType="1"/>
              </p:cNvSpPr>
              <p:nvPr/>
            </p:nvSpPr>
            <p:spPr bwMode="auto">
              <a:xfrm>
                <a:off x="1896" y="1584"/>
                <a:ext cx="0" cy="3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44" name="Line 16"/>
              <p:cNvSpPr>
                <a:spLocks noChangeShapeType="1"/>
              </p:cNvSpPr>
              <p:nvPr/>
            </p:nvSpPr>
            <p:spPr bwMode="auto">
              <a:xfrm flipV="1">
                <a:off x="1896" y="1590"/>
                <a:ext cx="192" cy="14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45" name="Line 17"/>
              <p:cNvSpPr>
                <a:spLocks noChangeShapeType="1"/>
              </p:cNvSpPr>
              <p:nvPr/>
            </p:nvSpPr>
            <p:spPr bwMode="auto">
              <a:xfrm>
                <a:off x="1902" y="1740"/>
                <a:ext cx="186" cy="138"/>
              </a:xfrm>
              <a:prstGeom prst="line">
                <a:avLst/>
              </a:prstGeom>
              <a:noFill/>
              <a:ln w="38100">
                <a:solidFill>
                  <a:schemeClr val="tx1"/>
                </a:solidFill>
                <a:round/>
                <a:headEnd/>
                <a:tailEnd type="triangle" w="sm"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48146" name="Line 18"/>
            <p:cNvSpPr>
              <a:spLocks noChangeShapeType="1"/>
            </p:cNvSpPr>
            <p:nvPr/>
          </p:nvSpPr>
          <p:spPr bwMode="auto">
            <a:xfrm>
              <a:off x="2004" y="1260"/>
              <a:ext cx="111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47" name="Line 19"/>
            <p:cNvSpPr>
              <a:spLocks noChangeShapeType="1"/>
            </p:cNvSpPr>
            <p:nvPr/>
          </p:nvSpPr>
          <p:spPr bwMode="auto">
            <a:xfrm flipH="1">
              <a:off x="3132" y="564"/>
              <a:ext cx="0" cy="19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48" name="Line 20"/>
            <p:cNvSpPr>
              <a:spLocks noChangeShapeType="1"/>
            </p:cNvSpPr>
            <p:nvPr/>
          </p:nvSpPr>
          <p:spPr bwMode="auto">
            <a:xfrm flipH="1">
              <a:off x="3132" y="1536"/>
              <a:ext cx="384"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49" name="Line 21"/>
            <p:cNvSpPr>
              <a:spLocks noChangeShapeType="1"/>
            </p:cNvSpPr>
            <p:nvPr/>
          </p:nvSpPr>
          <p:spPr bwMode="auto">
            <a:xfrm>
              <a:off x="3684" y="1692"/>
              <a:ext cx="0" cy="8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50" name="Line 22"/>
            <p:cNvSpPr>
              <a:spLocks noChangeShapeType="1"/>
            </p:cNvSpPr>
            <p:nvPr/>
          </p:nvSpPr>
          <p:spPr bwMode="auto">
            <a:xfrm flipV="1">
              <a:off x="3696" y="564"/>
              <a:ext cx="0" cy="87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51" name="Line 23"/>
            <p:cNvSpPr>
              <a:spLocks noChangeShapeType="1"/>
            </p:cNvSpPr>
            <p:nvPr/>
          </p:nvSpPr>
          <p:spPr bwMode="auto">
            <a:xfrm>
              <a:off x="3684" y="1236"/>
              <a:ext cx="97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52" name="Line 24"/>
            <p:cNvSpPr>
              <a:spLocks noChangeShapeType="1"/>
            </p:cNvSpPr>
            <p:nvPr/>
          </p:nvSpPr>
          <p:spPr bwMode="auto">
            <a:xfrm>
              <a:off x="792" y="2502"/>
              <a:ext cx="393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53" name="Oval 25"/>
            <p:cNvSpPr>
              <a:spLocks noChangeArrowheads="1"/>
            </p:cNvSpPr>
            <p:nvPr/>
          </p:nvSpPr>
          <p:spPr bwMode="auto">
            <a:xfrm>
              <a:off x="1980" y="1224"/>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54" name="Oval 26"/>
            <p:cNvSpPr>
              <a:spLocks noChangeArrowheads="1"/>
            </p:cNvSpPr>
            <p:nvPr/>
          </p:nvSpPr>
          <p:spPr bwMode="auto">
            <a:xfrm>
              <a:off x="1476" y="1548"/>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55" name="Oval 27"/>
            <p:cNvSpPr>
              <a:spLocks noChangeArrowheads="1"/>
            </p:cNvSpPr>
            <p:nvPr/>
          </p:nvSpPr>
          <p:spPr bwMode="auto">
            <a:xfrm>
              <a:off x="3108" y="2467"/>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56" name="Oval 28"/>
            <p:cNvSpPr>
              <a:spLocks noChangeArrowheads="1"/>
            </p:cNvSpPr>
            <p:nvPr/>
          </p:nvSpPr>
          <p:spPr bwMode="auto">
            <a:xfrm>
              <a:off x="3660" y="2479"/>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57" name="Oval 29"/>
            <p:cNvSpPr>
              <a:spLocks noChangeArrowheads="1"/>
            </p:cNvSpPr>
            <p:nvPr/>
          </p:nvSpPr>
          <p:spPr bwMode="auto">
            <a:xfrm>
              <a:off x="1980" y="2467"/>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58" name="Oval 30"/>
            <p:cNvSpPr>
              <a:spLocks noChangeArrowheads="1"/>
            </p:cNvSpPr>
            <p:nvPr/>
          </p:nvSpPr>
          <p:spPr bwMode="auto">
            <a:xfrm>
              <a:off x="3672" y="1212"/>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59" name="Oval 31"/>
            <p:cNvSpPr>
              <a:spLocks noChangeArrowheads="1"/>
            </p:cNvSpPr>
            <p:nvPr/>
          </p:nvSpPr>
          <p:spPr bwMode="auto">
            <a:xfrm>
              <a:off x="3108" y="1512"/>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60" name="Oval 32"/>
            <p:cNvSpPr>
              <a:spLocks noChangeArrowheads="1"/>
            </p:cNvSpPr>
            <p:nvPr/>
          </p:nvSpPr>
          <p:spPr bwMode="auto">
            <a:xfrm>
              <a:off x="3108" y="1236"/>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61" name="Oval 33"/>
            <p:cNvSpPr>
              <a:spLocks noChangeArrowheads="1"/>
            </p:cNvSpPr>
            <p:nvPr/>
          </p:nvSpPr>
          <p:spPr bwMode="auto">
            <a:xfrm>
              <a:off x="3108" y="540"/>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62" name="Oval 34"/>
            <p:cNvSpPr>
              <a:spLocks noChangeArrowheads="1"/>
            </p:cNvSpPr>
            <p:nvPr/>
          </p:nvSpPr>
          <p:spPr bwMode="auto">
            <a:xfrm>
              <a:off x="3672" y="540"/>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63" name="Oval 35"/>
            <p:cNvSpPr>
              <a:spLocks noChangeArrowheads="1"/>
            </p:cNvSpPr>
            <p:nvPr/>
          </p:nvSpPr>
          <p:spPr bwMode="auto">
            <a:xfrm>
              <a:off x="1980" y="540"/>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64" name="Oval 36"/>
            <p:cNvSpPr>
              <a:spLocks noChangeArrowheads="1"/>
            </p:cNvSpPr>
            <p:nvPr/>
          </p:nvSpPr>
          <p:spPr bwMode="auto">
            <a:xfrm>
              <a:off x="745" y="1548"/>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65" name="Oval 37"/>
            <p:cNvSpPr>
              <a:spLocks noChangeArrowheads="1"/>
            </p:cNvSpPr>
            <p:nvPr/>
          </p:nvSpPr>
          <p:spPr bwMode="auto">
            <a:xfrm>
              <a:off x="757" y="2490"/>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66" name="Oval 38"/>
            <p:cNvSpPr>
              <a:spLocks noChangeArrowheads="1"/>
            </p:cNvSpPr>
            <p:nvPr/>
          </p:nvSpPr>
          <p:spPr bwMode="auto">
            <a:xfrm>
              <a:off x="4669" y="528"/>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67" name="Oval 39"/>
            <p:cNvSpPr>
              <a:spLocks noChangeArrowheads="1"/>
            </p:cNvSpPr>
            <p:nvPr/>
          </p:nvSpPr>
          <p:spPr bwMode="auto">
            <a:xfrm>
              <a:off x="4657" y="1200"/>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68" name="Oval 40"/>
            <p:cNvSpPr>
              <a:spLocks noChangeArrowheads="1"/>
            </p:cNvSpPr>
            <p:nvPr/>
          </p:nvSpPr>
          <p:spPr bwMode="auto">
            <a:xfrm>
              <a:off x="4729" y="2478"/>
              <a:ext cx="47" cy="47"/>
            </a:xfrm>
            <a:prstGeom prst="ellipse">
              <a:avLst/>
            </a:prstGeom>
            <a:noFill/>
            <a:ln w="38100">
              <a:solidFill>
                <a:schemeClr val="tx1"/>
              </a:solidFill>
              <a:round/>
              <a:headEnd/>
              <a:tailEnd/>
            </a:ln>
            <a:effectLst/>
            <a:extLst>
              <a:ext uri="{909E8E84-426E-40DD-AFC4-6F175D3DCCD1}">
                <a14:hiddenFill xmlns:a14="http://schemas.microsoft.com/office/drawing/2010/main" xmlns="">
                  <a:solidFill>
                    <a:schemeClr val="tx2"/>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69" name="Rectangle 41"/>
            <p:cNvSpPr>
              <a:spLocks noChangeArrowheads="1"/>
            </p:cNvSpPr>
            <p:nvPr/>
          </p:nvSpPr>
          <p:spPr bwMode="auto">
            <a:xfrm>
              <a:off x="3096" y="720"/>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70" name="Rectangle 42"/>
            <p:cNvSpPr>
              <a:spLocks noChangeArrowheads="1"/>
            </p:cNvSpPr>
            <p:nvPr/>
          </p:nvSpPr>
          <p:spPr bwMode="auto">
            <a:xfrm>
              <a:off x="3648" y="720"/>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71" name="Rectangle 43"/>
            <p:cNvSpPr>
              <a:spLocks noChangeArrowheads="1"/>
            </p:cNvSpPr>
            <p:nvPr/>
          </p:nvSpPr>
          <p:spPr bwMode="auto">
            <a:xfrm>
              <a:off x="1956" y="708"/>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72" name="Rectangle 44"/>
            <p:cNvSpPr>
              <a:spLocks noChangeArrowheads="1"/>
            </p:cNvSpPr>
            <p:nvPr/>
          </p:nvSpPr>
          <p:spPr bwMode="auto">
            <a:xfrm>
              <a:off x="1452" y="876"/>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73" name="Rectangle 45"/>
            <p:cNvSpPr>
              <a:spLocks noChangeArrowheads="1"/>
            </p:cNvSpPr>
            <p:nvPr/>
          </p:nvSpPr>
          <p:spPr bwMode="auto">
            <a:xfrm>
              <a:off x="3084" y="1956"/>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74" name="Rectangle 46"/>
            <p:cNvSpPr>
              <a:spLocks noChangeArrowheads="1"/>
            </p:cNvSpPr>
            <p:nvPr/>
          </p:nvSpPr>
          <p:spPr bwMode="auto">
            <a:xfrm>
              <a:off x="3636" y="1956"/>
              <a:ext cx="84" cy="288"/>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nvGrpSpPr>
            <p:cNvPr id="48175" name="Group 47"/>
            <p:cNvGrpSpPr>
              <a:grpSpLocks/>
            </p:cNvGrpSpPr>
            <p:nvPr/>
          </p:nvGrpSpPr>
          <p:grpSpPr bwMode="auto">
            <a:xfrm rot="-5400000">
              <a:off x="3924" y="1962"/>
              <a:ext cx="102" cy="258"/>
              <a:chOff x="2256" y="3174"/>
              <a:chExt cx="102" cy="258"/>
            </a:xfrm>
          </p:grpSpPr>
          <p:sp>
            <p:nvSpPr>
              <p:cNvPr id="48176" name="Rectangle 48"/>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77" name="Line 49"/>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78" name="Line 50"/>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48179" name="Group 51"/>
            <p:cNvGrpSpPr>
              <a:grpSpLocks/>
            </p:cNvGrpSpPr>
            <p:nvPr/>
          </p:nvGrpSpPr>
          <p:grpSpPr bwMode="auto">
            <a:xfrm>
              <a:off x="1068" y="1446"/>
              <a:ext cx="102" cy="258"/>
              <a:chOff x="2256" y="3174"/>
              <a:chExt cx="102" cy="258"/>
            </a:xfrm>
          </p:grpSpPr>
          <p:sp>
            <p:nvSpPr>
              <p:cNvPr id="48180" name="Rectangle 52"/>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81" name="Line 53"/>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82" name="Line 54"/>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48183" name="Group 55"/>
            <p:cNvGrpSpPr>
              <a:grpSpLocks/>
            </p:cNvGrpSpPr>
            <p:nvPr/>
          </p:nvGrpSpPr>
          <p:grpSpPr bwMode="auto">
            <a:xfrm>
              <a:off x="2448" y="1134"/>
              <a:ext cx="102" cy="258"/>
              <a:chOff x="2256" y="3174"/>
              <a:chExt cx="102" cy="258"/>
            </a:xfrm>
          </p:grpSpPr>
          <p:sp>
            <p:nvSpPr>
              <p:cNvPr id="48184" name="Rectangle 56"/>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85" name="Line 57"/>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86" name="Line 58"/>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grpSp>
          <p:nvGrpSpPr>
            <p:cNvPr id="48187" name="Group 59"/>
            <p:cNvGrpSpPr>
              <a:grpSpLocks/>
            </p:cNvGrpSpPr>
            <p:nvPr/>
          </p:nvGrpSpPr>
          <p:grpSpPr bwMode="auto">
            <a:xfrm>
              <a:off x="4080" y="1098"/>
              <a:ext cx="102" cy="258"/>
              <a:chOff x="2256" y="3174"/>
              <a:chExt cx="102" cy="258"/>
            </a:xfrm>
          </p:grpSpPr>
          <p:sp>
            <p:nvSpPr>
              <p:cNvPr id="48188" name="Rectangle 60"/>
              <p:cNvSpPr>
                <a:spLocks noChangeArrowheads="1"/>
              </p:cNvSpPr>
              <p:nvPr/>
            </p:nvSpPr>
            <p:spPr bwMode="auto">
              <a:xfrm>
                <a:off x="2268" y="3186"/>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189" name="Line 61"/>
              <p:cNvSpPr>
                <a:spLocks noChangeShapeType="1"/>
              </p:cNvSpPr>
              <p:nvPr/>
            </p:nvSpPr>
            <p:spPr bwMode="auto">
              <a:xfrm>
                <a:off x="2256"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90" name="Line 62"/>
              <p:cNvSpPr>
                <a:spLocks noChangeShapeType="1"/>
              </p:cNvSpPr>
              <p:nvPr/>
            </p:nvSpPr>
            <p:spPr bwMode="auto">
              <a:xfrm>
                <a:off x="2358" y="3174"/>
                <a:ext cx="0" cy="25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8191" name="Line 63"/>
            <p:cNvSpPr>
              <a:spLocks noChangeShapeType="1"/>
            </p:cNvSpPr>
            <p:nvPr/>
          </p:nvSpPr>
          <p:spPr bwMode="auto">
            <a:xfrm>
              <a:off x="3684" y="1812"/>
              <a:ext cx="3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92" name="Line 64"/>
            <p:cNvSpPr>
              <a:spLocks noChangeShapeType="1"/>
            </p:cNvSpPr>
            <p:nvPr/>
          </p:nvSpPr>
          <p:spPr bwMode="auto">
            <a:xfrm>
              <a:off x="3972" y="1812"/>
              <a:ext cx="0" cy="22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93" name="Line 65"/>
            <p:cNvSpPr>
              <a:spLocks noChangeShapeType="1"/>
            </p:cNvSpPr>
            <p:nvPr/>
          </p:nvSpPr>
          <p:spPr bwMode="auto">
            <a:xfrm>
              <a:off x="3972" y="2136"/>
              <a:ext cx="0" cy="36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94" name="Oval 66"/>
            <p:cNvSpPr>
              <a:spLocks noChangeArrowheads="1"/>
            </p:cNvSpPr>
            <p:nvPr/>
          </p:nvSpPr>
          <p:spPr bwMode="auto">
            <a:xfrm>
              <a:off x="3660" y="1771"/>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95" name="Oval 67"/>
            <p:cNvSpPr>
              <a:spLocks noChangeArrowheads="1"/>
            </p:cNvSpPr>
            <p:nvPr/>
          </p:nvSpPr>
          <p:spPr bwMode="auto">
            <a:xfrm>
              <a:off x="3948" y="2479"/>
              <a:ext cx="47" cy="47"/>
            </a:xfrm>
            <a:prstGeom prst="ellipse">
              <a:avLst/>
            </a:prstGeom>
            <a:solidFill>
              <a:schemeClr val="tx2"/>
            </a:solidFill>
            <a:ln w="381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196" name="Text Box 68"/>
            <p:cNvSpPr txBox="1">
              <a:spLocks noChangeArrowheads="1"/>
            </p:cNvSpPr>
            <p:nvPr/>
          </p:nvSpPr>
          <p:spPr bwMode="auto">
            <a:xfrm>
              <a:off x="456" y="1380"/>
              <a:ext cx="408"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a:t>
              </a:r>
            </a:p>
          </p:txBody>
        </p:sp>
        <p:sp>
          <p:nvSpPr>
            <p:cNvPr id="48197" name="Text Box 69"/>
            <p:cNvSpPr txBox="1">
              <a:spLocks noChangeArrowheads="1"/>
            </p:cNvSpPr>
            <p:nvPr/>
          </p:nvSpPr>
          <p:spPr bwMode="auto">
            <a:xfrm>
              <a:off x="468" y="2292"/>
              <a:ext cx="408"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a:t>
              </a:r>
            </a:p>
          </p:txBody>
        </p:sp>
        <p:sp>
          <p:nvSpPr>
            <p:cNvPr id="48198" name="Text Box 70"/>
            <p:cNvSpPr txBox="1">
              <a:spLocks noChangeArrowheads="1"/>
            </p:cNvSpPr>
            <p:nvPr/>
          </p:nvSpPr>
          <p:spPr bwMode="auto">
            <a:xfrm>
              <a:off x="948" y="1140"/>
              <a:ext cx="432"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C</a:t>
              </a:r>
              <a:r>
                <a:rPr lang="en-US" altLang="zh-CN" sz="2400" b="1" baseline="-25000">
                  <a:ea typeface="楷体_GB2312" pitchFamily="49" charset="-122"/>
                </a:rPr>
                <a:t>1</a:t>
              </a:r>
            </a:p>
          </p:txBody>
        </p:sp>
        <p:sp>
          <p:nvSpPr>
            <p:cNvPr id="48199" name="Text Box 71"/>
            <p:cNvSpPr txBox="1">
              <a:spLocks noChangeArrowheads="1"/>
            </p:cNvSpPr>
            <p:nvPr/>
          </p:nvSpPr>
          <p:spPr bwMode="auto">
            <a:xfrm>
              <a:off x="984" y="696"/>
              <a:ext cx="432"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B</a:t>
              </a:r>
              <a:r>
                <a:rPr lang="en-US" altLang="zh-CN" sz="2400" b="1" baseline="-25000">
                  <a:ea typeface="楷体_GB2312" pitchFamily="49" charset="-122"/>
                </a:rPr>
                <a:t>1</a:t>
              </a:r>
              <a:endParaRPr lang="en-US" altLang="zh-CN" sz="2400" b="1">
                <a:ea typeface="楷体_GB2312" pitchFamily="49" charset="-122"/>
              </a:endParaRPr>
            </a:p>
          </p:txBody>
        </p:sp>
        <p:sp>
          <p:nvSpPr>
            <p:cNvPr id="48200" name="Text Box 72"/>
            <p:cNvSpPr txBox="1">
              <a:spLocks noChangeArrowheads="1"/>
            </p:cNvSpPr>
            <p:nvPr/>
          </p:nvSpPr>
          <p:spPr bwMode="auto">
            <a:xfrm>
              <a:off x="2052" y="720"/>
              <a:ext cx="432"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C</a:t>
              </a:r>
              <a:r>
                <a:rPr lang="en-US" altLang="zh-CN" sz="2400" b="1" baseline="-25000">
                  <a:ea typeface="楷体_GB2312" pitchFamily="49" charset="-122"/>
                </a:rPr>
                <a:t>1</a:t>
              </a:r>
            </a:p>
          </p:txBody>
        </p:sp>
        <p:sp>
          <p:nvSpPr>
            <p:cNvPr id="48201" name="Text Box 73"/>
            <p:cNvSpPr txBox="1">
              <a:spLocks noChangeArrowheads="1"/>
            </p:cNvSpPr>
            <p:nvPr/>
          </p:nvSpPr>
          <p:spPr bwMode="auto">
            <a:xfrm>
              <a:off x="2640" y="672"/>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B</a:t>
              </a:r>
              <a:r>
                <a:rPr lang="en-US" altLang="zh-CN" sz="2400" b="1" baseline="-25000">
                  <a:ea typeface="楷体_GB2312" pitchFamily="49" charset="-122"/>
                </a:rPr>
                <a:t>21</a:t>
              </a:r>
            </a:p>
          </p:txBody>
        </p:sp>
        <p:sp>
          <p:nvSpPr>
            <p:cNvPr id="48202" name="Text Box 74"/>
            <p:cNvSpPr txBox="1">
              <a:spLocks noChangeArrowheads="1"/>
            </p:cNvSpPr>
            <p:nvPr/>
          </p:nvSpPr>
          <p:spPr bwMode="auto">
            <a:xfrm>
              <a:off x="2592" y="1908"/>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B</a:t>
              </a:r>
              <a:r>
                <a:rPr lang="en-US" altLang="zh-CN" sz="2400" b="1" baseline="-25000">
                  <a:ea typeface="楷体_GB2312" pitchFamily="49" charset="-122"/>
                </a:rPr>
                <a:t>22</a:t>
              </a:r>
            </a:p>
          </p:txBody>
        </p:sp>
        <p:sp>
          <p:nvSpPr>
            <p:cNvPr id="48203" name="Text Box 75"/>
            <p:cNvSpPr txBox="1">
              <a:spLocks noChangeArrowheads="1"/>
            </p:cNvSpPr>
            <p:nvPr/>
          </p:nvSpPr>
          <p:spPr bwMode="auto">
            <a:xfrm>
              <a:off x="3744" y="672"/>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C</a:t>
              </a:r>
              <a:r>
                <a:rPr lang="en-US" altLang="zh-CN" sz="2400" b="1" baseline="-25000">
                  <a:ea typeface="楷体_GB2312" pitchFamily="49" charset="-122"/>
                </a:rPr>
                <a:t>2</a:t>
              </a:r>
            </a:p>
          </p:txBody>
        </p:sp>
        <p:sp>
          <p:nvSpPr>
            <p:cNvPr id="48204" name="Text Box 76"/>
            <p:cNvSpPr txBox="1">
              <a:spLocks noChangeArrowheads="1"/>
            </p:cNvSpPr>
            <p:nvPr/>
          </p:nvSpPr>
          <p:spPr bwMode="auto">
            <a:xfrm>
              <a:off x="3252" y="1908"/>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E</a:t>
              </a:r>
              <a:r>
                <a:rPr lang="en-US" altLang="zh-CN" sz="2400" b="1" baseline="-25000">
                  <a:ea typeface="楷体_GB2312" pitchFamily="49" charset="-122"/>
                </a:rPr>
                <a:t>2</a:t>
              </a:r>
            </a:p>
          </p:txBody>
        </p:sp>
        <p:sp>
          <p:nvSpPr>
            <p:cNvPr id="48205" name="Text Box 77"/>
            <p:cNvSpPr txBox="1">
              <a:spLocks noChangeArrowheads="1"/>
            </p:cNvSpPr>
            <p:nvPr/>
          </p:nvSpPr>
          <p:spPr bwMode="auto">
            <a:xfrm>
              <a:off x="4092" y="1956"/>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C</a:t>
              </a:r>
              <a:r>
                <a:rPr lang="en-US" altLang="zh-CN" sz="2400" b="1" i="1" baseline="-25000">
                  <a:ea typeface="楷体_GB2312" pitchFamily="49" charset="-122"/>
                </a:rPr>
                <a:t>E</a:t>
              </a:r>
              <a:endParaRPr lang="en-US" altLang="zh-CN" sz="2400" b="1" i="1">
                <a:ea typeface="楷体_GB2312" pitchFamily="49" charset="-122"/>
              </a:endParaRPr>
            </a:p>
          </p:txBody>
        </p:sp>
        <p:sp>
          <p:nvSpPr>
            <p:cNvPr id="48206" name="Text Box 78"/>
            <p:cNvSpPr txBox="1">
              <a:spLocks noChangeArrowheads="1"/>
            </p:cNvSpPr>
            <p:nvPr/>
          </p:nvSpPr>
          <p:spPr bwMode="auto">
            <a:xfrm>
              <a:off x="4128" y="840"/>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C</a:t>
              </a:r>
              <a:r>
                <a:rPr lang="en-US" altLang="zh-CN" sz="2400" b="1" baseline="-25000">
                  <a:ea typeface="楷体_GB2312" pitchFamily="49" charset="-122"/>
                </a:rPr>
                <a:t>3</a:t>
              </a:r>
            </a:p>
          </p:txBody>
        </p:sp>
        <p:sp>
          <p:nvSpPr>
            <p:cNvPr id="48207" name="Text Box 79"/>
            <p:cNvSpPr txBox="1">
              <a:spLocks noChangeArrowheads="1"/>
            </p:cNvSpPr>
            <p:nvPr/>
          </p:nvSpPr>
          <p:spPr bwMode="auto">
            <a:xfrm>
              <a:off x="2364" y="1380"/>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C</a:t>
              </a:r>
              <a:r>
                <a:rPr lang="en-US" altLang="zh-CN" sz="2400" b="1" baseline="-25000">
                  <a:ea typeface="楷体_GB2312" pitchFamily="49" charset="-122"/>
                </a:rPr>
                <a:t>2</a:t>
              </a:r>
            </a:p>
          </p:txBody>
        </p:sp>
        <p:sp>
          <p:nvSpPr>
            <p:cNvPr id="48208" name="Text Box 80"/>
            <p:cNvSpPr txBox="1">
              <a:spLocks noChangeArrowheads="1"/>
            </p:cNvSpPr>
            <p:nvPr/>
          </p:nvSpPr>
          <p:spPr bwMode="auto">
            <a:xfrm>
              <a:off x="4632" y="228"/>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en-US" sz="2400" b="1" i="1">
                  <a:ea typeface="楷体_GB2312" pitchFamily="49" charset="-122"/>
                </a:rPr>
                <a:t>+</a:t>
              </a:r>
              <a:r>
                <a:rPr lang="en-US" altLang="zh-CN" sz="2400" b="1" i="1">
                  <a:ea typeface="楷体_GB2312" pitchFamily="49" charset="-122"/>
                </a:rPr>
                <a:t>E</a:t>
              </a:r>
              <a:r>
                <a:rPr lang="en-US" altLang="zh-CN" sz="2400" b="1" i="1" baseline="-25000">
                  <a:ea typeface="楷体_GB2312" pitchFamily="49" charset="-122"/>
                </a:rPr>
                <a:t>C</a:t>
              </a:r>
              <a:endParaRPr lang="en-US" altLang="zh-CN" sz="2400" b="1" i="1">
                <a:ea typeface="楷体_GB2312" pitchFamily="49" charset="-122"/>
              </a:endParaRPr>
            </a:p>
          </p:txBody>
        </p:sp>
        <p:sp>
          <p:nvSpPr>
            <p:cNvPr id="48209" name="Text Box 81"/>
            <p:cNvSpPr txBox="1">
              <a:spLocks noChangeArrowheads="1"/>
            </p:cNvSpPr>
            <p:nvPr/>
          </p:nvSpPr>
          <p:spPr bwMode="auto">
            <a:xfrm>
              <a:off x="4800" y="1680"/>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u</a:t>
              </a:r>
              <a:r>
                <a:rPr lang="en-US" altLang="zh-CN" sz="2400" b="1" i="1" baseline="-25000">
                  <a:ea typeface="楷体_GB2312" pitchFamily="49" charset="-122"/>
                </a:rPr>
                <a:t>o</a:t>
              </a:r>
              <a:endParaRPr lang="en-US" altLang="zh-CN" sz="2400" b="1" i="1">
                <a:ea typeface="楷体_GB2312" pitchFamily="49" charset="-122"/>
              </a:endParaRPr>
            </a:p>
          </p:txBody>
        </p:sp>
        <p:sp>
          <p:nvSpPr>
            <p:cNvPr id="48210" name="Text Box 82"/>
            <p:cNvSpPr txBox="1">
              <a:spLocks noChangeArrowheads="1"/>
            </p:cNvSpPr>
            <p:nvPr/>
          </p:nvSpPr>
          <p:spPr bwMode="auto">
            <a:xfrm>
              <a:off x="540" y="1800"/>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u</a:t>
              </a:r>
              <a:r>
                <a:rPr lang="en-US" altLang="zh-CN" sz="2400" b="1" i="1" baseline="-25000">
                  <a:ea typeface="楷体_GB2312" pitchFamily="49" charset="-122"/>
                </a:rPr>
                <a:t>i</a:t>
              </a:r>
              <a:endParaRPr lang="en-US" altLang="zh-CN" sz="2400" b="1" i="1">
                <a:ea typeface="楷体_GB2312" pitchFamily="49" charset="-122"/>
              </a:endParaRPr>
            </a:p>
          </p:txBody>
        </p:sp>
        <p:sp>
          <p:nvSpPr>
            <p:cNvPr id="48211" name="Text Box 83"/>
            <p:cNvSpPr txBox="1">
              <a:spLocks noChangeArrowheads="1"/>
            </p:cNvSpPr>
            <p:nvPr/>
          </p:nvSpPr>
          <p:spPr bwMode="auto">
            <a:xfrm>
              <a:off x="4704" y="1020"/>
              <a:ext cx="408"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a:t>
              </a:r>
            </a:p>
          </p:txBody>
        </p:sp>
        <p:sp>
          <p:nvSpPr>
            <p:cNvPr id="48212" name="Text Box 84"/>
            <p:cNvSpPr txBox="1">
              <a:spLocks noChangeArrowheads="1"/>
            </p:cNvSpPr>
            <p:nvPr/>
          </p:nvSpPr>
          <p:spPr bwMode="auto">
            <a:xfrm>
              <a:off x="4824" y="2292"/>
              <a:ext cx="408"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a:t>
              </a:r>
            </a:p>
          </p:txBody>
        </p:sp>
        <p:sp>
          <p:nvSpPr>
            <p:cNvPr id="48213" name="Text Box 85"/>
            <p:cNvSpPr txBox="1">
              <a:spLocks noChangeArrowheads="1"/>
            </p:cNvSpPr>
            <p:nvPr/>
          </p:nvSpPr>
          <p:spPr bwMode="auto">
            <a:xfrm>
              <a:off x="1944" y="1452"/>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T</a:t>
              </a:r>
              <a:r>
                <a:rPr lang="en-US" altLang="zh-CN" sz="2400" b="1" baseline="-25000">
                  <a:ea typeface="楷体_GB2312" pitchFamily="49" charset="-122"/>
                </a:rPr>
                <a:t>1</a:t>
              </a:r>
            </a:p>
          </p:txBody>
        </p:sp>
        <p:sp>
          <p:nvSpPr>
            <p:cNvPr id="48214" name="Text Box 86"/>
            <p:cNvSpPr txBox="1">
              <a:spLocks noChangeArrowheads="1"/>
            </p:cNvSpPr>
            <p:nvPr/>
          </p:nvSpPr>
          <p:spPr bwMode="auto">
            <a:xfrm>
              <a:off x="3684" y="1416"/>
              <a:ext cx="600"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T</a:t>
              </a:r>
              <a:r>
                <a:rPr lang="en-US" altLang="zh-CN" sz="2400" b="1" baseline="-25000">
                  <a:ea typeface="楷体_GB2312" pitchFamily="49" charset="-122"/>
                </a:rPr>
                <a:t>2</a:t>
              </a:r>
            </a:p>
          </p:txBody>
        </p:sp>
        <p:sp>
          <p:nvSpPr>
            <p:cNvPr id="48215" name="Line 87"/>
            <p:cNvSpPr>
              <a:spLocks noChangeShapeType="1"/>
            </p:cNvSpPr>
            <p:nvPr/>
          </p:nvSpPr>
          <p:spPr bwMode="auto">
            <a:xfrm>
              <a:off x="2004" y="1812"/>
              <a:ext cx="0" cy="684"/>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216" name="Line 88"/>
            <p:cNvSpPr>
              <a:spLocks noChangeShapeType="1"/>
            </p:cNvSpPr>
            <p:nvPr/>
          </p:nvSpPr>
          <p:spPr bwMode="auto">
            <a:xfrm>
              <a:off x="2004" y="1812"/>
              <a:ext cx="312" cy="0"/>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217" name="Line 89"/>
            <p:cNvSpPr>
              <a:spLocks noChangeShapeType="1"/>
            </p:cNvSpPr>
            <p:nvPr/>
          </p:nvSpPr>
          <p:spPr bwMode="auto">
            <a:xfrm>
              <a:off x="2304" y="1812"/>
              <a:ext cx="0" cy="1098"/>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218" name="Line 90"/>
            <p:cNvSpPr>
              <a:spLocks noChangeShapeType="1"/>
            </p:cNvSpPr>
            <p:nvPr/>
          </p:nvSpPr>
          <p:spPr bwMode="auto">
            <a:xfrm>
              <a:off x="2292" y="2910"/>
              <a:ext cx="2220" cy="0"/>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219" name="Rectangle 91"/>
            <p:cNvSpPr>
              <a:spLocks noChangeArrowheads="1"/>
            </p:cNvSpPr>
            <p:nvPr/>
          </p:nvSpPr>
          <p:spPr bwMode="auto">
            <a:xfrm rot="-5400000">
              <a:off x="3084" y="2772"/>
              <a:ext cx="84" cy="288"/>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220" name="Line 92"/>
            <p:cNvSpPr>
              <a:spLocks noChangeShapeType="1"/>
            </p:cNvSpPr>
            <p:nvPr/>
          </p:nvSpPr>
          <p:spPr bwMode="auto">
            <a:xfrm flipH="1" flipV="1">
              <a:off x="4500" y="1435"/>
              <a:ext cx="0" cy="1475"/>
            </a:xfrm>
            <a:prstGeom prst="line">
              <a:avLst/>
            </a:prstGeom>
            <a:noFill/>
            <a:ln w="3810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221" name="Oval 93"/>
            <p:cNvSpPr>
              <a:spLocks noChangeArrowheads="1"/>
            </p:cNvSpPr>
            <p:nvPr/>
          </p:nvSpPr>
          <p:spPr bwMode="auto">
            <a:xfrm>
              <a:off x="1980" y="1783"/>
              <a:ext cx="47" cy="47"/>
            </a:xfrm>
            <a:prstGeom prst="ellipse">
              <a:avLst/>
            </a:prstGeom>
            <a:solidFill>
              <a:schemeClr val="tx2"/>
            </a:solidFill>
            <a:ln w="38100">
              <a:solidFill>
                <a:srgbClr val="FF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222" name="Oval 94"/>
            <p:cNvSpPr>
              <a:spLocks noChangeArrowheads="1"/>
            </p:cNvSpPr>
            <p:nvPr/>
          </p:nvSpPr>
          <p:spPr bwMode="auto">
            <a:xfrm>
              <a:off x="3867" y="1218"/>
              <a:ext cx="47" cy="47"/>
            </a:xfrm>
            <a:prstGeom prst="ellipse">
              <a:avLst/>
            </a:prstGeom>
            <a:solidFill>
              <a:schemeClr val="tx2"/>
            </a:solidFill>
            <a:ln w="38100">
              <a:solidFill>
                <a:srgbClr val="FF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223" name="Rectangle 95"/>
            <p:cNvSpPr>
              <a:spLocks noChangeArrowheads="1"/>
            </p:cNvSpPr>
            <p:nvPr/>
          </p:nvSpPr>
          <p:spPr bwMode="auto">
            <a:xfrm>
              <a:off x="2976" y="2970"/>
              <a:ext cx="285" cy="288"/>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38100">
                  <a:solidFill>
                    <a:srgbClr val="FF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spAutoFit/>
            </a:bodyPr>
            <a:lstStyle/>
            <a:p>
              <a:r>
                <a:rPr lang="en-US" altLang="zh-CN" sz="2400" b="1" i="1">
                  <a:ea typeface="楷体_GB2312" pitchFamily="49" charset="-122"/>
                </a:rPr>
                <a:t>R</a:t>
              </a:r>
              <a:r>
                <a:rPr lang="en-US" altLang="zh-CN" sz="2400" b="1" i="1" baseline="-25000">
                  <a:ea typeface="楷体_GB2312" pitchFamily="49" charset="-122"/>
                </a:rPr>
                <a:t>f</a:t>
              </a:r>
            </a:p>
          </p:txBody>
        </p:sp>
        <p:sp>
          <p:nvSpPr>
            <p:cNvPr id="48224" name="Rectangle 96"/>
            <p:cNvSpPr>
              <a:spLocks noChangeArrowheads="1"/>
            </p:cNvSpPr>
            <p:nvPr/>
          </p:nvSpPr>
          <p:spPr bwMode="auto">
            <a:xfrm>
              <a:off x="1968" y="1968"/>
              <a:ext cx="84" cy="288"/>
            </a:xfrm>
            <a:prstGeom prst="rect">
              <a:avLst/>
            </a:prstGeom>
            <a:solidFill>
              <a:schemeClr val="bg1"/>
            </a:solidFill>
            <a:ln w="38100">
              <a:solidFill>
                <a:srgbClr val="FF33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225" name="Text Box 97"/>
            <p:cNvSpPr txBox="1">
              <a:spLocks noChangeArrowheads="1"/>
            </p:cNvSpPr>
            <p:nvPr/>
          </p:nvSpPr>
          <p:spPr bwMode="auto">
            <a:xfrm>
              <a:off x="2061" y="1952"/>
              <a:ext cx="552" cy="2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2400" b="1" i="1">
                  <a:ea typeface="楷体_GB2312" pitchFamily="49" charset="-122"/>
                </a:rPr>
                <a:t>R</a:t>
              </a:r>
              <a:r>
                <a:rPr lang="en-US" altLang="zh-CN" sz="2400" b="1" i="1" baseline="-25000">
                  <a:ea typeface="楷体_GB2312" pitchFamily="49" charset="-122"/>
                </a:rPr>
                <a:t>E</a:t>
              </a:r>
              <a:r>
                <a:rPr lang="en-US" altLang="zh-CN" sz="2400" b="1" baseline="-25000">
                  <a:ea typeface="楷体_GB2312" pitchFamily="49" charset="-122"/>
                </a:rPr>
                <a:t>1</a:t>
              </a:r>
            </a:p>
          </p:txBody>
        </p:sp>
        <p:sp>
          <p:nvSpPr>
            <p:cNvPr id="48226" name="Line 98"/>
            <p:cNvSpPr>
              <a:spLocks noChangeShapeType="1"/>
            </p:cNvSpPr>
            <p:nvPr/>
          </p:nvSpPr>
          <p:spPr bwMode="auto">
            <a:xfrm>
              <a:off x="3132" y="2496"/>
              <a:ext cx="0" cy="16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227" name="Line 99"/>
            <p:cNvSpPr>
              <a:spLocks noChangeShapeType="1"/>
            </p:cNvSpPr>
            <p:nvPr/>
          </p:nvSpPr>
          <p:spPr bwMode="auto">
            <a:xfrm>
              <a:off x="3012" y="2676"/>
              <a:ext cx="228"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228" name="Line 100"/>
            <p:cNvSpPr>
              <a:spLocks noChangeShapeType="1"/>
            </p:cNvSpPr>
            <p:nvPr/>
          </p:nvSpPr>
          <p:spPr bwMode="auto">
            <a:xfrm>
              <a:off x="3899" y="1440"/>
              <a:ext cx="609" cy="0"/>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8229" name="Line 101"/>
            <p:cNvSpPr>
              <a:spLocks noChangeShapeType="1"/>
            </p:cNvSpPr>
            <p:nvPr/>
          </p:nvSpPr>
          <p:spPr bwMode="auto">
            <a:xfrm>
              <a:off x="3888" y="1252"/>
              <a:ext cx="0" cy="199"/>
            </a:xfrm>
            <a:prstGeom prst="line">
              <a:avLst/>
            </a:prstGeom>
            <a:noFill/>
            <a:ln w="38100">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48230" name="Group 102"/>
            <p:cNvGrpSpPr>
              <a:grpSpLocks/>
            </p:cNvGrpSpPr>
            <p:nvPr/>
          </p:nvGrpSpPr>
          <p:grpSpPr bwMode="auto">
            <a:xfrm>
              <a:off x="3516" y="2793"/>
              <a:ext cx="684" cy="575"/>
              <a:chOff x="3516" y="2760"/>
              <a:chExt cx="684" cy="575"/>
            </a:xfrm>
          </p:grpSpPr>
          <p:grpSp>
            <p:nvGrpSpPr>
              <p:cNvPr id="48231" name="Group 103"/>
              <p:cNvGrpSpPr>
                <a:grpSpLocks/>
              </p:cNvGrpSpPr>
              <p:nvPr/>
            </p:nvGrpSpPr>
            <p:grpSpPr bwMode="auto">
              <a:xfrm>
                <a:off x="3612" y="2760"/>
                <a:ext cx="102" cy="258"/>
                <a:chOff x="3612" y="2760"/>
                <a:chExt cx="102" cy="258"/>
              </a:xfrm>
            </p:grpSpPr>
            <p:sp>
              <p:nvSpPr>
                <p:cNvPr id="48232" name="Rectangle 104"/>
                <p:cNvSpPr>
                  <a:spLocks noChangeArrowheads="1"/>
                </p:cNvSpPr>
                <p:nvPr/>
              </p:nvSpPr>
              <p:spPr bwMode="auto">
                <a:xfrm>
                  <a:off x="3624" y="2772"/>
                  <a:ext cx="84" cy="234"/>
                </a:xfrm>
                <a:prstGeom prst="rect">
                  <a:avLst/>
                </a:prstGeom>
                <a:solidFill>
                  <a:schemeClr val="bg1"/>
                </a:solidFill>
                <a:ln w="38100">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48233" name="Line 105"/>
                <p:cNvSpPr>
                  <a:spLocks noChangeShapeType="1"/>
                </p:cNvSpPr>
                <p:nvPr/>
              </p:nvSpPr>
              <p:spPr bwMode="auto">
                <a:xfrm>
                  <a:off x="3612" y="2760"/>
                  <a:ext cx="0" cy="258"/>
                </a:xfrm>
                <a:prstGeom prst="line">
                  <a:avLst/>
                </a:prstGeom>
                <a:noFill/>
                <a:ln w="381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48234" name="Line 106"/>
                <p:cNvSpPr>
                  <a:spLocks noChangeShapeType="1"/>
                </p:cNvSpPr>
                <p:nvPr/>
              </p:nvSpPr>
              <p:spPr bwMode="auto">
                <a:xfrm>
                  <a:off x="3714" y="2760"/>
                  <a:ext cx="0" cy="258"/>
                </a:xfrm>
                <a:prstGeom prst="line">
                  <a:avLst/>
                </a:prstGeom>
                <a:noFill/>
                <a:ln w="38100">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grpSp>
          <p:sp>
            <p:nvSpPr>
              <p:cNvPr id="48235" name="Text Box 107"/>
              <p:cNvSpPr txBox="1">
                <a:spLocks noChangeArrowheads="1"/>
              </p:cNvSpPr>
              <p:nvPr/>
            </p:nvSpPr>
            <p:spPr bwMode="auto">
              <a:xfrm>
                <a:off x="3516" y="2970"/>
                <a:ext cx="684" cy="3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p>
                <a:pPr>
                  <a:spcBef>
                    <a:spcPct val="50000"/>
                  </a:spcBef>
                </a:pPr>
                <a:r>
                  <a:rPr lang="en-US" altLang="zh-CN" sz="3200" b="1" i="1">
                    <a:solidFill>
                      <a:schemeClr val="accent2"/>
                    </a:solidFill>
                    <a:ea typeface="楷体_GB2312" pitchFamily="49" charset="-122"/>
                  </a:rPr>
                  <a:t>C</a:t>
                </a:r>
              </a:p>
            </p:txBody>
          </p:sp>
        </p:grpSp>
      </p:grpSp>
    </p:spTree>
    <p:extLst>
      <p:ext uri="{BB962C8B-B14F-4D97-AF65-F5344CB8AC3E}">
        <p14:creationId xmlns:p14="http://schemas.microsoft.com/office/powerpoint/2010/main" xmlns="" val="3272657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wipe(left)">
                                      <p:cBhvr>
                                        <p:cTn id="7" dur="500"/>
                                        <p:tgtEl>
                                          <p:spTgt spid="481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1">
                                            <p:txEl>
                                              <p:pRg st="0" end="0"/>
                                            </p:txEl>
                                          </p:spTgt>
                                        </p:tgtEl>
                                        <p:attrNameLst>
                                          <p:attrName>style.visibility</p:attrName>
                                        </p:attrNameLst>
                                      </p:cBhvr>
                                      <p:to>
                                        <p:strVal val="visible"/>
                                      </p:to>
                                    </p:set>
                                    <p:animEffect transition="in" filter="wipe(left)">
                                      <p:cBhvr>
                                        <p:cTn id="12" dur="500"/>
                                        <p:tgtEl>
                                          <p:spTgt spid="481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autoUpdateAnimBg="0"/>
      <p:bldP spid="4813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2438400"/>
            <a:ext cx="46482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例：基本放大器，无反馈，净输入量</a:t>
            </a:r>
            <a:r>
              <a:rPr lang="en-US" altLang="zh-CN" sz="2400" b="1" i="1" dirty="0" err="1">
                <a:latin typeface="华文楷体" panose="02010600040101010101" pitchFamily="2" charset="-122"/>
                <a:ea typeface="华文楷体" panose="02010600040101010101" pitchFamily="2" charset="-122"/>
              </a:rPr>
              <a:t>V</a:t>
            </a:r>
            <a:r>
              <a:rPr lang="en-US" altLang="zh-CN" sz="2400" b="1" baseline="-25000" dirty="0" err="1">
                <a:latin typeface="华文楷体" panose="02010600040101010101" pitchFamily="2" charset="-122"/>
                <a:ea typeface="华文楷体" panose="02010600040101010101" pitchFamily="2" charset="-122"/>
              </a:rPr>
              <a:t>be</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V</a:t>
            </a:r>
            <a:r>
              <a:rPr lang="en-US" altLang="zh-CN" sz="2400" b="1" baseline="-25000" dirty="0">
                <a:latin typeface="华文楷体" panose="02010600040101010101" pitchFamily="2" charset="-122"/>
                <a:ea typeface="华文楷体" panose="02010600040101010101" pitchFamily="2" charset="-122"/>
              </a:rPr>
              <a:t>i</a:t>
            </a:r>
            <a:r>
              <a:rPr lang="zh-CN" altLang="en-US" sz="2400" b="1" dirty="0">
                <a:latin typeface="华文楷体" panose="02010600040101010101" pitchFamily="2" charset="-122"/>
                <a:ea typeface="华文楷体" panose="02010600040101010101" pitchFamily="2" charset="-122"/>
              </a:rPr>
              <a:t>，电压放大倍数为：</a:t>
            </a:r>
          </a:p>
        </p:txBody>
      </p:sp>
      <p:sp>
        <p:nvSpPr>
          <p:cNvPr id="8195" name="Text Box 3"/>
          <p:cNvSpPr txBox="1">
            <a:spLocks noChangeArrowheads="1"/>
          </p:cNvSpPr>
          <p:nvPr/>
        </p:nvSpPr>
        <p:spPr bwMode="auto">
          <a:xfrm>
            <a:off x="323850" y="260350"/>
            <a:ext cx="4876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800" b="1" dirty="0">
                <a:solidFill>
                  <a:srgbClr val="FF0000"/>
                </a:solidFill>
                <a:latin typeface="华文楷体" panose="02010600040101010101" pitchFamily="2" charset="-122"/>
                <a:ea typeface="华文楷体" panose="02010600040101010101" pitchFamily="2" charset="-122"/>
              </a:rPr>
              <a:t>2.</a:t>
            </a:r>
            <a:r>
              <a:rPr lang="zh-CN" altLang="en-US" sz="2800" b="1" dirty="0">
                <a:solidFill>
                  <a:srgbClr val="FF0000"/>
                </a:solidFill>
                <a:latin typeface="华文楷体" panose="02010600040101010101" pitchFamily="2" charset="-122"/>
                <a:ea typeface="华文楷体" panose="02010600040101010101" pitchFamily="2" charset="-122"/>
              </a:rPr>
              <a:t>按反馈极性分类：</a:t>
            </a:r>
          </a:p>
        </p:txBody>
      </p:sp>
      <p:graphicFrame>
        <p:nvGraphicFramePr>
          <p:cNvPr id="8196" name="Object 4"/>
          <p:cNvGraphicFramePr>
            <a:graphicFrameLocks noChangeAspect="1"/>
          </p:cNvGraphicFramePr>
          <p:nvPr/>
        </p:nvGraphicFramePr>
        <p:xfrm>
          <a:off x="5181600" y="2438400"/>
          <a:ext cx="3124200" cy="2995613"/>
        </p:xfrm>
        <a:graphic>
          <a:graphicData uri="http://schemas.openxmlformats.org/presentationml/2006/ole">
            <p:oleObj spid="_x0000_s7200" name="位图图像" r:id="rId3" imgW="2762636" imgH="2647619" progId="PBrush">
              <p:embed/>
            </p:oleObj>
          </a:graphicData>
        </a:graphic>
      </p:graphicFrame>
      <p:sp>
        <p:nvSpPr>
          <p:cNvPr id="8197" name="Text Box 5"/>
          <p:cNvSpPr txBox="1">
            <a:spLocks noChangeArrowheads="1"/>
          </p:cNvSpPr>
          <p:nvPr/>
        </p:nvSpPr>
        <p:spPr bwMode="auto">
          <a:xfrm>
            <a:off x="533400" y="762000"/>
            <a:ext cx="79248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rPr>
              <a:t>负反馈</a:t>
            </a:r>
            <a:r>
              <a:rPr lang="en-US" altLang="zh-CN" sz="2400" b="1" dirty="0">
                <a:solidFill>
                  <a:srgbClr val="FF0000"/>
                </a:solidFill>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输入量不变时，引入反馈后使净输入量减小，放大倍数减小。</a:t>
            </a:r>
          </a:p>
        </p:txBody>
      </p:sp>
      <p:sp>
        <p:nvSpPr>
          <p:cNvPr id="8198" name="Text Box 6"/>
          <p:cNvSpPr txBox="1">
            <a:spLocks noChangeArrowheads="1"/>
          </p:cNvSpPr>
          <p:nvPr/>
        </p:nvSpPr>
        <p:spPr bwMode="auto">
          <a:xfrm>
            <a:off x="179388" y="4149725"/>
            <a:ext cx="513556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华文楷体" panose="02010600040101010101" pitchFamily="2" charset="-122"/>
                <a:ea typeface="华文楷体" panose="02010600040101010101" pitchFamily="2" charset="-122"/>
              </a:rPr>
              <a:t>引入反馈后，净输入量</a:t>
            </a:r>
            <a:r>
              <a:rPr lang="en-US" altLang="zh-CN" sz="2400" b="1" i="1" dirty="0" err="1">
                <a:latin typeface="华文楷体" panose="02010600040101010101" pitchFamily="2" charset="-122"/>
                <a:ea typeface="华文楷体" panose="02010600040101010101" pitchFamily="2" charset="-122"/>
              </a:rPr>
              <a:t>V</a:t>
            </a:r>
            <a:r>
              <a:rPr lang="en-US" altLang="zh-CN" sz="2400" b="1" baseline="-25000" dirty="0" err="1">
                <a:latin typeface="华文楷体" panose="02010600040101010101" pitchFamily="2" charset="-122"/>
                <a:ea typeface="华文楷体" panose="02010600040101010101" pitchFamily="2" charset="-122"/>
              </a:rPr>
              <a:t>be</a:t>
            </a:r>
            <a:r>
              <a:rPr lang="en-US" altLang="zh-CN" sz="2400" b="1" baseline="-25000" dirty="0">
                <a:latin typeface="华文楷体" panose="02010600040101010101" pitchFamily="2" charset="-122"/>
                <a:ea typeface="华文楷体" panose="02010600040101010101" pitchFamily="2" charset="-122"/>
              </a:rPr>
              <a:t> </a:t>
            </a:r>
            <a:r>
              <a:rPr lang="en-US" altLang="zh-CN" sz="2400" b="1" dirty="0">
                <a:latin typeface="华文楷体" panose="02010600040101010101" pitchFamily="2" charset="-122"/>
                <a:ea typeface="华文楷体" panose="02010600040101010101" pitchFamily="2" charset="-122"/>
              </a:rPr>
              <a:t>=</a:t>
            </a:r>
            <a:r>
              <a:rPr lang="en-US" altLang="zh-CN" sz="2400" b="1" i="1" dirty="0">
                <a:latin typeface="华文楷体" panose="02010600040101010101" pitchFamily="2" charset="-122"/>
                <a:ea typeface="华文楷体" panose="02010600040101010101" pitchFamily="2" charset="-122"/>
              </a:rPr>
              <a:t>V</a:t>
            </a:r>
            <a:r>
              <a:rPr lang="en-US" altLang="zh-CN" sz="2400" b="1" baseline="-25000" dirty="0">
                <a:latin typeface="华文楷体" panose="02010600040101010101" pitchFamily="2" charset="-122"/>
                <a:ea typeface="华文楷体" panose="02010600040101010101" pitchFamily="2" charset="-122"/>
              </a:rPr>
              <a:t>i</a:t>
            </a:r>
            <a:r>
              <a:rPr lang="en-US" altLang="zh-CN" sz="2400" b="1" dirty="0">
                <a:latin typeface="华文楷体" panose="02010600040101010101" pitchFamily="2" charset="-122"/>
                <a:ea typeface="华文楷体" panose="02010600040101010101" pitchFamily="2" charset="-122"/>
              </a:rPr>
              <a:t>- </a:t>
            </a:r>
            <a:r>
              <a:rPr lang="en-US" altLang="zh-CN" sz="2400" b="1" i="1" dirty="0" err="1">
                <a:latin typeface="华文楷体" panose="02010600040101010101" pitchFamily="2" charset="-122"/>
                <a:ea typeface="华文楷体" panose="02010600040101010101" pitchFamily="2" charset="-122"/>
              </a:rPr>
              <a:t>V</a:t>
            </a:r>
            <a:r>
              <a:rPr lang="en-US" altLang="zh-CN" sz="2400" b="1" baseline="-25000" dirty="0" err="1">
                <a:latin typeface="华文楷体" panose="02010600040101010101" pitchFamily="2" charset="-122"/>
                <a:ea typeface="华文楷体" panose="02010600040101010101" pitchFamily="2" charset="-122"/>
              </a:rPr>
              <a:t>f</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，电压放大倍数为：</a:t>
            </a:r>
          </a:p>
        </p:txBody>
      </p:sp>
      <p:graphicFrame>
        <p:nvGraphicFramePr>
          <p:cNvPr id="8199" name="Object 7"/>
          <p:cNvGraphicFramePr>
            <a:graphicFrameLocks noChangeAspect="1"/>
          </p:cNvGraphicFramePr>
          <p:nvPr/>
        </p:nvGraphicFramePr>
        <p:xfrm>
          <a:off x="5181600" y="2362200"/>
          <a:ext cx="3352800" cy="3271838"/>
        </p:xfrm>
        <a:graphic>
          <a:graphicData uri="http://schemas.openxmlformats.org/presentationml/2006/ole">
            <p:oleObj spid="_x0000_s7201" name="BMP 图象" r:id="rId4" imgW="2742857" imgH="2676899" progId="PBrush">
              <p:embed/>
            </p:oleObj>
          </a:graphicData>
        </a:graphic>
      </p:graphicFrame>
      <p:sp>
        <p:nvSpPr>
          <p:cNvPr id="8200" name="Text Box 8"/>
          <p:cNvSpPr txBox="1">
            <a:spLocks noChangeArrowheads="1"/>
          </p:cNvSpPr>
          <p:nvPr/>
        </p:nvSpPr>
        <p:spPr bwMode="auto">
          <a:xfrm>
            <a:off x="179388" y="6158163"/>
            <a:ext cx="8839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华文楷体" panose="02010600040101010101" pitchFamily="2" charset="-122"/>
                <a:ea typeface="华文楷体" panose="02010600040101010101" pitchFamily="2" charset="-122"/>
              </a:rPr>
              <a:t>可见，净输入量减小，放大倍数减小，所以是负反馈。</a:t>
            </a:r>
          </a:p>
        </p:txBody>
      </p:sp>
      <p:sp>
        <p:nvSpPr>
          <p:cNvPr id="8201" name="Text Box 9"/>
          <p:cNvSpPr txBox="1">
            <a:spLocks noChangeArrowheads="1"/>
          </p:cNvSpPr>
          <p:nvPr/>
        </p:nvSpPr>
        <p:spPr bwMode="auto">
          <a:xfrm>
            <a:off x="609600" y="1600200"/>
            <a:ext cx="785018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FF0000"/>
                </a:solidFill>
                <a:latin typeface="华文楷体" panose="02010600040101010101" pitchFamily="2" charset="-122"/>
                <a:ea typeface="华文楷体" panose="02010600040101010101" pitchFamily="2" charset="-122"/>
              </a:rPr>
              <a:t>正反馈</a:t>
            </a:r>
            <a:r>
              <a:rPr lang="en-US" altLang="zh-CN" sz="2400" b="1" dirty="0">
                <a:solidFill>
                  <a:srgbClr val="FF0000"/>
                </a:solidFill>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输入量不变时，引入反馈后使净输入量增加，放大倍数增加。</a:t>
            </a:r>
          </a:p>
        </p:txBody>
      </p:sp>
      <p:graphicFrame>
        <p:nvGraphicFramePr>
          <p:cNvPr id="8202" name="Object 10"/>
          <p:cNvGraphicFramePr>
            <a:graphicFrameLocks noChangeAspect="1"/>
          </p:cNvGraphicFramePr>
          <p:nvPr/>
        </p:nvGraphicFramePr>
        <p:xfrm>
          <a:off x="1600200" y="3276600"/>
          <a:ext cx="1524000" cy="793750"/>
        </p:xfrm>
        <a:graphic>
          <a:graphicData uri="http://schemas.openxmlformats.org/presentationml/2006/ole">
            <p:oleObj spid="_x0000_s7202" name="公式" r:id="rId5" imgW="837836" imgH="444307" progId="">
              <p:embed/>
            </p:oleObj>
          </a:graphicData>
        </a:graphic>
      </p:graphicFrame>
      <p:grpSp>
        <p:nvGrpSpPr>
          <p:cNvPr id="8203" name="Group 11"/>
          <p:cNvGrpSpPr>
            <a:grpSpLocks/>
          </p:cNvGrpSpPr>
          <p:nvPr/>
        </p:nvGrpSpPr>
        <p:grpSpPr bwMode="auto">
          <a:xfrm>
            <a:off x="533400" y="5105400"/>
            <a:ext cx="4038600" cy="974725"/>
            <a:chOff x="384" y="3072"/>
            <a:chExt cx="2546" cy="564"/>
          </a:xfrm>
        </p:grpSpPr>
        <p:sp>
          <p:nvSpPr>
            <p:cNvPr id="8204" name="Rectangle 12"/>
            <p:cNvSpPr>
              <a:spLocks noChangeArrowheads="1"/>
            </p:cNvSpPr>
            <p:nvPr/>
          </p:nvSpPr>
          <p:spPr bwMode="auto">
            <a:xfrm>
              <a:off x="384" y="3072"/>
              <a:ext cx="2544" cy="564"/>
            </a:xfrm>
            <a:prstGeom prst="rect">
              <a:avLst/>
            </a:prstGeom>
            <a:solidFill>
              <a:srgbClr val="66FF99"/>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grpSp>
          <p:nvGrpSpPr>
            <p:cNvPr id="8205" name="Group 13"/>
            <p:cNvGrpSpPr>
              <a:grpSpLocks/>
            </p:cNvGrpSpPr>
            <p:nvPr/>
          </p:nvGrpSpPr>
          <p:grpSpPr bwMode="auto">
            <a:xfrm>
              <a:off x="432" y="3072"/>
              <a:ext cx="2498" cy="558"/>
              <a:chOff x="382" y="3097"/>
              <a:chExt cx="2561" cy="665"/>
            </a:xfrm>
          </p:grpSpPr>
          <p:grpSp>
            <p:nvGrpSpPr>
              <p:cNvPr id="8206" name="Group 14"/>
              <p:cNvGrpSpPr>
                <a:grpSpLocks/>
              </p:cNvGrpSpPr>
              <p:nvPr/>
            </p:nvGrpSpPr>
            <p:grpSpPr bwMode="auto">
              <a:xfrm>
                <a:off x="741" y="3097"/>
                <a:ext cx="2202" cy="665"/>
                <a:chOff x="608" y="2557"/>
                <a:chExt cx="2260" cy="771"/>
              </a:xfrm>
            </p:grpSpPr>
            <p:sp>
              <p:nvSpPr>
                <p:cNvPr id="8207" name="Text Box 15"/>
                <p:cNvSpPr txBox="1">
                  <a:spLocks noChangeArrowheads="1"/>
                </p:cNvSpPr>
                <p:nvPr/>
              </p:nvSpPr>
              <p:spPr bwMode="auto">
                <a:xfrm>
                  <a:off x="608" y="2752"/>
                  <a:ext cx="1749" cy="41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800" b="1"/>
                    <a:t>=-</a:t>
                  </a:r>
                </a:p>
              </p:txBody>
            </p:sp>
            <p:sp>
              <p:nvSpPr>
                <p:cNvPr id="8208" name="Line 16"/>
                <p:cNvSpPr>
                  <a:spLocks noChangeShapeType="1"/>
                </p:cNvSpPr>
                <p:nvPr/>
              </p:nvSpPr>
              <p:spPr bwMode="auto">
                <a:xfrm>
                  <a:off x="948" y="2928"/>
                  <a:ext cx="192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8209" name="Text Box 17"/>
                <p:cNvSpPr txBox="1">
                  <a:spLocks noChangeArrowheads="1"/>
                </p:cNvSpPr>
                <p:nvPr/>
              </p:nvSpPr>
              <p:spPr bwMode="auto">
                <a:xfrm>
                  <a:off x="1257" y="2557"/>
                  <a:ext cx="939" cy="4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zh-CN" altLang="zh-CN" sz="2800" b="1"/>
                    <a:t> </a:t>
                  </a:r>
                  <a:r>
                    <a:rPr lang="en-US" altLang="zh-CN" sz="2800" b="1">
                      <a:ea typeface="楷体_GB2312" pitchFamily="49" charset="-122"/>
                      <a:sym typeface="Symbol" panose="05050102010706020507" pitchFamily="18" charset="2"/>
                    </a:rPr>
                    <a:t></a:t>
                  </a:r>
                  <a:r>
                    <a:rPr lang="en-US" altLang="zh-CN" sz="2800" b="1"/>
                    <a:t> R</a:t>
                  </a:r>
                  <a:r>
                    <a:rPr lang="en-US" altLang="zh-CN" sz="2800" b="1" baseline="-25000"/>
                    <a:t>L</a:t>
                  </a:r>
                </a:p>
              </p:txBody>
            </p:sp>
            <p:sp>
              <p:nvSpPr>
                <p:cNvPr id="8210" name="Line 18"/>
                <p:cNvSpPr>
                  <a:spLocks noChangeShapeType="1"/>
                </p:cNvSpPr>
                <p:nvPr/>
              </p:nvSpPr>
              <p:spPr bwMode="auto">
                <a:xfrm flipH="1">
                  <a:off x="1728" y="2568"/>
                  <a:ext cx="48" cy="84"/>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endParaRPr lang="zh-CN" altLang="en-US"/>
                </a:p>
              </p:txBody>
            </p:sp>
            <p:sp>
              <p:nvSpPr>
                <p:cNvPr id="8211" name="Text Box 19"/>
                <p:cNvSpPr txBox="1">
                  <a:spLocks noChangeArrowheads="1"/>
                </p:cNvSpPr>
                <p:nvPr/>
              </p:nvSpPr>
              <p:spPr bwMode="auto">
                <a:xfrm>
                  <a:off x="959" y="2913"/>
                  <a:ext cx="1781" cy="4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p>
                  <a:pPr>
                    <a:spcBef>
                      <a:spcPct val="50000"/>
                    </a:spcBef>
                  </a:pPr>
                  <a:r>
                    <a:rPr lang="en-US" altLang="zh-CN" sz="2800" b="1"/>
                    <a:t>r</a:t>
                  </a:r>
                  <a:r>
                    <a:rPr lang="en-US" altLang="zh-CN" sz="2800" b="1" baseline="-25000"/>
                    <a:t>be </a:t>
                  </a:r>
                  <a:r>
                    <a:rPr lang="en-US" altLang="zh-CN" sz="2800" b="1"/>
                    <a:t>+</a:t>
                  </a:r>
                  <a:r>
                    <a:rPr lang="zh-CN" altLang="en-US" sz="2800" b="1"/>
                    <a:t>（</a:t>
                  </a:r>
                  <a:r>
                    <a:rPr lang="en-US" altLang="zh-CN" sz="2800" b="1"/>
                    <a:t>1+ </a:t>
                  </a:r>
                  <a:r>
                    <a:rPr lang="en-US" altLang="zh-CN" sz="2800" b="1">
                      <a:ea typeface="楷体_GB2312" pitchFamily="49" charset="-122"/>
                      <a:sym typeface="Symbol" panose="05050102010706020507" pitchFamily="18" charset="2"/>
                    </a:rPr>
                    <a:t></a:t>
                  </a:r>
                  <a:r>
                    <a:rPr lang="en-US" altLang="zh-CN" sz="2800" b="1"/>
                    <a:t> </a:t>
                  </a:r>
                  <a:r>
                    <a:rPr lang="zh-CN" altLang="en-US" sz="2800" b="1"/>
                    <a:t>）</a:t>
                  </a:r>
                  <a:r>
                    <a:rPr lang="en-US" altLang="zh-CN" sz="2800" b="1"/>
                    <a:t>R</a:t>
                  </a:r>
                  <a:r>
                    <a:rPr lang="en-US" altLang="zh-CN" sz="2800" b="1" baseline="-25000"/>
                    <a:t>e</a:t>
                  </a:r>
                  <a:endParaRPr lang="en-US" altLang="zh-CN" sz="2800" b="1"/>
                </a:p>
              </p:txBody>
            </p:sp>
          </p:grpSp>
          <p:sp>
            <p:nvSpPr>
              <p:cNvPr id="8212" name="Text Box 20"/>
              <p:cNvSpPr txBox="1">
                <a:spLocks noChangeArrowheads="1"/>
              </p:cNvSpPr>
              <p:nvPr/>
            </p:nvSpPr>
            <p:spPr bwMode="auto">
              <a:xfrm>
                <a:off x="382" y="3223"/>
                <a:ext cx="490" cy="39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p>
                <a:pPr algn="ctr">
                  <a:spcBef>
                    <a:spcPct val="50000"/>
                  </a:spcBef>
                </a:pPr>
                <a:r>
                  <a:rPr lang="en-US" altLang="zh-CN" sz="3200" b="1">
                    <a:ea typeface="长城楷体" pitchFamily="49" charset="-122"/>
                  </a:rPr>
                  <a:t>A</a:t>
                </a:r>
                <a:r>
                  <a:rPr lang="en-US" altLang="zh-CN" sz="3200" b="1" baseline="-25000">
                    <a:ea typeface=""/>
                  </a:rPr>
                  <a:t>u</a:t>
                </a:r>
                <a:endParaRPr lang="en-US" altLang="zh-CN" sz="3200" b="1">
                  <a:ea typeface="长城楷体" pitchFamily="49" charset="-122"/>
                </a:endParaRPr>
              </a:p>
            </p:txBody>
          </p:sp>
        </p:grpSp>
      </p:grpSp>
    </p:spTree>
    <p:extLst>
      <p:ext uri="{BB962C8B-B14F-4D97-AF65-F5344CB8AC3E}">
        <p14:creationId xmlns:p14="http://schemas.microsoft.com/office/powerpoint/2010/main" xmlns="" val="835701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dissolve">
                                      <p:cBhvr>
                                        <p:cTn id="7" dur="500"/>
                                        <p:tgtEl>
                                          <p:spTgt spid="8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01"/>
                                        </p:tgtEl>
                                        <p:attrNameLst>
                                          <p:attrName>style.visibility</p:attrName>
                                        </p:attrNameLst>
                                      </p:cBhvr>
                                      <p:to>
                                        <p:strVal val="visible"/>
                                      </p:to>
                                    </p:set>
                                    <p:animEffect transition="in" filter="dissolve">
                                      <p:cBhvr>
                                        <p:cTn id="12" dur="500"/>
                                        <p:tgtEl>
                                          <p:spTgt spid="82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dissolve">
                                      <p:cBhvr>
                                        <p:cTn id="17" dur="500"/>
                                        <p:tgtEl>
                                          <p:spTgt spid="81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196"/>
                                        </p:tgtEl>
                                        <p:attrNameLst>
                                          <p:attrName>style.visibility</p:attrName>
                                        </p:attrNameLst>
                                      </p:cBhvr>
                                      <p:to>
                                        <p:strVal val="visible"/>
                                      </p:to>
                                    </p:set>
                                    <p:animEffect transition="in" filter="dissolve">
                                      <p:cBhvr>
                                        <p:cTn id="22" dur="500"/>
                                        <p:tgtEl>
                                          <p:spTgt spid="81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202"/>
                                        </p:tgtEl>
                                        <p:attrNameLst>
                                          <p:attrName>style.visibility</p:attrName>
                                        </p:attrNameLst>
                                      </p:cBhvr>
                                      <p:to>
                                        <p:strVal val="visible"/>
                                      </p:to>
                                    </p:set>
                                    <p:animEffect transition="in" filter="dissolve">
                                      <p:cBhvr>
                                        <p:cTn id="27" dur="500"/>
                                        <p:tgtEl>
                                          <p:spTgt spid="82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199"/>
                                        </p:tgtEl>
                                        <p:attrNameLst>
                                          <p:attrName>style.visibility</p:attrName>
                                        </p:attrNameLst>
                                      </p:cBhvr>
                                      <p:to>
                                        <p:strVal val="visible"/>
                                      </p:to>
                                    </p:set>
                                    <p:animEffect transition="in" filter="dissolve">
                                      <p:cBhvr>
                                        <p:cTn id="32" dur="500"/>
                                        <p:tgtEl>
                                          <p:spTgt spid="81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198"/>
                                        </p:tgtEl>
                                        <p:attrNameLst>
                                          <p:attrName>style.visibility</p:attrName>
                                        </p:attrNameLst>
                                      </p:cBhvr>
                                      <p:to>
                                        <p:strVal val="visible"/>
                                      </p:to>
                                    </p:set>
                                    <p:animEffect transition="in" filter="dissolve">
                                      <p:cBhvr>
                                        <p:cTn id="37" dur="500"/>
                                        <p:tgtEl>
                                          <p:spTgt spid="81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8203"/>
                                        </p:tgtEl>
                                        <p:attrNameLst>
                                          <p:attrName>style.visibility</p:attrName>
                                        </p:attrNameLst>
                                      </p:cBhvr>
                                      <p:to>
                                        <p:strVal val="visible"/>
                                      </p:to>
                                    </p:set>
                                    <p:animEffect transition="in" filter="dissolve">
                                      <p:cBhvr>
                                        <p:cTn id="42" dur="500"/>
                                        <p:tgtEl>
                                          <p:spTgt spid="82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200"/>
                                        </p:tgtEl>
                                        <p:attrNameLst>
                                          <p:attrName>style.visibility</p:attrName>
                                        </p:attrNameLst>
                                      </p:cBhvr>
                                      <p:to>
                                        <p:strVal val="visible"/>
                                      </p:to>
                                    </p:set>
                                    <p:animEffect transition="in" filter="dissolve">
                                      <p:cBhvr>
                                        <p:cTn id="47"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7" grpId="0" autoUpdateAnimBg="0"/>
      <p:bldP spid="8198" grpId="0" autoUpdateAnimBg="0"/>
      <p:bldP spid="8200" grpId="0" autoUpdateAnimBg="0"/>
      <p:bldP spid="8201" grpId="0"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763</TotalTime>
  <Words>3120</Words>
  <Application>Microsoft Office PowerPoint</Application>
  <PresentationFormat>全屏显示(4:3)</PresentationFormat>
  <Paragraphs>587</Paragraphs>
  <Slides>51</Slides>
  <Notes>13</Notes>
  <HiddenSlides>1</HiddenSlides>
  <MMClips>0</MMClips>
  <ScaleCrop>false</ScaleCrop>
  <HeadingPairs>
    <vt:vector size="6" baseType="variant">
      <vt:variant>
        <vt:lpstr>主题</vt:lpstr>
      </vt:variant>
      <vt:variant>
        <vt:i4>1</vt:i4>
      </vt:variant>
      <vt:variant>
        <vt:lpstr>嵌入 OLE 服务器</vt:lpstr>
      </vt:variant>
      <vt:variant>
        <vt:i4>8</vt:i4>
      </vt:variant>
      <vt:variant>
        <vt:lpstr>幻灯片标题</vt:lpstr>
      </vt:variant>
      <vt:variant>
        <vt:i4>51</vt:i4>
      </vt:variant>
    </vt:vector>
  </HeadingPairs>
  <TitlesOfParts>
    <vt:vector size="60" baseType="lpstr">
      <vt:lpstr>Office 主题</vt:lpstr>
      <vt:lpstr>位图图像</vt:lpstr>
      <vt:lpstr>图片</vt:lpstr>
      <vt:lpstr>剪辑</vt:lpstr>
      <vt:lpstr>BMP 图象</vt:lpstr>
      <vt:lpstr>公式</vt:lpstr>
      <vt:lpstr>Equation</vt:lpstr>
      <vt:lpstr>Microsoft Word Picture</vt:lpstr>
      <vt:lpstr>Microsoft 公式 3.0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 4.比较方式——串联反馈和并联反馈</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3. 扩展放大器的通频带</vt:lpstr>
      <vt:lpstr>4. 负反馈对输入电阻的影响</vt:lpstr>
      <vt:lpstr>(2)并联负反馈使输入电阻减小</vt:lpstr>
      <vt:lpstr>5. 负反馈对输出电阻的影响</vt:lpstr>
      <vt:lpstr>幻灯片 43</vt:lpstr>
      <vt:lpstr>幻灯片 44</vt:lpstr>
      <vt:lpstr>幻灯片 45</vt:lpstr>
      <vt:lpstr>幻灯片 46</vt:lpstr>
      <vt:lpstr>幻灯片 47</vt:lpstr>
      <vt:lpstr>幻灯片 48</vt:lpstr>
      <vt:lpstr>幻灯片 49</vt:lpstr>
      <vt:lpstr>幻灯片 50</vt:lpstr>
      <vt:lpstr>幻灯片 51</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(null)</dc:creator>
  <cp:lastModifiedBy>(null)</cp:lastModifiedBy>
  <cp:revision>6</cp:revision>
  <dcterms:created xsi:type="dcterms:W3CDTF">2018-11-22T12:27:09Z</dcterms:created>
  <dcterms:modified xsi:type="dcterms:W3CDTF">2019-12-05T09:32:28Z</dcterms:modified>
</cp:coreProperties>
</file>